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2"/>
  </p:notesMasterIdLst>
  <p:handoutMasterIdLst>
    <p:handoutMasterId r:id="rId13"/>
  </p:handoutMasterIdLst>
  <p:sldIdLst>
    <p:sldId id="256" r:id="rId2"/>
    <p:sldId id="257" r:id="rId3"/>
    <p:sldId id="275" r:id="rId4"/>
    <p:sldId id="258" r:id="rId5"/>
    <p:sldId id="276" r:id="rId6"/>
    <p:sldId id="260" r:id="rId7"/>
    <p:sldId id="279" r:id="rId8"/>
    <p:sldId id="281" r:id="rId9"/>
    <p:sldId id="280" r:id="rId10"/>
    <p:sldId id="268" r:id="rId11"/>
  </p:sldIdLst>
  <p:sldSz cx="9144000" cy="6858000" type="screen4x3"/>
  <p:notesSz cx="6735763" cy="9866313"/>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2" autoAdjust="0"/>
    <p:restoredTop sz="94660"/>
  </p:normalViewPr>
  <p:slideViewPr>
    <p:cSldViewPr>
      <p:cViewPr>
        <p:scale>
          <a:sx n="75" d="100"/>
          <a:sy n="75" d="100"/>
        </p:scale>
        <p:origin x="-1014" y="-69"/>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3" y="0"/>
            <a:ext cx="2919413" cy="493713"/>
          </a:xfrm>
          <a:prstGeom prst="rect">
            <a:avLst/>
          </a:prstGeom>
          <a:noFill/>
          <a:ln>
            <a:noFill/>
          </a:ln>
          <a:effectLst/>
          <a:extLst/>
        </p:spPr>
        <p:txBody>
          <a:bodyPr vert="horz" wrap="square" lIns="91426" tIns="45713" rIns="91426" bIns="45713" numCol="1" anchor="t" anchorCtr="0" compatLnSpc="1">
            <a:prstTxWarp prst="textNoShape">
              <a:avLst/>
            </a:prstTxWarp>
          </a:bodyPr>
          <a:lstStyle>
            <a:lvl1pPr>
              <a:defRPr sz="1200">
                <a:ea typeface="新細明體" pitchFamily="18" charset="-120"/>
              </a:defRPr>
            </a:lvl1pPr>
          </a:lstStyle>
          <a:p>
            <a:pPr>
              <a:defRPr/>
            </a:pPr>
            <a:endParaRPr lang="en-US" altLang="zh-TW"/>
          </a:p>
        </p:txBody>
      </p:sp>
      <p:sp>
        <p:nvSpPr>
          <p:cNvPr id="21507" name="Rectangle 3"/>
          <p:cNvSpPr>
            <a:spLocks noGrp="1" noChangeArrowheads="1"/>
          </p:cNvSpPr>
          <p:nvPr>
            <p:ph type="dt" sz="quarter" idx="1"/>
          </p:nvPr>
        </p:nvSpPr>
        <p:spPr bwMode="auto">
          <a:xfrm>
            <a:off x="3814763" y="0"/>
            <a:ext cx="2919412" cy="493713"/>
          </a:xfrm>
          <a:prstGeom prst="rect">
            <a:avLst/>
          </a:prstGeom>
          <a:noFill/>
          <a:ln>
            <a:noFill/>
          </a:ln>
          <a:effectLst/>
          <a:extLst/>
        </p:spPr>
        <p:txBody>
          <a:bodyPr vert="horz" wrap="square" lIns="91426" tIns="45713" rIns="91426" bIns="45713" numCol="1" anchor="t" anchorCtr="0" compatLnSpc="1">
            <a:prstTxWarp prst="textNoShape">
              <a:avLst/>
            </a:prstTxWarp>
          </a:bodyPr>
          <a:lstStyle>
            <a:lvl1pPr algn="r">
              <a:defRPr sz="1200">
                <a:ea typeface="新細明體" pitchFamily="18" charset="-120"/>
              </a:defRPr>
            </a:lvl1pPr>
          </a:lstStyle>
          <a:p>
            <a:pPr>
              <a:defRPr/>
            </a:pPr>
            <a:endParaRPr lang="en-US" altLang="zh-TW"/>
          </a:p>
        </p:txBody>
      </p:sp>
      <p:sp>
        <p:nvSpPr>
          <p:cNvPr id="21508" name="Rectangle 4"/>
          <p:cNvSpPr>
            <a:spLocks noGrp="1" noChangeArrowheads="1"/>
          </p:cNvSpPr>
          <p:nvPr>
            <p:ph type="ftr" sz="quarter" idx="2"/>
          </p:nvPr>
        </p:nvSpPr>
        <p:spPr bwMode="auto">
          <a:xfrm>
            <a:off x="3" y="9371014"/>
            <a:ext cx="2919413" cy="493712"/>
          </a:xfrm>
          <a:prstGeom prst="rect">
            <a:avLst/>
          </a:prstGeom>
          <a:noFill/>
          <a:ln>
            <a:noFill/>
          </a:ln>
          <a:effectLst/>
          <a:extLst/>
        </p:spPr>
        <p:txBody>
          <a:bodyPr vert="horz" wrap="square" lIns="91426" tIns="45713" rIns="91426" bIns="45713" numCol="1" anchor="b" anchorCtr="0" compatLnSpc="1">
            <a:prstTxWarp prst="textNoShape">
              <a:avLst/>
            </a:prstTxWarp>
          </a:bodyPr>
          <a:lstStyle>
            <a:lvl1pPr>
              <a:defRPr sz="1200">
                <a:ea typeface="新細明體" pitchFamily="18" charset="-120"/>
              </a:defRPr>
            </a:lvl1pPr>
          </a:lstStyle>
          <a:p>
            <a:pPr>
              <a:defRPr/>
            </a:pPr>
            <a:endParaRPr lang="en-US" altLang="zh-TW"/>
          </a:p>
        </p:txBody>
      </p:sp>
      <p:sp>
        <p:nvSpPr>
          <p:cNvPr id="21509" name="Rectangle 5"/>
          <p:cNvSpPr>
            <a:spLocks noGrp="1" noChangeArrowheads="1"/>
          </p:cNvSpPr>
          <p:nvPr>
            <p:ph type="sldNum" sz="quarter" idx="3"/>
          </p:nvPr>
        </p:nvSpPr>
        <p:spPr bwMode="auto">
          <a:xfrm>
            <a:off x="3814763" y="9371014"/>
            <a:ext cx="2919412" cy="493712"/>
          </a:xfrm>
          <a:prstGeom prst="rect">
            <a:avLst/>
          </a:prstGeom>
          <a:noFill/>
          <a:ln>
            <a:noFill/>
          </a:ln>
          <a:effectLst/>
          <a:extLst/>
        </p:spPr>
        <p:txBody>
          <a:bodyPr vert="horz" wrap="square" lIns="91426" tIns="45713" rIns="91426" bIns="45713" numCol="1" anchor="b" anchorCtr="0" compatLnSpc="1">
            <a:prstTxWarp prst="textNoShape">
              <a:avLst/>
            </a:prstTxWarp>
          </a:bodyPr>
          <a:lstStyle>
            <a:lvl1pPr algn="r">
              <a:defRPr sz="1200">
                <a:ea typeface="新細明體" pitchFamily="18" charset="-120"/>
              </a:defRPr>
            </a:lvl1pPr>
          </a:lstStyle>
          <a:p>
            <a:pPr>
              <a:defRPr/>
            </a:pPr>
            <a:fld id="{72A9EADF-52E8-4953-8A43-BDACE60AEAD4}" type="slidenum">
              <a:rPr lang="en-US" altLang="zh-TW"/>
              <a:pPr>
                <a:defRPr/>
              </a:pPr>
              <a:t>‹#›</a:t>
            </a:fld>
            <a:endParaRPr lang="en-US" altLang="zh-TW"/>
          </a:p>
        </p:txBody>
      </p:sp>
    </p:spTree>
    <p:extLst>
      <p:ext uri="{BB962C8B-B14F-4D97-AF65-F5344CB8AC3E}">
        <p14:creationId xmlns:p14="http://schemas.microsoft.com/office/powerpoint/2010/main" val="14013287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0"/>
            <a:ext cx="2919413" cy="493713"/>
          </a:xfrm>
          <a:prstGeom prst="rect">
            <a:avLst/>
          </a:prstGeom>
        </p:spPr>
        <p:txBody>
          <a:bodyPr vert="horz" lIns="91426" tIns="45713" rIns="91426" bIns="45713" rtlCol="0"/>
          <a:lstStyle>
            <a:lvl1pPr algn="l">
              <a:defRPr sz="1200">
                <a:ea typeface="新細明體" pitchFamily="18" charset="-120"/>
              </a:defRPr>
            </a:lvl1pPr>
          </a:lstStyle>
          <a:p>
            <a:pPr>
              <a:defRPr/>
            </a:pPr>
            <a:endParaRPr lang="zh-TW" altLang="en-US"/>
          </a:p>
        </p:txBody>
      </p:sp>
      <p:sp>
        <p:nvSpPr>
          <p:cNvPr id="3" name="日期版面配置區 2"/>
          <p:cNvSpPr>
            <a:spLocks noGrp="1"/>
          </p:cNvSpPr>
          <p:nvPr>
            <p:ph type="dt" idx="1"/>
          </p:nvPr>
        </p:nvSpPr>
        <p:spPr>
          <a:xfrm>
            <a:off x="3814763" y="0"/>
            <a:ext cx="2919412" cy="493713"/>
          </a:xfrm>
          <a:prstGeom prst="rect">
            <a:avLst/>
          </a:prstGeom>
        </p:spPr>
        <p:txBody>
          <a:bodyPr vert="horz" lIns="91426" tIns="45713" rIns="91426" bIns="45713" rtlCol="0"/>
          <a:lstStyle>
            <a:lvl1pPr algn="r">
              <a:defRPr sz="1200">
                <a:ea typeface="新細明體" pitchFamily="18" charset="-120"/>
              </a:defRPr>
            </a:lvl1pPr>
          </a:lstStyle>
          <a:p>
            <a:pPr>
              <a:defRPr/>
            </a:pPr>
            <a:fld id="{21CBC9CD-5367-41D4-9317-99E390A82946}" type="datetimeFigureOut">
              <a:rPr lang="zh-TW" altLang="en-US"/>
              <a:pPr>
                <a:defRPr/>
              </a:pPr>
              <a:t>2013/3/8</a:t>
            </a:fld>
            <a:endParaRPr lang="zh-TW" altLang="en-US"/>
          </a:p>
        </p:txBody>
      </p:sp>
      <p:sp>
        <p:nvSpPr>
          <p:cNvPr id="4" name="投影片圖像版面配置區 3"/>
          <p:cNvSpPr>
            <a:spLocks noGrp="1" noRot="1" noChangeAspect="1"/>
          </p:cNvSpPr>
          <p:nvPr>
            <p:ph type="sldImg" idx="2"/>
          </p:nvPr>
        </p:nvSpPr>
        <p:spPr>
          <a:xfrm>
            <a:off x="900113" y="739775"/>
            <a:ext cx="4935537" cy="3700463"/>
          </a:xfrm>
          <a:prstGeom prst="rect">
            <a:avLst/>
          </a:prstGeom>
          <a:noFill/>
          <a:ln w="12700">
            <a:solidFill>
              <a:prstClr val="black"/>
            </a:solidFill>
          </a:ln>
        </p:spPr>
        <p:txBody>
          <a:bodyPr vert="horz" lIns="91426" tIns="45713" rIns="91426" bIns="45713" rtlCol="0" anchor="ctr"/>
          <a:lstStyle/>
          <a:p>
            <a:pPr lvl="0"/>
            <a:endParaRPr lang="zh-TW" altLang="en-US" noProof="0" smtClean="0"/>
          </a:p>
        </p:txBody>
      </p:sp>
      <p:sp>
        <p:nvSpPr>
          <p:cNvPr id="5" name="備忘稿版面配置區 4"/>
          <p:cNvSpPr>
            <a:spLocks noGrp="1"/>
          </p:cNvSpPr>
          <p:nvPr>
            <p:ph type="body" sz="quarter" idx="3"/>
          </p:nvPr>
        </p:nvSpPr>
        <p:spPr>
          <a:xfrm>
            <a:off x="673101" y="4686300"/>
            <a:ext cx="5389563" cy="4440238"/>
          </a:xfrm>
          <a:prstGeom prst="rect">
            <a:avLst/>
          </a:prstGeom>
        </p:spPr>
        <p:txBody>
          <a:bodyPr vert="horz" lIns="91426" tIns="45713" rIns="91426" bIns="45713"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6" name="頁尾版面配置區 5"/>
          <p:cNvSpPr>
            <a:spLocks noGrp="1"/>
          </p:cNvSpPr>
          <p:nvPr>
            <p:ph type="ftr" sz="quarter" idx="4"/>
          </p:nvPr>
        </p:nvSpPr>
        <p:spPr>
          <a:xfrm>
            <a:off x="3" y="9371014"/>
            <a:ext cx="2919413" cy="493712"/>
          </a:xfrm>
          <a:prstGeom prst="rect">
            <a:avLst/>
          </a:prstGeom>
        </p:spPr>
        <p:txBody>
          <a:bodyPr vert="horz" lIns="91426" tIns="45713" rIns="91426" bIns="45713" rtlCol="0" anchor="b"/>
          <a:lstStyle>
            <a:lvl1pPr algn="l">
              <a:defRPr sz="1200">
                <a:ea typeface="新細明體" pitchFamily="18" charset="-120"/>
              </a:defRPr>
            </a:lvl1pPr>
          </a:lstStyle>
          <a:p>
            <a:pPr>
              <a:defRPr/>
            </a:pPr>
            <a:endParaRPr lang="zh-TW" altLang="en-US"/>
          </a:p>
        </p:txBody>
      </p:sp>
      <p:sp>
        <p:nvSpPr>
          <p:cNvPr id="7" name="投影片編號版面配置區 6"/>
          <p:cNvSpPr>
            <a:spLocks noGrp="1"/>
          </p:cNvSpPr>
          <p:nvPr>
            <p:ph type="sldNum" sz="quarter" idx="5"/>
          </p:nvPr>
        </p:nvSpPr>
        <p:spPr>
          <a:xfrm>
            <a:off x="3814763" y="9371014"/>
            <a:ext cx="2919412" cy="493712"/>
          </a:xfrm>
          <a:prstGeom prst="rect">
            <a:avLst/>
          </a:prstGeom>
        </p:spPr>
        <p:txBody>
          <a:bodyPr vert="horz" lIns="91426" tIns="45713" rIns="91426" bIns="45713" rtlCol="0" anchor="b"/>
          <a:lstStyle>
            <a:lvl1pPr algn="r">
              <a:defRPr sz="1200">
                <a:ea typeface="新細明體" pitchFamily="18" charset="-120"/>
              </a:defRPr>
            </a:lvl1pPr>
          </a:lstStyle>
          <a:p>
            <a:pPr>
              <a:defRPr/>
            </a:pPr>
            <a:fld id="{8D3BCF76-C90E-4DB4-949F-1EC57973A8A9}" type="slidenum">
              <a:rPr lang="zh-TW" altLang="en-US"/>
              <a:pPr>
                <a:defRPr/>
              </a:pPr>
              <a:t>‹#›</a:t>
            </a:fld>
            <a:endParaRPr lang="zh-TW" altLang="en-US"/>
          </a:p>
        </p:txBody>
      </p:sp>
    </p:spTree>
    <p:extLst>
      <p:ext uri="{BB962C8B-B14F-4D97-AF65-F5344CB8AC3E}">
        <p14:creationId xmlns:p14="http://schemas.microsoft.com/office/powerpoint/2010/main" val="35428940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7410"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17411"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1A933FB-E48F-498A-BD4A-22E0A124C399}" type="slidenum">
              <a:rPr lang="zh-TW" altLang="en-US" smtClean="0">
                <a:ea typeface="新細明體" charset="-120"/>
              </a:rPr>
              <a:pPr/>
              <a:t>2</a:t>
            </a:fld>
            <a:endParaRPr lang="en-US" altLang="zh-TW" smtClean="0">
              <a:ea typeface="新細明體" charset="-12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投影片圖像版面配置區 1"/>
          <p:cNvSpPr>
            <a:spLocks noGrp="1" noRot="1" noChangeAspect="1"/>
          </p:cNvSpPr>
          <p:nvPr>
            <p:ph type="sldImg"/>
          </p:nvPr>
        </p:nvSpPr>
        <p:spPr bwMode="auto">
          <a:noFill/>
          <a:ln>
            <a:solidFill>
              <a:srgbClr val="000000"/>
            </a:solidFill>
            <a:miter lim="800000"/>
            <a:headEnd/>
            <a:tailEnd/>
          </a:ln>
        </p:spPr>
      </p:sp>
      <p:sp>
        <p:nvSpPr>
          <p:cNvPr id="21506"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21507"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2F45317-5D32-4A52-9AA0-79BABBAA4F12}" type="slidenum">
              <a:rPr lang="zh-TW" altLang="en-US" smtClean="0">
                <a:ea typeface="新細明體" charset="-120"/>
              </a:rPr>
              <a:pPr/>
              <a:t>5</a:t>
            </a:fld>
            <a:endParaRPr lang="en-US" altLang="zh-TW" smtClean="0">
              <a:ea typeface="新細明體" charset="-12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8D3BCF76-C90E-4DB4-949F-1EC57973A8A9}" type="slidenum">
              <a:rPr lang="zh-TW" altLang="en-US" smtClean="0"/>
              <a:pPr>
                <a:defRPr/>
              </a:pPr>
              <a:t>8</a:t>
            </a:fld>
            <a:endParaRPr lang="zh-TW" altLang="en-US"/>
          </a:p>
        </p:txBody>
      </p:sp>
    </p:spTree>
    <p:extLst>
      <p:ext uri="{BB962C8B-B14F-4D97-AF65-F5344CB8AC3E}">
        <p14:creationId xmlns:p14="http://schemas.microsoft.com/office/powerpoint/2010/main" val="878560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45F56F28-C5A8-4B77-A00B-AF01ECA215FC}" type="slidenum">
              <a:rPr lang="en-US" altLang="zh-TW"/>
              <a:pPr>
                <a:defRPr/>
              </a:pPr>
              <a:t>‹#›</a:t>
            </a:fld>
            <a:endParaRPr lang="en-US" altLang="zh-TW"/>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xfrm>
            <a:off x="5867400" y="6237288"/>
            <a:ext cx="2895600" cy="476250"/>
          </a:xfrm>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xfrm>
            <a:off x="3492500" y="6237288"/>
            <a:ext cx="2133600" cy="476250"/>
          </a:xfrm>
        </p:spPr>
        <p:txBody>
          <a:bodyPr/>
          <a:lstStyle>
            <a:lvl1pPr>
              <a:defRPr/>
            </a:lvl1pPr>
          </a:lstStyle>
          <a:p>
            <a:pPr>
              <a:defRPr/>
            </a:pPr>
            <a:fld id="{C1173633-1802-4F75-B1E2-8FEDAB438F7C}" type="slidenum">
              <a:rPr lang="en-US" altLang="zh-TW"/>
              <a:pPr>
                <a:defRPr/>
              </a:pPr>
              <a:t>‹#›</a:t>
            </a:fld>
            <a:endParaRPr lang="en-US" altLang="zh-TW"/>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26910895-4578-4ECD-998B-645883B34ED6}" type="slidenum">
              <a:rPr lang="en-US" altLang="zh-TW"/>
              <a:pPr>
                <a:defRPr/>
              </a:pPr>
              <a:t>‹#›</a:t>
            </a:fld>
            <a:endParaRPr lang="en-US" altLang="zh-TW"/>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3CBD36BA-DA72-4E0D-82E6-6C6C5704AE69}" type="slidenum">
              <a:rPr lang="en-US" altLang="zh-TW"/>
              <a:pPr>
                <a:defRPr/>
              </a:pPr>
              <a:t>‹#›</a:t>
            </a:fld>
            <a:endParaRPr lang="en-US" altLang="zh-TW"/>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EA801274-7192-4623-AEFB-20ACE73D096D}" type="slidenum">
              <a:rPr lang="en-US" altLang="zh-TW"/>
              <a:pPr>
                <a:defRPr/>
              </a:pPr>
              <a:t>‹#›</a:t>
            </a:fld>
            <a:endParaRPr lang="en-US" altLang="zh-TW"/>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92135F52-6859-4B92-953D-79DF1FBC906E}" type="slidenum">
              <a:rPr lang="en-US" altLang="zh-TW"/>
              <a:pPr>
                <a:defRPr/>
              </a:pPr>
              <a:t>‹#›</a:t>
            </a:fld>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AD3DD62B-D482-4341-8ED3-650DE13D0822}" type="slidenum">
              <a:rPr lang="en-US" altLang="zh-TW"/>
              <a:pPr>
                <a:defRPr/>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39126A9E-414A-4EFD-A241-20B1C08E1111}" type="slidenum">
              <a:rPr lang="en-US" altLang="zh-TW"/>
              <a:pPr>
                <a:defRPr/>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E3B98E9E-6C82-4E86-9684-E26CDD798B7A}" type="slidenum">
              <a:rPr lang="en-US" altLang="zh-TW"/>
              <a:pPr>
                <a:defRPr/>
              </a:pPr>
              <a:t>‹#›</a:t>
            </a:fld>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E9052DC5-B43D-4D58-901E-47059212DCB7}" type="slidenum">
              <a:rPr lang="en-US" altLang="zh-TW"/>
              <a:pPr>
                <a:defRPr/>
              </a:pPr>
              <a:t>‹#›</a:t>
            </a:fld>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27380E8-977F-42AA-B379-EE8B8A60CC4A}" type="slidenum">
              <a:rPr lang="en-US" altLang="zh-TW"/>
              <a:pPr>
                <a:defRPr/>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ea typeface="新細明體" pitchFamily="18" charset="-120"/>
              </a:defRPr>
            </a:lvl1pPr>
          </a:lstStyle>
          <a:p>
            <a:pPr>
              <a:defRPr/>
            </a:pPr>
            <a:endParaRPr lang="en-US" altLang="zh-TW"/>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ea typeface="新細明體" pitchFamily="18" charset="-120"/>
              </a:defRPr>
            </a:lvl1pPr>
          </a:lstStyle>
          <a:p>
            <a:pPr>
              <a:defRPr/>
            </a:pPr>
            <a:endParaRPr lang="en-US" altLang="zh-TW"/>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ea typeface="新細明體" pitchFamily="18" charset="-120"/>
              </a:defRPr>
            </a:lvl1pPr>
          </a:lstStyle>
          <a:p>
            <a:pPr>
              <a:defRPr/>
            </a:pPr>
            <a:fld id="{890414FC-B66A-4195-A29D-A9B789B9F981}"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Lst>
  <p:hf hd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新細明體" pitchFamily="18" charset="-120"/>
        </a:defRPr>
      </a:lvl2pPr>
      <a:lvl3pPr algn="ctr" rtl="0" eaLnBrk="0" fontAlgn="base" hangingPunct="0">
        <a:spcBef>
          <a:spcPct val="0"/>
        </a:spcBef>
        <a:spcAft>
          <a:spcPct val="0"/>
        </a:spcAft>
        <a:defRPr kumimoji="1" sz="4400">
          <a:solidFill>
            <a:schemeClr val="tx2"/>
          </a:solidFill>
          <a:latin typeface="Arial" charset="0"/>
          <a:ea typeface="新細明體" pitchFamily="18" charset="-120"/>
        </a:defRPr>
      </a:lvl3pPr>
      <a:lvl4pPr algn="ctr" rtl="0" eaLnBrk="0" fontAlgn="base" hangingPunct="0">
        <a:spcBef>
          <a:spcPct val="0"/>
        </a:spcBef>
        <a:spcAft>
          <a:spcPct val="0"/>
        </a:spcAft>
        <a:defRPr kumimoji="1" sz="4400">
          <a:solidFill>
            <a:schemeClr val="tx2"/>
          </a:solidFill>
          <a:latin typeface="Arial" charset="0"/>
          <a:ea typeface="新細明體" pitchFamily="18" charset="-120"/>
        </a:defRPr>
      </a:lvl4pPr>
      <a:lvl5pPr algn="ctr" rtl="0" eaLnBrk="0" fontAlgn="base" hangingPunct="0">
        <a:spcBef>
          <a:spcPct val="0"/>
        </a:spcBef>
        <a:spcAft>
          <a:spcPct val="0"/>
        </a:spcAft>
        <a:defRPr kumimoji="1" sz="4400">
          <a:solidFill>
            <a:schemeClr val="tx2"/>
          </a:solidFill>
          <a:latin typeface="Arial" charset="0"/>
          <a:ea typeface="新細明體" pitchFamily="18" charset="-120"/>
        </a:defRPr>
      </a:lvl5pPr>
      <a:lvl6pPr marL="457200" algn="ctr" rtl="0" fontAlgn="base">
        <a:spcBef>
          <a:spcPct val="0"/>
        </a:spcBef>
        <a:spcAft>
          <a:spcPct val="0"/>
        </a:spcAft>
        <a:defRPr kumimoji="1" sz="4400">
          <a:solidFill>
            <a:schemeClr val="tx2"/>
          </a:solidFill>
          <a:latin typeface="Arial" charset="0"/>
          <a:ea typeface="新細明體" pitchFamily="18" charset="-120"/>
        </a:defRPr>
      </a:lvl6pPr>
      <a:lvl7pPr marL="914400" algn="ctr" rtl="0" fontAlgn="base">
        <a:spcBef>
          <a:spcPct val="0"/>
        </a:spcBef>
        <a:spcAft>
          <a:spcPct val="0"/>
        </a:spcAft>
        <a:defRPr kumimoji="1" sz="4400">
          <a:solidFill>
            <a:schemeClr val="tx2"/>
          </a:solidFill>
          <a:latin typeface="Arial" charset="0"/>
          <a:ea typeface="新細明體" pitchFamily="18" charset="-120"/>
        </a:defRPr>
      </a:lvl7pPr>
      <a:lvl8pPr marL="1371600" algn="ctr" rtl="0" fontAlgn="base">
        <a:spcBef>
          <a:spcPct val="0"/>
        </a:spcBef>
        <a:spcAft>
          <a:spcPct val="0"/>
        </a:spcAft>
        <a:defRPr kumimoji="1" sz="4400">
          <a:solidFill>
            <a:schemeClr val="tx2"/>
          </a:solidFill>
          <a:latin typeface="Arial" charset="0"/>
          <a:ea typeface="新細明體" pitchFamily="18" charset="-120"/>
        </a:defRPr>
      </a:lvl8pPr>
      <a:lvl9pPr marL="1828800" algn="ctr" rtl="0" fontAlgn="base">
        <a:spcBef>
          <a:spcPct val="0"/>
        </a:spcBef>
        <a:spcAft>
          <a:spcPct val="0"/>
        </a:spcAft>
        <a:defRPr kumimoji="1" sz="4400">
          <a:solidFill>
            <a:schemeClr val="tx2"/>
          </a:solidFill>
          <a:latin typeface="Arial"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ctrTitle"/>
          </p:nvPr>
        </p:nvSpPr>
        <p:spPr>
          <a:xfrm>
            <a:off x="755576" y="1988840"/>
            <a:ext cx="7772400" cy="1728192"/>
          </a:xfrm>
        </p:spPr>
        <p:style>
          <a:lnRef idx="2">
            <a:schemeClr val="accent6"/>
          </a:lnRef>
          <a:fillRef idx="1">
            <a:schemeClr val="lt1"/>
          </a:fillRef>
          <a:effectRef idx="0">
            <a:schemeClr val="accent6"/>
          </a:effectRef>
          <a:fontRef idx="minor">
            <a:schemeClr val="dk1"/>
          </a:fontRef>
        </p:style>
        <p:txBody>
          <a:bodyPr/>
          <a:lstStyle/>
          <a:p>
            <a:pPr eaLnBrk="1" hangingPunct="1"/>
            <a:r>
              <a:rPr lang="en-US" altLang="zh-TW" sz="4000" b="1" dirty="0" smtClean="0">
                <a:solidFill>
                  <a:schemeClr val="tx1"/>
                </a:solidFill>
                <a:ea typeface="標楷體" pitchFamily="65" charset="-120"/>
              </a:rPr>
              <a:t/>
            </a:r>
            <a:br>
              <a:rPr lang="en-US" altLang="zh-TW" sz="4000" b="1" dirty="0" smtClean="0">
                <a:solidFill>
                  <a:schemeClr val="tx1"/>
                </a:solidFill>
                <a:ea typeface="標楷體" pitchFamily="65" charset="-120"/>
              </a:rPr>
            </a:br>
            <a:r>
              <a:rPr lang="zh-TW" altLang="en-US" sz="4000" b="1" dirty="0" smtClean="0">
                <a:solidFill>
                  <a:schemeClr val="tx1"/>
                </a:solidFill>
                <a:ea typeface="標楷體" pitchFamily="65" charset="-120"/>
              </a:rPr>
              <a:t>「</a:t>
            </a:r>
            <a:r>
              <a:rPr lang="zh-TW" altLang="en-US" sz="4000" b="1" dirty="0" smtClean="0">
                <a:solidFill>
                  <a:schemeClr val="tx1"/>
                </a:solidFill>
                <a:ea typeface="標楷體" pitchFamily="65" charset="-120"/>
              </a:rPr>
              <a:t>複邊服務貿易協定</a:t>
            </a:r>
            <a:r>
              <a:rPr lang="zh-TW" altLang="en-US" sz="4000" b="1" dirty="0" smtClean="0">
                <a:solidFill>
                  <a:schemeClr val="tx1"/>
                </a:solidFill>
                <a:ea typeface="標楷體" pitchFamily="65" charset="-120"/>
              </a:rPr>
              <a:t>」倡議</a:t>
            </a:r>
            <a:r>
              <a:rPr lang="en-US" altLang="zh-TW" sz="4000" b="1" dirty="0" smtClean="0">
                <a:solidFill>
                  <a:schemeClr val="tx1"/>
                </a:solidFill>
                <a:ea typeface="標楷體" pitchFamily="65" charset="-120"/>
              </a:rPr>
              <a:t/>
            </a:r>
            <a:br>
              <a:rPr lang="en-US" altLang="zh-TW" sz="4000" b="1" dirty="0" smtClean="0">
                <a:solidFill>
                  <a:schemeClr val="tx1"/>
                </a:solidFill>
                <a:ea typeface="標楷體" pitchFamily="65" charset="-120"/>
              </a:rPr>
            </a:br>
            <a:r>
              <a:rPr lang="zh-TW" altLang="en-US" sz="4000" b="1" dirty="0" smtClean="0">
                <a:solidFill>
                  <a:schemeClr val="tx1"/>
                </a:solidFill>
                <a:ea typeface="標楷體" pitchFamily="65" charset="-120"/>
              </a:rPr>
              <a:t>推動情形</a:t>
            </a:r>
            <a:r>
              <a:rPr lang="en-US" altLang="zh-TW" sz="4000" b="1" dirty="0" smtClean="0">
                <a:solidFill>
                  <a:schemeClr val="tx1"/>
                </a:solidFill>
                <a:ea typeface="標楷體" pitchFamily="65" charset="-120"/>
              </a:rPr>
              <a:t/>
            </a:r>
            <a:br>
              <a:rPr lang="en-US" altLang="zh-TW" sz="4000" b="1" dirty="0" smtClean="0">
                <a:solidFill>
                  <a:schemeClr val="tx1"/>
                </a:solidFill>
                <a:ea typeface="標楷體" pitchFamily="65" charset="-120"/>
              </a:rPr>
            </a:br>
            <a:endParaRPr lang="zh-TW" altLang="en-US" sz="4000" b="1" dirty="0" smtClean="0">
              <a:solidFill>
                <a:schemeClr val="tx1"/>
              </a:solidFill>
              <a:ea typeface="標楷體" pitchFamily="65" charset="-120"/>
            </a:endParaRPr>
          </a:p>
        </p:txBody>
      </p:sp>
      <p:sp>
        <p:nvSpPr>
          <p:cNvPr id="15362" name="Rectangle 3"/>
          <p:cNvSpPr>
            <a:spLocks noGrp="1" noChangeArrowheads="1"/>
          </p:cNvSpPr>
          <p:nvPr>
            <p:ph type="subTitle" idx="1"/>
          </p:nvPr>
        </p:nvSpPr>
        <p:spPr>
          <a:xfrm>
            <a:off x="1371600" y="4628728"/>
            <a:ext cx="6400800" cy="1752600"/>
          </a:xfrm>
        </p:spPr>
        <p:txBody>
          <a:bodyPr/>
          <a:lstStyle/>
          <a:p>
            <a:pPr eaLnBrk="1" hangingPunct="1">
              <a:lnSpc>
                <a:spcPct val="80000"/>
              </a:lnSpc>
            </a:pPr>
            <a:endParaRPr lang="en-US" altLang="zh-TW" sz="2800" dirty="0" smtClean="0"/>
          </a:p>
          <a:p>
            <a:pPr eaLnBrk="1" hangingPunct="1">
              <a:lnSpc>
                <a:spcPts val="3800"/>
              </a:lnSpc>
              <a:spcBef>
                <a:spcPts val="0"/>
              </a:spcBef>
            </a:pPr>
            <a:r>
              <a:rPr lang="zh-TW" altLang="en-US" dirty="0" smtClean="0">
                <a:ea typeface="標楷體" pitchFamily="65" charset="-120"/>
              </a:rPr>
              <a:t>經濟部經貿談判代表辦公室</a:t>
            </a:r>
            <a:endParaRPr lang="zh-TW" altLang="en-US" sz="2800" dirty="0" smtClean="0">
              <a:ea typeface="標楷體" pitchFamily="65" charset="-120"/>
            </a:endParaRPr>
          </a:p>
          <a:p>
            <a:pPr eaLnBrk="1" hangingPunct="1">
              <a:lnSpc>
                <a:spcPts val="3800"/>
              </a:lnSpc>
              <a:spcBef>
                <a:spcPts val="0"/>
              </a:spcBef>
            </a:pPr>
            <a:r>
              <a:rPr lang="en-US" altLang="zh-TW" sz="2400" dirty="0" smtClean="0">
                <a:ea typeface="標楷體" pitchFamily="65" charset="-120"/>
              </a:rPr>
              <a:t>102</a:t>
            </a:r>
            <a:r>
              <a:rPr lang="zh-TW" altLang="en-US" sz="2400" dirty="0" smtClean="0">
                <a:ea typeface="標楷體" pitchFamily="65" charset="-120"/>
              </a:rPr>
              <a:t>年</a:t>
            </a:r>
            <a:r>
              <a:rPr lang="en-US" altLang="zh-TW" sz="2400" dirty="0" smtClean="0">
                <a:ea typeface="標楷體" pitchFamily="65" charset="-120"/>
              </a:rPr>
              <a:t>3</a:t>
            </a:r>
            <a:r>
              <a:rPr lang="zh-TW" altLang="en-US" sz="2400" dirty="0" smtClean="0">
                <a:ea typeface="標楷體" pitchFamily="65" charset="-120"/>
              </a:rPr>
              <a:t>月</a:t>
            </a:r>
            <a:r>
              <a:rPr lang="en-US" altLang="zh-TW" sz="2400" dirty="0" smtClean="0">
                <a:ea typeface="標楷體" pitchFamily="65" charset="-120"/>
              </a:rPr>
              <a:t>10</a:t>
            </a:r>
            <a:r>
              <a:rPr lang="zh-TW" altLang="en-US" sz="2400" dirty="0" smtClean="0">
                <a:ea typeface="標楷體" pitchFamily="65" charset="-120"/>
              </a:rPr>
              <a:t>日</a:t>
            </a:r>
            <a:endParaRPr lang="zh-TW" altLang="en-US" sz="2400" dirty="0" smtClean="0">
              <a:ea typeface="標楷體" pitchFamily="65" charset="-12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a:xfrm>
            <a:off x="457200" y="-90488"/>
            <a:ext cx="8229600" cy="1143001"/>
          </a:xfrm>
        </p:spPr>
        <p:txBody>
          <a:bodyPr/>
          <a:lstStyle/>
          <a:p>
            <a:pPr eaLnBrk="1" hangingPunct="1"/>
            <a:r>
              <a:rPr lang="zh-TW" altLang="en-US" sz="3600" b="1" dirty="0" smtClean="0">
                <a:solidFill>
                  <a:schemeClr val="tx1"/>
                </a:solidFill>
                <a:ea typeface="標楷體" pitchFamily="65" charset="-120"/>
              </a:rPr>
              <a:t>簡 報 大 綱</a:t>
            </a:r>
          </a:p>
        </p:txBody>
      </p:sp>
      <p:sp>
        <p:nvSpPr>
          <p:cNvPr id="16386" name="文字方塊 11"/>
          <p:cNvSpPr txBox="1">
            <a:spLocks noChangeArrowheads="1"/>
          </p:cNvSpPr>
          <p:nvPr/>
        </p:nvSpPr>
        <p:spPr bwMode="auto">
          <a:xfrm>
            <a:off x="250825" y="6524625"/>
            <a:ext cx="3313113" cy="369888"/>
          </a:xfrm>
          <a:prstGeom prst="rect">
            <a:avLst/>
          </a:prstGeom>
          <a:noFill/>
          <a:ln w="9525">
            <a:noFill/>
            <a:miter lim="800000"/>
            <a:headEnd/>
            <a:tailEnd/>
          </a:ln>
        </p:spPr>
        <p:txBody>
          <a:bodyPr>
            <a:spAutoFit/>
          </a:bodyPr>
          <a:lstStyle/>
          <a:p>
            <a:endParaRPr lang="zh-TW" altLang="en-US"/>
          </a:p>
        </p:txBody>
      </p:sp>
      <p:cxnSp>
        <p:nvCxnSpPr>
          <p:cNvPr id="8" name="直線接點 7"/>
          <p:cNvCxnSpPr/>
          <p:nvPr/>
        </p:nvCxnSpPr>
        <p:spPr>
          <a:xfrm>
            <a:off x="0" y="908050"/>
            <a:ext cx="9155113" cy="0"/>
          </a:xfrm>
          <a:prstGeom prst="line">
            <a:avLst/>
          </a:prstGeom>
          <a:ln/>
        </p:spPr>
        <p:style>
          <a:lnRef idx="3">
            <a:schemeClr val="accent2"/>
          </a:lnRef>
          <a:fillRef idx="0">
            <a:schemeClr val="accent2"/>
          </a:fillRef>
          <a:effectRef idx="2">
            <a:schemeClr val="accent2"/>
          </a:effectRef>
          <a:fontRef idx="minor">
            <a:schemeClr val="tx1"/>
          </a:fontRef>
        </p:style>
      </p:cxnSp>
      <p:sp>
        <p:nvSpPr>
          <p:cNvPr id="16388" name="文字方塊 2"/>
          <p:cNvSpPr txBox="1">
            <a:spLocks noChangeArrowheads="1"/>
          </p:cNvSpPr>
          <p:nvPr/>
        </p:nvSpPr>
        <p:spPr bwMode="auto">
          <a:xfrm>
            <a:off x="1907381" y="1484313"/>
            <a:ext cx="5949157" cy="3416320"/>
          </a:xfrm>
          <a:prstGeom prst="rect">
            <a:avLst/>
          </a:prstGeom>
          <a:noFill/>
          <a:ln w="9525">
            <a:noFill/>
            <a:miter lim="800000"/>
            <a:headEnd/>
            <a:tailEnd/>
          </a:ln>
        </p:spPr>
        <p:txBody>
          <a:bodyPr wrap="square">
            <a:spAutoFit/>
          </a:bodyPr>
          <a:lstStyle/>
          <a:p>
            <a:pPr>
              <a:lnSpc>
                <a:spcPct val="150000"/>
              </a:lnSpc>
            </a:pPr>
            <a:r>
              <a:rPr lang="zh-TW" altLang="en-US" sz="3200" dirty="0">
                <a:latin typeface="標楷體" pitchFamily="65" charset="-120"/>
                <a:ea typeface="標楷體" pitchFamily="65" charset="-120"/>
              </a:rPr>
              <a:t>壹</a:t>
            </a:r>
            <a:r>
              <a:rPr lang="zh-TW" altLang="en-US" sz="3200" dirty="0" smtClean="0">
                <a:latin typeface="標楷體" pitchFamily="65" charset="-120"/>
                <a:ea typeface="標楷體" pitchFamily="65" charset="-120"/>
              </a:rPr>
              <a:t>、談判</a:t>
            </a:r>
            <a:r>
              <a:rPr lang="zh-TW" altLang="en-US" sz="3200" dirty="0">
                <a:latin typeface="標楷體" pitchFamily="65" charset="-120"/>
                <a:ea typeface="標楷體" pitchFamily="65" charset="-120"/>
              </a:rPr>
              <a:t>背景</a:t>
            </a:r>
            <a:r>
              <a:rPr lang="zh-TW" altLang="en-US" sz="3200" dirty="0" smtClean="0">
                <a:latin typeface="標楷體" pitchFamily="65" charset="-120"/>
                <a:ea typeface="標楷體" pitchFamily="65" charset="-120"/>
              </a:rPr>
              <a:t>簡介</a:t>
            </a:r>
            <a:endParaRPr lang="en-US" altLang="zh-TW" sz="3200" dirty="0">
              <a:latin typeface="標楷體" pitchFamily="65" charset="-120"/>
              <a:ea typeface="標楷體" pitchFamily="65" charset="-120"/>
            </a:endParaRPr>
          </a:p>
          <a:p>
            <a:pPr>
              <a:lnSpc>
                <a:spcPct val="150000"/>
              </a:lnSpc>
            </a:pPr>
            <a:r>
              <a:rPr lang="zh-TW" altLang="en-US" sz="3200" dirty="0">
                <a:latin typeface="標楷體" pitchFamily="65" charset="-120"/>
                <a:ea typeface="標楷體" pitchFamily="65" charset="-120"/>
              </a:rPr>
              <a:t>貳</a:t>
            </a:r>
            <a:r>
              <a:rPr lang="zh-TW" altLang="en-US" sz="3200" dirty="0" smtClean="0">
                <a:latin typeface="標楷體" pitchFamily="65" charset="-120"/>
                <a:ea typeface="標楷體" pitchFamily="65" charset="-120"/>
              </a:rPr>
              <a:t>、推動情形簡介</a:t>
            </a:r>
            <a:endParaRPr lang="en-US" altLang="zh-TW" sz="3200" dirty="0">
              <a:latin typeface="標楷體" pitchFamily="65" charset="-120"/>
              <a:ea typeface="標楷體" pitchFamily="65" charset="-120"/>
            </a:endParaRPr>
          </a:p>
          <a:p>
            <a:pPr>
              <a:lnSpc>
                <a:spcPct val="150000"/>
              </a:lnSpc>
            </a:pPr>
            <a:r>
              <a:rPr lang="zh-TW" altLang="en-US" sz="3200" dirty="0">
                <a:latin typeface="標楷體" pitchFamily="65" charset="-120"/>
                <a:ea typeface="標楷體" pitchFamily="65" charset="-120"/>
              </a:rPr>
              <a:t>參</a:t>
            </a:r>
            <a:r>
              <a:rPr lang="zh-TW" altLang="en-US" sz="3200" dirty="0" smtClean="0">
                <a:latin typeface="標楷體" pitchFamily="65" charset="-120"/>
                <a:ea typeface="標楷體" pitchFamily="65" charset="-120"/>
              </a:rPr>
              <a:t>、對我國的重要性</a:t>
            </a:r>
            <a:endParaRPr lang="en-US" altLang="zh-TW" sz="3200" dirty="0">
              <a:latin typeface="標楷體" pitchFamily="65" charset="-120"/>
              <a:ea typeface="標楷體" pitchFamily="65" charset="-120"/>
            </a:endParaRPr>
          </a:p>
          <a:p>
            <a:pPr>
              <a:lnSpc>
                <a:spcPct val="150000"/>
              </a:lnSpc>
            </a:pPr>
            <a:r>
              <a:rPr lang="zh-TW" altLang="en-US" sz="3200" dirty="0" smtClean="0">
                <a:latin typeface="標楷體" pitchFamily="65" charset="-120"/>
                <a:ea typeface="標楷體" pitchFamily="65" charset="-120"/>
              </a:rPr>
              <a:t>四、結論</a:t>
            </a:r>
            <a:endParaRPr lang="en-US" altLang="zh-TW" sz="3200" dirty="0">
              <a:latin typeface="標楷體" pitchFamily="65" charset="-120"/>
              <a:ea typeface="標楷體" pitchFamily="65" charset="-120"/>
            </a:endParaRPr>
          </a:p>
          <a:p>
            <a:endParaRPr lang="zh-TW" altLang="en-US" sz="2400" dirty="0"/>
          </a:p>
        </p:txBody>
      </p:sp>
      <p:sp>
        <p:nvSpPr>
          <p:cNvPr id="16389" name="頁尾版面配置區 1"/>
          <p:cNvSpPr>
            <a:spLocks noGrp="1"/>
          </p:cNvSpPr>
          <p:nvPr>
            <p:ph type="ftr" sz="quarter" idx="11"/>
          </p:nvPr>
        </p:nvSpPr>
        <p:spPr>
          <a:noFill/>
          <a:ln>
            <a:miter lim="800000"/>
            <a:headEnd/>
            <a:tailEnd/>
          </a:ln>
        </p:spPr>
        <p:txBody>
          <a:bodyPr/>
          <a:lstStyle/>
          <a:p>
            <a:endParaRPr lang="en-US" altLang="zh-TW" dirty="0" smtClean="0">
              <a:ea typeface="新細明體" charset="-120"/>
            </a:endParaRPr>
          </a:p>
        </p:txBody>
      </p:sp>
      <p:sp>
        <p:nvSpPr>
          <p:cNvPr id="16390" name="投影片編號版面配置區 3"/>
          <p:cNvSpPr>
            <a:spLocks noGrp="1"/>
          </p:cNvSpPr>
          <p:nvPr>
            <p:ph type="sldNum" sz="quarter" idx="12"/>
          </p:nvPr>
        </p:nvSpPr>
        <p:spPr>
          <a:xfrm>
            <a:off x="3492500" y="6381328"/>
            <a:ext cx="2133600" cy="332210"/>
          </a:xfrm>
          <a:noFill/>
          <a:ln>
            <a:miter lim="800000"/>
            <a:headEnd/>
            <a:tailEnd/>
          </a:ln>
        </p:spPr>
        <p:txBody>
          <a:bodyPr/>
          <a:lstStyle/>
          <a:p>
            <a:pPr algn="ctr"/>
            <a:endParaRPr lang="en-US" altLang="zh-TW" dirty="0" smtClean="0">
              <a:ea typeface="新細明體" charset="-12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a:xfrm>
            <a:off x="457200" y="-90488"/>
            <a:ext cx="8229600" cy="1143001"/>
          </a:xfrm>
        </p:spPr>
        <p:txBody>
          <a:bodyPr/>
          <a:lstStyle/>
          <a:p>
            <a:pPr eaLnBrk="1" hangingPunct="1"/>
            <a:r>
              <a:rPr lang="zh-TW" altLang="en-US" sz="3600" b="1" dirty="0">
                <a:solidFill>
                  <a:schemeClr val="tx1"/>
                </a:solidFill>
                <a:ea typeface="標楷體" pitchFamily="65" charset="-120"/>
              </a:rPr>
              <a:t>壹、</a:t>
            </a:r>
            <a:r>
              <a:rPr lang="zh-TW" altLang="en-US" sz="3600" b="1" dirty="0" smtClean="0">
                <a:solidFill>
                  <a:schemeClr val="tx1"/>
                </a:solidFill>
                <a:ea typeface="標楷體" pitchFamily="65" charset="-120"/>
              </a:rPr>
              <a:t>談判</a:t>
            </a:r>
            <a:r>
              <a:rPr lang="zh-TW" altLang="en-US" sz="3600" b="1" dirty="0">
                <a:solidFill>
                  <a:schemeClr val="tx1"/>
                </a:solidFill>
                <a:ea typeface="標楷體" pitchFamily="65" charset="-120"/>
              </a:rPr>
              <a:t>背景</a:t>
            </a:r>
            <a:r>
              <a:rPr lang="zh-TW" altLang="en-US" sz="3600" b="1" dirty="0" smtClean="0">
                <a:solidFill>
                  <a:schemeClr val="tx1"/>
                </a:solidFill>
                <a:ea typeface="標楷體" pitchFamily="65" charset="-120"/>
              </a:rPr>
              <a:t>簡介 </a:t>
            </a:r>
            <a:r>
              <a:rPr lang="en-US" altLang="zh-TW" sz="2400" b="1" dirty="0" smtClean="0">
                <a:solidFill>
                  <a:schemeClr val="tx1"/>
                </a:solidFill>
                <a:ea typeface="標楷體" pitchFamily="65" charset="-120"/>
              </a:rPr>
              <a:t>(1/2)</a:t>
            </a:r>
            <a:endParaRPr lang="zh-TW" altLang="en-US" sz="2400" b="1" dirty="0" smtClean="0">
              <a:solidFill>
                <a:schemeClr val="tx1"/>
              </a:solidFill>
              <a:ea typeface="標楷體" pitchFamily="65" charset="-120"/>
            </a:endParaRPr>
          </a:p>
        </p:txBody>
      </p:sp>
      <p:sp>
        <p:nvSpPr>
          <p:cNvPr id="18435" name="矩形 1"/>
          <p:cNvSpPr>
            <a:spLocks noChangeArrowheads="1"/>
          </p:cNvSpPr>
          <p:nvPr/>
        </p:nvSpPr>
        <p:spPr bwMode="auto">
          <a:xfrm>
            <a:off x="611560" y="1628800"/>
            <a:ext cx="8156005" cy="4574753"/>
          </a:xfrm>
          <a:prstGeom prst="rect">
            <a:avLst/>
          </a:prstGeom>
          <a:noFill/>
          <a:ln w="9525">
            <a:noFill/>
            <a:miter lim="800000"/>
            <a:headEnd/>
            <a:tailEnd/>
          </a:ln>
        </p:spPr>
        <p:txBody>
          <a:bodyPr/>
          <a:lstStyle/>
          <a:p>
            <a:pPr algn="just">
              <a:lnSpc>
                <a:spcPts val="3000"/>
              </a:lnSpc>
              <a:spcBef>
                <a:spcPts val="0"/>
              </a:spcBef>
              <a:spcAft>
                <a:spcPts val="0"/>
              </a:spcAft>
              <a:defRPr/>
            </a:pP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一</a:t>
            </a: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服務業</a:t>
            </a:r>
            <a:r>
              <a:rPr lang="zh-TW" altLang="en-US" sz="2200" dirty="0">
                <a:latin typeface="Times New Roman" pitchFamily="18" charset="0"/>
                <a:ea typeface="標楷體" pitchFamily="65" charset="-120"/>
                <a:cs typeface="Times New Roman" pitchFamily="18" charset="0"/>
              </a:rPr>
              <a:t>對國民所得及就業均具重大貢獻</a:t>
            </a:r>
            <a:endParaRPr lang="en-US" altLang="zh-TW" sz="2200" dirty="0">
              <a:latin typeface="Times New Roman" pitchFamily="18" charset="0"/>
              <a:ea typeface="標楷體" pitchFamily="65" charset="-120"/>
              <a:cs typeface="Times New Roman" pitchFamily="18" charset="0"/>
            </a:endParaRPr>
          </a:p>
          <a:p>
            <a:pPr marL="723900" indent="-190500" algn="just">
              <a:lnSpc>
                <a:spcPts val="3000"/>
              </a:lnSpc>
              <a:spcBef>
                <a:spcPts val="30"/>
              </a:spcBef>
              <a:spcAft>
                <a:spcPts val="0"/>
              </a:spcAft>
              <a:defRPr/>
            </a:pPr>
            <a:r>
              <a:rPr lang="en-US" altLang="zh-TW" sz="2200" dirty="0" smtClean="0">
                <a:latin typeface="Times New Roman" pitchFamily="18" charset="0"/>
                <a:ea typeface="標楷體" pitchFamily="65" charset="-120"/>
                <a:cs typeface="Times New Roman" pitchFamily="18" charset="0"/>
              </a:rPr>
              <a:t>1.</a:t>
            </a:r>
            <a:r>
              <a:rPr lang="zh-TW" altLang="en-US" sz="2200" dirty="0" smtClean="0">
                <a:latin typeface="Times New Roman" pitchFamily="18" charset="0"/>
                <a:ea typeface="標楷體" pitchFamily="65" charset="-120"/>
                <a:cs typeface="Times New Roman" pitchFamily="18" charset="0"/>
              </a:rPr>
              <a:t>服務業產值占已</a:t>
            </a:r>
            <a:r>
              <a:rPr lang="zh-TW" altLang="en-US" sz="2200" dirty="0">
                <a:latin typeface="Times New Roman" pitchFamily="18" charset="0"/>
                <a:ea typeface="標楷體" pitchFamily="65" charset="-120"/>
                <a:cs typeface="Times New Roman" pitchFamily="18" charset="0"/>
              </a:rPr>
              <a:t>開發國家國民所得</a:t>
            </a:r>
            <a:r>
              <a:rPr lang="en-US" altLang="zh-TW" sz="2200" dirty="0">
                <a:latin typeface="Times New Roman" pitchFamily="18" charset="0"/>
                <a:ea typeface="標楷體" pitchFamily="65" charset="-120"/>
                <a:cs typeface="Times New Roman" pitchFamily="18" charset="0"/>
              </a:rPr>
              <a:t>70%</a:t>
            </a:r>
            <a:r>
              <a:rPr lang="zh-TW" altLang="en-US" sz="2200" dirty="0" smtClean="0">
                <a:latin typeface="Times New Roman" pitchFamily="18" charset="0"/>
                <a:ea typeface="標楷體" pitchFamily="65" charset="-120"/>
                <a:cs typeface="Times New Roman" pitchFamily="18" charset="0"/>
              </a:rPr>
              <a:t>，占開發</a:t>
            </a:r>
            <a:r>
              <a:rPr lang="zh-TW" altLang="en-US" sz="2200" dirty="0">
                <a:latin typeface="Times New Roman" pitchFamily="18" charset="0"/>
                <a:ea typeface="標楷體" pitchFamily="65" charset="-120"/>
                <a:cs typeface="Times New Roman" pitchFamily="18" charset="0"/>
              </a:rPr>
              <a:t>中國家</a:t>
            </a:r>
            <a:r>
              <a:rPr lang="zh-TW" altLang="en-US" sz="2200" dirty="0" smtClean="0">
                <a:latin typeface="Times New Roman" pitchFamily="18" charset="0"/>
                <a:ea typeface="標楷體" pitchFamily="65" charset="-120"/>
                <a:cs typeface="Times New Roman" pitchFamily="18" charset="0"/>
              </a:rPr>
              <a:t>國民所得</a:t>
            </a:r>
            <a:r>
              <a:rPr lang="en-US" altLang="zh-TW" sz="2200" dirty="0" smtClean="0">
                <a:latin typeface="Times New Roman" pitchFamily="18" charset="0"/>
                <a:ea typeface="標楷體" pitchFamily="65" charset="-120"/>
                <a:cs typeface="Times New Roman" pitchFamily="18" charset="0"/>
              </a:rPr>
              <a:t>60</a:t>
            </a:r>
            <a:r>
              <a:rPr lang="en-US" altLang="zh-TW" sz="2200" dirty="0">
                <a:latin typeface="Times New Roman" pitchFamily="18" charset="0"/>
                <a:ea typeface="標楷體" pitchFamily="65" charset="-120"/>
                <a:cs typeface="Times New Roman" pitchFamily="18" charset="0"/>
              </a:rPr>
              <a:t>%</a:t>
            </a:r>
            <a:r>
              <a:rPr lang="zh-TW" altLang="en-US" sz="2200" dirty="0">
                <a:latin typeface="Times New Roman" pitchFamily="18" charset="0"/>
                <a:ea typeface="標楷體" pitchFamily="65" charset="-120"/>
                <a:cs typeface="Times New Roman" pitchFamily="18" charset="0"/>
              </a:rPr>
              <a:t>。</a:t>
            </a:r>
            <a:endParaRPr lang="en-US" altLang="zh-TW" sz="2200" dirty="0">
              <a:latin typeface="Times New Roman" pitchFamily="18" charset="0"/>
              <a:ea typeface="標楷體" pitchFamily="65" charset="-120"/>
              <a:cs typeface="Times New Roman" pitchFamily="18" charset="0"/>
            </a:endParaRPr>
          </a:p>
          <a:p>
            <a:pPr marL="723900" indent="-190500" algn="just">
              <a:lnSpc>
                <a:spcPts val="3000"/>
              </a:lnSpc>
              <a:spcBef>
                <a:spcPts val="30"/>
              </a:spcBef>
              <a:spcAft>
                <a:spcPts val="0"/>
              </a:spcAft>
              <a:defRPr/>
            </a:pPr>
            <a:r>
              <a:rPr lang="en-US" altLang="zh-TW" sz="2200" dirty="0" smtClean="0">
                <a:latin typeface="Times New Roman" pitchFamily="18" charset="0"/>
                <a:ea typeface="標楷體" pitchFamily="65" charset="-120"/>
                <a:cs typeface="Times New Roman" pitchFamily="18" charset="0"/>
              </a:rPr>
              <a:t>2.</a:t>
            </a:r>
            <a:r>
              <a:rPr lang="zh-TW" altLang="en-US" sz="2200" dirty="0" smtClean="0">
                <a:latin typeface="Times New Roman" pitchFamily="18" charset="0"/>
                <a:ea typeface="標楷體" pitchFamily="65" charset="-120"/>
                <a:cs typeface="Times New Roman" pitchFamily="18" charset="0"/>
              </a:rPr>
              <a:t>從事</a:t>
            </a:r>
            <a:r>
              <a:rPr lang="zh-TW" altLang="en-US" sz="2200" dirty="0">
                <a:latin typeface="Times New Roman" pitchFamily="18" charset="0"/>
                <a:ea typeface="標楷體" pitchFamily="65" charset="-120"/>
                <a:cs typeface="Times New Roman" pitchFamily="18" charset="0"/>
              </a:rPr>
              <a:t>服務業</a:t>
            </a:r>
            <a:r>
              <a:rPr lang="zh-TW" altLang="en-US" sz="2200" dirty="0" smtClean="0">
                <a:latin typeface="Times New Roman" pitchFamily="18" charset="0"/>
                <a:ea typeface="標楷體" pitchFamily="65" charset="-120"/>
                <a:cs typeface="Times New Roman" pitchFamily="18" charset="0"/>
              </a:rPr>
              <a:t>人口占已</a:t>
            </a:r>
            <a:r>
              <a:rPr lang="zh-TW" altLang="en-US" sz="2200" dirty="0">
                <a:latin typeface="Times New Roman" pitchFamily="18" charset="0"/>
                <a:ea typeface="標楷體" pitchFamily="65" charset="-120"/>
                <a:cs typeface="Times New Roman" pitchFamily="18" charset="0"/>
              </a:rPr>
              <a:t>開發國家就業</a:t>
            </a:r>
            <a:r>
              <a:rPr lang="zh-TW" altLang="en-US" sz="2200" dirty="0" smtClean="0">
                <a:latin typeface="Times New Roman" pitchFamily="18" charset="0"/>
                <a:ea typeface="標楷體" pitchFamily="65" charset="-120"/>
                <a:cs typeface="Times New Roman" pitchFamily="18" charset="0"/>
              </a:rPr>
              <a:t>人口</a:t>
            </a:r>
            <a:r>
              <a:rPr lang="en-US" altLang="zh-TW" sz="2200" dirty="0" smtClean="0">
                <a:latin typeface="Times New Roman" pitchFamily="18" charset="0"/>
                <a:ea typeface="標楷體" pitchFamily="65" charset="-120"/>
                <a:cs typeface="Times New Roman" pitchFamily="18" charset="0"/>
              </a:rPr>
              <a:t>70</a:t>
            </a:r>
            <a:r>
              <a:rPr lang="zh-TW" altLang="en-US" sz="2200" dirty="0" smtClean="0">
                <a:latin typeface="Times New Roman" pitchFamily="18" charset="0"/>
                <a:ea typeface="標楷體" pitchFamily="65" charset="-120"/>
                <a:cs typeface="Times New Roman" pitchFamily="18" charset="0"/>
              </a:rPr>
              <a:t>至</a:t>
            </a:r>
            <a:r>
              <a:rPr lang="en-US" altLang="zh-TW" sz="2200" dirty="0" smtClean="0">
                <a:latin typeface="Times New Roman" pitchFamily="18" charset="0"/>
                <a:ea typeface="標楷體" pitchFamily="65" charset="-120"/>
                <a:cs typeface="Times New Roman" pitchFamily="18" charset="0"/>
              </a:rPr>
              <a:t>80%</a:t>
            </a:r>
            <a:r>
              <a:rPr lang="zh-TW" altLang="en-US" sz="2200" dirty="0" smtClean="0">
                <a:latin typeface="Times New Roman" pitchFamily="18" charset="0"/>
                <a:ea typeface="標楷體" pitchFamily="65" charset="-120"/>
                <a:cs typeface="Times New Roman" pitchFamily="18" charset="0"/>
              </a:rPr>
              <a:t>，占開發中</a:t>
            </a:r>
            <a:r>
              <a:rPr lang="zh-TW" altLang="en-US" sz="2200" dirty="0">
                <a:latin typeface="Times New Roman" pitchFamily="18" charset="0"/>
                <a:ea typeface="標楷體" pitchFamily="65" charset="-120"/>
                <a:cs typeface="Times New Roman" pitchFamily="18" charset="0"/>
              </a:rPr>
              <a:t>國家</a:t>
            </a:r>
            <a:r>
              <a:rPr lang="zh-TW" altLang="en-US" sz="2200" dirty="0" smtClean="0">
                <a:latin typeface="Times New Roman" pitchFamily="18" charset="0"/>
                <a:ea typeface="標楷體" pitchFamily="65" charset="-120"/>
                <a:cs typeface="Times New Roman" pitchFamily="18" charset="0"/>
              </a:rPr>
              <a:t>就業人口</a:t>
            </a:r>
            <a:r>
              <a:rPr lang="en-US" altLang="zh-TW" sz="2200" dirty="0" smtClean="0">
                <a:latin typeface="Times New Roman" pitchFamily="18" charset="0"/>
                <a:ea typeface="標楷體" pitchFamily="65" charset="-120"/>
                <a:cs typeface="Times New Roman" pitchFamily="18" charset="0"/>
              </a:rPr>
              <a:t>50%</a:t>
            </a:r>
            <a:r>
              <a:rPr lang="zh-TW" altLang="en-US" sz="2200" dirty="0" smtClean="0">
                <a:latin typeface="Times New Roman" pitchFamily="18" charset="0"/>
                <a:ea typeface="標楷體" pitchFamily="65" charset="-120"/>
                <a:cs typeface="Times New Roman" pitchFamily="18" charset="0"/>
              </a:rPr>
              <a:t>至</a:t>
            </a:r>
            <a:r>
              <a:rPr lang="en-US" altLang="zh-TW" sz="2200" dirty="0" smtClean="0">
                <a:latin typeface="Times New Roman" pitchFamily="18" charset="0"/>
                <a:ea typeface="標楷體" pitchFamily="65" charset="-120"/>
                <a:cs typeface="Times New Roman" pitchFamily="18" charset="0"/>
              </a:rPr>
              <a:t>60%</a:t>
            </a:r>
            <a:r>
              <a:rPr lang="zh-TW" altLang="en-US" sz="2200" dirty="0">
                <a:latin typeface="Times New Roman" pitchFamily="18" charset="0"/>
                <a:ea typeface="標楷體" pitchFamily="65" charset="-120"/>
                <a:cs typeface="Times New Roman" pitchFamily="18" charset="0"/>
              </a:rPr>
              <a:t>。</a:t>
            </a:r>
            <a:endParaRPr lang="en-US" altLang="zh-TW" sz="2200" dirty="0">
              <a:latin typeface="Times New Roman" pitchFamily="18" charset="0"/>
              <a:ea typeface="標楷體" pitchFamily="65" charset="-120"/>
              <a:cs typeface="Times New Roman" pitchFamily="18" charset="0"/>
            </a:endParaRPr>
          </a:p>
          <a:p>
            <a:pPr marL="539750" indent="-539750" algn="just">
              <a:lnSpc>
                <a:spcPts val="3000"/>
              </a:lnSpc>
              <a:spcBef>
                <a:spcPts val="600"/>
              </a:spcBef>
              <a:spcAft>
                <a:spcPts val="0"/>
              </a:spcAft>
              <a:defRPr/>
            </a:pP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二</a:t>
            </a:r>
            <a:r>
              <a:rPr lang="en-US" altLang="zh-TW" sz="2200" dirty="0" smtClean="0">
                <a:latin typeface="Times New Roman" pitchFamily="18" charset="0"/>
                <a:ea typeface="標楷體" pitchFamily="65" charset="-120"/>
                <a:cs typeface="Times New Roman" pitchFamily="18" charset="0"/>
              </a:rPr>
              <a:t>)WTO</a:t>
            </a:r>
            <a:r>
              <a:rPr lang="zh-TW" altLang="en-US" sz="2200" dirty="0">
                <a:latin typeface="Times New Roman" pitchFamily="18" charset="0"/>
                <a:ea typeface="標楷體" pitchFamily="65" charset="-120"/>
                <a:cs typeface="Times New Roman" pitchFamily="18" charset="0"/>
              </a:rPr>
              <a:t>杜哈回合</a:t>
            </a:r>
            <a:r>
              <a:rPr lang="zh-TW" altLang="en-US" sz="2200" dirty="0" smtClean="0">
                <a:latin typeface="Times New Roman" pitchFamily="18" charset="0"/>
                <a:ea typeface="標楷體" pitchFamily="65" charset="-120"/>
                <a:cs typeface="Times New Roman" pitchFamily="18" charset="0"/>
              </a:rPr>
              <a:t>談判停滯</a:t>
            </a:r>
            <a:endParaRPr lang="en-US" altLang="zh-TW" sz="2200" dirty="0">
              <a:latin typeface="Times New Roman" pitchFamily="18" charset="0"/>
              <a:ea typeface="標楷體" pitchFamily="65" charset="-120"/>
              <a:cs typeface="Times New Roman" pitchFamily="18" charset="0"/>
            </a:endParaRPr>
          </a:p>
          <a:p>
            <a:pPr marL="444500" algn="just">
              <a:lnSpc>
                <a:spcPts val="3000"/>
              </a:lnSpc>
              <a:spcBef>
                <a:spcPts val="30"/>
              </a:spcBef>
              <a:spcAft>
                <a:spcPts val="0"/>
              </a:spcAft>
              <a:defRPr/>
            </a:pPr>
            <a:r>
              <a:rPr lang="en-US" altLang="zh-TW" sz="2200" dirty="0">
                <a:latin typeface="Times New Roman" pitchFamily="18" charset="0"/>
                <a:ea typeface="標楷體" pitchFamily="65" charset="-120"/>
                <a:cs typeface="Times New Roman" pitchFamily="18" charset="0"/>
              </a:rPr>
              <a:t>WTO</a:t>
            </a:r>
            <a:r>
              <a:rPr lang="zh-TW" altLang="en-US" sz="2200" dirty="0">
                <a:latin typeface="Times New Roman" pitchFamily="18" charset="0"/>
                <a:ea typeface="標楷體" pitchFamily="65" charset="-120"/>
                <a:cs typeface="Times New Roman" pitchFamily="18" charset="0"/>
              </a:rPr>
              <a:t>杜哈回合談判雖</a:t>
            </a:r>
            <a:r>
              <a:rPr lang="zh-TW" altLang="en-US" sz="2200" dirty="0" smtClean="0">
                <a:latin typeface="Times New Roman" pitchFamily="18" charset="0"/>
                <a:ea typeface="標楷體" pitchFamily="65" charset="-120"/>
                <a:cs typeface="Times New Roman" pitchFamily="18" charset="0"/>
              </a:rPr>
              <a:t>停滯</a:t>
            </a:r>
            <a:r>
              <a:rPr lang="zh-TW" altLang="en-US" sz="2200" dirty="0" smtClean="0">
                <a:latin typeface="新細明體"/>
                <a:ea typeface="新細明體"/>
                <a:cs typeface="Times New Roman" pitchFamily="18" charset="0"/>
              </a:rPr>
              <a:t>，</a:t>
            </a:r>
            <a:r>
              <a:rPr lang="zh-TW" altLang="en-US" sz="2200" dirty="0" smtClean="0">
                <a:latin typeface="Times New Roman" pitchFamily="18" charset="0"/>
                <a:ea typeface="標楷體" pitchFamily="65" charset="-120"/>
                <a:cs typeface="Times New Roman" pitchFamily="18" charset="0"/>
              </a:rPr>
              <a:t>但個別</a:t>
            </a:r>
            <a:r>
              <a:rPr lang="zh-TW" altLang="en-US" sz="2200" dirty="0">
                <a:latin typeface="Times New Roman" pitchFamily="18" charset="0"/>
                <a:ea typeface="標楷體" pitchFamily="65" charset="-120"/>
                <a:cs typeface="Times New Roman" pitchFamily="18" charset="0"/>
              </a:rPr>
              <a:t>國家因自主性自由化政策規劃，或因洽簽</a:t>
            </a:r>
            <a:r>
              <a:rPr lang="en-US" altLang="zh-TW" sz="2200" dirty="0" smtClean="0">
                <a:latin typeface="Times New Roman" pitchFamily="18" charset="0"/>
                <a:ea typeface="標楷體" pitchFamily="65" charset="-120"/>
                <a:cs typeface="Times New Roman" pitchFamily="18" charset="0"/>
              </a:rPr>
              <a:t>FTA</a:t>
            </a:r>
            <a:r>
              <a:rPr lang="zh-TW" altLang="en-US" sz="2200" dirty="0" smtClean="0">
                <a:latin typeface="新細明體"/>
                <a:ea typeface="新細明體"/>
                <a:cs typeface="Times New Roman" pitchFamily="18" charset="0"/>
              </a:rPr>
              <a:t>，</a:t>
            </a:r>
            <a:r>
              <a:rPr lang="zh-TW" altLang="en-US" sz="2200" dirty="0" smtClean="0">
                <a:latin typeface="Times New Roman" pitchFamily="18" charset="0"/>
                <a:ea typeface="標楷體" pitchFamily="65" charset="-120"/>
                <a:cs typeface="Times New Roman" pitchFamily="18" charset="0"/>
              </a:rPr>
              <a:t>進一步</a:t>
            </a:r>
            <a:r>
              <a:rPr lang="zh-TW" altLang="en-US" sz="2200" dirty="0">
                <a:latin typeface="Times New Roman" pitchFamily="18" charset="0"/>
                <a:ea typeface="標楷體" pitchFamily="65" charset="-120"/>
                <a:cs typeface="Times New Roman" pitchFamily="18" charset="0"/>
              </a:rPr>
              <a:t>開放國內服務業市場，以致多數</a:t>
            </a:r>
            <a:r>
              <a:rPr lang="en-US" altLang="zh-TW" sz="2200" dirty="0">
                <a:latin typeface="Times New Roman" pitchFamily="18" charset="0"/>
                <a:ea typeface="標楷體" pitchFamily="65" charset="-120"/>
                <a:cs typeface="Times New Roman" pitchFamily="18" charset="0"/>
              </a:rPr>
              <a:t>WTO</a:t>
            </a:r>
            <a:r>
              <a:rPr lang="zh-TW" altLang="en-US" sz="2200" dirty="0">
                <a:latin typeface="Times New Roman" pitchFamily="18" charset="0"/>
                <a:ea typeface="標楷體" pitchFamily="65" charset="-120"/>
                <a:cs typeface="Times New Roman" pitchFamily="18" charset="0"/>
              </a:rPr>
              <a:t>會員的實際市場開放程度</a:t>
            </a:r>
            <a:r>
              <a:rPr lang="zh-TW" altLang="en-US" sz="2200" dirty="0" smtClean="0">
                <a:latin typeface="Times New Roman" pitchFamily="18" charset="0"/>
                <a:ea typeface="標楷體" pitchFamily="65" charset="-120"/>
                <a:cs typeface="Times New Roman" pitchFamily="18" charset="0"/>
              </a:rPr>
              <a:t>，較其在</a:t>
            </a:r>
            <a:r>
              <a:rPr lang="en-US" altLang="zh-TW" sz="2200" dirty="0">
                <a:latin typeface="Times New Roman" pitchFamily="18" charset="0"/>
                <a:ea typeface="標楷體" pitchFamily="65" charset="-120"/>
                <a:cs typeface="Times New Roman" pitchFamily="18" charset="0"/>
              </a:rPr>
              <a:t>WTO</a:t>
            </a:r>
            <a:r>
              <a:rPr lang="zh-TW" altLang="en-US" sz="2200" dirty="0">
                <a:latin typeface="Times New Roman" pitchFamily="18" charset="0"/>
                <a:ea typeface="標楷體" pitchFamily="65" charset="-120"/>
                <a:cs typeface="Times New Roman" pitchFamily="18" charset="0"/>
              </a:rPr>
              <a:t>所承諾的開放</a:t>
            </a:r>
            <a:r>
              <a:rPr lang="zh-TW" altLang="en-US" sz="2200" dirty="0" smtClean="0">
                <a:latin typeface="Times New Roman" pitchFamily="18" charset="0"/>
                <a:ea typeface="標楷體" pitchFamily="65" charset="-120"/>
                <a:cs typeface="Times New Roman" pitchFamily="18" charset="0"/>
              </a:rPr>
              <a:t>範圍為高。爰許多國家主張可將市場開放的現況，透過談判，納入</a:t>
            </a:r>
            <a:r>
              <a:rPr lang="en-US" altLang="zh-TW" sz="2200" dirty="0" smtClean="0">
                <a:latin typeface="Times New Roman" pitchFamily="18" charset="0"/>
                <a:ea typeface="標楷體" pitchFamily="65" charset="-120"/>
                <a:cs typeface="Times New Roman" pitchFamily="18" charset="0"/>
              </a:rPr>
              <a:t>WTO</a:t>
            </a:r>
            <a:r>
              <a:rPr lang="zh-TW" altLang="en-US" sz="2200" dirty="0" smtClean="0">
                <a:latin typeface="Times New Roman" pitchFamily="18" charset="0"/>
                <a:ea typeface="標楷體" pitchFamily="65" charset="-120"/>
                <a:cs typeface="Times New Roman" pitchFamily="18" charset="0"/>
              </a:rPr>
              <a:t>的承諾，作為推動服務業自由化的基礎。</a:t>
            </a:r>
            <a:endParaRPr lang="en-US" altLang="zh-TW" sz="2200" dirty="0" smtClean="0">
              <a:latin typeface="Times New Roman" pitchFamily="18" charset="0"/>
              <a:ea typeface="標楷體" pitchFamily="65" charset="-120"/>
              <a:cs typeface="Times New Roman" pitchFamily="18" charset="0"/>
            </a:endParaRPr>
          </a:p>
          <a:p>
            <a:pPr marL="533400" indent="-533400">
              <a:lnSpc>
                <a:spcPts val="2500"/>
              </a:lnSpc>
              <a:spcBef>
                <a:spcPts val="1200"/>
              </a:spcBef>
              <a:spcAft>
                <a:spcPts val="600"/>
              </a:spcAft>
              <a:defRPr/>
            </a:pPr>
            <a:endParaRPr lang="en-US" altLang="zh-TW" sz="2000" dirty="0">
              <a:latin typeface="Times New Roman" pitchFamily="18" charset="0"/>
              <a:ea typeface="標楷體" pitchFamily="65" charset="-120"/>
              <a:cs typeface="Times New Roman" pitchFamily="18" charset="0"/>
            </a:endParaRPr>
          </a:p>
          <a:p>
            <a:pPr>
              <a:lnSpc>
                <a:spcPts val="2500"/>
              </a:lnSpc>
              <a:spcBef>
                <a:spcPts val="1200"/>
              </a:spcBef>
              <a:spcAft>
                <a:spcPts val="600"/>
              </a:spcAft>
              <a:defRPr/>
            </a:pPr>
            <a:endParaRPr lang="zh-TW" altLang="en-US" sz="2000" dirty="0">
              <a:latin typeface="Times New Roman" pitchFamily="18" charset="0"/>
              <a:ea typeface="標楷體" pitchFamily="65" charset="-120"/>
              <a:cs typeface="Times New Roman" pitchFamily="18" charset="0"/>
            </a:endParaRPr>
          </a:p>
        </p:txBody>
      </p:sp>
      <p:cxnSp>
        <p:nvCxnSpPr>
          <p:cNvPr id="6" name="直線接點 5"/>
          <p:cNvCxnSpPr/>
          <p:nvPr/>
        </p:nvCxnSpPr>
        <p:spPr>
          <a:xfrm>
            <a:off x="0" y="908050"/>
            <a:ext cx="9155113" cy="0"/>
          </a:xfrm>
          <a:prstGeom prst="line">
            <a:avLst/>
          </a:prstGeom>
          <a:ln/>
        </p:spPr>
        <p:style>
          <a:lnRef idx="2">
            <a:schemeClr val="accent2"/>
          </a:lnRef>
          <a:fillRef idx="0">
            <a:schemeClr val="accent2"/>
          </a:fillRef>
          <a:effectRef idx="1">
            <a:schemeClr val="accent2"/>
          </a:effectRef>
          <a:fontRef idx="minor">
            <a:schemeClr val="tx1"/>
          </a:fontRef>
        </p:style>
      </p:cxnSp>
      <p:sp>
        <p:nvSpPr>
          <p:cNvPr id="2" name="文字方塊 1"/>
          <p:cNvSpPr txBox="1"/>
          <p:nvPr/>
        </p:nvSpPr>
        <p:spPr>
          <a:xfrm>
            <a:off x="395536" y="1052736"/>
            <a:ext cx="6120680" cy="492443"/>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rPr>
              <a:t>一</a:t>
            </a:r>
            <a:r>
              <a:rPr lang="zh-TW" altLang="en-US" sz="2600" b="1" dirty="0" smtClean="0">
                <a:effectLst>
                  <a:outerShdw blurRad="38100" dist="38100" dir="2700000" algn="tl">
                    <a:srgbClr val="000000">
                      <a:alpha val="43137"/>
                    </a:srgbClr>
                  </a:outerShdw>
                </a:effectLst>
                <a:latin typeface="新細明體"/>
                <a:ea typeface="新細明體"/>
              </a:rPr>
              <a:t>、</a:t>
            </a: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rPr>
              <a:t>推動服務業</a:t>
            </a:r>
            <a:r>
              <a:rPr lang="zh-TW" altLang="en-US" sz="2600" b="1" dirty="0">
                <a:effectLst>
                  <a:outerShdw blurRad="38100" dist="38100" dir="2700000" algn="tl">
                    <a:srgbClr val="000000">
                      <a:alpha val="43137"/>
                    </a:srgbClr>
                  </a:outerShdw>
                </a:effectLst>
                <a:latin typeface="標楷體" pitchFamily="65" charset="-120"/>
                <a:ea typeface="標楷體" pitchFamily="65" charset="-120"/>
              </a:rPr>
              <a:t>進一步</a:t>
            </a: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rPr>
              <a:t>自由化背景</a:t>
            </a:r>
            <a:endParaRPr lang="zh-TW" altLang="en-US" sz="2600" b="1"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18437" name="頁尾版面配置區 2"/>
          <p:cNvSpPr>
            <a:spLocks noGrp="1"/>
          </p:cNvSpPr>
          <p:nvPr>
            <p:ph type="ftr" sz="quarter" idx="11"/>
          </p:nvPr>
        </p:nvSpPr>
        <p:spPr>
          <a:noFill/>
          <a:ln>
            <a:miter lim="800000"/>
            <a:headEnd/>
            <a:tailEnd/>
          </a:ln>
        </p:spPr>
        <p:txBody>
          <a:bodyPr/>
          <a:lstStyle/>
          <a:p>
            <a:pPr algn="r"/>
            <a:r>
              <a:rPr lang="en-US" altLang="zh-TW" dirty="0" smtClean="0">
                <a:ea typeface="新細明體" charset="-120"/>
              </a:rPr>
              <a:t>1</a:t>
            </a:r>
          </a:p>
        </p:txBody>
      </p:sp>
      <p:sp>
        <p:nvSpPr>
          <p:cNvPr id="18438" name="投影片編號版面配置區 3"/>
          <p:cNvSpPr>
            <a:spLocks noGrp="1"/>
          </p:cNvSpPr>
          <p:nvPr>
            <p:ph type="sldNum" sz="quarter" idx="12"/>
          </p:nvPr>
        </p:nvSpPr>
        <p:spPr>
          <a:noFill/>
          <a:ln>
            <a:miter lim="800000"/>
            <a:headEnd/>
            <a:tailEnd/>
          </a:ln>
        </p:spPr>
        <p:txBody>
          <a:bodyPr/>
          <a:lstStyle/>
          <a:p>
            <a:pPr algn="ctr"/>
            <a:endParaRPr lang="en-US" altLang="zh-TW" dirty="0" smtClean="0">
              <a:ea typeface="新細明體" charset="-12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a:xfrm>
            <a:off x="457200" y="-90488"/>
            <a:ext cx="8229600" cy="1143001"/>
          </a:xfrm>
        </p:spPr>
        <p:txBody>
          <a:bodyPr/>
          <a:lstStyle/>
          <a:p>
            <a:pPr eaLnBrk="1" hangingPunct="1"/>
            <a:r>
              <a:rPr lang="zh-TW" altLang="en-US" sz="3600" b="1" dirty="0">
                <a:solidFill>
                  <a:schemeClr val="tx1"/>
                </a:solidFill>
                <a:ea typeface="標楷體" pitchFamily="65" charset="-120"/>
              </a:rPr>
              <a:t>壹、</a:t>
            </a:r>
            <a:r>
              <a:rPr lang="zh-TW" altLang="en-US" sz="3600" b="1" dirty="0" smtClean="0">
                <a:solidFill>
                  <a:schemeClr val="tx1"/>
                </a:solidFill>
                <a:ea typeface="標楷體" pitchFamily="65" charset="-120"/>
              </a:rPr>
              <a:t>談判背景簡介 </a:t>
            </a:r>
            <a:r>
              <a:rPr lang="en-US" altLang="zh-TW" sz="2400" b="1" dirty="0" smtClean="0">
                <a:solidFill>
                  <a:schemeClr val="tx1"/>
                </a:solidFill>
                <a:ea typeface="標楷體" pitchFamily="65" charset="-120"/>
              </a:rPr>
              <a:t>(2/2)</a:t>
            </a:r>
            <a:endParaRPr lang="zh-TW" altLang="en-US" sz="2400" b="1" dirty="0" smtClean="0">
              <a:solidFill>
                <a:schemeClr val="tx1"/>
              </a:solidFill>
              <a:ea typeface="標楷體" pitchFamily="65" charset="-120"/>
            </a:endParaRPr>
          </a:p>
        </p:txBody>
      </p:sp>
      <p:sp>
        <p:nvSpPr>
          <p:cNvPr id="19458" name="矩形 1"/>
          <p:cNvSpPr>
            <a:spLocks noChangeArrowheads="1"/>
          </p:cNvSpPr>
          <p:nvPr/>
        </p:nvSpPr>
        <p:spPr bwMode="auto">
          <a:xfrm>
            <a:off x="539553" y="1712813"/>
            <a:ext cx="8280919" cy="4236467"/>
          </a:xfrm>
          <a:prstGeom prst="rect">
            <a:avLst/>
          </a:prstGeom>
          <a:noFill/>
          <a:ln w="9525">
            <a:noFill/>
            <a:miter lim="800000"/>
            <a:headEnd/>
            <a:tailEnd/>
          </a:ln>
        </p:spPr>
        <p:txBody>
          <a:bodyPr/>
          <a:lstStyle/>
          <a:p>
            <a:pPr marL="533400" indent="-533400" algn="just">
              <a:lnSpc>
                <a:spcPts val="2700"/>
              </a:lnSpc>
              <a:spcBef>
                <a:spcPts val="1200"/>
              </a:spcBef>
              <a:spcAft>
                <a:spcPts val="600"/>
              </a:spcAft>
            </a:pP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一</a:t>
            </a:r>
            <a:r>
              <a:rPr lang="en-US" altLang="zh-TW" sz="2200" dirty="0" smtClean="0">
                <a:latin typeface="Times New Roman" pitchFamily="18" charset="0"/>
                <a:ea typeface="標楷體" pitchFamily="65" charset="-120"/>
                <a:cs typeface="Times New Roman" pitchFamily="18" charset="0"/>
              </a:rPr>
              <a:t>)WTO</a:t>
            </a:r>
            <a:r>
              <a:rPr lang="zh-TW" altLang="en-US" sz="2200" dirty="0">
                <a:latin typeface="Times New Roman" pitchFamily="18" charset="0"/>
                <a:ea typeface="標楷體" pitchFamily="65" charset="-120"/>
                <a:cs typeface="Times New Roman" pitchFamily="18" charset="0"/>
              </a:rPr>
              <a:t>杜哈回合談判時，美國、歐盟、澳洲、瑞士、挪威、紐西蘭、加拿大、日本</a:t>
            </a:r>
            <a:r>
              <a:rPr lang="zh-TW" altLang="en-US" sz="2200" dirty="0">
                <a:latin typeface="新細明體" charset="-120"/>
                <a:ea typeface="標楷體" pitchFamily="65" charset="-120"/>
                <a:cs typeface="Times New Roman" pitchFamily="18" charset="0"/>
              </a:rPr>
              <a:t>、</a:t>
            </a:r>
            <a:r>
              <a:rPr lang="zh-TW" altLang="en-US" sz="2200" dirty="0">
                <a:latin typeface="Times New Roman" pitchFamily="18" charset="0"/>
                <a:ea typeface="標楷體" pitchFamily="65" charset="-120"/>
                <a:cs typeface="Times New Roman" pitchFamily="18" charset="0"/>
              </a:rPr>
              <a:t>韓國、香港、墨西哥、智利、巴基斯坦、哥倫比亞、新加坡及我國等</a:t>
            </a:r>
            <a:r>
              <a:rPr lang="en-US" altLang="zh-TW" sz="2200" dirty="0">
                <a:latin typeface="Times New Roman" pitchFamily="18" charset="0"/>
                <a:ea typeface="標楷體" pitchFamily="65" charset="-120"/>
                <a:cs typeface="Times New Roman" pitchFamily="18" charset="0"/>
              </a:rPr>
              <a:t>16</a:t>
            </a:r>
            <a:r>
              <a:rPr lang="zh-TW" altLang="en-US" sz="2200" dirty="0">
                <a:latin typeface="Times New Roman" pitchFamily="18" charset="0"/>
                <a:ea typeface="標楷體" pitchFamily="65" charset="-120"/>
                <a:cs typeface="Times New Roman" pitchFamily="18" charset="0"/>
              </a:rPr>
              <a:t>個會員組成服務業「真正之友」</a:t>
            </a:r>
            <a:r>
              <a:rPr lang="en-US" altLang="zh-TW" sz="2200" dirty="0">
                <a:latin typeface="Times New Roman" pitchFamily="18" charset="0"/>
                <a:ea typeface="標楷體" pitchFamily="65" charset="-120"/>
                <a:cs typeface="Times New Roman" pitchFamily="18" charset="0"/>
              </a:rPr>
              <a:t>(Really Good Friends of Services; RGF)</a:t>
            </a:r>
            <a:r>
              <a:rPr lang="zh-TW" altLang="en-US" sz="2200" dirty="0">
                <a:latin typeface="Times New Roman" pitchFamily="18" charset="0"/>
                <a:ea typeface="標楷體" pitchFamily="65" charset="-120"/>
                <a:cs typeface="Times New Roman" pitchFamily="18" charset="0"/>
              </a:rPr>
              <a:t>非正式談判團體</a:t>
            </a:r>
            <a:r>
              <a:rPr lang="zh-TW" altLang="en-US" sz="2200" dirty="0" smtClean="0">
                <a:latin typeface="Times New Roman" pitchFamily="18" charset="0"/>
                <a:ea typeface="標楷體" pitchFamily="65" charset="-120"/>
                <a:cs typeface="Times New Roman" pitchFamily="18" charset="0"/>
              </a:rPr>
              <a:t>，力倡服務業</a:t>
            </a:r>
            <a:r>
              <a:rPr lang="zh-TW" altLang="en-US" sz="2200" dirty="0">
                <a:latin typeface="Times New Roman" pitchFamily="18" charset="0"/>
                <a:ea typeface="標楷體" pitchFamily="65" charset="-120"/>
                <a:cs typeface="Times New Roman" pitchFamily="18" charset="0"/>
              </a:rPr>
              <a:t>進一步自由化。</a:t>
            </a:r>
            <a:endParaRPr lang="en-US" altLang="zh-TW" sz="2200" dirty="0">
              <a:latin typeface="Times New Roman" pitchFamily="18" charset="0"/>
              <a:ea typeface="標楷體" pitchFamily="65" charset="-120"/>
              <a:cs typeface="Times New Roman" pitchFamily="18" charset="0"/>
            </a:endParaRPr>
          </a:p>
          <a:p>
            <a:pPr marL="533400" indent="-533400" algn="just">
              <a:lnSpc>
                <a:spcPts val="2700"/>
              </a:lnSpc>
              <a:spcBef>
                <a:spcPts val="1200"/>
              </a:spcBef>
              <a:spcAft>
                <a:spcPts val="600"/>
              </a:spcAft>
            </a:pP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二</a:t>
            </a: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前</a:t>
            </a:r>
            <a:r>
              <a:rPr lang="en-US" altLang="zh-TW" sz="2200" dirty="0" smtClean="0">
                <a:latin typeface="Times New Roman" pitchFamily="18" charset="0"/>
                <a:ea typeface="標楷體" pitchFamily="65" charset="-120"/>
                <a:cs typeface="Times New Roman" pitchFamily="18" charset="0"/>
              </a:rPr>
              <a:t>(100)</a:t>
            </a:r>
            <a:r>
              <a:rPr lang="zh-TW" altLang="en-US" sz="2200" dirty="0" smtClean="0">
                <a:latin typeface="Times New Roman" pitchFamily="18" charset="0"/>
                <a:ea typeface="標楷體" pitchFamily="65" charset="-120"/>
                <a:cs typeface="Times New Roman" pitchFamily="18" charset="0"/>
              </a:rPr>
              <a:t>年底</a:t>
            </a:r>
            <a:r>
              <a:rPr lang="en-US" altLang="zh-TW" sz="2200" dirty="0" smtClean="0">
                <a:latin typeface="Times New Roman" pitchFamily="18" charset="0"/>
                <a:ea typeface="標楷體" pitchFamily="65" charset="-120"/>
                <a:cs typeface="Times New Roman" pitchFamily="18" charset="0"/>
              </a:rPr>
              <a:t>WTO</a:t>
            </a:r>
            <a:r>
              <a:rPr lang="zh-TW" altLang="en-US" sz="2200" dirty="0" smtClean="0">
                <a:latin typeface="Times New Roman" pitchFamily="18" charset="0"/>
                <a:ea typeface="標楷體" pitchFamily="65" charset="-120"/>
                <a:cs typeface="Times New Roman" pitchFamily="18" charset="0"/>
              </a:rPr>
              <a:t>第</a:t>
            </a:r>
            <a:r>
              <a:rPr lang="en-US" altLang="zh-TW" sz="2200" dirty="0" smtClean="0">
                <a:latin typeface="Times New Roman" pitchFamily="18" charset="0"/>
                <a:ea typeface="標楷體" pitchFamily="65" charset="-120"/>
                <a:cs typeface="Times New Roman" pitchFamily="18" charset="0"/>
              </a:rPr>
              <a:t>8</a:t>
            </a:r>
            <a:r>
              <a:rPr lang="zh-TW" altLang="en-US" sz="2200" dirty="0" smtClean="0">
                <a:latin typeface="Times New Roman" pitchFamily="18" charset="0"/>
                <a:ea typeface="標楷體" pitchFamily="65" charset="-120"/>
                <a:cs typeface="Times New Roman" pitchFamily="18" charset="0"/>
              </a:rPr>
              <a:t>屆部長會議後，</a:t>
            </a:r>
            <a:r>
              <a:rPr lang="en-US" altLang="zh-TW" sz="2200" dirty="0" smtClean="0">
                <a:latin typeface="Times New Roman" pitchFamily="18" charset="0"/>
                <a:ea typeface="標楷體" pitchFamily="65" charset="-120"/>
                <a:cs typeface="Times New Roman" pitchFamily="18" charset="0"/>
              </a:rPr>
              <a:t>RGF</a:t>
            </a:r>
            <a:r>
              <a:rPr lang="zh-TW" altLang="en-US" sz="2200" dirty="0" smtClean="0">
                <a:latin typeface="Times New Roman" pitchFamily="18" charset="0"/>
                <a:ea typeface="標楷體" pitchFamily="65" charset="-120"/>
                <a:cs typeface="Times New Roman" pitchFamily="18" charset="0"/>
              </a:rPr>
              <a:t>由美國</a:t>
            </a:r>
            <a:r>
              <a:rPr lang="zh-TW" altLang="en-US" sz="2200" dirty="0">
                <a:latin typeface="Times New Roman" pitchFamily="18" charset="0"/>
                <a:ea typeface="標楷體" pitchFamily="65" charset="-120"/>
                <a:cs typeface="Times New Roman" pitchFamily="18" charset="0"/>
              </a:rPr>
              <a:t>及</a:t>
            </a:r>
            <a:r>
              <a:rPr lang="zh-TW" altLang="en-US" sz="2200" dirty="0" smtClean="0">
                <a:latin typeface="Times New Roman" pitchFamily="18" charset="0"/>
                <a:ea typeface="標楷體" pitchFamily="65" charset="-120"/>
                <a:cs typeface="Times New Roman" pitchFamily="18" charset="0"/>
              </a:rPr>
              <a:t>澳洲主導，倡議推動複邊方式</a:t>
            </a:r>
            <a:r>
              <a:rPr lang="zh-TW" altLang="en-US" sz="2200" dirty="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的</a:t>
            </a:r>
            <a:r>
              <a:rPr lang="zh-TW" altLang="en-US" sz="2200" dirty="0">
                <a:latin typeface="Times New Roman" pitchFamily="18" charset="0"/>
                <a:ea typeface="標楷體" pitchFamily="65" charset="-120"/>
                <a:cs typeface="Times New Roman" pitchFamily="18" charset="0"/>
              </a:rPr>
              <a:t>服務業自由化協定，稱為「複邊服務業協定」</a:t>
            </a:r>
            <a:r>
              <a:rPr lang="en-US" altLang="zh-TW" sz="2200" dirty="0">
                <a:latin typeface="Times New Roman" pitchFamily="18" charset="0"/>
                <a:ea typeface="標楷體" pitchFamily="65" charset="-120"/>
                <a:cs typeface="Times New Roman" pitchFamily="18" charset="0"/>
              </a:rPr>
              <a:t>(</a:t>
            </a:r>
            <a:r>
              <a:rPr lang="en-US" altLang="zh-TW" sz="2200" dirty="0" err="1">
                <a:latin typeface="Times New Roman" pitchFamily="18" charset="0"/>
                <a:ea typeface="標楷體" pitchFamily="65" charset="-120"/>
                <a:cs typeface="Times New Roman" pitchFamily="18" charset="0"/>
              </a:rPr>
              <a:t>Plurilateral</a:t>
            </a:r>
            <a:r>
              <a:rPr lang="en-US" altLang="zh-TW" sz="2200" dirty="0">
                <a:latin typeface="Times New Roman" pitchFamily="18" charset="0"/>
                <a:ea typeface="標楷體" pitchFamily="65" charset="-120"/>
                <a:cs typeface="Times New Roman" pitchFamily="18" charset="0"/>
              </a:rPr>
              <a:t> Services Agreement</a:t>
            </a:r>
            <a:r>
              <a:rPr lang="zh-TW" altLang="en-US" sz="2200" dirty="0">
                <a:latin typeface="Times New Roman" pitchFamily="18" charset="0"/>
                <a:ea typeface="標楷體" pitchFamily="65" charset="-120"/>
                <a:cs typeface="Times New Roman" pitchFamily="18" charset="0"/>
              </a:rPr>
              <a:t>，</a:t>
            </a:r>
            <a:r>
              <a:rPr lang="en-US" altLang="zh-TW" sz="2200" dirty="0">
                <a:latin typeface="Times New Roman" pitchFamily="18" charset="0"/>
                <a:ea typeface="標楷體" pitchFamily="65" charset="-120"/>
                <a:cs typeface="Times New Roman" pitchFamily="18" charset="0"/>
              </a:rPr>
              <a:t>PSA</a:t>
            </a: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或</a:t>
            </a:r>
            <a:r>
              <a:rPr lang="zh-TW" altLang="en-US" sz="2200" dirty="0">
                <a:latin typeface="Times New Roman" pitchFamily="18" charset="0"/>
                <a:ea typeface="標楷體" pitchFamily="65" charset="-120"/>
                <a:cs typeface="Times New Roman" pitchFamily="18" charset="0"/>
              </a:rPr>
              <a:t>稱</a:t>
            </a:r>
            <a:r>
              <a:rPr lang="zh-TW" altLang="en-US" sz="2200" dirty="0">
                <a:latin typeface="標楷體" pitchFamily="65" charset="-120"/>
                <a:ea typeface="標楷體" pitchFamily="65" charset="-120"/>
                <a:cs typeface="Times New Roman" pitchFamily="18" charset="0"/>
              </a:rPr>
              <a:t>「國際服務業協定」</a:t>
            </a:r>
            <a:r>
              <a:rPr lang="en-US" altLang="zh-TW" sz="2200" dirty="0">
                <a:latin typeface="標楷體" pitchFamily="65" charset="-120"/>
                <a:ea typeface="標楷體" pitchFamily="65" charset="-120"/>
                <a:cs typeface="Times New Roman" pitchFamily="18" charset="0"/>
              </a:rPr>
              <a:t>(</a:t>
            </a:r>
            <a:r>
              <a:rPr lang="en-US" altLang="zh-TW" sz="2200" dirty="0">
                <a:latin typeface="Times New Roman" pitchFamily="18" charset="0"/>
                <a:ea typeface="標楷體" pitchFamily="65" charset="-120"/>
                <a:cs typeface="Times New Roman" pitchFamily="18" charset="0"/>
              </a:rPr>
              <a:t>International Services Agreement</a:t>
            </a:r>
            <a:r>
              <a:rPr lang="zh-TW" altLang="en-US" sz="2200" dirty="0">
                <a:latin typeface="Times New Roman" pitchFamily="18" charset="0"/>
                <a:ea typeface="標楷體" pitchFamily="65" charset="-120"/>
                <a:cs typeface="Times New Roman" pitchFamily="18" charset="0"/>
              </a:rPr>
              <a:t>，</a:t>
            </a:r>
            <a:r>
              <a:rPr lang="en-US" altLang="zh-TW" sz="2200" dirty="0">
                <a:latin typeface="Times New Roman" pitchFamily="18" charset="0"/>
                <a:ea typeface="標楷體" pitchFamily="65" charset="-120"/>
                <a:cs typeface="Times New Roman" pitchFamily="18" charset="0"/>
              </a:rPr>
              <a:t>ISA</a:t>
            </a:r>
            <a:r>
              <a:rPr lang="en-US" altLang="zh-TW" sz="2200" dirty="0" smtClean="0">
                <a:latin typeface="標楷體" pitchFamily="65" charset="-120"/>
                <a:ea typeface="標楷體" pitchFamily="65" charset="-120"/>
                <a:cs typeface="Times New Roman" pitchFamily="18" charset="0"/>
              </a:rPr>
              <a:t>)</a:t>
            </a:r>
            <a:r>
              <a:rPr lang="zh-TW" altLang="en-US" sz="2200" dirty="0" smtClean="0">
                <a:latin typeface="標楷體" pitchFamily="65" charset="-120"/>
                <a:ea typeface="標楷體" pitchFamily="65" charset="-120"/>
                <a:cs typeface="Times New Roman" pitchFamily="18" charset="0"/>
              </a:rPr>
              <a:t>，或</a:t>
            </a:r>
            <a:r>
              <a:rPr lang="zh-TW" altLang="en-US" sz="2200" dirty="0" smtClean="0">
                <a:latin typeface="Times New Roman" pitchFamily="18" charset="0"/>
                <a:ea typeface="標楷體" pitchFamily="65" charset="-120"/>
                <a:cs typeface="Times New Roman" pitchFamily="18" charset="0"/>
              </a:rPr>
              <a:t> </a:t>
            </a:r>
            <a:r>
              <a:rPr lang="en-US" altLang="zh-TW" sz="2200" dirty="0" err="1" smtClean="0">
                <a:latin typeface="Times New Roman" pitchFamily="18" charset="0"/>
                <a:ea typeface="標楷體" pitchFamily="65" charset="-120"/>
                <a:cs typeface="Times New Roman" pitchFamily="18" charset="0"/>
              </a:rPr>
              <a:t>Plurilateral</a:t>
            </a:r>
            <a:r>
              <a:rPr lang="en-US" altLang="zh-TW" sz="2200" dirty="0" smtClean="0">
                <a:latin typeface="Times New Roman" pitchFamily="18" charset="0"/>
                <a:ea typeface="標楷體" pitchFamily="65" charset="-120"/>
                <a:cs typeface="Times New Roman" pitchFamily="18" charset="0"/>
              </a:rPr>
              <a:t> Initiative on </a:t>
            </a:r>
            <a:r>
              <a:rPr lang="en-US" altLang="zh-TW" sz="2200" dirty="0">
                <a:latin typeface="Times New Roman" pitchFamily="18" charset="0"/>
                <a:ea typeface="標楷體" pitchFamily="65" charset="-120"/>
                <a:cs typeface="Times New Roman" pitchFamily="18" charset="0"/>
              </a:rPr>
              <a:t>T</a:t>
            </a:r>
            <a:r>
              <a:rPr lang="en-US" altLang="zh-TW" sz="2200" dirty="0" smtClean="0">
                <a:latin typeface="Times New Roman" pitchFamily="18" charset="0"/>
                <a:ea typeface="標楷體" pitchFamily="65" charset="-120"/>
                <a:cs typeface="Times New Roman" pitchFamily="18" charset="0"/>
              </a:rPr>
              <a:t>rade in Services</a:t>
            </a:r>
            <a:r>
              <a:rPr lang="zh-TW" altLang="en-US" sz="2200" dirty="0" smtClean="0">
                <a:latin typeface="Times New Roman" pitchFamily="18" charset="0"/>
                <a:ea typeface="標楷體" pitchFamily="65" charset="-120"/>
                <a:cs typeface="Times New Roman" pitchFamily="18" charset="0"/>
              </a:rPr>
              <a:t>。</a:t>
            </a:r>
            <a:r>
              <a:rPr lang="en-US" altLang="zh-TW" sz="2200" dirty="0" smtClean="0">
                <a:latin typeface="Times New Roman" pitchFamily="18" charset="0"/>
                <a:ea typeface="標楷體" pitchFamily="65" charset="-120"/>
                <a:cs typeface="Times New Roman" pitchFamily="18" charset="0"/>
              </a:rPr>
              <a:t>)</a:t>
            </a:r>
            <a:endParaRPr lang="en-US" altLang="zh-TW" sz="2000" dirty="0">
              <a:latin typeface="Times New Roman" pitchFamily="18" charset="0"/>
              <a:ea typeface="標楷體" pitchFamily="65" charset="-120"/>
              <a:cs typeface="Times New Roman" pitchFamily="18" charset="0"/>
            </a:endParaRPr>
          </a:p>
          <a:p>
            <a:pPr marL="446088" indent="-90488" algn="just">
              <a:lnSpc>
                <a:spcPts val="2500"/>
              </a:lnSpc>
              <a:spcBef>
                <a:spcPts val="1200"/>
              </a:spcBef>
              <a:spcAft>
                <a:spcPts val="600"/>
              </a:spcAft>
            </a:pPr>
            <a:r>
              <a:rPr lang="zh-TW" altLang="en-US" dirty="0" smtClean="0">
                <a:latin typeface="Times New Roman" pitchFamily="18" charset="0"/>
                <a:ea typeface="標楷體" pitchFamily="65" charset="-120"/>
                <a:cs typeface="Times New Roman" pitchFamily="18" charset="0"/>
              </a:rPr>
              <a:t>*</a:t>
            </a:r>
            <a:r>
              <a:rPr lang="zh-TW" altLang="en-US" b="1" dirty="0" smtClean="0">
                <a:latin typeface="Times New Roman" pitchFamily="18" charset="0"/>
                <a:ea typeface="標楷體" pitchFamily="65" charset="-120"/>
                <a:cs typeface="Times New Roman" pitchFamily="18" charset="0"/>
              </a:rPr>
              <a:t>複邊方式</a:t>
            </a:r>
            <a:r>
              <a:rPr lang="zh-TW" altLang="en-US" b="1" dirty="0" smtClean="0">
                <a:latin typeface="新細明體"/>
                <a:ea typeface="新細明體"/>
                <a:cs typeface="Times New Roman" pitchFamily="18" charset="0"/>
              </a:rPr>
              <a:t>：</a:t>
            </a:r>
            <a:r>
              <a:rPr lang="zh-TW" altLang="en-US" dirty="0" smtClean="0">
                <a:latin typeface="Times New Roman" pitchFamily="18" charset="0"/>
                <a:ea typeface="標楷體" pitchFamily="65" charset="-120"/>
                <a:cs typeface="Times New Roman" pitchFamily="18" charset="0"/>
              </a:rPr>
              <a:t>係指該協定獲得部分</a:t>
            </a:r>
            <a:r>
              <a:rPr lang="en-US" altLang="zh-TW" dirty="0" smtClean="0">
                <a:latin typeface="Times New Roman" pitchFamily="18" charset="0"/>
                <a:ea typeface="標楷體" pitchFamily="65" charset="-120"/>
                <a:cs typeface="Times New Roman" pitchFamily="18" charset="0"/>
              </a:rPr>
              <a:t>WTO</a:t>
            </a:r>
            <a:r>
              <a:rPr lang="zh-TW" altLang="en-US" dirty="0" smtClean="0">
                <a:latin typeface="Times New Roman" pitchFamily="18" charset="0"/>
                <a:ea typeface="標楷體" pitchFamily="65" charset="-120"/>
                <a:cs typeface="Times New Roman" pitchFamily="18" charset="0"/>
              </a:rPr>
              <a:t>會員支持，協定效力僅及於參與簽署的會員，例如</a:t>
            </a:r>
            <a:r>
              <a:rPr lang="en-US" altLang="zh-TW" dirty="0" smtClean="0">
                <a:latin typeface="Times New Roman" pitchFamily="18" charset="0"/>
                <a:ea typeface="標楷體" pitchFamily="65" charset="-120"/>
                <a:cs typeface="Times New Roman" pitchFamily="18" charset="0"/>
              </a:rPr>
              <a:t>WTO</a:t>
            </a:r>
            <a:r>
              <a:rPr lang="zh-TW" altLang="en-US" dirty="0" smtClean="0">
                <a:latin typeface="Times New Roman" pitchFamily="18" charset="0"/>
                <a:ea typeface="標楷體" pitchFamily="65" charset="-120"/>
                <a:cs typeface="Times New Roman" pitchFamily="18" charset="0"/>
              </a:rPr>
              <a:t>政府採購協定、民用航空器協定。</a:t>
            </a:r>
            <a:endParaRPr lang="en-US" altLang="zh-TW" dirty="0">
              <a:latin typeface="Times New Roman" pitchFamily="18" charset="0"/>
              <a:ea typeface="標楷體" pitchFamily="65" charset="-120"/>
              <a:cs typeface="Times New Roman" pitchFamily="18" charset="0"/>
            </a:endParaRPr>
          </a:p>
          <a:p>
            <a:pPr>
              <a:lnSpc>
                <a:spcPts val="2500"/>
              </a:lnSpc>
              <a:spcBef>
                <a:spcPts val="1200"/>
              </a:spcBef>
              <a:spcAft>
                <a:spcPts val="600"/>
              </a:spcAft>
            </a:pPr>
            <a:endParaRPr lang="zh-TW" altLang="en-US" sz="2000" dirty="0">
              <a:latin typeface="Times New Roman" pitchFamily="18" charset="0"/>
              <a:ea typeface="標楷體" pitchFamily="65" charset="-120"/>
              <a:cs typeface="Times New Roman" pitchFamily="18" charset="0"/>
            </a:endParaRPr>
          </a:p>
        </p:txBody>
      </p:sp>
      <p:cxnSp>
        <p:nvCxnSpPr>
          <p:cNvPr id="6" name="直線接點 5"/>
          <p:cNvCxnSpPr/>
          <p:nvPr/>
        </p:nvCxnSpPr>
        <p:spPr>
          <a:xfrm>
            <a:off x="56900" y="893986"/>
            <a:ext cx="9155113" cy="0"/>
          </a:xfrm>
          <a:prstGeom prst="line">
            <a:avLst/>
          </a:prstGeom>
          <a:ln/>
        </p:spPr>
        <p:style>
          <a:lnRef idx="2">
            <a:schemeClr val="accent2"/>
          </a:lnRef>
          <a:fillRef idx="0">
            <a:schemeClr val="accent2"/>
          </a:fillRef>
          <a:effectRef idx="1">
            <a:schemeClr val="accent2"/>
          </a:effectRef>
          <a:fontRef idx="minor">
            <a:schemeClr val="tx1"/>
          </a:fontRef>
        </p:style>
      </p:cxnSp>
      <p:sp>
        <p:nvSpPr>
          <p:cNvPr id="3" name="文字方塊 2"/>
          <p:cNvSpPr txBox="1"/>
          <p:nvPr/>
        </p:nvSpPr>
        <p:spPr>
          <a:xfrm>
            <a:off x="432160" y="1064349"/>
            <a:ext cx="8276376" cy="492443"/>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rPr>
              <a:t>二</a:t>
            </a:r>
            <a:r>
              <a:rPr lang="zh-TW" altLang="en-US" sz="2600" b="1" dirty="0" smtClean="0">
                <a:effectLst>
                  <a:outerShdw blurRad="38100" dist="38100" dir="2700000" algn="tl">
                    <a:srgbClr val="000000">
                      <a:alpha val="43137"/>
                    </a:srgbClr>
                  </a:outerShdw>
                </a:effectLst>
                <a:latin typeface="新細明體"/>
                <a:ea typeface="新細明體"/>
              </a:rPr>
              <a:t>、</a:t>
            </a:r>
            <a:r>
              <a:rPr lang="en-US" altLang="zh-TW" sz="2600" b="1" dirty="0" smtClean="0">
                <a:effectLst>
                  <a:outerShdw blurRad="38100" dist="38100" dir="2700000" algn="tl">
                    <a:srgbClr val="000000">
                      <a:alpha val="43137"/>
                    </a:srgbClr>
                  </a:outerShdw>
                </a:effectLst>
                <a:latin typeface="標楷體" pitchFamily="65" charset="-120"/>
                <a:ea typeface="標楷體" pitchFamily="65" charset="-120"/>
              </a:rPr>
              <a:t>WTO</a:t>
            </a:r>
            <a:r>
              <a:rPr lang="zh-TW" altLang="en-US" sz="2600" b="1" dirty="0">
                <a:effectLst>
                  <a:outerShdw blurRad="38100" dist="38100" dir="2700000" algn="tl">
                    <a:srgbClr val="000000">
                      <a:alpha val="43137"/>
                    </a:srgbClr>
                  </a:outerShdw>
                </a:effectLst>
                <a:latin typeface="標楷體" pitchFamily="65" charset="-120"/>
                <a:ea typeface="標楷體" pitchFamily="65" charset="-120"/>
              </a:rPr>
              <a:t>服務業</a:t>
            </a:r>
            <a:r>
              <a:rPr lang="zh-TW" altLang="en-US" sz="2600" b="1" dirty="0">
                <a:effectLst>
                  <a:outerShdw blurRad="38100" dist="38100" dir="2700000" algn="tl">
                    <a:srgbClr val="000000">
                      <a:alpha val="43137"/>
                    </a:srgbClr>
                  </a:outerShdw>
                </a:effectLst>
                <a:latin typeface="標楷體" pitchFamily="65" charset="-120"/>
                <a:ea typeface="標楷體" pitchFamily="65" charset="-120"/>
                <a:cs typeface="Times New Roman" pitchFamily="18" charset="0"/>
              </a:rPr>
              <a:t>「真正之友</a:t>
            </a: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cs typeface="Times New Roman" pitchFamily="18" charset="0"/>
              </a:rPr>
              <a:t>」推動進一步</a:t>
            </a:r>
            <a:r>
              <a:rPr lang="zh-TW" altLang="en-US" sz="2600" b="1" dirty="0">
                <a:effectLst>
                  <a:outerShdw blurRad="38100" dist="38100" dir="2700000" algn="tl">
                    <a:srgbClr val="000000">
                      <a:alpha val="43137"/>
                    </a:srgbClr>
                  </a:outerShdw>
                </a:effectLst>
                <a:latin typeface="標楷體" pitchFamily="65" charset="-120"/>
                <a:ea typeface="標楷體" pitchFamily="65" charset="-120"/>
                <a:cs typeface="Times New Roman" pitchFamily="18" charset="0"/>
              </a:rPr>
              <a:t>自由化談判</a:t>
            </a:r>
            <a:endParaRPr lang="zh-TW" altLang="en-US" sz="2600" b="1"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19461" name="頁尾版面配置區 1"/>
          <p:cNvSpPr>
            <a:spLocks noGrp="1"/>
          </p:cNvSpPr>
          <p:nvPr>
            <p:ph type="ftr" sz="quarter" idx="11"/>
          </p:nvPr>
        </p:nvSpPr>
        <p:spPr>
          <a:noFill/>
          <a:ln>
            <a:miter lim="800000"/>
            <a:headEnd/>
            <a:tailEnd/>
          </a:ln>
        </p:spPr>
        <p:txBody>
          <a:bodyPr/>
          <a:lstStyle/>
          <a:p>
            <a:pPr algn="r"/>
            <a:r>
              <a:rPr lang="en-US" altLang="zh-TW" dirty="0" smtClean="0">
                <a:ea typeface="新細明體" charset="-120"/>
              </a:rPr>
              <a:t>2</a:t>
            </a:r>
          </a:p>
        </p:txBody>
      </p:sp>
      <p:sp>
        <p:nvSpPr>
          <p:cNvPr id="19462" name="投影片編號版面配置區 3"/>
          <p:cNvSpPr>
            <a:spLocks noGrp="1"/>
          </p:cNvSpPr>
          <p:nvPr>
            <p:ph type="sldNum" sz="quarter" idx="12"/>
          </p:nvPr>
        </p:nvSpPr>
        <p:spPr>
          <a:noFill/>
          <a:ln>
            <a:miter lim="800000"/>
            <a:headEnd/>
            <a:tailEnd/>
          </a:ln>
        </p:spPr>
        <p:txBody>
          <a:bodyPr/>
          <a:lstStyle/>
          <a:p>
            <a:pPr algn="ctr"/>
            <a:endParaRPr lang="en-US" altLang="zh-TW" dirty="0" smtClean="0">
              <a:ea typeface="新細明體" charset="-12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a:xfrm>
            <a:off x="457200" y="-90488"/>
            <a:ext cx="8229600" cy="1143001"/>
          </a:xfrm>
        </p:spPr>
        <p:txBody>
          <a:bodyPr/>
          <a:lstStyle/>
          <a:p>
            <a:pPr eaLnBrk="1" hangingPunct="1"/>
            <a:r>
              <a:rPr lang="zh-TW" altLang="en-US" sz="3600" b="1" dirty="0" smtClean="0">
                <a:solidFill>
                  <a:schemeClr val="tx1"/>
                </a:solidFill>
                <a:ea typeface="標楷體" pitchFamily="65" charset="-120"/>
              </a:rPr>
              <a:t>貳、推動情形簡介</a:t>
            </a:r>
            <a:r>
              <a:rPr lang="en-US" altLang="zh-TW" sz="2400" b="1" dirty="0" smtClean="0">
                <a:solidFill>
                  <a:schemeClr val="tx1"/>
                </a:solidFill>
                <a:ea typeface="標楷體" pitchFamily="65" charset="-120"/>
              </a:rPr>
              <a:t>(1/2)</a:t>
            </a:r>
            <a:endParaRPr lang="zh-TW" altLang="en-US" sz="2400" b="1" dirty="0" smtClean="0">
              <a:solidFill>
                <a:schemeClr val="tx1"/>
              </a:solidFill>
              <a:ea typeface="標楷體" pitchFamily="65" charset="-120"/>
            </a:endParaRPr>
          </a:p>
        </p:txBody>
      </p:sp>
      <p:sp>
        <p:nvSpPr>
          <p:cNvPr id="18435" name="矩形 1"/>
          <p:cNvSpPr>
            <a:spLocks noChangeArrowheads="1"/>
          </p:cNvSpPr>
          <p:nvPr/>
        </p:nvSpPr>
        <p:spPr bwMode="auto">
          <a:xfrm>
            <a:off x="337343" y="1628800"/>
            <a:ext cx="8517781" cy="4392488"/>
          </a:xfrm>
          <a:prstGeom prst="rect">
            <a:avLst/>
          </a:prstGeom>
          <a:noFill/>
          <a:ln w="9525">
            <a:noFill/>
            <a:miter lim="800000"/>
            <a:headEnd/>
            <a:tailEnd/>
          </a:ln>
        </p:spPr>
        <p:txBody>
          <a:bodyPr/>
          <a:lstStyle/>
          <a:p>
            <a:pPr marL="625475" indent="-447675" algn="just">
              <a:lnSpc>
                <a:spcPts val="3000"/>
              </a:lnSpc>
              <a:spcBef>
                <a:spcPts val="600"/>
              </a:spcBef>
              <a:spcAft>
                <a:spcPts val="600"/>
              </a:spcAft>
              <a:defRPr/>
            </a:pP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一</a:t>
            </a: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目前</a:t>
            </a:r>
            <a:r>
              <a:rPr lang="zh-TW" altLang="en-US" sz="2200" dirty="0">
                <a:latin typeface="Times New Roman" pitchFamily="18" charset="0"/>
                <a:ea typeface="標楷體" pitchFamily="65" charset="-120"/>
                <a:cs typeface="Times New Roman" pitchFamily="18" charset="0"/>
              </a:rPr>
              <a:t>共有</a:t>
            </a:r>
            <a:r>
              <a:rPr lang="en-US" altLang="zh-TW" sz="2200" dirty="0">
                <a:latin typeface="Times New Roman" pitchFamily="18" charset="0"/>
                <a:ea typeface="標楷體" pitchFamily="65" charset="-120"/>
                <a:cs typeface="Times New Roman" pitchFamily="18" charset="0"/>
              </a:rPr>
              <a:t>21</a:t>
            </a:r>
            <a:r>
              <a:rPr lang="zh-TW" altLang="en-US" sz="2200" dirty="0" smtClean="0">
                <a:latin typeface="Times New Roman" pitchFamily="18" charset="0"/>
                <a:ea typeface="標楷體" pitchFamily="65" charset="-120"/>
                <a:cs typeface="Times New Roman" pitchFamily="18" charset="0"/>
              </a:rPr>
              <a:t>個</a:t>
            </a:r>
            <a:r>
              <a:rPr lang="en-US" altLang="zh-TW" sz="2200" dirty="0" smtClean="0">
                <a:latin typeface="Times New Roman" pitchFamily="18" charset="0"/>
                <a:ea typeface="標楷體" pitchFamily="65" charset="-120"/>
                <a:cs typeface="Times New Roman" pitchFamily="18" charset="0"/>
              </a:rPr>
              <a:t> </a:t>
            </a:r>
            <a:r>
              <a:rPr lang="en-US" altLang="zh-TW" sz="2200" dirty="0">
                <a:latin typeface="Times New Roman" pitchFamily="18" charset="0"/>
                <a:ea typeface="標楷體" pitchFamily="65" charset="-120"/>
                <a:cs typeface="Times New Roman" pitchFamily="18" charset="0"/>
              </a:rPr>
              <a:t>WTO</a:t>
            </a:r>
            <a:r>
              <a:rPr lang="zh-TW" altLang="en-US" sz="2200" dirty="0" smtClean="0">
                <a:latin typeface="Times New Roman" pitchFamily="18" charset="0"/>
                <a:ea typeface="標楷體" pitchFamily="65" charset="-120"/>
                <a:cs typeface="Times New Roman" pitchFamily="18" charset="0"/>
              </a:rPr>
              <a:t>會員</a:t>
            </a:r>
            <a:r>
              <a:rPr lang="en-US" altLang="zh-TW" sz="2200" dirty="0">
                <a:latin typeface="Times New Roman" pitchFamily="18" charset="0"/>
                <a:ea typeface="標楷體" pitchFamily="65" charset="-120"/>
                <a:cs typeface="Times New Roman" pitchFamily="18" charset="0"/>
              </a:rPr>
              <a:t>(</a:t>
            </a:r>
            <a:r>
              <a:rPr lang="zh-TW" altLang="en-US" sz="2200" dirty="0">
                <a:latin typeface="Times New Roman" pitchFamily="18" charset="0"/>
                <a:ea typeface="標楷體" pitchFamily="65" charset="-120"/>
                <a:cs typeface="Times New Roman" pitchFamily="18" charset="0"/>
              </a:rPr>
              <a:t>新增以色列、土耳其、哥斯大黎加、祕魯、巴拿馬、冰島</a:t>
            </a: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參與</a:t>
            </a:r>
            <a:r>
              <a:rPr lang="zh-TW" altLang="en-US" sz="2200" dirty="0">
                <a:latin typeface="Times New Roman" pitchFamily="18" charset="0"/>
                <a:ea typeface="標楷體" pitchFamily="65" charset="-120"/>
                <a:cs typeface="Times New Roman" pitchFamily="18" charset="0"/>
              </a:rPr>
              <a:t>推動</a:t>
            </a:r>
            <a:r>
              <a:rPr lang="en-US" altLang="zh-TW" sz="2200" dirty="0">
                <a:latin typeface="Times New Roman" pitchFamily="18" charset="0"/>
                <a:ea typeface="標楷體" pitchFamily="65" charset="-120"/>
                <a:cs typeface="Times New Roman" pitchFamily="18" charset="0"/>
              </a:rPr>
              <a:t>PSA</a:t>
            </a:r>
            <a:r>
              <a:rPr lang="zh-TW" altLang="en-US" sz="2200" dirty="0">
                <a:latin typeface="Times New Roman" pitchFamily="18" charset="0"/>
                <a:ea typeface="標楷體" pitchFamily="65" charset="-120"/>
                <a:cs typeface="Times New Roman" pitchFamily="18" charset="0"/>
              </a:rPr>
              <a:t>談判討論。</a:t>
            </a:r>
            <a:endParaRPr lang="en-US" altLang="zh-TW" sz="2200" dirty="0">
              <a:latin typeface="Times New Roman" pitchFamily="18" charset="0"/>
              <a:ea typeface="標楷體" pitchFamily="65" charset="-120"/>
              <a:cs typeface="Times New Roman" pitchFamily="18" charset="0"/>
            </a:endParaRPr>
          </a:p>
          <a:p>
            <a:pPr marL="625475" indent="-447675" algn="just">
              <a:lnSpc>
                <a:spcPts val="3000"/>
              </a:lnSpc>
              <a:spcBef>
                <a:spcPts val="600"/>
              </a:spcBef>
              <a:spcAft>
                <a:spcPts val="600"/>
              </a:spcAft>
              <a:defRPr/>
            </a:pP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二</a:t>
            </a: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自</a:t>
            </a:r>
            <a:r>
              <a:rPr lang="zh-TW" altLang="en-US" sz="2200" dirty="0">
                <a:latin typeface="Times New Roman" pitchFamily="18" charset="0"/>
                <a:ea typeface="標楷體" pitchFamily="65" charset="-120"/>
                <a:cs typeface="Times New Roman" pitchFamily="18" charset="0"/>
              </a:rPr>
              <a:t>去</a:t>
            </a:r>
            <a:r>
              <a:rPr lang="en-US" altLang="zh-TW" sz="2200" dirty="0">
                <a:latin typeface="Times New Roman" pitchFamily="18" charset="0"/>
                <a:ea typeface="標楷體" pitchFamily="65" charset="-120"/>
                <a:cs typeface="Times New Roman" pitchFamily="18" charset="0"/>
              </a:rPr>
              <a:t>(101)</a:t>
            </a:r>
            <a:r>
              <a:rPr lang="zh-TW" altLang="en-US" sz="2200" dirty="0">
                <a:latin typeface="Times New Roman" pitchFamily="18" charset="0"/>
                <a:ea typeface="標楷體" pitchFamily="65" charset="-120"/>
                <a:cs typeface="Times New Roman" pitchFamily="18" charset="0"/>
              </a:rPr>
              <a:t>年初起，</a:t>
            </a:r>
            <a:r>
              <a:rPr lang="en-US" altLang="zh-TW" sz="2200" dirty="0">
                <a:latin typeface="Times New Roman" pitchFamily="18" charset="0"/>
                <a:ea typeface="標楷體" pitchFamily="65" charset="-120"/>
                <a:cs typeface="Times New Roman" pitchFamily="18" charset="0"/>
              </a:rPr>
              <a:t>RGF</a:t>
            </a:r>
            <a:r>
              <a:rPr lang="zh-TW" altLang="en-US" sz="2200" dirty="0">
                <a:latin typeface="Times New Roman" pitchFamily="18" charset="0"/>
                <a:ea typeface="標楷體" pitchFamily="65" charset="-120"/>
                <a:cs typeface="Times New Roman" pitchFamily="18" charset="0"/>
              </a:rPr>
              <a:t>在瑞士日內瓦進行密集討論，並於去年底就未來談判</a:t>
            </a:r>
            <a:r>
              <a:rPr lang="zh-TW" altLang="en-US" sz="2200" dirty="0" smtClean="0">
                <a:latin typeface="Times New Roman" pitchFamily="18" charset="0"/>
                <a:ea typeface="標楷體" pitchFamily="65" charset="-120"/>
                <a:cs typeface="Times New Roman" pitchFamily="18" charset="0"/>
              </a:rPr>
              <a:t>架構達成</a:t>
            </a:r>
            <a:r>
              <a:rPr lang="zh-TW" altLang="en-US" sz="2200" dirty="0">
                <a:latin typeface="Times New Roman" pitchFamily="18" charset="0"/>
                <a:ea typeface="標楷體" pitchFamily="65" charset="-120"/>
                <a:cs typeface="Times New Roman" pitchFamily="18" charset="0"/>
              </a:rPr>
              <a:t>共識</a:t>
            </a:r>
            <a:r>
              <a:rPr lang="zh-TW" altLang="en-US" sz="2200" dirty="0" smtClean="0">
                <a:latin typeface="Times New Roman" pitchFamily="18" charset="0"/>
                <a:ea typeface="標楷體" pitchFamily="65" charset="-120"/>
                <a:cs typeface="Times New Roman" pitchFamily="18" charset="0"/>
              </a:rPr>
              <a:t>。盼於本</a:t>
            </a:r>
            <a:r>
              <a:rPr lang="en-US" altLang="zh-TW" sz="2200" dirty="0" smtClean="0">
                <a:latin typeface="Times New Roman" pitchFamily="18" charset="0"/>
                <a:ea typeface="標楷體" pitchFamily="65" charset="-120"/>
                <a:cs typeface="Times New Roman" pitchFamily="18" charset="0"/>
              </a:rPr>
              <a:t>(102)</a:t>
            </a:r>
            <a:r>
              <a:rPr lang="zh-TW" altLang="en-US" sz="2200" dirty="0" smtClean="0">
                <a:latin typeface="Times New Roman" pitchFamily="18" charset="0"/>
                <a:ea typeface="標楷體" pitchFamily="65" charset="-120"/>
                <a:cs typeface="Times New Roman" pitchFamily="18" charset="0"/>
              </a:rPr>
              <a:t>年上半年及早談判，俾有機會於本年</a:t>
            </a:r>
            <a:r>
              <a:rPr lang="en-US" altLang="zh-TW" sz="2200" dirty="0">
                <a:latin typeface="Times New Roman" pitchFamily="18" charset="0"/>
                <a:ea typeface="標楷體" pitchFamily="65" charset="-120"/>
                <a:cs typeface="Times New Roman" pitchFamily="18" charset="0"/>
              </a:rPr>
              <a:t>12</a:t>
            </a:r>
            <a:r>
              <a:rPr lang="zh-TW" altLang="en-US" sz="2200" dirty="0">
                <a:latin typeface="Times New Roman" pitchFamily="18" charset="0"/>
                <a:ea typeface="標楷體" pitchFamily="65" charset="-120"/>
                <a:cs typeface="Times New Roman" pitchFamily="18" charset="0"/>
              </a:rPr>
              <a:t>月</a:t>
            </a:r>
            <a:r>
              <a:rPr lang="en-US" altLang="zh-TW" sz="2200" dirty="0">
                <a:latin typeface="Times New Roman" pitchFamily="18" charset="0"/>
                <a:ea typeface="標楷體" pitchFamily="65" charset="-120"/>
                <a:cs typeface="Times New Roman" pitchFamily="18" charset="0"/>
              </a:rPr>
              <a:t>WTO</a:t>
            </a:r>
            <a:r>
              <a:rPr lang="zh-TW" altLang="en-US" sz="2200" dirty="0">
                <a:latin typeface="Times New Roman" pitchFamily="18" charset="0"/>
                <a:ea typeface="標楷體" pitchFamily="65" charset="-120"/>
                <a:cs typeface="Times New Roman" pitchFamily="18" charset="0"/>
              </a:rPr>
              <a:t>第</a:t>
            </a:r>
            <a:r>
              <a:rPr lang="en-US" altLang="zh-TW" sz="2200" dirty="0">
                <a:latin typeface="Times New Roman" pitchFamily="18" charset="0"/>
                <a:ea typeface="標楷體" pitchFamily="65" charset="-120"/>
                <a:cs typeface="Times New Roman" pitchFamily="18" charset="0"/>
              </a:rPr>
              <a:t>9</a:t>
            </a:r>
            <a:r>
              <a:rPr lang="zh-TW" altLang="en-US" sz="2200" dirty="0">
                <a:latin typeface="Times New Roman" pitchFamily="18" charset="0"/>
                <a:ea typeface="標楷體" pitchFamily="65" charset="-120"/>
                <a:cs typeface="Times New Roman" pitchFamily="18" charset="0"/>
              </a:rPr>
              <a:t>屆部長會議中報告談判成果。</a:t>
            </a:r>
            <a:endParaRPr lang="en-US" altLang="zh-TW" sz="2200" dirty="0">
              <a:latin typeface="Times New Roman" pitchFamily="18" charset="0"/>
              <a:ea typeface="標楷體" pitchFamily="65" charset="-120"/>
              <a:cs typeface="Times New Roman" pitchFamily="18" charset="0"/>
            </a:endParaRPr>
          </a:p>
          <a:p>
            <a:pPr marL="625475" indent="-447675" algn="just">
              <a:lnSpc>
                <a:spcPts val="3000"/>
              </a:lnSpc>
              <a:spcBef>
                <a:spcPts val="600"/>
              </a:spcBef>
              <a:spcAft>
                <a:spcPts val="600"/>
              </a:spcAft>
              <a:defRPr/>
            </a:pP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三</a:t>
            </a:r>
            <a:r>
              <a:rPr lang="en-US" altLang="zh-TW" sz="2200" dirty="0" smtClean="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目前美國</a:t>
            </a:r>
            <a:r>
              <a:rPr lang="zh-TW" altLang="en-US" sz="2200" dirty="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歐盟等</a:t>
            </a:r>
            <a:r>
              <a:rPr lang="en-US" altLang="zh-TW" sz="2200" dirty="0" smtClean="0">
                <a:latin typeface="Times New Roman" pitchFamily="18" charset="0"/>
                <a:ea typeface="標楷體" pitchFamily="65" charset="-120"/>
                <a:cs typeface="Times New Roman" pitchFamily="18" charset="0"/>
              </a:rPr>
              <a:t>RGF</a:t>
            </a:r>
            <a:r>
              <a:rPr lang="zh-TW" altLang="en-US" sz="2200" dirty="0" smtClean="0">
                <a:latin typeface="Times New Roman" pitchFamily="18" charset="0"/>
                <a:ea typeface="標楷體" pitchFamily="65" charset="-120"/>
                <a:cs typeface="Times New Roman" pitchFamily="18" charset="0"/>
              </a:rPr>
              <a:t>成員正</a:t>
            </a:r>
            <a:r>
              <a:rPr lang="zh-TW" altLang="en-US" sz="2200" dirty="0">
                <a:latin typeface="Times New Roman" pitchFamily="18" charset="0"/>
                <a:ea typeface="標楷體" pitchFamily="65" charset="-120"/>
                <a:cs typeface="Times New Roman" pitchFamily="18" charset="0"/>
              </a:rPr>
              <a:t>進行內部</a:t>
            </a:r>
            <a:r>
              <a:rPr lang="zh-TW" altLang="en-US" sz="2200" dirty="0" smtClean="0">
                <a:latin typeface="Times New Roman" pitchFamily="18" charset="0"/>
                <a:ea typeface="標楷體" pitchFamily="65" charset="-120"/>
                <a:cs typeface="Times New Roman" pitchFamily="18" charset="0"/>
              </a:rPr>
              <a:t>諮商等取得</a:t>
            </a:r>
            <a:r>
              <a:rPr lang="zh-TW" altLang="en-US" sz="2200" dirty="0">
                <a:latin typeface="Times New Roman" pitchFamily="18" charset="0"/>
                <a:ea typeface="標楷體" pitchFamily="65" charset="-120"/>
                <a:cs typeface="Times New Roman" pitchFamily="18" charset="0"/>
              </a:rPr>
              <a:t>談判授權的國內程序</a:t>
            </a:r>
            <a:r>
              <a:rPr lang="zh-TW" altLang="en-US" sz="2200" dirty="0" smtClean="0">
                <a:latin typeface="Times New Roman" pitchFamily="18" charset="0"/>
                <a:ea typeface="標楷體" pitchFamily="65" charset="-120"/>
                <a:cs typeface="Times New Roman" pitchFamily="18" charset="0"/>
              </a:rPr>
              <a:t>。</a:t>
            </a:r>
            <a:endParaRPr lang="en-US" altLang="zh-TW" sz="2200" dirty="0" smtClean="0">
              <a:latin typeface="Times New Roman" pitchFamily="18" charset="0"/>
              <a:ea typeface="標楷體" pitchFamily="65" charset="-120"/>
              <a:cs typeface="Times New Roman" pitchFamily="18" charset="0"/>
            </a:endParaRPr>
          </a:p>
          <a:p>
            <a:pPr marL="625475" indent="-447675" algn="just">
              <a:lnSpc>
                <a:spcPts val="3000"/>
              </a:lnSpc>
              <a:spcBef>
                <a:spcPts val="600"/>
              </a:spcBef>
              <a:spcAft>
                <a:spcPts val="600"/>
              </a:spcAft>
              <a:defRPr/>
            </a:pPr>
            <a:endParaRPr lang="zh-TW" altLang="en-US" sz="2200" dirty="0">
              <a:latin typeface="Times New Roman" pitchFamily="18" charset="0"/>
              <a:ea typeface="標楷體" pitchFamily="65" charset="-120"/>
              <a:cs typeface="Times New Roman" pitchFamily="18" charset="0"/>
            </a:endParaRPr>
          </a:p>
        </p:txBody>
      </p:sp>
      <p:cxnSp>
        <p:nvCxnSpPr>
          <p:cNvPr id="6" name="直線接點 5"/>
          <p:cNvCxnSpPr/>
          <p:nvPr/>
        </p:nvCxnSpPr>
        <p:spPr>
          <a:xfrm>
            <a:off x="0" y="908050"/>
            <a:ext cx="9155113" cy="0"/>
          </a:xfrm>
          <a:prstGeom prst="line">
            <a:avLst/>
          </a:prstGeom>
          <a:ln/>
        </p:spPr>
        <p:style>
          <a:lnRef idx="2">
            <a:schemeClr val="accent2"/>
          </a:lnRef>
          <a:fillRef idx="0">
            <a:schemeClr val="accent2"/>
          </a:fillRef>
          <a:effectRef idx="1">
            <a:schemeClr val="accent2"/>
          </a:effectRef>
          <a:fontRef idx="minor">
            <a:schemeClr val="tx1"/>
          </a:fontRef>
        </p:style>
      </p:cxnSp>
      <p:sp>
        <p:nvSpPr>
          <p:cNvPr id="3" name="文字方塊 2"/>
          <p:cNvSpPr txBox="1"/>
          <p:nvPr/>
        </p:nvSpPr>
        <p:spPr>
          <a:xfrm>
            <a:off x="337343" y="1052736"/>
            <a:ext cx="8480425" cy="492443"/>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bodyPr>
          <a:lstStyle/>
          <a:p>
            <a:pPr>
              <a:defRPr/>
            </a:pP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rPr>
              <a:t>一、</a:t>
            </a:r>
            <a:r>
              <a:rPr lang="en-US" altLang="zh-TW" sz="2600" b="1" dirty="0" smtClean="0">
                <a:effectLst>
                  <a:outerShdw blurRad="38100" dist="38100" dir="2700000" algn="tl">
                    <a:srgbClr val="000000">
                      <a:alpha val="43137"/>
                    </a:srgbClr>
                  </a:outerShdw>
                </a:effectLst>
                <a:latin typeface="標楷體" pitchFamily="65" charset="-120"/>
                <a:ea typeface="標楷體" pitchFamily="65" charset="-120"/>
              </a:rPr>
              <a:t>RGF</a:t>
            </a: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rPr>
              <a:t>盼本</a:t>
            </a:r>
            <a:r>
              <a:rPr lang="en-US" altLang="zh-TW" sz="2600" b="1" dirty="0">
                <a:effectLst>
                  <a:outerShdw blurRad="38100" dist="38100" dir="2700000" algn="tl">
                    <a:srgbClr val="000000">
                      <a:alpha val="43137"/>
                    </a:srgbClr>
                  </a:outerShdw>
                </a:effectLst>
                <a:latin typeface="標楷體" pitchFamily="65" charset="-120"/>
                <a:ea typeface="標楷體" pitchFamily="65" charset="-120"/>
              </a:rPr>
              <a:t>(102)</a:t>
            </a: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rPr>
              <a:t>年能盡快啟動談判</a:t>
            </a:r>
            <a:endParaRPr lang="zh-TW" altLang="en-US" sz="2600" b="1"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20485" name="頁尾版面配置區 1"/>
          <p:cNvSpPr>
            <a:spLocks noGrp="1"/>
          </p:cNvSpPr>
          <p:nvPr>
            <p:ph type="ftr" sz="quarter" idx="11"/>
          </p:nvPr>
        </p:nvSpPr>
        <p:spPr>
          <a:noFill/>
          <a:ln>
            <a:miter lim="800000"/>
            <a:headEnd/>
            <a:tailEnd/>
          </a:ln>
        </p:spPr>
        <p:txBody>
          <a:bodyPr/>
          <a:lstStyle/>
          <a:p>
            <a:pPr algn="r"/>
            <a:r>
              <a:rPr lang="en-US" altLang="zh-TW" dirty="0" smtClean="0">
                <a:ea typeface="新細明體" charset="-120"/>
              </a:rPr>
              <a:t>3</a:t>
            </a:r>
          </a:p>
        </p:txBody>
      </p:sp>
      <p:sp>
        <p:nvSpPr>
          <p:cNvPr id="20486" name="投影片編號版面配置區 3"/>
          <p:cNvSpPr>
            <a:spLocks noGrp="1"/>
          </p:cNvSpPr>
          <p:nvPr>
            <p:ph type="sldNum" sz="quarter" idx="12"/>
          </p:nvPr>
        </p:nvSpPr>
        <p:spPr>
          <a:xfrm>
            <a:off x="3509963" y="6381750"/>
            <a:ext cx="2133600" cy="476250"/>
          </a:xfrm>
          <a:noFill/>
          <a:ln>
            <a:miter lim="800000"/>
            <a:headEnd/>
            <a:tailEnd/>
          </a:ln>
        </p:spPr>
        <p:txBody>
          <a:bodyPr/>
          <a:lstStyle/>
          <a:p>
            <a:pPr algn="ctr"/>
            <a:endParaRPr lang="en-US" altLang="zh-TW" dirty="0" smtClean="0">
              <a:ea typeface="新細明體" charset="-12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a:xfrm>
            <a:off x="457200" y="-90488"/>
            <a:ext cx="8229600" cy="1143001"/>
          </a:xfrm>
        </p:spPr>
        <p:txBody>
          <a:bodyPr/>
          <a:lstStyle/>
          <a:p>
            <a:pPr eaLnBrk="1" hangingPunct="1"/>
            <a:r>
              <a:rPr lang="zh-TW" altLang="en-US" sz="3600" b="1" dirty="0">
                <a:solidFill>
                  <a:schemeClr val="tx1"/>
                </a:solidFill>
                <a:ea typeface="標楷體" pitchFamily="65" charset="-120"/>
              </a:rPr>
              <a:t>貳</a:t>
            </a:r>
            <a:r>
              <a:rPr lang="zh-TW" altLang="en-US" sz="3600" b="1" dirty="0" smtClean="0">
                <a:solidFill>
                  <a:schemeClr val="tx1"/>
                </a:solidFill>
                <a:ea typeface="標楷體" pitchFamily="65" charset="-120"/>
              </a:rPr>
              <a:t>、推動情形簡介 </a:t>
            </a:r>
            <a:r>
              <a:rPr lang="en-US" altLang="zh-TW" sz="2400" b="1" dirty="0" smtClean="0">
                <a:solidFill>
                  <a:schemeClr val="tx1"/>
                </a:solidFill>
                <a:ea typeface="標楷體" pitchFamily="65" charset="-120"/>
              </a:rPr>
              <a:t>(2/2)</a:t>
            </a:r>
            <a:endParaRPr lang="zh-TW" altLang="en-US" sz="2400" b="1" dirty="0" smtClean="0">
              <a:solidFill>
                <a:schemeClr val="tx1"/>
              </a:solidFill>
              <a:ea typeface="標楷體" pitchFamily="65" charset="-120"/>
            </a:endParaRPr>
          </a:p>
        </p:txBody>
      </p:sp>
      <p:cxnSp>
        <p:nvCxnSpPr>
          <p:cNvPr id="6" name="直線接點 5"/>
          <p:cNvCxnSpPr/>
          <p:nvPr/>
        </p:nvCxnSpPr>
        <p:spPr>
          <a:xfrm>
            <a:off x="0" y="908050"/>
            <a:ext cx="9155113" cy="0"/>
          </a:xfrm>
          <a:prstGeom prst="line">
            <a:avLst/>
          </a:prstGeom>
          <a:ln/>
        </p:spPr>
        <p:style>
          <a:lnRef idx="2">
            <a:schemeClr val="accent2"/>
          </a:lnRef>
          <a:fillRef idx="0">
            <a:schemeClr val="accent2"/>
          </a:fillRef>
          <a:effectRef idx="1">
            <a:schemeClr val="accent2"/>
          </a:effectRef>
          <a:fontRef idx="minor">
            <a:schemeClr val="tx1"/>
          </a:fontRef>
        </p:style>
      </p:cxnSp>
      <p:sp>
        <p:nvSpPr>
          <p:cNvPr id="2" name="矩形 1"/>
          <p:cNvSpPr/>
          <p:nvPr/>
        </p:nvSpPr>
        <p:spPr>
          <a:xfrm>
            <a:off x="457200" y="1484313"/>
            <a:ext cx="8229600" cy="4641850"/>
          </a:xfrm>
          <a:prstGeom prst="rect">
            <a:avLst/>
          </a:prstGeom>
        </p:spPr>
        <p:txBody>
          <a:bodyPr/>
          <a:lstStyle/>
          <a:p>
            <a:pPr>
              <a:defRPr/>
            </a:pPr>
            <a:endParaRPr lang="zh-TW" altLang="en-US" sz="2400" spc="-100" dirty="0">
              <a:latin typeface="標楷體" pitchFamily="65" charset="-120"/>
              <a:ea typeface="標楷體" pitchFamily="65" charset="-120"/>
            </a:endParaRPr>
          </a:p>
        </p:txBody>
      </p:sp>
      <p:sp>
        <p:nvSpPr>
          <p:cNvPr id="10" name="圓角矩形 4"/>
          <p:cNvSpPr/>
          <p:nvPr/>
        </p:nvSpPr>
        <p:spPr bwMode="auto">
          <a:xfrm>
            <a:off x="323850" y="1052513"/>
            <a:ext cx="8569325" cy="719137"/>
          </a:xfrm>
          <a:prstGeom prst="rect">
            <a:avLst/>
          </a:prstGeom>
          <a:noFill/>
          <a:ln>
            <a:noFill/>
          </a:ln>
        </p:spPr>
        <p:style>
          <a:lnRef idx="2">
            <a:schemeClr val="accent2"/>
          </a:lnRef>
          <a:fillRef idx="1">
            <a:schemeClr val="lt1"/>
          </a:fillRef>
          <a:effectRef idx="0">
            <a:schemeClr val="accent2"/>
          </a:effectRef>
          <a:fontRef idx="minor">
            <a:schemeClr val="dk1"/>
          </a:fontRef>
        </p:style>
        <p:txBody>
          <a:bodyPr lIns="121920" tIns="121920" rIns="121920" bIns="121920" spcCol="1270" anchor="ctr"/>
          <a:lstStyle/>
          <a:p>
            <a:pPr defTabSz="1422400">
              <a:lnSpc>
                <a:spcPct val="90000"/>
              </a:lnSpc>
              <a:spcAft>
                <a:spcPct val="35000"/>
              </a:spcAft>
              <a:defRPr/>
            </a:pP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cs typeface="Times New Roman" pitchFamily="18" charset="0"/>
              </a:rPr>
              <a:t>二、</a:t>
            </a:r>
            <a:r>
              <a:rPr lang="en-US" altLang="zh-TW" sz="2600" b="1" dirty="0" smtClean="0">
                <a:effectLst>
                  <a:outerShdw blurRad="38100" dist="38100" dir="2700000" algn="tl">
                    <a:srgbClr val="000000">
                      <a:alpha val="43137"/>
                    </a:srgbClr>
                  </a:outerShdw>
                </a:effectLst>
                <a:latin typeface="標楷體" pitchFamily="65" charset="-120"/>
                <a:ea typeface="標楷體" pitchFamily="65" charset="-120"/>
                <a:cs typeface="Times New Roman" pitchFamily="18" charset="0"/>
              </a:rPr>
              <a:t>RGF</a:t>
            </a: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cs typeface="Times New Roman" pitchFamily="18" charset="0"/>
              </a:rPr>
              <a:t>盼能</a:t>
            </a:r>
            <a:r>
              <a:rPr lang="zh-TW" altLang="en-US" sz="2600" b="1" dirty="0" smtClean="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達成一高度企圖心</a:t>
            </a:r>
            <a:r>
              <a:rPr lang="en-US" altLang="zh-TW" sz="2600" b="1" dirty="0" smtClean="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a:t>
            </a:r>
            <a:r>
              <a:rPr lang="en-US" altLang="zh-TW" sz="26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high ambition)</a:t>
            </a:r>
            <a:r>
              <a:rPr lang="zh-TW" altLang="en-US" sz="2600" b="1" dirty="0" smtClean="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協定</a:t>
            </a:r>
            <a:endParaRPr lang="zh-TW" altLang="en-US" sz="2600" b="1"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22533" name="文字方塊 2"/>
          <p:cNvSpPr txBox="1">
            <a:spLocks noChangeArrowheads="1"/>
          </p:cNvSpPr>
          <p:nvPr/>
        </p:nvSpPr>
        <p:spPr bwMode="auto">
          <a:xfrm>
            <a:off x="611560" y="1700808"/>
            <a:ext cx="7921252" cy="3760004"/>
          </a:xfrm>
          <a:prstGeom prst="rect">
            <a:avLst/>
          </a:prstGeom>
          <a:noFill/>
          <a:ln w="9525">
            <a:noFill/>
            <a:miter lim="800000"/>
            <a:headEnd/>
            <a:tailEnd/>
          </a:ln>
        </p:spPr>
        <p:txBody>
          <a:bodyPr wrap="square">
            <a:spAutoFit/>
          </a:bodyPr>
          <a:lstStyle/>
          <a:p>
            <a:pPr marL="625475" indent="-625475" algn="just" defTabSz="1066800">
              <a:lnSpc>
                <a:spcPts val="2900"/>
              </a:lnSpc>
              <a:spcBef>
                <a:spcPts val="1200"/>
              </a:spcBef>
              <a:spcAft>
                <a:spcPts val="600"/>
              </a:spcAft>
            </a:pP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一</a:t>
            </a: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談判內容包含</a:t>
            </a:r>
            <a:r>
              <a:rPr lang="zh-TW" altLang="en-US" sz="2200" dirty="0">
                <a:latin typeface="標楷體" pitchFamily="65" charset="-120"/>
                <a:ea typeface="標楷體" pitchFamily="65" charset="-120"/>
              </a:rPr>
              <a:t>所有服務業別及提供服務的模式</a:t>
            </a:r>
            <a:r>
              <a:rPr lang="zh-TW" altLang="en-US" sz="2200" dirty="0" smtClean="0">
                <a:latin typeface="標楷體" pitchFamily="65" charset="-120"/>
                <a:ea typeface="標楷體" pitchFamily="65" charset="-120"/>
              </a:rPr>
              <a:t>。</a:t>
            </a:r>
            <a:endParaRPr lang="en-US" altLang="zh-TW" sz="2200" dirty="0" smtClean="0">
              <a:latin typeface="標楷體" pitchFamily="65" charset="-120"/>
              <a:ea typeface="標楷體" pitchFamily="65" charset="-120"/>
            </a:endParaRPr>
          </a:p>
          <a:p>
            <a:pPr marL="539750" indent="-539750" algn="just" defTabSz="1066800">
              <a:lnSpc>
                <a:spcPts val="2900"/>
              </a:lnSpc>
              <a:spcBef>
                <a:spcPts val="1200"/>
              </a:spcBef>
              <a:spcAft>
                <a:spcPts val="600"/>
              </a:spcAft>
            </a:pP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二</a:t>
            </a: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儘可能經由談判，提供</a:t>
            </a:r>
            <a:r>
              <a:rPr lang="zh-TW" altLang="en-US" sz="2200" dirty="0">
                <a:latin typeface="標楷體" pitchFamily="65" charset="-120"/>
                <a:ea typeface="標楷體" pitchFamily="65" charset="-120"/>
              </a:rPr>
              <a:t>進一步自由化的機會。</a:t>
            </a:r>
            <a:endParaRPr lang="en-US" altLang="zh-TW" sz="2200" dirty="0">
              <a:latin typeface="標楷體" pitchFamily="65" charset="-120"/>
              <a:ea typeface="標楷體" pitchFamily="65" charset="-120"/>
            </a:endParaRPr>
          </a:p>
          <a:p>
            <a:pPr marL="539750" indent="-539750" algn="just" defTabSz="1066800">
              <a:lnSpc>
                <a:spcPts val="2900"/>
              </a:lnSpc>
              <a:spcBef>
                <a:spcPts val="1200"/>
              </a:spcBef>
              <a:spcAft>
                <a:spcPts val="600"/>
              </a:spcAft>
            </a:pP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三</a:t>
            </a: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爭取</a:t>
            </a:r>
            <a:r>
              <a:rPr lang="zh-TW" altLang="en-US" sz="2200" dirty="0">
                <a:latin typeface="標楷體" pitchFamily="65" charset="-120"/>
                <a:ea typeface="標楷體" pitchFamily="65" charset="-120"/>
              </a:rPr>
              <a:t>更多</a:t>
            </a:r>
            <a:r>
              <a:rPr lang="en-US" altLang="en-US" sz="2200" dirty="0">
                <a:latin typeface="Times New Roman" pitchFamily="18" charset="0"/>
                <a:ea typeface="標楷體" pitchFamily="65" charset="-120"/>
                <a:cs typeface="Times New Roman" pitchFamily="18" charset="0"/>
              </a:rPr>
              <a:t>WTO</a:t>
            </a:r>
            <a:r>
              <a:rPr lang="zh-TW" altLang="en-US" sz="2200" dirty="0">
                <a:latin typeface="Times New Roman" pitchFamily="18" charset="0"/>
                <a:ea typeface="標楷體" pitchFamily="65" charset="-120"/>
                <a:cs typeface="Times New Roman" pitchFamily="18" charset="0"/>
              </a:rPr>
              <a:t>會員加入，尤其以巴西、俄羅斯、中國大陸</a:t>
            </a:r>
            <a:r>
              <a:rPr lang="zh-TW" altLang="en-US" sz="2200">
                <a:latin typeface="Times New Roman" pitchFamily="18" charset="0"/>
                <a:ea typeface="標楷體" pitchFamily="65" charset="-120"/>
                <a:cs typeface="Times New Roman" pitchFamily="18" charset="0"/>
              </a:rPr>
              <a:t>及</a:t>
            </a:r>
            <a:r>
              <a:rPr lang="zh-TW" altLang="en-US" sz="2200" smtClean="0">
                <a:latin typeface="Times New Roman" pitchFamily="18" charset="0"/>
                <a:ea typeface="標楷體" pitchFamily="65" charset="-120"/>
                <a:cs typeface="Times New Roman" pitchFamily="18" charset="0"/>
              </a:rPr>
              <a:t>印度</a:t>
            </a:r>
            <a:r>
              <a:rPr lang="en-US" altLang="zh-TW" sz="2200" smtClean="0">
                <a:latin typeface="Times New Roman" pitchFamily="18" charset="0"/>
                <a:ea typeface="標楷體" pitchFamily="65" charset="-120"/>
                <a:cs typeface="Times New Roman" pitchFamily="18" charset="0"/>
              </a:rPr>
              <a:t>(</a:t>
            </a:r>
            <a:r>
              <a:rPr lang="zh-TW" altLang="en-US" sz="2200" dirty="0">
                <a:latin typeface="Times New Roman" pitchFamily="18" charset="0"/>
                <a:ea typeface="標楷體" pitchFamily="65" charset="-120"/>
                <a:cs typeface="Times New Roman" pitchFamily="18" charset="0"/>
              </a:rPr>
              <a:t>即「金磚四國」</a:t>
            </a:r>
            <a:r>
              <a:rPr lang="en-US" altLang="zh-TW" sz="2200" dirty="0">
                <a:latin typeface="Times New Roman" pitchFamily="18" charset="0"/>
                <a:ea typeface="標楷體" pitchFamily="65" charset="-120"/>
                <a:cs typeface="Times New Roman" pitchFamily="18" charset="0"/>
              </a:rPr>
              <a:t>(</a:t>
            </a:r>
            <a:r>
              <a:rPr lang="en-US" altLang="en-US" sz="2200" dirty="0">
                <a:latin typeface="Times New Roman" pitchFamily="18" charset="0"/>
                <a:ea typeface="標楷體" pitchFamily="65" charset="-120"/>
                <a:cs typeface="Times New Roman" pitchFamily="18" charset="0"/>
              </a:rPr>
              <a:t>BRICs</a:t>
            </a:r>
            <a:r>
              <a:rPr lang="en-US" altLang="zh-TW" sz="2200" dirty="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為主要目標</a:t>
            </a:r>
            <a:r>
              <a:rPr lang="zh-TW" altLang="en-US" sz="2200" dirty="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未來</a:t>
            </a:r>
            <a:r>
              <a:rPr lang="zh-TW" altLang="en-US" sz="2200" dirty="0">
                <a:latin typeface="Times New Roman" pitchFamily="18" charset="0"/>
                <a:ea typeface="標楷體" pitchFamily="65" charset="-120"/>
                <a:cs typeface="Times New Roman" pitchFamily="18" charset="0"/>
              </a:rPr>
              <a:t>朝向將協定「多邊化」</a:t>
            </a:r>
            <a:r>
              <a:rPr lang="en-US" altLang="zh-TW" sz="2200" dirty="0">
                <a:latin typeface="Times New Roman" pitchFamily="18" charset="0"/>
                <a:ea typeface="標楷體" pitchFamily="65" charset="-120"/>
                <a:cs typeface="Times New Roman" pitchFamily="18" charset="0"/>
              </a:rPr>
              <a:t>(</a:t>
            </a:r>
            <a:r>
              <a:rPr lang="en-US" altLang="zh-TW" sz="2200" dirty="0" err="1">
                <a:latin typeface="Times New Roman" pitchFamily="18" charset="0"/>
                <a:ea typeface="標楷體" pitchFamily="65" charset="-120"/>
                <a:cs typeface="Times New Roman" pitchFamily="18" charset="0"/>
              </a:rPr>
              <a:t>Multilateralization</a:t>
            </a:r>
            <a:r>
              <a:rPr lang="en-US" altLang="zh-TW" sz="2200" dirty="0">
                <a:latin typeface="Times New Roman" pitchFamily="18" charset="0"/>
                <a:ea typeface="標楷體" pitchFamily="65" charset="-120"/>
                <a:cs typeface="Times New Roman" pitchFamily="18" charset="0"/>
              </a:rPr>
              <a:t>)</a:t>
            </a:r>
            <a:r>
              <a:rPr lang="zh-TW" altLang="en-US" sz="2200" dirty="0" smtClean="0">
                <a:latin typeface="Times New Roman" pitchFamily="18" charset="0"/>
                <a:ea typeface="標楷體" pitchFamily="65" charset="-120"/>
                <a:cs typeface="Times New Roman" pitchFamily="18" charset="0"/>
              </a:rPr>
              <a:t>，成為</a:t>
            </a:r>
            <a:r>
              <a:rPr lang="en-US" altLang="zh-TW" sz="2200" dirty="0" smtClean="0">
                <a:latin typeface="Times New Roman" pitchFamily="18" charset="0"/>
                <a:ea typeface="標楷體" pitchFamily="65" charset="-120"/>
                <a:cs typeface="Times New Roman" pitchFamily="18" charset="0"/>
              </a:rPr>
              <a:t>WTO</a:t>
            </a:r>
            <a:r>
              <a:rPr lang="zh-TW" altLang="en-US" sz="2200" dirty="0" smtClean="0">
                <a:latin typeface="Times New Roman" pitchFamily="18" charset="0"/>
                <a:ea typeface="標楷體" pitchFamily="65" charset="-120"/>
                <a:cs typeface="Times New Roman" pitchFamily="18" charset="0"/>
              </a:rPr>
              <a:t>服務貿易總協定</a:t>
            </a:r>
            <a:r>
              <a:rPr lang="en-US" altLang="zh-TW" sz="2200" dirty="0" smtClean="0">
                <a:latin typeface="Times New Roman" pitchFamily="18" charset="0"/>
                <a:ea typeface="標楷體" pitchFamily="65" charset="-120"/>
                <a:cs typeface="Times New Roman" pitchFamily="18" charset="0"/>
              </a:rPr>
              <a:t>(GATS)</a:t>
            </a:r>
            <a:r>
              <a:rPr lang="zh-TW" altLang="en-US" sz="2200" dirty="0" smtClean="0">
                <a:latin typeface="標楷體" pitchFamily="65" charset="-120"/>
                <a:ea typeface="標楷體" pitchFamily="65" charset="-120"/>
              </a:rPr>
              <a:t>協定</a:t>
            </a:r>
            <a:r>
              <a:rPr lang="zh-TW" altLang="en-US" sz="2200" dirty="0">
                <a:latin typeface="標楷體" pitchFamily="65" charset="-120"/>
                <a:ea typeface="標楷體" pitchFamily="65" charset="-120"/>
              </a:rPr>
              <a:t>的一部分。</a:t>
            </a:r>
            <a:endParaRPr lang="en-US" altLang="zh-TW" sz="2200" dirty="0">
              <a:latin typeface="標楷體" pitchFamily="65" charset="-120"/>
              <a:ea typeface="標楷體" pitchFamily="65" charset="-120"/>
            </a:endParaRPr>
          </a:p>
          <a:p>
            <a:pPr marL="539750" indent="-539750" algn="just" defTabSz="1066800">
              <a:lnSpc>
                <a:spcPts val="2900"/>
              </a:lnSpc>
              <a:spcBef>
                <a:spcPts val="1200"/>
              </a:spcBef>
              <a:spcAft>
                <a:spcPts val="600"/>
              </a:spcAft>
            </a:pP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四</a:t>
            </a: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透過</a:t>
            </a:r>
            <a:r>
              <a:rPr lang="zh-TW" altLang="en-US" sz="2200" dirty="0">
                <a:latin typeface="標楷體" pitchFamily="65" charset="-120"/>
                <a:ea typeface="標楷體" pitchFamily="65" charset="-120"/>
              </a:rPr>
              <a:t>談判，納入新的服務貿易監理規則，以落實市場開放，並確保公平競爭。</a:t>
            </a:r>
          </a:p>
        </p:txBody>
      </p:sp>
      <p:sp>
        <p:nvSpPr>
          <p:cNvPr id="22534" name="頁尾版面配置區 3"/>
          <p:cNvSpPr>
            <a:spLocks noGrp="1"/>
          </p:cNvSpPr>
          <p:nvPr>
            <p:ph type="ftr" sz="quarter" idx="11"/>
          </p:nvPr>
        </p:nvSpPr>
        <p:spPr>
          <a:noFill/>
          <a:ln>
            <a:miter lim="800000"/>
            <a:headEnd/>
            <a:tailEnd/>
          </a:ln>
        </p:spPr>
        <p:txBody>
          <a:bodyPr/>
          <a:lstStyle/>
          <a:p>
            <a:pPr algn="r"/>
            <a:r>
              <a:rPr lang="en-US" altLang="zh-TW" dirty="0">
                <a:ea typeface="新細明體" charset="-120"/>
              </a:rPr>
              <a:t>4</a:t>
            </a:r>
            <a:endParaRPr lang="en-US" altLang="zh-TW" dirty="0" smtClean="0">
              <a:ea typeface="新細明體" charset="-120"/>
            </a:endParaRPr>
          </a:p>
        </p:txBody>
      </p:sp>
      <p:sp>
        <p:nvSpPr>
          <p:cNvPr id="22535" name="投影片編號版面配置區 4"/>
          <p:cNvSpPr>
            <a:spLocks noGrp="1"/>
          </p:cNvSpPr>
          <p:nvPr>
            <p:ph type="sldNum" sz="quarter" idx="12"/>
          </p:nvPr>
        </p:nvSpPr>
        <p:spPr>
          <a:noFill/>
          <a:ln>
            <a:miter lim="800000"/>
            <a:headEnd/>
            <a:tailEnd/>
          </a:ln>
        </p:spPr>
        <p:txBody>
          <a:bodyPr/>
          <a:lstStyle/>
          <a:p>
            <a:pPr algn="ctr"/>
            <a:endParaRPr lang="en-US" altLang="zh-TW" dirty="0" smtClean="0">
              <a:ea typeface="新細明體" charset="-12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90488"/>
            <a:ext cx="8229600" cy="1143001"/>
          </a:xfrm>
        </p:spPr>
        <p:txBody>
          <a:bodyPr/>
          <a:lstStyle/>
          <a:p>
            <a:pPr eaLnBrk="1" hangingPunct="1"/>
            <a:r>
              <a:rPr lang="zh-TW" altLang="en-US" sz="3600" b="1" dirty="0">
                <a:solidFill>
                  <a:schemeClr val="tx1"/>
                </a:solidFill>
                <a:ea typeface="標楷體" pitchFamily="65" charset="-120"/>
              </a:rPr>
              <a:t>參</a:t>
            </a:r>
            <a:r>
              <a:rPr lang="zh-TW" altLang="en-US" sz="3600" b="1" dirty="0" smtClean="0">
                <a:solidFill>
                  <a:schemeClr val="tx1"/>
                </a:solidFill>
                <a:ea typeface="標楷體" pitchFamily="65" charset="-120"/>
              </a:rPr>
              <a:t>、參與談判對我國重要性 </a:t>
            </a:r>
            <a:r>
              <a:rPr lang="en-US" altLang="zh-TW" sz="2400" b="1" dirty="0" smtClean="0">
                <a:solidFill>
                  <a:schemeClr val="tx1"/>
                </a:solidFill>
                <a:ea typeface="標楷體" pitchFamily="65" charset="-120"/>
              </a:rPr>
              <a:t>(1/2)</a:t>
            </a:r>
            <a:endParaRPr lang="zh-TW" altLang="en-US" sz="2400" b="1" dirty="0" smtClean="0">
              <a:solidFill>
                <a:schemeClr val="tx1"/>
              </a:solidFill>
              <a:ea typeface="標楷體" pitchFamily="65" charset="-120"/>
            </a:endParaRPr>
          </a:p>
        </p:txBody>
      </p:sp>
      <p:cxnSp>
        <p:nvCxnSpPr>
          <p:cNvPr id="6" name="直線接點 5"/>
          <p:cNvCxnSpPr/>
          <p:nvPr/>
        </p:nvCxnSpPr>
        <p:spPr>
          <a:xfrm>
            <a:off x="-28577" y="877316"/>
            <a:ext cx="9155113" cy="0"/>
          </a:xfrm>
          <a:prstGeom prst="line">
            <a:avLst/>
          </a:prstGeom>
          <a:ln/>
        </p:spPr>
        <p:style>
          <a:lnRef idx="2">
            <a:schemeClr val="accent2"/>
          </a:lnRef>
          <a:fillRef idx="0">
            <a:schemeClr val="accent2"/>
          </a:fillRef>
          <a:effectRef idx="1">
            <a:schemeClr val="accent2"/>
          </a:effectRef>
          <a:fontRef idx="minor">
            <a:schemeClr val="tx1"/>
          </a:fontRef>
        </p:style>
      </p:cxnSp>
      <p:sp>
        <p:nvSpPr>
          <p:cNvPr id="2" name="矩形 1"/>
          <p:cNvSpPr/>
          <p:nvPr/>
        </p:nvSpPr>
        <p:spPr>
          <a:xfrm>
            <a:off x="457200" y="1484313"/>
            <a:ext cx="8229600" cy="4641850"/>
          </a:xfrm>
          <a:prstGeom prst="rect">
            <a:avLst/>
          </a:prstGeom>
        </p:spPr>
        <p:txBody>
          <a:bodyPr/>
          <a:lstStyle/>
          <a:p>
            <a:pPr>
              <a:defRPr/>
            </a:pPr>
            <a:endParaRPr lang="zh-TW" altLang="en-US" sz="2400" spc="-100" dirty="0">
              <a:latin typeface="標楷體" pitchFamily="65" charset="-120"/>
              <a:ea typeface="標楷體" pitchFamily="65" charset="-120"/>
            </a:endParaRPr>
          </a:p>
        </p:txBody>
      </p:sp>
      <p:sp>
        <p:nvSpPr>
          <p:cNvPr id="10" name="圓角矩形 4"/>
          <p:cNvSpPr/>
          <p:nvPr/>
        </p:nvSpPr>
        <p:spPr bwMode="auto">
          <a:xfrm>
            <a:off x="251519" y="1215281"/>
            <a:ext cx="8376667" cy="91757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lIns="121920" tIns="121920" rIns="121920" bIns="121920" spcCol="1270" anchor="ctr"/>
          <a:lstStyle/>
          <a:p>
            <a:pPr marL="622300" indent="-622300" defTabSz="1422400">
              <a:lnSpc>
                <a:spcPts val="3500"/>
              </a:lnSpc>
              <a:spcAft>
                <a:spcPct val="35000"/>
              </a:spcAft>
              <a:defRPr/>
            </a:pP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rPr>
              <a:t>一、為</a:t>
            </a:r>
            <a:r>
              <a:rPr lang="zh-TW" altLang="en-US" sz="2600" b="1" dirty="0">
                <a:effectLst>
                  <a:outerShdw blurRad="38100" dist="38100" dir="2700000" algn="tl">
                    <a:srgbClr val="000000">
                      <a:alpha val="43137"/>
                    </a:srgbClr>
                  </a:outerShdw>
                </a:effectLst>
                <a:latin typeface="標楷體" pitchFamily="65" charset="-120"/>
                <a:ea typeface="標楷體" pitchFamily="65" charset="-120"/>
              </a:rPr>
              <a:t>評估我國參與談判的</a:t>
            </a: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rPr>
              <a:t>效益，研擬政策</a:t>
            </a:r>
            <a:r>
              <a:rPr lang="zh-TW" altLang="en-US" sz="2600" b="1" dirty="0">
                <a:effectLst>
                  <a:outerShdw blurRad="38100" dist="38100" dir="2700000" algn="tl">
                    <a:srgbClr val="000000">
                      <a:alpha val="43137"/>
                    </a:srgbClr>
                  </a:outerShdw>
                </a:effectLst>
                <a:latin typeface="標楷體" pitchFamily="65" charset="-120"/>
                <a:ea typeface="標楷體" pitchFamily="65" charset="-120"/>
              </a:rPr>
              <a:t>建議，</a:t>
            </a: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rPr>
              <a:t>經濟             部業徵詢我國產</a:t>
            </a:r>
            <a:r>
              <a:rPr lang="zh-TW" altLang="en-US" sz="2600" b="1" dirty="0">
                <a:effectLst>
                  <a:outerShdw blurRad="38100" dist="38100" dir="2700000" algn="tl">
                    <a:srgbClr val="000000">
                      <a:alpha val="43137"/>
                    </a:srgbClr>
                  </a:outerShdw>
                </a:effectLst>
                <a:latin typeface="標楷體" pitchFamily="65" charset="-120"/>
                <a:ea typeface="標楷體" pitchFamily="65" charset="-120"/>
              </a:rPr>
              <a:t>、官、學界意見</a:t>
            </a:r>
          </a:p>
        </p:txBody>
      </p:sp>
      <p:sp>
        <p:nvSpPr>
          <p:cNvPr id="3" name="文字方塊 2"/>
          <p:cNvSpPr txBox="1"/>
          <p:nvPr/>
        </p:nvSpPr>
        <p:spPr>
          <a:xfrm>
            <a:off x="457199" y="2301875"/>
            <a:ext cx="8183563" cy="4529445"/>
          </a:xfrm>
          <a:prstGeom prst="rect">
            <a:avLst/>
          </a:prstGeom>
          <a:noFill/>
        </p:spPr>
        <p:txBody>
          <a:bodyPr wrap="square">
            <a:spAutoFit/>
          </a:bodyPr>
          <a:lstStyle/>
          <a:p>
            <a:pPr marL="536575" indent="-536575" defTabSz="1066800">
              <a:lnSpc>
                <a:spcPts val="2800"/>
              </a:lnSpc>
              <a:spcBef>
                <a:spcPts val="1200"/>
              </a:spcBef>
              <a:spcAft>
                <a:spcPts val="600"/>
              </a:spcAft>
              <a:defRPr/>
            </a:pP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一</a:t>
            </a: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經濟分析顯示，倘我加入談判，且所有會員均進一步開放服務業，則談判完成且生效後，我服務業產值及貿易值、外人投資</a:t>
            </a:r>
            <a:r>
              <a:rPr lang="en-US" altLang="zh-TW" sz="2200" dirty="0" smtClean="0">
                <a:latin typeface="標楷體" pitchFamily="65" charset="-120"/>
                <a:ea typeface="標楷體" pitchFamily="65" charset="-120"/>
              </a:rPr>
              <a:t>(FDI)</a:t>
            </a:r>
            <a:r>
              <a:rPr lang="zh-TW" altLang="en-US" sz="2200" dirty="0" smtClean="0">
                <a:latin typeface="標楷體" pitchFamily="65" charset="-120"/>
                <a:ea typeface="標楷體" pitchFamily="65" charset="-120"/>
              </a:rPr>
              <a:t>及實質國內生產總額</a:t>
            </a:r>
            <a:r>
              <a:rPr lang="en-US" altLang="zh-TW" sz="2200" dirty="0" smtClean="0">
                <a:latin typeface="標楷體" pitchFamily="65" charset="-120"/>
                <a:ea typeface="標楷體" pitchFamily="65" charset="-120"/>
              </a:rPr>
              <a:t>(GDP)</a:t>
            </a:r>
            <a:r>
              <a:rPr lang="zh-TW" altLang="en-US" sz="2200" dirty="0" smtClean="0">
                <a:latin typeface="標楷體" pitchFamily="65" charset="-120"/>
                <a:ea typeface="標楷體" pitchFamily="65" charset="-120"/>
              </a:rPr>
              <a:t>均將增加。</a:t>
            </a:r>
            <a:endParaRPr lang="en-US" altLang="zh-TW" sz="2200" dirty="0">
              <a:latin typeface="標楷體" pitchFamily="65" charset="-120"/>
              <a:ea typeface="標楷體" pitchFamily="65" charset="-120"/>
            </a:endParaRPr>
          </a:p>
          <a:p>
            <a:pPr marL="533400" indent="-533400" defTabSz="1066800">
              <a:lnSpc>
                <a:spcPts val="2800"/>
              </a:lnSpc>
              <a:spcBef>
                <a:spcPts val="1200"/>
              </a:spcBef>
              <a:spcAft>
                <a:spcPts val="600"/>
              </a:spcAft>
              <a:defRPr/>
            </a:pP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二</a:t>
            </a: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我服務業產業表達支持政府參與談判之基本立場，並盼爭取中國大陸等新興市場加入。</a:t>
            </a:r>
            <a:endParaRPr lang="en-US" altLang="zh-TW" sz="2200" dirty="0">
              <a:latin typeface="標楷體" pitchFamily="65" charset="-120"/>
              <a:ea typeface="標楷體" pitchFamily="65" charset="-120"/>
            </a:endParaRPr>
          </a:p>
          <a:p>
            <a:pPr marL="631825" indent="-631825" defTabSz="1066800">
              <a:lnSpc>
                <a:spcPts val="2800"/>
              </a:lnSpc>
              <a:spcBef>
                <a:spcPts val="1200"/>
              </a:spcBef>
              <a:spcAft>
                <a:spcPts val="600"/>
              </a:spcAft>
              <a:defRPr/>
            </a:pP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三</a:t>
            </a:r>
            <a:r>
              <a:rPr lang="en-US" altLang="zh-TW" sz="2200" dirty="0" smtClean="0">
                <a:latin typeface="標楷體" pitchFamily="65" charset="-120"/>
                <a:ea typeface="標楷體" pitchFamily="65" charset="-120"/>
              </a:rPr>
              <a:t>)</a:t>
            </a:r>
            <a:r>
              <a:rPr lang="zh-TW" altLang="en-US" sz="2200" dirty="0" smtClean="0">
                <a:latin typeface="標楷體" pitchFamily="65" charset="-120"/>
                <a:ea typeface="標楷體" pitchFamily="65" charset="-120"/>
              </a:rPr>
              <a:t>多數服務業相關主管機關基於掌握國際服務業發展及談判趨勢之考量，表達同意參與談判之意願。另初步評估我資訊服務業及不動產服務業具備出口利益。</a:t>
            </a:r>
            <a:endParaRPr lang="en-US" altLang="zh-TW" sz="2200" dirty="0">
              <a:latin typeface="標楷體" pitchFamily="65" charset="-120"/>
              <a:ea typeface="標楷體" pitchFamily="65" charset="-120"/>
            </a:endParaRPr>
          </a:p>
          <a:p>
            <a:pPr marL="631825" indent="-631825" defTabSz="1066800">
              <a:lnSpc>
                <a:spcPts val="2500"/>
              </a:lnSpc>
              <a:spcBef>
                <a:spcPts val="1200"/>
              </a:spcBef>
              <a:spcAft>
                <a:spcPts val="600"/>
              </a:spcAft>
              <a:buFont typeface="Wingdings" pitchFamily="2" charset="2"/>
              <a:buChar char="l"/>
              <a:defRPr/>
            </a:pPr>
            <a:endParaRPr lang="en-US" altLang="zh-TW" sz="2000" dirty="0">
              <a:latin typeface="標楷體" pitchFamily="65" charset="-120"/>
              <a:ea typeface="標楷體" pitchFamily="65" charset="-120"/>
            </a:endParaRPr>
          </a:p>
          <a:p>
            <a:pPr marL="342900" indent="-342900" defTabSz="1066800">
              <a:lnSpc>
                <a:spcPts val="2500"/>
              </a:lnSpc>
              <a:spcBef>
                <a:spcPts val="1200"/>
              </a:spcBef>
              <a:spcAft>
                <a:spcPts val="600"/>
              </a:spcAft>
              <a:buFont typeface="Wingdings" pitchFamily="2" charset="2"/>
              <a:buChar char="l"/>
              <a:defRPr/>
            </a:pPr>
            <a:endParaRPr lang="en-US" altLang="zh-TW" sz="2000" dirty="0">
              <a:latin typeface="標楷體" pitchFamily="65" charset="-120"/>
              <a:ea typeface="標楷體" pitchFamily="65" charset="-120"/>
            </a:endParaRPr>
          </a:p>
        </p:txBody>
      </p:sp>
      <p:sp>
        <p:nvSpPr>
          <p:cNvPr id="25607" name="頁尾版面配置區 3"/>
          <p:cNvSpPr>
            <a:spLocks noGrp="1"/>
          </p:cNvSpPr>
          <p:nvPr>
            <p:ph type="ftr" sz="quarter" idx="11"/>
          </p:nvPr>
        </p:nvSpPr>
        <p:spPr>
          <a:noFill/>
          <a:ln>
            <a:miter lim="800000"/>
            <a:headEnd/>
            <a:tailEnd/>
          </a:ln>
        </p:spPr>
        <p:txBody>
          <a:bodyPr/>
          <a:lstStyle/>
          <a:p>
            <a:pPr algn="r"/>
            <a:r>
              <a:rPr lang="en-US" altLang="zh-TW" dirty="0" smtClean="0">
                <a:ea typeface="新細明體" charset="-120"/>
              </a:rPr>
              <a:t>7</a:t>
            </a:r>
          </a:p>
        </p:txBody>
      </p:sp>
      <p:sp>
        <p:nvSpPr>
          <p:cNvPr id="25608" name="投影片編號版面配置區 4"/>
          <p:cNvSpPr>
            <a:spLocks noGrp="1"/>
          </p:cNvSpPr>
          <p:nvPr>
            <p:ph type="sldNum" sz="quarter" idx="12"/>
          </p:nvPr>
        </p:nvSpPr>
        <p:spPr>
          <a:noFill/>
          <a:ln>
            <a:miter lim="800000"/>
            <a:headEnd/>
            <a:tailEnd/>
          </a:ln>
        </p:spPr>
        <p:txBody>
          <a:bodyPr/>
          <a:lstStyle/>
          <a:p>
            <a:pPr algn="ctr"/>
            <a:endParaRPr lang="en-US" altLang="zh-TW" dirty="0" smtClean="0">
              <a:ea typeface="新細明體" charset="-12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a:xfrm>
            <a:off x="457200" y="-90488"/>
            <a:ext cx="8229600" cy="1143001"/>
          </a:xfrm>
        </p:spPr>
        <p:txBody>
          <a:bodyPr/>
          <a:lstStyle/>
          <a:p>
            <a:pPr eaLnBrk="1" hangingPunct="1"/>
            <a:r>
              <a:rPr lang="zh-TW" altLang="en-US" sz="3600" b="1" dirty="0">
                <a:solidFill>
                  <a:schemeClr val="tx1"/>
                </a:solidFill>
                <a:ea typeface="標楷體" pitchFamily="65" charset="-120"/>
              </a:rPr>
              <a:t>參</a:t>
            </a:r>
            <a:r>
              <a:rPr lang="zh-TW" altLang="en-US" sz="3600" b="1" dirty="0" smtClean="0">
                <a:solidFill>
                  <a:schemeClr val="tx1"/>
                </a:solidFill>
                <a:ea typeface="標楷體" pitchFamily="65" charset="-120"/>
              </a:rPr>
              <a:t>、參與談判對我國的重要性 </a:t>
            </a:r>
            <a:r>
              <a:rPr lang="en-US" altLang="zh-TW" sz="2400" b="1" dirty="0" smtClean="0">
                <a:solidFill>
                  <a:schemeClr val="tx1"/>
                </a:solidFill>
                <a:ea typeface="標楷體" pitchFamily="65" charset="-120"/>
              </a:rPr>
              <a:t>(2/2)</a:t>
            </a:r>
            <a:endParaRPr lang="zh-TW" altLang="en-US" sz="2400" b="1" dirty="0" smtClean="0">
              <a:solidFill>
                <a:schemeClr val="tx1"/>
              </a:solidFill>
              <a:ea typeface="標楷體" pitchFamily="65" charset="-120"/>
            </a:endParaRPr>
          </a:p>
        </p:txBody>
      </p:sp>
      <p:cxnSp>
        <p:nvCxnSpPr>
          <p:cNvPr id="6" name="直線接點 5"/>
          <p:cNvCxnSpPr/>
          <p:nvPr/>
        </p:nvCxnSpPr>
        <p:spPr>
          <a:xfrm>
            <a:off x="0" y="908050"/>
            <a:ext cx="9155113" cy="0"/>
          </a:xfrm>
          <a:prstGeom prst="line">
            <a:avLst/>
          </a:prstGeom>
          <a:ln/>
        </p:spPr>
        <p:style>
          <a:lnRef idx="2">
            <a:schemeClr val="accent2"/>
          </a:lnRef>
          <a:fillRef idx="0">
            <a:schemeClr val="accent2"/>
          </a:fillRef>
          <a:effectRef idx="1">
            <a:schemeClr val="accent2"/>
          </a:effectRef>
          <a:fontRef idx="minor">
            <a:schemeClr val="tx1"/>
          </a:fontRef>
        </p:style>
      </p:cxnSp>
      <p:sp>
        <p:nvSpPr>
          <p:cNvPr id="2" name="矩形 1"/>
          <p:cNvSpPr/>
          <p:nvPr/>
        </p:nvSpPr>
        <p:spPr>
          <a:xfrm>
            <a:off x="457200" y="1484313"/>
            <a:ext cx="8229600" cy="4641850"/>
          </a:xfrm>
          <a:prstGeom prst="rect">
            <a:avLst/>
          </a:prstGeom>
        </p:spPr>
        <p:txBody>
          <a:bodyPr/>
          <a:lstStyle/>
          <a:p>
            <a:pPr>
              <a:defRPr/>
            </a:pPr>
            <a:endParaRPr lang="zh-TW" altLang="en-US" sz="2400" spc="-100" dirty="0">
              <a:latin typeface="標楷體" pitchFamily="65" charset="-120"/>
              <a:ea typeface="標楷體" pitchFamily="65" charset="-120"/>
            </a:endParaRPr>
          </a:p>
        </p:txBody>
      </p:sp>
      <p:sp>
        <p:nvSpPr>
          <p:cNvPr id="10" name="圓角矩形 4"/>
          <p:cNvSpPr/>
          <p:nvPr/>
        </p:nvSpPr>
        <p:spPr bwMode="auto">
          <a:xfrm>
            <a:off x="477416" y="1082675"/>
            <a:ext cx="6974904" cy="875769"/>
          </a:xfrm>
          <a:prstGeom prst="rect">
            <a:avLst/>
          </a:prstGeom>
          <a:noFill/>
          <a:ln>
            <a:noFill/>
          </a:ln>
        </p:spPr>
        <p:style>
          <a:lnRef idx="2">
            <a:schemeClr val="accent2"/>
          </a:lnRef>
          <a:fillRef idx="1">
            <a:schemeClr val="lt1"/>
          </a:fillRef>
          <a:effectRef idx="0">
            <a:schemeClr val="accent2"/>
          </a:effectRef>
          <a:fontRef idx="minor">
            <a:schemeClr val="dk1"/>
          </a:fontRef>
        </p:style>
        <p:txBody>
          <a:bodyPr lIns="121920" tIns="121920" rIns="121920" bIns="121920" spcCol="1270" anchor="ctr"/>
          <a:lstStyle/>
          <a:p>
            <a:pPr defTabSz="1422400">
              <a:lnSpc>
                <a:spcPct val="90000"/>
              </a:lnSpc>
              <a:spcAft>
                <a:spcPct val="35000"/>
              </a:spcAft>
              <a:defRPr/>
            </a:pPr>
            <a:r>
              <a:rPr lang="zh-TW" altLang="en-US" sz="2600" b="1" dirty="0" smtClean="0">
                <a:effectLst>
                  <a:outerShdw blurRad="38100" dist="38100" dir="2700000" algn="tl">
                    <a:srgbClr val="000000">
                      <a:alpha val="43137"/>
                    </a:srgbClr>
                  </a:outerShdw>
                </a:effectLst>
                <a:latin typeface="標楷體" pitchFamily="65" charset="-120"/>
                <a:ea typeface="標楷體" pitchFamily="65" charset="-120"/>
              </a:rPr>
              <a:t>二、參與談判對我國的重要性</a:t>
            </a:r>
            <a:endParaRPr lang="zh-TW" altLang="en-US" sz="2600" b="1"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3" name="文字方塊 2"/>
          <p:cNvSpPr txBox="1"/>
          <p:nvPr/>
        </p:nvSpPr>
        <p:spPr>
          <a:xfrm>
            <a:off x="755576" y="1916832"/>
            <a:ext cx="7931224" cy="4708981"/>
          </a:xfrm>
          <a:prstGeom prst="rect">
            <a:avLst/>
          </a:prstGeom>
          <a:noFill/>
        </p:spPr>
        <p:txBody>
          <a:bodyPr wrap="square">
            <a:spAutoFit/>
          </a:bodyPr>
          <a:lstStyle/>
          <a:p>
            <a:pPr marL="539750" indent="-539750" algn="just" defTabSz="1066800">
              <a:lnSpc>
                <a:spcPts val="2900"/>
              </a:lnSpc>
              <a:spcBef>
                <a:spcPts val="1200"/>
              </a:spcBef>
              <a:spcAft>
                <a:spcPts val="600"/>
              </a:spcAft>
              <a:defRPr/>
            </a:pPr>
            <a:r>
              <a:rPr lang="en-US" altLang="zh-TW" sz="2400" dirty="0" smtClean="0">
                <a:latin typeface="標楷體" pitchFamily="65" charset="-120"/>
                <a:ea typeface="標楷體" pitchFamily="65" charset="-120"/>
              </a:rPr>
              <a:t>(</a:t>
            </a:r>
            <a:r>
              <a:rPr lang="zh-TW" altLang="en-US" sz="2400" dirty="0" smtClean="0">
                <a:latin typeface="標楷體" pitchFamily="65" charset="-120"/>
                <a:ea typeface="標楷體" pitchFamily="65" charset="-120"/>
              </a:rPr>
              <a:t>一</a:t>
            </a:r>
            <a:r>
              <a:rPr lang="en-US" altLang="zh-TW" sz="2400" dirty="0" smtClean="0">
                <a:latin typeface="標楷體" pitchFamily="65" charset="-120"/>
                <a:ea typeface="標楷體" pitchFamily="65" charset="-120"/>
              </a:rPr>
              <a:t>)</a:t>
            </a:r>
            <a:r>
              <a:rPr lang="zh-TW" altLang="en-US" sz="2400" dirty="0" smtClean="0">
                <a:latin typeface="標楷體" pitchFamily="65" charset="-120"/>
                <a:ea typeface="標楷體" pitchFamily="65" charset="-120"/>
              </a:rPr>
              <a:t>對我國之利益</a:t>
            </a:r>
            <a:endParaRPr lang="en-US" altLang="zh-TW" sz="2400" dirty="0" smtClean="0">
              <a:latin typeface="標楷體" pitchFamily="65" charset="-120"/>
              <a:ea typeface="標楷體" pitchFamily="65" charset="-120"/>
            </a:endParaRPr>
          </a:p>
          <a:p>
            <a:pPr marL="539750" lvl="0" indent="-539750" algn="just" defTabSz="1066800">
              <a:lnSpc>
                <a:spcPts val="2000"/>
              </a:lnSpc>
              <a:spcBef>
                <a:spcPts val="1200"/>
              </a:spcBef>
              <a:spcAft>
                <a:spcPts val="600"/>
              </a:spcAft>
              <a:buFont typeface="Wingdings" pitchFamily="2" charset="2"/>
              <a:buChar char="l"/>
              <a:defRPr/>
            </a:pPr>
            <a:r>
              <a:rPr kumimoji="0" lang="zh-TW" altLang="en-US" sz="2200" dirty="0" smtClean="0">
                <a:solidFill>
                  <a:srgbClr val="000000"/>
                </a:solidFill>
                <a:latin typeface="標楷體" pitchFamily="65" charset="-120"/>
                <a:ea typeface="標楷體" pitchFamily="65" charset="-120"/>
                <a:cs typeface="Times New Roman" pitchFamily="18" charset="0"/>
              </a:rPr>
              <a:t>協定生效後，我國民所得、外人投資及對外貿易總額均將受益，另將有助於提高國民就業及提升我服務品質。</a:t>
            </a:r>
            <a:endParaRPr kumimoji="0" lang="en-US" altLang="zh-TW" sz="2200" dirty="0" smtClean="0">
              <a:solidFill>
                <a:srgbClr val="000000"/>
              </a:solidFill>
              <a:latin typeface="標楷體" pitchFamily="65" charset="-120"/>
              <a:ea typeface="標楷體" pitchFamily="65" charset="-120"/>
              <a:cs typeface="Times New Roman" pitchFamily="18" charset="0"/>
            </a:endParaRPr>
          </a:p>
          <a:p>
            <a:pPr marL="539750" lvl="0" indent="-539750" algn="just" defTabSz="1066800">
              <a:lnSpc>
                <a:spcPts val="2000"/>
              </a:lnSpc>
              <a:spcBef>
                <a:spcPts val="1200"/>
              </a:spcBef>
              <a:spcAft>
                <a:spcPts val="600"/>
              </a:spcAft>
              <a:buFont typeface="Wingdings" pitchFamily="2" charset="2"/>
              <a:buChar char="l"/>
              <a:defRPr/>
            </a:pPr>
            <a:r>
              <a:rPr kumimoji="0" lang="zh-TW" altLang="en-US" sz="2200" dirty="0" smtClean="0">
                <a:solidFill>
                  <a:srgbClr val="000000"/>
                </a:solidFill>
                <a:latin typeface="標楷體" pitchFamily="65" charset="-120"/>
                <a:ea typeface="標楷體" pitchFamily="65" charset="-120"/>
                <a:cs typeface="Times New Roman" pitchFamily="18" charset="0"/>
              </a:rPr>
              <a:t>我國</a:t>
            </a:r>
            <a:r>
              <a:rPr kumimoji="0" lang="zh-TW" altLang="en-US" sz="2200" dirty="0">
                <a:solidFill>
                  <a:srgbClr val="000000"/>
                </a:solidFill>
                <a:latin typeface="標楷體" pitchFamily="65" charset="-120"/>
                <a:ea typeface="標楷體" pitchFamily="65" charset="-120"/>
                <a:cs typeface="Times New Roman" pitchFamily="18" charset="0"/>
              </a:rPr>
              <a:t>係</a:t>
            </a:r>
            <a:r>
              <a:rPr kumimoji="0" lang="en-US" altLang="zh-TW" sz="2200" dirty="0">
                <a:solidFill>
                  <a:srgbClr val="000000"/>
                </a:solidFill>
                <a:latin typeface="標楷體" pitchFamily="65" charset="-120"/>
                <a:ea typeface="標楷體" pitchFamily="65" charset="-120"/>
                <a:cs typeface="Times New Roman" pitchFamily="18" charset="0"/>
              </a:rPr>
              <a:t>WTO</a:t>
            </a:r>
            <a:r>
              <a:rPr kumimoji="0" lang="zh-TW" altLang="en-US" sz="2200" dirty="0">
                <a:solidFill>
                  <a:srgbClr val="000000"/>
                </a:solidFill>
                <a:latin typeface="標楷體" pitchFamily="65" charset="-120"/>
                <a:ea typeface="標楷體" pitchFamily="65" charset="-120"/>
                <a:cs typeface="Times New Roman" pitchFamily="18" charset="0"/>
              </a:rPr>
              <a:t>會員且為</a:t>
            </a:r>
            <a:r>
              <a:rPr kumimoji="0" lang="en-US" altLang="zh-TW" sz="2200" dirty="0">
                <a:solidFill>
                  <a:srgbClr val="000000"/>
                </a:solidFill>
                <a:latin typeface="標楷體" pitchFamily="65" charset="-120"/>
                <a:ea typeface="標楷體" pitchFamily="65" charset="-120"/>
                <a:cs typeface="Times New Roman" pitchFamily="18" charset="0"/>
              </a:rPr>
              <a:t>RGF</a:t>
            </a:r>
            <a:r>
              <a:rPr kumimoji="0" lang="zh-TW" altLang="en-US" sz="2200" dirty="0">
                <a:solidFill>
                  <a:srgbClr val="000000"/>
                </a:solidFill>
                <a:latin typeface="標楷體" pitchFamily="65" charset="-120"/>
                <a:ea typeface="標楷體" pitchFamily="65" charset="-120"/>
                <a:cs typeface="Times New Roman" pitchFamily="18" charset="0"/>
              </a:rPr>
              <a:t>成員，</a:t>
            </a:r>
            <a:r>
              <a:rPr kumimoji="0" lang="zh-TW" altLang="en-US" sz="2200" dirty="0" smtClean="0">
                <a:solidFill>
                  <a:srgbClr val="000000"/>
                </a:solidFill>
                <a:latin typeface="標楷體" pitchFamily="65" charset="-120"/>
                <a:ea typeface="標楷體" pitchFamily="65" charset="-120"/>
                <a:cs typeface="Times New Roman" pitchFamily="18" charset="0"/>
              </a:rPr>
              <a:t>參與談判將可擴大我國與其他會員合作及經貿關係，增加國際能見度。</a:t>
            </a:r>
            <a:endParaRPr kumimoji="0" lang="en-US" altLang="zh-TW" sz="2200" dirty="0" smtClean="0">
              <a:solidFill>
                <a:srgbClr val="000000"/>
              </a:solidFill>
              <a:latin typeface="標楷體" pitchFamily="65" charset="-120"/>
              <a:ea typeface="標楷體" pitchFamily="65" charset="-120"/>
              <a:cs typeface="Times New Roman" pitchFamily="18" charset="0"/>
            </a:endParaRPr>
          </a:p>
          <a:p>
            <a:pPr marL="539750" indent="-539750" algn="just" defTabSz="1066800">
              <a:lnSpc>
                <a:spcPts val="2000"/>
              </a:lnSpc>
              <a:spcBef>
                <a:spcPts val="1200"/>
              </a:spcBef>
              <a:spcAft>
                <a:spcPts val="600"/>
              </a:spcAft>
              <a:buFont typeface="Wingdings" pitchFamily="2" charset="2"/>
              <a:buChar char="l"/>
              <a:defRPr/>
            </a:pPr>
            <a:r>
              <a:rPr kumimoji="0" lang="zh-TW" altLang="en-US" sz="2200" dirty="0">
                <a:solidFill>
                  <a:srgbClr val="000000"/>
                </a:solidFill>
                <a:latin typeface="標楷體" pitchFamily="65" charset="-120"/>
                <a:ea typeface="標楷體" pitchFamily="65" charset="-120"/>
                <a:cs typeface="Times New Roman" pitchFamily="18" charset="0"/>
              </a:rPr>
              <a:t>可掌握國際服務業發展及談判趨勢，有助於我服務業與國際接軌。</a:t>
            </a:r>
            <a:endParaRPr kumimoji="0" lang="en-US" altLang="zh-TW" sz="2200" dirty="0">
              <a:solidFill>
                <a:srgbClr val="000000"/>
              </a:solidFill>
              <a:latin typeface="標楷體" pitchFamily="65" charset="-120"/>
              <a:ea typeface="標楷體" pitchFamily="65" charset="-120"/>
              <a:cs typeface="Times New Roman" pitchFamily="18" charset="0"/>
            </a:endParaRPr>
          </a:p>
          <a:p>
            <a:pPr marL="539750" indent="-539750" algn="just" defTabSz="1066800">
              <a:lnSpc>
                <a:spcPts val="2000"/>
              </a:lnSpc>
              <a:spcBef>
                <a:spcPts val="1200"/>
              </a:spcBef>
              <a:spcAft>
                <a:spcPts val="600"/>
              </a:spcAft>
              <a:buFont typeface="Wingdings" pitchFamily="2" charset="2"/>
              <a:buChar char="l"/>
              <a:defRPr/>
            </a:pPr>
            <a:r>
              <a:rPr kumimoji="0" lang="zh-TW" altLang="en-US" sz="2200" dirty="0">
                <a:solidFill>
                  <a:srgbClr val="000000"/>
                </a:solidFill>
                <a:latin typeface="標楷體" pitchFamily="65" charset="-120"/>
                <a:ea typeface="標楷體" pitchFamily="65" charset="-120"/>
                <a:cs typeface="Times New Roman" pitchFamily="18" charset="0"/>
              </a:rPr>
              <a:t>展現我自由化決心，與我推動加入</a:t>
            </a:r>
            <a:r>
              <a:rPr kumimoji="0" lang="en-US" altLang="zh-TW" sz="2200" dirty="0">
                <a:solidFill>
                  <a:srgbClr val="000000"/>
                </a:solidFill>
                <a:latin typeface="標楷體" pitchFamily="65" charset="-120"/>
                <a:ea typeface="標楷體" pitchFamily="65" charset="-120"/>
                <a:cs typeface="Times New Roman" pitchFamily="18" charset="0"/>
              </a:rPr>
              <a:t>TPP</a:t>
            </a:r>
            <a:r>
              <a:rPr kumimoji="0" lang="zh-TW" altLang="en-US" sz="2200" dirty="0">
                <a:solidFill>
                  <a:srgbClr val="000000"/>
                </a:solidFill>
                <a:latin typeface="標楷體" pitchFamily="65" charset="-120"/>
                <a:ea typeface="標楷體" pitchFamily="65" charset="-120"/>
                <a:cs typeface="Times New Roman" pitchFamily="18" charset="0"/>
              </a:rPr>
              <a:t>之目標一致</a:t>
            </a:r>
            <a:r>
              <a:rPr kumimoji="0" lang="zh-TW" altLang="en-US" sz="2200" dirty="0" smtClean="0">
                <a:solidFill>
                  <a:srgbClr val="000000"/>
                </a:solidFill>
                <a:latin typeface="標楷體" pitchFamily="65" charset="-120"/>
                <a:ea typeface="標楷體" pitchFamily="65" charset="-120"/>
                <a:cs typeface="Times New Roman" pitchFamily="18" charset="0"/>
              </a:rPr>
              <a:t>。</a:t>
            </a:r>
            <a:endParaRPr lang="en-US" altLang="zh-TW" sz="2200" dirty="0" smtClean="0">
              <a:latin typeface="標楷體" pitchFamily="65" charset="-120"/>
              <a:ea typeface="標楷體" pitchFamily="65" charset="-120"/>
            </a:endParaRPr>
          </a:p>
          <a:p>
            <a:pPr marL="539750" indent="-539750" algn="just" defTabSz="1066800">
              <a:lnSpc>
                <a:spcPts val="2000"/>
              </a:lnSpc>
              <a:spcBef>
                <a:spcPts val="1200"/>
              </a:spcBef>
              <a:spcAft>
                <a:spcPts val="600"/>
              </a:spcAft>
              <a:defRPr/>
            </a:pPr>
            <a:r>
              <a:rPr lang="en-US" altLang="zh-TW" sz="2400" dirty="0" smtClean="0">
                <a:latin typeface="標楷體" pitchFamily="65" charset="-120"/>
                <a:ea typeface="標楷體" pitchFamily="65" charset="-120"/>
              </a:rPr>
              <a:t>(</a:t>
            </a:r>
            <a:r>
              <a:rPr lang="zh-TW" altLang="en-US" sz="2400" dirty="0" smtClean="0">
                <a:latin typeface="標楷體" pitchFamily="65" charset="-120"/>
                <a:ea typeface="標楷體" pitchFamily="65" charset="-120"/>
              </a:rPr>
              <a:t>二</a:t>
            </a:r>
            <a:r>
              <a:rPr lang="en-US" altLang="zh-TW" sz="2400" dirty="0" smtClean="0">
                <a:latin typeface="標楷體" pitchFamily="65" charset="-120"/>
                <a:ea typeface="標楷體" pitchFamily="65" charset="-120"/>
              </a:rPr>
              <a:t>)</a:t>
            </a:r>
            <a:r>
              <a:rPr lang="zh-TW" altLang="en-US" sz="2400" dirty="0" smtClean="0">
                <a:latin typeface="標楷體" pitchFamily="65" charset="-120"/>
                <a:ea typeface="標楷體" pitchFamily="65" charset="-120"/>
              </a:rPr>
              <a:t>對我國之挑戰</a:t>
            </a:r>
            <a:endParaRPr lang="en-US" altLang="zh-TW" sz="2400" dirty="0">
              <a:latin typeface="標楷體" pitchFamily="65" charset="-120"/>
              <a:ea typeface="標楷體" pitchFamily="65" charset="-120"/>
            </a:endParaRPr>
          </a:p>
          <a:p>
            <a:pPr marL="342900" indent="-342900" defTabSz="1066800">
              <a:lnSpc>
                <a:spcPts val="2000"/>
              </a:lnSpc>
              <a:spcBef>
                <a:spcPts val="1200"/>
              </a:spcBef>
              <a:spcAft>
                <a:spcPts val="600"/>
              </a:spcAft>
              <a:buFont typeface="Wingdings" pitchFamily="2" charset="2"/>
              <a:buChar char="l"/>
              <a:defRPr/>
            </a:pPr>
            <a:r>
              <a:rPr lang="zh-TW" altLang="en-US" sz="2200" dirty="0" smtClean="0">
                <a:latin typeface="標楷體" pitchFamily="65" charset="-120"/>
                <a:ea typeface="標楷體" pitchFamily="65" charset="-120"/>
              </a:rPr>
              <a:t> 若干服務業部門可能面臨進一步開放之要求。</a:t>
            </a:r>
            <a:endParaRPr lang="en-US" altLang="zh-TW" sz="2200" dirty="0">
              <a:latin typeface="標楷體" pitchFamily="65" charset="-120"/>
              <a:ea typeface="標楷體" pitchFamily="65" charset="-120"/>
            </a:endParaRPr>
          </a:p>
          <a:p>
            <a:pPr marL="342900" indent="-342900" defTabSz="1066800">
              <a:lnSpc>
                <a:spcPts val="2500"/>
              </a:lnSpc>
              <a:spcBef>
                <a:spcPts val="1200"/>
              </a:spcBef>
              <a:spcAft>
                <a:spcPts val="600"/>
              </a:spcAft>
              <a:buFont typeface="Wingdings" pitchFamily="2" charset="2"/>
              <a:buChar char="l"/>
              <a:defRPr/>
            </a:pPr>
            <a:endParaRPr lang="en-US" altLang="zh-TW" sz="2000" dirty="0">
              <a:latin typeface="標楷體" pitchFamily="65" charset="-120"/>
              <a:ea typeface="標楷體" pitchFamily="65" charset="-120"/>
            </a:endParaRPr>
          </a:p>
        </p:txBody>
      </p:sp>
      <p:sp>
        <p:nvSpPr>
          <p:cNvPr id="26630" name="頁尾版面配置區 3"/>
          <p:cNvSpPr>
            <a:spLocks noGrp="1"/>
          </p:cNvSpPr>
          <p:nvPr>
            <p:ph type="ftr" sz="quarter" idx="11"/>
          </p:nvPr>
        </p:nvSpPr>
        <p:spPr>
          <a:noFill/>
          <a:ln>
            <a:miter lim="800000"/>
            <a:headEnd/>
            <a:tailEnd/>
          </a:ln>
        </p:spPr>
        <p:txBody>
          <a:bodyPr/>
          <a:lstStyle/>
          <a:p>
            <a:pPr algn="r"/>
            <a:r>
              <a:rPr lang="en-US" altLang="zh-TW" dirty="0" smtClean="0">
                <a:ea typeface="新細明體" charset="-120"/>
              </a:rPr>
              <a:t>8</a:t>
            </a:r>
          </a:p>
        </p:txBody>
      </p:sp>
      <p:sp>
        <p:nvSpPr>
          <p:cNvPr id="26631" name="投影片編號版面配置區 4"/>
          <p:cNvSpPr>
            <a:spLocks noGrp="1"/>
          </p:cNvSpPr>
          <p:nvPr>
            <p:ph type="sldNum" sz="quarter" idx="12"/>
          </p:nvPr>
        </p:nvSpPr>
        <p:spPr>
          <a:noFill/>
          <a:ln>
            <a:miter lim="800000"/>
            <a:headEnd/>
            <a:tailEnd/>
          </a:ln>
        </p:spPr>
        <p:txBody>
          <a:bodyPr/>
          <a:lstStyle/>
          <a:p>
            <a:pPr algn="ctr"/>
            <a:endParaRPr lang="en-US" altLang="zh-TW" dirty="0" smtClean="0">
              <a:ea typeface="新細明體" charset="-12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a:xfrm>
            <a:off x="457200" y="-90488"/>
            <a:ext cx="8229600" cy="1143001"/>
          </a:xfrm>
        </p:spPr>
        <p:txBody>
          <a:bodyPr/>
          <a:lstStyle/>
          <a:p>
            <a:pPr eaLnBrk="1" hangingPunct="1"/>
            <a:r>
              <a:rPr lang="zh-TW" altLang="en-US" sz="3600" b="1" dirty="0" smtClean="0">
                <a:solidFill>
                  <a:schemeClr val="tx1"/>
                </a:solidFill>
                <a:ea typeface="標楷體" pitchFamily="65" charset="-120"/>
              </a:rPr>
              <a:t>肆、結論</a:t>
            </a:r>
            <a:endParaRPr lang="zh-TW" altLang="en-US" sz="2400" b="1" dirty="0" smtClean="0">
              <a:solidFill>
                <a:schemeClr val="tx1"/>
              </a:solidFill>
              <a:ea typeface="標楷體" pitchFamily="65" charset="-120"/>
            </a:endParaRPr>
          </a:p>
        </p:txBody>
      </p:sp>
      <p:cxnSp>
        <p:nvCxnSpPr>
          <p:cNvPr id="6" name="直線接點 5"/>
          <p:cNvCxnSpPr/>
          <p:nvPr/>
        </p:nvCxnSpPr>
        <p:spPr>
          <a:xfrm>
            <a:off x="0" y="908050"/>
            <a:ext cx="9155113" cy="0"/>
          </a:xfrm>
          <a:prstGeom prst="line">
            <a:avLst/>
          </a:prstGeom>
          <a:ln/>
        </p:spPr>
        <p:style>
          <a:lnRef idx="2">
            <a:schemeClr val="accent2"/>
          </a:lnRef>
          <a:fillRef idx="0">
            <a:schemeClr val="accent2"/>
          </a:fillRef>
          <a:effectRef idx="1">
            <a:schemeClr val="accent2"/>
          </a:effectRef>
          <a:fontRef idx="minor">
            <a:schemeClr val="tx1"/>
          </a:fontRef>
        </p:style>
      </p:cxnSp>
      <p:sp>
        <p:nvSpPr>
          <p:cNvPr id="2" name="矩形 1"/>
          <p:cNvSpPr/>
          <p:nvPr/>
        </p:nvSpPr>
        <p:spPr>
          <a:xfrm>
            <a:off x="457200" y="1484313"/>
            <a:ext cx="8229600" cy="4641850"/>
          </a:xfrm>
          <a:prstGeom prst="rect">
            <a:avLst/>
          </a:prstGeom>
        </p:spPr>
        <p:txBody>
          <a:bodyPr/>
          <a:lstStyle/>
          <a:p>
            <a:pPr>
              <a:defRPr/>
            </a:pPr>
            <a:endParaRPr lang="zh-TW" altLang="en-US" sz="2400" spc="-100" dirty="0">
              <a:latin typeface="標楷體" pitchFamily="65" charset="-120"/>
              <a:ea typeface="標楷體" pitchFamily="65" charset="-120"/>
            </a:endParaRPr>
          </a:p>
        </p:txBody>
      </p:sp>
      <p:sp>
        <p:nvSpPr>
          <p:cNvPr id="10" name="圓角矩形 4"/>
          <p:cNvSpPr/>
          <p:nvPr/>
        </p:nvSpPr>
        <p:spPr bwMode="auto">
          <a:xfrm>
            <a:off x="304834" y="1091248"/>
            <a:ext cx="8381965" cy="719138"/>
          </a:xfrm>
          <a:prstGeom prst="rect">
            <a:avLst/>
          </a:prstGeom>
          <a:noFill/>
          <a:ln>
            <a:noFill/>
          </a:ln>
        </p:spPr>
        <p:style>
          <a:lnRef idx="2">
            <a:schemeClr val="accent2"/>
          </a:lnRef>
          <a:fillRef idx="1">
            <a:schemeClr val="lt1"/>
          </a:fillRef>
          <a:effectRef idx="0">
            <a:schemeClr val="accent2"/>
          </a:effectRef>
          <a:fontRef idx="minor">
            <a:schemeClr val="dk1"/>
          </a:fontRef>
        </p:style>
        <p:txBody>
          <a:bodyPr lIns="121920" tIns="121920" rIns="121920" bIns="121920" spcCol="1270" anchor="ctr"/>
          <a:lstStyle/>
          <a:p>
            <a:pPr defTabSz="1422400">
              <a:lnSpc>
                <a:spcPct val="90000"/>
              </a:lnSpc>
              <a:spcAft>
                <a:spcPct val="35000"/>
              </a:spcAft>
              <a:defRPr/>
            </a:pPr>
            <a:endParaRPr lang="zh-TW" altLang="en-US" sz="2600" b="1"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3" name="文字方塊 2"/>
          <p:cNvSpPr txBox="1"/>
          <p:nvPr/>
        </p:nvSpPr>
        <p:spPr>
          <a:xfrm>
            <a:off x="511768" y="1628800"/>
            <a:ext cx="8147248" cy="3554819"/>
          </a:xfrm>
          <a:prstGeom prst="rect">
            <a:avLst/>
          </a:prstGeom>
          <a:noFill/>
        </p:spPr>
        <p:txBody>
          <a:bodyPr wrap="square">
            <a:spAutoFit/>
          </a:bodyPr>
          <a:lstStyle/>
          <a:p>
            <a:pPr marL="625475" indent="-625475" algn="just" defTabSz="1066800">
              <a:lnSpc>
                <a:spcPts val="3000"/>
              </a:lnSpc>
              <a:spcBef>
                <a:spcPts val="0"/>
              </a:spcBef>
              <a:spcAft>
                <a:spcPts val="0"/>
              </a:spcAft>
              <a:defRPr/>
            </a:pPr>
            <a:r>
              <a:rPr lang="zh-TW" altLang="en-US" sz="2400" b="1" dirty="0" smtClean="0">
                <a:latin typeface="標楷體" pitchFamily="65" charset="-120"/>
                <a:ea typeface="標楷體" pitchFamily="65" charset="-120"/>
              </a:rPr>
              <a:t>一、將續積極</a:t>
            </a:r>
            <a:r>
              <a:rPr lang="zh-TW" altLang="en-US" sz="2400" b="1" dirty="0">
                <a:latin typeface="標楷體" pitchFamily="65" charset="-120"/>
                <a:ea typeface="標楷體" pitchFamily="65" charset="-120"/>
              </a:rPr>
              <a:t>參與本項</a:t>
            </a:r>
            <a:r>
              <a:rPr lang="zh-TW" altLang="en-US" sz="2400" b="1" dirty="0" smtClean="0">
                <a:latin typeface="標楷體" pitchFamily="65" charset="-120"/>
                <a:ea typeface="標楷體" pitchFamily="65" charset="-120"/>
              </a:rPr>
              <a:t>倡議之推動及討論，做好參與談判之準備。</a:t>
            </a:r>
            <a:endParaRPr lang="en-US" altLang="zh-TW" sz="2400" b="1" dirty="0" smtClean="0">
              <a:latin typeface="標楷體" pitchFamily="65" charset="-120"/>
              <a:ea typeface="標楷體" pitchFamily="65" charset="-120"/>
            </a:endParaRPr>
          </a:p>
          <a:p>
            <a:pPr marL="625475" indent="-625475" algn="just" defTabSz="1066800">
              <a:lnSpc>
                <a:spcPts val="3000"/>
              </a:lnSpc>
              <a:spcBef>
                <a:spcPts val="0"/>
              </a:spcBef>
              <a:spcAft>
                <a:spcPts val="0"/>
              </a:spcAft>
              <a:defRPr/>
            </a:pPr>
            <a:endParaRPr lang="en-US" altLang="zh-TW" sz="2400" b="1" dirty="0" smtClean="0">
              <a:latin typeface="標楷體" pitchFamily="65" charset="-120"/>
              <a:ea typeface="標楷體" pitchFamily="65" charset="-120"/>
            </a:endParaRPr>
          </a:p>
          <a:p>
            <a:pPr marL="625475" indent="-625475" algn="just" defTabSz="1066800">
              <a:lnSpc>
                <a:spcPts val="3000"/>
              </a:lnSpc>
              <a:spcBef>
                <a:spcPts val="0"/>
              </a:spcBef>
              <a:spcAft>
                <a:spcPts val="0"/>
              </a:spcAft>
              <a:defRPr/>
            </a:pPr>
            <a:r>
              <a:rPr lang="zh-TW" altLang="en-US" sz="2400" b="1" dirty="0" smtClean="0">
                <a:latin typeface="標楷體" pitchFamily="65" charset="-120"/>
                <a:ea typeface="標楷體" pitchFamily="65" charset="-120"/>
              </a:rPr>
              <a:t>二、產、官、學界密切合作，發掘我國</a:t>
            </a:r>
            <a:r>
              <a:rPr lang="zh-TW" altLang="en-US" sz="2400" b="1" dirty="0">
                <a:latin typeface="標楷體" pitchFamily="65" charset="-120"/>
                <a:ea typeface="標楷體" pitchFamily="65" charset="-120"/>
              </a:rPr>
              <a:t>參與談判之商機</a:t>
            </a:r>
            <a:r>
              <a:rPr lang="zh-TW" altLang="en-US" sz="2400" b="1" dirty="0" smtClean="0">
                <a:latin typeface="標楷體" pitchFamily="65" charset="-120"/>
                <a:ea typeface="標楷體" pitchFamily="65" charset="-120"/>
              </a:rPr>
              <a:t>及有利之議題。</a:t>
            </a:r>
            <a:endParaRPr lang="en-US" altLang="zh-TW" sz="2400" b="1" dirty="0" smtClean="0">
              <a:latin typeface="標楷體" pitchFamily="65" charset="-120"/>
              <a:ea typeface="標楷體" pitchFamily="65" charset="-120"/>
            </a:endParaRPr>
          </a:p>
          <a:p>
            <a:pPr marL="625475" indent="-625475" algn="just" defTabSz="1066800">
              <a:lnSpc>
                <a:spcPts val="3000"/>
              </a:lnSpc>
              <a:spcBef>
                <a:spcPts val="0"/>
              </a:spcBef>
              <a:spcAft>
                <a:spcPts val="0"/>
              </a:spcAft>
              <a:defRPr/>
            </a:pPr>
            <a:endParaRPr lang="en-US" altLang="zh-TW" sz="2400" b="1" dirty="0" smtClean="0">
              <a:latin typeface="標楷體" pitchFamily="65" charset="-120"/>
              <a:ea typeface="標楷體" pitchFamily="65" charset="-120"/>
            </a:endParaRPr>
          </a:p>
          <a:p>
            <a:pPr marL="625475" indent="-625475" algn="just" defTabSz="1066800">
              <a:lnSpc>
                <a:spcPts val="3000"/>
              </a:lnSpc>
              <a:spcBef>
                <a:spcPts val="0"/>
              </a:spcBef>
              <a:spcAft>
                <a:spcPts val="0"/>
              </a:spcAft>
              <a:defRPr/>
            </a:pPr>
            <a:r>
              <a:rPr lang="zh-TW" altLang="en-US" sz="2400" b="1" dirty="0" smtClean="0">
                <a:latin typeface="標楷體" pitchFamily="65" charset="-120"/>
                <a:ea typeface="標楷體" pitchFamily="65" charset="-120"/>
              </a:rPr>
              <a:t>三、基於強化國家競爭力之考量，並在確保</a:t>
            </a:r>
            <a:r>
              <a:rPr lang="zh-TW" altLang="en-US" sz="2400" b="1" u="sng" dirty="0" smtClean="0">
                <a:latin typeface="標楷體" pitchFamily="65" charset="-120"/>
                <a:ea typeface="標楷體" pitchFamily="65" charset="-120"/>
              </a:rPr>
              <a:t>對我有利</a:t>
            </a:r>
            <a:r>
              <a:rPr lang="zh-TW" altLang="en-US" sz="2400" b="1" dirty="0" smtClean="0">
                <a:latin typeface="標楷體" pitchFamily="65" charset="-120"/>
                <a:ea typeface="標楷體" pitchFamily="65" charset="-120"/>
              </a:rPr>
              <a:t>、</a:t>
            </a:r>
            <a:r>
              <a:rPr lang="zh-TW" altLang="en-US" sz="2400" b="1" u="sng" dirty="0" smtClean="0">
                <a:latin typeface="標楷體" pitchFamily="65" charset="-120"/>
                <a:ea typeface="標楷體" pitchFamily="65" charset="-120"/>
              </a:rPr>
              <a:t>內部有共識</a:t>
            </a:r>
            <a:r>
              <a:rPr lang="zh-TW" altLang="en-US" sz="2400" b="1" dirty="0" smtClean="0">
                <a:latin typeface="標楷體" pitchFamily="65" charset="-120"/>
                <a:ea typeface="標楷體" pitchFamily="65" charset="-120"/>
              </a:rPr>
              <a:t>、</a:t>
            </a:r>
            <a:r>
              <a:rPr lang="zh-TW" altLang="en-US" sz="2400" b="1" smtClean="0">
                <a:latin typeface="標楷體" pitchFamily="65" charset="-120"/>
                <a:ea typeface="標楷體" pitchFamily="65" charset="-120"/>
              </a:rPr>
              <a:t>與</a:t>
            </a:r>
            <a:r>
              <a:rPr lang="zh-TW" altLang="en-US" sz="2400" b="1" u="sng" smtClean="0">
                <a:latin typeface="標楷體" pitchFamily="65" charset="-120"/>
                <a:ea typeface="標楷體" pitchFamily="65" charset="-120"/>
              </a:rPr>
              <a:t>產官學界充分</a:t>
            </a:r>
            <a:r>
              <a:rPr lang="zh-TW" altLang="en-US" sz="2400" b="1" u="sng" dirty="0" smtClean="0">
                <a:latin typeface="標楷體" pitchFamily="65" charset="-120"/>
                <a:ea typeface="標楷體" pitchFamily="65" charset="-120"/>
              </a:rPr>
              <a:t>溝通</a:t>
            </a:r>
            <a:r>
              <a:rPr lang="zh-TW" altLang="en-US" sz="2400" b="1" dirty="0" smtClean="0">
                <a:latin typeface="標楷體" pitchFamily="65" charset="-120"/>
                <a:ea typeface="標楷體" pitchFamily="65" charset="-120"/>
              </a:rPr>
              <a:t>之前提下，研析進一步自由化之可行性。</a:t>
            </a:r>
            <a:endParaRPr lang="zh-TW" altLang="en-US" sz="2400" b="1" dirty="0">
              <a:latin typeface="標楷體" pitchFamily="65" charset="-120"/>
              <a:ea typeface="標楷體" pitchFamily="65" charset="-120"/>
            </a:endParaRPr>
          </a:p>
        </p:txBody>
      </p:sp>
      <p:sp>
        <p:nvSpPr>
          <p:cNvPr id="27654" name="頁尾版面配置區 3"/>
          <p:cNvSpPr>
            <a:spLocks noGrp="1"/>
          </p:cNvSpPr>
          <p:nvPr>
            <p:ph type="ftr" sz="quarter" idx="11"/>
          </p:nvPr>
        </p:nvSpPr>
        <p:spPr>
          <a:noFill/>
          <a:ln>
            <a:miter lim="800000"/>
            <a:headEnd/>
            <a:tailEnd/>
          </a:ln>
        </p:spPr>
        <p:txBody>
          <a:bodyPr/>
          <a:lstStyle/>
          <a:p>
            <a:pPr algn="r"/>
            <a:r>
              <a:rPr lang="en-US" altLang="zh-TW" dirty="0" smtClean="0">
                <a:ea typeface="新細明體" charset="-120"/>
              </a:rPr>
              <a:t>9</a:t>
            </a:r>
          </a:p>
        </p:txBody>
      </p:sp>
      <p:sp>
        <p:nvSpPr>
          <p:cNvPr id="27655" name="投影片編號版面配置區 4"/>
          <p:cNvSpPr>
            <a:spLocks noGrp="1"/>
          </p:cNvSpPr>
          <p:nvPr>
            <p:ph type="sldNum" sz="quarter" idx="12"/>
          </p:nvPr>
        </p:nvSpPr>
        <p:spPr>
          <a:noFill/>
          <a:ln>
            <a:miter lim="800000"/>
            <a:headEnd/>
            <a:tailEnd/>
          </a:ln>
        </p:spPr>
        <p:txBody>
          <a:bodyPr/>
          <a:lstStyle/>
          <a:p>
            <a:pPr algn="ctr"/>
            <a:endParaRPr lang="en-US" altLang="zh-TW" dirty="0" smtClean="0">
              <a:ea typeface="新細明體" charset="-12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4"/>
          <p:cNvSpPr>
            <a:spLocks noGrp="1" noChangeArrowheads="1"/>
          </p:cNvSpPr>
          <p:nvPr>
            <p:ph type="ctrTitle"/>
          </p:nvPr>
        </p:nvSpPr>
        <p:spPr>
          <a:xfrm>
            <a:off x="684213" y="1844179"/>
            <a:ext cx="7772400" cy="2664941"/>
          </a:xfrm>
        </p:spPr>
        <p:txBody>
          <a:bodyPr/>
          <a:lstStyle/>
          <a:p>
            <a:pPr eaLnBrk="1" hangingPunct="1">
              <a:lnSpc>
                <a:spcPct val="150000"/>
              </a:lnSpc>
              <a:spcBef>
                <a:spcPts val="0"/>
              </a:spcBef>
            </a:pPr>
            <a:r>
              <a:rPr lang="zh-TW" altLang="en-US" sz="5400" b="1" dirty="0" smtClean="0">
                <a:latin typeface="標楷體" pitchFamily="65" charset="-120"/>
                <a:ea typeface="標楷體" pitchFamily="65" charset="-120"/>
              </a:rPr>
              <a:t>報告完畢</a:t>
            </a:r>
            <a:r>
              <a:rPr lang="en-US" altLang="zh-TW" sz="5400" b="1" dirty="0" smtClean="0">
                <a:latin typeface="標楷體" pitchFamily="65" charset="-120"/>
                <a:ea typeface="標楷體" pitchFamily="65" charset="-120"/>
              </a:rPr>
              <a:t/>
            </a:r>
            <a:br>
              <a:rPr lang="en-US" altLang="zh-TW" sz="5400" b="1" dirty="0" smtClean="0">
                <a:latin typeface="標楷體" pitchFamily="65" charset="-120"/>
                <a:ea typeface="標楷體" pitchFamily="65" charset="-120"/>
              </a:rPr>
            </a:br>
            <a:r>
              <a:rPr lang="zh-TW" altLang="en-US" sz="5400" b="1" dirty="0" smtClean="0">
                <a:latin typeface="標楷體" pitchFamily="65" charset="-120"/>
                <a:ea typeface="標楷體" pitchFamily="65" charset="-120"/>
              </a:rPr>
              <a:t>敬請指教</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3009</TotalTime>
  <Words>1031</Words>
  <Application>Microsoft Office PowerPoint</Application>
  <PresentationFormat>如螢幕大小 (4:3)</PresentationFormat>
  <Paragraphs>63</Paragraphs>
  <Slides>10</Slides>
  <Notes>3</Notes>
  <HiddenSlides>0</HiddenSlides>
  <MMClips>0</MMClips>
  <ScaleCrop>false</ScaleCrop>
  <HeadingPairs>
    <vt:vector size="4" baseType="variant">
      <vt:variant>
        <vt:lpstr>佈景主題</vt:lpstr>
      </vt:variant>
      <vt:variant>
        <vt:i4>1</vt:i4>
      </vt:variant>
      <vt:variant>
        <vt:lpstr>投影片標題</vt:lpstr>
      </vt:variant>
      <vt:variant>
        <vt:i4>10</vt:i4>
      </vt:variant>
    </vt:vector>
  </HeadingPairs>
  <TitlesOfParts>
    <vt:vector size="11" baseType="lpstr">
      <vt:lpstr>預設簡報設計</vt:lpstr>
      <vt:lpstr> 「複邊服務貿易協定」倡議 推動情形 </vt:lpstr>
      <vt:lpstr>簡 報 大 綱</vt:lpstr>
      <vt:lpstr>壹、談判背景簡介 (1/2)</vt:lpstr>
      <vt:lpstr>壹、談判背景簡介 (2/2)</vt:lpstr>
      <vt:lpstr>貳、推動情形簡介(1/2)</vt:lpstr>
      <vt:lpstr>貳、推動情形簡介 (2/2)</vt:lpstr>
      <vt:lpstr>參、參與談判對我國重要性 (1/2)</vt:lpstr>
      <vt:lpstr>參、參與談判對我國的重要性 (2/2)</vt:lpstr>
      <vt:lpstr>肆、結論</vt:lpstr>
      <vt:lpstr>報告完畢 敬請指教</vt:lpstr>
    </vt:vector>
  </TitlesOfParts>
  <Company>Ministry of Economic Affairs,R.O.C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Ministry of Economic Affairs - 資訊中心</dc:creator>
  <cp:lastModifiedBy>梅碧琦</cp:lastModifiedBy>
  <cp:revision>413</cp:revision>
  <cp:lastPrinted>2013-02-20T02:09:56Z</cp:lastPrinted>
  <dcterms:created xsi:type="dcterms:W3CDTF">2012-12-10T03:03:26Z</dcterms:created>
  <dcterms:modified xsi:type="dcterms:W3CDTF">2013-03-08T11:38:41Z</dcterms:modified>
</cp:coreProperties>
</file>