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rawings/drawing2.xml" ContentType="application/vnd.openxmlformats-officedocument.drawingml.chartshape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7.xml" ContentType="application/vnd.openxmlformats-officedocument.presentationml.notesSlide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0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823" r:id="rId2"/>
  </p:sldMasterIdLst>
  <p:notesMasterIdLst>
    <p:notesMasterId r:id="rId29"/>
  </p:notesMasterIdLst>
  <p:handoutMasterIdLst>
    <p:handoutMasterId r:id="rId30"/>
  </p:handoutMasterIdLst>
  <p:sldIdLst>
    <p:sldId id="1673" r:id="rId3"/>
    <p:sldId id="1674" r:id="rId4"/>
    <p:sldId id="2009" r:id="rId5"/>
    <p:sldId id="2050" r:id="rId6"/>
    <p:sldId id="2064" r:id="rId7"/>
    <p:sldId id="1738" r:id="rId8"/>
    <p:sldId id="2012" r:id="rId9"/>
    <p:sldId id="2035" r:id="rId10"/>
    <p:sldId id="2018" r:id="rId11"/>
    <p:sldId id="2063" r:id="rId12"/>
    <p:sldId id="2010" r:id="rId13"/>
    <p:sldId id="2067" r:id="rId14"/>
    <p:sldId id="2053" r:id="rId15"/>
    <p:sldId id="2054" r:id="rId16"/>
    <p:sldId id="2055" r:id="rId17"/>
    <p:sldId id="2032" r:id="rId18"/>
    <p:sldId id="2065" r:id="rId19"/>
    <p:sldId id="2066" r:id="rId20"/>
    <p:sldId id="2033" r:id="rId21"/>
    <p:sldId id="2061" r:id="rId22"/>
    <p:sldId id="2057" r:id="rId23"/>
    <p:sldId id="2058" r:id="rId24"/>
    <p:sldId id="2062" r:id="rId25"/>
    <p:sldId id="2011" r:id="rId26"/>
    <p:sldId id="2021" r:id="rId27"/>
    <p:sldId id="1951" r:id="rId28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10B79B01-F6D8-4EBC-ABDD-B516719D4FE7}">
          <p14:sldIdLst>
            <p14:sldId id="1673"/>
            <p14:sldId id="1674"/>
            <p14:sldId id="2009"/>
            <p14:sldId id="2050"/>
            <p14:sldId id="2064"/>
            <p14:sldId id="1738"/>
            <p14:sldId id="2012"/>
            <p14:sldId id="2035"/>
            <p14:sldId id="2018"/>
            <p14:sldId id="2063"/>
            <p14:sldId id="2010"/>
            <p14:sldId id="2067"/>
            <p14:sldId id="2053"/>
            <p14:sldId id="2054"/>
            <p14:sldId id="2055"/>
            <p14:sldId id="2032"/>
            <p14:sldId id="2065"/>
            <p14:sldId id="2066"/>
            <p14:sldId id="2033"/>
            <p14:sldId id="2061"/>
            <p14:sldId id="2057"/>
            <p14:sldId id="2058"/>
            <p14:sldId id="2062"/>
            <p14:sldId id="2011"/>
            <p14:sldId id="2021"/>
            <p14:sldId id="1951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30">
          <p15:clr>
            <a:srgbClr val="A4A3A4"/>
          </p15:clr>
        </p15:guide>
        <p15:guide id="4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80"/>
    <a:srgbClr val="CCFFCC"/>
    <a:srgbClr val="339933"/>
    <a:srgbClr val="99FF99"/>
    <a:srgbClr val="66FF99"/>
    <a:srgbClr val="160AB6"/>
    <a:srgbClr val="B88472"/>
    <a:srgbClr val="C6D9F1"/>
    <a:srgbClr val="FFFF99"/>
    <a:srgbClr val="ECCAC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48" autoAdjust="0"/>
    <p:restoredTop sz="87540" autoAdjust="0"/>
  </p:normalViewPr>
  <p:slideViewPr>
    <p:cSldViewPr>
      <p:cViewPr>
        <p:scale>
          <a:sx n="75" d="100"/>
          <a:sy n="75" d="100"/>
        </p:scale>
        <p:origin x="-2011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>
        <p:scale>
          <a:sx n="110" d="100"/>
          <a:sy n="110" d="100"/>
        </p:scale>
        <p:origin x="-3264" y="72"/>
      </p:cViewPr>
      <p:guideLst>
        <p:guide orient="horz" pos="3122"/>
        <p:guide orient="horz" pos="3126"/>
        <p:guide pos="2139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___6.xlsx"/><Relationship Id="rId1" Type="http://schemas.openxmlformats.org/officeDocument/2006/relationships/themeOverride" Target="../theme/themeOverrid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Office_Excel____7.xlsx"/><Relationship Id="rId1" Type="http://schemas.openxmlformats.org/officeDocument/2006/relationships/themeOverride" Target="../theme/themeOverride3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10.10.188.3\&#23542;&#24950;&#32178;&#36335;&#30828;&#30879;\&#32147;&#28639;&#34389;\04_&#22283;&#38555;&#32147;&#28639;&#31185;\09.%20&#22283;&#38555;&#27833;&#20729;\&#27599;&#26085;&#22283;&#38555;&#27833;&#20729;&#35722;&#21205;\CIP&#21830;&#24773;&#32178;2014-2016&#27599;&#26085;&#27833;&#20729;&#36208;&#21218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0.18880590835576241"/>
          <c:y val="8.9752616271908156E-2"/>
          <c:w val="0.74687594878756502"/>
          <c:h val="0.79793310953527541"/>
        </c:manualLayout>
      </c:layout>
      <c:lineChart>
        <c:grouping val="standard"/>
        <c:ser>
          <c:idx val="0"/>
          <c:order val="0"/>
          <c:tx>
            <c:strRef>
              <c:f>工作表1!$B$1</c:f>
              <c:strCache>
                <c:ptCount val="1"/>
                <c:pt idx="0">
                  <c:v>數列 1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3.2159071428336301E-2"/>
                  <c:y val="5.00657359170407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2015/1/2</a:t>
                    </a:r>
                    <a:endParaRPr lang="en-US" altLang="en-US" sz="10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  <a:p>
                    <a:r>
                      <a:rPr lang="en-US" altLang="en-US" sz="1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91.08</a:t>
                    </a:r>
                    <a:endParaRPr lang="en-US" altLang="en-US" sz="12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howVal val="1"/>
            </c:dLbl>
            <c:dLbl>
              <c:idx val="496"/>
              <c:layout>
                <c:manualLayout>
                  <c:x val="-2.5322103486878981E-7"/>
                  <c:y val="-0.16960644735494293"/>
                </c:manualLayout>
              </c:layout>
              <c:tx>
                <c:rich>
                  <a:bodyPr/>
                  <a:lstStyle/>
                  <a:p>
                    <a:pPr>
                      <a:defRPr sz="100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zh-TW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2016/12/30</a:t>
                    </a:r>
                    <a:endParaRPr lang="en-US" altLang="en-US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  <a:p>
                    <a:pPr>
                      <a:defRPr sz="100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102.21</a:t>
                    </a:r>
                    <a:endParaRPr lang="en-US" altLang="en-US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  <c:dLblPos val="r"/>
              <c:showVal val="1"/>
            </c:dLbl>
            <c:delete val="1"/>
            <c:txPr>
              <a:bodyPr/>
              <a:lstStyle/>
              <a:p>
                <a:pPr>
                  <a:defRPr sz="1000"/>
                </a:pPr>
                <a:endParaRPr lang="zh-TW"/>
              </a:p>
            </c:txPr>
          </c:dLbls>
          <c:cat>
            <c:numRef>
              <c:f>工作表1!$A$2:$A$520</c:f>
              <c:numCache>
                <c:formatCode>\ [$-1028]yyyy/m/d</c:formatCode>
                <c:ptCount val="519"/>
                <c:pt idx="0">
                  <c:v>42006</c:v>
                </c:pt>
                <c:pt idx="1">
                  <c:v>42009</c:v>
                </c:pt>
                <c:pt idx="2">
                  <c:v>42010</c:v>
                </c:pt>
                <c:pt idx="3">
                  <c:v>42011</c:v>
                </c:pt>
                <c:pt idx="4">
                  <c:v>42012</c:v>
                </c:pt>
                <c:pt idx="5">
                  <c:v>42013</c:v>
                </c:pt>
                <c:pt idx="6">
                  <c:v>42016</c:v>
                </c:pt>
                <c:pt idx="7">
                  <c:v>42017</c:v>
                </c:pt>
                <c:pt idx="8">
                  <c:v>42018</c:v>
                </c:pt>
                <c:pt idx="9">
                  <c:v>42019</c:v>
                </c:pt>
                <c:pt idx="10">
                  <c:v>42020</c:v>
                </c:pt>
                <c:pt idx="11">
                  <c:v>42023</c:v>
                </c:pt>
                <c:pt idx="12">
                  <c:v>42024</c:v>
                </c:pt>
                <c:pt idx="13">
                  <c:v>42025</c:v>
                </c:pt>
                <c:pt idx="14">
                  <c:v>42026</c:v>
                </c:pt>
                <c:pt idx="15">
                  <c:v>42027</c:v>
                </c:pt>
                <c:pt idx="16">
                  <c:v>42030</c:v>
                </c:pt>
                <c:pt idx="17">
                  <c:v>42031</c:v>
                </c:pt>
                <c:pt idx="18">
                  <c:v>42032</c:v>
                </c:pt>
                <c:pt idx="19">
                  <c:v>42033</c:v>
                </c:pt>
                <c:pt idx="20">
                  <c:v>42034</c:v>
                </c:pt>
                <c:pt idx="21">
                  <c:v>42037</c:v>
                </c:pt>
                <c:pt idx="22">
                  <c:v>42038</c:v>
                </c:pt>
                <c:pt idx="23">
                  <c:v>42039</c:v>
                </c:pt>
                <c:pt idx="24">
                  <c:v>42040</c:v>
                </c:pt>
                <c:pt idx="25">
                  <c:v>42041</c:v>
                </c:pt>
                <c:pt idx="26">
                  <c:v>42044</c:v>
                </c:pt>
                <c:pt idx="27">
                  <c:v>42045</c:v>
                </c:pt>
                <c:pt idx="28">
                  <c:v>42046</c:v>
                </c:pt>
                <c:pt idx="29">
                  <c:v>42047</c:v>
                </c:pt>
                <c:pt idx="30">
                  <c:v>42048</c:v>
                </c:pt>
                <c:pt idx="31">
                  <c:v>42051</c:v>
                </c:pt>
                <c:pt idx="32">
                  <c:v>42052</c:v>
                </c:pt>
                <c:pt idx="33">
                  <c:v>42053</c:v>
                </c:pt>
                <c:pt idx="34">
                  <c:v>42054</c:v>
                </c:pt>
                <c:pt idx="35">
                  <c:v>42055</c:v>
                </c:pt>
                <c:pt idx="36">
                  <c:v>42058</c:v>
                </c:pt>
                <c:pt idx="37">
                  <c:v>42059</c:v>
                </c:pt>
                <c:pt idx="38">
                  <c:v>42060</c:v>
                </c:pt>
                <c:pt idx="39">
                  <c:v>42061</c:v>
                </c:pt>
                <c:pt idx="40">
                  <c:v>42062</c:v>
                </c:pt>
                <c:pt idx="41">
                  <c:v>42065</c:v>
                </c:pt>
                <c:pt idx="42">
                  <c:v>42066</c:v>
                </c:pt>
                <c:pt idx="43">
                  <c:v>42067</c:v>
                </c:pt>
                <c:pt idx="44">
                  <c:v>42068</c:v>
                </c:pt>
                <c:pt idx="45">
                  <c:v>42069</c:v>
                </c:pt>
                <c:pt idx="46">
                  <c:v>42072</c:v>
                </c:pt>
                <c:pt idx="47">
                  <c:v>42073</c:v>
                </c:pt>
                <c:pt idx="48">
                  <c:v>42074</c:v>
                </c:pt>
                <c:pt idx="49">
                  <c:v>42075</c:v>
                </c:pt>
                <c:pt idx="50">
                  <c:v>42076</c:v>
                </c:pt>
                <c:pt idx="51">
                  <c:v>42079</c:v>
                </c:pt>
                <c:pt idx="52">
                  <c:v>42080</c:v>
                </c:pt>
                <c:pt idx="53">
                  <c:v>42081</c:v>
                </c:pt>
                <c:pt idx="54">
                  <c:v>42082</c:v>
                </c:pt>
                <c:pt idx="55">
                  <c:v>42083</c:v>
                </c:pt>
                <c:pt idx="56">
                  <c:v>42086</c:v>
                </c:pt>
                <c:pt idx="57">
                  <c:v>42087</c:v>
                </c:pt>
                <c:pt idx="58">
                  <c:v>42088</c:v>
                </c:pt>
                <c:pt idx="59">
                  <c:v>42089</c:v>
                </c:pt>
                <c:pt idx="60">
                  <c:v>42090</c:v>
                </c:pt>
                <c:pt idx="61">
                  <c:v>42093</c:v>
                </c:pt>
                <c:pt idx="62">
                  <c:v>42094</c:v>
                </c:pt>
                <c:pt idx="63">
                  <c:v>42095</c:v>
                </c:pt>
                <c:pt idx="64">
                  <c:v>42096</c:v>
                </c:pt>
                <c:pt idx="65">
                  <c:v>42097</c:v>
                </c:pt>
                <c:pt idx="66">
                  <c:v>42100</c:v>
                </c:pt>
                <c:pt idx="67">
                  <c:v>42101</c:v>
                </c:pt>
                <c:pt idx="68">
                  <c:v>42102</c:v>
                </c:pt>
                <c:pt idx="69">
                  <c:v>42103</c:v>
                </c:pt>
                <c:pt idx="70">
                  <c:v>42104</c:v>
                </c:pt>
                <c:pt idx="71">
                  <c:v>42107</c:v>
                </c:pt>
                <c:pt idx="72">
                  <c:v>42108</c:v>
                </c:pt>
                <c:pt idx="73">
                  <c:v>42109</c:v>
                </c:pt>
                <c:pt idx="74">
                  <c:v>42110</c:v>
                </c:pt>
                <c:pt idx="75">
                  <c:v>42111</c:v>
                </c:pt>
                <c:pt idx="76">
                  <c:v>42114</c:v>
                </c:pt>
                <c:pt idx="77">
                  <c:v>42115</c:v>
                </c:pt>
                <c:pt idx="78">
                  <c:v>42116</c:v>
                </c:pt>
                <c:pt idx="79">
                  <c:v>42117</c:v>
                </c:pt>
                <c:pt idx="80">
                  <c:v>42118</c:v>
                </c:pt>
                <c:pt idx="81">
                  <c:v>42121</c:v>
                </c:pt>
                <c:pt idx="82">
                  <c:v>42122</c:v>
                </c:pt>
                <c:pt idx="83">
                  <c:v>42123</c:v>
                </c:pt>
                <c:pt idx="84">
                  <c:v>42124</c:v>
                </c:pt>
                <c:pt idx="85">
                  <c:v>42125</c:v>
                </c:pt>
                <c:pt idx="86">
                  <c:v>42128</c:v>
                </c:pt>
                <c:pt idx="87">
                  <c:v>42129</c:v>
                </c:pt>
                <c:pt idx="88">
                  <c:v>42130</c:v>
                </c:pt>
                <c:pt idx="89">
                  <c:v>42131</c:v>
                </c:pt>
                <c:pt idx="90">
                  <c:v>42132</c:v>
                </c:pt>
                <c:pt idx="91">
                  <c:v>42135</c:v>
                </c:pt>
                <c:pt idx="92">
                  <c:v>42136</c:v>
                </c:pt>
                <c:pt idx="93">
                  <c:v>42137</c:v>
                </c:pt>
                <c:pt idx="94">
                  <c:v>42138</c:v>
                </c:pt>
                <c:pt idx="95">
                  <c:v>42139</c:v>
                </c:pt>
                <c:pt idx="96">
                  <c:v>42142</c:v>
                </c:pt>
                <c:pt idx="97">
                  <c:v>42143</c:v>
                </c:pt>
                <c:pt idx="98">
                  <c:v>42144</c:v>
                </c:pt>
                <c:pt idx="99">
                  <c:v>42145</c:v>
                </c:pt>
                <c:pt idx="100">
                  <c:v>42146</c:v>
                </c:pt>
                <c:pt idx="101">
                  <c:v>42149</c:v>
                </c:pt>
                <c:pt idx="102">
                  <c:v>42150</c:v>
                </c:pt>
                <c:pt idx="103">
                  <c:v>42151</c:v>
                </c:pt>
                <c:pt idx="104">
                  <c:v>42152</c:v>
                </c:pt>
                <c:pt idx="105">
                  <c:v>42153</c:v>
                </c:pt>
                <c:pt idx="106">
                  <c:v>42156</c:v>
                </c:pt>
                <c:pt idx="107">
                  <c:v>42157</c:v>
                </c:pt>
                <c:pt idx="108">
                  <c:v>42158</c:v>
                </c:pt>
                <c:pt idx="109">
                  <c:v>42159</c:v>
                </c:pt>
                <c:pt idx="110">
                  <c:v>42160</c:v>
                </c:pt>
                <c:pt idx="111">
                  <c:v>42163</c:v>
                </c:pt>
                <c:pt idx="112">
                  <c:v>42164</c:v>
                </c:pt>
                <c:pt idx="113">
                  <c:v>42165</c:v>
                </c:pt>
                <c:pt idx="114">
                  <c:v>42166</c:v>
                </c:pt>
                <c:pt idx="115">
                  <c:v>42167</c:v>
                </c:pt>
                <c:pt idx="116">
                  <c:v>42170</c:v>
                </c:pt>
                <c:pt idx="117">
                  <c:v>42171</c:v>
                </c:pt>
                <c:pt idx="118">
                  <c:v>42172</c:v>
                </c:pt>
                <c:pt idx="119">
                  <c:v>42173</c:v>
                </c:pt>
                <c:pt idx="120">
                  <c:v>42174</c:v>
                </c:pt>
                <c:pt idx="121">
                  <c:v>42177</c:v>
                </c:pt>
                <c:pt idx="122">
                  <c:v>42178</c:v>
                </c:pt>
                <c:pt idx="123">
                  <c:v>42179</c:v>
                </c:pt>
                <c:pt idx="124">
                  <c:v>42180</c:v>
                </c:pt>
                <c:pt idx="125">
                  <c:v>42181</c:v>
                </c:pt>
                <c:pt idx="126">
                  <c:v>42184</c:v>
                </c:pt>
                <c:pt idx="127">
                  <c:v>42185</c:v>
                </c:pt>
                <c:pt idx="128">
                  <c:v>42186</c:v>
                </c:pt>
                <c:pt idx="129">
                  <c:v>42187</c:v>
                </c:pt>
                <c:pt idx="130">
                  <c:v>42188</c:v>
                </c:pt>
                <c:pt idx="131">
                  <c:v>42191</c:v>
                </c:pt>
                <c:pt idx="132">
                  <c:v>42192</c:v>
                </c:pt>
                <c:pt idx="133">
                  <c:v>42193</c:v>
                </c:pt>
                <c:pt idx="134">
                  <c:v>42194</c:v>
                </c:pt>
                <c:pt idx="135">
                  <c:v>42195</c:v>
                </c:pt>
                <c:pt idx="136">
                  <c:v>42198</c:v>
                </c:pt>
                <c:pt idx="137">
                  <c:v>42199</c:v>
                </c:pt>
                <c:pt idx="138">
                  <c:v>42200</c:v>
                </c:pt>
                <c:pt idx="139">
                  <c:v>42201</c:v>
                </c:pt>
                <c:pt idx="140">
                  <c:v>42202</c:v>
                </c:pt>
                <c:pt idx="141">
                  <c:v>42205</c:v>
                </c:pt>
                <c:pt idx="142">
                  <c:v>42206</c:v>
                </c:pt>
                <c:pt idx="143">
                  <c:v>42207</c:v>
                </c:pt>
                <c:pt idx="144">
                  <c:v>42208</c:v>
                </c:pt>
                <c:pt idx="145">
                  <c:v>42209</c:v>
                </c:pt>
                <c:pt idx="146">
                  <c:v>42212</c:v>
                </c:pt>
                <c:pt idx="147">
                  <c:v>42213</c:v>
                </c:pt>
                <c:pt idx="148">
                  <c:v>42214</c:v>
                </c:pt>
                <c:pt idx="149">
                  <c:v>42215</c:v>
                </c:pt>
                <c:pt idx="150">
                  <c:v>42216</c:v>
                </c:pt>
                <c:pt idx="151">
                  <c:v>42219</c:v>
                </c:pt>
                <c:pt idx="152">
                  <c:v>42220</c:v>
                </c:pt>
                <c:pt idx="153">
                  <c:v>42221</c:v>
                </c:pt>
                <c:pt idx="154">
                  <c:v>42222</c:v>
                </c:pt>
                <c:pt idx="155">
                  <c:v>42223</c:v>
                </c:pt>
                <c:pt idx="156">
                  <c:v>42226</c:v>
                </c:pt>
                <c:pt idx="157">
                  <c:v>42227</c:v>
                </c:pt>
                <c:pt idx="158">
                  <c:v>42228</c:v>
                </c:pt>
                <c:pt idx="159">
                  <c:v>42229</c:v>
                </c:pt>
                <c:pt idx="160">
                  <c:v>42230</c:v>
                </c:pt>
                <c:pt idx="161">
                  <c:v>42233</c:v>
                </c:pt>
                <c:pt idx="162">
                  <c:v>42234</c:v>
                </c:pt>
                <c:pt idx="163">
                  <c:v>42235</c:v>
                </c:pt>
                <c:pt idx="164">
                  <c:v>42236</c:v>
                </c:pt>
                <c:pt idx="165">
                  <c:v>42237</c:v>
                </c:pt>
                <c:pt idx="166">
                  <c:v>42240</c:v>
                </c:pt>
                <c:pt idx="167">
                  <c:v>42241</c:v>
                </c:pt>
                <c:pt idx="168">
                  <c:v>42242</c:v>
                </c:pt>
                <c:pt idx="169">
                  <c:v>42243</c:v>
                </c:pt>
                <c:pt idx="170">
                  <c:v>42244</c:v>
                </c:pt>
                <c:pt idx="171">
                  <c:v>42247</c:v>
                </c:pt>
                <c:pt idx="172">
                  <c:v>42248</c:v>
                </c:pt>
                <c:pt idx="173">
                  <c:v>42249</c:v>
                </c:pt>
                <c:pt idx="174">
                  <c:v>42250</c:v>
                </c:pt>
                <c:pt idx="175">
                  <c:v>42251</c:v>
                </c:pt>
                <c:pt idx="176">
                  <c:v>42254</c:v>
                </c:pt>
                <c:pt idx="177">
                  <c:v>42255</c:v>
                </c:pt>
                <c:pt idx="178">
                  <c:v>42256</c:v>
                </c:pt>
                <c:pt idx="179">
                  <c:v>42257</c:v>
                </c:pt>
                <c:pt idx="180">
                  <c:v>42258</c:v>
                </c:pt>
                <c:pt idx="181">
                  <c:v>42261</c:v>
                </c:pt>
                <c:pt idx="182">
                  <c:v>42262</c:v>
                </c:pt>
                <c:pt idx="183">
                  <c:v>42263</c:v>
                </c:pt>
                <c:pt idx="184">
                  <c:v>42264</c:v>
                </c:pt>
                <c:pt idx="185">
                  <c:v>42265</c:v>
                </c:pt>
                <c:pt idx="186">
                  <c:v>42268</c:v>
                </c:pt>
                <c:pt idx="187">
                  <c:v>42269</c:v>
                </c:pt>
                <c:pt idx="188">
                  <c:v>42270</c:v>
                </c:pt>
                <c:pt idx="189">
                  <c:v>42271</c:v>
                </c:pt>
                <c:pt idx="190">
                  <c:v>42272</c:v>
                </c:pt>
                <c:pt idx="191">
                  <c:v>42275</c:v>
                </c:pt>
                <c:pt idx="192">
                  <c:v>42276</c:v>
                </c:pt>
                <c:pt idx="193">
                  <c:v>42277</c:v>
                </c:pt>
                <c:pt idx="194">
                  <c:v>42278</c:v>
                </c:pt>
                <c:pt idx="195">
                  <c:v>42279</c:v>
                </c:pt>
                <c:pt idx="196">
                  <c:v>42282</c:v>
                </c:pt>
                <c:pt idx="197">
                  <c:v>42283</c:v>
                </c:pt>
                <c:pt idx="198">
                  <c:v>42284</c:v>
                </c:pt>
                <c:pt idx="199">
                  <c:v>42285</c:v>
                </c:pt>
                <c:pt idx="200">
                  <c:v>42286</c:v>
                </c:pt>
                <c:pt idx="201">
                  <c:v>42289</c:v>
                </c:pt>
                <c:pt idx="202">
                  <c:v>42290</c:v>
                </c:pt>
                <c:pt idx="203">
                  <c:v>42291</c:v>
                </c:pt>
                <c:pt idx="204">
                  <c:v>42292</c:v>
                </c:pt>
                <c:pt idx="205">
                  <c:v>42293</c:v>
                </c:pt>
                <c:pt idx="206">
                  <c:v>42296</c:v>
                </c:pt>
                <c:pt idx="207">
                  <c:v>42297</c:v>
                </c:pt>
                <c:pt idx="208">
                  <c:v>42298</c:v>
                </c:pt>
                <c:pt idx="209">
                  <c:v>42299</c:v>
                </c:pt>
                <c:pt idx="210">
                  <c:v>42300</c:v>
                </c:pt>
                <c:pt idx="211">
                  <c:v>42303</c:v>
                </c:pt>
                <c:pt idx="212">
                  <c:v>42304</c:v>
                </c:pt>
                <c:pt idx="213">
                  <c:v>42305</c:v>
                </c:pt>
                <c:pt idx="214">
                  <c:v>42306</c:v>
                </c:pt>
                <c:pt idx="215">
                  <c:v>42307</c:v>
                </c:pt>
                <c:pt idx="216">
                  <c:v>42310</c:v>
                </c:pt>
                <c:pt idx="217">
                  <c:v>42311</c:v>
                </c:pt>
                <c:pt idx="218">
                  <c:v>42312</c:v>
                </c:pt>
                <c:pt idx="219">
                  <c:v>42313</c:v>
                </c:pt>
                <c:pt idx="220">
                  <c:v>42314</c:v>
                </c:pt>
                <c:pt idx="221">
                  <c:v>42317</c:v>
                </c:pt>
                <c:pt idx="222">
                  <c:v>42318</c:v>
                </c:pt>
                <c:pt idx="223">
                  <c:v>42319</c:v>
                </c:pt>
                <c:pt idx="224">
                  <c:v>42320</c:v>
                </c:pt>
                <c:pt idx="225">
                  <c:v>42321</c:v>
                </c:pt>
                <c:pt idx="226">
                  <c:v>42324</c:v>
                </c:pt>
                <c:pt idx="227">
                  <c:v>42325</c:v>
                </c:pt>
                <c:pt idx="228">
                  <c:v>42326</c:v>
                </c:pt>
                <c:pt idx="229">
                  <c:v>42327</c:v>
                </c:pt>
                <c:pt idx="230">
                  <c:v>42328</c:v>
                </c:pt>
                <c:pt idx="231">
                  <c:v>42331</c:v>
                </c:pt>
                <c:pt idx="232">
                  <c:v>42332</c:v>
                </c:pt>
                <c:pt idx="233">
                  <c:v>42333</c:v>
                </c:pt>
                <c:pt idx="234">
                  <c:v>42334</c:v>
                </c:pt>
                <c:pt idx="235">
                  <c:v>42335</c:v>
                </c:pt>
                <c:pt idx="236">
                  <c:v>42338</c:v>
                </c:pt>
                <c:pt idx="237">
                  <c:v>42339</c:v>
                </c:pt>
                <c:pt idx="238">
                  <c:v>42340</c:v>
                </c:pt>
                <c:pt idx="239">
                  <c:v>42341</c:v>
                </c:pt>
                <c:pt idx="240">
                  <c:v>42342</c:v>
                </c:pt>
                <c:pt idx="241">
                  <c:v>42345</c:v>
                </c:pt>
                <c:pt idx="242">
                  <c:v>42346</c:v>
                </c:pt>
                <c:pt idx="243">
                  <c:v>42347</c:v>
                </c:pt>
                <c:pt idx="244">
                  <c:v>42348</c:v>
                </c:pt>
                <c:pt idx="245">
                  <c:v>42349</c:v>
                </c:pt>
                <c:pt idx="246">
                  <c:v>42352</c:v>
                </c:pt>
                <c:pt idx="247">
                  <c:v>42353</c:v>
                </c:pt>
                <c:pt idx="248">
                  <c:v>42354</c:v>
                </c:pt>
                <c:pt idx="249">
                  <c:v>42355</c:v>
                </c:pt>
                <c:pt idx="250">
                  <c:v>42356</c:v>
                </c:pt>
                <c:pt idx="251">
                  <c:v>42359</c:v>
                </c:pt>
                <c:pt idx="252">
                  <c:v>42360</c:v>
                </c:pt>
                <c:pt idx="253">
                  <c:v>42361</c:v>
                </c:pt>
                <c:pt idx="254">
                  <c:v>42362</c:v>
                </c:pt>
                <c:pt idx="255">
                  <c:v>42366</c:v>
                </c:pt>
                <c:pt idx="256">
                  <c:v>42367</c:v>
                </c:pt>
                <c:pt idx="257">
                  <c:v>42368</c:v>
                </c:pt>
                <c:pt idx="258">
                  <c:v>42369</c:v>
                </c:pt>
                <c:pt idx="259">
                  <c:v>42373</c:v>
                </c:pt>
                <c:pt idx="260">
                  <c:v>42374</c:v>
                </c:pt>
                <c:pt idx="261">
                  <c:v>42375</c:v>
                </c:pt>
                <c:pt idx="262">
                  <c:v>42376</c:v>
                </c:pt>
                <c:pt idx="263">
                  <c:v>42377</c:v>
                </c:pt>
                <c:pt idx="264">
                  <c:v>42380</c:v>
                </c:pt>
                <c:pt idx="265">
                  <c:v>42381</c:v>
                </c:pt>
                <c:pt idx="266">
                  <c:v>42382</c:v>
                </c:pt>
                <c:pt idx="267">
                  <c:v>42383</c:v>
                </c:pt>
                <c:pt idx="268">
                  <c:v>42384</c:v>
                </c:pt>
                <c:pt idx="269">
                  <c:v>42387</c:v>
                </c:pt>
                <c:pt idx="270">
                  <c:v>42388</c:v>
                </c:pt>
                <c:pt idx="271">
                  <c:v>42389</c:v>
                </c:pt>
                <c:pt idx="272">
                  <c:v>42390</c:v>
                </c:pt>
                <c:pt idx="273">
                  <c:v>42391</c:v>
                </c:pt>
                <c:pt idx="274">
                  <c:v>42394</c:v>
                </c:pt>
                <c:pt idx="275">
                  <c:v>42395</c:v>
                </c:pt>
                <c:pt idx="276">
                  <c:v>42396</c:v>
                </c:pt>
                <c:pt idx="277">
                  <c:v>42397</c:v>
                </c:pt>
                <c:pt idx="278">
                  <c:v>42398</c:v>
                </c:pt>
                <c:pt idx="279">
                  <c:v>42401</c:v>
                </c:pt>
                <c:pt idx="280">
                  <c:v>42402</c:v>
                </c:pt>
                <c:pt idx="281">
                  <c:v>42403</c:v>
                </c:pt>
                <c:pt idx="282">
                  <c:v>42404</c:v>
                </c:pt>
                <c:pt idx="283">
                  <c:v>42405</c:v>
                </c:pt>
                <c:pt idx="284">
                  <c:v>42408</c:v>
                </c:pt>
                <c:pt idx="285">
                  <c:v>42409</c:v>
                </c:pt>
                <c:pt idx="286">
                  <c:v>42410</c:v>
                </c:pt>
                <c:pt idx="287">
                  <c:v>42411</c:v>
                </c:pt>
                <c:pt idx="288">
                  <c:v>42412</c:v>
                </c:pt>
                <c:pt idx="289">
                  <c:v>42415</c:v>
                </c:pt>
                <c:pt idx="290">
                  <c:v>42416</c:v>
                </c:pt>
                <c:pt idx="291">
                  <c:v>42417</c:v>
                </c:pt>
                <c:pt idx="292">
                  <c:v>42418</c:v>
                </c:pt>
                <c:pt idx="293">
                  <c:v>42419</c:v>
                </c:pt>
                <c:pt idx="294">
                  <c:v>42422</c:v>
                </c:pt>
                <c:pt idx="295">
                  <c:v>42423</c:v>
                </c:pt>
                <c:pt idx="296">
                  <c:v>42424</c:v>
                </c:pt>
                <c:pt idx="297">
                  <c:v>42425</c:v>
                </c:pt>
                <c:pt idx="298">
                  <c:v>42426</c:v>
                </c:pt>
                <c:pt idx="299">
                  <c:v>42429</c:v>
                </c:pt>
                <c:pt idx="300">
                  <c:v>42430</c:v>
                </c:pt>
                <c:pt idx="301">
                  <c:v>42431</c:v>
                </c:pt>
                <c:pt idx="302">
                  <c:v>42432</c:v>
                </c:pt>
                <c:pt idx="303">
                  <c:v>42433</c:v>
                </c:pt>
                <c:pt idx="304">
                  <c:v>42436</c:v>
                </c:pt>
                <c:pt idx="305">
                  <c:v>42437</c:v>
                </c:pt>
                <c:pt idx="306">
                  <c:v>42438</c:v>
                </c:pt>
                <c:pt idx="307">
                  <c:v>42439</c:v>
                </c:pt>
                <c:pt idx="308">
                  <c:v>42440</c:v>
                </c:pt>
                <c:pt idx="309">
                  <c:v>42443</c:v>
                </c:pt>
                <c:pt idx="310">
                  <c:v>42444</c:v>
                </c:pt>
                <c:pt idx="311">
                  <c:v>42445</c:v>
                </c:pt>
                <c:pt idx="312">
                  <c:v>42446</c:v>
                </c:pt>
                <c:pt idx="313">
                  <c:v>42447</c:v>
                </c:pt>
                <c:pt idx="314">
                  <c:v>42450</c:v>
                </c:pt>
                <c:pt idx="315">
                  <c:v>42451</c:v>
                </c:pt>
                <c:pt idx="316">
                  <c:v>42452</c:v>
                </c:pt>
                <c:pt idx="317">
                  <c:v>42453</c:v>
                </c:pt>
                <c:pt idx="318">
                  <c:v>42454</c:v>
                </c:pt>
                <c:pt idx="319">
                  <c:v>42457</c:v>
                </c:pt>
                <c:pt idx="320">
                  <c:v>42458</c:v>
                </c:pt>
                <c:pt idx="321">
                  <c:v>42459</c:v>
                </c:pt>
                <c:pt idx="322">
                  <c:v>42460</c:v>
                </c:pt>
                <c:pt idx="323">
                  <c:v>42461</c:v>
                </c:pt>
                <c:pt idx="324">
                  <c:v>42464</c:v>
                </c:pt>
                <c:pt idx="325">
                  <c:v>42465</c:v>
                </c:pt>
                <c:pt idx="326">
                  <c:v>42466</c:v>
                </c:pt>
                <c:pt idx="327">
                  <c:v>42467</c:v>
                </c:pt>
                <c:pt idx="328">
                  <c:v>42468</c:v>
                </c:pt>
                <c:pt idx="329">
                  <c:v>42471</c:v>
                </c:pt>
                <c:pt idx="330">
                  <c:v>42472</c:v>
                </c:pt>
                <c:pt idx="331">
                  <c:v>42473</c:v>
                </c:pt>
                <c:pt idx="332">
                  <c:v>42474</c:v>
                </c:pt>
                <c:pt idx="333">
                  <c:v>42475</c:v>
                </c:pt>
                <c:pt idx="334">
                  <c:v>42478</c:v>
                </c:pt>
                <c:pt idx="335">
                  <c:v>42479</c:v>
                </c:pt>
                <c:pt idx="336">
                  <c:v>42480</c:v>
                </c:pt>
                <c:pt idx="337">
                  <c:v>42481</c:v>
                </c:pt>
                <c:pt idx="338">
                  <c:v>42482</c:v>
                </c:pt>
                <c:pt idx="339">
                  <c:v>42485</c:v>
                </c:pt>
                <c:pt idx="340">
                  <c:v>42486</c:v>
                </c:pt>
                <c:pt idx="341">
                  <c:v>42487</c:v>
                </c:pt>
                <c:pt idx="342">
                  <c:v>42488</c:v>
                </c:pt>
                <c:pt idx="343">
                  <c:v>42489</c:v>
                </c:pt>
                <c:pt idx="344">
                  <c:v>42492</c:v>
                </c:pt>
                <c:pt idx="345">
                  <c:v>42493</c:v>
                </c:pt>
                <c:pt idx="346">
                  <c:v>42494</c:v>
                </c:pt>
                <c:pt idx="347">
                  <c:v>42495</c:v>
                </c:pt>
                <c:pt idx="348">
                  <c:v>42496</c:v>
                </c:pt>
                <c:pt idx="349">
                  <c:v>42499</c:v>
                </c:pt>
                <c:pt idx="350">
                  <c:v>42500</c:v>
                </c:pt>
                <c:pt idx="351">
                  <c:v>42501</c:v>
                </c:pt>
                <c:pt idx="352">
                  <c:v>42502</c:v>
                </c:pt>
                <c:pt idx="353">
                  <c:v>42503</c:v>
                </c:pt>
                <c:pt idx="354">
                  <c:v>42506</c:v>
                </c:pt>
                <c:pt idx="355">
                  <c:v>42507</c:v>
                </c:pt>
                <c:pt idx="356">
                  <c:v>42508</c:v>
                </c:pt>
                <c:pt idx="357">
                  <c:v>42509</c:v>
                </c:pt>
                <c:pt idx="358">
                  <c:v>42510</c:v>
                </c:pt>
                <c:pt idx="359">
                  <c:v>42513</c:v>
                </c:pt>
                <c:pt idx="360">
                  <c:v>42514</c:v>
                </c:pt>
                <c:pt idx="361">
                  <c:v>42515</c:v>
                </c:pt>
                <c:pt idx="362">
                  <c:v>42516</c:v>
                </c:pt>
                <c:pt idx="363">
                  <c:v>42517</c:v>
                </c:pt>
                <c:pt idx="364">
                  <c:v>42520</c:v>
                </c:pt>
                <c:pt idx="365">
                  <c:v>42521</c:v>
                </c:pt>
                <c:pt idx="366">
                  <c:v>42522</c:v>
                </c:pt>
                <c:pt idx="367">
                  <c:v>42523</c:v>
                </c:pt>
                <c:pt idx="368">
                  <c:v>42524</c:v>
                </c:pt>
                <c:pt idx="369">
                  <c:v>42527</c:v>
                </c:pt>
                <c:pt idx="370">
                  <c:v>42528</c:v>
                </c:pt>
                <c:pt idx="371">
                  <c:v>42529</c:v>
                </c:pt>
                <c:pt idx="372">
                  <c:v>42530</c:v>
                </c:pt>
                <c:pt idx="373">
                  <c:v>42531</c:v>
                </c:pt>
                <c:pt idx="374">
                  <c:v>42534</c:v>
                </c:pt>
                <c:pt idx="375">
                  <c:v>42535</c:v>
                </c:pt>
                <c:pt idx="376">
                  <c:v>42536</c:v>
                </c:pt>
                <c:pt idx="377">
                  <c:v>42537</c:v>
                </c:pt>
                <c:pt idx="378">
                  <c:v>42538</c:v>
                </c:pt>
                <c:pt idx="379">
                  <c:v>42541</c:v>
                </c:pt>
                <c:pt idx="380">
                  <c:v>42542</c:v>
                </c:pt>
                <c:pt idx="381">
                  <c:v>42543</c:v>
                </c:pt>
                <c:pt idx="382">
                  <c:v>42544</c:v>
                </c:pt>
                <c:pt idx="383">
                  <c:v>42545</c:v>
                </c:pt>
                <c:pt idx="384">
                  <c:v>42548</c:v>
                </c:pt>
                <c:pt idx="385">
                  <c:v>42549</c:v>
                </c:pt>
                <c:pt idx="386">
                  <c:v>42550</c:v>
                </c:pt>
                <c:pt idx="387">
                  <c:v>42551</c:v>
                </c:pt>
                <c:pt idx="388">
                  <c:v>42552</c:v>
                </c:pt>
                <c:pt idx="389">
                  <c:v>42555</c:v>
                </c:pt>
                <c:pt idx="390">
                  <c:v>42556</c:v>
                </c:pt>
                <c:pt idx="391">
                  <c:v>42557</c:v>
                </c:pt>
                <c:pt idx="392">
                  <c:v>42558</c:v>
                </c:pt>
                <c:pt idx="393">
                  <c:v>42559</c:v>
                </c:pt>
                <c:pt idx="394">
                  <c:v>42562</c:v>
                </c:pt>
                <c:pt idx="395">
                  <c:v>42563</c:v>
                </c:pt>
                <c:pt idx="396">
                  <c:v>42564</c:v>
                </c:pt>
                <c:pt idx="397">
                  <c:v>42565</c:v>
                </c:pt>
                <c:pt idx="398">
                  <c:v>42566</c:v>
                </c:pt>
                <c:pt idx="399">
                  <c:v>42569</c:v>
                </c:pt>
                <c:pt idx="400">
                  <c:v>42570</c:v>
                </c:pt>
                <c:pt idx="401">
                  <c:v>42571</c:v>
                </c:pt>
                <c:pt idx="402">
                  <c:v>42572</c:v>
                </c:pt>
                <c:pt idx="403">
                  <c:v>42573</c:v>
                </c:pt>
                <c:pt idx="404">
                  <c:v>42576</c:v>
                </c:pt>
                <c:pt idx="405">
                  <c:v>42577</c:v>
                </c:pt>
                <c:pt idx="406">
                  <c:v>42578</c:v>
                </c:pt>
                <c:pt idx="407">
                  <c:v>42579</c:v>
                </c:pt>
                <c:pt idx="408">
                  <c:v>42580</c:v>
                </c:pt>
                <c:pt idx="409">
                  <c:v>42583</c:v>
                </c:pt>
                <c:pt idx="410">
                  <c:v>42584</c:v>
                </c:pt>
                <c:pt idx="411">
                  <c:v>42585</c:v>
                </c:pt>
                <c:pt idx="412">
                  <c:v>42586</c:v>
                </c:pt>
                <c:pt idx="413">
                  <c:v>42587</c:v>
                </c:pt>
                <c:pt idx="414">
                  <c:v>42590</c:v>
                </c:pt>
                <c:pt idx="415">
                  <c:v>42591</c:v>
                </c:pt>
                <c:pt idx="416">
                  <c:v>42592</c:v>
                </c:pt>
                <c:pt idx="417">
                  <c:v>42593</c:v>
                </c:pt>
                <c:pt idx="418">
                  <c:v>42594</c:v>
                </c:pt>
                <c:pt idx="419">
                  <c:v>42597</c:v>
                </c:pt>
                <c:pt idx="420">
                  <c:v>42598</c:v>
                </c:pt>
                <c:pt idx="421">
                  <c:v>42599</c:v>
                </c:pt>
                <c:pt idx="422">
                  <c:v>42600</c:v>
                </c:pt>
                <c:pt idx="423">
                  <c:v>42601</c:v>
                </c:pt>
                <c:pt idx="424">
                  <c:v>42604</c:v>
                </c:pt>
                <c:pt idx="425">
                  <c:v>42605</c:v>
                </c:pt>
                <c:pt idx="426">
                  <c:v>42606</c:v>
                </c:pt>
                <c:pt idx="427">
                  <c:v>42607</c:v>
                </c:pt>
                <c:pt idx="428">
                  <c:v>42608</c:v>
                </c:pt>
                <c:pt idx="429">
                  <c:v>42611</c:v>
                </c:pt>
                <c:pt idx="430">
                  <c:v>42612</c:v>
                </c:pt>
                <c:pt idx="431">
                  <c:v>42613</c:v>
                </c:pt>
                <c:pt idx="432">
                  <c:v>42614</c:v>
                </c:pt>
                <c:pt idx="433">
                  <c:v>42615</c:v>
                </c:pt>
                <c:pt idx="434">
                  <c:v>42618</c:v>
                </c:pt>
                <c:pt idx="435">
                  <c:v>42619</c:v>
                </c:pt>
                <c:pt idx="436">
                  <c:v>42620</c:v>
                </c:pt>
                <c:pt idx="437">
                  <c:v>42621</c:v>
                </c:pt>
                <c:pt idx="438">
                  <c:v>42622</c:v>
                </c:pt>
                <c:pt idx="439">
                  <c:v>42625</c:v>
                </c:pt>
                <c:pt idx="440">
                  <c:v>42626</c:v>
                </c:pt>
                <c:pt idx="441">
                  <c:v>42627</c:v>
                </c:pt>
                <c:pt idx="442">
                  <c:v>42628</c:v>
                </c:pt>
                <c:pt idx="443">
                  <c:v>42629</c:v>
                </c:pt>
                <c:pt idx="444">
                  <c:v>42632</c:v>
                </c:pt>
                <c:pt idx="445">
                  <c:v>42633</c:v>
                </c:pt>
                <c:pt idx="446">
                  <c:v>42634</c:v>
                </c:pt>
                <c:pt idx="447">
                  <c:v>42635</c:v>
                </c:pt>
                <c:pt idx="448">
                  <c:v>42636</c:v>
                </c:pt>
                <c:pt idx="449">
                  <c:v>42639</c:v>
                </c:pt>
                <c:pt idx="450">
                  <c:v>42640</c:v>
                </c:pt>
                <c:pt idx="451">
                  <c:v>42641</c:v>
                </c:pt>
                <c:pt idx="452">
                  <c:v>42642</c:v>
                </c:pt>
                <c:pt idx="453">
                  <c:v>42643</c:v>
                </c:pt>
                <c:pt idx="454">
                  <c:v>42646</c:v>
                </c:pt>
                <c:pt idx="455">
                  <c:v>42647</c:v>
                </c:pt>
                <c:pt idx="456">
                  <c:v>42648</c:v>
                </c:pt>
                <c:pt idx="457">
                  <c:v>42649</c:v>
                </c:pt>
                <c:pt idx="458">
                  <c:v>42650</c:v>
                </c:pt>
                <c:pt idx="459">
                  <c:v>42653</c:v>
                </c:pt>
                <c:pt idx="460">
                  <c:v>42654</c:v>
                </c:pt>
                <c:pt idx="461">
                  <c:v>42655</c:v>
                </c:pt>
                <c:pt idx="462">
                  <c:v>42656</c:v>
                </c:pt>
                <c:pt idx="463">
                  <c:v>42657</c:v>
                </c:pt>
                <c:pt idx="464">
                  <c:v>42660</c:v>
                </c:pt>
                <c:pt idx="465">
                  <c:v>42661</c:v>
                </c:pt>
                <c:pt idx="466">
                  <c:v>42662</c:v>
                </c:pt>
                <c:pt idx="467">
                  <c:v>42663</c:v>
                </c:pt>
                <c:pt idx="468">
                  <c:v>42664</c:v>
                </c:pt>
                <c:pt idx="469">
                  <c:v>42667</c:v>
                </c:pt>
                <c:pt idx="470">
                  <c:v>42668</c:v>
                </c:pt>
                <c:pt idx="471">
                  <c:v>42669</c:v>
                </c:pt>
                <c:pt idx="472">
                  <c:v>42670</c:v>
                </c:pt>
                <c:pt idx="473">
                  <c:v>42671</c:v>
                </c:pt>
                <c:pt idx="474">
                  <c:v>42674</c:v>
                </c:pt>
                <c:pt idx="475">
                  <c:v>42675</c:v>
                </c:pt>
                <c:pt idx="476">
                  <c:v>42676</c:v>
                </c:pt>
                <c:pt idx="477">
                  <c:v>42677</c:v>
                </c:pt>
                <c:pt idx="478">
                  <c:v>42678</c:v>
                </c:pt>
                <c:pt idx="479">
                  <c:v>42681</c:v>
                </c:pt>
                <c:pt idx="480">
                  <c:v>42682</c:v>
                </c:pt>
                <c:pt idx="481">
                  <c:v>42683</c:v>
                </c:pt>
                <c:pt idx="482">
                  <c:v>42684</c:v>
                </c:pt>
                <c:pt idx="483">
                  <c:v>42685</c:v>
                </c:pt>
                <c:pt idx="484">
                  <c:v>42688</c:v>
                </c:pt>
                <c:pt idx="485">
                  <c:v>42689</c:v>
                </c:pt>
                <c:pt idx="486">
                  <c:v>42690</c:v>
                </c:pt>
                <c:pt idx="487">
                  <c:v>42691</c:v>
                </c:pt>
                <c:pt idx="488">
                  <c:v>42692</c:v>
                </c:pt>
                <c:pt idx="489">
                  <c:v>42695</c:v>
                </c:pt>
                <c:pt idx="490">
                  <c:v>42696</c:v>
                </c:pt>
                <c:pt idx="491">
                  <c:v>42697</c:v>
                </c:pt>
                <c:pt idx="492">
                  <c:v>42698</c:v>
                </c:pt>
                <c:pt idx="493">
                  <c:v>42699</c:v>
                </c:pt>
                <c:pt idx="494">
                  <c:v>42702</c:v>
                </c:pt>
                <c:pt idx="495">
                  <c:v>42703</c:v>
                </c:pt>
                <c:pt idx="496">
                  <c:v>42704</c:v>
                </c:pt>
                <c:pt idx="497">
                  <c:v>42705</c:v>
                </c:pt>
                <c:pt idx="498">
                  <c:v>42706</c:v>
                </c:pt>
                <c:pt idx="499">
                  <c:v>42709</c:v>
                </c:pt>
                <c:pt idx="500">
                  <c:v>42710</c:v>
                </c:pt>
                <c:pt idx="501">
                  <c:v>42711</c:v>
                </c:pt>
                <c:pt idx="502">
                  <c:v>42712</c:v>
                </c:pt>
                <c:pt idx="503">
                  <c:v>42713</c:v>
                </c:pt>
                <c:pt idx="504">
                  <c:v>42716</c:v>
                </c:pt>
                <c:pt idx="505">
                  <c:v>42717</c:v>
                </c:pt>
                <c:pt idx="506">
                  <c:v>42718</c:v>
                </c:pt>
                <c:pt idx="507">
                  <c:v>42719</c:v>
                </c:pt>
                <c:pt idx="508">
                  <c:v>42720</c:v>
                </c:pt>
                <c:pt idx="509">
                  <c:v>42723</c:v>
                </c:pt>
                <c:pt idx="510">
                  <c:v>42724</c:v>
                </c:pt>
                <c:pt idx="511">
                  <c:v>42725</c:v>
                </c:pt>
                <c:pt idx="512">
                  <c:v>42726</c:v>
                </c:pt>
                <c:pt idx="513">
                  <c:v>42727</c:v>
                </c:pt>
                <c:pt idx="514">
                  <c:v>42730</c:v>
                </c:pt>
                <c:pt idx="515">
                  <c:v>42731</c:v>
                </c:pt>
                <c:pt idx="516">
                  <c:v>42732</c:v>
                </c:pt>
                <c:pt idx="517">
                  <c:v>42733</c:v>
                </c:pt>
                <c:pt idx="518">
                  <c:v>42734</c:v>
                </c:pt>
              </c:numCache>
            </c:numRef>
          </c:cat>
          <c:val>
            <c:numRef>
              <c:f>工作表1!$B$2:$B$520</c:f>
              <c:numCache>
                <c:formatCode>#,##0.000_ </c:formatCode>
                <c:ptCount val="519"/>
                <c:pt idx="0">
                  <c:v>91.08</c:v>
                </c:pt>
                <c:pt idx="1">
                  <c:v>91.377999999999986</c:v>
                </c:pt>
                <c:pt idx="2">
                  <c:v>91.498999999999995</c:v>
                </c:pt>
                <c:pt idx="3">
                  <c:v>91.89</c:v>
                </c:pt>
                <c:pt idx="4">
                  <c:v>92.367999999999995</c:v>
                </c:pt>
                <c:pt idx="5">
                  <c:v>91.935000000000002</c:v>
                </c:pt>
                <c:pt idx="6">
                  <c:v>91.983000000000004</c:v>
                </c:pt>
                <c:pt idx="7">
                  <c:v>92.31</c:v>
                </c:pt>
                <c:pt idx="8">
                  <c:v>92.161000000000001</c:v>
                </c:pt>
                <c:pt idx="9">
                  <c:v>92.35199999999999</c:v>
                </c:pt>
                <c:pt idx="10">
                  <c:v>92.52</c:v>
                </c:pt>
                <c:pt idx="11">
                  <c:v>92.52</c:v>
                </c:pt>
                <c:pt idx="12">
                  <c:v>93.046000000000006</c:v>
                </c:pt>
                <c:pt idx="13">
                  <c:v>92.903999999999996</c:v>
                </c:pt>
                <c:pt idx="14">
                  <c:v>94.076999999999998</c:v>
                </c:pt>
                <c:pt idx="15">
                  <c:v>94.762</c:v>
                </c:pt>
                <c:pt idx="16">
                  <c:v>94.801999999999992</c:v>
                </c:pt>
                <c:pt idx="17">
                  <c:v>94.021999999999991</c:v>
                </c:pt>
                <c:pt idx="18">
                  <c:v>94.467000000000013</c:v>
                </c:pt>
                <c:pt idx="19">
                  <c:v>94.781999999999996</c:v>
                </c:pt>
                <c:pt idx="20">
                  <c:v>94.804000000000002</c:v>
                </c:pt>
                <c:pt idx="21">
                  <c:v>94.504000000000005</c:v>
                </c:pt>
                <c:pt idx="22">
                  <c:v>93.6</c:v>
                </c:pt>
                <c:pt idx="23">
                  <c:v>93.986000000000004</c:v>
                </c:pt>
                <c:pt idx="24">
                  <c:v>93.569000000000003</c:v>
                </c:pt>
                <c:pt idx="25">
                  <c:v>94.697999999999993</c:v>
                </c:pt>
                <c:pt idx="26">
                  <c:v>94.449000000000012</c:v>
                </c:pt>
                <c:pt idx="27">
                  <c:v>94.757999999999996</c:v>
                </c:pt>
                <c:pt idx="28">
                  <c:v>94.985000000000014</c:v>
                </c:pt>
                <c:pt idx="29">
                  <c:v>94.093999999999994</c:v>
                </c:pt>
                <c:pt idx="30">
                  <c:v>94.200999999999993</c:v>
                </c:pt>
                <c:pt idx="31">
                  <c:v>94.200999999999993</c:v>
                </c:pt>
                <c:pt idx="32">
                  <c:v>94.061000000000007</c:v>
                </c:pt>
                <c:pt idx="33">
                  <c:v>94.197999999999993</c:v>
                </c:pt>
                <c:pt idx="34">
                  <c:v>94.403999999999996</c:v>
                </c:pt>
                <c:pt idx="35">
                  <c:v>94.253</c:v>
                </c:pt>
                <c:pt idx="36">
                  <c:v>94.569000000000003</c:v>
                </c:pt>
                <c:pt idx="37">
                  <c:v>94.492999999999995</c:v>
                </c:pt>
                <c:pt idx="38">
                  <c:v>94.212999999999994</c:v>
                </c:pt>
                <c:pt idx="39">
                  <c:v>95.292000000000002</c:v>
                </c:pt>
                <c:pt idx="40">
                  <c:v>95.293000000000006</c:v>
                </c:pt>
                <c:pt idx="41">
                  <c:v>95.462000000000003</c:v>
                </c:pt>
                <c:pt idx="42">
                  <c:v>95.382999999999981</c:v>
                </c:pt>
                <c:pt idx="43">
                  <c:v>95.965000000000003</c:v>
                </c:pt>
                <c:pt idx="44">
                  <c:v>96.377999999999986</c:v>
                </c:pt>
                <c:pt idx="45">
                  <c:v>97.614999999999995</c:v>
                </c:pt>
                <c:pt idx="46">
                  <c:v>97.587999999999994</c:v>
                </c:pt>
                <c:pt idx="47">
                  <c:v>98.617999999999995</c:v>
                </c:pt>
                <c:pt idx="48">
                  <c:v>99.795000000000002</c:v>
                </c:pt>
                <c:pt idx="49">
                  <c:v>99.435000000000002</c:v>
                </c:pt>
                <c:pt idx="50">
                  <c:v>100.33</c:v>
                </c:pt>
                <c:pt idx="51">
                  <c:v>99.603999999999999</c:v>
                </c:pt>
                <c:pt idx="52">
                  <c:v>99.584999999999994</c:v>
                </c:pt>
                <c:pt idx="53">
                  <c:v>98.55</c:v>
                </c:pt>
                <c:pt idx="54">
                  <c:v>99.26</c:v>
                </c:pt>
                <c:pt idx="55">
                  <c:v>97.909000000000006</c:v>
                </c:pt>
                <c:pt idx="56">
                  <c:v>97.033000000000001</c:v>
                </c:pt>
                <c:pt idx="57">
                  <c:v>97.192999999999998</c:v>
                </c:pt>
                <c:pt idx="58">
                  <c:v>96.978999999999999</c:v>
                </c:pt>
                <c:pt idx="59">
                  <c:v>97.436000000000007</c:v>
                </c:pt>
                <c:pt idx="60">
                  <c:v>97.290999999999997</c:v>
                </c:pt>
                <c:pt idx="61">
                  <c:v>97.974999999999994</c:v>
                </c:pt>
                <c:pt idx="62">
                  <c:v>98.356999999999999</c:v>
                </c:pt>
                <c:pt idx="63">
                  <c:v>98.184999999999988</c:v>
                </c:pt>
                <c:pt idx="64">
                  <c:v>97.436000000000007</c:v>
                </c:pt>
                <c:pt idx="65">
                  <c:v>96.545000000000002</c:v>
                </c:pt>
                <c:pt idx="66">
                  <c:v>96.777000000000001</c:v>
                </c:pt>
                <c:pt idx="67">
                  <c:v>97.83</c:v>
                </c:pt>
                <c:pt idx="68">
                  <c:v>97.940000000000012</c:v>
                </c:pt>
                <c:pt idx="69">
                  <c:v>99.154999999999987</c:v>
                </c:pt>
                <c:pt idx="70">
                  <c:v>99.337999999999994</c:v>
                </c:pt>
                <c:pt idx="71">
                  <c:v>99.490000000000009</c:v>
                </c:pt>
                <c:pt idx="72">
                  <c:v>98.733000000000004</c:v>
                </c:pt>
                <c:pt idx="73">
                  <c:v>98.319000000000003</c:v>
                </c:pt>
                <c:pt idx="74">
                  <c:v>97.415000000000006</c:v>
                </c:pt>
                <c:pt idx="75">
                  <c:v>97.52</c:v>
                </c:pt>
                <c:pt idx="76">
                  <c:v>97.941000000000017</c:v>
                </c:pt>
                <c:pt idx="77">
                  <c:v>98.004000000000005</c:v>
                </c:pt>
                <c:pt idx="78">
                  <c:v>97.932000000000002</c:v>
                </c:pt>
                <c:pt idx="79">
                  <c:v>97.277999999999992</c:v>
                </c:pt>
                <c:pt idx="80">
                  <c:v>96.921999999999997</c:v>
                </c:pt>
                <c:pt idx="81">
                  <c:v>96.765000000000001</c:v>
                </c:pt>
                <c:pt idx="82">
                  <c:v>96.092000000000013</c:v>
                </c:pt>
                <c:pt idx="83">
                  <c:v>95.209000000000003</c:v>
                </c:pt>
                <c:pt idx="84">
                  <c:v>94.6</c:v>
                </c:pt>
                <c:pt idx="85">
                  <c:v>95.296999999999997</c:v>
                </c:pt>
                <c:pt idx="86">
                  <c:v>95.48</c:v>
                </c:pt>
                <c:pt idx="87">
                  <c:v>95.075999999999979</c:v>
                </c:pt>
                <c:pt idx="88">
                  <c:v>94.087000000000003</c:v>
                </c:pt>
                <c:pt idx="89">
                  <c:v>94.634999999999991</c:v>
                </c:pt>
                <c:pt idx="90">
                  <c:v>94.793999999999997</c:v>
                </c:pt>
                <c:pt idx="91">
                  <c:v>95.010999999999996</c:v>
                </c:pt>
                <c:pt idx="92">
                  <c:v>94.534000000000006</c:v>
                </c:pt>
                <c:pt idx="93">
                  <c:v>93.617000000000004</c:v>
                </c:pt>
                <c:pt idx="94">
                  <c:v>93.456999999999994</c:v>
                </c:pt>
                <c:pt idx="95">
                  <c:v>93.134999999999991</c:v>
                </c:pt>
                <c:pt idx="96">
                  <c:v>94.221000000000004</c:v>
                </c:pt>
                <c:pt idx="97">
                  <c:v>95.266999999999996</c:v>
                </c:pt>
                <c:pt idx="98">
                  <c:v>95.448000000000008</c:v>
                </c:pt>
                <c:pt idx="99">
                  <c:v>95.254999999999995</c:v>
                </c:pt>
                <c:pt idx="100">
                  <c:v>96.013999999999996</c:v>
                </c:pt>
                <c:pt idx="101">
                  <c:v>96.013999999999996</c:v>
                </c:pt>
                <c:pt idx="102">
                  <c:v>97.299000000000007</c:v>
                </c:pt>
                <c:pt idx="103">
                  <c:v>97.370999999999981</c:v>
                </c:pt>
                <c:pt idx="104">
                  <c:v>96.965000000000003</c:v>
                </c:pt>
                <c:pt idx="105">
                  <c:v>96.906999999999996</c:v>
                </c:pt>
                <c:pt idx="106">
                  <c:v>97.391999999999996</c:v>
                </c:pt>
                <c:pt idx="107">
                  <c:v>95.834999999999994</c:v>
                </c:pt>
                <c:pt idx="108">
                  <c:v>95.465000000000003</c:v>
                </c:pt>
                <c:pt idx="109">
                  <c:v>95.461000000000013</c:v>
                </c:pt>
                <c:pt idx="110">
                  <c:v>96.305999999999983</c:v>
                </c:pt>
                <c:pt idx="111">
                  <c:v>95.299000000000007</c:v>
                </c:pt>
                <c:pt idx="112">
                  <c:v>95.165999999999983</c:v>
                </c:pt>
                <c:pt idx="113">
                  <c:v>94.646000000000001</c:v>
                </c:pt>
                <c:pt idx="114">
                  <c:v>94.975999999999999</c:v>
                </c:pt>
                <c:pt idx="115">
                  <c:v>94.971999999999994</c:v>
                </c:pt>
                <c:pt idx="116">
                  <c:v>94.81</c:v>
                </c:pt>
                <c:pt idx="117">
                  <c:v>94.998999999999995</c:v>
                </c:pt>
                <c:pt idx="118">
                  <c:v>94.296000000000006</c:v>
                </c:pt>
                <c:pt idx="119">
                  <c:v>94.042000000000002</c:v>
                </c:pt>
                <c:pt idx="120">
                  <c:v>94.084999999999994</c:v>
                </c:pt>
                <c:pt idx="121">
                  <c:v>94.328999999999979</c:v>
                </c:pt>
                <c:pt idx="122">
                  <c:v>95.432000000000002</c:v>
                </c:pt>
                <c:pt idx="123">
                  <c:v>95.263999999999996</c:v>
                </c:pt>
                <c:pt idx="124">
                  <c:v>95.186999999999998</c:v>
                </c:pt>
                <c:pt idx="125">
                  <c:v>95.471999999999994</c:v>
                </c:pt>
                <c:pt idx="126">
                  <c:v>94.79</c:v>
                </c:pt>
                <c:pt idx="127">
                  <c:v>95.485000000000014</c:v>
                </c:pt>
                <c:pt idx="128">
                  <c:v>96.31</c:v>
                </c:pt>
                <c:pt idx="129">
                  <c:v>96.113</c:v>
                </c:pt>
                <c:pt idx="130">
                  <c:v>96.113</c:v>
                </c:pt>
                <c:pt idx="131">
                  <c:v>96.298000000000002</c:v>
                </c:pt>
                <c:pt idx="132">
                  <c:v>96.864999999999995</c:v>
                </c:pt>
                <c:pt idx="133">
                  <c:v>96.293999999999997</c:v>
                </c:pt>
                <c:pt idx="134">
                  <c:v>96.60599999999998</c:v>
                </c:pt>
                <c:pt idx="135">
                  <c:v>96.024999999999991</c:v>
                </c:pt>
                <c:pt idx="136">
                  <c:v>96.85799999999999</c:v>
                </c:pt>
                <c:pt idx="137">
                  <c:v>96.643000000000001</c:v>
                </c:pt>
                <c:pt idx="138">
                  <c:v>97.165999999999983</c:v>
                </c:pt>
                <c:pt idx="139">
                  <c:v>97.667999999999992</c:v>
                </c:pt>
                <c:pt idx="140">
                  <c:v>97.861999999999995</c:v>
                </c:pt>
                <c:pt idx="141">
                  <c:v>98.028999999999982</c:v>
                </c:pt>
                <c:pt idx="142">
                  <c:v>97.327999999999989</c:v>
                </c:pt>
                <c:pt idx="143">
                  <c:v>97.598000000000013</c:v>
                </c:pt>
                <c:pt idx="144">
                  <c:v>97.114999999999995</c:v>
                </c:pt>
                <c:pt idx="145">
                  <c:v>97.244000000000014</c:v>
                </c:pt>
                <c:pt idx="146">
                  <c:v>96.501999999999995</c:v>
                </c:pt>
                <c:pt idx="147">
                  <c:v>96.771999999999991</c:v>
                </c:pt>
                <c:pt idx="148">
                  <c:v>96.975999999999999</c:v>
                </c:pt>
                <c:pt idx="149">
                  <c:v>97.56</c:v>
                </c:pt>
                <c:pt idx="150">
                  <c:v>97.335999999999999</c:v>
                </c:pt>
                <c:pt idx="151">
                  <c:v>97.494000000000014</c:v>
                </c:pt>
                <c:pt idx="152">
                  <c:v>97.930999999999997</c:v>
                </c:pt>
                <c:pt idx="153">
                  <c:v>97.958000000000013</c:v>
                </c:pt>
                <c:pt idx="154">
                  <c:v>97.832999999999998</c:v>
                </c:pt>
                <c:pt idx="155">
                  <c:v>97.563000000000002</c:v>
                </c:pt>
                <c:pt idx="156">
                  <c:v>97.158999999999992</c:v>
                </c:pt>
                <c:pt idx="157">
                  <c:v>97.29</c:v>
                </c:pt>
                <c:pt idx="158">
                  <c:v>96.262</c:v>
                </c:pt>
                <c:pt idx="159">
                  <c:v>96.445000000000007</c:v>
                </c:pt>
                <c:pt idx="160">
                  <c:v>96.52</c:v>
                </c:pt>
                <c:pt idx="161">
                  <c:v>96.805999999999983</c:v>
                </c:pt>
                <c:pt idx="162">
                  <c:v>97.04</c:v>
                </c:pt>
                <c:pt idx="163">
                  <c:v>96.35899999999998</c:v>
                </c:pt>
                <c:pt idx="164">
                  <c:v>95.98</c:v>
                </c:pt>
                <c:pt idx="165">
                  <c:v>95.007999999999996</c:v>
                </c:pt>
                <c:pt idx="166">
                  <c:v>93.331999999999994</c:v>
                </c:pt>
                <c:pt idx="167">
                  <c:v>94.53</c:v>
                </c:pt>
                <c:pt idx="168">
                  <c:v>95.1</c:v>
                </c:pt>
                <c:pt idx="169">
                  <c:v>95.61</c:v>
                </c:pt>
                <c:pt idx="170">
                  <c:v>96.10599999999998</c:v>
                </c:pt>
                <c:pt idx="171">
                  <c:v>95.823999999999998</c:v>
                </c:pt>
                <c:pt idx="172">
                  <c:v>95.45</c:v>
                </c:pt>
                <c:pt idx="173">
                  <c:v>95.827999999999989</c:v>
                </c:pt>
                <c:pt idx="174">
                  <c:v>96.405000000000001</c:v>
                </c:pt>
                <c:pt idx="175">
                  <c:v>96.228999999999999</c:v>
                </c:pt>
                <c:pt idx="176">
                  <c:v>96.228999999999999</c:v>
                </c:pt>
                <c:pt idx="177">
                  <c:v>95.985000000000014</c:v>
                </c:pt>
                <c:pt idx="178">
                  <c:v>96.012</c:v>
                </c:pt>
                <c:pt idx="179">
                  <c:v>95.456000000000003</c:v>
                </c:pt>
                <c:pt idx="180">
                  <c:v>95.194000000000003</c:v>
                </c:pt>
                <c:pt idx="181">
                  <c:v>95.245999999999995</c:v>
                </c:pt>
                <c:pt idx="182">
                  <c:v>95.611000000000004</c:v>
                </c:pt>
                <c:pt idx="183">
                  <c:v>95.42</c:v>
                </c:pt>
                <c:pt idx="184">
                  <c:v>94.55</c:v>
                </c:pt>
                <c:pt idx="185">
                  <c:v>94.863</c:v>
                </c:pt>
                <c:pt idx="186">
                  <c:v>95.894000000000005</c:v>
                </c:pt>
                <c:pt idx="187">
                  <c:v>96.283000000000001</c:v>
                </c:pt>
                <c:pt idx="188">
                  <c:v>96.068000000000012</c:v>
                </c:pt>
                <c:pt idx="189">
                  <c:v>95.994000000000014</c:v>
                </c:pt>
                <c:pt idx="190">
                  <c:v>96.269000000000005</c:v>
                </c:pt>
                <c:pt idx="191">
                  <c:v>96.034000000000006</c:v>
                </c:pt>
                <c:pt idx="192">
                  <c:v>95.85499999999999</c:v>
                </c:pt>
                <c:pt idx="193">
                  <c:v>96.35</c:v>
                </c:pt>
                <c:pt idx="194">
                  <c:v>96.184999999999988</c:v>
                </c:pt>
                <c:pt idx="195">
                  <c:v>95.83</c:v>
                </c:pt>
                <c:pt idx="196">
                  <c:v>96.10599999999998</c:v>
                </c:pt>
                <c:pt idx="197">
                  <c:v>95.455000000000013</c:v>
                </c:pt>
                <c:pt idx="198">
                  <c:v>95.497000000000014</c:v>
                </c:pt>
                <c:pt idx="199">
                  <c:v>95.318000000000012</c:v>
                </c:pt>
                <c:pt idx="200">
                  <c:v>94.813000000000002</c:v>
                </c:pt>
                <c:pt idx="201">
                  <c:v>94.840999999999994</c:v>
                </c:pt>
                <c:pt idx="202">
                  <c:v>94.759</c:v>
                </c:pt>
                <c:pt idx="203">
                  <c:v>93.930999999999997</c:v>
                </c:pt>
                <c:pt idx="204">
                  <c:v>94.370999999999981</c:v>
                </c:pt>
                <c:pt idx="205">
                  <c:v>94.54</c:v>
                </c:pt>
                <c:pt idx="206">
                  <c:v>94.927999999999997</c:v>
                </c:pt>
                <c:pt idx="207">
                  <c:v>94.912999999999997</c:v>
                </c:pt>
                <c:pt idx="208">
                  <c:v>95.034999999999997</c:v>
                </c:pt>
                <c:pt idx="209">
                  <c:v>96.377999999999986</c:v>
                </c:pt>
                <c:pt idx="210">
                  <c:v>97.126999999999981</c:v>
                </c:pt>
                <c:pt idx="211">
                  <c:v>96.861000000000004</c:v>
                </c:pt>
                <c:pt idx="212">
                  <c:v>96.906000000000006</c:v>
                </c:pt>
                <c:pt idx="213">
                  <c:v>97.781999999999996</c:v>
                </c:pt>
                <c:pt idx="214">
                  <c:v>97.281999999999996</c:v>
                </c:pt>
                <c:pt idx="215">
                  <c:v>96.946000000000012</c:v>
                </c:pt>
                <c:pt idx="216">
                  <c:v>96.927999999999997</c:v>
                </c:pt>
                <c:pt idx="217">
                  <c:v>97.157999999999987</c:v>
                </c:pt>
                <c:pt idx="218">
                  <c:v>97.95</c:v>
                </c:pt>
                <c:pt idx="219">
                  <c:v>97.936000000000007</c:v>
                </c:pt>
                <c:pt idx="220">
                  <c:v>99.167999999999992</c:v>
                </c:pt>
                <c:pt idx="221">
                  <c:v>98.978999999999999</c:v>
                </c:pt>
                <c:pt idx="222">
                  <c:v>99.293000000000006</c:v>
                </c:pt>
                <c:pt idx="223">
                  <c:v>99.013000000000005</c:v>
                </c:pt>
                <c:pt idx="224">
                  <c:v>98.649000000000001</c:v>
                </c:pt>
                <c:pt idx="225">
                  <c:v>98.998000000000005</c:v>
                </c:pt>
                <c:pt idx="226">
                  <c:v>99.442000000000007</c:v>
                </c:pt>
                <c:pt idx="227">
                  <c:v>99.631</c:v>
                </c:pt>
                <c:pt idx="228">
                  <c:v>99.651999999999987</c:v>
                </c:pt>
                <c:pt idx="229">
                  <c:v>98.989000000000004</c:v>
                </c:pt>
                <c:pt idx="230">
                  <c:v>99.565000000000012</c:v>
                </c:pt>
                <c:pt idx="231">
                  <c:v>99.802999999999983</c:v>
                </c:pt>
                <c:pt idx="232">
                  <c:v>99.527000000000001</c:v>
                </c:pt>
                <c:pt idx="233">
                  <c:v>99.795000000000002</c:v>
                </c:pt>
                <c:pt idx="234">
                  <c:v>99.795000000000002</c:v>
                </c:pt>
                <c:pt idx="235">
                  <c:v>100.02</c:v>
                </c:pt>
                <c:pt idx="236">
                  <c:v>100.16999999999999</c:v>
                </c:pt>
                <c:pt idx="237">
                  <c:v>99.795000000000002</c:v>
                </c:pt>
                <c:pt idx="238">
                  <c:v>99.992999999999995</c:v>
                </c:pt>
                <c:pt idx="239">
                  <c:v>97.620999999999981</c:v>
                </c:pt>
                <c:pt idx="240">
                  <c:v>98.353999999999999</c:v>
                </c:pt>
                <c:pt idx="241">
                  <c:v>98.654999999999987</c:v>
                </c:pt>
                <c:pt idx="242">
                  <c:v>98.474000000000004</c:v>
                </c:pt>
                <c:pt idx="243">
                  <c:v>97.345000000000013</c:v>
                </c:pt>
                <c:pt idx="244">
                  <c:v>97.938999999999993</c:v>
                </c:pt>
                <c:pt idx="245">
                  <c:v>97.565000000000012</c:v>
                </c:pt>
                <c:pt idx="246">
                  <c:v>97.603999999999999</c:v>
                </c:pt>
                <c:pt idx="247">
                  <c:v>98.217000000000013</c:v>
                </c:pt>
                <c:pt idx="248">
                  <c:v>97.870999999999981</c:v>
                </c:pt>
                <c:pt idx="249">
                  <c:v>99.27</c:v>
                </c:pt>
                <c:pt idx="250">
                  <c:v>98.703000000000003</c:v>
                </c:pt>
                <c:pt idx="251">
                  <c:v>98.363</c:v>
                </c:pt>
                <c:pt idx="252">
                  <c:v>98.235000000000014</c:v>
                </c:pt>
                <c:pt idx="253">
                  <c:v>98.340999999999994</c:v>
                </c:pt>
                <c:pt idx="254">
                  <c:v>97.983999999999995</c:v>
                </c:pt>
                <c:pt idx="255">
                  <c:v>97.918999999999997</c:v>
                </c:pt>
                <c:pt idx="256">
                  <c:v>98.100999999999999</c:v>
                </c:pt>
                <c:pt idx="257">
                  <c:v>98.266000000000005</c:v>
                </c:pt>
                <c:pt idx="258">
                  <c:v>98.631</c:v>
                </c:pt>
                <c:pt idx="259">
                  <c:v>98.869</c:v>
                </c:pt>
                <c:pt idx="260">
                  <c:v>99.403999999999996</c:v>
                </c:pt>
                <c:pt idx="261">
                  <c:v>99.180999999999983</c:v>
                </c:pt>
                <c:pt idx="262">
                  <c:v>98.218999999999994</c:v>
                </c:pt>
                <c:pt idx="263">
                  <c:v>98.54</c:v>
                </c:pt>
                <c:pt idx="264">
                  <c:v>98.724999999999994</c:v>
                </c:pt>
                <c:pt idx="265">
                  <c:v>98.974000000000004</c:v>
                </c:pt>
                <c:pt idx="266">
                  <c:v>98.933000000000007</c:v>
                </c:pt>
                <c:pt idx="267">
                  <c:v>99.088999999999999</c:v>
                </c:pt>
                <c:pt idx="268">
                  <c:v>98.956000000000003</c:v>
                </c:pt>
                <c:pt idx="269">
                  <c:v>98.956000000000003</c:v>
                </c:pt>
                <c:pt idx="270">
                  <c:v>98.991000000000014</c:v>
                </c:pt>
                <c:pt idx="271">
                  <c:v>99.090999999999994</c:v>
                </c:pt>
                <c:pt idx="272">
                  <c:v>99.055999999999983</c:v>
                </c:pt>
                <c:pt idx="273">
                  <c:v>99.573999999999998</c:v>
                </c:pt>
                <c:pt idx="274">
                  <c:v>99.36</c:v>
                </c:pt>
                <c:pt idx="275">
                  <c:v>99.36</c:v>
                </c:pt>
                <c:pt idx="276">
                  <c:v>98.902000000000001</c:v>
                </c:pt>
                <c:pt idx="277">
                  <c:v>98.51</c:v>
                </c:pt>
                <c:pt idx="278">
                  <c:v>99.60599999999998</c:v>
                </c:pt>
                <c:pt idx="279">
                  <c:v>99.009</c:v>
                </c:pt>
                <c:pt idx="280">
                  <c:v>98.871999999999986</c:v>
                </c:pt>
                <c:pt idx="281">
                  <c:v>97.287999999999997</c:v>
                </c:pt>
                <c:pt idx="282">
                  <c:v>96.474000000000004</c:v>
                </c:pt>
                <c:pt idx="283">
                  <c:v>97.031000000000006</c:v>
                </c:pt>
                <c:pt idx="284">
                  <c:v>96.57</c:v>
                </c:pt>
                <c:pt idx="285">
                  <c:v>96.070999999999998</c:v>
                </c:pt>
                <c:pt idx="286">
                  <c:v>95.887999999999991</c:v>
                </c:pt>
                <c:pt idx="287">
                  <c:v>95.562000000000012</c:v>
                </c:pt>
                <c:pt idx="288">
                  <c:v>95.940000000000012</c:v>
                </c:pt>
                <c:pt idx="289">
                  <c:v>95.940000000000012</c:v>
                </c:pt>
                <c:pt idx="290">
                  <c:v>96.867999999999995</c:v>
                </c:pt>
                <c:pt idx="291">
                  <c:v>96.786000000000001</c:v>
                </c:pt>
                <c:pt idx="292">
                  <c:v>96.950999999999993</c:v>
                </c:pt>
                <c:pt idx="293">
                  <c:v>96.6</c:v>
                </c:pt>
                <c:pt idx="294">
                  <c:v>97.378999999999991</c:v>
                </c:pt>
                <c:pt idx="295">
                  <c:v>97.480999999999995</c:v>
                </c:pt>
                <c:pt idx="296">
                  <c:v>97.458000000000013</c:v>
                </c:pt>
                <c:pt idx="297">
                  <c:v>97.287000000000006</c:v>
                </c:pt>
                <c:pt idx="298">
                  <c:v>98.092000000000013</c:v>
                </c:pt>
                <c:pt idx="299">
                  <c:v>98.211000000000013</c:v>
                </c:pt>
                <c:pt idx="300">
                  <c:v>98.35199999999999</c:v>
                </c:pt>
                <c:pt idx="301">
                  <c:v>98.214000000000013</c:v>
                </c:pt>
                <c:pt idx="302">
                  <c:v>97.592000000000013</c:v>
                </c:pt>
                <c:pt idx="303">
                  <c:v>97.34</c:v>
                </c:pt>
                <c:pt idx="304">
                  <c:v>97.070999999999998</c:v>
                </c:pt>
                <c:pt idx="305">
                  <c:v>97.209000000000003</c:v>
                </c:pt>
                <c:pt idx="306">
                  <c:v>97.172999999999988</c:v>
                </c:pt>
                <c:pt idx="307">
                  <c:v>96.066000000000003</c:v>
                </c:pt>
                <c:pt idx="308">
                  <c:v>96.171999999999983</c:v>
                </c:pt>
                <c:pt idx="309">
                  <c:v>96.623999999999981</c:v>
                </c:pt>
                <c:pt idx="310">
                  <c:v>96.632999999999981</c:v>
                </c:pt>
                <c:pt idx="311">
                  <c:v>95.89</c:v>
                </c:pt>
                <c:pt idx="312">
                  <c:v>94.76</c:v>
                </c:pt>
                <c:pt idx="313">
                  <c:v>95.085999999999999</c:v>
                </c:pt>
                <c:pt idx="314">
                  <c:v>95.287999999999997</c:v>
                </c:pt>
                <c:pt idx="315">
                  <c:v>95.647999999999996</c:v>
                </c:pt>
                <c:pt idx="316">
                  <c:v>96.046000000000006</c:v>
                </c:pt>
                <c:pt idx="317">
                  <c:v>96.141999999999996</c:v>
                </c:pt>
                <c:pt idx="318">
                  <c:v>96.272999999999982</c:v>
                </c:pt>
                <c:pt idx="319">
                  <c:v>95.943000000000012</c:v>
                </c:pt>
                <c:pt idx="320">
                  <c:v>95.16</c:v>
                </c:pt>
                <c:pt idx="321">
                  <c:v>94.840999999999994</c:v>
                </c:pt>
                <c:pt idx="322">
                  <c:v>94.585999999999999</c:v>
                </c:pt>
                <c:pt idx="323">
                  <c:v>94.619</c:v>
                </c:pt>
                <c:pt idx="324">
                  <c:v>94.51</c:v>
                </c:pt>
                <c:pt idx="325">
                  <c:v>94.631</c:v>
                </c:pt>
                <c:pt idx="326">
                  <c:v>94.43</c:v>
                </c:pt>
                <c:pt idx="327">
                  <c:v>94.482000000000014</c:v>
                </c:pt>
                <c:pt idx="328">
                  <c:v>94.235000000000014</c:v>
                </c:pt>
                <c:pt idx="329">
                  <c:v>93.95</c:v>
                </c:pt>
                <c:pt idx="330">
                  <c:v>93.959000000000003</c:v>
                </c:pt>
                <c:pt idx="331">
                  <c:v>94.744000000000014</c:v>
                </c:pt>
                <c:pt idx="332">
                  <c:v>94.902000000000001</c:v>
                </c:pt>
                <c:pt idx="333">
                  <c:v>94.695999999999998</c:v>
                </c:pt>
                <c:pt idx="334">
                  <c:v>94.490000000000009</c:v>
                </c:pt>
                <c:pt idx="335">
                  <c:v>93.975999999999999</c:v>
                </c:pt>
                <c:pt idx="336">
                  <c:v>94.492000000000004</c:v>
                </c:pt>
                <c:pt idx="337">
                  <c:v>94.599000000000004</c:v>
                </c:pt>
                <c:pt idx="338">
                  <c:v>95.116</c:v>
                </c:pt>
                <c:pt idx="339">
                  <c:v>94.842000000000013</c:v>
                </c:pt>
                <c:pt idx="340">
                  <c:v>94.572999999999979</c:v>
                </c:pt>
                <c:pt idx="341">
                  <c:v>94.387</c:v>
                </c:pt>
                <c:pt idx="342">
                  <c:v>93.760999999999996</c:v>
                </c:pt>
                <c:pt idx="343">
                  <c:v>93.081999999999994</c:v>
                </c:pt>
                <c:pt idx="344">
                  <c:v>92.625999999999991</c:v>
                </c:pt>
                <c:pt idx="345">
                  <c:v>92.944000000000017</c:v>
                </c:pt>
                <c:pt idx="346">
                  <c:v>93.178999999999988</c:v>
                </c:pt>
                <c:pt idx="347">
                  <c:v>93.78</c:v>
                </c:pt>
                <c:pt idx="348">
                  <c:v>93.887999999999991</c:v>
                </c:pt>
                <c:pt idx="349">
                  <c:v>94.127999999999986</c:v>
                </c:pt>
                <c:pt idx="350">
                  <c:v>94.29</c:v>
                </c:pt>
                <c:pt idx="351">
                  <c:v>93.822999999999979</c:v>
                </c:pt>
                <c:pt idx="352">
                  <c:v>94.149999999999991</c:v>
                </c:pt>
                <c:pt idx="353">
                  <c:v>94.60799999999999</c:v>
                </c:pt>
                <c:pt idx="354">
                  <c:v>94.571999999999989</c:v>
                </c:pt>
                <c:pt idx="355">
                  <c:v>94.548000000000002</c:v>
                </c:pt>
                <c:pt idx="356">
                  <c:v>95.08</c:v>
                </c:pt>
                <c:pt idx="357">
                  <c:v>95.287000000000006</c:v>
                </c:pt>
                <c:pt idx="358">
                  <c:v>95.334000000000003</c:v>
                </c:pt>
                <c:pt idx="359">
                  <c:v>95.230999999999995</c:v>
                </c:pt>
                <c:pt idx="360">
                  <c:v>95.570999999999998</c:v>
                </c:pt>
                <c:pt idx="361">
                  <c:v>95.353999999999999</c:v>
                </c:pt>
                <c:pt idx="362">
                  <c:v>95.167999999999992</c:v>
                </c:pt>
                <c:pt idx="363">
                  <c:v>95.521000000000001</c:v>
                </c:pt>
                <c:pt idx="364">
                  <c:v>95.521000000000001</c:v>
                </c:pt>
                <c:pt idx="365">
                  <c:v>95.891000000000005</c:v>
                </c:pt>
                <c:pt idx="366">
                  <c:v>95.455000000000013</c:v>
                </c:pt>
                <c:pt idx="367">
                  <c:v>95.563999999999993</c:v>
                </c:pt>
                <c:pt idx="368">
                  <c:v>94.028999999999982</c:v>
                </c:pt>
                <c:pt idx="369">
                  <c:v>93.902000000000001</c:v>
                </c:pt>
                <c:pt idx="370">
                  <c:v>93.827999999999989</c:v>
                </c:pt>
                <c:pt idx="371">
                  <c:v>93.59</c:v>
                </c:pt>
                <c:pt idx="372">
                  <c:v>93.953000000000003</c:v>
                </c:pt>
                <c:pt idx="373">
                  <c:v>94.570999999999998</c:v>
                </c:pt>
                <c:pt idx="374">
                  <c:v>94.361999999999995</c:v>
                </c:pt>
                <c:pt idx="375">
                  <c:v>94.927999999999997</c:v>
                </c:pt>
                <c:pt idx="376">
                  <c:v>94.61</c:v>
                </c:pt>
                <c:pt idx="377">
                  <c:v>94.569000000000003</c:v>
                </c:pt>
                <c:pt idx="378">
                  <c:v>94.206000000000003</c:v>
                </c:pt>
                <c:pt idx="379">
                  <c:v>93.611000000000004</c:v>
                </c:pt>
                <c:pt idx="380">
                  <c:v>94.016999999999996</c:v>
                </c:pt>
                <c:pt idx="381">
                  <c:v>93.715999999999994</c:v>
                </c:pt>
                <c:pt idx="382">
                  <c:v>93.528999999999982</c:v>
                </c:pt>
                <c:pt idx="383">
                  <c:v>95.448000000000008</c:v>
                </c:pt>
                <c:pt idx="384">
                  <c:v>96.543999999999997</c:v>
                </c:pt>
                <c:pt idx="385">
                  <c:v>96.245000000000005</c:v>
                </c:pt>
                <c:pt idx="386">
                  <c:v>95.769000000000005</c:v>
                </c:pt>
                <c:pt idx="387">
                  <c:v>96.143000000000001</c:v>
                </c:pt>
                <c:pt idx="388">
                  <c:v>95.649000000000001</c:v>
                </c:pt>
                <c:pt idx="389">
                  <c:v>95.649000000000001</c:v>
                </c:pt>
                <c:pt idx="390">
                  <c:v>96.165999999999983</c:v>
                </c:pt>
                <c:pt idx="391">
                  <c:v>96.052999999999983</c:v>
                </c:pt>
                <c:pt idx="392">
                  <c:v>96.327999999999989</c:v>
                </c:pt>
                <c:pt idx="393">
                  <c:v>96.301999999999992</c:v>
                </c:pt>
                <c:pt idx="394">
                  <c:v>96.570999999999998</c:v>
                </c:pt>
                <c:pt idx="395">
                  <c:v>96.441000000000017</c:v>
                </c:pt>
                <c:pt idx="396">
                  <c:v>96.215999999999994</c:v>
                </c:pt>
                <c:pt idx="397">
                  <c:v>96.076999999999998</c:v>
                </c:pt>
                <c:pt idx="398">
                  <c:v>96.58</c:v>
                </c:pt>
                <c:pt idx="399">
                  <c:v>96.562000000000012</c:v>
                </c:pt>
                <c:pt idx="400">
                  <c:v>97.063000000000002</c:v>
                </c:pt>
                <c:pt idx="401">
                  <c:v>97.200999999999993</c:v>
                </c:pt>
                <c:pt idx="402">
                  <c:v>97</c:v>
                </c:pt>
                <c:pt idx="403">
                  <c:v>97.467000000000013</c:v>
                </c:pt>
                <c:pt idx="404">
                  <c:v>97.286000000000001</c:v>
                </c:pt>
                <c:pt idx="405">
                  <c:v>97.155999999999992</c:v>
                </c:pt>
                <c:pt idx="406">
                  <c:v>97.052999999999983</c:v>
                </c:pt>
                <c:pt idx="407">
                  <c:v>96.739000000000004</c:v>
                </c:pt>
                <c:pt idx="408">
                  <c:v>95.53</c:v>
                </c:pt>
                <c:pt idx="409">
                  <c:v>95.712999999999994</c:v>
                </c:pt>
                <c:pt idx="410">
                  <c:v>95.063999999999993</c:v>
                </c:pt>
                <c:pt idx="411">
                  <c:v>95.563000000000002</c:v>
                </c:pt>
                <c:pt idx="412">
                  <c:v>95.757999999999996</c:v>
                </c:pt>
                <c:pt idx="413">
                  <c:v>96.194000000000003</c:v>
                </c:pt>
                <c:pt idx="414">
                  <c:v>96.400999999999996</c:v>
                </c:pt>
                <c:pt idx="415">
                  <c:v>96.182999999999993</c:v>
                </c:pt>
                <c:pt idx="416">
                  <c:v>95.649999999999991</c:v>
                </c:pt>
                <c:pt idx="417">
                  <c:v>95.856999999999999</c:v>
                </c:pt>
                <c:pt idx="418">
                  <c:v>95.721999999999994</c:v>
                </c:pt>
                <c:pt idx="419">
                  <c:v>95.628999999999991</c:v>
                </c:pt>
                <c:pt idx="420">
                  <c:v>94.790999999999997</c:v>
                </c:pt>
                <c:pt idx="421">
                  <c:v>94.718000000000004</c:v>
                </c:pt>
                <c:pt idx="422">
                  <c:v>94.156999999999982</c:v>
                </c:pt>
                <c:pt idx="423">
                  <c:v>94.510999999999996</c:v>
                </c:pt>
                <c:pt idx="424">
                  <c:v>94.519000000000005</c:v>
                </c:pt>
                <c:pt idx="425">
                  <c:v>94.539000000000001</c:v>
                </c:pt>
                <c:pt idx="426">
                  <c:v>94.786000000000001</c:v>
                </c:pt>
                <c:pt idx="427">
                  <c:v>94.771999999999991</c:v>
                </c:pt>
                <c:pt idx="428">
                  <c:v>95.566000000000003</c:v>
                </c:pt>
                <c:pt idx="429">
                  <c:v>95.58</c:v>
                </c:pt>
                <c:pt idx="430">
                  <c:v>96.054000000000002</c:v>
                </c:pt>
                <c:pt idx="431">
                  <c:v>96.021999999999991</c:v>
                </c:pt>
                <c:pt idx="432">
                  <c:v>95.652999999999992</c:v>
                </c:pt>
                <c:pt idx="433">
                  <c:v>95.843999999999994</c:v>
                </c:pt>
                <c:pt idx="434">
                  <c:v>95.843999999999994</c:v>
                </c:pt>
                <c:pt idx="435">
                  <c:v>94.822999999999979</c:v>
                </c:pt>
                <c:pt idx="436">
                  <c:v>94.956000000000003</c:v>
                </c:pt>
                <c:pt idx="437">
                  <c:v>95.027000000000001</c:v>
                </c:pt>
                <c:pt idx="438">
                  <c:v>95.335999999999999</c:v>
                </c:pt>
                <c:pt idx="439">
                  <c:v>95.095000000000013</c:v>
                </c:pt>
                <c:pt idx="440">
                  <c:v>95.632999999999981</c:v>
                </c:pt>
                <c:pt idx="441">
                  <c:v>95.326999999999998</c:v>
                </c:pt>
                <c:pt idx="442">
                  <c:v>95.287999999999997</c:v>
                </c:pt>
                <c:pt idx="443">
                  <c:v>96.10799999999999</c:v>
                </c:pt>
                <c:pt idx="444">
                  <c:v>95.840999999999994</c:v>
                </c:pt>
                <c:pt idx="445">
                  <c:v>96.019000000000005</c:v>
                </c:pt>
                <c:pt idx="446">
                  <c:v>95.66</c:v>
                </c:pt>
                <c:pt idx="447">
                  <c:v>95.448000000000008</c:v>
                </c:pt>
                <c:pt idx="448">
                  <c:v>95.477000000000004</c:v>
                </c:pt>
                <c:pt idx="449">
                  <c:v>95.296999999999997</c:v>
                </c:pt>
                <c:pt idx="450">
                  <c:v>95.435000000000002</c:v>
                </c:pt>
                <c:pt idx="451">
                  <c:v>95.430999999999997</c:v>
                </c:pt>
                <c:pt idx="452">
                  <c:v>95.534999999999997</c:v>
                </c:pt>
                <c:pt idx="453">
                  <c:v>95.462999999999994</c:v>
                </c:pt>
                <c:pt idx="454">
                  <c:v>95.694999999999993</c:v>
                </c:pt>
                <c:pt idx="455">
                  <c:v>96.168999999999983</c:v>
                </c:pt>
                <c:pt idx="456">
                  <c:v>96.124999999999986</c:v>
                </c:pt>
                <c:pt idx="457">
                  <c:v>96.765000000000001</c:v>
                </c:pt>
                <c:pt idx="458">
                  <c:v>96.631999999999991</c:v>
                </c:pt>
                <c:pt idx="459">
                  <c:v>96.929000000000002</c:v>
                </c:pt>
                <c:pt idx="460">
                  <c:v>97.69</c:v>
                </c:pt>
                <c:pt idx="461">
                  <c:v>97.965999999999994</c:v>
                </c:pt>
                <c:pt idx="462">
                  <c:v>97.516000000000005</c:v>
                </c:pt>
                <c:pt idx="463">
                  <c:v>98.019000000000005</c:v>
                </c:pt>
                <c:pt idx="464">
                  <c:v>97.887999999999991</c:v>
                </c:pt>
                <c:pt idx="465">
                  <c:v>97.894999999999996</c:v>
                </c:pt>
                <c:pt idx="466">
                  <c:v>97.92</c:v>
                </c:pt>
                <c:pt idx="467">
                  <c:v>98.315000000000012</c:v>
                </c:pt>
                <c:pt idx="468">
                  <c:v>98.694999999999993</c:v>
                </c:pt>
                <c:pt idx="469">
                  <c:v>98.756</c:v>
                </c:pt>
                <c:pt idx="470">
                  <c:v>98.718999999999994</c:v>
                </c:pt>
                <c:pt idx="471">
                  <c:v>98.628999999999991</c:v>
                </c:pt>
                <c:pt idx="472">
                  <c:v>98.887999999999991</c:v>
                </c:pt>
                <c:pt idx="473">
                  <c:v>98.348000000000013</c:v>
                </c:pt>
                <c:pt idx="474">
                  <c:v>98.445000000000007</c:v>
                </c:pt>
                <c:pt idx="475">
                  <c:v>97.698999999999998</c:v>
                </c:pt>
                <c:pt idx="476">
                  <c:v>97.397999999999996</c:v>
                </c:pt>
                <c:pt idx="477">
                  <c:v>97.156999999999982</c:v>
                </c:pt>
                <c:pt idx="478">
                  <c:v>97.065000000000012</c:v>
                </c:pt>
                <c:pt idx="479">
                  <c:v>97.781000000000006</c:v>
                </c:pt>
                <c:pt idx="480">
                  <c:v>97.861000000000004</c:v>
                </c:pt>
                <c:pt idx="481">
                  <c:v>98.504000000000005</c:v>
                </c:pt>
                <c:pt idx="482">
                  <c:v>98.784999999999997</c:v>
                </c:pt>
                <c:pt idx="483">
                  <c:v>99.06</c:v>
                </c:pt>
                <c:pt idx="484">
                  <c:v>100.11</c:v>
                </c:pt>
                <c:pt idx="485">
                  <c:v>100.23</c:v>
                </c:pt>
                <c:pt idx="486">
                  <c:v>100.41000000000001</c:v>
                </c:pt>
                <c:pt idx="487">
                  <c:v>100.89</c:v>
                </c:pt>
                <c:pt idx="488">
                  <c:v>101.21000000000001</c:v>
                </c:pt>
                <c:pt idx="489">
                  <c:v>101.05</c:v>
                </c:pt>
                <c:pt idx="490">
                  <c:v>101.04</c:v>
                </c:pt>
                <c:pt idx="491">
                  <c:v>101.7</c:v>
                </c:pt>
                <c:pt idx="492">
                  <c:v>101.7</c:v>
                </c:pt>
                <c:pt idx="493">
                  <c:v>101.49000000000001</c:v>
                </c:pt>
                <c:pt idx="494">
                  <c:v>101.33</c:v>
                </c:pt>
                <c:pt idx="495">
                  <c:v>100.93</c:v>
                </c:pt>
                <c:pt idx="496">
                  <c:v>101.5</c:v>
                </c:pt>
                <c:pt idx="497">
                  <c:v>101.04</c:v>
                </c:pt>
                <c:pt idx="498">
                  <c:v>100.77</c:v>
                </c:pt>
                <c:pt idx="499">
                  <c:v>100.09</c:v>
                </c:pt>
                <c:pt idx="500">
                  <c:v>100.49000000000001</c:v>
                </c:pt>
                <c:pt idx="501">
                  <c:v>100.23</c:v>
                </c:pt>
                <c:pt idx="502">
                  <c:v>101.1</c:v>
                </c:pt>
                <c:pt idx="503">
                  <c:v>101.59</c:v>
                </c:pt>
                <c:pt idx="504">
                  <c:v>101.03</c:v>
                </c:pt>
                <c:pt idx="505">
                  <c:v>101.07</c:v>
                </c:pt>
                <c:pt idx="506">
                  <c:v>101.76</c:v>
                </c:pt>
                <c:pt idx="507">
                  <c:v>103.02</c:v>
                </c:pt>
                <c:pt idx="508">
                  <c:v>102.95</c:v>
                </c:pt>
                <c:pt idx="509">
                  <c:v>103.14</c:v>
                </c:pt>
                <c:pt idx="510">
                  <c:v>103.29</c:v>
                </c:pt>
                <c:pt idx="511">
                  <c:v>103.02</c:v>
                </c:pt>
                <c:pt idx="512">
                  <c:v>103.09</c:v>
                </c:pt>
                <c:pt idx="513">
                  <c:v>103.01</c:v>
                </c:pt>
                <c:pt idx="514">
                  <c:v>102.96000000000001</c:v>
                </c:pt>
                <c:pt idx="515">
                  <c:v>103.02</c:v>
                </c:pt>
                <c:pt idx="516">
                  <c:v>103.3</c:v>
                </c:pt>
                <c:pt idx="517">
                  <c:v>102.67999999999999</c:v>
                </c:pt>
                <c:pt idx="518">
                  <c:v>102.21000000000001</c:v>
                </c:pt>
              </c:numCache>
            </c:numRef>
          </c:val>
        </c:ser>
        <c:dLbls/>
        <c:marker val="1"/>
        <c:axId val="118619520"/>
        <c:axId val="111715456"/>
      </c:lineChart>
      <c:dateAx>
        <c:axId val="118619520"/>
        <c:scaling>
          <c:orientation val="minMax"/>
        </c:scaling>
        <c:axPos val="b"/>
        <c:numFmt formatCode="m" sourceLinked="0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1715456"/>
        <c:crosses val="autoZero"/>
        <c:auto val="1"/>
        <c:lblOffset val="100"/>
        <c:baseTimeUnit val="days"/>
        <c:majorUnit val="3"/>
        <c:majorTimeUnit val="months"/>
      </c:dateAx>
      <c:valAx>
        <c:axId val="111715456"/>
        <c:scaling>
          <c:orientation val="minMax"/>
          <c:min val="90"/>
        </c:scaling>
        <c:axPos val="l"/>
        <c:numFmt formatCode="#,##0.000_ " sourceLinked="1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861952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057241796015333"/>
          <c:y val="0.10306962788818694"/>
          <c:w val="0.69650903112046159"/>
          <c:h val="0.81813316676289816"/>
        </c:manualLayout>
      </c:layout>
      <c:barChart>
        <c:barDir val="bar"/>
        <c:grouping val="clustered"/>
        <c:ser>
          <c:idx val="1"/>
          <c:order val="0"/>
          <c:tx>
            <c:strRef>
              <c:f>工作表1!$C$13</c:f>
              <c:strCache>
                <c:ptCount val="1"/>
                <c:pt idx="0">
                  <c:v>2016/11/8-2016/12/30</c:v>
                </c:pt>
              </c:strCache>
            </c:strRef>
          </c:tx>
          <c:spPr>
            <a:gradFill rotWithShape="1">
              <a:gsLst>
                <a:gs pos="0">
                  <a:srgbClr val="C0504D">
                    <a:tint val="50000"/>
                    <a:satMod val="300000"/>
                  </a:srgbClr>
                </a:gs>
                <a:gs pos="35000">
                  <a:srgbClr val="C0504D">
                    <a:tint val="37000"/>
                    <a:satMod val="300000"/>
                  </a:srgbClr>
                </a:gs>
                <a:gs pos="100000">
                  <a:srgbClr val="C0504D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C0504D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dLbls>
            <c:dLbl>
              <c:idx val="0"/>
              <c:layout>
                <c:manualLayout>
                  <c:x val="-5.5188155981515975E-3"/>
                  <c:y val="8.9081448720444868E-3"/>
                </c:manualLayout>
              </c:layout>
              <c:showVal val="1"/>
            </c:dLbl>
            <c:dLbl>
              <c:idx val="1"/>
              <c:layout>
                <c:manualLayout>
                  <c:x val="3.1394492723580612E-4"/>
                  <c:y val="9.7491986705255957E-3"/>
                </c:manualLayout>
              </c:layout>
              <c:showVal val="1"/>
            </c:dLbl>
            <c:dLbl>
              <c:idx val="2"/>
              <c:layout>
                <c:manualLayout>
                  <c:x val="1.8951732559289721E-2"/>
                  <c:y val="0"/>
                </c:manualLayout>
              </c:layout>
              <c:showVal val="1"/>
            </c:dLbl>
            <c:dLbl>
              <c:idx val="3"/>
              <c:layout>
                <c:manualLayout>
                  <c:x val="1.3536951828064085E-2"/>
                  <c:y val="-8.9072301459944131E-3"/>
                </c:manualLayout>
              </c:layout>
              <c:showVal val="1"/>
            </c:dLbl>
            <c:dLbl>
              <c:idx val="8"/>
              <c:layout>
                <c:manualLayout>
                  <c:x val="0"/>
                  <c:y val="4.2558567458512555E-3"/>
                </c:manualLayout>
              </c:layout>
              <c:showVal val="1"/>
            </c:dLbl>
            <c:dLbl>
              <c:idx val="9"/>
              <c:layout>
                <c:manualLayout>
                  <c:x val="5.4505817852286247E-3"/>
                  <c:y val="1.2321926334285131E-2"/>
                </c:manualLayout>
              </c:layout>
              <c:showVal val="1"/>
            </c:dLbl>
            <c:dLbl>
              <c:idx val="10"/>
              <c:layout>
                <c:manualLayout>
                  <c:x val="8.2606502323551226E-3"/>
                  <c:y val="8.7094265216279658E-3"/>
                </c:manualLayout>
              </c:layout>
              <c:showVal val="1"/>
            </c:dLbl>
            <c:txPr>
              <a:bodyPr/>
              <a:lstStyle/>
              <a:p>
                <a:pPr>
                  <a:defRPr sz="900" baseline="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工作表1!$A$14:$A$24</c:f>
              <c:strCache>
                <c:ptCount val="11"/>
                <c:pt idx="0">
                  <c:v>上海A股</c:v>
                </c:pt>
                <c:pt idx="1">
                  <c:v>泰國SET</c:v>
                </c:pt>
                <c:pt idx="2">
                  <c:v>臺北加權</c:v>
                </c:pt>
                <c:pt idx="3">
                  <c:v>印尼JSX</c:v>
                </c:pt>
                <c:pt idx="4">
                  <c:v>首爾綜合</c:v>
                </c:pt>
                <c:pt idx="5">
                  <c:v>馬來西亞綜合</c:v>
                </c:pt>
                <c:pt idx="6">
                  <c:v>法蘭克福DAX</c:v>
                </c:pt>
                <c:pt idx="7">
                  <c:v>東京日經225</c:v>
                </c:pt>
                <c:pt idx="8">
                  <c:v>紐約道瓊工業</c:v>
                </c:pt>
                <c:pt idx="9">
                  <c:v>法國CAC40</c:v>
                </c:pt>
                <c:pt idx="10">
                  <c:v>英國金融時報100</c:v>
                </c:pt>
              </c:strCache>
            </c:strRef>
          </c:cat>
          <c:val>
            <c:numRef>
              <c:f>工作表1!$C$14:$C$24</c:f>
              <c:numCache>
                <c:formatCode>0.0_ </c:formatCode>
                <c:ptCount val="11"/>
                <c:pt idx="0">
                  <c:v>-1.4056773222650976</c:v>
                </c:pt>
                <c:pt idx="1">
                  <c:v>2.1922852752609634</c:v>
                </c:pt>
                <c:pt idx="2">
                  <c:v>0.39132382887636658</c:v>
                </c:pt>
                <c:pt idx="3">
                  <c:v>-3.1800428502411164</c:v>
                </c:pt>
                <c:pt idx="4">
                  <c:v>1.152053030378664</c:v>
                </c:pt>
                <c:pt idx="5">
                  <c:v>-1.3276676563570564</c:v>
                </c:pt>
                <c:pt idx="6">
                  <c:v>9.5278526127803751</c:v>
                </c:pt>
                <c:pt idx="7">
                  <c:v>11.315281590646745</c:v>
                </c:pt>
                <c:pt idx="8">
                  <c:v>7.7994887834551561</c:v>
                </c:pt>
                <c:pt idx="9">
                  <c:v>8.6091014074502574</c:v>
                </c:pt>
                <c:pt idx="10">
                  <c:v>4.3795611118819373</c:v>
                </c:pt>
              </c:numCache>
            </c:numRef>
          </c:val>
        </c:ser>
        <c:ser>
          <c:idx val="0"/>
          <c:order val="1"/>
          <c:tx>
            <c:strRef>
              <c:f>工作表1!$B$13</c:f>
              <c:strCache>
                <c:ptCount val="1"/>
                <c:pt idx="0">
                  <c:v>2015/12/31-2016/11/8</c:v>
                </c:pt>
              </c:strCache>
            </c:strRef>
          </c:tx>
          <c:dLbls>
            <c:dLbl>
              <c:idx val="0"/>
              <c:layout>
                <c:manualLayout>
                  <c:x val="1.1836775246976809E-3"/>
                  <c:y val="-7.1082314672244852E-3"/>
                </c:manualLayout>
              </c:layout>
              <c:showVal val="1"/>
            </c:dLbl>
            <c:dLbl>
              <c:idx val="1"/>
              <c:layout>
                <c:manualLayout>
                  <c:x val="-2.9244079555493406E-3"/>
                  <c:y val="-2.9481529069833512E-3"/>
                </c:manualLayout>
              </c:layout>
              <c:showVal val="1"/>
            </c:dLbl>
            <c:dLbl>
              <c:idx val="2"/>
              <c:layout>
                <c:manualLayout>
                  <c:x val="-9.1704965587301283E-3"/>
                  <c:y val="-4.5730193797058208E-3"/>
                </c:manualLayout>
              </c:layout>
              <c:showVal val="1"/>
            </c:dLbl>
            <c:dLbl>
              <c:idx val="3"/>
              <c:layout>
                <c:manualLayout>
                  <c:x val="-5.9470957240806881E-3"/>
                  <c:y val="-4.9307619022405493E-3"/>
                </c:manualLayout>
              </c:layout>
              <c:showVal val="1"/>
            </c:dLbl>
            <c:dLbl>
              <c:idx val="4"/>
              <c:layout>
                <c:manualLayout>
                  <c:x val="-1.0062117319266544E-3"/>
                  <c:y val="-1.3146622191304212E-2"/>
                </c:manualLayout>
              </c:layout>
              <c:showVal val="1"/>
            </c:dLbl>
            <c:dLbl>
              <c:idx val="5"/>
              <c:layout>
                <c:manualLayout>
                  <c:x val="1.520131375717843E-3"/>
                  <c:y val="-2.258620036774624E-2"/>
                </c:manualLayout>
              </c:layout>
              <c:showVal val="1"/>
            </c:dLbl>
            <c:dLbl>
              <c:idx val="6"/>
              <c:layout>
                <c:manualLayout>
                  <c:x val="0"/>
                  <c:y val="3.9518914779482902E-3"/>
                </c:manualLayout>
              </c:layout>
              <c:showVal val="1"/>
            </c:dLbl>
            <c:dLbl>
              <c:idx val="7"/>
              <c:layout>
                <c:manualLayout>
                  <c:x val="-2.770354757767778E-4"/>
                  <c:y val="-4.1021342158549237E-3"/>
                </c:manualLayout>
              </c:layout>
              <c:showVal val="1"/>
            </c:dLbl>
            <c:dLbl>
              <c:idx val="8"/>
              <c:layout>
                <c:manualLayout>
                  <c:x val="-1.2050149949116885E-2"/>
                  <c:y val="-4.0297048748272916E-3"/>
                </c:manualLayout>
              </c:layout>
              <c:showVal val="1"/>
            </c:dLbl>
            <c:dLbl>
              <c:idx val="10"/>
              <c:layout>
                <c:manualLayout>
                  <c:x val="-8.1221710968384497E-3"/>
                  <c:y val="-8.9068794676422092E-3"/>
                </c:manualLayout>
              </c:layout>
              <c:showVal val="1"/>
            </c:dLbl>
            <c:txPr>
              <a:bodyPr/>
              <a:lstStyle/>
              <a:p>
                <a:pPr>
                  <a:defRPr sz="900" baseline="0">
                    <a:solidFill>
                      <a:srgbClr val="003399"/>
                    </a:solidFill>
                    <a:latin typeface="Times New Roman" panose="02020603050405020304" pitchFamily="18" charset="0"/>
                    <a:ea typeface="Arial Unicode MS" panose="020B0604020202020204" pitchFamily="34" charset="-12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工作表1!$A$14:$A$24</c:f>
              <c:strCache>
                <c:ptCount val="11"/>
                <c:pt idx="0">
                  <c:v>上海A股</c:v>
                </c:pt>
                <c:pt idx="1">
                  <c:v>泰國SET</c:v>
                </c:pt>
                <c:pt idx="2">
                  <c:v>臺北加權</c:v>
                </c:pt>
                <c:pt idx="3">
                  <c:v>印尼JSX</c:v>
                </c:pt>
                <c:pt idx="4">
                  <c:v>首爾綜合</c:v>
                </c:pt>
                <c:pt idx="5">
                  <c:v>馬來西亞綜合</c:v>
                </c:pt>
                <c:pt idx="6">
                  <c:v>法蘭克福DAX</c:v>
                </c:pt>
                <c:pt idx="7">
                  <c:v>東京日經225</c:v>
                </c:pt>
                <c:pt idx="8">
                  <c:v>紐約道瓊工業</c:v>
                </c:pt>
                <c:pt idx="9">
                  <c:v>法國CAC40</c:v>
                </c:pt>
                <c:pt idx="10">
                  <c:v>英國金融時報100</c:v>
                </c:pt>
              </c:strCache>
            </c:strRef>
          </c:cat>
          <c:val>
            <c:numRef>
              <c:f>工作表1!$B$14:$B$24</c:f>
              <c:numCache>
                <c:formatCode>0.0_ </c:formatCode>
                <c:ptCount val="11"/>
                <c:pt idx="0">
                  <c:v>-11.024244862038335</c:v>
                </c:pt>
                <c:pt idx="1">
                  <c:v>17.22178227046162</c:v>
                </c:pt>
                <c:pt idx="2">
                  <c:v>10.546458048994612</c:v>
                </c:pt>
                <c:pt idx="3">
                  <c:v>23.034581682768618</c:v>
                </c:pt>
                <c:pt idx="4">
                  <c:v>2.1449949268601114</c:v>
                </c:pt>
                <c:pt idx="5">
                  <c:v>-1.6951155384606345</c:v>
                </c:pt>
                <c:pt idx="6">
                  <c:v>-2.4266011108618586</c:v>
                </c:pt>
                <c:pt idx="7">
                  <c:v>-9.7843772969116269</c:v>
                </c:pt>
                <c:pt idx="8">
                  <c:v>5.2092306297320663</c:v>
                </c:pt>
                <c:pt idx="9">
                  <c:v>-3.4541282623041352</c:v>
                </c:pt>
                <c:pt idx="10">
                  <c:v>9.6247337400623838</c:v>
                </c:pt>
              </c:numCache>
            </c:numRef>
          </c:val>
        </c:ser>
        <c:dLbls/>
        <c:axId val="113055616"/>
        <c:axId val="113057152"/>
      </c:barChart>
      <c:catAx>
        <c:axId val="113055616"/>
        <c:scaling>
          <c:orientation val="minMax"/>
        </c:scaling>
        <c:axPos val="l"/>
        <c:tickLblPos val="low"/>
        <c:txPr>
          <a:bodyPr rot="0" vert="horz"/>
          <a:lstStyle/>
          <a:p>
            <a:pPr>
              <a:defRPr sz="1000" baseline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13057152"/>
        <c:crosses val="autoZero"/>
        <c:auto val="1"/>
        <c:lblAlgn val="ctr"/>
        <c:lblOffset val="100"/>
      </c:catAx>
      <c:valAx>
        <c:axId val="113057152"/>
        <c:scaling>
          <c:orientation val="minMax"/>
          <c:max val="25"/>
          <c:min val="-15"/>
        </c:scaling>
        <c:axPos val="b"/>
        <c:majorGridlines>
          <c:spPr>
            <a:ln>
              <a:noFill/>
            </a:ln>
          </c:spPr>
        </c:majorGridlines>
        <c:numFmt formatCode="0_ " sourceLinked="0"/>
        <c:majorTickMark val="in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3055616"/>
        <c:crosses val="autoZero"/>
        <c:crossBetween val="between"/>
        <c:majorUnit val="5"/>
      </c:valAx>
    </c:plotArea>
    <c:legend>
      <c:legendPos val="r"/>
      <c:layout>
        <c:manualLayout>
          <c:xMode val="edge"/>
          <c:yMode val="edge"/>
          <c:x val="0.10930203902735189"/>
          <c:y val="3.3623040409367887E-3"/>
          <c:w val="0.75378480382292057"/>
          <c:h val="8.3009983167583942E-2"/>
        </c:manualLayout>
      </c:layout>
      <c:txPr>
        <a:bodyPr/>
        <a:lstStyle/>
        <a:p>
          <a:pPr>
            <a:defRPr sz="100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</c:chart>
  <c:spPr>
    <a:ln>
      <a:noFill/>
    </a:ln>
  </c:sp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plotArea>
      <c:layout>
        <c:manualLayout>
          <c:layoutTarget val="inner"/>
          <c:xMode val="edge"/>
          <c:yMode val="edge"/>
          <c:x val="0.11784524179055419"/>
          <c:y val="0.14481993765797371"/>
          <c:w val="0.88590184109175518"/>
          <c:h val="0.72352582571531054"/>
        </c:manualLayout>
      </c:layout>
      <c:lineChart>
        <c:grouping val="standard"/>
        <c:ser>
          <c:idx val="0"/>
          <c:order val="0"/>
          <c:tx>
            <c:strRef>
              <c:f>工作表1!$C$1</c:f>
              <c:strCache>
                <c:ptCount val="1"/>
                <c:pt idx="0">
                  <c:v>經濟成長率（yoy）</c:v>
                </c:pt>
              </c:strCache>
            </c:strRef>
          </c:tx>
          <c:spPr>
            <a:ln w="50800">
              <a:prstDash val="sysDash"/>
            </a:ln>
          </c:spPr>
          <c:marker>
            <c:symbol val="circle"/>
            <c:size val="8"/>
            <c:spPr>
              <a:solidFill>
                <a:schemeClr val="bg1"/>
              </a:solidFill>
            </c:spPr>
          </c:marker>
          <c:dPt>
            <c:idx val="1"/>
            <c:spPr>
              <a:ln w="50800">
                <a:prstDash val="solid"/>
              </a:ln>
            </c:spPr>
          </c:dPt>
          <c:dPt>
            <c:idx val="2"/>
            <c:spPr>
              <a:ln w="50800">
                <a:prstDash val="solid"/>
              </a:ln>
            </c:spPr>
          </c:dPt>
          <c:dPt>
            <c:idx val="3"/>
            <c:spPr>
              <a:ln w="50800">
                <a:prstDash val="solid"/>
              </a:ln>
            </c:spPr>
          </c:dPt>
          <c:dPt>
            <c:idx val="4"/>
            <c:spPr>
              <a:ln w="50800">
                <a:prstDash val="solid"/>
              </a:ln>
            </c:spPr>
          </c:dPt>
          <c:dPt>
            <c:idx val="5"/>
            <c:spPr>
              <a:ln w="50800">
                <a:prstDash val="solid"/>
              </a:ln>
            </c:spPr>
          </c:dPt>
          <c:dPt>
            <c:idx val="6"/>
            <c:marker>
              <c:spPr>
                <a:solidFill>
                  <a:schemeClr val="bg1"/>
                </a:solidFill>
                <a:ln w="12700">
                  <a:prstDash val="sysDash"/>
                </a:ln>
              </c:spPr>
            </c:marker>
            <c:spPr>
              <a:ln w="50800">
                <a:prstDash val="solid"/>
              </a:ln>
            </c:spPr>
          </c:dPt>
          <c:dPt>
            <c:idx val="7"/>
            <c:marker>
              <c:spPr>
                <a:solidFill>
                  <a:schemeClr val="bg1"/>
                </a:solidFill>
                <a:ln w="9525">
                  <a:prstDash val="dash"/>
                </a:ln>
              </c:spPr>
            </c:marker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/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b"/>
              <c:showVal val="1"/>
            </c:dLbl>
            <c:dLbl>
              <c:idx val="5"/>
              <c:layout>
                <c:manualLayout>
                  <c:x val="-5.4025227241582999E-2"/>
                  <c:y val="-7.4580353992010393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Val val="1"/>
            </c:dLbl>
            <c:dLbl>
              <c:idx val="6"/>
              <c:layout>
                <c:manualLayout>
                  <c:x val="-5.8815747943230051E-2"/>
                  <c:y val="6.9670121105977353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Val val="1"/>
            </c:dLbl>
            <c:dLbl>
              <c:idx val="7"/>
              <c:layout>
                <c:manualLayout>
                  <c:x val="-6.3340036246555431E-2"/>
                  <c:y val="-6.5510710890695129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r"/>
              <c:showVal val="1"/>
            </c:dLbl>
            <c:dLbl>
              <c:idx val="8"/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b"/>
              <c:showVal val="1"/>
            </c:dLbl>
            <c:dLbl>
              <c:idx val="9"/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t"/>
              <c:showVal val="1"/>
            </c:dLbl>
            <c:dLbl>
              <c:idx val="10"/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b"/>
              <c:showVal val="1"/>
            </c:dLbl>
            <c:dLbl>
              <c:idx val="11"/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CC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t"/>
              <c:showVal val="1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工作表1!$B$2:$B$9</c:f>
              <c:strCache>
                <c:ptCount val="8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</c:v>
                </c:pt>
                <c:pt idx="5">
                  <c:v>Q2</c:v>
                </c:pt>
                <c:pt idx="6">
                  <c:v>Q3</c:v>
                </c:pt>
                <c:pt idx="7">
                  <c:v>Q4f</c:v>
                </c:pt>
              </c:strCache>
            </c:strRef>
          </c:cat>
          <c:val>
            <c:numRef>
              <c:f>工作表1!$C$2:$C$9</c:f>
              <c:numCache>
                <c:formatCode>0.00_ </c:formatCode>
                <c:ptCount val="8"/>
                <c:pt idx="0">
                  <c:v>4.01</c:v>
                </c:pt>
                <c:pt idx="1">
                  <c:v>0.66000000000000014</c:v>
                </c:pt>
                <c:pt idx="2">
                  <c:v>-0.70000000000000007</c:v>
                </c:pt>
                <c:pt idx="3">
                  <c:v>-0.79</c:v>
                </c:pt>
                <c:pt idx="4">
                  <c:v>-0.23</c:v>
                </c:pt>
                <c:pt idx="5">
                  <c:v>1.1299999999999997</c:v>
                </c:pt>
                <c:pt idx="6">
                  <c:v>2.0299999999999998</c:v>
                </c:pt>
                <c:pt idx="7">
                  <c:v>2.3699999999999997</c:v>
                </c:pt>
              </c:numCache>
            </c:numRef>
          </c:val>
        </c:ser>
        <c:ser>
          <c:idx val="1"/>
          <c:order val="1"/>
          <c:tx>
            <c:strRef>
              <c:f>工作表1!$D$1</c:f>
              <c:strCache>
                <c:ptCount val="1"/>
                <c:pt idx="0">
                  <c:v>經濟成長率（saar）</c:v>
                </c:pt>
              </c:strCache>
            </c:strRef>
          </c:tx>
          <c:spPr>
            <a:ln w="38100" cmpd="dbl">
              <a:prstDash val="sysDash"/>
            </a:ln>
          </c:spPr>
          <c:marker>
            <c:symbol val="none"/>
          </c:marker>
          <c:dPt>
            <c:idx val="6"/>
          </c:dPt>
          <c:dPt>
            <c:idx val="7"/>
          </c:dPt>
          <c:cat>
            <c:strRef>
              <c:f>工作表1!$B$2:$B$9</c:f>
              <c:strCache>
                <c:ptCount val="8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Q1</c:v>
                </c:pt>
                <c:pt idx="5">
                  <c:v>Q2</c:v>
                </c:pt>
                <c:pt idx="6">
                  <c:v>Q3</c:v>
                </c:pt>
                <c:pt idx="7">
                  <c:v>Q4f</c:v>
                </c:pt>
              </c:strCache>
            </c:strRef>
          </c:cat>
          <c:val>
            <c:numRef>
              <c:f>工作表1!$D$2:$D$9</c:f>
              <c:numCache>
                <c:formatCode>0.00_ </c:formatCode>
                <c:ptCount val="8"/>
                <c:pt idx="0">
                  <c:v>3.25</c:v>
                </c:pt>
                <c:pt idx="1">
                  <c:v>-6.8199999999999994</c:v>
                </c:pt>
                <c:pt idx="2">
                  <c:v>-3.0000000000000002E-2</c:v>
                </c:pt>
                <c:pt idx="3">
                  <c:v>7.0000000000000021E-2</c:v>
                </c:pt>
                <c:pt idx="4">
                  <c:v>4.8599999999999994</c:v>
                </c:pt>
                <c:pt idx="5">
                  <c:v>0.23</c:v>
                </c:pt>
                <c:pt idx="6">
                  <c:v>3.9099999999999997</c:v>
                </c:pt>
                <c:pt idx="7">
                  <c:v>1.01</c:v>
                </c:pt>
              </c:numCache>
            </c:numRef>
          </c:val>
        </c:ser>
        <c:dLbls/>
        <c:marker val="1"/>
        <c:axId val="113882240"/>
        <c:axId val="113883776"/>
      </c:lineChart>
      <c:catAx>
        <c:axId val="113882240"/>
        <c:scaling>
          <c:orientation val="minMax"/>
        </c:scaling>
        <c:axPos val="b"/>
        <c:minorTickMark val="in"/>
        <c:tickLblPos val="low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3883776"/>
        <c:crosses val="autoZero"/>
        <c:auto val="1"/>
        <c:lblAlgn val="ctr"/>
        <c:lblOffset val="100"/>
        <c:tickLblSkip val="1"/>
        <c:tickMarkSkip val="1"/>
      </c:catAx>
      <c:valAx>
        <c:axId val="113883776"/>
        <c:scaling>
          <c:orientation val="minMax"/>
          <c:max val="6"/>
          <c:min val="-8"/>
        </c:scaling>
        <c:axPos val="l"/>
        <c:numFmt formatCode="0.0_ " sourceLinked="0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3882240"/>
        <c:crosses val="autoZero"/>
        <c:crossBetween val="between"/>
        <c:majorUnit val="2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0.10661953476640737"/>
          <c:y val="0.16113196131630445"/>
          <c:w val="0.83054535482043534"/>
          <c:h val="0.70142338101045221"/>
        </c:manualLayout>
      </c:layout>
      <c:barChart>
        <c:barDir val="col"/>
        <c:grouping val="stacked"/>
        <c:ser>
          <c:idx val="0"/>
          <c:order val="0"/>
          <c:tx>
            <c:strRef>
              <c:f>工作表1!$B$1</c:f>
              <c:strCache>
                <c:ptCount val="1"/>
                <c:pt idx="0">
                  <c:v>薪資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c:spPr>
          <c:dLbls>
            <c:dLbl>
              <c:idx val="0"/>
              <c:layout>
                <c:manualLayout>
                  <c:x val="-6.6210682768598076E-3"/>
                  <c:y val="-0.40663082986921767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ctr"/>
              <c:showVal val="1"/>
            </c:dLbl>
            <c:dLbl>
              <c:idx val="1"/>
              <c:layout>
                <c:manualLayout>
                  <c:x val="2.8799648568552676E-17"/>
                  <c:y val="-0.27550847134315437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37,143 </a:t>
                    </a:r>
                  </a:p>
                </c:rich>
              </c:tx>
              <c:showVal val="1"/>
            </c:dLbl>
            <c:dLbl>
              <c:idx val="6"/>
              <c:layout>
                <c:manualLayout>
                  <c:x val="-8.168721958672498E-2"/>
                  <c:y val="-0.20943543579036827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/>
                      <a:t> </a:t>
                    </a:r>
                    <a:r>
                      <a:rPr lang="en-US" altLang="en-US" dirty="0" smtClean="0"/>
                      <a:t>36,</a:t>
                    </a:r>
                    <a:r>
                      <a:rPr lang="en-US" altLang="zh-TW" dirty="0" smtClean="0"/>
                      <a:t>471</a:t>
                    </a:r>
                    <a:r>
                      <a:rPr lang="en-US" altLang="en-US" dirty="0" smtClean="0"/>
                      <a:t> </a:t>
                    </a:r>
                    <a:endParaRPr lang="en-US" altLang="en-US" dirty="0"/>
                  </a:p>
                </c:rich>
              </c:tx>
              <c:spPr/>
              <c:showVal val="1"/>
            </c:dLbl>
            <c:dLbl>
              <c:idx val="9"/>
              <c:layout>
                <c:manualLayout>
                  <c:x val="0"/>
                  <c:y val="-0.30875949374663847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showVal val="1"/>
            </c:dLbl>
            <c:dLbl>
              <c:idx val="12"/>
              <c:layout>
                <c:manualLayout>
                  <c:x val="2.8046043211223371E-3"/>
                  <c:y val="-0.22399799537601625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ctr"/>
              <c:showVal val="1"/>
            </c:dLbl>
            <c:dLbl>
              <c:idx val="19"/>
              <c:layout>
                <c:manualLayout>
                  <c:x val="-1.1041749285473805E-7"/>
                  <c:y val="-0.27113329754205234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  <c:dLblPos val="ctr"/>
              <c:showVal val="1"/>
            </c:dLbl>
            <c:delete val="1"/>
            <c:txPr>
              <a:bodyPr/>
              <a:lstStyle/>
              <a:p>
                <a:pPr>
                  <a:defRPr sz="1200" b="1"/>
                </a:pPr>
                <a:endParaRPr lang="zh-TW"/>
              </a:p>
            </c:txPr>
          </c:dLbls>
          <c:cat>
            <c:numRef>
              <c:f>工作表1!$A$12:$A$21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工作表1!$B$12:$B$21</c:f>
              <c:numCache>
                <c:formatCode>_-* #,##0_-;\-* #,##0_-;_-* "-"??_-;_-@_-</c:formatCode>
                <c:ptCount val="10"/>
                <c:pt idx="0">
                  <c:v>38285</c:v>
                </c:pt>
                <c:pt idx="1">
                  <c:v>37143</c:v>
                </c:pt>
                <c:pt idx="2">
                  <c:v>36413</c:v>
                </c:pt>
                <c:pt idx="3">
                  <c:v>36724</c:v>
                </c:pt>
                <c:pt idx="4">
                  <c:v>36691</c:v>
                </c:pt>
                <c:pt idx="5">
                  <c:v>36471</c:v>
                </c:pt>
                <c:pt idx="6">
                  <c:v>36508</c:v>
                </c:pt>
                <c:pt idx="7">
                  <c:v>36675</c:v>
                </c:pt>
                <c:pt idx="8">
                  <c:v>37330</c:v>
                </c:pt>
                <c:pt idx="9">
                  <c:v>37330</c:v>
                </c:pt>
              </c:numCache>
            </c:numRef>
          </c:val>
        </c:ser>
        <c:dLbls/>
        <c:gapWidth val="90"/>
        <c:overlap val="100"/>
        <c:axId val="113804800"/>
        <c:axId val="113806336"/>
      </c:barChart>
      <c:catAx>
        <c:axId val="1138048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aseline="0">
                <a:latin typeface="Times New Roman" panose="02020603050405020304" pitchFamily="18" charset="0"/>
                <a:ea typeface="文鼎圓體M" panose="020F0609000000000000" pitchFamily="49" charset="-120"/>
                <a:cs typeface="Times New Roman" panose="02020603050405020304" pitchFamily="18" charset="0"/>
              </a:defRPr>
            </a:pPr>
            <a:endParaRPr lang="zh-TW"/>
          </a:p>
        </c:txPr>
        <c:crossAx val="113806336"/>
        <c:crosses val="autoZero"/>
        <c:auto val="1"/>
        <c:lblAlgn val="ctr"/>
        <c:lblOffset val="100"/>
      </c:catAx>
      <c:valAx>
        <c:axId val="113806336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numFmt formatCode="_-* #,##0_-;\-* #,##0_-;_-* &quot;-&quot;??_-;_-@_-" sourceLinked="1"/>
        <c:tickLblPos val="low"/>
        <c:txPr>
          <a:bodyPr/>
          <a:lstStyle/>
          <a:p>
            <a:pPr>
              <a:defRPr sz="120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defRPr>
            </a:pPr>
            <a:endParaRPr lang="zh-TW"/>
          </a:p>
        </c:txPr>
        <c:crossAx val="1138048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0.12147298106060422"/>
          <c:y val="0.17093216248694873"/>
          <c:w val="0.84462259301631937"/>
          <c:h val="0.59199730107759874"/>
        </c:manualLayout>
      </c:layout>
      <c:lineChart>
        <c:grouping val="standard"/>
        <c:ser>
          <c:idx val="0"/>
          <c:order val="0"/>
          <c:tx>
            <c:strRef>
              <c:f>工作表1!$B$1</c:f>
              <c:strCache>
                <c:ptCount val="1"/>
                <c:pt idx="0">
                  <c:v>失業率</c:v>
                </c:pt>
              </c:strCache>
            </c:strRef>
          </c:tx>
          <c:spPr>
            <a:ln>
              <a:solidFill>
                <a:srgbClr val="FF5050"/>
              </a:solidFill>
            </a:ln>
          </c:spPr>
          <c:marker>
            <c:symbol val="circle"/>
            <c:size val="6"/>
            <c:spPr>
              <a:solidFill>
                <a:schemeClr val="bg1"/>
              </a:solidFill>
              <a:ln>
                <a:solidFill>
                  <a:srgbClr val="FF5050"/>
                </a:solidFill>
              </a:ln>
            </c:spPr>
          </c:marker>
          <c:dLbls>
            <c:dLbl>
              <c:idx val="10"/>
              <c:layout>
                <c:manualLayout>
                  <c:x val="-5.951174595513424E-2"/>
                  <c:y val="-9.0691324974074047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3.91 </a:t>
                    </a:r>
                  </a:p>
                </c:rich>
              </c:tx>
              <c:showVal val="1"/>
            </c:dLbl>
            <c:dLbl>
              <c:idx val="19"/>
              <c:layout>
                <c:manualLayout>
                  <c:x val="4.7523409320148598E-2"/>
                  <c:y val="0.22186089394827818"/>
                </c:manualLayout>
              </c:layout>
              <c:tx>
                <c:rich>
                  <a:bodyPr/>
                  <a:lstStyle/>
                  <a:p>
                    <a:pPr>
                      <a:defRPr sz="140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/>
                      <a:t>3.</a:t>
                    </a:r>
                    <a:r>
                      <a:rPr lang="en-US" altLang="zh-TW" dirty="0" smtClean="0"/>
                      <a:t>87</a:t>
                    </a:r>
                    <a:r>
                      <a:rPr lang="en-US" altLang="en-US" dirty="0" smtClean="0"/>
                      <a:t> </a:t>
                    </a:r>
                    <a:endParaRPr lang="en-US" altLang="en-US" dirty="0"/>
                  </a:p>
                </c:rich>
              </c:tx>
              <c:spPr/>
              <c:showVal val="1"/>
            </c:dLbl>
            <c:dLbl>
              <c:idx val="21"/>
              <c:layout>
                <c:manualLayout>
                  <c:x val="-3.2731460275323837E-2"/>
                  <c:y val="-9.069132497407402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3.95 </a:t>
                    </a:r>
                  </a:p>
                </c:rich>
              </c:tx>
              <c:showVal val="1"/>
            </c:dLbl>
            <c:delete val="1"/>
          </c:dLbls>
          <c:cat>
            <c:numRef>
              <c:f>工作表1!$A$2:$A$24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</c:numCache>
            </c:numRef>
          </c:cat>
          <c:val>
            <c:numRef>
              <c:f>工作表1!$B$2:$B$24</c:f>
              <c:numCache>
                <c:formatCode>0.00_ </c:formatCode>
                <c:ptCount val="23"/>
                <c:pt idx="0">
                  <c:v>3.71</c:v>
                </c:pt>
                <c:pt idx="1">
                  <c:v>3.69</c:v>
                </c:pt>
                <c:pt idx="2">
                  <c:v>3.72</c:v>
                </c:pt>
                <c:pt idx="3">
                  <c:v>3.63</c:v>
                </c:pt>
                <c:pt idx="4">
                  <c:v>3.62</c:v>
                </c:pt>
                <c:pt idx="5">
                  <c:v>3.71</c:v>
                </c:pt>
                <c:pt idx="6">
                  <c:v>3.82</c:v>
                </c:pt>
                <c:pt idx="7">
                  <c:v>3.9</c:v>
                </c:pt>
                <c:pt idx="8">
                  <c:v>3.8899999999999997</c:v>
                </c:pt>
                <c:pt idx="9">
                  <c:v>3.9</c:v>
                </c:pt>
                <c:pt idx="10">
                  <c:v>3.9099999999999997</c:v>
                </c:pt>
                <c:pt idx="11">
                  <c:v>3.8699999999999997</c:v>
                </c:pt>
                <c:pt idx="12">
                  <c:v>3.8699999999999997</c:v>
                </c:pt>
                <c:pt idx="13">
                  <c:v>3.9499999999999997</c:v>
                </c:pt>
                <c:pt idx="14">
                  <c:v>3.8899999999999997</c:v>
                </c:pt>
                <c:pt idx="15">
                  <c:v>3.86</c:v>
                </c:pt>
                <c:pt idx="16">
                  <c:v>3.84</c:v>
                </c:pt>
                <c:pt idx="17">
                  <c:v>3.92</c:v>
                </c:pt>
                <c:pt idx="18">
                  <c:v>4.0199999999999996</c:v>
                </c:pt>
                <c:pt idx="19">
                  <c:v>4.08</c:v>
                </c:pt>
                <c:pt idx="20">
                  <c:v>3.9899999999999998</c:v>
                </c:pt>
                <c:pt idx="21">
                  <c:v>3.9499999999999997</c:v>
                </c:pt>
                <c:pt idx="22">
                  <c:v>3.8699999999999997</c:v>
                </c:pt>
              </c:numCache>
            </c:numRef>
          </c:val>
        </c:ser>
        <c:dLbls/>
        <c:marker val="1"/>
        <c:axId val="118987776"/>
        <c:axId val="119117312"/>
      </c:lineChart>
      <c:catAx>
        <c:axId val="1189877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9117312"/>
        <c:crosses val="autoZero"/>
        <c:auto val="1"/>
        <c:lblAlgn val="ctr"/>
        <c:lblOffset val="100"/>
        <c:tickLblSkip val="2"/>
      </c:catAx>
      <c:valAx>
        <c:axId val="119117312"/>
        <c:scaling>
          <c:orientation val="minMax"/>
          <c:max val="4.5"/>
          <c:min val="3.5"/>
        </c:scaling>
        <c:axPos val="l"/>
        <c:majorGridlines>
          <c:spPr>
            <a:ln>
              <a:noFill/>
            </a:ln>
          </c:spPr>
        </c:majorGridlines>
        <c:numFmt formatCode="0.0_ " sourceLinked="0"/>
        <c:majorTickMark val="in"/>
        <c:tickLblPos val="nextTo"/>
        <c:txPr>
          <a:bodyPr/>
          <a:lstStyle/>
          <a:p>
            <a:pPr>
              <a:defRPr sz="12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8987776"/>
        <c:crosses val="autoZero"/>
        <c:crossBetween val="between"/>
        <c:majorUnit val="0.5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8064821159254699"/>
          <c:y val="4.6296296296296301E-2"/>
          <c:w val="0.67269209007893582"/>
          <c:h val="0.87364531088861774"/>
        </c:manualLayout>
      </c:layout>
      <c:barChart>
        <c:barDir val="bar"/>
        <c:grouping val="clustered"/>
        <c:ser>
          <c:idx val="0"/>
          <c:order val="0"/>
          <c:spPr>
            <a:solidFill>
              <a:srgbClr val="FF5050"/>
            </a:solidFill>
          </c:spPr>
          <c:dPt>
            <c:idx val="0"/>
            <c:spPr>
              <a:solidFill>
                <a:srgbClr val="4296FC"/>
              </a:solidFill>
            </c:spPr>
          </c:dPt>
          <c:dPt>
            <c:idx val="1"/>
          </c:dPt>
          <c:dPt>
            <c:idx val="2"/>
          </c:dPt>
          <c:dPt>
            <c:idx val="3"/>
          </c:dPt>
          <c:dPt>
            <c:idx val="4"/>
          </c:dPt>
          <c:dPt>
            <c:idx val="5"/>
          </c:dPt>
          <c:dPt>
            <c:idx val="6"/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05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</c:dLbl>
            <c:dLbl>
              <c:idx val="6"/>
              <c:spPr/>
              <c:txPr>
                <a:bodyPr/>
                <a:lstStyle/>
                <a:p>
                  <a:pPr>
                    <a:defRPr sz="105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zh-TW"/>
                </a:p>
              </c:txPr>
            </c:dLbl>
            <c:txPr>
              <a:bodyPr/>
              <a:lstStyle/>
              <a:p>
                <a:pPr>
                  <a:defRPr sz="105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工作表1!$A$1:$G$1</c:f>
              <c:strCache>
                <c:ptCount val="7"/>
                <c:pt idx="0">
                  <c:v>居住類</c:v>
                </c:pt>
                <c:pt idx="1">
                  <c:v>教養娛樂類</c:v>
                </c:pt>
                <c:pt idx="2">
                  <c:v>衣著類</c:v>
                </c:pt>
                <c:pt idx="3">
                  <c:v>交通及通訊類</c:v>
                </c:pt>
                <c:pt idx="4">
                  <c:v>醫藥保健類</c:v>
                </c:pt>
                <c:pt idx="5">
                  <c:v>雜項類</c:v>
                </c:pt>
                <c:pt idx="6">
                  <c:v>食物類</c:v>
                </c:pt>
              </c:strCache>
            </c:strRef>
          </c:cat>
          <c:val>
            <c:numRef>
              <c:f>工作表1!$A$2:$G$2</c:f>
              <c:numCache>
                <c:formatCode>0.00_ </c:formatCode>
                <c:ptCount val="7"/>
                <c:pt idx="0">
                  <c:v>-0.37000000000000005</c:v>
                </c:pt>
                <c:pt idx="1">
                  <c:v>0.16</c:v>
                </c:pt>
                <c:pt idx="2">
                  <c:v>0.43000000000000005</c:v>
                </c:pt>
                <c:pt idx="3">
                  <c:v>0.5</c:v>
                </c:pt>
                <c:pt idx="4">
                  <c:v>0.96000000000000008</c:v>
                </c:pt>
                <c:pt idx="5">
                  <c:v>1.52</c:v>
                </c:pt>
                <c:pt idx="6">
                  <c:v>6.42</c:v>
                </c:pt>
              </c:numCache>
            </c:numRef>
          </c:val>
        </c:ser>
        <c:dLbls>
          <c:showVal val="1"/>
        </c:dLbls>
        <c:gapWidth val="75"/>
        <c:axId val="119548544"/>
        <c:axId val="119484800"/>
      </c:barChart>
      <c:catAx>
        <c:axId val="119548544"/>
        <c:scaling>
          <c:orientation val="minMax"/>
        </c:scaling>
        <c:axPos val="l"/>
        <c:majorTickMark val="none"/>
        <c:tickLblPos val="low"/>
        <c:txPr>
          <a:bodyPr/>
          <a:lstStyle/>
          <a:p>
            <a:pPr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19484800"/>
        <c:crosses val="autoZero"/>
        <c:auto val="1"/>
        <c:lblAlgn val="ctr"/>
        <c:lblOffset val="100"/>
      </c:catAx>
      <c:valAx>
        <c:axId val="119484800"/>
        <c:scaling>
          <c:orientation val="minMax"/>
          <c:min val="-1"/>
        </c:scaling>
        <c:axPos val="b"/>
        <c:numFmt formatCode="0_ " sourceLinked="0"/>
        <c:majorTickMark val="none"/>
        <c:tickLblPos val="nextTo"/>
        <c:txPr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95485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83341951006124237"/>
          <c:y val="0.4321026538349374"/>
          <c:w val="1.6494313210848651E-2"/>
          <c:h val="1.6971420239136777E-2"/>
        </c:manualLayout>
      </c:layout>
    </c:legend>
    <c:plotVisOnly val="1"/>
    <c:dispBlanksAs val="gap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1"/>
          <c:order val="0"/>
          <c:tx>
            <c:strRef>
              <c:f>PR0101A2Mc!$B$4</c:f>
              <c:strCache>
                <c:ptCount val="1"/>
                <c:pt idx="0">
                  <c:v>蔬菜</c:v>
                </c:pt>
              </c:strCache>
            </c:strRef>
          </c:tx>
          <c:spPr>
            <a:ln>
              <a:solidFill>
                <a:srgbClr val="00B050"/>
              </a:solidFill>
              <a:prstDash val="sysDot"/>
            </a:ln>
          </c:spPr>
          <c:marker>
            <c:symbol val="none"/>
          </c:marker>
          <c:cat>
            <c:numRef>
              <c:f>PR0101A2Mc!$A$5:$A$27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</c:numCache>
            </c:numRef>
          </c:cat>
          <c:val>
            <c:numRef>
              <c:f>PR0101A2Mc!$B$5:$B$27</c:f>
              <c:numCache>
                <c:formatCode>General</c:formatCode>
                <c:ptCount val="23"/>
                <c:pt idx="0">
                  <c:v>118.43</c:v>
                </c:pt>
                <c:pt idx="1">
                  <c:v>100.33</c:v>
                </c:pt>
                <c:pt idx="2">
                  <c:v>99.169999999999987</c:v>
                </c:pt>
                <c:pt idx="3">
                  <c:v>115.23</c:v>
                </c:pt>
                <c:pt idx="4">
                  <c:v>121.07</c:v>
                </c:pt>
                <c:pt idx="5">
                  <c:v>139.60999999999999</c:v>
                </c:pt>
                <c:pt idx="6">
                  <c:v>132.78</c:v>
                </c:pt>
                <c:pt idx="7">
                  <c:v>166.07</c:v>
                </c:pt>
                <c:pt idx="8">
                  <c:v>193.54</c:v>
                </c:pt>
                <c:pt idx="9">
                  <c:v>188.97</c:v>
                </c:pt>
                <c:pt idx="10">
                  <c:v>162.6</c:v>
                </c:pt>
                <c:pt idx="11">
                  <c:v>137.5</c:v>
                </c:pt>
                <c:pt idx="12">
                  <c:v>126.32</c:v>
                </c:pt>
                <c:pt idx="13">
                  <c:v>181.4</c:v>
                </c:pt>
                <c:pt idx="14">
                  <c:v>177.67</c:v>
                </c:pt>
                <c:pt idx="15">
                  <c:v>173.85000000000002</c:v>
                </c:pt>
                <c:pt idx="16">
                  <c:v>145.26999999999998</c:v>
                </c:pt>
                <c:pt idx="17">
                  <c:v>142.18</c:v>
                </c:pt>
                <c:pt idx="18">
                  <c:v>154.34</c:v>
                </c:pt>
                <c:pt idx="19">
                  <c:v>159.56</c:v>
                </c:pt>
                <c:pt idx="20">
                  <c:v>171.9</c:v>
                </c:pt>
                <c:pt idx="21">
                  <c:v>234.7</c:v>
                </c:pt>
                <c:pt idx="22">
                  <c:v>223.63</c:v>
                </c:pt>
              </c:numCache>
            </c:numRef>
          </c:val>
        </c:ser>
        <c:ser>
          <c:idx val="2"/>
          <c:order val="1"/>
          <c:tx>
            <c:strRef>
              <c:f>PR0101A2Mc!$C$4</c:f>
              <c:strCache>
                <c:ptCount val="1"/>
                <c:pt idx="0">
                  <c:v>水果</c:v>
                </c:pt>
              </c:strCache>
            </c:strRef>
          </c:tx>
          <c:spPr>
            <a:ln>
              <a:solidFill>
                <a:srgbClr val="FF0000"/>
              </a:solidFill>
              <a:prstDash val="dash"/>
            </a:ln>
          </c:spPr>
          <c:marker>
            <c:symbol val="none"/>
          </c:marker>
          <c:cat>
            <c:numRef>
              <c:f>PR0101A2Mc!$A$5:$A$27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</c:numCache>
            </c:numRef>
          </c:cat>
          <c:val>
            <c:numRef>
              <c:f>PR0101A2Mc!$C$5:$C$27</c:f>
              <c:numCache>
                <c:formatCode>General</c:formatCode>
                <c:ptCount val="23"/>
                <c:pt idx="0">
                  <c:v>118.16</c:v>
                </c:pt>
                <c:pt idx="1">
                  <c:v>115.08</c:v>
                </c:pt>
                <c:pt idx="2">
                  <c:v>112.86</c:v>
                </c:pt>
                <c:pt idx="3">
                  <c:v>105.5</c:v>
                </c:pt>
                <c:pt idx="4">
                  <c:v>102.57</c:v>
                </c:pt>
                <c:pt idx="5">
                  <c:v>97.710000000000008</c:v>
                </c:pt>
                <c:pt idx="6">
                  <c:v>95.11</c:v>
                </c:pt>
                <c:pt idx="7">
                  <c:v>108.58</c:v>
                </c:pt>
                <c:pt idx="8">
                  <c:v>125.3</c:v>
                </c:pt>
                <c:pt idx="9">
                  <c:v>131.60999999999999</c:v>
                </c:pt>
                <c:pt idx="10">
                  <c:v>132.63</c:v>
                </c:pt>
                <c:pt idx="11">
                  <c:v>131.25</c:v>
                </c:pt>
                <c:pt idx="12">
                  <c:v>130.72999999999999</c:v>
                </c:pt>
                <c:pt idx="13">
                  <c:v>131.72999999999999</c:v>
                </c:pt>
                <c:pt idx="14">
                  <c:v>134.29</c:v>
                </c:pt>
                <c:pt idx="15">
                  <c:v>132.85000000000002</c:v>
                </c:pt>
                <c:pt idx="16">
                  <c:v>134.54</c:v>
                </c:pt>
                <c:pt idx="17">
                  <c:v>132.84</c:v>
                </c:pt>
                <c:pt idx="18">
                  <c:v>128.54</c:v>
                </c:pt>
                <c:pt idx="19">
                  <c:v>133.43</c:v>
                </c:pt>
                <c:pt idx="20">
                  <c:v>137.84</c:v>
                </c:pt>
                <c:pt idx="21">
                  <c:v>141.91999999999999</c:v>
                </c:pt>
                <c:pt idx="22">
                  <c:v>145.31</c:v>
                </c:pt>
              </c:numCache>
            </c:numRef>
          </c:val>
        </c:ser>
        <c:ser>
          <c:idx val="3"/>
          <c:order val="2"/>
          <c:tx>
            <c:strRef>
              <c:f>PR0101A2Mc!$D$4</c:f>
              <c:strCache>
                <c:ptCount val="1"/>
                <c:pt idx="0">
                  <c:v>燃氣</c:v>
                </c:pt>
              </c:strCache>
            </c:strRef>
          </c:tx>
          <c:spPr>
            <a:ln>
              <a:prstDash val="lgDash"/>
            </a:ln>
          </c:spPr>
          <c:marker>
            <c:symbol val="none"/>
          </c:marker>
          <c:cat>
            <c:numRef>
              <c:f>PR0101A2Mc!$A$5:$A$27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</c:numCache>
            </c:numRef>
          </c:cat>
          <c:val>
            <c:numRef>
              <c:f>PR0101A2Mc!$D$5:$D$27</c:f>
              <c:numCache>
                <c:formatCode>General</c:formatCode>
                <c:ptCount val="23"/>
                <c:pt idx="0">
                  <c:v>94.88</c:v>
                </c:pt>
                <c:pt idx="1">
                  <c:v>92.2</c:v>
                </c:pt>
                <c:pt idx="2">
                  <c:v>93.61999999999999</c:v>
                </c:pt>
                <c:pt idx="3">
                  <c:v>93.149999999999991</c:v>
                </c:pt>
                <c:pt idx="4">
                  <c:v>89.8</c:v>
                </c:pt>
                <c:pt idx="5">
                  <c:v>86.410000000000011</c:v>
                </c:pt>
                <c:pt idx="6">
                  <c:v>86.36</c:v>
                </c:pt>
                <c:pt idx="7">
                  <c:v>85.19</c:v>
                </c:pt>
                <c:pt idx="8">
                  <c:v>80.849999999999994</c:v>
                </c:pt>
                <c:pt idx="9">
                  <c:v>81.940000000000012</c:v>
                </c:pt>
                <c:pt idx="10">
                  <c:v>82.3</c:v>
                </c:pt>
                <c:pt idx="11">
                  <c:v>83.940000000000012</c:v>
                </c:pt>
                <c:pt idx="12">
                  <c:v>80.319999999999993</c:v>
                </c:pt>
                <c:pt idx="13">
                  <c:v>74.66</c:v>
                </c:pt>
                <c:pt idx="14">
                  <c:v>73.649999999999991</c:v>
                </c:pt>
                <c:pt idx="15">
                  <c:v>73.59</c:v>
                </c:pt>
                <c:pt idx="16">
                  <c:v>72.88</c:v>
                </c:pt>
                <c:pt idx="17">
                  <c:v>73.599999999999994</c:v>
                </c:pt>
                <c:pt idx="18">
                  <c:v>72.52</c:v>
                </c:pt>
                <c:pt idx="19">
                  <c:v>71.83</c:v>
                </c:pt>
                <c:pt idx="20">
                  <c:v>72.239999999999995</c:v>
                </c:pt>
                <c:pt idx="21">
                  <c:v>73.440000000000012</c:v>
                </c:pt>
                <c:pt idx="22">
                  <c:v>74.34</c:v>
                </c:pt>
              </c:numCache>
            </c:numRef>
          </c:val>
        </c:ser>
        <c:ser>
          <c:idx val="4"/>
          <c:order val="3"/>
          <c:tx>
            <c:strRef>
              <c:f>PR0101A2Mc!$E$4</c:f>
              <c:strCache>
                <c:ptCount val="1"/>
                <c:pt idx="0">
                  <c:v>電費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numRef>
              <c:f>PR0101A2Mc!$A$5:$A$27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</c:v>
                </c:pt>
                <c:pt idx="13">
                  <c:v>2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6</c:v>
                </c:pt>
                <c:pt idx="18">
                  <c:v>7</c:v>
                </c:pt>
                <c:pt idx="19">
                  <c:v>8</c:v>
                </c:pt>
                <c:pt idx="20">
                  <c:v>9</c:v>
                </c:pt>
                <c:pt idx="21">
                  <c:v>10</c:v>
                </c:pt>
                <c:pt idx="22">
                  <c:v>11</c:v>
                </c:pt>
              </c:numCache>
            </c:numRef>
          </c:cat>
          <c:val>
            <c:numRef>
              <c:f>PR0101A2Mc!$E$5:$E$27</c:f>
              <c:numCache>
                <c:formatCode>General</c:formatCode>
                <c:ptCount val="23"/>
                <c:pt idx="0">
                  <c:v>76.669999999999987</c:v>
                </c:pt>
                <c:pt idx="1">
                  <c:v>76.669999999999987</c:v>
                </c:pt>
                <c:pt idx="2">
                  <c:v>98.38</c:v>
                </c:pt>
                <c:pt idx="3">
                  <c:v>90.33</c:v>
                </c:pt>
                <c:pt idx="4">
                  <c:v>95.89</c:v>
                </c:pt>
                <c:pt idx="5">
                  <c:v>114.55</c:v>
                </c:pt>
                <c:pt idx="6">
                  <c:v>114.55</c:v>
                </c:pt>
                <c:pt idx="7">
                  <c:v>114.55</c:v>
                </c:pt>
                <c:pt idx="8">
                  <c:v>114.55</c:v>
                </c:pt>
                <c:pt idx="9">
                  <c:v>92.910000000000011</c:v>
                </c:pt>
                <c:pt idx="10">
                  <c:v>92.910000000000011</c:v>
                </c:pt>
                <c:pt idx="11">
                  <c:v>92.910000000000011</c:v>
                </c:pt>
                <c:pt idx="12">
                  <c:v>92.910000000000011</c:v>
                </c:pt>
                <c:pt idx="13">
                  <c:v>92.910000000000011</c:v>
                </c:pt>
                <c:pt idx="14">
                  <c:v>92.910000000000011</c:v>
                </c:pt>
                <c:pt idx="15">
                  <c:v>83.940000000000012</c:v>
                </c:pt>
                <c:pt idx="16">
                  <c:v>83.940000000000012</c:v>
                </c:pt>
                <c:pt idx="17">
                  <c:v>101.16999999999999</c:v>
                </c:pt>
                <c:pt idx="18">
                  <c:v>101.16999999999999</c:v>
                </c:pt>
                <c:pt idx="19">
                  <c:v>101.16999999999999</c:v>
                </c:pt>
                <c:pt idx="20">
                  <c:v>101.16999999999999</c:v>
                </c:pt>
                <c:pt idx="21">
                  <c:v>83.940000000000012</c:v>
                </c:pt>
                <c:pt idx="22">
                  <c:v>83.940000000000012</c:v>
                </c:pt>
              </c:numCache>
            </c:numRef>
          </c:val>
        </c:ser>
        <c:dLbls/>
        <c:marker val="1"/>
        <c:axId val="119805440"/>
        <c:axId val="119806976"/>
      </c:lineChart>
      <c:catAx>
        <c:axId val="119805440"/>
        <c:scaling>
          <c:orientation val="minMax"/>
        </c:scaling>
        <c:axPos val="b"/>
        <c:numFmt formatCode="General" sourceLinked="1"/>
        <c:majorTickMark val="none"/>
        <c:tickLblPos val="nextTo"/>
        <c:crossAx val="119806976"/>
        <c:crosses val="autoZero"/>
        <c:auto val="1"/>
        <c:lblAlgn val="ctr"/>
        <c:lblOffset val="100"/>
        <c:tickLblSkip val="2"/>
      </c:catAx>
      <c:valAx>
        <c:axId val="119806976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tickLblPos val="nextTo"/>
        <c:crossAx val="119805440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plotArea>
      <c:layout>
        <c:manualLayout>
          <c:layoutTarget val="inner"/>
          <c:xMode val="edge"/>
          <c:yMode val="edge"/>
          <c:x val="4.7102766000403799E-2"/>
          <c:y val="0.16273768977765124"/>
          <c:w val="0.92708921000259592"/>
          <c:h val="0.7442784707544382"/>
        </c:manualLayout>
      </c:layout>
      <c:lineChart>
        <c:grouping val="standard"/>
        <c:ser>
          <c:idx val="0"/>
          <c:order val="0"/>
          <c:tx>
            <c:strRef>
              <c:f>'[CIP商情網2014-2016每日油價走勢.xlsx]趨勢圖'!$B$1</c:f>
              <c:strCache>
                <c:ptCount val="1"/>
                <c:pt idx="0">
                  <c:v>WTI(期貨)</c:v>
                </c:pt>
              </c:strCache>
            </c:strRef>
          </c:tx>
          <c:spPr>
            <a:ln w="25400">
              <a:prstDash val="sysDash"/>
            </a:ln>
          </c:spPr>
          <c:marker>
            <c:symbol val="none"/>
          </c:marker>
          <c:cat>
            <c:numRef>
              <c:f>'[CIP商情網2014-2016每日油價走勢.xlsx]趨勢圖'!$A$2:$A$522</c:f>
              <c:numCache>
                <c:formatCode>m/d/yyyy</c:formatCode>
                <c:ptCount val="521"/>
                <c:pt idx="0">
                  <c:v>42005</c:v>
                </c:pt>
                <c:pt idx="1">
                  <c:v>42006</c:v>
                </c:pt>
                <c:pt idx="2">
                  <c:v>42009</c:v>
                </c:pt>
                <c:pt idx="3">
                  <c:v>42010</c:v>
                </c:pt>
                <c:pt idx="4">
                  <c:v>42011</c:v>
                </c:pt>
                <c:pt idx="5">
                  <c:v>42012</c:v>
                </c:pt>
                <c:pt idx="6">
                  <c:v>42013</c:v>
                </c:pt>
                <c:pt idx="7">
                  <c:v>42016</c:v>
                </c:pt>
                <c:pt idx="8">
                  <c:v>42017</c:v>
                </c:pt>
                <c:pt idx="9">
                  <c:v>42018</c:v>
                </c:pt>
                <c:pt idx="10">
                  <c:v>42019</c:v>
                </c:pt>
                <c:pt idx="11">
                  <c:v>42020</c:v>
                </c:pt>
                <c:pt idx="12">
                  <c:v>42023</c:v>
                </c:pt>
                <c:pt idx="13">
                  <c:v>42024</c:v>
                </c:pt>
                <c:pt idx="14">
                  <c:v>42025</c:v>
                </c:pt>
                <c:pt idx="15">
                  <c:v>42026</c:v>
                </c:pt>
                <c:pt idx="16">
                  <c:v>42027</c:v>
                </c:pt>
                <c:pt idx="17">
                  <c:v>42030</c:v>
                </c:pt>
                <c:pt idx="18">
                  <c:v>42031</c:v>
                </c:pt>
                <c:pt idx="19">
                  <c:v>42032</c:v>
                </c:pt>
                <c:pt idx="20">
                  <c:v>42033</c:v>
                </c:pt>
                <c:pt idx="21">
                  <c:v>42034</c:v>
                </c:pt>
                <c:pt idx="22">
                  <c:v>42037</c:v>
                </c:pt>
                <c:pt idx="23">
                  <c:v>42038</c:v>
                </c:pt>
                <c:pt idx="24">
                  <c:v>42039</c:v>
                </c:pt>
                <c:pt idx="25">
                  <c:v>42040</c:v>
                </c:pt>
                <c:pt idx="26">
                  <c:v>42041</c:v>
                </c:pt>
                <c:pt idx="27">
                  <c:v>42044</c:v>
                </c:pt>
                <c:pt idx="28">
                  <c:v>42045</c:v>
                </c:pt>
                <c:pt idx="29">
                  <c:v>42046</c:v>
                </c:pt>
                <c:pt idx="30">
                  <c:v>42047</c:v>
                </c:pt>
                <c:pt idx="31">
                  <c:v>42048</c:v>
                </c:pt>
                <c:pt idx="32">
                  <c:v>42051</c:v>
                </c:pt>
                <c:pt idx="33">
                  <c:v>42052</c:v>
                </c:pt>
                <c:pt idx="34">
                  <c:v>42053</c:v>
                </c:pt>
                <c:pt idx="35">
                  <c:v>42054</c:v>
                </c:pt>
                <c:pt idx="36">
                  <c:v>42055</c:v>
                </c:pt>
                <c:pt idx="37">
                  <c:v>42058</c:v>
                </c:pt>
                <c:pt idx="38">
                  <c:v>42059</c:v>
                </c:pt>
                <c:pt idx="39">
                  <c:v>42060</c:v>
                </c:pt>
                <c:pt idx="40">
                  <c:v>42061</c:v>
                </c:pt>
                <c:pt idx="41">
                  <c:v>42062</c:v>
                </c:pt>
                <c:pt idx="42">
                  <c:v>42065</c:v>
                </c:pt>
                <c:pt idx="43">
                  <c:v>42066</c:v>
                </c:pt>
                <c:pt idx="44">
                  <c:v>42067</c:v>
                </c:pt>
                <c:pt idx="45">
                  <c:v>42068</c:v>
                </c:pt>
                <c:pt idx="46">
                  <c:v>42069</c:v>
                </c:pt>
                <c:pt idx="47">
                  <c:v>42072</c:v>
                </c:pt>
                <c:pt idx="48">
                  <c:v>42073</c:v>
                </c:pt>
                <c:pt idx="49">
                  <c:v>42074</c:v>
                </c:pt>
                <c:pt idx="50">
                  <c:v>42075</c:v>
                </c:pt>
                <c:pt idx="51">
                  <c:v>42076</c:v>
                </c:pt>
                <c:pt idx="52">
                  <c:v>42079</c:v>
                </c:pt>
                <c:pt idx="53">
                  <c:v>42080</c:v>
                </c:pt>
                <c:pt idx="54">
                  <c:v>42081</c:v>
                </c:pt>
                <c:pt idx="55">
                  <c:v>42082</c:v>
                </c:pt>
                <c:pt idx="56">
                  <c:v>42083</c:v>
                </c:pt>
                <c:pt idx="57">
                  <c:v>42086</c:v>
                </c:pt>
                <c:pt idx="58">
                  <c:v>42087</c:v>
                </c:pt>
                <c:pt idx="59">
                  <c:v>42088</c:v>
                </c:pt>
                <c:pt idx="60">
                  <c:v>42089</c:v>
                </c:pt>
                <c:pt idx="61">
                  <c:v>42090</c:v>
                </c:pt>
                <c:pt idx="62">
                  <c:v>42093</c:v>
                </c:pt>
                <c:pt idx="63">
                  <c:v>42094</c:v>
                </c:pt>
                <c:pt idx="64">
                  <c:v>42095</c:v>
                </c:pt>
                <c:pt idx="65">
                  <c:v>42096</c:v>
                </c:pt>
                <c:pt idx="66">
                  <c:v>42100</c:v>
                </c:pt>
                <c:pt idx="67">
                  <c:v>42101</c:v>
                </c:pt>
                <c:pt idx="68">
                  <c:v>42102</c:v>
                </c:pt>
                <c:pt idx="69">
                  <c:v>42103</c:v>
                </c:pt>
                <c:pt idx="70">
                  <c:v>42104</c:v>
                </c:pt>
                <c:pt idx="71">
                  <c:v>42107</c:v>
                </c:pt>
                <c:pt idx="72">
                  <c:v>42108</c:v>
                </c:pt>
                <c:pt idx="73">
                  <c:v>42109</c:v>
                </c:pt>
                <c:pt idx="74">
                  <c:v>42110</c:v>
                </c:pt>
                <c:pt idx="75">
                  <c:v>42111</c:v>
                </c:pt>
                <c:pt idx="76">
                  <c:v>42114</c:v>
                </c:pt>
                <c:pt idx="77">
                  <c:v>42115</c:v>
                </c:pt>
                <c:pt idx="78">
                  <c:v>42116</c:v>
                </c:pt>
                <c:pt idx="79">
                  <c:v>42117</c:v>
                </c:pt>
                <c:pt idx="80">
                  <c:v>42118</c:v>
                </c:pt>
                <c:pt idx="81">
                  <c:v>42121</c:v>
                </c:pt>
                <c:pt idx="82">
                  <c:v>42122</c:v>
                </c:pt>
                <c:pt idx="83">
                  <c:v>42123</c:v>
                </c:pt>
                <c:pt idx="84">
                  <c:v>42124</c:v>
                </c:pt>
                <c:pt idx="85">
                  <c:v>42125</c:v>
                </c:pt>
                <c:pt idx="86">
                  <c:v>42128</c:v>
                </c:pt>
                <c:pt idx="87">
                  <c:v>42129</c:v>
                </c:pt>
                <c:pt idx="88">
                  <c:v>42130</c:v>
                </c:pt>
                <c:pt idx="89">
                  <c:v>42131</c:v>
                </c:pt>
                <c:pt idx="90">
                  <c:v>42132</c:v>
                </c:pt>
                <c:pt idx="91">
                  <c:v>42135</c:v>
                </c:pt>
                <c:pt idx="92">
                  <c:v>42136</c:v>
                </c:pt>
                <c:pt idx="93">
                  <c:v>42137</c:v>
                </c:pt>
                <c:pt idx="94">
                  <c:v>42138</c:v>
                </c:pt>
                <c:pt idx="95">
                  <c:v>42139</c:v>
                </c:pt>
                <c:pt idx="96">
                  <c:v>42142</c:v>
                </c:pt>
                <c:pt idx="97">
                  <c:v>42143</c:v>
                </c:pt>
                <c:pt idx="98">
                  <c:v>42144</c:v>
                </c:pt>
                <c:pt idx="99">
                  <c:v>42145</c:v>
                </c:pt>
                <c:pt idx="100">
                  <c:v>42146</c:v>
                </c:pt>
                <c:pt idx="101">
                  <c:v>42149</c:v>
                </c:pt>
                <c:pt idx="102">
                  <c:v>42150</c:v>
                </c:pt>
                <c:pt idx="103">
                  <c:v>42151</c:v>
                </c:pt>
                <c:pt idx="104">
                  <c:v>42152</c:v>
                </c:pt>
                <c:pt idx="105">
                  <c:v>42153</c:v>
                </c:pt>
                <c:pt idx="106">
                  <c:v>42156</c:v>
                </c:pt>
                <c:pt idx="107">
                  <c:v>42157</c:v>
                </c:pt>
                <c:pt idx="108">
                  <c:v>42158</c:v>
                </c:pt>
                <c:pt idx="109">
                  <c:v>42159</c:v>
                </c:pt>
                <c:pt idx="110">
                  <c:v>42160</c:v>
                </c:pt>
                <c:pt idx="111">
                  <c:v>42163</c:v>
                </c:pt>
                <c:pt idx="112">
                  <c:v>42164</c:v>
                </c:pt>
                <c:pt idx="113">
                  <c:v>42165</c:v>
                </c:pt>
                <c:pt idx="114">
                  <c:v>42166</c:v>
                </c:pt>
                <c:pt idx="115">
                  <c:v>42167</c:v>
                </c:pt>
                <c:pt idx="116">
                  <c:v>42170</c:v>
                </c:pt>
                <c:pt idx="117">
                  <c:v>42171</c:v>
                </c:pt>
                <c:pt idx="118">
                  <c:v>42172</c:v>
                </c:pt>
                <c:pt idx="119">
                  <c:v>42173</c:v>
                </c:pt>
                <c:pt idx="120">
                  <c:v>42174</c:v>
                </c:pt>
                <c:pt idx="121">
                  <c:v>42177</c:v>
                </c:pt>
                <c:pt idx="122">
                  <c:v>42178</c:v>
                </c:pt>
                <c:pt idx="123">
                  <c:v>42179</c:v>
                </c:pt>
                <c:pt idx="124">
                  <c:v>42180</c:v>
                </c:pt>
                <c:pt idx="125">
                  <c:v>42181</c:v>
                </c:pt>
                <c:pt idx="126">
                  <c:v>42184</c:v>
                </c:pt>
                <c:pt idx="127">
                  <c:v>42185</c:v>
                </c:pt>
                <c:pt idx="128">
                  <c:v>42186</c:v>
                </c:pt>
                <c:pt idx="129">
                  <c:v>42187</c:v>
                </c:pt>
                <c:pt idx="130">
                  <c:v>42188</c:v>
                </c:pt>
                <c:pt idx="131">
                  <c:v>42191</c:v>
                </c:pt>
                <c:pt idx="132">
                  <c:v>42192</c:v>
                </c:pt>
                <c:pt idx="133">
                  <c:v>42193</c:v>
                </c:pt>
                <c:pt idx="134">
                  <c:v>42194</c:v>
                </c:pt>
                <c:pt idx="135">
                  <c:v>42195</c:v>
                </c:pt>
                <c:pt idx="136">
                  <c:v>42198</c:v>
                </c:pt>
                <c:pt idx="137">
                  <c:v>42199</c:v>
                </c:pt>
                <c:pt idx="138">
                  <c:v>42200</c:v>
                </c:pt>
                <c:pt idx="139">
                  <c:v>42201</c:v>
                </c:pt>
                <c:pt idx="140">
                  <c:v>42202</c:v>
                </c:pt>
                <c:pt idx="141">
                  <c:v>42205</c:v>
                </c:pt>
                <c:pt idx="142">
                  <c:v>42206</c:v>
                </c:pt>
                <c:pt idx="143">
                  <c:v>42207</c:v>
                </c:pt>
                <c:pt idx="144">
                  <c:v>42208</c:v>
                </c:pt>
                <c:pt idx="145">
                  <c:v>42209</c:v>
                </c:pt>
                <c:pt idx="146">
                  <c:v>42212</c:v>
                </c:pt>
                <c:pt idx="147">
                  <c:v>42213</c:v>
                </c:pt>
                <c:pt idx="148">
                  <c:v>42214</c:v>
                </c:pt>
                <c:pt idx="149">
                  <c:v>42215</c:v>
                </c:pt>
                <c:pt idx="150">
                  <c:v>42216</c:v>
                </c:pt>
                <c:pt idx="151">
                  <c:v>42219</c:v>
                </c:pt>
                <c:pt idx="152">
                  <c:v>42220</c:v>
                </c:pt>
                <c:pt idx="153">
                  <c:v>42221</c:v>
                </c:pt>
                <c:pt idx="154">
                  <c:v>42222</c:v>
                </c:pt>
                <c:pt idx="155">
                  <c:v>42223</c:v>
                </c:pt>
                <c:pt idx="156">
                  <c:v>42226</c:v>
                </c:pt>
                <c:pt idx="157">
                  <c:v>42227</c:v>
                </c:pt>
                <c:pt idx="158">
                  <c:v>42228</c:v>
                </c:pt>
                <c:pt idx="159">
                  <c:v>42229</c:v>
                </c:pt>
                <c:pt idx="160">
                  <c:v>42230</c:v>
                </c:pt>
                <c:pt idx="161">
                  <c:v>42233</c:v>
                </c:pt>
                <c:pt idx="162">
                  <c:v>42234</c:v>
                </c:pt>
                <c:pt idx="163">
                  <c:v>42235</c:v>
                </c:pt>
                <c:pt idx="164">
                  <c:v>42236</c:v>
                </c:pt>
                <c:pt idx="165">
                  <c:v>42237</c:v>
                </c:pt>
                <c:pt idx="166">
                  <c:v>42240</c:v>
                </c:pt>
                <c:pt idx="167">
                  <c:v>42241</c:v>
                </c:pt>
                <c:pt idx="168">
                  <c:v>42242</c:v>
                </c:pt>
                <c:pt idx="169">
                  <c:v>42243</c:v>
                </c:pt>
                <c:pt idx="170">
                  <c:v>42244</c:v>
                </c:pt>
                <c:pt idx="171">
                  <c:v>42247</c:v>
                </c:pt>
                <c:pt idx="172">
                  <c:v>42248</c:v>
                </c:pt>
                <c:pt idx="173">
                  <c:v>42249</c:v>
                </c:pt>
                <c:pt idx="174">
                  <c:v>42250</c:v>
                </c:pt>
                <c:pt idx="175">
                  <c:v>42251</c:v>
                </c:pt>
                <c:pt idx="176">
                  <c:v>42254</c:v>
                </c:pt>
                <c:pt idx="177">
                  <c:v>42255</c:v>
                </c:pt>
                <c:pt idx="178">
                  <c:v>42256</c:v>
                </c:pt>
                <c:pt idx="179">
                  <c:v>42257</c:v>
                </c:pt>
                <c:pt idx="180">
                  <c:v>42258</c:v>
                </c:pt>
                <c:pt idx="181">
                  <c:v>42261</c:v>
                </c:pt>
                <c:pt idx="182">
                  <c:v>42262</c:v>
                </c:pt>
                <c:pt idx="183">
                  <c:v>42263</c:v>
                </c:pt>
                <c:pt idx="184">
                  <c:v>42264</c:v>
                </c:pt>
                <c:pt idx="185">
                  <c:v>42265</c:v>
                </c:pt>
                <c:pt idx="186">
                  <c:v>42268</c:v>
                </c:pt>
                <c:pt idx="187">
                  <c:v>42269</c:v>
                </c:pt>
                <c:pt idx="188">
                  <c:v>42270</c:v>
                </c:pt>
                <c:pt idx="189">
                  <c:v>42271</c:v>
                </c:pt>
                <c:pt idx="190">
                  <c:v>42272</c:v>
                </c:pt>
                <c:pt idx="191">
                  <c:v>42275</c:v>
                </c:pt>
                <c:pt idx="192">
                  <c:v>42276</c:v>
                </c:pt>
                <c:pt idx="193">
                  <c:v>42277</c:v>
                </c:pt>
                <c:pt idx="194">
                  <c:v>42278</c:v>
                </c:pt>
                <c:pt idx="195">
                  <c:v>42279</c:v>
                </c:pt>
                <c:pt idx="196">
                  <c:v>42282</c:v>
                </c:pt>
                <c:pt idx="197">
                  <c:v>42283</c:v>
                </c:pt>
                <c:pt idx="198">
                  <c:v>42284</c:v>
                </c:pt>
                <c:pt idx="199">
                  <c:v>42285</c:v>
                </c:pt>
                <c:pt idx="200">
                  <c:v>42286</c:v>
                </c:pt>
                <c:pt idx="201">
                  <c:v>42289</c:v>
                </c:pt>
                <c:pt idx="202">
                  <c:v>42290</c:v>
                </c:pt>
                <c:pt idx="203">
                  <c:v>42291</c:v>
                </c:pt>
                <c:pt idx="204">
                  <c:v>42292</c:v>
                </c:pt>
                <c:pt idx="205">
                  <c:v>42293</c:v>
                </c:pt>
                <c:pt idx="206">
                  <c:v>42296</c:v>
                </c:pt>
                <c:pt idx="207">
                  <c:v>42297</c:v>
                </c:pt>
                <c:pt idx="208">
                  <c:v>42298</c:v>
                </c:pt>
                <c:pt idx="209">
                  <c:v>42299</c:v>
                </c:pt>
                <c:pt idx="210">
                  <c:v>42300</c:v>
                </c:pt>
                <c:pt idx="211">
                  <c:v>42303</c:v>
                </c:pt>
                <c:pt idx="212">
                  <c:v>42304</c:v>
                </c:pt>
                <c:pt idx="213">
                  <c:v>42305</c:v>
                </c:pt>
                <c:pt idx="214">
                  <c:v>42306</c:v>
                </c:pt>
                <c:pt idx="215">
                  <c:v>42307</c:v>
                </c:pt>
                <c:pt idx="216">
                  <c:v>42310</c:v>
                </c:pt>
                <c:pt idx="217">
                  <c:v>42311</c:v>
                </c:pt>
                <c:pt idx="218">
                  <c:v>42312</c:v>
                </c:pt>
                <c:pt idx="219">
                  <c:v>42313</c:v>
                </c:pt>
                <c:pt idx="220">
                  <c:v>42314</c:v>
                </c:pt>
                <c:pt idx="221">
                  <c:v>42317</c:v>
                </c:pt>
                <c:pt idx="222">
                  <c:v>42318</c:v>
                </c:pt>
                <c:pt idx="223">
                  <c:v>42319</c:v>
                </c:pt>
                <c:pt idx="224">
                  <c:v>42320</c:v>
                </c:pt>
                <c:pt idx="225">
                  <c:v>42321</c:v>
                </c:pt>
                <c:pt idx="226">
                  <c:v>42324</c:v>
                </c:pt>
                <c:pt idx="227">
                  <c:v>42325</c:v>
                </c:pt>
                <c:pt idx="228">
                  <c:v>42326</c:v>
                </c:pt>
                <c:pt idx="229">
                  <c:v>42327</c:v>
                </c:pt>
                <c:pt idx="230">
                  <c:v>42328</c:v>
                </c:pt>
                <c:pt idx="231">
                  <c:v>42331</c:v>
                </c:pt>
                <c:pt idx="232">
                  <c:v>42332</c:v>
                </c:pt>
                <c:pt idx="233">
                  <c:v>42333</c:v>
                </c:pt>
                <c:pt idx="234">
                  <c:v>42334</c:v>
                </c:pt>
                <c:pt idx="235">
                  <c:v>42335</c:v>
                </c:pt>
                <c:pt idx="236">
                  <c:v>42338</c:v>
                </c:pt>
                <c:pt idx="237">
                  <c:v>42339</c:v>
                </c:pt>
                <c:pt idx="238">
                  <c:v>42340</c:v>
                </c:pt>
                <c:pt idx="239">
                  <c:v>42341</c:v>
                </c:pt>
                <c:pt idx="240">
                  <c:v>42342</c:v>
                </c:pt>
                <c:pt idx="241">
                  <c:v>42345</c:v>
                </c:pt>
                <c:pt idx="242">
                  <c:v>42346</c:v>
                </c:pt>
                <c:pt idx="243">
                  <c:v>42347</c:v>
                </c:pt>
                <c:pt idx="244">
                  <c:v>42348</c:v>
                </c:pt>
                <c:pt idx="245">
                  <c:v>42349</c:v>
                </c:pt>
                <c:pt idx="246">
                  <c:v>42352</c:v>
                </c:pt>
                <c:pt idx="247">
                  <c:v>42353</c:v>
                </c:pt>
                <c:pt idx="248">
                  <c:v>42354</c:v>
                </c:pt>
                <c:pt idx="249">
                  <c:v>42355</c:v>
                </c:pt>
                <c:pt idx="250">
                  <c:v>42356</c:v>
                </c:pt>
                <c:pt idx="251">
                  <c:v>42359</c:v>
                </c:pt>
                <c:pt idx="252">
                  <c:v>42360</c:v>
                </c:pt>
                <c:pt idx="253">
                  <c:v>42361</c:v>
                </c:pt>
                <c:pt idx="254">
                  <c:v>42362</c:v>
                </c:pt>
                <c:pt idx="255">
                  <c:v>42363</c:v>
                </c:pt>
                <c:pt idx="256">
                  <c:v>42366</c:v>
                </c:pt>
                <c:pt idx="257">
                  <c:v>42367</c:v>
                </c:pt>
                <c:pt idx="258">
                  <c:v>42368</c:v>
                </c:pt>
                <c:pt idx="259">
                  <c:v>42369</c:v>
                </c:pt>
                <c:pt idx="260">
                  <c:v>42370</c:v>
                </c:pt>
                <c:pt idx="261">
                  <c:v>42373</c:v>
                </c:pt>
                <c:pt idx="262">
                  <c:v>42374</c:v>
                </c:pt>
                <c:pt idx="263">
                  <c:v>42375</c:v>
                </c:pt>
                <c:pt idx="264">
                  <c:v>42376</c:v>
                </c:pt>
                <c:pt idx="265">
                  <c:v>42377</c:v>
                </c:pt>
                <c:pt idx="266">
                  <c:v>42380</c:v>
                </c:pt>
                <c:pt idx="267">
                  <c:v>42381</c:v>
                </c:pt>
                <c:pt idx="268">
                  <c:v>42382</c:v>
                </c:pt>
                <c:pt idx="269">
                  <c:v>42383</c:v>
                </c:pt>
                <c:pt idx="270">
                  <c:v>42384</c:v>
                </c:pt>
                <c:pt idx="271">
                  <c:v>42387</c:v>
                </c:pt>
                <c:pt idx="272">
                  <c:v>42388</c:v>
                </c:pt>
                <c:pt idx="273">
                  <c:v>42389</c:v>
                </c:pt>
                <c:pt idx="274">
                  <c:v>42390</c:v>
                </c:pt>
                <c:pt idx="275">
                  <c:v>42391</c:v>
                </c:pt>
                <c:pt idx="276">
                  <c:v>42394</c:v>
                </c:pt>
                <c:pt idx="277">
                  <c:v>42395</c:v>
                </c:pt>
                <c:pt idx="278">
                  <c:v>42396</c:v>
                </c:pt>
                <c:pt idx="279">
                  <c:v>42397</c:v>
                </c:pt>
                <c:pt idx="280">
                  <c:v>42398</c:v>
                </c:pt>
                <c:pt idx="281">
                  <c:v>42401</c:v>
                </c:pt>
                <c:pt idx="282">
                  <c:v>42402</c:v>
                </c:pt>
                <c:pt idx="283">
                  <c:v>42403</c:v>
                </c:pt>
                <c:pt idx="284">
                  <c:v>42404</c:v>
                </c:pt>
                <c:pt idx="285">
                  <c:v>42405</c:v>
                </c:pt>
                <c:pt idx="286">
                  <c:v>42408</c:v>
                </c:pt>
                <c:pt idx="287">
                  <c:v>42409</c:v>
                </c:pt>
                <c:pt idx="288">
                  <c:v>42410</c:v>
                </c:pt>
                <c:pt idx="289">
                  <c:v>42411</c:v>
                </c:pt>
                <c:pt idx="290">
                  <c:v>42412</c:v>
                </c:pt>
                <c:pt idx="291">
                  <c:v>42415</c:v>
                </c:pt>
                <c:pt idx="292">
                  <c:v>42416</c:v>
                </c:pt>
                <c:pt idx="293">
                  <c:v>42417</c:v>
                </c:pt>
                <c:pt idx="294">
                  <c:v>42418</c:v>
                </c:pt>
                <c:pt idx="295">
                  <c:v>42419</c:v>
                </c:pt>
                <c:pt idx="296">
                  <c:v>42422</c:v>
                </c:pt>
                <c:pt idx="297">
                  <c:v>42423</c:v>
                </c:pt>
                <c:pt idx="298">
                  <c:v>42424</c:v>
                </c:pt>
                <c:pt idx="299">
                  <c:v>42425</c:v>
                </c:pt>
                <c:pt idx="300">
                  <c:v>42426</c:v>
                </c:pt>
                <c:pt idx="301">
                  <c:v>42429</c:v>
                </c:pt>
                <c:pt idx="302">
                  <c:v>42430</c:v>
                </c:pt>
                <c:pt idx="303">
                  <c:v>42431</c:v>
                </c:pt>
                <c:pt idx="304">
                  <c:v>42432</c:v>
                </c:pt>
                <c:pt idx="305">
                  <c:v>42433</c:v>
                </c:pt>
                <c:pt idx="306">
                  <c:v>42436</c:v>
                </c:pt>
                <c:pt idx="307">
                  <c:v>42437</c:v>
                </c:pt>
                <c:pt idx="308">
                  <c:v>42438</c:v>
                </c:pt>
                <c:pt idx="309">
                  <c:v>42439</c:v>
                </c:pt>
                <c:pt idx="310">
                  <c:v>42440</c:v>
                </c:pt>
                <c:pt idx="311">
                  <c:v>42443</c:v>
                </c:pt>
                <c:pt idx="312">
                  <c:v>42444</c:v>
                </c:pt>
                <c:pt idx="313">
                  <c:v>42445</c:v>
                </c:pt>
                <c:pt idx="314">
                  <c:v>42446</c:v>
                </c:pt>
                <c:pt idx="315">
                  <c:v>42447</c:v>
                </c:pt>
                <c:pt idx="316">
                  <c:v>42450</c:v>
                </c:pt>
                <c:pt idx="317">
                  <c:v>42451</c:v>
                </c:pt>
                <c:pt idx="318">
                  <c:v>42452</c:v>
                </c:pt>
                <c:pt idx="319">
                  <c:v>42453</c:v>
                </c:pt>
                <c:pt idx="320">
                  <c:v>42457</c:v>
                </c:pt>
                <c:pt idx="321">
                  <c:v>42458</c:v>
                </c:pt>
                <c:pt idx="322">
                  <c:v>42459</c:v>
                </c:pt>
                <c:pt idx="323">
                  <c:v>42460</c:v>
                </c:pt>
                <c:pt idx="324">
                  <c:v>42461</c:v>
                </c:pt>
                <c:pt idx="325">
                  <c:v>42464</c:v>
                </c:pt>
                <c:pt idx="326">
                  <c:v>42465</c:v>
                </c:pt>
                <c:pt idx="327">
                  <c:v>42466</c:v>
                </c:pt>
                <c:pt idx="328">
                  <c:v>42467</c:v>
                </c:pt>
                <c:pt idx="329">
                  <c:v>42468</c:v>
                </c:pt>
                <c:pt idx="330">
                  <c:v>42471</c:v>
                </c:pt>
                <c:pt idx="331">
                  <c:v>42472</c:v>
                </c:pt>
                <c:pt idx="332">
                  <c:v>42473</c:v>
                </c:pt>
                <c:pt idx="333">
                  <c:v>42474</c:v>
                </c:pt>
                <c:pt idx="334">
                  <c:v>42475</c:v>
                </c:pt>
                <c:pt idx="335">
                  <c:v>42478</c:v>
                </c:pt>
                <c:pt idx="336">
                  <c:v>42479</c:v>
                </c:pt>
                <c:pt idx="337">
                  <c:v>42480</c:v>
                </c:pt>
                <c:pt idx="338">
                  <c:v>42481</c:v>
                </c:pt>
                <c:pt idx="339">
                  <c:v>42482</c:v>
                </c:pt>
                <c:pt idx="340">
                  <c:v>42485</c:v>
                </c:pt>
                <c:pt idx="341">
                  <c:v>42486</c:v>
                </c:pt>
                <c:pt idx="342">
                  <c:v>42487</c:v>
                </c:pt>
                <c:pt idx="343">
                  <c:v>42488</c:v>
                </c:pt>
                <c:pt idx="344">
                  <c:v>42489</c:v>
                </c:pt>
                <c:pt idx="345">
                  <c:v>42492</c:v>
                </c:pt>
                <c:pt idx="346">
                  <c:v>42493</c:v>
                </c:pt>
                <c:pt idx="347">
                  <c:v>42494</c:v>
                </c:pt>
                <c:pt idx="348">
                  <c:v>42495</c:v>
                </c:pt>
                <c:pt idx="349">
                  <c:v>42496</c:v>
                </c:pt>
                <c:pt idx="350">
                  <c:v>42499</c:v>
                </c:pt>
                <c:pt idx="351">
                  <c:v>42500</c:v>
                </c:pt>
                <c:pt idx="352">
                  <c:v>42501</c:v>
                </c:pt>
                <c:pt idx="353">
                  <c:v>42502</c:v>
                </c:pt>
                <c:pt idx="354">
                  <c:v>42503</c:v>
                </c:pt>
                <c:pt idx="355">
                  <c:v>42506</c:v>
                </c:pt>
                <c:pt idx="356">
                  <c:v>42507</c:v>
                </c:pt>
                <c:pt idx="357">
                  <c:v>42508</c:v>
                </c:pt>
                <c:pt idx="358">
                  <c:v>42509</c:v>
                </c:pt>
                <c:pt idx="359">
                  <c:v>42510</c:v>
                </c:pt>
                <c:pt idx="360">
                  <c:v>42513</c:v>
                </c:pt>
                <c:pt idx="361">
                  <c:v>42514</c:v>
                </c:pt>
                <c:pt idx="362">
                  <c:v>42515</c:v>
                </c:pt>
                <c:pt idx="363">
                  <c:v>42516</c:v>
                </c:pt>
                <c:pt idx="364">
                  <c:v>42517</c:v>
                </c:pt>
                <c:pt idx="365">
                  <c:v>42520</c:v>
                </c:pt>
                <c:pt idx="366">
                  <c:v>42521</c:v>
                </c:pt>
                <c:pt idx="367">
                  <c:v>42522</c:v>
                </c:pt>
                <c:pt idx="368">
                  <c:v>42523</c:v>
                </c:pt>
                <c:pt idx="369">
                  <c:v>42524</c:v>
                </c:pt>
                <c:pt idx="370">
                  <c:v>42527</c:v>
                </c:pt>
                <c:pt idx="371">
                  <c:v>42528</c:v>
                </c:pt>
                <c:pt idx="372">
                  <c:v>42529</c:v>
                </c:pt>
                <c:pt idx="373">
                  <c:v>42530</c:v>
                </c:pt>
                <c:pt idx="374">
                  <c:v>42531</c:v>
                </c:pt>
                <c:pt idx="375">
                  <c:v>42534</c:v>
                </c:pt>
                <c:pt idx="376">
                  <c:v>42535</c:v>
                </c:pt>
                <c:pt idx="377">
                  <c:v>42536</c:v>
                </c:pt>
                <c:pt idx="378">
                  <c:v>42537</c:v>
                </c:pt>
                <c:pt idx="379">
                  <c:v>42538</c:v>
                </c:pt>
                <c:pt idx="380">
                  <c:v>42541</c:v>
                </c:pt>
                <c:pt idx="381">
                  <c:v>42542</c:v>
                </c:pt>
                <c:pt idx="382">
                  <c:v>42543</c:v>
                </c:pt>
                <c:pt idx="383">
                  <c:v>42544</c:v>
                </c:pt>
                <c:pt idx="384">
                  <c:v>42545</c:v>
                </c:pt>
                <c:pt idx="385">
                  <c:v>42548</c:v>
                </c:pt>
                <c:pt idx="386">
                  <c:v>42549</c:v>
                </c:pt>
                <c:pt idx="387">
                  <c:v>42550</c:v>
                </c:pt>
                <c:pt idx="388">
                  <c:v>42551</c:v>
                </c:pt>
                <c:pt idx="389">
                  <c:v>42552</c:v>
                </c:pt>
                <c:pt idx="390">
                  <c:v>42555</c:v>
                </c:pt>
                <c:pt idx="391">
                  <c:v>42556</c:v>
                </c:pt>
                <c:pt idx="392">
                  <c:v>42557</c:v>
                </c:pt>
                <c:pt idx="393">
                  <c:v>42558</c:v>
                </c:pt>
                <c:pt idx="394">
                  <c:v>42559</c:v>
                </c:pt>
                <c:pt idx="395">
                  <c:v>42562</c:v>
                </c:pt>
                <c:pt idx="396">
                  <c:v>42563</c:v>
                </c:pt>
                <c:pt idx="397">
                  <c:v>42564</c:v>
                </c:pt>
                <c:pt idx="398">
                  <c:v>42565</c:v>
                </c:pt>
                <c:pt idx="399">
                  <c:v>42566</c:v>
                </c:pt>
                <c:pt idx="400">
                  <c:v>42569</c:v>
                </c:pt>
                <c:pt idx="401">
                  <c:v>42570</c:v>
                </c:pt>
                <c:pt idx="402">
                  <c:v>42571</c:v>
                </c:pt>
                <c:pt idx="403">
                  <c:v>42572</c:v>
                </c:pt>
                <c:pt idx="404">
                  <c:v>42573</c:v>
                </c:pt>
                <c:pt idx="405">
                  <c:v>42576</c:v>
                </c:pt>
                <c:pt idx="406">
                  <c:v>42577</c:v>
                </c:pt>
                <c:pt idx="407">
                  <c:v>42578</c:v>
                </c:pt>
                <c:pt idx="408">
                  <c:v>42579</c:v>
                </c:pt>
                <c:pt idx="409">
                  <c:v>42580</c:v>
                </c:pt>
                <c:pt idx="410">
                  <c:v>42583</c:v>
                </c:pt>
                <c:pt idx="411">
                  <c:v>42584</c:v>
                </c:pt>
                <c:pt idx="412">
                  <c:v>42585</c:v>
                </c:pt>
                <c:pt idx="413">
                  <c:v>42586</c:v>
                </c:pt>
                <c:pt idx="414">
                  <c:v>42587</c:v>
                </c:pt>
                <c:pt idx="415">
                  <c:v>42590</c:v>
                </c:pt>
                <c:pt idx="416">
                  <c:v>42591</c:v>
                </c:pt>
                <c:pt idx="417">
                  <c:v>42592</c:v>
                </c:pt>
                <c:pt idx="418">
                  <c:v>42593</c:v>
                </c:pt>
                <c:pt idx="419">
                  <c:v>42594</c:v>
                </c:pt>
                <c:pt idx="420">
                  <c:v>42597</c:v>
                </c:pt>
                <c:pt idx="421">
                  <c:v>42598</c:v>
                </c:pt>
                <c:pt idx="422">
                  <c:v>42599</c:v>
                </c:pt>
                <c:pt idx="423">
                  <c:v>42600</c:v>
                </c:pt>
                <c:pt idx="424">
                  <c:v>42601</c:v>
                </c:pt>
                <c:pt idx="425">
                  <c:v>42604</c:v>
                </c:pt>
                <c:pt idx="426">
                  <c:v>42605</c:v>
                </c:pt>
                <c:pt idx="427">
                  <c:v>42606</c:v>
                </c:pt>
                <c:pt idx="428">
                  <c:v>42607</c:v>
                </c:pt>
                <c:pt idx="429">
                  <c:v>42608</c:v>
                </c:pt>
                <c:pt idx="430">
                  <c:v>42611</c:v>
                </c:pt>
                <c:pt idx="431">
                  <c:v>42612</c:v>
                </c:pt>
                <c:pt idx="432">
                  <c:v>42613</c:v>
                </c:pt>
                <c:pt idx="433">
                  <c:v>42614</c:v>
                </c:pt>
                <c:pt idx="434">
                  <c:v>42615</c:v>
                </c:pt>
                <c:pt idx="435">
                  <c:v>42618</c:v>
                </c:pt>
                <c:pt idx="436">
                  <c:v>42619</c:v>
                </c:pt>
                <c:pt idx="437">
                  <c:v>42620</c:v>
                </c:pt>
                <c:pt idx="438">
                  <c:v>42621</c:v>
                </c:pt>
                <c:pt idx="439">
                  <c:v>42622</c:v>
                </c:pt>
                <c:pt idx="440">
                  <c:v>42625</c:v>
                </c:pt>
                <c:pt idx="441">
                  <c:v>42626</c:v>
                </c:pt>
                <c:pt idx="442">
                  <c:v>42627</c:v>
                </c:pt>
                <c:pt idx="443">
                  <c:v>42628</c:v>
                </c:pt>
                <c:pt idx="444">
                  <c:v>42629</c:v>
                </c:pt>
                <c:pt idx="445">
                  <c:v>42632</c:v>
                </c:pt>
                <c:pt idx="446">
                  <c:v>42633</c:v>
                </c:pt>
                <c:pt idx="447">
                  <c:v>42634</c:v>
                </c:pt>
                <c:pt idx="448">
                  <c:v>42635</c:v>
                </c:pt>
                <c:pt idx="449">
                  <c:v>42636</c:v>
                </c:pt>
                <c:pt idx="450">
                  <c:v>42639</c:v>
                </c:pt>
                <c:pt idx="451">
                  <c:v>42640</c:v>
                </c:pt>
                <c:pt idx="452">
                  <c:v>42641</c:v>
                </c:pt>
                <c:pt idx="453">
                  <c:v>42642</c:v>
                </c:pt>
                <c:pt idx="454">
                  <c:v>42643</c:v>
                </c:pt>
                <c:pt idx="455">
                  <c:v>42646</c:v>
                </c:pt>
                <c:pt idx="456">
                  <c:v>42647</c:v>
                </c:pt>
                <c:pt idx="457">
                  <c:v>42648</c:v>
                </c:pt>
                <c:pt idx="458">
                  <c:v>42649</c:v>
                </c:pt>
                <c:pt idx="459">
                  <c:v>42650</c:v>
                </c:pt>
                <c:pt idx="460">
                  <c:v>42653</c:v>
                </c:pt>
                <c:pt idx="461">
                  <c:v>42654</c:v>
                </c:pt>
                <c:pt idx="462">
                  <c:v>42655</c:v>
                </c:pt>
                <c:pt idx="463">
                  <c:v>42656</c:v>
                </c:pt>
                <c:pt idx="464">
                  <c:v>42657</c:v>
                </c:pt>
                <c:pt idx="465">
                  <c:v>42660</c:v>
                </c:pt>
                <c:pt idx="466">
                  <c:v>42661</c:v>
                </c:pt>
                <c:pt idx="467">
                  <c:v>42662</c:v>
                </c:pt>
                <c:pt idx="468">
                  <c:v>42663</c:v>
                </c:pt>
                <c:pt idx="469">
                  <c:v>42664</c:v>
                </c:pt>
                <c:pt idx="470">
                  <c:v>42667</c:v>
                </c:pt>
                <c:pt idx="471">
                  <c:v>42668</c:v>
                </c:pt>
                <c:pt idx="472">
                  <c:v>42669</c:v>
                </c:pt>
                <c:pt idx="473">
                  <c:v>42670</c:v>
                </c:pt>
                <c:pt idx="474">
                  <c:v>42671</c:v>
                </c:pt>
                <c:pt idx="475">
                  <c:v>42674</c:v>
                </c:pt>
                <c:pt idx="476">
                  <c:v>42675</c:v>
                </c:pt>
                <c:pt idx="477">
                  <c:v>42676</c:v>
                </c:pt>
                <c:pt idx="478">
                  <c:v>42677</c:v>
                </c:pt>
                <c:pt idx="479">
                  <c:v>42678</c:v>
                </c:pt>
                <c:pt idx="480">
                  <c:v>42681</c:v>
                </c:pt>
                <c:pt idx="481">
                  <c:v>42682</c:v>
                </c:pt>
                <c:pt idx="482">
                  <c:v>42683</c:v>
                </c:pt>
                <c:pt idx="483">
                  <c:v>42684</c:v>
                </c:pt>
                <c:pt idx="484">
                  <c:v>42685</c:v>
                </c:pt>
                <c:pt idx="485">
                  <c:v>42688</c:v>
                </c:pt>
                <c:pt idx="486">
                  <c:v>42689</c:v>
                </c:pt>
                <c:pt idx="487">
                  <c:v>42690</c:v>
                </c:pt>
                <c:pt idx="488">
                  <c:v>42691</c:v>
                </c:pt>
                <c:pt idx="489">
                  <c:v>42692</c:v>
                </c:pt>
                <c:pt idx="490">
                  <c:v>42695</c:v>
                </c:pt>
                <c:pt idx="491">
                  <c:v>42696</c:v>
                </c:pt>
                <c:pt idx="492">
                  <c:v>42697</c:v>
                </c:pt>
                <c:pt idx="493">
                  <c:v>42698</c:v>
                </c:pt>
                <c:pt idx="494">
                  <c:v>42699</c:v>
                </c:pt>
                <c:pt idx="495">
                  <c:v>42700</c:v>
                </c:pt>
                <c:pt idx="496">
                  <c:v>42701</c:v>
                </c:pt>
                <c:pt idx="497">
                  <c:v>42702</c:v>
                </c:pt>
                <c:pt idx="498">
                  <c:v>42703</c:v>
                </c:pt>
                <c:pt idx="499">
                  <c:v>42704</c:v>
                </c:pt>
                <c:pt idx="500">
                  <c:v>42705</c:v>
                </c:pt>
                <c:pt idx="501">
                  <c:v>42706</c:v>
                </c:pt>
                <c:pt idx="502">
                  <c:v>42709</c:v>
                </c:pt>
                <c:pt idx="503">
                  <c:v>42710</c:v>
                </c:pt>
                <c:pt idx="504">
                  <c:v>42711</c:v>
                </c:pt>
                <c:pt idx="505">
                  <c:v>42712</c:v>
                </c:pt>
                <c:pt idx="506">
                  <c:v>42713</c:v>
                </c:pt>
                <c:pt idx="507">
                  <c:v>42716</c:v>
                </c:pt>
                <c:pt idx="508">
                  <c:v>42717</c:v>
                </c:pt>
                <c:pt idx="509">
                  <c:v>42718</c:v>
                </c:pt>
                <c:pt idx="510">
                  <c:v>42719</c:v>
                </c:pt>
                <c:pt idx="511">
                  <c:v>42720</c:v>
                </c:pt>
                <c:pt idx="512">
                  <c:v>42723</c:v>
                </c:pt>
                <c:pt idx="513">
                  <c:v>42724</c:v>
                </c:pt>
                <c:pt idx="514">
                  <c:v>42725</c:v>
                </c:pt>
                <c:pt idx="515">
                  <c:v>42726</c:v>
                </c:pt>
                <c:pt idx="516">
                  <c:v>42727</c:v>
                </c:pt>
                <c:pt idx="517">
                  <c:v>42731</c:v>
                </c:pt>
                <c:pt idx="518">
                  <c:v>42732</c:v>
                </c:pt>
                <c:pt idx="519">
                  <c:v>42733</c:v>
                </c:pt>
                <c:pt idx="520">
                  <c:v>42734</c:v>
                </c:pt>
              </c:numCache>
            </c:numRef>
          </c:cat>
          <c:val>
            <c:numRef>
              <c:f>'[CIP商情網2014-2016每日油價走勢.xlsx]趨勢圖'!$B$2:$B$522</c:f>
              <c:numCache>
                <c:formatCode>General</c:formatCode>
                <c:ptCount val="521"/>
                <c:pt idx="0">
                  <c:v>53.27</c:v>
                </c:pt>
                <c:pt idx="1">
                  <c:v>52.690000000000005</c:v>
                </c:pt>
                <c:pt idx="2">
                  <c:v>50.04</c:v>
                </c:pt>
                <c:pt idx="3">
                  <c:v>47.93</c:v>
                </c:pt>
                <c:pt idx="4">
                  <c:v>48.65</c:v>
                </c:pt>
                <c:pt idx="5">
                  <c:v>48.790000000000006</c:v>
                </c:pt>
                <c:pt idx="6">
                  <c:v>48.36</c:v>
                </c:pt>
                <c:pt idx="7">
                  <c:v>46.07</c:v>
                </c:pt>
                <c:pt idx="8">
                  <c:v>45.89</c:v>
                </c:pt>
                <c:pt idx="9">
                  <c:v>48.48</c:v>
                </c:pt>
                <c:pt idx="10">
                  <c:v>46.25</c:v>
                </c:pt>
                <c:pt idx="11">
                  <c:v>48.690000000000005</c:v>
                </c:pt>
                <c:pt idx="12">
                  <c:v>48.690000000000005</c:v>
                </c:pt>
                <c:pt idx="13">
                  <c:v>46.39</c:v>
                </c:pt>
                <c:pt idx="14">
                  <c:v>47.78</c:v>
                </c:pt>
                <c:pt idx="15">
                  <c:v>46.309999999999995</c:v>
                </c:pt>
                <c:pt idx="16">
                  <c:v>45.59</c:v>
                </c:pt>
                <c:pt idx="17">
                  <c:v>45.15</c:v>
                </c:pt>
                <c:pt idx="18">
                  <c:v>46.230000000000004</c:v>
                </c:pt>
                <c:pt idx="19">
                  <c:v>44.449999999999996</c:v>
                </c:pt>
                <c:pt idx="20">
                  <c:v>44.53</c:v>
                </c:pt>
                <c:pt idx="21">
                  <c:v>48.24</c:v>
                </c:pt>
                <c:pt idx="22">
                  <c:v>49.57</c:v>
                </c:pt>
                <c:pt idx="23">
                  <c:v>53.05</c:v>
                </c:pt>
                <c:pt idx="24">
                  <c:v>48.449999999999996</c:v>
                </c:pt>
                <c:pt idx="25">
                  <c:v>50.48</c:v>
                </c:pt>
                <c:pt idx="26">
                  <c:v>51.690000000000005</c:v>
                </c:pt>
                <c:pt idx="27">
                  <c:v>52.86</c:v>
                </c:pt>
                <c:pt idx="28">
                  <c:v>50.02</c:v>
                </c:pt>
                <c:pt idx="29">
                  <c:v>48.839999999999996</c:v>
                </c:pt>
                <c:pt idx="30">
                  <c:v>51.21</c:v>
                </c:pt>
                <c:pt idx="31">
                  <c:v>52.78</c:v>
                </c:pt>
                <c:pt idx="32">
                  <c:v>52.78</c:v>
                </c:pt>
                <c:pt idx="33">
                  <c:v>53.53</c:v>
                </c:pt>
                <c:pt idx="34">
                  <c:v>52.14</c:v>
                </c:pt>
                <c:pt idx="35">
                  <c:v>51.160000000000004</c:v>
                </c:pt>
                <c:pt idx="36">
                  <c:v>50.339999999999996</c:v>
                </c:pt>
                <c:pt idx="37">
                  <c:v>49.449999999999996</c:v>
                </c:pt>
                <c:pt idx="38">
                  <c:v>49.28</c:v>
                </c:pt>
                <c:pt idx="39">
                  <c:v>50.99</c:v>
                </c:pt>
                <c:pt idx="40">
                  <c:v>48.17</c:v>
                </c:pt>
                <c:pt idx="41">
                  <c:v>49.760000000000005</c:v>
                </c:pt>
                <c:pt idx="42">
                  <c:v>49.59</c:v>
                </c:pt>
                <c:pt idx="43">
                  <c:v>50.52</c:v>
                </c:pt>
                <c:pt idx="44">
                  <c:v>51.53</c:v>
                </c:pt>
                <c:pt idx="45">
                  <c:v>50.760000000000005</c:v>
                </c:pt>
                <c:pt idx="46">
                  <c:v>49.61</c:v>
                </c:pt>
                <c:pt idx="47">
                  <c:v>50</c:v>
                </c:pt>
                <c:pt idx="48">
                  <c:v>48.290000000000006</c:v>
                </c:pt>
                <c:pt idx="49">
                  <c:v>48.17</c:v>
                </c:pt>
                <c:pt idx="50">
                  <c:v>47.05</c:v>
                </c:pt>
                <c:pt idx="51">
                  <c:v>44.839999999999996</c:v>
                </c:pt>
                <c:pt idx="52">
                  <c:v>43.879999999999995</c:v>
                </c:pt>
                <c:pt idx="53">
                  <c:v>43.46</c:v>
                </c:pt>
                <c:pt idx="54">
                  <c:v>44.660000000000004</c:v>
                </c:pt>
                <c:pt idx="55">
                  <c:v>43.96</c:v>
                </c:pt>
                <c:pt idx="56">
                  <c:v>45.720000000000006</c:v>
                </c:pt>
                <c:pt idx="57">
                  <c:v>47.449999999999996</c:v>
                </c:pt>
                <c:pt idx="58">
                  <c:v>47.51</c:v>
                </c:pt>
                <c:pt idx="59">
                  <c:v>49.21</c:v>
                </c:pt>
                <c:pt idx="60">
                  <c:v>51.43</c:v>
                </c:pt>
                <c:pt idx="61">
                  <c:v>48.87</c:v>
                </c:pt>
                <c:pt idx="62">
                  <c:v>48.68</c:v>
                </c:pt>
                <c:pt idx="63">
                  <c:v>47.6</c:v>
                </c:pt>
                <c:pt idx="64">
                  <c:v>50.09</c:v>
                </c:pt>
                <c:pt idx="65">
                  <c:v>49.14</c:v>
                </c:pt>
                <c:pt idx="66">
                  <c:v>52.14</c:v>
                </c:pt>
                <c:pt idx="67">
                  <c:v>53.98</c:v>
                </c:pt>
                <c:pt idx="68">
                  <c:v>50.42</c:v>
                </c:pt>
                <c:pt idx="69">
                  <c:v>50.790000000000006</c:v>
                </c:pt>
                <c:pt idx="70">
                  <c:v>51.64</c:v>
                </c:pt>
                <c:pt idx="71">
                  <c:v>51.91</c:v>
                </c:pt>
                <c:pt idx="72">
                  <c:v>53.290000000000006</c:v>
                </c:pt>
                <c:pt idx="73">
                  <c:v>56.39</c:v>
                </c:pt>
                <c:pt idx="74">
                  <c:v>56.71</c:v>
                </c:pt>
                <c:pt idx="75">
                  <c:v>55.74</c:v>
                </c:pt>
                <c:pt idx="76">
                  <c:v>56.379999999999995</c:v>
                </c:pt>
                <c:pt idx="77">
                  <c:v>55.260000000000005</c:v>
                </c:pt>
                <c:pt idx="78">
                  <c:v>56.160000000000004</c:v>
                </c:pt>
                <c:pt idx="79">
                  <c:v>57.74</c:v>
                </c:pt>
                <c:pt idx="80">
                  <c:v>57.15</c:v>
                </c:pt>
                <c:pt idx="81">
                  <c:v>56.99</c:v>
                </c:pt>
                <c:pt idx="82">
                  <c:v>57.06</c:v>
                </c:pt>
                <c:pt idx="83">
                  <c:v>58.58</c:v>
                </c:pt>
                <c:pt idx="84">
                  <c:v>59.63</c:v>
                </c:pt>
                <c:pt idx="85">
                  <c:v>59.15</c:v>
                </c:pt>
                <c:pt idx="86">
                  <c:v>58.93</c:v>
                </c:pt>
                <c:pt idx="87">
                  <c:v>60.4</c:v>
                </c:pt>
                <c:pt idx="88">
                  <c:v>60.93</c:v>
                </c:pt>
                <c:pt idx="89">
                  <c:v>58.94</c:v>
                </c:pt>
                <c:pt idx="90">
                  <c:v>59.39</c:v>
                </c:pt>
                <c:pt idx="91">
                  <c:v>59.25</c:v>
                </c:pt>
                <c:pt idx="92">
                  <c:v>60.75</c:v>
                </c:pt>
                <c:pt idx="93">
                  <c:v>60.5</c:v>
                </c:pt>
                <c:pt idx="94">
                  <c:v>59.879999999999995</c:v>
                </c:pt>
                <c:pt idx="95">
                  <c:v>59.690000000000005</c:v>
                </c:pt>
                <c:pt idx="96">
                  <c:v>59.43</c:v>
                </c:pt>
                <c:pt idx="97">
                  <c:v>57.260000000000005</c:v>
                </c:pt>
                <c:pt idx="98">
                  <c:v>58.98</c:v>
                </c:pt>
                <c:pt idx="99">
                  <c:v>60.720000000000006</c:v>
                </c:pt>
                <c:pt idx="100">
                  <c:v>59.720000000000006</c:v>
                </c:pt>
                <c:pt idx="101">
                  <c:v>59.720000000000006</c:v>
                </c:pt>
                <c:pt idx="102">
                  <c:v>58.03</c:v>
                </c:pt>
                <c:pt idx="103">
                  <c:v>57.51</c:v>
                </c:pt>
                <c:pt idx="104">
                  <c:v>57.68</c:v>
                </c:pt>
                <c:pt idx="105">
                  <c:v>60.3</c:v>
                </c:pt>
                <c:pt idx="106">
                  <c:v>60.2</c:v>
                </c:pt>
                <c:pt idx="107">
                  <c:v>61.260000000000005</c:v>
                </c:pt>
                <c:pt idx="108">
                  <c:v>59.64</c:v>
                </c:pt>
                <c:pt idx="109">
                  <c:v>58</c:v>
                </c:pt>
                <c:pt idx="110">
                  <c:v>59.13</c:v>
                </c:pt>
                <c:pt idx="111">
                  <c:v>58.14</c:v>
                </c:pt>
                <c:pt idx="112">
                  <c:v>60.14</c:v>
                </c:pt>
                <c:pt idx="113">
                  <c:v>61.43</c:v>
                </c:pt>
                <c:pt idx="114">
                  <c:v>60.77</c:v>
                </c:pt>
                <c:pt idx="115">
                  <c:v>59.96</c:v>
                </c:pt>
                <c:pt idx="116">
                  <c:v>59.52</c:v>
                </c:pt>
                <c:pt idx="117">
                  <c:v>59.97</c:v>
                </c:pt>
                <c:pt idx="118">
                  <c:v>59.92</c:v>
                </c:pt>
                <c:pt idx="119">
                  <c:v>60.449999999999996</c:v>
                </c:pt>
                <c:pt idx="120">
                  <c:v>59.61</c:v>
                </c:pt>
                <c:pt idx="121">
                  <c:v>59.68</c:v>
                </c:pt>
                <c:pt idx="122">
                  <c:v>61.01</c:v>
                </c:pt>
                <c:pt idx="123">
                  <c:v>60.27</c:v>
                </c:pt>
                <c:pt idx="124">
                  <c:v>59.7</c:v>
                </c:pt>
                <c:pt idx="125">
                  <c:v>59.63</c:v>
                </c:pt>
                <c:pt idx="126">
                  <c:v>58.33</c:v>
                </c:pt>
                <c:pt idx="127">
                  <c:v>59.47</c:v>
                </c:pt>
                <c:pt idx="128">
                  <c:v>56.96</c:v>
                </c:pt>
                <c:pt idx="129">
                  <c:v>56.93</c:v>
                </c:pt>
                <c:pt idx="130">
                  <c:v>56.93</c:v>
                </c:pt>
                <c:pt idx="131">
                  <c:v>52.53</c:v>
                </c:pt>
                <c:pt idx="132">
                  <c:v>52.33</c:v>
                </c:pt>
                <c:pt idx="133">
                  <c:v>51.65</c:v>
                </c:pt>
                <c:pt idx="134">
                  <c:v>52.78</c:v>
                </c:pt>
                <c:pt idx="135">
                  <c:v>52.74</c:v>
                </c:pt>
                <c:pt idx="136">
                  <c:v>52.2</c:v>
                </c:pt>
                <c:pt idx="137">
                  <c:v>53.04</c:v>
                </c:pt>
                <c:pt idx="138">
                  <c:v>51.41</c:v>
                </c:pt>
                <c:pt idx="139">
                  <c:v>50.91</c:v>
                </c:pt>
                <c:pt idx="140">
                  <c:v>50.89</c:v>
                </c:pt>
                <c:pt idx="141">
                  <c:v>50.15</c:v>
                </c:pt>
                <c:pt idx="142">
                  <c:v>50.36</c:v>
                </c:pt>
                <c:pt idx="143">
                  <c:v>49.190000000000005</c:v>
                </c:pt>
                <c:pt idx="144">
                  <c:v>48.449999999999996</c:v>
                </c:pt>
                <c:pt idx="145">
                  <c:v>48.14</c:v>
                </c:pt>
                <c:pt idx="146">
                  <c:v>47.39</c:v>
                </c:pt>
                <c:pt idx="147">
                  <c:v>47.98</c:v>
                </c:pt>
                <c:pt idx="148">
                  <c:v>48.790000000000006</c:v>
                </c:pt>
                <c:pt idx="149">
                  <c:v>48.52</c:v>
                </c:pt>
                <c:pt idx="150">
                  <c:v>47.120000000000005</c:v>
                </c:pt>
                <c:pt idx="151">
                  <c:v>45.17</c:v>
                </c:pt>
                <c:pt idx="152">
                  <c:v>45.74</c:v>
                </c:pt>
                <c:pt idx="153">
                  <c:v>45.15</c:v>
                </c:pt>
                <c:pt idx="154">
                  <c:v>44.660000000000004</c:v>
                </c:pt>
                <c:pt idx="155">
                  <c:v>43.87</c:v>
                </c:pt>
                <c:pt idx="156">
                  <c:v>44.96</c:v>
                </c:pt>
                <c:pt idx="157">
                  <c:v>43.08</c:v>
                </c:pt>
                <c:pt idx="158">
                  <c:v>43.3</c:v>
                </c:pt>
                <c:pt idx="159">
                  <c:v>42.230000000000004</c:v>
                </c:pt>
                <c:pt idx="160">
                  <c:v>42.5</c:v>
                </c:pt>
                <c:pt idx="161">
                  <c:v>41.87</c:v>
                </c:pt>
                <c:pt idx="162">
                  <c:v>42.620000000000005</c:v>
                </c:pt>
                <c:pt idx="163">
                  <c:v>40.800000000000011</c:v>
                </c:pt>
                <c:pt idx="164">
                  <c:v>41.14</c:v>
                </c:pt>
                <c:pt idx="165">
                  <c:v>40.449999999999996</c:v>
                </c:pt>
                <c:pt idx="166">
                  <c:v>38.24</c:v>
                </c:pt>
                <c:pt idx="167">
                  <c:v>39.309999999999995</c:v>
                </c:pt>
                <c:pt idx="168">
                  <c:v>38.6</c:v>
                </c:pt>
                <c:pt idx="169">
                  <c:v>42.56</c:v>
                </c:pt>
                <c:pt idx="170">
                  <c:v>45.220000000000006</c:v>
                </c:pt>
                <c:pt idx="171">
                  <c:v>49.2</c:v>
                </c:pt>
                <c:pt idx="172">
                  <c:v>45.41</c:v>
                </c:pt>
                <c:pt idx="173">
                  <c:v>46.25</c:v>
                </c:pt>
                <c:pt idx="174">
                  <c:v>46.75</c:v>
                </c:pt>
                <c:pt idx="175">
                  <c:v>46.05</c:v>
                </c:pt>
                <c:pt idx="176">
                  <c:v>46.05</c:v>
                </c:pt>
                <c:pt idx="177">
                  <c:v>45.94</c:v>
                </c:pt>
                <c:pt idx="178">
                  <c:v>44.15</c:v>
                </c:pt>
                <c:pt idx="179">
                  <c:v>45.92</c:v>
                </c:pt>
                <c:pt idx="180">
                  <c:v>44.63</c:v>
                </c:pt>
                <c:pt idx="181">
                  <c:v>44</c:v>
                </c:pt>
                <c:pt idx="182">
                  <c:v>44.59</c:v>
                </c:pt>
                <c:pt idx="183">
                  <c:v>47.15</c:v>
                </c:pt>
                <c:pt idx="184">
                  <c:v>46.9</c:v>
                </c:pt>
                <c:pt idx="185">
                  <c:v>44.68</c:v>
                </c:pt>
                <c:pt idx="186">
                  <c:v>46.68</c:v>
                </c:pt>
                <c:pt idx="187">
                  <c:v>45.83</c:v>
                </c:pt>
                <c:pt idx="188">
                  <c:v>44.48</c:v>
                </c:pt>
                <c:pt idx="189">
                  <c:v>44.91</c:v>
                </c:pt>
                <c:pt idx="190">
                  <c:v>45.7</c:v>
                </c:pt>
                <c:pt idx="191">
                  <c:v>44.43</c:v>
                </c:pt>
                <c:pt idx="192">
                  <c:v>45.230000000000004</c:v>
                </c:pt>
                <c:pt idx="193">
                  <c:v>45.09</c:v>
                </c:pt>
                <c:pt idx="194">
                  <c:v>44.74</c:v>
                </c:pt>
                <c:pt idx="195">
                  <c:v>45.54</c:v>
                </c:pt>
                <c:pt idx="196">
                  <c:v>46.260000000000005</c:v>
                </c:pt>
                <c:pt idx="197">
                  <c:v>48.53</c:v>
                </c:pt>
                <c:pt idx="198">
                  <c:v>47.809999999999995</c:v>
                </c:pt>
                <c:pt idx="199">
                  <c:v>49.43</c:v>
                </c:pt>
                <c:pt idx="200">
                  <c:v>49.63</c:v>
                </c:pt>
                <c:pt idx="201">
                  <c:v>47.1</c:v>
                </c:pt>
                <c:pt idx="202">
                  <c:v>46.660000000000004</c:v>
                </c:pt>
                <c:pt idx="203">
                  <c:v>46.64</c:v>
                </c:pt>
                <c:pt idx="204">
                  <c:v>46.379999999999995</c:v>
                </c:pt>
                <c:pt idx="205">
                  <c:v>47.260000000000005</c:v>
                </c:pt>
                <c:pt idx="206">
                  <c:v>45.89</c:v>
                </c:pt>
                <c:pt idx="207">
                  <c:v>45.55</c:v>
                </c:pt>
                <c:pt idx="208">
                  <c:v>45.2</c:v>
                </c:pt>
                <c:pt idx="209">
                  <c:v>45.379999999999995</c:v>
                </c:pt>
                <c:pt idx="210">
                  <c:v>44.6</c:v>
                </c:pt>
                <c:pt idx="211">
                  <c:v>43.2</c:v>
                </c:pt>
                <c:pt idx="212">
                  <c:v>43.339999999999996</c:v>
                </c:pt>
                <c:pt idx="213">
                  <c:v>45.94</c:v>
                </c:pt>
                <c:pt idx="214">
                  <c:v>46.06</c:v>
                </c:pt>
                <c:pt idx="215">
                  <c:v>46.59</c:v>
                </c:pt>
                <c:pt idx="216">
                  <c:v>46.14</c:v>
                </c:pt>
                <c:pt idx="217">
                  <c:v>47.9</c:v>
                </c:pt>
                <c:pt idx="218">
                  <c:v>46.32</c:v>
                </c:pt>
                <c:pt idx="219">
                  <c:v>45.2</c:v>
                </c:pt>
                <c:pt idx="220">
                  <c:v>44.290000000000006</c:v>
                </c:pt>
                <c:pt idx="221">
                  <c:v>43.87</c:v>
                </c:pt>
                <c:pt idx="222">
                  <c:v>44.21</c:v>
                </c:pt>
                <c:pt idx="223">
                  <c:v>42.93</c:v>
                </c:pt>
                <c:pt idx="224">
                  <c:v>41.75</c:v>
                </c:pt>
                <c:pt idx="225">
                  <c:v>40.74</c:v>
                </c:pt>
                <c:pt idx="226">
                  <c:v>41.74</c:v>
                </c:pt>
                <c:pt idx="227">
                  <c:v>40.67</c:v>
                </c:pt>
                <c:pt idx="228">
                  <c:v>40.75</c:v>
                </c:pt>
                <c:pt idx="229">
                  <c:v>40.54</c:v>
                </c:pt>
                <c:pt idx="230">
                  <c:v>40.39</c:v>
                </c:pt>
                <c:pt idx="231">
                  <c:v>41.75</c:v>
                </c:pt>
                <c:pt idx="232">
                  <c:v>42.87</c:v>
                </c:pt>
                <c:pt idx="233">
                  <c:v>43.04</c:v>
                </c:pt>
                <c:pt idx="234">
                  <c:v>43.04</c:v>
                </c:pt>
                <c:pt idx="235">
                  <c:v>41.71</c:v>
                </c:pt>
                <c:pt idx="236">
                  <c:v>41.65</c:v>
                </c:pt>
                <c:pt idx="237">
                  <c:v>41.849999999999994</c:v>
                </c:pt>
                <c:pt idx="238">
                  <c:v>39.94</c:v>
                </c:pt>
                <c:pt idx="239">
                  <c:v>41.08</c:v>
                </c:pt>
                <c:pt idx="240">
                  <c:v>39.97</c:v>
                </c:pt>
                <c:pt idx="241">
                  <c:v>37.65</c:v>
                </c:pt>
                <c:pt idx="242">
                  <c:v>37.51</c:v>
                </c:pt>
                <c:pt idx="243">
                  <c:v>37.160000000000004</c:v>
                </c:pt>
                <c:pt idx="244">
                  <c:v>36.760000000000005</c:v>
                </c:pt>
                <c:pt idx="245">
                  <c:v>35.620000000000005</c:v>
                </c:pt>
                <c:pt idx="246">
                  <c:v>36.309999999999995</c:v>
                </c:pt>
                <c:pt idx="247">
                  <c:v>37.349999999999994</c:v>
                </c:pt>
                <c:pt idx="248">
                  <c:v>35.520000000000003</c:v>
                </c:pt>
                <c:pt idx="249">
                  <c:v>34.949999999999996</c:v>
                </c:pt>
                <c:pt idx="250">
                  <c:v>34.730000000000011</c:v>
                </c:pt>
                <c:pt idx="251">
                  <c:v>34.74</c:v>
                </c:pt>
                <c:pt idx="252">
                  <c:v>36.14</c:v>
                </c:pt>
                <c:pt idx="253">
                  <c:v>37.5</c:v>
                </c:pt>
                <c:pt idx="254">
                  <c:v>38.1</c:v>
                </c:pt>
                <c:pt idx="255">
                  <c:v>38.1</c:v>
                </c:pt>
                <c:pt idx="256">
                  <c:v>36.809999999999995</c:v>
                </c:pt>
                <c:pt idx="257">
                  <c:v>37.870000000000005</c:v>
                </c:pt>
                <c:pt idx="258">
                  <c:v>36.6</c:v>
                </c:pt>
                <c:pt idx="259">
                  <c:v>37.04</c:v>
                </c:pt>
                <c:pt idx="260">
                  <c:v>37.04</c:v>
                </c:pt>
                <c:pt idx="261">
                  <c:v>36.760000000000005</c:v>
                </c:pt>
                <c:pt idx="262">
                  <c:v>35.97</c:v>
                </c:pt>
                <c:pt idx="263">
                  <c:v>33.97</c:v>
                </c:pt>
                <c:pt idx="264">
                  <c:v>33.270000000000003</c:v>
                </c:pt>
                <c:pt idx="265">
                  <c:v>33.160000000000004</c:v>
                </c:pt>
                <c:pt idx="266">
                  <c:v>31.41</c:v>
                </c:pt>
                <c:pt idx="267">
                  <c:v>30.439999999999998</c:v>
                </c:pt>
                <c:pt idx="268">
                  <c:v>30.479999999999997</c:v>
                </c:pt>
                <c:pt idx="269">
                  <c:v>31.2</c:v>
                </c:pt>
                <c:pt idx="270">
                  <c:v>29.419999999999998</c:v>
                </c:pt>
                <c:pt idx="271">
                  <c:v>29.419999999999998</c:v>
                </c:pt>
                <c:pt idx="272">
                  <c:v>28.459999999999997</c:v>
                </c:pt>
                <c:pt idx="273">
                  <c:v>26.55</c:v>
                </c:pt>
                <c:pt idx="274">
                  <c:v>29.53</c:v>
                </c:pt>
                <c:pt idx="275">
                  <c:v>32.190000000000005</c:v>
                </c:pt>
                <c:pt idx="276">
                  <c:v>30.34</c:v>
                </c:pt>
                <c:pt idx="277">
                  <c:v>31.45</c:v>
                </c:pt>
                <c:pt idx="278">
                  <c:v>32.300000000000011</c:v>
                </c:pt>
                <c:pt idx="279">
                  <c:v>33.220000000000006</c:v>
                </c:pt>
                <c:pt idx="280">
                  <c:v>33.620000000000005</c:v>
                </c:pt>
                <c:pt idx="281">
                  <c:v>31.62</c:v>
                </c:pt>
                <c:pt idx="282">
                  <c:v>29.88</c:v>
                </c:pt>
                <c:pt idx="283">
                  <c:v>32.28</c:v>
                </c:pt>
                <c:pt idx="284">
                  <c:v>31.72</c:v>
                </c:pt>
                <c:pt idx="285">
                  <c:v>30.89</c:v>
                </c:pt>
                <c:pt idx="286">
                  <c:v>29.69</c:v>
                </c:pt>
                <c:pt idx="287">
                  <c:v>27.939999999999998</c:v>
                </c:pt>
                <c:pt idx="288">
                  <c:v>27.45</c:v>
                </c:pt>
                <c:pt idx="289">
                  <c:v>26.21</c:v>
                </c:pt>
                <c:pt idx="290">
                  <c:v>29.439999999999998</c:v>
                </c:pt>
                <c:pt idx="291">
                  <c:v>29.439999999999998</c:v>
                </c:pt>
                <c:pt idx="292">
                  <c:v>29.04</c:v>
                </c:pt>
                <c:pt idx="293">
                  <c:v>30.66</c:v>
                </c:pt>
                <c:pt idx="294">
                  <c:v>30.77</c:v>
                </c:pt>
                <c:pt idx="295">
                  <c:v>29.64</c:v>
                </c:pt>
                <c:pt idx="296">
                  <c:v>33.39</c:v>
                </c:pt>
                <c:pt idx="297">
                  <c:v>31.87</c:v>
                </c:pt>
                <c:pt idx="298">
                  <c:v>32.15</c:v>
                </c:pt>
                <c:pt idx="299">
                  <c:v>33.07</c:v>
                </c:pt>
                <c:pt idx="300">
                  <c:v>32.78</c:v>
                </c:pt>
                <c:pt idx="301">
                  <c:v>33.75</c:v>
                </c:pt>
                <c:pt idx="302">
                  <c:v>34.4</c:v>
                </c:pt>
                <c:pt idx="303">
                  <c:v>34.660000000000004</c:v>
                </c:pt>
                <c:pt idx="304">
                  <c:v>34.57</c:v>
                </c:pt>
                <c:pt idx="305">
                  <c:v>35.92</c:v>
                </c:pt>
                <c:pt idx="306">
                  <c:v>37.9</c:v>
                </c:pt>
                <c:pt idx="307">
                  <c:v>36.5</c:v>
                </c:pt>
                <c:pt idx="308">
                  <c:v>38.290000000000006</c:v>
                </c:pt>
                <c:pt idx="309">
                  <c:v>37.839999999999996</c:v>
                </c:pt>
                <c:pt idx="310">
                  <c:v>38.5</c:v>
                </c:pt>
                <c:pt idx="311">
                  <c:v>37.18</c:v>
                </c:pt>
                <c:pt idx="312">
                  <c:v>36.339999999999996</c:v>
                </c:pt>
                <c:pt idx="313">
                  <c:v>38.46</c:v>
                </c:pt>
                <c:pt idx="314">
                  <c:v>40.200000000000003</c:v>
                </c:pt>
                <c:pt idx="315">
                  <c:v>39.44</c:v>
                </c:pt>
                <c:pt idx="316">
                  <c:v>39.910000000000004</c:v>
                </c:pt>
                <c:pt idx="317">
                  <c:v>41.449999999999996</c:v>
                </c:pt>
                <c:pt idx="318">
                  <c:v>39.790000000000006</c:v>
                </c:pt>
                <c:pt idx="319">
                  <c:v>39.46</c:v>
                </c:pt>
                <c:pt idx="320">
                  <c:v>39.39</c:v>
                </c:pt>
                <c:pt idx="321">
                  <c:v>38.28</c:v>
                </c:pt>
                <c:pt idx="322">
                  <c:v>38.32</c:v>
                </c:pt>
                <c:pt idx="323">
                  <c:v>38.339999999999996</c:v>
                </c:pt>
                <c:pt idx="324">
                  <c:v>36.790000000000006</c:v>
                </c:pt>
                <c:pt idx="325">
                  <c:v>35.700000000000003</c:v>
                </c:pt>
                <c:pt idx="326">
                  <c:v>35.89</c:v>
                </c:pt>
                <c:pt idx="327">
                  <c:v>37.75</c:v>
                </c:pt>
                <c:pt idx="328">
                  <c:v>37.260000000000005</c:v>
                </c:pt>
                <c:pt idx="329">
                  <c:v>39.720000000000006</c:v>
                </c:pt>
                <c:pt idx="330">
                  <c:v>40.36</c:v>
                </c:pt>
                <c:pt idx="331">
                  <c:v>42.17</c:v>
                </c:pt>
                <c:pt idx="332">
                  <c:v>41.760000000000005</c:v>
                </c:pt>
                <c:pt idx="333">
                  <c:v>41.5</c:v>
                </c:pt>
                <c:pt idx="334">
                  <c:v>40.36</c:v>
                </c:pt>
                <c:pt idx="335">
                  <c:v>39.78</c:v>
                </c:pt>
                <c:pt idx="336">
                  <c:v>41.08</c:v>
                </c:pt>
                <c:pt idx="337">
                  <c:v>42.63</c:v>
                </c:pt>
                <c:pt idx="338">
                  <c:v>43.18</c:v>
                </c:pt>
                <c:pt idx="339">
                  <c:v>43.730000000000004</c:v>
                </c:pt>
                <c:pt idx="340">
                  <c:v>42.64</c:v>
                </c:pt>
                <c:pt idx="341">
                  <c:v>44.04</c:v>
                </c:pt>
                <c:pt idx="342">
                  <c:v>45.33</c:v>
                </c:pt>
                <c:pt idx="343">
                  <c:v>46.03</c:v>
                </c:pt>
                <c:pt idx="344">
                  <c:v>45.92</c:v>
                </c:pt>
                <c:pt idx="345">
                  <c:v>44.78</c:v>
                </c:pt>
                <c:pt idx="346">
                  <c:v>43.65</c:v>
                </c:pt>
                <c:pt idx="347">
                  <c:v>43.78</c:v>
                </c:pt>
                <c:pt idx="348">
                  <c:v>44.32</c:v>
                </c:pt>
                <c:pt idx="349">
                  <c:v>44.660000000000004</c:v>
                </c:pt>
                <c:pt idx="350">
                  <c:v>43.44</c:v>
                </c:pt>
                <c:pt idx="351">
                  <c:v>44.660000000000004</c:v>
                </c:pt>
                <c:pt idx="352">
                  <c:v>46.230000000000004</c:v>
                </c:pt>
                <c:pt idx="353">
                  <c:v>46.7</c:v>
                </c:pt>
                <c:pt idx="354">
                  <c:v>46.21</c:v>
                </c:pt>
                <c:pt idx="355">
                  <c:v>47.720000000000006</c:v>
                </c:pt>
                <c:pt idx="356">
                  <c:v>48.309999999999995</c:v>
                </c:pt>
                <c:pt idx="357">
                  <c:v>48.190000000000005</c:v>
                </c:pt>
                <c:pt idx="358">
                  <c:v>48.160000000000004</c:v>
                </c:pt>
                <c:pt idx="359">
                  <c:v>47.75</c:v>
                </c:pt>
                <c:pt idx="360">
                  <c:v>48.08</c:v>
                </c:pt>
                <c:pt idx="361">
                  <c:v>48.620000000000005</c:v>
                </c:pt>
                <c:pt idx="362">
                  <c:v>49.56</c:v>
                </c:pt>
                <c:pt idx="363">
                  <c:v>49.48</c:v>
                </c:pt>
                <c:pt idx="364">
                  <c:v>49.33</c:v>
                </c:pt>
                <c:pt idx="365">
                  <c:v>49.33</c:v>
                </c:pt>
                <c:pt idx="366">
                  <c:v>49.1</c:v>
                </c:pt>
                <c:pt idx="367">
                  <c:v>49.01</c:v>
                </c:pt>
                <c:pt idx="368">
                  <c:v>49.17</c:v>
                </c:pt>
                <c:pt idx="369">
                  <c:v>48.620000000000005</c:v>
                </c:pt>
                <c:pt idx="370">
                  <c:v>49.690000000000005</c:v>
                </c:pt>
                <c:pt idx="371">
                  <c:v>50.36</c:v>
                </c:pt>
                <c:pt idx="372">
                  <c:v>51.230000000000004</c:v>
                </c:pt>
                <c:pt idx="373">
                  <c:v>50.56</c:v>
                </c:pt>
                <c:pt idx="374">
                  <c:v>49.07</c:v>
                </c:pt>
                <c:pt idx="375">
                  <c:v>48.879999999999995</c:v>
                </c:pt>
                <c:pt idx="376">
                  <c:v>48.49</c:v>
                </c:pt>
                <c:pt idx="377">
                  <c:v>48.01</c:v>
                </c:pt>
                <c:pt idx="378">
                  <c:v>46.21</c:v>
                </c:pt>
                <c:pt idx="379">
                  <c:v>47.98</c:v>
                </c:pt>
                <c:pt idx="380">
                  <c:v>49.37</c:v>
                </c:pt>
                <c:pt idx="381">
                  <c:v>48.849999999999994</c:v>
                </c:pt>
                <c:pt idx="382">
                  <c:v>49.13</c:v>
                </c:pt>
                <c:pt idx="383">
                  <c:v>50.11</c:v>
                </c:pt>
                <c:pt idx="384">
                  <c:v>47.64</c:v>
                </c:pt>
                <c:pt idx="385">
                  <c:v>46.33</c:v>
                </c:pt>
                <c:pt idx="386">
                  <c:v>47.849999999999994</c:v>
                </c:pt>
                <c:pt idx="387">
                  <c:v>49.879999999999995</c:v>
                </c:pt>
                <c:pt idx="388">
                  <c:v>48.33</c:v>
                </c:pt>
                <c:pt idx="389">
                  <c:v>48.99</c:v>
                </c:pt>
                <c:pt idx="390">
                  <c:v>48.99</c:v>
                </c:pt>
                <c:pt idx="391">
                  <c:v>46.6</c:v>
                </c:pt>
                <c:pt idx="392">
                  <c:v>47.43</c:v>
                </c:pt>
                <c:pt idx="393">
                  <c:v>45.14</c:v>
                </c:pt>
                <c:pt idx="394">
                  <c:v>45.41</c:v>
                </c:pt>
                <c:pt idx="395">
                  <c:v>44.760000000000005</c:v>
                </c:pt>
                <c:pt idx="396">
                  <c:v>46.8</c:v>
                </c:pt>
                <c:pt idx="397">
                  <c:v>44.75</c:v>
                </c:pt>
                <c:pt idx="398">
                  <c:v>45.68</c:v>
                </c:pt>
                <c:pt idx="399">
                  <c:v>45.949999999999996</c:v>
                </c:pt>
                <c:pt idx="400">
                  <c:v>45.24</c:v>
                </c:pt>
                <c:pt idx="401">
                  <c:v>44.65</c:v>
                </c:pt>
                <c:pt idx="402">
                  <c:v>44.94</c:v>
                </c:pt>
                <c:pt idx="403">
                  <c:v>44.75</c:v>
                </c:pt>
                <c:pt idx="404">
                  <c:v>44.190000000000005</c:v>
                </c:pt>
                <c:pt idx="405">
                  <c:v>43.13</c:v>
                </c:pt>
                <c:pt idx="406">
                  <c:v>42.92</c:v>
                </c:pt>
                <c:pt idx="407">
                  <c:v>41.92</c:v>
                </c:pt>
                <c:pt idx="408">
                  <c:v>41.14</c:v>
                </c:pt>
                <c:pt idx="409">
                  <c:v>41.6</c:v>
                </c:pt>
                <c:pt idx="410">
                  <c:v>40.06</c:v>
                </c:pt>
                <c:pt idx="411">
                  <c:v>39.51</c:v>
                </c:pt>
                <c:pt idx="412">
                  <c:v>40.83</c:v>
                </c:pt>
                <c:pt idx="413">
                  <c:v>41.93</c:v>
                </c:pt>
                <c:pt idx="414">
                  <c:v>41.8</c:v>
                </c:pt>
                <c:pt idx="415">
                  <c:v>43.02</c:v>
                </c:pt>
                <c:pt idx="416">
                  <c:v>42.77</c:v>
                </c:pt>
                <c:pt idx="417">
                  <c:v>41.71</c:v>
                </c:pt>
                <c:pt idx="418">
                  <c:v>43.49</c:v>
                </c:pt>
                <c:pt idx="419">
                  <c:v>44.49</c:v>
                </c:pt>
                <c:pt idx="420">
                  <c:v>45.74</c:v>
                </c:pt>
                <c:pt idx="421">
                  <c:v>46.58</c:v>
                </c:pt>
                <c:pt idx="422">
                  <c:v>46.790000000000006</c:v>
                </c:pt>
                <c:pt idx="423">
                  <c:v>48.220000000000006</c:v>
                </c:pt>
                <c:pt idx="424">
                  <c:v>48.52</c:v>
                </c:pt>
                <c:pt idx="425">
                  <c:v>47.41</c:v>
                </c:pt>
                <c:pt idx="426">
                  <c:v>48.1</c:v>
                </c:pt>
                <c:pt idx="427">
                  <c:v>46.77</c:v>
                </c:pt>
                <c:pt idx="428">
                  <c:v>47.33</c:v>
                </c:pt>
                <c:pt idx="429">
                  <c:v>47.64</c:v>
                </c:pt>
                <c:pt idx="430">
                  <c:v>46.98</c:v>
                </c:pt>
                <c:pt idx="431">
                  <c:v>46.349999999999994</c:v>
                </c:pt>
                <c:pt idx="432">
                  <c:v>44.7</c:v>
                </c:pt>
                <c:pt idx="433">
                  <c:v>43.160000000000004</c:v>
                </c:pt>
                <c:pt idx="434">
                  <c:v>44.44</c:v>
                </c:pt>
                <c:pt idx="436">
                  <c:v>44.83</c:v>
                </c:pt>
                <c:pt idx="437">
                  <c:v>45.5</c:v>
                </c:pt>
                <c:pt idx="438">
                  <c:v>47.620000000000005</c:v>
                </c:pt>
                <c:pt idx="439">
                  <c:v>45.879999999999995</c:v>
                </c:pt>
                <c:pt idx="440">
                  <c:v>46.290000000000006</c:v>
                </c:pt>
                <c:pt idx="441">
                  <c:v>44.9</c:v>
                </c:pt>
                <c:pt idx="442">
                  <c:v>43.58</c:v>
                </c:pt>
                <c:pt idx="443">
                  <c:v>43.91</c:v>
                </c:pt>
                <c:pt idx="444">
                  <c:v>43.03</c:v>
                </c:pt>
                <c:pt idx="445">
                  <c:v>43.3</c:v>
                </c:pt>
                <c:pt idx="446">
                  <c:v>44.05</c:v>
                </c:pt>
                <c:pt idx="447">
                  <c:v>45.339999999999996</c:v>
                </c:pt>
                <c:pt idx="448">
                  <c:v>46.32</c:v>
                </c:pt>
                <c:pt idx="449">
                  <c:v>44.48</c:v>
                </c:pt>
                <c:pt idx="450">
                  <c:v>45.93</c:v>
                </c:pt>
                <c:pt idx="451">
                  <c:v>44.67</c:v>
                </c:pt>
                <c:pt idx="452">
                  <c:v>47.05</c:v>
                </c:pt>
                <c:pt idx="453">
                  <c:v>47.83</c:v>
                </c:pt>
                <c:pt idx="454">
                  <c:v>48.24</c:v>
                </c:pt>
                <c:pt idx="455">
                  <c:v>48.809999999999995</c:v>
                </c:pt>
                <c:pt idx="456">
                  <c:v>48.690000000000005</c:v>
                </c:pt>
                <c:pt idx="457">
                  <c:v>49.83</c:v>
                </c:pt>
                <c:pt idx="458">
                  <c:v>50.44</c:v>
                </c:pt>
                <c:pt idx="459">
                  <c:v>49.809999999999995</c:v>
                </c:pt>
                <c:pt idx="460">
                  <c:v>51.349999999999994</c:v>
                </c:pt>
                <c:pt idx="461">
                  <c:v>50.790000000000006</c:v>
                </c:pt>
                <c:pt idx="462">
                  <c:v>50.18</c:v>
                </c:pt>
                <c:pt idx="463">
                  <c:v>50.44</c:v>
                </c:pt>
                <c:pt idx="464">
                  <c:v>50.349999999999994</c:v>
                </c:pt>
                <c:pt idx="465">
                  <c:v>49.94</c:v>
                </c:pt>
                <c:pt idx="466">
                  <c:v>50.290000000000006</c:v>
                </c:pt>
                <c:pt idx="467">
                  <c:v>51.6</c:v>
                </c:pt>
                <c:pt idx="468">
                  <c:v>50.43</c:v>
                </c:pt>
                <c:pt idx="469">
                  <c:v>50.849999999999994</c:v>
                </c:pt>
                <c:pt idx="470">
                  <c:v>50.52</c:v>
                </c:pt>
                <c:pt idx="471">
                  <c:v>49.96</c:v>
                </c:pt>
                <c:pt idx="472">
                  <c:v>49.18</c:v>
                </c:pt>
                <c:pt idx="473">
                  <c:v>49.720000000000006</c:v>
                </c:pt>
                <c:pt idx="474">
                  <c:v>48.7</c:v>
                </c:pt>
                <c:pt idx="475">
                  <c:v>46.86</c:v>
                </c:pt>
                <c:pt idx="476">
                  <c:v>46.67</c:v>
                </c:pt>
                <c:pt idx="477">
                  <c:v>45.339999999999996</c:v>
                </c:pt>
                <c:pt idx="478">
                  <c:v>44.660000000000004</c:v>
                </c:pt>
                <c:pt idx="479">
                  <c:v>44.07</c:v>
                </c:pt>
                <c:pt idx="480">
                  <c:v>44.89</c:v>
                </c:pt>
                <c:pt idx="481">
                  <c:v>44.98</c:v>
                </c:pt>
                <c:pt idx="482">
                  <c:v>45.27</c:v>
                </c:pt>
                <c:pt idx="483">
                  <c:v>44.660000000000004</c:v>
                </c:pt>
                <c:pt idx="484">
                  <c:v>43.41</c:v>
                </c:pt>
                <c:pt idx="485">
                  <c:v>43.32</c:v>
                </c:pt>
                <c:pt idx="486">
                  <c:v>45.809999999999995</c:v>
                </c:pt>
                <c:pt idx="487">
                  <c:v>45.57</c:v>
                </c:pt>
                <c:pt idx="488">
                  <c:v>45.42</c:v>
                </c:pt>
                <c:pt idx="489">
                  <c:v>45.690000000000005</c:v>
                </c:pt>
                <c:pt idx="490">
                  <c:v>48.24</c:v>
                </c:pt>
                <c:pt idx="491">
                  <c:v>48.03</c:v>
                </c:pt>
                <c:pt idx="492">
                  <c:v>47.96</c:v>
                </c:pt>
                <c:pt idx="494">
                  <c:v>46.06</c:v>
                </c:pt>
                <c:pt idx="495">
                  <c:v>47.08</c:v>
                </c:pt>
                <c:pt idx="496">
                  <c:v>45.230000000000004</c:v>
                </c:pt>
                <c:pt idx="497">
                  <c:v>47.08</c:v>
                </c:pt>
                <c:pt idx="498">
                  <c:v>45.230000000000004</c:v>
                </c:pt>
                <c:pt idx="499">
                  <c:v>49.44</c:v>
                </c:pt>
                <c:pt idx="500">
                  <c:v>51.06</c:v>
                </c:pt>
                <c:pt idx="501">
                  <c:v>51.68</c:v>
                </c:pt>
                <c:pt idx="502">
                  <c:v>51.790000000000006</c:v>
                </c:pt>
                <c:pt idx="503">
                  <c:v>50.93</c:v>
                </c:pt>
                <c:pt idx="504">
                  <c:v>49.77</c:v>
                </c:pt>
                <c:pt idx="505">
                  <c:v>50.839999999999996</c:v>
                </c:pt>
                <c:pt idx="506">
                  <c:v>51.5</c:v>
                </c:pt>
                <c:pt idx="507">
                  <c:v>52.83</c:v>
                </c:pt>
                <c:pt idx="508">
                  <c:v>52.98</c:v>
                </c:pt>
                <c:pt idx="509">
                  <c:v>51.04</c:v>
                </c:pt>
                <c:pt idx="510">
                  <c:v>50.9</c:v>
                </c:pt>
                <c:pt idx="511">
                  <c:v>51.9</c:v>
                </c:pt>
                <c:pt idx="512">
                  <c:v>52.120000000000005</c:v>
                </c:pt>
                <c:pt idx="513">
                  <c:v>53.3</c:v>
                </c:pt>
                <c:pt idx="514">
                  <c:v>52.49</c:v>
                </c:pt>
                <c:pt idx="515">
                  <c:v>52.949999999999996</c:v>
                </c:pt>
                <c:pt idx="516">
                  <c:v>53.02</c:v>
                </c:pt>
                <c:pt idx="517">
                  <c:v>53.9</c:v>
                </c:pt>
                <c:pt idx="518">
                  <c:v>54.06</c:v>
                </c:pt>
                <c:pt idx="519">
                  <c:v>53.77</c:v>
                </c:pt>
                <c:pt idx="520">
                  <c:v>53.720000000000006</c:v>
                </c:pt>
              </c:numCache>
            </c:numRef>
          </c:val>
        </c:ser>
        <c:ser>
          <c:idx val="1"/>
          <c:order val="1"/>
          <c:tx>
            <c:strRef>
              <c:f>'[CIP商情網2014-2016每日油價走勢.xlsx]趨勢圖'!$C$1</c:f>
              <c:strCache>
                <c:ptCount val="1"/>
                <c:pt idx="0">
                  <c:v>杜拜(現貨)</c:v>
                </c:pt>
              </c:strCache>
            </c:strRef>
          </c:tx>
          <c:spPr>
            <a:ln w="25400">
              <a:prstDash val="sysDot"/>
            </a:ln>
          </c:spPr>
          <c:marker>
            <c:symbol val="none"/>
          </c:marker>
          <c:cat>
            <c:numRef>
              <c:f>'[CIP商情網2014-2016每日油價走勢.xlsx]趨勢圖'!$A$2:$A$522</c:f>
              <c:numCache>
                <c:formatCode>m/d/yyyy</c:formatCode>
                <c:ptCount val="521"/>
                <c:pt idx="0">
                  <c:v>42005</c:v>
                </c:pt>
                <c:pt idx="1">
                  <c:v>42006</c:v>
                </c:pt>
                <c:pt idx="2">
                  <c:v>42009</c:v>
                </c:pt>
                <c:pt idx="3">
                  <c:v>42010</c:v>
                </c:pt>
                <c:pt idx="4">
                  <c:v>42011</c:v>
                </c:pt>
                <c:pt idx="5">
                  <c:v>42012</c:v>
                </c:pt>
                <c:pt idx="6">
                  <c:v>42013</c:v>
                </c:pt>
                <c:pt idx="7">
                  <c:v>42016</c:v>
                </c:pt>
                <c:pt idx="8">
                  <c:v>42017</c:v>
                </c:pt>
                <c:pt idx="9">
                  <c:v>42018</c:v>
                </c:pt>
                <c:pt idx="10">
                  <c:v>42019</c:v>
                </c:pt>
                <c:pt idx="11">
                  <c:v>42020</c:v>
                </c:pt>
                <c:pt idx="12">
                  <c:v>42023</c:v>
                </c:pt>
                <c:pt idx="13">
                  <c:v>42024</c:v>
                </c:pt>
                <c:pt idx="14">
                  <c:v>42025</c:v>
                </c:pt>
                <c:pt idx="15">
                  <c:v>42026</c:v>
                </c:pt>
                <c:pt idx="16">
                  <c:v>42027</c:v>
                </c:pt>
                <c:pt idx="17">
                  <c:v>42030</c:v>
                </c:pt>
                <c:pt idx="18">
                  <c:v>42031</c:v>
                </c:pt>
                <c:pt idx="19">
                  <c:v>42032</c:v>
                </c:pt>
                <c:pt idx="20">
                  <c:v>42033</c:v>
                </c:pt>
                <c:pt idx="21">
                  <c:v>42034</c:v>
                </c:pt>
                <c:pt idx="22">
                  <c:v>42037</c:v>
                </c:pt>
                <c:pt idx="23">
                  <c:v>42038</c:v>
                </c:pt>
                <c:pt idx="24">
                  <c:v>42039</c:v>
                </c:pt>
                <c:pt idx="25">
                  <c:v>42040</c:v>
                </c:pt>
                <c:pt idx="26">
                  <c:v>42041</c:v>
                </c:pt>
                <c:pt idx="27">
                  <c:v>42044</c:v>
                </c:pt>
                <c:pt idx="28">
                  <c:v>42045</c:v>
                </c:pt>
                <c:pt idx="29">
                  <c:v>42046</c:v>
                </c:pt>
                <c:pt idx="30">
                  <c:v>42047</c:v>
                </c:pt>
                <c:pt idx="31">
                  <c:v>42048</c:v>
                </c:pt>
                <c:pt idx="32">
                  <c:v>42051</c:v>
                </c:pt>
                <c:pt idx="33">
                  <c:v>42052</c:v>
                </c:pt>
                <c:pt idx="34">
                  <c:v>42053</c:v>
                </c:pt>
                <c:pt idx="35">
                  <c:v>42054</c:v>
                </c:pt>
                <c:pt idx="36">
                  <c:v>42055</c:v>
                </c:pt>
                <c:pt idx="37">
                  <c:v>42058</c:v>
                </c:pt>
                <c:pt idx="38">
                  <c:v>42059</c:v>
                </c:pt>
                <c:pt idx="39">
                  <c:v>42060</c:v>
                </c:pt>
                <c:pt idx="40">
                  <c:v>42061</c:v>
                </c:pt>
                <c:pt idx="41">
                  <c:v>42062</c:v>
                </c:pt>
                <c:pt idx="42">
                  <c:v>42065</c:v>
                </c:pt>
                <c:pt idx="43">
                  <c:v>42066</c:v>
                </c:pt>
                <c:pt idx="44">
                  <c:v>42067</c:v>
                </c:pt>
                <c:pt idx="45">
                  <c:v>42068</c:v>
                </c:pt>
                <c:pt idx="46">
                  <c:v>42069</c:v>
                </c:pt>
                <c:pt idx="47">
                  <c:v>42072</c:v>
                </c:pt>
                <c:pt idx="48">
                  <c:v>42073</c:v>
                </c:pt>
                <c:pt idx="49">
                  <c:v>42074</c:v>
                </c:pt>
                <c:pt idx="50">
                  <c:v>42075</c:v>
                </c:pt>
                <c:pt idx="51">
                  <c:v>42076</c:v>
                </c:pt>
                <c:pt idx="52">
                  <c:v>42079</c:v>
                </c:pt>
                <c:pt idx="53">
                  <c:v>42080</c:v>
                </c:pt>
                <c:pt idx="54">
                  <c:v>42081</c:v>
                </c:pt>
                <c:pt idx="55">
                  <c:v>42082</c:v>
                </c:pt>
                <c:pt idx="56">
                  <c:v>42083</c:v>
                </c:pt>
                <c:pt idx="57">
                  <c:v>42086</c:v>
                </c:pt>
                <c:pt idx="58">
                  <c:v>42087</c:v>
                </c:pt>
                <c:pt idx="59">
                  <c:v>42088</c:v>
                </c:pt>
                <c:pt idx="60">
                  <c:v>42089</c:v>
                </c:pt>
                <c:pt idx="61">
                  <c:v>42090</c:v>
                </c:pt>
                <c:pt idx="62">
                  <c:v>42093</c:v>
                </c:pt>
                <c:pt idx="63">
                  <c:v>42094</c:v>
                </c:pt>
                <c:pt idx="64">
                  <c:v>42095</c:v>
                </c:pt>
                <c:pt idx="65">
                  <c:v>42096</c:v>
                </c:pt>
                <c:pt idx="66">
                  <c:v>42100</c:v>
                </c:pt>
                <c:pt idx="67">
                  <c:v>42101</c:v>
                </c:pt>
                <c:pt idx="68">
                  <c:v>42102</c:v>
                </c:pt>
                <c:pt idx="69">
                  <c:v>42103</c:v>
                </c:pt>
                <c:pt idx="70">
                  <c:v>42104</c:v>
                </c:pt>
                <c:pt idx="71">
                  <c:v>42107</c:v>
                </c:pt>
                <c:pt idx="72">
                  <c:v>42108</c:v>
                </c:pt>
                <c:pt idx="73">
                  <c:v>42109</c:v>
                </c:pt>
                <c:pt idx="74">
                  <c:v>42110</c:v>
                </c:pt>
                <c:pt idx="75">
                  <c:v>42111</c:v>
                </c:pt>
                <c:pt idx="76">
                  <c:v>42114</c:v>
                </c:pt>
                <c:pt idx="77">
                  <c:v>42115</c:v>
                </c:pt>
                <c:pt idx="78">
                  <c:v>42116</c:v>
                </c:pt>
                <c:pt idx="79">
                  <c:v>42117</c:v>
                </c:pt>
                <c:pt idx="80">
                  <c:v>42118</c:v>
                </c:pt>
                <c:pt idx="81">
                  <c:v>42121</c:v>
                </c:pt>
                <c:pt idx="82">
                  <c:v>42122</c:v>
                </c:pt>
                <c:pt idx="83">
                  <c:v>42123</c:v>
                </c:pt>
                <c:pt idx="84">
                  <c:v>42124</c:v>
                </c:pt>
                <c:pt idx="85">
                  <c:v>42125</c:v>
                </c:pt>
                <c:pt idx="86">
                  <c:v>42128</c:v>
                </c:pt>
                <c:pt idx="87">
                  <c:v>42129</c:v>
                </c:pt>
                <c:pt idx="88">
                  <c:v>42130</c:v>
                </c:pt>
                <c:pt idx="89">
                  <c:v>42131</c:v>
                </c:pt>
                <c:pt idx="90">
                  <c:v>42132</c:v>
                </c:pt>
                <c:pt idx="91">
                  <c:v>42135</c:v>
                </c:pt>
                <c:pt idx="92">
                  <c:v>42136</c:v>
                </c:pt>
                <c:pt idx="93">
                  <c:v>42137</c:v>
                </c:pt>
                <c:pt idx="94">
                  <c:v>42138</c:v>
                </c:pt>
                <c:pt idx="95">
                  <c:v>42139</c:v>
                </c:pt>
                <c:pt idx="96">
                  <c:v>42142</c:v>
                </c:pt>
                <c:pt idx="97">
                  <c:v>42143</c:v>
                </c:pt>
                <c:pt idx="98">
                  <c:v>42144</c:v>
                </c:pt>
                <c:pt idx="99">
                  <c:v>42145</c:v>
                </c:pt>
                <c:pt idx="100">
                  <c:v>42146</c:v>
                </c:pt>
                <c:pt idx="101">
                  <c:v>42149</c:v>
                </c:pt>
                <c:pt idx="102">
                  <c:v>42150</c:v>
                </c:pt>
                <c:pt idx="103">
                  <c:v>42151</c:v>
                </c:pt>
                <c:pt idx="104">
                  <c:v>42152</c:v>
                </c:pt>
                <c:pt idx="105">
                  <c:v>42153</c:v>
                </c:pt>
                <c:pt idx="106">
                  <c:v>42156</c:v>
                </c:pt>
                <c:pt idx="107">
                  <c:v>42157</c:v>
                </c:pt>
                <c:pt idx="108">
                  <c:v>42158</c:v>
                </c:pt>
                <c:pt idx="109">
                  <c:v>42159</c:v>
                </c:pt>
                <c:pt idx="110">
                  <c:v>42160</c:v>
                </c:pt>
                <c:pt idx="111">
                  <c:v>42163</c:v>
                </c:pt>
                <c:pt idx="112">
                  <c:v>42164</c:v>
                </c:pt>
                <c:pt idx="113">
                  <c:v>42165</c:v>
                </c:pt>
                <c:pt idx="114">
                  <c:v>42166</c:v>
                </c:pt>
                <c:pt idx="115">
                  <c:v>42167</c:v>
                </c:pt>
                <c:pt idx="116">
                  <c:v>42170</c:v>
                </c:pt>
                <c:pt idx="117">
                  <c:v>42171</c:v>
                </c:pt>
                <c:pt idx="118">
                  <c:v>42172</c:v>
                </c:pt>
                <c:pt idx="119">
                  <c:v>42173</c:v>
                </c:pt>
                <c:pt idx="120">
                  <c:v>42174</c:v>
                </c:pt>
                <c:pt idx="121">
                  <c:v>42177</c:v>
                </c:pt>
                <c:pt idx="122">
                  <c:v>42178</c:v>
                </c:pt>
                <c:pt idx="123">
                  <c:v>42179</c:v>
                </c:pt>
                <c:pt idx="124">
                  <c:v>42180</c:v>
                </c:pt>
                <c:pt idx="125">
                  <c:v>42181</c:v>
                </c:pt>
                <c:pt idx="126">
                  <c:v>42184</c:v>
                </c:pt>
                <c:pt idx="127">
                  <c:v>42185</c:v>
                </c:pt>
                <c:pt idx="128">
                  <c:v>42186</c:v>
                </c:pt>
                <c:pt idx="129">
                  <c:v>42187</c:v>
                </c:pt>
                <c:pt idx="130">
                  <c:v>42188</c:v>
                </c:pt>
                <c:pt idx="131">
                  <c:v>42191</c:v>
                </c:pt>
                <c:pt idx="132">
                  <c:v>42192</c:v>
                </c:pt>
                <c:pt idx="133">
                  <c:v>42193</c:v>
                </c:pt>
                <c:pt idx="134">
                  <c:v>42194</c:v>
                </c:pt>
                <c:pt idx="135">
                  <c:v>42195</c:v>
                </c:pt>
                <c:pt idx="136">
                  <c:v>42198</c:v>
                </c:pt>
                <c:pt idx="137">
                  <c:v>42199</c:v>
                </c:pt>
                <c:pt idx="138">
                  <c:v>42200</c:v>
                </c:pt>
                <c:pt idx="139">
                  <c:v>42201</c:v>
                </c:pt>
                <c:pt idx="140">
                  <c:v>42202</c:v>
                </c:pt>
                <c:pt idx="141">
                  <c:v>42205</c:v>
                </c:pt>
                <c:pt idx="142">
                  <c:v>42206</c:v>
                </c:pt>
                <c:pt idx="143">
                  <c:v>42207</c:v>
                </c:pt>
                <c:pt idx="144">
                  <c:v>42208</c:v>
                </c:pt>
                <c:pt idx="145">
                  <c:v>42209</c:v>
                </c:pt>
                <c:pt idx="146">
                  <c:v>42212</c:v>
                </c:pt>
                <c:pt idx="147">
                  <c:v>42213</c:v>
                </c:pt>
                <c:pt idx="148">
                  <c:v>42214</c:v>
                </c:pt>
                <c:pt idx="149">
                  <c:v>42215</c:v>
                </c:pt>
                <c:pt idx="150">
                  <c:v>42216</c:v>
                </c:pt>
                <c:pt idx="151">
                  <c:v>42219</c:v>
                </c:pt>
                <c:pt idx="152">
                  <c:v>42220</c:v>
                </c:pt>
                <c:pt idx="153">
                  <c:v>42221</c:v>
                </c:pt>
                <c:pt idx="154">
                  <c:v>42222</c:v>
                </c:pt>
                <c:pt idx="155">
                  <c:v>42223</c:v>
                </c:pt>
                <c:pt idx="156">
                  <c:v>42226</c:v>
                </c:pt>
                <c:pt idx="157">
                  <c:v>42227</c:v>
                </c:pt>
                <c:pt idx="158">
                  <c:v>42228</c:v>
                </c:pt>
                <c:pt idx="159">
                  <c:v>42229</c:v>
                </c:pt>
                <c:pt idx="160">
                  <c:v>42230</c:v>
                </c:pt>
                <c:pt idx="161">
                  <c:v>42233</c:v>
                </c:pt>
                <c:pt idx="162">
                  <c:v>42234</c:v>
                </c:pt>
                <c:pt idx="163">
                  <c:v>42235</c:v>
                </c:pt>
                <c:pt idx="164">
                  <c:v>42236</c:v>
                </c:pt>
                <c:pt idx="165">
                  <c:v>42237</c:v>
                </c:pt>
                <c:pt idx="166">
                  <c:v>42240</c:v>
                </c:pt>
                <c:pt idx="167">
                  <c:v>42241</c:v>
                </c:pt>
                <c:pt idx="168">
                  <c:v>42242</c:v>
                </c:pt>
                <c:pt idx="169">
                  <c:v>42243</c:v>
                </c:pt>
                <c:pt idx="170">
                  <c:v>42244</c:v>
                </c:pt>
                <c:pt idx="171">
                  <c:v>42247</c:v>
                </c:pt>
                <c:pt idx="172">
                  <c:v>42248</c:v>
                </c:pt>
                <c:pt idx="173">
                  <c:v>42249</c:v>
                </c:pt>
                <c:pt idx="174">
                  <c:v>42250</c:v>
                </c:pt>
                <c:pt idx="175">
                  <c:v>42251</c:v>
                </c:pt>
                <c:pt idx="176">
                  <c:v>42254</c:v>
                </c:pt>
                <c:pt idx="177">
                  <c:v>42255</c:v>
                </c:pt>
                <c:pt idx="178">
                  <c:v>42256</c:v>
                </c:pt>
                <c:pt idx="179">
                  <c:v>42257</c:v>
                </c:pt>
                <c:pt idx="180">
                  <c:v>42258</c:v>
                </c:pt>
                <c:pt idx="181">
                  <c:v>42261</c:v>
                </c:pt>
                <c:pt idx="182">
                  <c:v>42262</c:v>
                </c:pt>
                <c:pt idx="183">
                  <c:v>42263</c:v>
                </c:pt>
                <c:pt idx="184">
                  <c:v>42264</c:v>
                </c:pt>
                <c:pt idx="185">
                  <c:v>42265</c:v>
                </c:pt>
                <c:pt idx="186">
                  <c:v>42268</c:v>
                </c:pt>
                <c:pt idx="187">
                  <c:v>42269</c:v>
                </c:pt>
                <c:pt idx="188">
                  <c:v>42270</c:v>
                </c:pt>
                <c:pt idx="189">
                  <c:v>42271</c:v>
                </c:pt>
                <c:pt idx="190">
                  <c:v>42272</c:v>
                </c:pt>
                <c:pt idx="191">
                  <c:v>42275</c:v>
                </c:pt>
                <c:pt idx="192">
                  <c:v>42276</c:v>
                </c:pt>
                <c:pt idx="193">
                  <c:v>42277</c:v>
                </c:pt>
                <c:pt idx="194">
                  <c:v>42278</c:v>
                </c:pt>
                <c:pt idx="195">
                  <c:v>42279</c:v>
                </c:pt>
                <c:pt idx="196">
                  <c:v>42282</c:v>
                </c:pt>
                <c:pt idx="197">
                  <c:v>42283</c:v>
                </c:pt>
                <c:pt idx="198">
                  <c:v>42284</c:v>
                </c:pt>
                <c:pt idx="199">
                  <c:v>42285</c:v>
                </c:pt>
                <c:pt idx="200">
                  <c:v>42286</c:v>
                </c:pt>
                <c:pt idx="201">
                  <c:v>42289</c:v>
                </c:pt>
                <c:pt idx="202">
                  <c:v>42290</c:v>
                </c:pt>
                <c:pt idx="203">
                  <c:v>42291</c:v>
                </c:pt>
                <c:pt idx="204">
                  <c:v>42292</c:v>
                </c:pt>
                <c:pt idx="205">
                  <c:v>42293</c:v>
                </c:pt>
                <c:pt idx="206">
                  <c:v>42296</c:v>
                </c:pt>
                <c:pt idx="207">
                  <c:v>42297</c:v>
                </c:pt>
                <c:pt idx="208">
                  <c:v>42298</c:v>
                </c:pt>
                <c:pt idx="209">
                  <c:v>42299</c:v>
                </c:pt>
                <c:pt idx="210">
                  <c:v>42300</c:v>
                </c:pt>
                <c:pt idx="211">
                  <c:v>42303</c:v>
                </c:pt>
                <c:pt idx="212">
                  <c:v>42304</c:v>
                </c:pt>
                <c:pt idx="213">
                  <c:v>42305</c:v>
                </c:pt>
                <c:pt idx="214">
                  <c:v>42306</c:v>
                </c:pt>
                <c:pt idx="215">
                  <c:v>42307</c:v>
                </c:pt>
                <c:pt idx="216">
                  <c:v>42310</c:v>
                </c:pt>
                <c:pt idx="217">
                  <c:v>42311</c:v>
                </c:pt>
                <c:pt idx="218">
                  <c:v>42312</c:v>
                </c:pt>
                <c:pt idx="219">
                  <c:v>42313</c:v>
                </c:pt>
                <c:pt idx="220">
                  <c:v>42314</c:v>
                </c:pt>
                <c:pt idx="221">
                  <c:v>42317</c:v>
                </c:pt>
                <c:pt idx="222">
                  <c:v>42318</c:v>
                </c:pt>
                <c:pt idx="223">
                  <c:v>42319</c:v>
                </c:pt>
                <c:pt idx="224">
                  <c:v>42320</c:v>
                </c:pt>
                <c:pt idx="225">
                  <c:v>42321</c:v>
                </c:pt>
                <c:pt idx="226">
                  <c:v>42324</c:v>
                </c:pt>
                <c:pt idx="227">
                  <c:v>42325</c:v>
                </c:pt>
                <c:pt idx="228">
                  <c:v>42326</c:v>
                </c:pt>
                <c:pt idx="229">
                  <c:v>42327</c:v>
                </c:pt>
                <c:pt idx="230">
                  <c:v>42328</c:v>
                </c:pt>
                <c:pt idx="231">
                  <c:v>42331</c:v>
                </c:pt>
                <c:pt idx="232">
                  <c:v>42332</c:v>
                </c:pt>
                <c:pt idx="233">
                  <c:v>42333</c:v>
                </c:pt>
                <c:pt idx="234">
                  <c:v>42334</c:v>
                </c:pt>
                <c:pt idx="235">
                  <c:v>42335</c:v>
                </c:pt>
                <c:pt idx="236">
                  <c:v>42338</c:v>
                </c:pt>
                <c:pt idx="237">
                  <c:v>42339</c:v>
                </c:pt>
                <c:pt idx="238">
                  <c:v>42340</c:v>
                </c:pt>
                <c:pt idx="239">
                  <c:v>42341</c:v>
                </c:pt>
                <c:pt idx="240">
                  <c:v>42342</c:v>
                </c:pt>
                <c:pt idx="241">
                  <c:v>42345</c:v>
                </c:pt>
                <c:pt idx="242">
                  <c:v>42346</c:v>
                </c:pt>
                <c:pt idx="243">
                  <c:v>42347</c:v>
                </c:pt>
                <c:pt idx="244">
                  <c:v>42348</c:v>
                </c:pt>
                <c:pt idx="245">
                  <c:v>42349</c:v>
                </c:pt>
                <c:pt idx="246">
                  <c:v>42352</c:v>
                </c:pt>
                <c:pt idx="247">
                  <c:v>42353</c:v>
                </c:pt>
                <c:pt idx="248">
                  <c:v>42354</c:v>
                </c:pt>
                <c:pt idx="249">
                  <c:v>42355</c:v>
                </c:pt>
                <c:pt idx="250">
                  <c:v>42356</c:v>
                </c:pt>
                <c:pt idx="251">
                  <c:v>42359</c:v>
                </c:pt>
                <c:pt idx="252">
                  <c:v>42360</c:v>
                </c:pt>
                <c:pt idx="253">
                  <c:v>42361</c:v>
                </c:pt>
                <c:pt idx="254">
                  <c:v>42362</c:v>
                </c:pt>
                <c:pt idx="255">
                  <c:v>42363</c:v>
                </c:pt>
                <c:pt idx="256">
                  <c:v>42366</c:v>
                </c:pt>
                <c:pt idx="257">
                  <c:v>42367</c:v>
                </c:pt>
                <c:pt idx="258">
                  <c:v>42368</c:v>
                </c:pt>
                <c:pt idx="259">
                  <c:v>42369</c:v>
                </c:pt>
                <c:pt idx="260">
                  <c:v>42370</c:v>
                </c:pt>
                <c:pt idx="261">
                  <c:v>42373</c:v>
                </c:pt>
                <c:pt idx="262">
                  <c:v>42374</c:v>
                </c:pt>
                <c:pt idx="263">
                  <c:v>42375</c:v>
                </c:pt>
                <c:pt idx="264">
                  <c:v>42376</c:v>
                </c:pt>
                <c:pt idx="265">
                  <c:v>42377</c:v>
                </c:pt>
                <c:pt idx="266">
                  <c:v>42380</c:v>
                </c:pt>
                <c:pt idx="267">
                  <c:v>42381</c:v>
                </c:pt>
                <c:pt idx="268">
                  <c:v>42382</c:v>
                </c:pt>
                <c:pt idx="269">
                  <c:v>42383</c:v>
                </c:pt>
                <c:pt idx="270">
                  <c:v>42384</c:v>
                </c:pt>
                <c:pt idx="271">
                  <c:v>42387</c:v>
                </c:pt>
                <c:pt idx="272">
                  <c:v>42388</c:v>
                </c:pt>
                <c:pt idx="273">
                  <c:v>42389</c:v>
                </c:pt>
                <c:pt idx="274">
                  <c:v>42390</c:v>
                </c:pt>
                <c:pt idx="275">
                  <c:v>42391</c:v>
                </c:pt>
                <c:pt idx="276">
                  <c:v>42394</c:v>
                </c:pt>
                <c:pt idx="277">
                  <c:v>42395</c:v>
                </c:pt>
                <c:pt idx="278">
                  <c:v>42396</c:v>
                </c:pt>
                <c:pt idx="279">
                  <c:v>42397</c:v>
                </c:pt>
                <c:pt idx="280">
                  <c:v>42398</c:v>
                </c:pt>
                <c:pt idx="281">
                  <c:v>42401</c:v>
                </c:pt>
                <c:pt idx="282">
                  <c:v>42402</c:v>
                </c:pt>
                <c:pt idx="283">
                  <c:v>42403</c:v>
                </c:pt>
                <c:pt idx="284">
                  <c:v>42404</c:v>
                </c:pt>
                <c:pt idx="285">
                  <c:v>42405</c:v>
                </c:pt>
                <c:pt idx="286">
                  <c:v>42408</c:v>
                </c:pt>
                <c:pt idx="287">
                  <c:v>42409</c:v>
                </c:pt>
                <c:pt idx="288">
                  <c:v>42410</c:v>
                </c:pt>
                <c:pt idx="289">
                  <c:v>42411</c:v>
                </c:pt>
                <c:pt idx="290">
                  <c:v>42412</c:v>
                </c:pt>
                <c:pt idx="291">
                  <c:v>42415</c:v>
                </c:pt>
                <c:pt idx="292">
                  <c:v>42416</c:v>
                </c:pt>
                <c:pt idx="293">
                  <c:v>42417</c:v>
                </c:pt>
                <c:pt idx="294">
                  <c:v>42418</c:v>
                </c:pt>
                <c:pt idx="295">
                  <c:v>42419</c:v>
                </c:pt>
                <c:pt idx="296">
                  <c:v>42422</c:v>
                </c:pt>
                <c:pt idx="297">
                  <c:v>42423</c:v>
                </c:pt>
                <c:pt idx="298">
                  <c:v>42424</c:v>
                </c:pt>
                <c:pt idx="299">
                  <c:v>42425</c:v>
                </c:pt>
                <c:pt idx="300">
                  <c:v>42426</c:v>
                </c:pt>
                <c:pt idx="301">
                  <c:v>42429</c:v>
                </c:pt>
                <c:pt idx="302">
                  <c:v>42430</c:v>
                </c:pt>
                <c:pt idx="303">
                  <c:v>42431</c:v>
                </c:pt>
                <c:pt idx="304">
                  <c:v>42432</c:v>
                </c:pt>
                <c:pt idx="305">
                  <c:v>42433</c:v>
                </c:pt>
                <c:pt idx="306">
                  <c:v>42436</c:v>
                </c:pt>
                <c:pt idx="307">
                  <c:v>42437</c:v>
                </c:pt>
                <c:pt idx="308">
                  <c:v>42438</c:v>
                </c:pt>
                <c:pt idx="309">
                  <c:v>42439</c:v>
                </c:pt>
                <c:pt idx="310">
                  <c:v>42440</c:v>
                </c:pt>
                <c:pt idx="311">
                  <c:v>42443</c:v>
                </c:pt>
                <c:pt idx="312">
                  <c:v>42444</c:v>
                </c:pt>
                <c:pt idx="313">
                  <c:v>42445</c:v>
                </c:pt>
                <c:pt idx="314">
                  <c:v>42446</c:v>
                </c:pt>
                <c:pt idx="315">
                  <c:v>42447</c:v>
                </c:pt>
                <c:pt idx="316">
                  <c:v>42450</c:v>
                </c:pt>
                <c:pt idx="317">
                  <c:v>42451</c:v>
                </c:pt>
                <c:pt idx="318">
                  <c:v>42452</c:v>
                </c:pt>
                <c:pt idx="319">
                  <c:v>42453</c:v>
                </c:pt>
                <c:pt idx="320">
                  <c:v>42457</c:v>
                </c:pt>
                <c:pt idx="321">
                  <c:v>42458</c:v>
                </c:pt>
                <c:pt idx="322">
                  <c:v>42459</c:v>
                </c:pt>
                <c:pt idx="323">
                  <c:v>42460</c:v>
                </c:pt>
                <c:pt idx="324">
                  <c:v>42461</c:v>
                </c:pt>
                <c:pt idx="325">
                  <c:v>42464</c:v>
                </c:pt>
                <c:pt idx="326">
                  <c:v>42465</c:v>
                </c:pt>
                <c:pt idx="327">
                  <c:v>42466</c:v>
                </c:pt>
                <c:pt idx="328">
                  <c:v>42467</c:v>
                </c:pt>
                <c:pt idx="329">
                  <c:v>42468</c:v>
                </c:pt>
                <c:pt idx="330">
                  <c:v>42471</c:v>
                </c:pt>
                <c:pt idx="331">
                  <c:v>42472</c:v>
                </c:pt>
                <c:pt idx="332">
                  <c:v>42473</c:v>
                </c:pt>
                <c:pt idx="333">
                  <c:v>42474</c:v>
                </c:pt>
                <c:pt idx="334">
                  <c:v>42475</c:v>
                </c:pt>
                <c:pt idx="335">
                  <c:v>42478</c:v>
                </c:pt>
                <c:pt idx="336">
                  <c:v>42479</c:v>
                </c:pt>
                <c:pt idx="337">
                  <c:v>42480</c:v>
                </c:pt>
                <c:pt idx="338">
                  <c:v>42481</c:v>
                </c:pt>
                <c:pt idx="339">
                  <c:v>42482</c:v>
                </c:pt>
                <c:pt idx="340">
                  <c:v>42485</c:v>
                </c:pt>
                <c:pt idx="341">
                  <c:v>42486</c:v>
                </c:pt>
                <c:pt idx="342">
                  <c:v>42487</c:v>
                </c:pt>
                <c:pt idx="343">
                  <c:v>42488</c:v>
                </c:pt>
                <c:pt idx="344">
                  <c:v>42489</c:v>
                </c:pt>
                <c:pt idx="345">
                  <c:v>42492</c:v>
                </c:pt>
                <c:pt idx="346">
                  <c:v>42493</c:v>
                </c:pt>
                <c:pt idx="347">
                  <c:v>42494</c:v>
                </c:pt>
                <c:pt idx="348">
                  <c:v>42495</c:v>
                </c:pt>
                <c:pt idx="349">
                  <c:v>42496</c:v>
                </c:pt>
                <c:pt idx="350">
                  <c:v>42499</c:v>
                </c:pt>
                <c:pt idx="351">
                  <c:v>42500</c:v>
                </c:pt>
                <c:pt idx="352">
                  <c:v>42501</c:v>
                </c:pt>
                <c:pt idx="353">
                  <c:v>42502</c:v>
                </c:pt>
                <c:pt idx="354">
                  <c:v>42503</c:v>
                </c:pt>
                <c:pt idx="355">
                  <c:v>42506</c:v>
                </c:pt>
                <c:pt idx="356">
                  <c:v>42507</c:v>
                </c:pt>
                <c:pt idx="357">
                  <c:v>42508</c:v>
                </c:pt>
                <c:pt idx="358">
                  <c:v>42509</c:v>
                </c:pt>
                <c:pt idx="359">
                  <c:v>42510</c:v>
                </c:pt>
                <c:pt idx="360">
                  <c:v>42513</c:v>
                </c:pt>
                <c:pt idx="361">
                  <c:v>42514</c:v>
                </c:pt>
                <c:pt idx="362">
                  <c:v>42515</c:v>
                </c:pt>
                <c:pt idx="363">
                  <c:v>42516</c:v>
                </c:pt>
                <c:pt idx="364">
                  <c:v>42517</c:v>
                </c:pt>
                <c:pt idx="365">
                  <c:v>42520</c:v>
                </c:pt>
                <c:pt idx="366">
                  <c:v>42521</c:v>
                </c:pt>
                <c:pt idx="367">
                  <c:v>42522</c:v>
                </c:pt>
                <c:pt idx="368">
                  <c:v>42523</c:v>
                </c:pt>
                <c:pt idx="369">
                  <c:v>42524</c:v>
                </c:pt>
                <c:pt idx="370">
                  <c:v>42527</c:v>
                </c:pt>
                <c:pt idx="371">
                  <c:v>42528</c:v>
                </c:pt>
                <c:pt idx="372">
                  <c:v>42529</c:v>
                </c:pt>
                <c:pt idx="373">
                  <c:v>42530</c:v>
                </c:pt>
                <c:pt idx="374">
                  <c:v>42531</c:v>
                </c:pt>
                <c:pt idx="375">
                  <c:v>42534</c:v>
                </c:pt>
                <c:pt idx="376">
                  <c:v>42535</c:v>
                </c:pt>
                <c:pt idx="377">
                  <c:v>42536</c:v>
                </c:pt>
                <c:pt idx="378">
                  <c:v>42537</c:v>
                </c:pt>
                <c:pt idx="379">
                  <c:v>42538</c:v>
                </c:pt>
                <c:pt idx="380">
                  <c:v>42541</c:v>
                </c:pt>
                <c:pt idx="381">
                  <c:v>42542</c:v>
                </c:pt>
                <c:pt idx="382">
                  <c:v>42543</c:v>
                </c:pt>
                <c:pt idx="383">
                  <c:v>42544</c:v>
                </c:pt>
                <c:pt idx="384">
                  <c:v>42545</c:v>
                </c:pt>
                <c:pt idx="385">
                  <c:v>42548</c:v>
                </c:pt>
                <c:pt idx="386">
                  <c:v>42549</c:v>
                </c:pt>
                <c:pt idx="387">
                  <c:v>42550</c:v>
                </c:pt>
                <c:pt idx="388">
                  <c:v>42551</c:v>
                </c:pt>
                <c:pt idx="389">
                  <c:v>42552</c:v>
                </c:pt>
                <c:pt idx="390">
                  <c:v>42555</c:v>
                </c:pt>
                <c:pt idx="391">
                  <c:v>42556</c:v>
                </c:pt>
                <c:pt idx="392">
                  <c:v>42557</c:v>
                </c:pt>
                <c:pt idx="393">
                  <c:v>42558</c:v>
                </c:pt>
                <c:pt idx="394">
                  <c:v>42559</c:v>
                </c:pt>
                <c:pt idx="395">
                  <c:v>42562</c:v>
                </c:pt>
                <c:pt idx="396">
                  <c:v>42563</c:v>
                </c:pt>
                <c:pt idx="397">
                  <c:v>42564</c:v>
                </c:pt>
                <c:pt idx="398">
                  <c:v>42565</c:v>
                </c:pt>
                <c:pt idx="399">
                  <c:v>42566</c:v>
                </c:pt>
                <c:pt idx="400">
                  <c:v>42569</c:v>
                </c:pt>
                <c:pt idx="401">
                  <c:v>42570</c:v>
                </c:pt>
                <c:pt idx="402">
                  <c:v>42571</c:v>
                </c:pt>
                <c:pt idx="403">
                  <c:v>42572</c:v>
                </c:pt>
                <c:pt idx="404">
                  <c:v>42573</c:v>
                </c:pt>
                <c:pt idx="405">
                  <c:v>42576</c:v>
                </c:pt>
                <c:pt idx="406">
                  <c:v>42577</c:v>
                </c:pt>
                <c:pt idx="407">
                  <c:v>42578</c:v>
                </c:pt>
                <c:pt idx="408">
                  <c:v>42579</c:v>
                </c:pt>
                <c:pt idx="409">
                  <c:v>42580</c:v>
                </c:pt>
                <c:pt idx="410">
                  <c:v>42583</c:v>
                </c:pt>
                <c:pt idx="411">
                  <c:v>42584</c:v>
                </c:pt>
                <c:pt idx="412">
                  <c:v>42585</c:v>
                </c:pt>
                <c:pt idx="413">
                  <c:v>42586</c:v>
                </c:pt>
                <c:pt idx="414">
                  <c:v>42587</c:v>
                </c:pt>
                <c:pt idx="415">
                  <c:v>42590</c:v>
                </c:pt>
                <c:pt idx="416">
                  <c:v>42591</c:v>
                </c:pt>
                <c:pt idx="417">
                  <c:v>42592</c:v>
                </c:pt>
                <c:pt idx="418">
                  <c:v>42593</c:v>
                </c:pt>
                <c:pt idx="419">
                  <c:v>42594</c:v>
                </c:pt>
                <c:pt idx="420">
                  <c:v>42597</c:v>
                </c:pt>
                <c:pt idx="421">
                  <c:v>42598</c:v>
                </c:pt>
                <c:pt idx="422">
                  <c:v>42599</c:v>
                </c:pt>
                <c:pt idx="423">
                  <c:v>42600</c:v>
                </c:pt>
                <c:pt idx="424">
                  <c:v>42601</c:v>
                </c:pt>
                <c:pt idx="425">
                  <c:v>42604</c:v>
                </c:pt>
                <c:pt idx="426">
                  <c:v>42605</c:v>
                </c:pt>
                <c:pt idx="427">
                  <c:v>42606</c:v>
                </c:pt>
                <c:pt idx="428">
                  <c:v>42607</c:v>
                </c:pt>
                <c:pt idx="429">
                  <c:v>42608</c:v>
                </c:pt>
                <c:pt idx="430">
                  <c:v>42611</c:v>
                </c:pt>
                <c:pt idx="431">
                  <c:v>42612</c:v>
                </c:pt>
                <c:pt idx="432">
                  <c:v>42613</c:v>
                </c:pt>
                <c:pt idx="433">
                  <c:v>42614</c:v>
                </c:pt>
                <c:pt idx="434">
                  <c:v>42615</c:v>
                </c:pt>
                <c:pt idx="435">
                  <c:v>42618</c:v>
                </c:pt>
                <c:pt idx="436">
                  <c:v>42619</c:v>
                </c:pt>
                <c:pt idx="437">
                  <c:v>42620</c:v>
                </c:pt>
                <c:pt idx="438">
                  <c:v>42621</c:v>
                </c:pt>
                <c:pt idx="439">
                  <c:v>42622</c:v>
                </c:pt>
                <c:pt idx="440">
                  <c:v>42625</c:v>
                </c:pt>
                <c:pt idx="441">
                  <c:v>42626</c:v>
                </c:pt>
                <c:pt idx="442">
                  <c:v>42627</c:v>
                </c:pt>
                <c:pt idx="443">
                  <c:v>42628</c:v>
                </c:pt>
                <c:pt idx="444">
                  <c:v>42629</c:v>
                </c:pt>
                <c:pt idx="445">
                  <c:v>42632</c:v>
                </c:pt>
                <c:pt idx="446">
                  <c:v>42633</c:v>
                </c:pt>
                <c:pt idx="447">
                  <c:v>42634</c:v>
                </c:pt>
                <c:pt idx="448">
                  <c:v>42635</c:v>
                </c:pt>
                <c:pt idx="449">
                  <c:v>42636</c:v>
                </c:pt>
                <c:pt idx="450">
                  <c:v>42639</c:v>
                </c:pt>
                <c:pt idx="451">
                  <c:v>42640</c:v>
                </c:pt>
                <c:pt idx="452">
                  <c:v>42641</c:v>
                </c:pt>
                <c:pt idx="453">
                  <c:v>42642</c:v>
                </c:pt>
                <c:pt idx="454">
                  <c:v>42643</c:v>
                </c:pt>
                <c:pt idx="455">
                  <c:v>42646</c:v>
                </c:pt>
                <c:pt idx="456">
                  <c:v>42647</c:v>
                </c:pt>
                <c:pt idx="457">
                  <c:v>42648</c:v>
                </c:pt>
                <c:pt idx="458">
                  <c:v>42649</c:v>
                </c:pt>
                <c:pt idx="459">
                  <c:v>42650</c:v>
                </c:pt>
                <c:pt idx="460">
                  <c:v>42653</c:v>
                </c:pt>
                <c:pt idx="461">
                  <c:v>42654</c:v>
                </c:pt>
                <c:pt idx="462">
                  <c:v>42655</c:v>
                </c:pt>
                <c:pt idx="463">
                  <c:v>42656</c:v>
                </c:pt>
                <c:pt idx="464">
                  <c:v>42657</c:v>
                </c:pt>
                <c:pt idx="465">
                  <c:v>42660</c:v>
                </c:pt>
                <c:pt idx="466">
                  <c:v>42661</c:v>
                </c:pt>
                <c:pt idx="467">
                  <c:v>42662</c:v>
                </c:pt>
                <c:pt idx="468">
                  <c:v>42663</c:v>
                </c:pt>
                <c:pt idx="469">
                  <c:v>42664</c:v>
                </c:pt>
                <c:pt idx="470">
                  <c:v>42667</c:v>
                </c:pt>
                <c:pt idx="471">
                  <c:v>42668</c:v>
                </c:pt>
                <c:pt idx="472">
                  <c:v>42669</c:v>
                </c:pt>
                <c:pt idx="473">
                  <c:v>42670</c:v>
                </c:pt>
                <c:pt idx="474">
                  <c:v>42671</c:v>
                </c:pt>
                <c:pt idx="475">
                  <c:v>42674</c:v>
                </c:pt>
                <c:pt idx="476">
                  <c:v>42675</c:v>
                </c:pt>
                <c:pt idx="477">
                  <c:v>42676</c:v>
                </c:pt>
                <c:pt idx="478">
                  <c:v>42677</c:v>
                </c:pt>
                <c:pt idx="479">
                  <c:v>42678</c:v>
                </c:pt>
                <c:pt idx="480">
                  <c:v>42681</c:v>
                </c:pt>
                <c:pt idx="481">
                  <c:v>42682</c:v>
                </c:pt>
                <c:pt idx="482">
                  <c:v>42683</c:v>
                </c:pt>
                <c:pt idx="483">
                  <c:v>42684</c:v>
                </c:pt>
                <c:pt idx="484">
                  <c:v>42685</c:v>
                </c:pt>
                <c:pt idx="485">
                  <c:v>42688</c:v>
                </c:pt>
                <c:pt idx="486">
                  <c:v>42689</c:v>
                </c:pt>
                <c:pt idx="487">
                  <c:v>42690</c:v>
                </c:pt>
                <c:pt idx="488">
                  <c:v>42691</c:v>
                </c:pt>
                <c:pt idx="489">
                  <c:v>42692</c:v>
                </c:pt>
                <c:pt idx="490">
                  <c:v>42695</c:v>
                </c:pt>
                <c:pt idx="491">
                  <c:v>42696</c:v>
                </c:pt>
                <c:pt idx="492">
                  <c:v>42697</c:v>
                </c:pt>
                <c:pt idx="493">
                  <c:v>42698</c:v>
                </c:pt>
                <c:pt idx="494">
                  <c:v>42699</c:v>
                </c:pt>
                <c:pt idx="495">
                  <c:v>42700</c:v>
                </c:pt>
                <c:pt idx="496">
                  <c:v>42701</c:v>
                </c:pt>
                <c:pt idx="497">
                  <c:v>42702</c:v>
                </c:pt>
                <c:pt idx="498">
                  <c:v>42703</c:v>
                </c:pt>
                <c:pt idx="499">
                  <c:v>42704</c:v>
                </c:pt>
                <c:pt idx="500">
                  <c:v>42705</c:v>
                </c:pt>
                <c:pt idx="501">
                  <c:v>42706</c:v>
                </c:pt>
                <c:pt idx="502">
                  <c:v>42709</c:v>
                </c:pt>
                <c:pt idx="503">
                  <c:v>42710</c:v>
                </c:pt>
                <c:pt idx="504">
                  <c:v>42711</c:v>
                </c:pt>
                <c:pt idx="505">
                  <c:v>42712</c:v>
                </c:pt>
                <c:pt idx="506">
                  <c:v>42713</c:v>
                </c:pt>
                <c:pt idx="507">
                  <c:v>42716</c:v>
                </c:pt>
                <c:pt idx="508">
                  <c:v>42717</c:v>
                </c:pt>
                <c:pt idx="509">
                  <c:v>42718</c:v>
                </c:pt>
                <c:pt idx="510">
                  <c:v>42719</c:v>
                </c:pt>
                <c:pt idx="511">
                  <c:v>42720</c:v>
                </c:pt>
                <c:pt idx="512">
                  <c:v>42723</c:v>
                </c:pt>
                <c:pt idx="513">
                  <c:v>42724</c:v>
                </c:pt>
                <c:pt idx="514">
                  <c:v>42725</c:v>
                </c:pt>
                <c:pt idx="515">
                  <c:v>42726</c:v>
                </c:pt>
                <c:pt idx="516">
                  <c:v>42727</c:v>
                </c:pt>
                <c:pt idx="517">
                  <c:v>42731</c:v>
                </c:pt>
                <c:pt idx="518">
                  <c:v>42732</c:v>
                </c:pt>
                <c:pt idx="519">
                  <c:v>42733</c:v>
                </c:pt>
                <c:pt idx="520">
                  <c:v>42734</c:v>
                </c:pt>
              </c:numCache>
            </c:numRef>
          </c:cat>
          <c:val>
            <c:numRef>
              <c:f>'[CIP商情網2014-2016每日油價走勢.xlsx]趨勢圖'!$C$2:$C$522</c:f>
              <c:numCache>
                <c:formatCode>General</c:formatCode>
                <c:ptCount val="521"/>
                <c:pt idx="0">
                  <c:v>53.54</c:v>
                </c:pt>
                <c:pt idx="1">
                  <c:v>53.4</c:v>
                </c:pt>
                <c:pt idx="2">
                  <c:v>53.4</c:v>
                </c:pt>
                <c:pt idx="3">
                  <c:v>47.720000000000006</c:v>
                </c:pt>
                <c:pt idx="4">
                  <c:v>47.55</c:v>
                </c:pt>
                <c:pt idx="5">
                  <c:v>47.5</c:v>
                </c:pt>
                <c:pt idx="6">
                  <c:v>46.91</c:v>
                </c:pt>
                <c:pt idx="7">
                  <c:v>44.02</c:v>
                </c:pt>
                <c:pt idx="8">
                  <c:v>43.730000000000004</c:v>
                </c:pt>
                <c:pt idx="9">
                  <c:v>45.58</c:v>
                </c:pt>
                <c:pt idx="10">
                  <c:v>45.58</c:v>
                </c:pt>
                <c:pt idx="11">
                  <c:v>45</c:v>
                </c:pt>
                <c:pt idx="12">
                  <c:v>44.290000000000006</c:v>
                </c:pt>
                <c:pt idx="13">
                  <c:v>43.64</c:v>
                </c:pt>
                <c:pt idx="14">
                  <c:v>44.120000000000005</c:v>
                </c:pt>
                <c:pt idx="15">
                  <c:v>44.18</c:v>
                </c:pt>
                <c:pt idx="16">
                  <c:v>44.28</c:v>
                </c:pt>
                <c:pt idx="17">
                  <c:v>43.89</c:v>
                </c:pt>
                <c:pt idx="18">
                  <c:v>45.04</c:v>
                </c:pt>
                <c:pt idx="19">
                  <c:v>44.190000000000005</c:v>
                </c:pt>
                <c:pt idx="20">
                  <c:v>45.28</c:v>
                </c:pt>
                <c:pt idx="21">
                  <c:v>49.07</c:v>
                </c:pt>
                <c:pt idx="22">
                  <c:v>52.39</c:v>
                </c:pt>
                <c:pt idx="23">
                  <c:v>54.25</c:v>
                </c:pt>
                <c:pt idx="24">
                  <c:v>51.96</c:v>
                </c:pt>
                <c:pt idx="25">
                  <c:v>54.44</c:v>
                </c:pt>
                <c:pt idx="26">
                  <c:v>55.120000000000005</c:v>
                </c:pt>
                <c:pt idx="27">
                  <c:v>55.160000000000004</c:v>
                </c:pt>
                <c:pt idx="28">
                  <c:v>55.05</c:v>
                </c:pt>
                <c:pt idx="29">
                  <c:v>53.290000000000006</c:v>
                </c:pt>
                <c:pt idx="30">
                  <c:v>55.660000000000004</c:v>
                </c:pt>
                <c:pt idx="31">
                  <c:v>58.13</c:v>
                </c:pt>
                <c:pt idx="32">
                  <c:v>58.339999999999996</c:v>
                </c:pt>
                <c:pt idx="33">
                  <c:v>59.13</c:v>
                </c:pt>
                <c:pt idx="34">
                  <c:v>55.160000000000004</c:v>
                </c:pt>
                <c:pt idx="35">
                  <c:v>57.77</c:v>
                </c:pt>
                <c:pt idx="36">
                  <c:v>57.15</c:v>
                </c:pt>
                <c:pt idx="37">
                  <c:v>55.220000000000006</c:v>
                </c:pt>
                <c:pt idx="38">
                  <c:v>55.36</c:v>
                </c:pt>
                <c:pt idx="39">
                  <c:v>58.33</c:v>
                </c:pt>
                <c:pt idx="40">
                  <c:v>57.32</c:v>
                </c:pt>
                <c:pt idx="41">
                  <c:v>59.13</c:v>
                </c:pt>
                <c:pt idx="42">
                  <c:v>57.190000000000005</c:v>
                </c:pt>
                <c:pt idx="43">
                  <c:v>58.790000000000006</c:v>
                </c:pt>
                <c:pt idx="44">
                  <c:v>58.190000000000005</c:v>
                </c:pt>
                <c:pt idx="45">
                  <c:v>57.77</c:v>
                </c:pt>
                <c:pt idx="46">
                  <c:v>57.230000000000004</c:v>
                </c:pt>
                <c:pt idx="47">
                  <c:v>55.879999999999995</c:v>
                </c:pt>
                <c:pt idx="48">
                  <c:v>54.120000000000005</c:v>
                </c:pt>
                <c:pt idx="49">
                  <c:v>55.32</c:v>
                </c:pt>
                <c:pt idx="50">
                  <c:v>54.47</c:v>
                </c:pt>
                <c:pt idx="51">
                  <c:v>51.790000000000006</c:v>
                </c:pt>
                <c:pt idx="52">
                  <c:v>51.339999999999996</c:v>
                </c:pt>
                <c:pt idx="53">
                  <c:v>50.42</c:v>
                </c:pt>
                <c:pt idx="54">
                  <c:v>52.86</c:v>
                </c:pt>
                <c:pt idx="55">
                  <c:v>51.660000000000004</c:v>
                </c:pt>
                <c:pt idx="56">
                  <c:v>52.64</c:v>
                </c:pt>
                <c:pt idx="57">
                  <c:v>53.36</c:v>
                </c:pt>
                <c:pt idx="58">
                  <c:v>52.58</c:v>
                </c:pt>
                <c:pt idx="59">
                  <c:v>53.51</c:v>
                </c:pt>
                <c:pt idx="60">
                  <c:v>56.36</c:v>
                </c:pt>
                <c:pt idx="61">
                  <c:v>53.18</c:v>
                </c:pt>
                <c:pt idx="62">
                  <c:v>53.05</c:v>
                </c:pt>
                <c:pt idx="63">
                  <c:v>53.14</c:v>
                </c:pt>
                <c:pt idx="64">
                  <c:v>54.99</c:v>
                </c:pt>
                <c:pt idx="65">
                  <c:v>53.13</c:v>
                </c:pt>
                <c:pt idx="66">
                  <c:v>56.42</c:v>
                </c:pt>
                <c:pt idx="67">
                  <c:v>56.08</c:v>
                </c:pt>
                <c:pt idx="68">
                  <c:v>54.09</c:v>
                </c:pt>
                <c:pt idx="69">
                  <c:v>54.730000000000004</c:v>
                </c:pt>
                <c:pt idx="70">
                  <c:v>56.260000000000005</c:v>
                </c:pt>
                <c:pt idx="71">
                  <c:v>56.620000000000005</c:v>
                </c:pt>
                <c:pt idx="72">
                  <c:v>57.68</c:v>
                </c:pt>
                <c:pt idx="73">
                  <c:v>59.120000000000005</c:v>
                </c:pt>
                <c:pt idx="74">
                  <c:v>60.92</c:v>
                </c:pt>
                <c:pt idx="75">
                  <c:v>60.24</c:v>
                </c:pt>
                <c:pt idx="76">
                  <c:v>60.5</c:v>
                </c:pt>
                <c:pt idx="77">
                  <c:v>58.790000000000006</c:v>
                </c:pt>
                <c:pt idx="78">
                  <c:v>59.75</c:v>
                </c:pt>
                <c:pt idx="79">
                  <c:v>61.3</c:v>
                </c:pt>
                <c:pt idx="80">
                  <c:v>61.77</c:v>
                </c:pt>
                <c:pt idx="81">
                  <c:v>61.15</c:v>
                </c:pt>
                <c:pt idx="82">
                  <c:v>61.06</c:v>
                </c:pt>
                <c:pt idx="83">
                  <c:v>62.44</c:v>
                </c:pt>
                <c:pt idx="84">
                  <c:v>63.48</c:v>
                </c:pt>
                <c:pt idx="85">
                  <c:v>63.93</c:v>
                </c:pt>
                <c:pt idx="86">
                  <c:v>64.11</c:v>
                </c:pt>
                <c:pt idx="87">
                  <c:v>65.86</c:v>
                </c:pt>
                <c:pt idx="88">
                  <c:v>65.58</c:v>
                </c:pt>
                <c:pt idx="89">
                  <c:v>63.56</c:v>
                </c:pt>
                <c:pt idx="90">
                  <c:v>63.53</c:v>
                </c:pt>
                <c:pt idx="91">
                  <c:v>63.13</c:v>
                </c:pt>
                <c:pt idx="92">
                  <c:v>65.39</c:v>
                </c:pt>
                <c:pt idx="93">
                  <c:v>64.489999999999995</c:v>
                </c:pt>
                <c:pt idx="94">
                  <c:v>64.27</c:v>
                </c:pt>
                <c:pt idx="95">
                  <c:v>64.440000000000012</c:v>
                </c:pt>
                <c:pt idx="96">
                  <c:v>63.47</c:v>
                </c:pt>
                <c:pt idx="97">
                  <c:v>61.879999999999995</c:v>
                </c:pt>
                <c:pt idx="98">
                  <c:v>61.879999999999995</c:v>
                </c:pt>
                <c:pt idx="99">
                  <c:v>63.349999999999994</c:v>
                </c:pt>
                <c:pt idx="100">
                  <c:v>62.43</c:v>
                </c:pt>
                <c:pt idx="101">
                  <c:v>62.94</c:v>
                </c:pt>
                <c:pt idx="102">
                  <c:v>61.07</c:v>
                </c:pt>
                <c:pt idx="103">
                  <c:v>58.98</c:v>
                </c:pt>
                <c:pt idx="104">
                  <c:v>59.77</c:v>
                </c:pt>
                <c:pt idx="105">
                  <c:v>63.379999999999995</c:v>
                </c:pt>
                <c:pt idx="106">
                  <c:v>63.02</c:v>
                </c:pt>
                <c:pt idx="107">
                  <c:v>63.339999999999996</c:v>
                </c:pt>
                <c:pt idx="108">
                  <c:v>61.879999999999995</c:v>
                </c:pt>
                <c:pt idx="109">
                  <c:v>60.2</c:v>
                </c:pt>
                <c:pt idx="110">
                  <c:v>61.49</c:v>
                </c:pt>
                <c:pt idx="111">
                  <c:v>60.71</c:v>
                </c:pt>
                <c:pt idx="112">
                  <c:v>63.120000000000005</c:v>
                </c:pt>
                <c:pt idx="113">
                  <c:v>63.36</c:v>
                </c:pt>
                <c:pt idx="114">
                  <c:v>63.13</c:v>
                </c:pt>
                <c:pt idx="115">
                  <c:v>62.08</c:v>
                </c:pt>
                <c:pt idx="116">
                  <c:v>61.59</c:v>
                </c:pt>
                <c:pt idx="117">
                  <c:v>61.36</c:v>
                </c:pt>
                <c:pt idx="118">
                  <c:v>61.37</c:v>
                </c:pt>
                <c:pt idx="119">
                  <c:v>62.24</c:v>
                </c:pt>
                <c:pt idx="120">
                  <c:v>61.190000000000005</c:v>
                </c:pt>
                <c:pt idx="121">
                  <c:v>61.449999999999996</c:v>
                </c:pt>
                <c:pt idx="122">
                  <c:v>62.32</c:v>
                </c:pt>
                <c:pt idx="123">
                  <c:v>61.1</c:v>
                </c:pt>
                <c:pt idx="124">
                  <c:v>60.839999999999996</c:v>
                </c:pt>
                <c:pt idx="125">
                  <c:v>61.17</c:v>
                </c:pt>
                <c:pt idx="126">
                  <c:v>59.879999999999995</c:v>
                </c:pt>
                <c:pt idx="127">
                  <c:v>61.63</c:v>
                </c:pt>
                <c:pt idx="128">
                  <c:v>60.96</c:v>
                </c:pt>
                <c:pt idx="129">
                  <c:v>61.05</c:v>
                </c:pt>
                <c:pt idx="130">
                  <c:v>59.3</c:v>
                </c:pt>
                <c:pt idx="131">
                  <c:v>55.52</c:v>
                </c:pt>
                <c:pt idx="132">
                  <c:v>56.65</c:v>
                </c:pt>
                <c:pt idx="133">
                  <c:v>56.48</c:v>
                </c:pt>
                <c:pt idx="134">
                  <c:v>57.75</c:v>
                </c:pt>
                <c:pt idx="135">
                  <c:v>58.17</c:v>
                </c:pt>
                <c:pt idx="136">
                  <c:v>57.18</c:v>
                </c:pt>
                <c:pt idx="137">
                  <c:v>57.89</c:v>
                </c:pt>
                <c:pt idx="138">
                  <c:v>56.09</c:v>
                </c:pt>
                <c:pt idx="139">
                  <c:v>55.92</c:v>
                </c:pt>
                <c:pt idx="140">
                  <c:v>55.89</c:v>
                </c:pt>
                <c:pt idx="141">
                  <c:v>55.32</c:v>
                </c:pt>
                <c:pt idx="142">
                  <c:v>56.05</c:v>
                </c:pt>
                <c:pt idx="143">
                  <c:v>55.309999999999995</c:v>
                </c:pt>
                <c:pt idx="144">
                  <c:v>54.51</c:v>
                </c:pt>
                <c:pt idx="145">
                  <c:v>53.8</c:v>
                </c:pt>
                <c:pt idx="146">
                  <c:v>52.349999999999994</c:v>
                </c:pt>
                <c:pt idx="147">
                  <c:v>52.54</c:v>
                </c:pt>
                <c:pt idx="148">
                  <c:v>53.41</c:v>
                </c:pt>
                <c:pt idx="149">
                  <c:v>53.41</c:v>
                </c:pt>
                <c:pt idx="150">
                  <c:v>52.349999999999994</c:v>
                </c:pt>
                <c:pt idx="151">
                  <c:v>49.91</c:v>
                </c:pt>
                <c:pt idx="152">
                  <c:v>50.33</c:v>
                </c:pt>
                <c:pt idx="153">
                  <c:v>49.760000000000005</c:v>
                </c:pt>
                <c:pt idx="154">
                  <c:v>49.790000000000006</c:v>
                </c:pt>
                <c:pt idx="155">
                  <c:v>49.02</c:v>
                </c:pt>
                <c:pt idx="156">
                  <c:v>50.690000000000005</c:v>
                </c:pt>
                <c:pt idx="157">
                  <c:v>49.43</c:v>
                </c:pt>
                <c:pt idx="158">
                  <c:v>50.02</c:v>
                </c:pt>
                <c:pt idx="159">
                  <c:v>49.58</c:v>
                </c:pt>
                <c:pt idx="160">
                  <c:v>49.32</c:v>
                </c:pt>
                <c:pt idx="161">
                  <c:v>48.43</c:v>
                </c:pt>
                <c:pt idx="162">
                  <c:v>48.449999999999996</c:v>
                </c:pt>
                <c:pt idx="163">
                  <c:v>46.449999999999996</c:v>
                </c:pt>
                <c:pt idx="164">
                  <c:v>45.57</c:v>
                </c:pt>
                <c:pt idx="165">
                  <c:v>44.61</c:v>
                </c:pt>
                <c:pt idx="166">
                  <c:v>41.64</c:v>
                </c:pt>
                <c:pt idx="167">
                  <c:v>42.94</c:v>
                </c:pt>
                <c:pt idx="168">
                  <c:v>42.190000000000005</c:v>
                </c:pt>
                <c:pt idx="169">
                  <c:v>46.93</c:v>
                </c:pt>
                <c:pt idx="170">
                  <c:v>49.06</c:v>
                </c:pt>
                <c:pt idx="171">
                  <c:v>52.14</c:v>
                </c:pt>
                <c:pt idx="172">
                  <c:v>47.290000000000006</c:v>
                </c:pt>
                <c:pt idx="173">
                  <c:v>48.06</c:v>
                </c:pt>
                <c:pt idx="174">
                  <c:v>48.43</c:v>
                </c:pt>
                <c:pt idx="175">
                  <c:v>47.290000000000006</c:v>
                </c:pt>
                <c:pt idx="176">
                  <c:v>43.57</c:v>
                </c:pt>
                <c:pt idx="177">
                  <c:v>46.98</c:v>
                </c:pt>
                <c:pt idx="178">
                  <c:v>45.120000000000005</c:v>
                </c:pt>
                <c:pt idx="179">
                  <c:v>46.730000000000004</c:v>
                </c:pt>
                <c:pt idx="180">
                  <c:v>45.89</c:v>
                </c:pt>
                <c:pt idx="181">
                  <c:v>43.67</c:v>
                </c:pt>
                <c:pt idx="182">
                  <c:v>43.09</c:v>
                </c:pt>
                <c:pt idx="183">
                  <c:v>45.56</c:v>
                </c:pt>
                <c:pt idx="184">
                  <c:v>44.99</c:v>
                </c:pt>
                <c:pt idx="185">
                  <c:v>43.349999999999994</c:v>
                </c:pt>
                <c:pt idx="186">
                  <c:v>45.03</c:v>
                </c:pt>
                <c:pt idx="187">
                  <c:v>45.32</c:v>
                </c:pt>
                <c:pt idx="188">
                  <c:v>43.82</c:v>
                </c:pt>
                <c:pt idx="189">
                  <c:v>44.05</c:v>
                </c:pt>
                <c:pt idx="190">
                  <c:v>44.160000000000004</c:v>
                </c:pt>
                <c:pt idx="191">
                  <c:v>42.760000000000005</c:v>
                </c:pt>
                <c:pt idx="192">
                  <c:v>43.5</c:v>
                </c:pt>
                <c:pt idx="193">
                  <c:v>43.87</c:v>
                </c:pt>
                <c:pt idx="194">
                  <c:v>45.2</c:v>
                </c:pt>
                <c:pt idx="195">
                  <c:v>45.42</c:v>
                </c:pt>
                <c:pt idx="196">
                  <c:v>46.48</c:v>
                </c:pt>
                <c:pt idx="197">
                  <c:v>49.760000000000005</c:v>
                </c:pt>
                <c:pt idx="198">
                  <c:v>48.75</c:v>
                </c:pt>
                <c:pt idx="199">
                  <c:v>50.290000000000006</c:v>
                </c:pt>
                <c:pt idx="200">
                  <c:v>49.44</c:v>
                </c:pt>
                <c:pt idx="201">
                  <c:v>47.08</c:v>
                </c:pt>
                <c:pt idx="202">
                  <c:v>46.18</c:v>
                </c:pt>
                <c:pt idx="203">
                  <c:v>45.83</c:v>
                </c:pt>
                <c:pt idx="204">
                  <c:v>46.42</c:v>
                </c:pt>
                <c:pt idx="205">
                  <c:v>46.77</c:v>
                </c:pt>
                <c:pt idx="206">
                  <c:v>44.8</c:v>
                </c:pt>
                <c:pt idx="207">
                  <c:v>44.5</c:v>
                </c:pt>
                <c:pt idx="208">
                  <c:v>43.96</c:v>
                </c:pt>
                <c:pt idx="209">
                  <c:v>43.97</c:v>
                </c:pt>
                <c:pt idx="210">
                  <c:v>43.849999999999994</c:v>
                </c:pt>
                <c:pt idx="211">
                  <c:v>46.49</c:v>
                </c:pt>
                <c:pt idx="212">
                  <c:v>45.54</c:v>
                </c:pt>
                <c:pt idx="213">
                  <c:v>45.6</c:v>
                </c:pt>
                <c:pt idx="214">
                  <c:v>44.660000000000004</c:v>
                </c:pt>
                <c:pt idx="215">
                  <c:v>45.48</c:v>
                </c:pt>
                <c:pt idx="216">
                  <c:v>45.36</c:v>
                </c:pt>
                <c:pt idx="217">
                  <c:v>46.91</c:v>
                </c:pt>
                <c:pt idx="218">
                  <c:v>45.13</c:v>
                </c:pt>
                <c:pt idx="219">
                  <c:v>44.58</c:v>
                </c:pt>
                <c:pt idx="220">
                  <c:v>43.93</c:v>
                </c:pt>
                <c:pt idx="221">
                  <c:v>43.809999999999995</c:v>
                </c:pt>
                <c:pt idx="222">
                  <c:v>43.21</c:v>
                </c:pt>
                <c:pt idx="223">
                  <c:v>42.120000000000005</c:v>
                </c:pt>
                <c:pt idx="224">
                  <c:v>40.57</c:v>
                </c:pt>
                <c:pt idx="225">
                  <c:v>39.83</c:v>
                </c:pt>
                <c:pt idx="226">
                  <c:v>39.720000000000006</c:v>
                </c:pt>
                <c:pt idx="227">
                  <c:v>38.94</c:v>
                </c:pt>
                <c:pt idx="228">
                  <c:v>39.4</c:v>
                </c:pt>
                <c:pt idx="229">
                  <c:v>39.56</c:v>
                </c:pt>
                <c:pt idx="230">
                  <c:v>39.75</c:v>
                </c:pt>
                <c:pt idx="231">
                  <c:v>40.15</c:v>
                </c:pt>
                <c:pt idx="232">
                  <c:v>40.93</c:v>
                </c:pt>
                <c:pt idx="233">
                  <c:v>41.33</c:v>
                </c:pt>
                <c:pt idx="234">
                  <c:v>40.339999999999996</c:v>
                </c:pt>
                <c:pt idx="235">
                  <c:v>39.370000000000005</c:v>
                </c:pt>
                <c:pt idx="236">
                  <c:v>39.700000000000003</c:v>
                </c:pt>
                <c:pt idx="237">
                  <c:v>40.200000000000003</c:v>
                </c:pt>
                <c:pt idx="238">
                  <c:v>38.56</c:v>
                </c:pt>
                <c:pt idx="239">
                  <c:v>39.9</c:v>
                </c:pt>
                <c:pt idx="240">
                  <c:v>38.44</c:v>
                </c:pt>
                <c:pt idx="241">
                  <c:v>35.720000000000006</c:v>
                </c:pt>
                <c:pt idx="242">
                  <c:v>35.690000000000005</c:v>
                </c:pt>
                <c:pt idx="243">
                  <c:v>35.28</c:v>
                </c:pt>
                <c:pt idx="244">
                  <c:v>35.24</c:v>
                </c:pt>
                <c:pt idx="245">
                  <c:v>33.520000000000003</c:v>
                </c:pt>
                <c:pt idx="246">
                  <c:v>36.309999999999995</c:v>
                </c:pt>
                <c:pt idx="247">
                  <c:v>33.04</c:v>
                </c:pt>
                <c:pt idx="248">
                  <c:v>32.730000000000011</c:v>
                </c:pt>
                <c:pt idx="249">
                  <c:v>32.130000000000003</c:v>
                </c:pt>
                <c:pt idx="250">
                  <c:v>31.97</c:v>
                </c:pt>
                <c:pt idx="251">
                  <c:v>31.56</c:v>
                </c:pt>
                <c:pt idx="252">
                  <c:v>31.34</c:v>
                </c:pt>
                <c:pt idx="253">
                  <c:v>32.94</c:v>
                </c:pt>
                <c:pt idx="254">
                  <c:v>33.15</c:v>
                </c:pt>
                <c:pt idx="255">
                  <c:v>33.15</c:v>
                </c:pt>
                <c:pt idx="256">
                  <c:v>31.830000000000002</c:v>
                </c:pt>
                <c:pt idx="257">
                  <c:v>32.339999999999996</c:v>
                </c:pt>
                <c:pt idx="258">
                  <c:v>31.74</c:v>
                </c:pt>
                <c:pt idx="259">
                  <c:v>32.47</c:v>
                </c:pt>
                <c:pt idx="260">
                  <c:v>33.47</c:v>
                </c:pt>
                <c:pt idx="261">
                  <c:v>32.32</c:v>
                </c:pt>
                <c:pt idx="262">
                  <c:v>31.279999999999998</c:v>
                </c:pt>
                <c:pt idx="263">
                  <c:v>31.279999999999998</c:v>
                </c:pt>
                <c:pt idx="264">
                  <c:v>28.8</c:v>
                </c:pt>
                <c:pt idx="265">
                  <c:v>29</c:v>
                </c:pt>
                <c:pt idx="266">
                  <c:v>26.479999999999997</c:v>
                </c:pt>
                <c:pt idx="267">
                  <c:v>26.56</c:v>
                </c:pt>
                <c:pt idx="268">
                  <c:v>25.73</c:v>
                </c:pt>
                <c:pt idx="269">
                  <c:v>25.95</c:v>
                </c:pt>
                <c:pt idx="270">
                  <c:v>24.45</c:v>
                </c:pt>
                <c:pt idx="271">
                  <c:v>24.05</c:v>
                </c:pt>
                <c:pt idx="272">
                  <c:v>23.459999999999997</c:v>
                </c:pt>
                <c:pt idx="273">
                  <c:v>22.8</c:v>
                </c:pt>
                <c:pt idx="274">
                  <c:v>24.36</c:v>
                </c:pt>
                <c:pt idx="275">
                  <c:v>26.93</c:v>
                </c:pt>
                <c:pt idx="276">
                  <c:v>24.93</c:v>
                </c:pt>
                <c:pt idx="277">
                  <c:v>25.72</c:v>
                </c:pt>
                <c:pt idx="278">
                  <c:v>28.19</c:v>
                </c:pt>
                <c:pt idx="279">
                  <c:v>29.82</c:v>
                </c:pt>
                <c:pt idx="280">
                  <c:v>30.39</c:v>
                </c:pt>
                <c:pt idx="281">
                  <c:v>32.44</c:v>
                </c:pt>
                <c:pt idx="282">
                  <c:v>31.19</c:v>
                </c:pt>
                <c:pt idx="283">
                  <c:v>31.17</c:v>
                </c:pt>
                <c:pt idx="284">
                  <c:v>30.49</c:v>
                </c:pt>
                <c:pt idx="285">
                  <c:v>30.03</c:v>
                </c:pt>
                <c:pt idx="286">
                  <c:v>29.27</c:v>
                </c:pt>
                <c:pt idx="287">
                  <c:v>26.79</c:v>
                </c:pt>
                <c:pt idx="288">
                  <c:v>26.810000000000002</c:v>
                </c:pt>
                <c:pt idx="289">
                  <c:v>27.19</c:v>
                </c:pt>
                <c:pt idx="290">
                  <c:v>29.45</c:v>
                </c:pt>
                <c:pt idx="291">
                  <c:v>30.01</c:v>
                </c:pt>
                <c:pt idx="292">
                  <c:v>28.62</c:v>
                </c:pt>
                <c:pt idx="293">
                  <c:v>31.38</c:v>
                </c:pt>
                <c:pt idx="294">
                  <c:v>30.24</c:v>
                </c:pt>
                <c:pt idx="295">
                  <c:v>29.17</c:v>
                </c:pt>
                <c:pt idx="296">
                  <c:v>30.459999999999997</c:v>
                </c:pt>
                <c:pt idx="297">
                  <c:v>28.35</c:v>
                </c:pt>
                <c:pt idx="298">
                  <c:v>30.19</c:v>
                </c:pt>
                <c:pt idx="299">
                  <c:v>30.84</c:v>
                </c:pt>
                <c:pt idx="300">
                  <c:v>30.4</c:v>
                </c:pt>
                <c:pt idx="301">
                  <c:v>31.22</c:v>
                </c:pt>
                <c:pt idx="302">
                  <c:v>31.68</c:v>
                </c:pt>
                <c:pt idx="303">
                  <c:v>32.130000000000003</c:v>
                </c:pt>
                <c:pt idx="304">
                  <c:v>32.36</c:v>
                </c:pt>
                <c:pt idx="305">
                  <c:v>34.08</c:v>
                </c:pt>
                <c:pt idx="306">
                  <c:v>36.15</c:v>
                </c:pt>
                <c:pt idx="307">
                  <c:v>34.760000000000005</c:v>
                </c:pt>
                <c:pt idx="308">
                  <c:v>36.15</c:v>
                </c:pt>
                <c:pt idx="309">
                  <c:v>35.370000000000005</c:v>
                </c:pt>
                <c:pt idx="310">
                  <c:v>35.800000000000011</c:v>
                </c:pt>
                <c:pt idx="311">
                  <c:v>35.08</c:v>
                </c:pt>
                <c:pt idx="312">
                  <c:v>34.9</c:v>
                </c:pt>
                <c:pt idx="313">
                  <c:v>36.200000000000003</c:v>
                </c:pt>
                <c:pt idx="314">
                  <c:v>37.42</c:v>
                </c:pt>
                <c:pt idx="315">
                  <c:v>37.47</c:v>
                </c:pt>
                <c:pt idx="316">
                  <c:v>37.770000000000003</c:v>
                </c:pt>
                <c:pt idx="317">
                  <c:v>37.82</c:v>
                </c:pt>
                <c:pt idx="318">
                  <c:v>35.97</c:v>
                </c:pt>
                <c:pt idx="319">
                  <c:v>35.89</c:v>
                </c:pt>
                <c:pt idx="320">
                  <c:v>35.760000000000005</c:v>
                </c:pt>
                <c:pt idx="321">
                  <c:v>35.43</c:v>
                </c:pt>
                <c:pt idx="322">
                  <c:v>35.5</c:v>
                </c:pt>
                <c:pt idx="323">
                  <c:v>35.130000000000003</c:v>
                </c:pt>
                <c:pt idx="324">
                  <c:v>34.790000000000006</c:v>
                </c:pt>
                <c:pt idx="325">
                  <c:v>33.910000000000004</c:v>
                </c:pt>
                <c:pt idx="326">
                  <c:v>34.660000000000004</c:v>
                </c:pt>
                <c:pt idx="327">
                  <c:v>36.020000000000003</c:v>
                </c:pt>
                <c:pt idx="328">
                  <c:v>35.61</c:v>
                </c:pt>
                <c:pt idx="329">
                  <c:v>37.849999999999994</c:v>
                </c:pt>
                <c:pt idx="330">
                  <c:v>38.790000000000006</c:v>
                </c:pt>
                <c:pt idx="331">
                  <c:v>40.21</c:v>
                </c:pt>
                <c:pt idx="332">
                  <c:v>40.01</c:v>
                </c:pt>
                <c:pt idx="333">
                  <c:v>39.75</c:v>
                </c:pt>
                <c:pt idx="334">
                  <c:v>39.120000000000005</c:v>
                </c:pt>
                <c:pt idx="335">
                  <c:v>39.36</c:v>
                </c:pt>
                <c:pt idx="336">
                  <c:v>40.04</c:v>
                </c:pt>
                <c:pt idx="337">
                  <c:v>41.660000000000004</c:v>
                </c:pt>
                <c:pt idx="338">
                  <c:v>40.809999999999995</c:v>
                </c:pt>
                <c:pt idx="339">
                  <c:v>41.03</c:v>
                </c:pt>
                <c:pt idx="340">
                  <c:v>40.870000000000005</c:v>
                </c:pt>
                <c:pt idx="341">
                  <c:v>42.379999999999995</c:v>
                </c:pt>
                <c:pt idx="342">
                  <c:v>43.13</c:v>
                </c:pt>
                <c:pt idx="343">
                  <c:v>43.86</c:v>
                </c:pt>
                <c:pt idx="344">
                  <c:v>43.9</c:v>
                </c:pt>
                <c:pt idx="345">
                  <c:v>41.96</c:v>
                </c:pt>
                <c:pt idx="346">
                  <c:v>41.9</c:v>
                </c:pt>
                <c:pt idx="347">
                  <c:v>41.54</c:v>
                </c:pt>
                <c:pt idx="348">
                  <c:v>42.02</c:v>
                </c:pt>
                <c:pt idx="349">
                  <c:v>42.13</c:v>
                </c:pt>
                <c:pt idx="350">
                  <c:v>40.410000000000004</c:v>
                </c:pt>
                <c:pt idx="351">
                  <c:v>42.3</c:v>
                </c:pt>
                <c:pt idx="352">
                  <c:v>44.24</c:v>
                </c:pt>
                <c:pt idx="353">
                  <c:v>44.660000000000004</c:v>
                </c:pt>
                <c:pt idx="354">
                  <c:v>44.52</c:v>
                </c:pt>
                <c:pt idx="355">
                  <c:v>45.67</c:v>
                </c:pt>
                <c:pt idx="356">
                  <c:v>46.05</c:v>
                </c:pt>
                <c:pt idx="357">
                  <c:v>45.6</c:v>
                </c:pt>
                <c:pt idx="358">
                  <c:v>45.57</c:v>
                </c:pt>
                <c:pt idx="359">
                  <c:v>45.379999999999995</c:v>
                </c:pt>
                <c:pt idx="360">
                  <c:v>45.03</c:v>
                </c:pt>
                <c:pt idx="361">
                  <c:v>45.64</c:v>
                </c:pt>
                <c:pt idx="362">
                  <c:v>46.41</c:v>
                </c:pt>
                <c:pt idx="363">
                  <c:v>45.89</c:v>
                </c:pt>
                <c:pt idx="364">
                  <c:v>45.56</c:v>
                </c:pt>
                <c:pt idx="365">
                  <c:v>46.349999999999994</c:v>
                </c:pt>
                <c:pt idx="366">
                  <c:v>45.93</c:v>
                </c:pt>
                <c:pt idx="367">
                  <c:v>45.89</c:v>
                </c:pt>
                <c:pt idx="368">
                  <c:v>46.379999999999995</c:v>
                </c:pt>
                <c:pt idx="369">
                  <c:v>45.91</c:v>
                </c:pt>
                <c:pt idx="370">
                  <c:v>46.75</c:v>
                </c:pt>
                <c:pt idx="371">
                  <c:v>47.78</c:v>
                </c:pt>
                <c:pt idx="372">
                  <c:v>48.839999999999996</c:v>
                </c:pt>
                <c:pt idx="373">
                  <c:v>48.160000000000004</c:v>
                </c:pt>
                <c:pt idx="374">
                  <c:v>47.09</c:v>
                </c:pt>
                <c:pt idx="375">
                  <c:v>46.86</c:v>
                </c:pt>
                <c:pt idx="376">
                  <c:v>45.77</c:v>
                </c:pt>
                <c:pt idx="377">
                  <c:v>45.04</c:v>
                </c:pt>
                <c:pt idx="378">
                  <c:v>43.620000000000005</c:v>
                </c:pt>
                <c:pt idx="379">
                  <c:v>45.620000000000005</c:v>
                </c:pt>
                <c:pt idx="380">
                  <c:v>46.98</c:v>
                </c:pt>
                <c:pt idx="381">
                  <c:v>47.220000000000006</c:v>
                </c:pt>
                <c:pt idx="382">
                  <c:v>46.01</c:v>
                </c:pt>
                <c:pt idx="383">
                  <c:v>47.25</c:v>
                </c:pt>
                <c:pt idx="384">
                  <c:v>44.949999999999996</c:v>
                </c:pt>
                <c:pt idx="385">
                  <c:v>43.93</c:v>
                </c:pt>
                <c:pt idx="386">
                  <c:v>45.6</c:v>
                </c:pt>
                <c:pt idx="387">
                  <c:v>47.53</c:v>
                </c:pt>
                <c:pt idx="388">
                  <c:v>46.3</c:v>
                </c:pt>
                <c:pt idx="389">
                  <c:v>46.06</c:v>
                </c:pt>
                <c:pt idx="390">
                  <c:v>45.64</c:v>
                </c:pt>
                <c:pt idx="391">
                  <c:v>43.77</c:v>
                </c:pt>
                <c:pt idx="392">
                  <c:v>44.61</c:v>
                </c:pt>
                <c:pt idx="393">
                  <c:v>42.28</c:v>
                </c:pt>
                <c:pt idx="394">
                  <c:v>42.690000000000005</c:v>
                </c:pt>
                <c:pt idx="395">
                  <c:v>42.43</c:v>
                </c:pt>
                <c:pt idx="396">
                  <c:v>44.47</c:v>
                </c:pt>
                <c:pt idx="397">
                  <c:v>42.190000000000005</c:v>
                </c:pt>
                <c:pt idx="398">
                  <c:v>43.349999999999994</c:v>
                </c:pt>
                <c:pt idx="399">
                  <c:v>43.43</c:v>
                </c:pt>
                <c:pt idx="400">
                  <c:v>42.65</c:v>
                </c:pt>
                <c:pt idx="401">
                  <c:v>42.3</c:v>
                </c:pt>
                <c:pt idx="402">
                  <c:v>42.92</c:v>
                </c:pt>
                <c:pt idx="403">
                  <c:v>41.790000000000006</c:v>
                </c:pt>
                <c:pt idx="404">
                  <c:v>41.53</c:v>
                </c:pt>
                <c:pt idx="405">
                  <c:v>40.46</c:v>
                </c:pt>
                <c:pt idx="406">
                  <c:v>40.39</c:v>
                </c:pt>
                <c:pt idx="407">
                  <c:v>39.620000000000005</c:v>
                </c:pt>
                <c:pt idx="408">
                  <c:v>39.17</c:v>
                </c:pt>
                <c:pt idx="409">
                  <c:v>39.230000000000011</c:v>
                </c:pt>
                <c:pt idx="410">
                  <c:v>38.89</c:v>
                </c:pt>
                <c:pt idx="411">
                  <c:v>38.53</c:v>
                </c:pt>
                <c:pt idx="412">
                  <c:v>39.849999999999994</c:v>
                </c:pt>
                <c:pt idx="413">
                  <c:v>41.21</c:v>
                </c:pt>
                <c:pt idx="414">
                  <c:v>41.04</c:v>
                </c:pt>
                <c:pt idx="415">
                  <c:v>41.8</c:v>
                </c:pt>
                <c:pt idx="416">
                  <c:v>41.61</c:v>
                </c:pt>
                <c:pt idx="417">
                  <c:v>40.54</c:v>
                </c:pt>
                <c:pt idx="418">
                  <c:v>42.87</c:v>
                </c:pt>
                <c:pt idx="419">
                  <c:v>43.68</c:v>
                </c:pt>
                <c:pt idx="420">
                  <c:v>45.17</c:v>
                </c:pt>
                <c:pt idx="421">
                  <c:v>46.190000000000005</c:v>
                </c:pt>
                <c:pt idx="422">
                  <c:v>47.220000000000006</c:v>
                </c:pt>
                <c:pt idx="423">
                  <c:v>48.05</c:v>
                </c:pt>
                <c:pt idx="424">
                  <c:v>47.8</c:v>
                </c:pt>
                <c:pt idx="425">
                  <c:v>46.6</c:v>
                </c:pt>
                <c:pt idx="426">
                  <c:v>46.620000000000005</c:v>
                </c:pt>
                <c:pt idx="427">
                  <c:v>45.77</c:v>
                </c:pt>
                <c:pt idx="428">
                  <c:v>46.33</c:v>
                </c:pt>
                <c:pt idx="429">
                  <c:v>46.690000000000005</c:v>
                </c:pt>
                <c:pt idx="430">
                  <c:v>45.92</c:v>
                </c:pt>
                <c:pt idx="431">
                  <c:v>44.93</c:v>
                </c:pt>
                <c:pt idx="432">
                  <c:v>43.74</c:v>
                </c:pt>
                <c:pt idx="433">
                  <c:v>41.87</c:v>
                </c:pt>
                <c:pt idx="434">
                  <c:v>43.3</c:v>
                </c:pt>
                <c:pt idx="435">
                  <c:v>43.67</c:v>
                </c:pt>
                <c:pt idx="436">
                  <c:v>43.58</c:v>
                </c:pt>
                <c:pt idx="437">
                  <c:v>44.32</c:v>
                </c:pt>
                <c:pt idx="438">
                  <c:v>46.24</c:v>
                </c:pt>
                <c:pt idx="439">
                  <c:v>44.349999999999994</c:v>
                </c:pt>
                <c:pt idx="440">
                  <c:v>44.54</c:v>
                </c:pt>
                <c:pt idx="441">
                  <c:v>43.660000000000004</c:v>
                </c:pt>
                <c:pt idx="442">
                  <c:v>42.49</c:v>
                </c:pt>
                <c:pt idx="443">
                  <c:v>42.93</c:v>
                </c:pt>
                <c:pt idx="444">
                  <c:v>42.379999999999995</c:v>
                </c:pt>
                <c:pt idx="445">
                  <c:v>42.33</c:v>
                </c:pt>
                <c:pt idx="446">
                  <c:v>42.98</c:v>
                </c:pt>
                <c:pt idx="447">
                  <c:v>43.75</c:v>
                </c:pt>
                <c:pt idx="448">
                  <c:v>44.21</c:v>
                </c:pt>
                <c:pt idx="449">
                  <c:v>42.64</c:v>
                </c:pt>
                <c:pt idx="450">
                  <c:v>43.5</c:v>
                </c:pt>
                <c:pt idx="451">
                  <c:v>42.82</c:v>
                </c:pt>
                <c:pt idx="452">
                  <c:v>45.14</c:v>
                </c:pt>
                <c:pt idx="453">
                  <c:v>45.8</c:v>
                </c:pt>
                <c:pt idx="454">
                  <c:v>45.63</c:v>
                </c:pt>
                <c:pt idx="455">
                  <c:v>47.91</c:v>
                </c:pt>
                <c:pt idx="456">
                  <c:v>48.690000000000005</c:v>
                </c:pt>
                <c:pt idx="457">
                  <c:v>48.809999999999995</c:v>
                </c:pt>
                <c:pt idx="458">
                  <c:v>49.9</c:v>
                </c:pt>
                <c:pt idx="459">
                  <c:v>49.190000000000005</c:v>
                </c:pt>
                <c:pt idx="460">
                  <c:v>50.3</c:v>
                </c:pt>
                <c:pt idx="461">
                  <c:v>49.78</c:v>
                </c:pt>
                <c:pt idx="462">
                  <c:v>49.02</c:v>
                </c:pt>
                <c:pt idx="463">
                  <c:v>49.75</c:v>
                </c:pt>
                <c:pt idx="464">
                  <c:v>49.51</c:v>
                </c:pt>
                <c:pt idx="465">
                  <c:v>48.96</c:v>
                </c:pt>
                <c:pt idx="466">
                  <c:v>49.42</c:v>
                </c:pt>
                <c:pt idx="467">
                  <c:v>49.75</c:v>
                </c:pt>
                <c:pt idx="468">
                  <c:v>48.949999999999996</c:v>
                </c:pt>
                <c:pt idx="469">
                  <c:v>49.260000000000005</c:v>
                </c:pt>
                <c:pt idx="470">
                  <c:v>48.87</c:v>
                </c:pt>
                <c:pt idx="471">
                  <c:v>47.48</c:v>
                </c:pt>
                <c:pt idx="472">
                  <c:v>47.760000000000005</c:v>
                </c:pt>
                <c:pt idx="473">
                  <c:v>48.24</c:v>
                </c:pt>
                <c:pt idx="474">
                  <c:v>47.47</c:v>
                </c:pt>
                <c:pt idx="475">
                  <c:v>46.08</c:v>
                </c:pt>
                <c:pt idx="476">
                  <c:v>44.48</c:v>
                </c:pt>
                <c:pt idx="477">
                  <c:v>43.849999999999994</c:v>
                </c:pt>
                <c:pt idx="478">
                  <c:v>42.98</c:v>
                </c:pt>
                <c:pt idx="479">
                  <c:v>42.120000000000005</c:v>
                </c:pt>
                <c:pt idx="480">
                  <c:v>42.83</c:v>
                </c:pt>
                <c:pt idx="481">
                  <c:v>42.9</c:v>
                </c:pt>
                <c:pt idx="482">
                  <c:v>42.5</c:v>
                </c:pt>
                <c:pt idx="483">
                  <c:v>43.720000000000006</c:v>
                </c:pt>
                <c:pt idx="484">
                  <c:v>42.7</c:v>
                </c:pt>
                <c:pt idx="485">
                  <c:v>41.9</c:v>
                </c:pt>
                <c:pt idx="486">
                  <c:v>42</c:v>
                </c:pt>
                <c:pt idx="487">
                  <c:v>43.5</c:v>
                </c:pt>
                <c:pt idx="488">
                  <c:v>43.5</c:v>
                </c:pt>
                <c:pt idx="489">
                  <c:v>42.75</c:v>
                </c:pt>
                <c:pt idx="490">
                  <c:v>44.52</c:v>
                </c:pt>
                <c:pt idx="491">
                  <c:v>46.07</c:v>
                </c:pt>
                <c:pt idx="492">
                  <c:v>46</c:v>
                </c:pt>
                <c:pt idx="493">
                  <c:v>45.690000000000005</c:v>
                </c:pt>
                <c:pt idx="494">
                  <c:v>46</c:v>
                </c:pt>
                <c:pt idx="495">
                  <c:v>43.86</c:v>
                </c:pt>
                <c:pt idx="496">
                  <c:v>44.7</c:v>
                </c:pt>
                <c:pt idx="497">
                  <c:v>43.86</c:v>
                </c:pt>
                <c:pt idx="498">
                  <c:v>44.7</c:v>
                </c:pt>
                <c:pt idx="499">
                  <c:v>44.15</c:v>
                </c:pt>
                <c:pt idx="500">
                  <c:v>49.06</c:v>
                </c:pt>
                <c:pt idx="501">
                  <c:v>50.65</c:v>
                </c:pt>
                <c:pt idx="502">
                  <c:v>51.7</c:v>
                </c:pt>
                <c:pt idx="503">
                  <c:v>51.7</c:v>
                </c:pt>
                <c:pt idx="504">
                  <c:v>50.36</c:v>
                </c:pt>
                <c:pt idx="505">
                  <c:v>50.309999999999995</c:v>
                </c:pt>
                <c:pt idx="506">
                  <c:v>51.41</c:v>
                </c:pt>
                <c:pt idx="507">
                  <c:v>54.2</c:v>
                </c:pt>
                <c:pt idx="508">
                  <c:v>52.8</c:v>
                </c:pt>
                <c:pt idx="509">
                  <c:v>52.59</c:v>
                </c:pt>
                <c:pt idx="510">
                  <c:v>51.7</c:v>
                </c:pt>
                <c:pt idx="511">
                  <c:v>51.41</c:v>
                </c:pt>
                <c:pt idx="512">
                  <c:v>52.6</c:v>
                </c:pt>
                <c:pt idx="513">
                  <c:v>52</c:v>
                </c:pt>
                <c:pt idx="514">
                  <c:v>52.9</c:v>
                </c:pt>
                <c:pt idx="515">
                  <c:v>51.8</c:v>
                </c:pt>
                <c:pt idx="516">
                  <c:v>52.2</c:v>
                </c:pt>
                <c:pt idx="517">
                  <c:v>52.7</c:v>
                </c:pt>
                <c:pt idx="518">
                  <c:v>53.8</c:v>
                </c:pt>
                <c:pt idx="519">
                  <c:v>53.92</c:v>
                </c:pt>
                <c:pt idx="520">
                  <c:v>53.849999999999994</c:v>
                </c:pt>
              </c:numCache>
            </c:numRef>
          </c:val>
        </c:ser>
        <c:ser>
          <c:idx val="2"/>
          <c:order val="2"/>
          <c:tx>
            <c:strRef>
              <c:f>'[CIP商情網2014-2016每日油價走勢.xlsx]趨勢圖'!$D$1</c:f>
              <c:strCache>
                <c:ptCount val="1"/>
                <c:pt idx="0">
                  <c:v>布蘭特(期貨)</c:v>
                </c:pt>
              </c:strCache>
            </c:strRef>
          </c:tx>
          <c:marker>
            <c:symbol val="none"/>
          </c:marker>
          <c:dLbls>
            <c:dLbl>
              <c:idx val="87"/>
              <c:layout>
                <c:manualLayout>
                  <c:x val="-3.2967032967032975E-2"/>
                  <c:y val="-6.4904960593416799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/>
                      <a:t>5/6</a:t>
                    </a:r>
                    <a:endParaRPr lang="en-US" altLang="en-US"/>
                  </a:p>
                  <a:p>
                    <a:r>
                      <a:rPr lang="en-US" altLang="en-US"/>
                      <a:t>67.</a:t>
                    </a:r>
                    <a:r>
                      <a:rPr lang="en-US" altLang="zh-TW"/>
                      <a:t>77</a:t>
                    </a:r>
                    <a:endParaRPr lang="en-US" altLang="en-US"/>
                  </a:p>
                </c:rich>
              </c:tx>
              <c:showVal val="1"/>
            </c:dLbl>
            <c:dLbl>
              <c:idx val="134"/>
              <c:layout>
                <c:manualLayout>
                  <c:x val="-1.2820801245998104E-2"/>
                  <c:y val="-5.5632823365785816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/>
                      <a:t>7/20</a:t>
                    </a:r>
                  </a:p>
                  <a:p>
                    <a:r>
                      <a:rPr lang="en-US" altLang="en-US"/>
                      <a:t>56.25</a:t>
                    </a:r>
                  </a:p>
                </c:rich>
              </c:tx>
              <c:showVal val="1"/>
            </c:dLbl>
            <c:dLbl>
              <c:idx val="167"/>
              <c:layout>
                <c:manualLayout>
                  <c:x val="-3.2967032967032975E-2"/>
                  <c:y val="0.10199350950394059"/>
                </c:manualLayout>
              </c:layout>
              <c:tx>
                <c:rich>
                  <a:bodyPr/>
                  <a:lstStyle/>
                  <a:p>
                    <a:r>
                      <a:rPr lang="en-US" altLang="en-US"/>
                      <a:t>8/24</a:t>
                    </a:r>
                  </a:p>
                  <a:p>
                    <a:r>
                      <a:rPr lang="en-US" altLang="en-US"/>
                      <a:t>42.69</a:t>
                    </a:r>
                  </a:p>
                </c:rich>
              </c:tx>
              <c:showVal val="1"/>
            </c:dLbl>
            <c:dLbl>
              <c:idx val="273"/>
              <c:layout>
                <c:manualLayout>
                  <c:x val="-3.8461538461538464E-2"/>
                  <c:y val="8.344923504867871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/>
                      <a:t>1/20</a:t>
                    </a:r>
                  </a:p>
                  <a:p>
                    <a:r>
                      <a:rPr lang="en-US" altLang="en-US"/>
                      <a:t>27.88</a:t>
                    </a:r>
                  </a:p>
                </c:rich>
              </c:tx>
              <c:showVal val="1"/>
            </c:dLbl>
            <c:dLbl>
              <c:idx val="372"/>
              <c:layout>
                <c:manualLayout>
                  <c:x val="-3.1135531135531136E-2"/>
                  <c:y val="-6.4904960593416799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/>
                      <a:t>6/8</a:t>
                    </a:r>
                  </a:p>
                  <a:p>
                    <a:r>
                      <a:rPr lang="en-US" altLang="en-US"/>
                      <a:t>52.51</a:t>
                    </a:r>
                  </a:p>
                </c:rich>
              </c:tx>
              <c:showVal val="1"/>
            </c:dLbl>
            <c:dLbl>
              <c:idx val="518"/>
              <c:layout>
                <c:manualLayout>
                  <c:x val="0"/>
                  <c:y val="-7.417709782104778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/>
                      <a:t>12/30</a:t>
                    </a:r>
                  </a:p>
                  <a:p>
                    <a:r>
                      <a:rPr lang="en-US" altLang="en-US" dirty="0" smtClean="0"/>
                      <a:t>56.82</a:t>
                    </a:r>
                    <a:endParaRPr lang="en-US" altLang="en-US" dirty="0"/>
                  </a:p>
                </c:rich>
              </c:tx>
              <c:showVal val="1"/>
            </c:dLbl>
            <c:delete val="1"/>
          </c:dLbls>
          <c:cat>
            <c:numRef>
              <c:f>'[CIP商情網2014-2016每日油價走勢.xlsx]趨勢圖'!$A$2:$A$522</c:f>
              <c:numCache>
                <c:formatCode>m/d/yyyy</c:formatCode>
                <c:ptCount val="521"/>
                <c:pt idx="0">
                  <c:v>42005</c:v>
                </c:pt>
                <c:pt idx="1">
                  <c:v>42006</c:v>
                </c:pt>
                <c:pt idx="2">
                  <c:v>42009</c:v>
                </c:pt>
                <c:pt idx="3">
                  <c:v>42010</c:v>
                </c:pt>
                <c:pt idx="4">
                  <c:v>42011</c:v>
                </c:pt>
                <c:pt idx="5">
                  <c:v>42012</c:v>
                </c:pt>
                <c:pt idx="6">
                  <c:v>42013</c:v>
                </c:pt>
                <c:pt idx="7">
                  <c:v>42016</c:v>
                </c:pt>
                <c:pt idx="8">
                  <c:v>42017</c:v>
                </c:pt>
                <c:pt idx="9">
                  <c:v>42018</c:v>
                </c:pt>
                <c:pt idx="10">
                  <c:v>42019</c:v>
                </c:pt>
                <c:pt idx="11">
                  <c:v>42020</c:v>
                </c:pt>
                <c:pt idx="12">
                  <c:v>42023</c:v>
                </c:pt>
                <c:pt idx="13">
                  <c:v>42024</c:v>
                </c:pt>
                <c:pt idx="14">
                  <c:v>42025</c:v>
                </c:pt>
                <c:pt idx="15">
                  <c:v>42026</c:v>
                </c:pt>
                <c:pt idx="16">
                  <c:v>42027</c:v>
                </c:pt>
                <c:pt idx="17">
                  <c:v>42030</c:v>
                </c:pt>
                <c:pt idx="18">
                  <c:v>42031</c:v>
                </c:pt>
                <c:pt idx="19">
                  <c:v>42032</c:v>
                </c:pt>
                <c:pt idx="20">
                  <c:v>42033</c:v>
                </c:pt>
                <c:pt idx="21">
                  <c:v>42034</c:v>
                </c:pt>
                <c:pt idx="22">
                  <c:v>42037</c:v>
                </c:pt>
                <c:pt idx="23">
                  <c:v>42038</c:v>
                </c:pt>
                <c:pt idx="24">
                  <c:v>42039</c:v>
                </c:pt>
                <c:pt idx="25">
                  <c:v>42040</c:v>
                </c:pt>
                <c:pt idx="26">
                  <c:v>42041</c:v>
                </c:pt>
                <c:pt idx="27">
                  <c:v>42044</c:v>
                </c:pt>
                <c:pt idx="28">
                  <c:v>42045</c:v>
                </c:pt>
                <c:pt idx="29">
                  <c:v>42046</c:v>
                </c:pt>
                <c:pt idx="30">
                  <c:v>42047</c:v>
                </c:pt>
                <c:pt idx="31">
                  <c:v>42048</c:v>
                </c:pt>
                <c:pt idx="32">
                  <c:v>42051</c:v>
                </c:pt>
                <c:pt idx="33">
                  <c:v>42052</c:v>
                </c:pt>
                <c:pt idx="34">
                  <c:v>42053</c:v>
                </c:pt>
                <c:pt idx="35">
                  <c:v>42054</c:v>
                </c:pt>
                <c:pt idx="36">
                  <c:v>42055</c:v>
                </c:pt>
                <c:pt idx="37">
                  <c:v>42058</c:v>
                </c:pt>
                <c:pt idx="38">
                  <c:v>42059</c:v>
                </c:pt>
                <c:pt idx="39">
                  <c:v>42060</c:v>
                </c:pt>
                <c:pt idx="40">
                  <c:v>42061</c:v>
                </c:pt>
                <c:pt idx="41">
                  <c:v>42062</c:v>
                </c:pt>
                <c:pt idx="42">
                  <c:v>42065</c:v>
                </c:pt>
                <c:pt idx="43">
                  <c:v>42066</c:v>
                </c:pt>
                <c:pt idx="44">
                  <c:v>42067</c:v>
                </c:pt>
                <c:pt idx="45">
                  <c:v>42068</c:v>
                </c:pt>
                <c:pt idx="46">
                  <c:v>42069</c:v>
                </c:pt>
                <c:pt idx="47">
                  <c:v>42072</c:v>
                </c:pt>
                <c:pt idx="48">
                  <c:v>42073</c:v>
                </c:pt>
                <c:pt idx="49">
                  <c:v>42074</c:v>
                </c:pt>
                <c:pt idx="50">
                  <c:v>42075</c:v>
                </c:pt>
                <c:pt idx="51">
                  <c:v>42076</c:v>
                </c:pt>
                <c:pt idx="52">
                  <c:v>42079</c:v>
                </c:pt>
                <c:pt idx="53">
                  <c:v>42080</c:v>
                </c:pt>
                <c:pt idx="54">
                  <c:v>42081</c:v>
                </c:pt>
                <c:pt idx="55">
                  <c:v>42082</c:v>
                </c:pt>
                <c:pt idx="56">
                  <c:v>42083</c:v>
                </c:pt>
                <c:pt idx="57">
                  <c:v>42086</c:v>
                </c:pt>
                <c:pt idx="58">
                  <c:v>42087</c:v>
                </c:pt>
                <c:pt idx="59">
                  <c:v>42088</c:v>
                </c:pt>
                <c:pt idx="60">
                  <c:v>42089</c:v>
                </c:pt>
                <c:pt idx="61">
                  <c:v>42090</c:v>
                </c:pt>
                <c:pt idx="62">
                  <c:v>42093</c:v>
                </c:pt>
                <c:pt idx="63">
                  <c:v>42094</c:v>
                </c:pt>
                <c:pt idx="64">
                  <c:v>42095</c:v>
                </c:pt>
                <c:pt idx="65">
                  <c:v>42096</c:v>
                </c:pt>
                <c:pt idx="66">
                  <c:v>42100</c:v>
                </c:pt>
                <c:pt idx="67">
                  <c:v>42101</c:v>
                </c:pt>
                <c:pt idx="68">
                  <c:v>42102</c:v>
                </c:pt>
                <c:pt idx="69">
                  <c:v>42103</c:v>
                </c:pt>
                <c:pt idx="70">
                  <c:v>42104</c:v>
                </c:pt>
                <c:pt idx="71">
                  <c:v>42107</c:v>
                </c:pt>
                <c:pt idx="72">
                  <c:v>42108</c:v>
                </c:pt>
                <c:pt idx="73">
                  <c:v>42109</c:v>
                </c:pt>
                <c:pt idx="74">
                  <c:v>42110</c:v>
                </c:pt>
                <c:pt idx="75">
                  <c:v>42111</c:v>
                </c:pt>
                <c:pt idx="76">
                  <c:v>42114</c:v>
                </c:pt>
                <c:pt idx="77">
                  <c:v>42115</c:v>
                </c:pt>
                <c:pt idx="78">
                  <c:v>42116</c:v>
                </c:pt>
                <c:pt idx="79">
                  <c:v>42117</c:v>
                </c:pt>
                <c:pt idx="80">
                  <c:v>42118</c:v>
                </c:pt>
                <c:pt idx="81">
                  <c:v>42121</c:v>
                </c:pt>
                <c:pt idx="82">
                  <c:v>42122</c:v>
                </c:pt>
                <c:pt idx="83">
                  <c:v>42123</c:v>
                </c:pt>
                <c:pt idx="84">
                  <c:v>42124</c:v>
                </c:pt>
                <c:pt idx="85">
                  <c:v>42125</c:v>
                </c:pt>
                <c:pt idx="86">
                  <c:v>42128</c:v>
                </c:pt>
                <c:pt idx="87">
                  <c:v>42129</c:v>
                </c:pt>
                <c:pt idx="88">
                  <c:v>42130</c:v>
                </c:pt>
                <c:pt idx="89">
                  <c:v>42131</c:v>
                </c:pt>
                <c:pt idx="90">
                  <c:v>42132</c:v>
                </c:pt>
                <c:pt idx="91">
                  <c:v>42135</c:v>
                </c:pt>
                <c:pt idx="92">
                  <c:v>42136</c:v>
                </c:pt>
                <c:pt idx="93">
                  <c:v>42137</c:v>
                </c:pt>
                <c:pt idx="94">
                  <c:v>42138</c:v>
                </c:pt>
                <c:pt idx="95">
                  <c:v>42139</c:v>
                </c:pt>
                <c:pt idx="96">
                  <c:v>42142</c:v>
                </c:pt>
                <c:pt idx="97">
                  <c:v>42143</c:v>
                </c:pt>
                <c:pt idx="98">
                  <c:v>42144</c:v>
                </c:pt>
                <c:pt idx="99">
                  <c:v>42145</c:v>
                </c:pt>
                <c:pt idx="100">
                  <c:v>42146</c:v>
                </c:pt>
                <c:pt idx="101">
                  <c:v>42149</c:v>
                </c:pt>
                <c:pt idx="102">
                  <c:v>42150</c:v>
                </c:pt>
                <c:pt idx="103">
                  <c:v>42151</c:v>
                </c:pt>
                <c:pt idx="104">
                  <c:v>42152</c:v>
                </c:pt>
                <c:pt idx="105">
                  <c:v>42153</c:v>
                </c:pt>
                <c:pt idx="106">
                  <c:v>42156</c:v>
                </c:pt>
                <c:pt idx="107">
                  <c:v>42157</c:v>
                </c:pt>
                <c:pt idx="108">
                  <c:v>42158</c:v>
                </c:pt>
                <c:pt idx="109">
                  <c:v>42159</c:v>
                </c:pt>
                <c:pt idx="110">
                  <c:v>42160</c:v>
                </c:pt>
                <c:pt idx="111">
                  <c:v>42163</c:v>
                </c:pt>
                <c:pt idx="112">
                  <c:v>42164</c:v>
                </c:pt>
                <c:pt idx="113">
                  <c:v>42165</c:v>
                </c:pt>
                <c:pt idx="114">
                  <c:v>42166</c:v>
                </c:pt>
                <c:pt idx="115">
                  <c:v>42167</c:v>
                </c:pt>
                <c:pt idx="116">
                  <c:v>42170</c:v>
                </c:pt>
                <c:pt idx="117">
                  <c:v>42171</c:v>
                </c:pt>
                <c:pt idx="118">
                  <c:v>42172</c:v>
                </c:pt>
                <c:pt idx="119">
                  <c:v>42173</c:v>
                </c:pt>
                <c:pt idx="120">
                  <c:v>42174</c:v>
                </c:pt>
                <c:pt idx="121">
                  <c:v>42177</c:v>
                </c:pt>
                <c:pt idx="122">
                  <c:v>42178</c:v>
                </c:pt>
                <c:pt idx="123">
                  <c:v>42179</c:v>
                </c:pt>
                <c:pt idx="124">
                  <c:v>42180</c:v>
                </c:pt>
                <c:pt idx="125">
                  <c:v>42181</c:v>
                </c:pt>
                <c:pt idx="126">
                  <c:v>42184</c:v>
                </c:pt>
                <c:pt idx="127">
                  <c:v>42185</c:v>
                </c:pt>
                <c:pt idx="128">
                  <c:v>42186</c:v>
                </c:pt>
                <c:pt idx="129">
                  <c:v>42187</c:v>
                </c:pt>
                <c:pt idx="130">
                  <c:v>42188</c:v>
                </c:pt>
                <c:pt idx="131">
                  <c:v>42191</c:v>
                </c:pt>
                <c:pt idx="132">
                  <c:v>42192</c:v>
                </c:pt>
                <c:pt idx="133">
                  <c:v>42193</c:v>
                </c:pt>
                <c:pt idx="134">
                  <c:v>42194</c:v>
                </c:pt>
                <c:pt idx="135">
                  <c:v>42195</c:v>
                </c:pt>
                <c:pt idx="136">
                  <c:v>42198</c:v>
                </c:pt>
                <c:pt idx="137">
                  <c:v>42199</c:v>
                </c:pt>
                <c:pt idx="138">
                  <c:v>42200</c:v>
                </c:pt>
                <c:pt idx="139">
                  <c:v>42201</c:v>
                </c:pt>
                <c:pt idx="140">
                  <c:v>42202</c:v>
                </c:pt>
                <c:pt idx="141">
                  <c:v>42205</c:v>
                </c:pt>
                <c:pt idx="142">
                  <c:v>42206</c:v>
                </c:pt>
                <c:pt idx="143">
                  <c:v>42207</c:v>
                </c:pt>
                <c:pt idx="144">
                  <c:v>42208</c:v>
                </c:pt>
                <c:pt idx="145">
                  <c:v>42209</c:v>
                </c:pt>
                <c:pt idx="146">
                  <c:v>42212</c:v>
                </c:pt>
                <c:pt idx="147">
                  <c:v>42213</c:v>
                </c:pt>
                <c:pt idx="148">
                  <c:v>42214</c:v>
                </c:pt>
                <c:pt idx="149">
                  <c:v>42215</c:v>
                </c:pt>
                <c:pt idx="150">
                  <c:v>42216</c:v>
                </c:pt>
                <c:pt idx="151">
                  <c:v>42219</c:v>
                </c:pt>
                <c:pt idx="152">
                  <c:v>42220</c:v>
                </c:pt>
                <c:pt idx="153">
                  <c:v>42221</c:v>
                </c:pt>
                <c:pt idx="154">
                  <c:v>42222</c:v>
                </c:pt>
                <c:pt idx="155">
                  <c:v>42223</c:v>
                </c:pt>
                <c:pt idx="156">
                  <c:v>42226</c:v>
                </c:pt>
                <c:pt idx="157">
                  <c:v>42227</c:v>
                </c:pt>
                <c:pt idx="158">
                  <c:v>42228</c:v>
                </c:pt>
                <c:pt idx="159">
                  <c:v>42229</c:v>
                </c:pt>
                <c:pt idx="160">
                  <c:v>42230</c:v>
                </c:pt>
                <c:pt idx="161">
                  <c:v>42233</c:v>
                </c:pt>
                <c:pt idx="162">
                  <c:v>42234</c:v>
                </c:pt>
                <c:pt idx="163">
                  <c:v>42235</c:v>
                </c:pt>
                <c:pt idx="164">
                  <c:v>42236</c:v>
                </c:pt>
                <c:pt idx="165">
                  <c:v>42237</c:v>
                </c:pt>
                <c:pt idx="166">
                  <c:v>42240</c:v>
                </c:pt>
                <c:pt idx="167">
                  <c:v>42241</c:v>
                </c:pt>
                <c:pt idx="168">
                  <c:v>42242</c:v>
                </c:pt>
                <c:pt idx="169">
                  <c:v>42243</c:v>
                </c:pt>
                <c:pt idx="170">
                  <c:v>42244</c:v>
                </c:pt>
                <c:pt idx="171">
                  <c:v>42247</c:v>
                </c:pt>
                <c:pt idx="172">
                  <c:v>42248</c:v>
                </c:pt>
                <c:pt idx="173">
                  <c:v>42249</c:v>
                </c:pt>
                <c:pt idx="174">
                  <c:v>42250</c:v>
                </c:pt>
                <c:pt idx="175">
                  <c:v>42251</c:v>
                </c:pt>
                <c:pt idx="176">
                  <c:v>42254</c:v>
                </c:pt>
                <c:pt idx="177">
                  <c:v>42255</c:v>
                </c:pt>
                <c:pt idx="178">
                  <c:v>42256</c:v>
                </c:pt>
                <c:pt idx="179">
                  <c:v>42257</c:v>
                </c:pt>
                <c:pt idx="180">
                  <c:v>42258</c:v>
                </c:pt>
                <c:pt idx="181">
                  <c:v>42261</c:v>
                </c:pt>
                <c:pt idx="182">
                  <c:v>42262</c:v>
                </c:pt>
                <c:pt idx="183">
                  <c:v>42263</c:v>
                </c:pt>
                <c:pt idx="184">
                  <c:v>42264</c:v>
                </c:pt>
                <c:pt idx="185">
                  <c:v>42265</c:v>
                </c:pt>
                <c:pt idx="186">
                  <c:v>42268</c:v>
                </c:pt>
                <c:pt idx="187">
                  <c:v>42269</c:v>
                </c:pt>
                <c:pt idx="188">
                  <c:v>42270</c:v>
                </c:pt>
                <c:pt idx="189">
                  <c:v>42271</c:v>
                </c:pt>
                <c:pt idx="190">
                  <c:v>42272</c:v>
                </c:pt>
                <c:pt idx="191">
                  <c:v>42275</c:v>
                </c:pt>
                <c:pt idx="192">
                  <c:v>42276</c:v>
                </c:pt>
                <c:pt idx="193">
                  <c:v>42277</c:v>
                </c:pt>
                <c:pt idx="194">
                  <c:v>42278</c:v>
                </c:pt>
                <c:pt idx="195">
                  <c:v>42279</c:v>
                </c:pt>
                <c:pt idx="196">
                  <c:v>42282</c:v>
                </c:pt>
                <c:pt idx="197">
                  <c:v>42283</c:v>
                </c:pt>
                <c:pt idx="198">
                  <c:v>42284</c:v>
                </c:pt>
                <c:pt idx="199">
                  <c:v>42285</c:v>
                </c:pt>
                <c:pt idx="200">
                  <c:v>42286</c:v>
                </c:pt>
                <c:pt idx="201">
                  <c:v>42289</c:v>
                </c:pt>
                <c:pt idx="202">
                  <c:v>42290</c:v>
                </c:pt>
                <c:pt idx="203">
                  <c:v>42291</c:v>
                </c:pt>
                <c:pt idx="204">
                  <c:v>42292</c:v>
                </c:pt>
                <c:pt idx="205">
                  <c:v>42293</c:v>
                </c:pt>
                <c:pt idx="206">
                  <c:v>42296</c:v>
                </c:pt>
                <c:pt idx="207">
                  <c:v>42297</c:v>
                </c:pt>
                <c:pt idx="208">
                  <c:v>42298</c:v>
                </c:pt>
                <c:pt idx="209">
                  <c:v>42299</c:v>
                </c:pt>
                <c:pt idx="210">
                  <c:v>42300</c:v>
                </c:pt>
                <c:pt idx="211">
                  <c:v>42303</c:v>
                </c:pt>
                <c:pt idx="212">
                  <c:v>42304</c:v>
                </c:pt>
                <c:pt idx="213">
                  <c:v>42305</c:v>
                </c:pt>
                <c:pt idx="214">
                  <c:v>42306</c:v>
                </c:pt>
                <c:pt idx="215">
                  <c:v>42307</c:v>
                </c:pt>
                <c:pt idx="216">
                  <c:v>42310</c:v>
                </c:pt>
                <c:pt idx="217">
                  <c:v>42311</c:v>
                </c:pt>
                <c:pt idx="218">
                  <c:v>42312</c:v>
                </c:pt>
                <c:pt idx="219">
                  <c:v>42313</c:v>
                </c:pt>
                <c:pt idx="220">
                  <c:v>42314</c:v>
                </c:pt>
                <c:pt idx="221">
                  <c:v>42317</c:v>
                </c:pt>
                <c:pt idx="222">
                  <c:v>42318</c:v>
                </c:pt>
                <c:pt idx="223">
                  <c:v>42319</c:v>
                </c:pt>
                <c:pt idx="224">
                  <c:v>42320</c:v>
                </c:pt>
                <c:pt idx="225">
                  <c:v>42321</c:v>
                </c:pt>
                <c:pt idx="226">
                  <c:v>42324</c:v>
                </c:pt>
                <c:pt idx="227">
                  <c:v>42325</c:v>
                </c:pt>
                <c:pt idx="228">
                  <c:v>42326</c:v>
                </c:pt>
                <c:pt idx="229">
                  <c:v>42327</c:v>
                </c:pt>
                <c:pt idx="230">
                  <c:v>42328</c:v>
                </c:pt>
                <c:pt idx="231">
                  <c:v>42331</c:v>
                </c:pt>
                <c:pt idx="232">
                  <c:v>42332</c:v>
                </c:pt>
                <c:pt idx="233">
                  <c:v>42333</c:v>
                </c:pt>
                <c:pt idx="234">
                  <c:v>42334</c:v>
                </c:pt>
                <c:pt idx="235">
                  <c:v>42335</c:v>
                </c:pt>
                <c:pt idx="236">
                  <c:v>42338</c:v>
                </c:pt>
                <c:pt idx="237">
                  <c:v>42339</c:v>
                </c:pt>
                <c:pt idx="238">
                  <c:v>42340</c:v>
                </c:pt>
                <c:pt idx="239">
                  <c:v>42341</c:v>
                </c:pt>
                <c:pt idx="240">
                  <c:v>42342</c:v>
                </c:pt>
                <c:pt idx="241">
                  <c:v>42345</c:v>
                </c:pt>
                <c:pt idx="242">
                  <c:v>42346</c:v>
                </c:pt>
                <c:pt idx="243">
                  <c:v>42347</c:v>
                </c:pt>
                <c:pt idx="244">
                  <c:v>42348</c:v>
                </c:pt>
                <c:pt idx="245">
                  <c:v>42349</c:v>
                </c:pt>
                <c:pt idx="246">
                  <c:v>42352</c:v>
                </c:pt>
                <c:pt idx="247">
                  <c:v>42353</c:v>
                </c:pt>
                <c:pt idx="248">
                  <c:v>42354</c:v>
                </c:pt>
                <c:pt idx="249">
                  <c:v>42355</c:v>
                </c:pt>
                <c:pt idx="250">
                  <c:v>42356</c:v>
                </c:pt>
                <c:pt idx="251">
                  <c:v>42359</c:v>
                </c:pt>
                <c:pt idx="252">
                  <c:v>42360</c:v>
                </c:pt>
                <c:pt idx="253">
                  <c:v>42361</c:v>
                </c:pt>
                <c:pt idx="254">
                  <c:v>42362</c:v>
                </c:pt>
                <c:pt idx="255">
                  <c:v>42363</c:v>
                </c:pt>
                <c:pt idx="256">
                  <c:v>42366</c:v>
                </c:pt>
                <c:pt idx="257">
                  <c:v>42367</c:v>
                </c:pt>
                <c:pt idx="258">
                  <c:v>42368</c:v>
                </c:pt>
                <c:pt idx="259">
                  <c:v>42369</c:v>
                </c:pt>
                <c:pt idx="260">
                  <c:v>42370</c:v>
                </c:pt>
                <c:pt idx="261">
                  <c:v>42373</c:v>
                </c:pt>
                <c:pt idx="262">
                  <c:v>42374</c:v>
                </c:pt>
                <c:pt idx="263">
                  <c:v>42375</c:v>
                </c:pt>
                <c:pt idx="264">
                  <c:v>42376</c:v>
                </c:pt>
                <c:pt idx="265">
                  <c:v>42377</c:v>
                </c:pt>
                <c:pt idx="266">
                  <c:v>42380</c:v>
                </c:pt>
                <c:pt idx="267">
                  <c:v>42381</c:v>
                </c:pt>
                <c:pt idx="268">
                  <c:v>42382</c:v>
                </c:pt>
                <c:pt idx="269">
                  <c:v>42383</c:v>
                </c:pt>
                <c:pt idx="270">
                  <c:v>42384</c:v>
                </c:pt>
                <c:pt idx="271">
                  <c:v>42387</c:v>
                </c:pt>
                <c:pt idx="272">
                  <c:v>42388</c:v>
                </c:pt>
                <c:pt idx="273">
                  <c:v>42389</c:v>
                </c:pt>
                <c:pt idx="274">
                  <c:v>42390</c:v>
                </c:pt>
                <c:pt idx="275">
                  <c:v>42391</c:v>
                </c:pt>
                <c:pt idx="276">
                  <c:v>42394</c:v>
                </c:pt>
                <c:pt idx="277">
                  <c:v>42395</c:v>
                </c:pt>
                <c:pt idx="278">
                  <c:v>42396</c:v>
                </c:pt>
                <c:pt idx="279">
                  <c:v>42397</c:v>
                </c:pt>
                <c:pt idx="280">
                  <c:v>42398</c:v>
                </c:pt>
                <c:pt idx="281">
                  <c:v>42401</c:v>
                </c:pt>
                <c:pt idx="282">
                  <c:v>42402</c:v>
                </c:pt>
                <c:pt idx="283">
                  <c:v>42403</c:v>
                </c:pt>
                <c:pt idx="284">
                  <c:v>42404</c:v>
                </c:pt>
                <c:pt idx="285">
                  <c:v>42405</c:v>
                </c:pt>
                <c:pt idx="286">
                  <c:v>42408</c:v>
                </c:pt>
                <c:pt idx="287">
                  <c:v>42409</c:v>
                </c:pt>
                <c:pt idx="288">
                  <c:v>42410</c:v>
                </c:pt>
                <c:pt idx="289">
                  <c:v>42411</c:v>
                </c:pt>
                <c:pt idx="290">
                  <c:v>42412</c:v>
                </c:pt>
                <c:pt idx="291">
                  <c:v>42415</c:v>
                </c:pt>
                <c:pt idx="292">
                  <c:v>42416</c:v>
                </c:pt>
                <c:pt idx="293">
                  <c:v>42417</c:v>
                </c:pt>
                <c:pt idx="294">
                  <c:v>42418</c:v>
                </c:pt>
                <c:pt idx="295">
                  <c:v>42419</c:v>
                </c:pt>
                <c:pt idx="296">
                  <c:v>42422</c:v>
                </c:pt>
                <c:pt idx="297">
                  <c:v>42423</c:v>
                </c:pt>
                <c:pt idx="298">
                  <c:v>42424</c:v>
                </c:pt>
                <c:pt idx="299">
                  <c:v>42425</c:v>
                </c:pt>
                <c:pt idx="300">
                  <c:v>42426</c:v>
                </c:pt>
                <c:pt idx="301">
                  <c:v>42429</c:v>
                </c:pt>
                <c:pt idx="302">
                  <c:v>42430</c:v>
                </c:pt>
                <c:pt idx="303">
                  <c:v>42431</c:v>
                </c:pt>
                <c:pt idx="304">
                  <c:v>42432</c:v>
                </c:pt>
                <c:pt idx="305">
                  <c:v>42433</c:v>
                </c:pt>
                <c:pt idx="306">
                  <c:v>42436</c:v>
                </c:pt>
                <c:pt idx="307">
                  <c:v>42437</c:v>
                </c:pt>
                <c:pt idx="308">
                  <c:v>42438</c:v>
                </c:pt>
                <c:pt idx="309">
                  <c:v>42439</c:v>
                </c:pt>
                <c:pt idx="310">
                  <c:v>42440</c:v>
                </c:pt>
                <c:pt idx="311">
                  <c:v>42443</c:v>
                </c:pt>
                <c:pt idx="312">
                  <c:v>42444</c:v>
                </c:pt>
                <c:pt idx="313">
                  <c:v>42445</c:v>
                </c:pt>
                <c:pt idx="314">
                  <c:v>42446</c:v>
                </c:pt>
                <c:pt idx="315">
                  <c:v>42447</c:v>
                </c:pt>
                <c:pt idx="316">
                  <c:v>42450</c:v>
                </c:pt>
                <c:pt idx="317">
                  <c:v>42451</c:v>
                </c:pt>
                <c:pt idx="318">
                  <c:v>42452</c:v>
                </c:pt>
                <c:pt idx="319">
                  <c:v>42453</c:v>
                </c:pt>
                <c:pt idx="320">
                  <c:v>42457</c:v>
                </c:pt>
                <c:pt idx="321">
                  <c:v>42458</c:v>
                </c:pt>
                <c:pt idx="322">
                  <c:v>42459</c:v>
                </c:pt>
                <c:pt idx="323">
                  <c:v>42460</c:v>
                </c:pt>
                <c:pt idx="324">
                  <c:v>42461</c:v>
                </c:pt>
                <c:pt idx="325">
                  <c:v>42464</c:v>
                </c:pt>
                <c:pt idx="326">
                  <c:v>42465</c:v>
                </c:pt>
                <c:pt idx="327">
                  <c:v>42466</c:v>
                </c:pt>
                <c:pt idx="328">
                  <c:v>42467</c:v>
                </c:pt>
                <c:pt idx="329">
                  <c:v>42468</c:v>
                </c:pt>
                <c:pt idx="330">
                  <c:v>42471</c:v>
                </c:pt>
                <c:pt idx="331">
                  <c:v>42472</c:v>
                </c:pt>
                <c:pt idx="332">
                  <c:v>42473</c:v>
                </c:pt>
                <c:pt idx="333">
                  <c:v>42474</c:v>
                </c:pt>
                <c:pt idx="334">
                  <c:v>42475</c:v>
                </c:pt>
                <c:pt idx="335">
                  <c:v>42478</c:v>
                </c:pt>
                <c:pt idx="336">
                  <c:v>42479</c:v>
                </c:pt>
                <c:pt idx="337">
                  <c:v>42480</c:v>
                </c:pt>
                <c:pt idx="338">
                  <c:v>42481</c:v>
                </c:pt>
                <c:pt idx="339">
                  <c:v>42482</c:v>
                </c:pt>
                <c:pt idx="340">
                  <c:v>42485</c:v>
                </c:pt>
                <c:pt idx="341">
                  <c:v>42486</c:v>
                </c:pt>
                <c:pt idx="342">
                  <c:v>42487</c:v>
                </c:pt>
                <c:pt idx="343">
                  <c:v>42488</c:v>
                </c:pt>
                <c:pt idx="344">
                  <c:v>42489</c:v>
                </c:pt>
                <c:pt idx="345">
                  <c:v>42492</c:v>
                </c:pt>
                <c:pt idx="346">
                  <c:v>42493</c:v>
                </c:pt>
                <c:pt idx="347">
                  <c:v>42494</c:v>
                </c:pt>
                <c:pt idx="348">
                  <c:v>42495</c:v>
                </c:pt>
                <c:pt idx="349">
                  <c:v>42496</c:v>
                </c:pt>
                <c:pt idx="350">
                  <c:v>42499</c:v>
                </c:pt>
                <c:pt idx="351">
                  <c:v>42500</c:v>
                </c:pt>
                <c:pt idx="352">
                  <c:v>42501</c:v>
                </c:pt>
                <c:pt idx="353">
                  <c:v>42502</c:v>
                </c:pt>
                <c:pt idx="354">
                  <c:v>42503</c:v>
                </c:pt>
                <c:pt idx="355">
                  <c:v>42506</c:v>
                </c:pt>
                <c:pt idx="356">
                  <c:v>42507</c:v>
                </c:pt>
                <c:pt idx="357">
                  <c:v>42508</c:v>
                </c:pt>
                <c:pt idx="358">
                  <c:v>42509</c:v>
                </c:pt>
                <c:pt idx="359">
                  <c:v>42510</c:v>
                </c:pt>
                <c:pt idx="360">
                  <c:v>42513</c:v>
                </c:pt>
                <c:pt idx="361">
                  <c:v>42514</c:v>
                </c:pt>
                <c:pt idx="362">
                  <c:v>42515</c:v>
                </c:pt>
                <c:pt idx="363">
                  <c:v>42516</c:v>
                </c:pt>
                <c:pt idx="364">
                  <c:v>42517</c:v>
                </c:pt>
                <c:pt idx="365">
                  <c:v>42520</c:v>
                </c:pt>
                <c:pt idx="366">
                  <c:v>42521</c:v>
                </c:pt>
                <c:pt idx="367">
                  <c:v>42522</c:v>
                </c:pt>
                <c:pt idx="368">
                  <c:v>42523</c:v>
                </c:pt>
                <c:pt idx="369">
                  <c:v>42524</c:v>
                </c:pt>
                <c:pt idx="370">
                  <c:v>42527</c:v>
                </c:pt>
                <c:pt idx="371">
                  <c:v>42528</c:v>
                </c:pt>
                <c:pt idx="372">
                  <c:v>42529</c:v>
                </c:pt>
                <c:pt idx="373">
                  <c:v>42530</c:v>
                </c:pt>
                <c:pt idx="374">
                  <c:v>42531</c:v>
                </c:pt>
                <c:pt idx="375">
                  <c:v>42534</c:v>
                </c:pt>
                <c:pt idx="376">
                  <c:v>42535</c:v>
                </c:pt>
                <c:pt idx="377">
                  <c:v>42536</c:v>
                </c:pt>
                <c:pt idx="378">
                  <c:v>42537</c:v>
                </c:pt>
                <c:pt idx="379">
                  <c:v>42538</c:v>
                </c:pt>
                <c:pt idx="380">
                  <c:v>42541</c:v>
                </c:pt>
                <c:pt idx="381">
                  <c:v>42542</c:v>
                </c:pt>
                <c:pt idx="382">
                  <c:v>42543</c:v>
                </c:pt>
                <c:pt idx="383">
                  <c:v>42544</c:v>
                </c:pt>
                <c:pt idx="384">
                  <c:v>42545</c:v>
                </c:pt>
                <c:pt idx="385">
                  <c:v>42548</c:v>
                </c:pt>
                <c:pt idx="386">
                  <c:v>42549</c:v>
                </c:pt>
                <c:pt idx="387">
                  <c:v>42550</c:v>
                </c:pt>
                <c:pt idx="388">
                  <c:v>42551</c:v>
                </c:pt>
                <c:pt idx="389">
                  <c:v>42552</c:v>
                </c:pt>
                <c:pt idx="390">
                  <c:v>42555</c:v>
                </c:pt>
                <c:pt idx="391">
                  <c:v>42556</c:v>
                </c:pt>
                <c:pt idx="392">
                  <c:v>42557</c:v>
                </c:pt>
                <c:pt idx="393">
                  <c:v>42558</c:v>
                </c:pt>
                <c:pt idx="394">
                  <c:v>42559</c:v>
                </c:pt>
                <c:pt idx="395">
                  <c:v>42562</c:v>
                </c:pt>
                <c:pt idx="396">
                  <c:v>42563</c:v>
                </c:pt>
                <c:pt idx="397">
                  <c:v>42564</c:v>
                </c:pt>
                <c:pt idx="398">
                  <c:v>42565</c:v>
                </c:pt>
                <c:pt idx="399">
                  <c:v>42566</c:v>
                </c:pt>
                <c:pt idx="400">
                  <c:v>42569</c:v>
                </c:pt>
                <c:pt idx="401">
                  <c:v>42570</c:v>
                </c:pt>
                <c:pt idx="402">
                  <c:v>42571</c:v>
                </c:pt>
                <c:pt idx="403">
                  <c:v>42572</c:v>
                </c:pt>
                <c:pt idx="404">
                  <c:v>42573</c:v>
                </c:pt>
                <c:pt idx="405">
                  <c:v>42576</c:v>
                </c:pt>
                <c:pt idx="406">
                  <c:v>42577</c:v>
                </c:pt>
                <c:pt idx="407">
                  <c:v>42578</c:v>
                </c:pt>
                <c:pt idx="408">
                  <c:v>42579</c:v>
                </c:pt>
                <c:pt idx="409">
                  <c:v>42580</c:v>
                </c:pt>
                <c:pt idx="410">
                  <c:v>42583</c:v>
                </c:pt>
                <c:pt idx="411">
                  <c:v>42584</c:v>
                </c:pt>
                <c:pt idx="412">
                  <c:v>42585</c:v>
                </c:pt>
                <c:pt idx="413">
                  <c:v>42586</c:v>
                </c:pt>
                <c:pt idx="414">
                  <c:v>42587</c:v>
                </c:pt>
                <c:pt idx="415">
                  <c:v>42590</c:v>
                </c:pt>
                <c:pt idx="416">
                  <c:v>42591</c:v>
                </c:pt>
                <c:pt idx="417">
                  <c:v>42592</c:v>
                </c:pt>
                <c:pt idx="418">
                  <c:v>42593</c:v>
                </c:pt>
                <c:pt idx="419">
                  <c:v>42594</c:v>
                </c:pt>
                <c:pt idx="420">
                  <c:v>42597</c:v>
                </c:pt>
                <c:pt idx="421">
                  <c:v>42598</c:v>
                </c:pt>
                <c:pt idx="422">
                  <c:v>42599</c:v>
                </c:pt>
                <c:pt idx="423">
                  <c:v>42600</c:v>
                </c:pt>
                <c:pt idx="424">
                  <c:v>42601</c:v>
                </c:pt>
                <c:pt idx="425">
                  <c:v>42604</c:v>
                </c:pt>
                <c:pt idx="426">
                  <c:v>42605</c:v>
                </c:pt>
                <c:pt idx="427">
                  <c:v>42606</c:v>
                </c:pt>
                <c:pt idx="428">
                  <c:v>42607</c:v>
                </c:pt>
                <c:pt idx="429">
                  <c:v>42608</c:v>
                </c:pt>
                <c:pt idx="430">
                  <c:v>42611</c:v>
                </c:pt>
                <c:pt idx="431">
                  <c:v>42612</c:v>
                </c:pt>
                <c:pt idx="432">
                  <c:v>42613</c:v>
                </c:pt>
                <c:pt idx="433">
                  <c:v>42614</c:v>
                </c:pt>
                <c:pt idx="434">
                  <c:v>42615</c:v>
                </c:pt>
                <c:pt idx="435">
                  <c:v>42618</c:v>
                </c:pt>
                <c:pt idx="436">
                  <c:v>42619</c:v>
                </c:pt>
                <c:pt idx="437">
                  <c:v>42620</c:v>
                </c:pt>
                <c:pt idx="438">
                  <c:v>42621</c:v>
                </c:pt>
                <c:pt idx="439">
                  <c:v>42622</c:v>
                </c:pt>
                <c:pt idx="440">
                  <c:v>42625</c:v>
                </c:pt>
                <c:pt idx="441">
                  <c:v>42626</c:v>
                </c:pt>
                <c:pt idx="442">
                  <c:v>42627</c:v>
                </c:pt>
                <c:pt idx="443">
                  <c:v>42628</c:v>
                </c:pt>
                <c:pt idx="444">
                  <c:v>42629</c:v>
                </c:pt>
                <c:pt idx="445">
                  <c:v>42632</c:v>
                </c:pt>
                <c:pt idx="446">
                  <c:v>42633</c:v>
                </c:pt>
                <c:pt idx="447">
                  <c:v>42634</c:v>
                </c:pt>
                <c:pt idx="448">
                  <c:v>42635</c:v>
                </c:pt>
                <c:pt idx="449">
                  <c:v>42636</c:v>
                </c:pt>
                <c:pt idx="450">
                  <c:v>42639</c:v>
                </c:pt>
                <c:pt idx="451">
                  <c:v>42640</c:v>
                </c:pt>
                <c:pt idx="452">
                  <c:v>42641</c:v>
                </c:pt>
                <c:pt idx="453">
                  <c:v>42642</c:v>
                </c:pt>
                <c:pt idx="454">
                  <c:v>42643</c:v>
                </c:pt>
                <c:pt idx="455">
                  <c:v>42646</c:v>
                </c:pt>
                <c:pt idx="456">
                  <c:v>42647</c:v>
                </c:pt>
                <c:pt idx="457">
                  <c:v>42648</c:v>
                </c:pt>
                <c:pt idx="458">
                  <c:v>42649</c:v>
                </c:pt>
                <c:pt idx="459">
                  <c:v>42650</c:v>
                </c:pt>
                <c:pt idx="460">
                  <c:v>42653</c:v>
                </c:pt>
                <c:pt idx="461">
                  <c:v>42654</c:v>
                </c:pt>
                <c:pt idx="462">
                  <c:v>42655</c:v>
                </c:pt>
                <c:pt idx="463">
                  <c:v>42656</c:v>
                </c:pt>
                <c:pt idx="464">
                  <c:v>42657</c:v>
                </c:pt>
                <c:pt idx="465">
                  <c:v>42660</c:v>
                </c:pt>
                <c:pt idx="466">
                  <c:v>42661</c:v>
                </c:pt>
                <c:pt idx="467">
                  <c:v>42662</c:v>
                </c:pt>
                <c:pt idx="468">
                  <c:v>42663</c:v>
                </c:pt>
                <c:pt idx="469">
                  <c:v>42664</c:v>
                </c:pt>
                <c:pt idx="470">
                  <c:v>42667</c:v>
                </c:pt>
                <c:pt idx="471">
                  <c:v>42668</c:v>
                </c:pt>
                <c:pt idx="472">
                  <c:v>42669</c:v>
                </c:pt>
                <c:pt idx="473">
                  <c:v>42670</c:v>
                </c:pt>
                <c:pt idx="474">
                  <c:v>42671</c:v>
                </c:pt>
                <c:pt idx="475">
                  <c:v>42674</c:v>
                </c:pt>
                <c:pt idx="476">
                  <c:v>42675</c:v>
                </c:pt>
                <c:pt idx="477">
                  <c:v>42676</c:v>
                </c:pt>
                <c:pt idx="478">
                  <c:v>42677</c:v>
                </c:pt>
                <c:pt idx="479">
                  <c:v>42678</c:v>
                </c:pt>
                <c:pt idx="480">
                  <c:v>42681</c:v>
                </c:pt>
                <c:pt idx="481">
                  <c:v>42682</c:v>
                </c:pt>
                <c:pt idx="482">
                  <c:v>42683</c:v>
                </c:pt>
                <c:pt idx="483">
                  <c:v>42684</c:v>
                </c:pt>
                <c:pt idx="484">
                  <c:v>42685</c:v>
                </c:pt>
                <c:pt idx="485">
                  <c:v>42688</c:v>
                </c:pt>
                <c:pt idx="486">
                  <c:v>42689</c:v>
                </c:pt>
                <c:pt idx="487">
                  <c:v>42690</c:v>
                </c:pt>
                <c:pt idx="488">
                  <c:v>42691</c:v>
                </c:pt>
                <c:pt idx="489">
                  <c:v>42692</c:v>
                </c:pt>
                <c:pt idx="490">
                  <c:v>42695</c:v>
                </c:pt>
                <c:pt idx="491">
                  <c:v>42696</c:v>
                </c:pt>
                <c:pt idx="492">
                  <c:v>42697</c:v>
                </c:pt>
                <c:pt idx="493">
                  <c:v>42698</c:v>
                </c:pt>
                <c:pt idx="494">
                  <c:v>42699</c:v>
                </c:pt>
                <c:pt idx="495">
                  <c:v>42700</c:v>
                </c:pt>
                <c:pt idx="496">
                  <c:v>42701</c:v>
                </c:pt>
                <c:pt idx="497">
                  <c:v>42702</c:v>
                </c:pt>
                <c:pt idx="498">
                  <c:v>42703</c:v>
                </c:pt>
                <c:pt idx="499">
                  <c:v>42704</c:v>
                </c:pt>
                <c:pt idx="500">
                  <c:v>42705</c:v>
                </c:pt>
                <c:pt idx="501">
                  <c:v>42706</c:v>
                </c:pt>
                <c:pt idx="502">
                  <c:v>42709</c:v>
                </c:pt>
                <c:pt idx="503">
                  <c:v>42710</c:v>
                </c:pt>
                <c:pt idx="504">
                  <c:v>42711</c:v>
                </c:pt>
                <c:pt idx="505">
                  <c:v>42712</c:v>
                </c:pt>
                <c:pt idx="506">
                  <c:v>42713</c:v>
                </c:pt>
                <c:pt idx="507">
                  <c:v>42716</c:v>
                </c:pt>
                <c:pt idx="508">
                  <c:v>42717</c:v>
                </c:pt>
                <c:pt idx="509">
                  <c:v>42718</c:v>
                </c:pt>
                <c:pt idx="510">
                  <c:v>42719</c:v>
                </c:pt>
                <c:pt idx="511">
                  <c:v>42720</c:v>
                </c:pt>
                <c:pt idx="512">
                  <c:v>42723</c:v>
                </c:pt>
                <c:pt idx="513">
                  <c:v>42724</c:v>
                </c:pt>
                <c:pt idx="514">
                  <c:v>42725</c:v>
                </c:pt>
                <c:pt idx="515">
                  <c:v>42726</c:v>
                </c:pt>
                <c:pt idx="516">
                  <c:v>42727</c:v>
                </c:pt>
                <c:pt idx="517">
                  <c:v>42731</c:v>
                </c:pt>
                <c:pt idx="518">
                  <c:v>42732</c:v>
                </c:pt>
                <c:pt idx="519">
                  <c:v>42733</c:v>
                </c:pt>
                <c:pt idx="520">
                  <c:v>42734</c:v>
                </c:pt>
              </c:numCache>
            </c:numRef>
          </c:cat>
          <c:val>
            <c:numRef>
              <c:f>'[CIP商情網2014-2016每日油價走勢.xlsx]趨勢圖'!$D$2:$D$522</c:f>
              <c:numCache>
                <c:formatCode>General</c:formatCode>
                <c:ptCount val="521"/>
                <c:pt idx="0">
                  <c:v>57.33</c:v>
                </c:pt>
                <c:pt idx="1">
                  <c:v>56.42</c:v>
                </c:pt>
                <c:pt idx="2">
                  <c:v>53.11</c:v>
                </c:pt>
                <c:pt idx="3">
                  <c:v>51.1</c:v>
                </c:pt>
                <c:pt idx="4">
                  <c:v>51.15</c:v>
                </c:pt>
                <c:pt idx="5">
                  <c:v>50.96</c:v>
                </c:pt>
                <c:pt idx="6">
                  <c:v>50.11</c:v>
                </c:pt>
                <c:pt idx="7">
                  <c:v>47.43</c:v>
                </c:pt>
                <c:pt idx="8">
                  <c:v>46.59</c:v>
                </c:pt>
                <c:pt idx="9">
                  <c:v>48.690000000000005</c:v>
                </c:pt>
                <c:pt idx="10">
                  <c:v>47.67</c:v>
                </c:pt>
                <c:pt idx="11">
                  <c:v>50.17</c:v>
                </c:pt>
                <c:pt idx="12">
                  <c:v>48.839999999999996</c:v>
                </c:pt>
                <c:pt idx="13">
                  <c:v>47.99</c:v>
                </c:pt>
                <c:pt idx="14">
                  <c:v>49.03</c:v>
                </c:pt>
                <c:pt idx="15">
                  <c:v>48.52</c:v>
                </c:pt>
                <c:pt idx="16">
                  <c:v>48.790000000000006</c:v>
                </c:pt>
                <c:pt idx="17">
                  <c:v>48.160000000000004</c:v>
                </c:pt>
                <c:pt idx="18">
                  <c:v>49.6</c:v>
                </c:pt>
                <c:pt idx="19">
                  <c:v>48.47</c:v>
                </c:pt>
                <c:pt idx="20">
                  <c:v>49.13</c:v>
                </c:pt>
                <c:pt idx="21">
                  <c:v>52.99</c:v>
                </c:pt>
                <c:pt idx="22">
                  <c:v>54.75</c:v>
                </c:pt>
                <c:pt idx="23">
                  <c:v>57.91</c:v>
                </c:pt>
                <c:pt idx="24">
                  <c:v>54.160000000000004</c:v>
                </c:pt>
                <c:pt idx="25">
                  <c:v>56.57</c:v>
                </c:pt>
                <c:pt idx="26">
                  <c:v>57.8</c:v>
                </c:pt>
                <c:pt idx="27">
                  <c:v>58.339999999999996</c:v>
                </c:pt>
                <c:pt idx="28">
                  <c:v>56.43</c:v>
                </c:pt>
                <c:pt idx="29">
                  <c:v>54.660000000000004</c:v>
                </c:pt>
                <c:pt idx="30">
                  <c:v>57.05</c:v>
                </c:pt>
                <c:pt idx="31">
                  <c:v>61.52</c:v>
                </c:pt>
                <c:pt idx="32">
                  <c:v>61.4</c:v>
                </c:pt>
                <c:pt idx="33">
                  <c:v>62.53</c:v>
                </c:pt>
                <c:pt idx="34">
                  <c:v>60.53</c:v>
                </c:pt>
                <c:pt idx="35">
                  <c:v>60.21</c:v>
                </c:pt>
                <c:pt idx="36">
                  <c:v>60.220000000000006</c:v>
                </c:pt>
                <c:pt idx="37">
                  <c:v>58.9</c:v>
                </c:pt>
                <c:pt idx="38">
                  <c:v>58.660000000000004</c:v>
                </c:pt>
                <c:pt idx="39">
                  <c:v>61.63</c:v>
                </c:pt>
                <c:pt idx="40">
                  <c:v>60.05</c:v>
                </c:pt>
                <c:pt idx="41">
                  <c:v>62.58</c:v>
                </c:pt>
                <c:pt idx="42">
                  <c:v>59.54</c:v>
                </c:pt>
                <c:pt idx="43">
                  <c:v>61.02</c:v>
                </c:pt>
                <c:pt idx="44">
                  <c:v>60.55</c:v>
                </c:pt>
                <c:pt idx="45">
                  <c:v>60.48</c:v>
                </c:pt>
                <c:pt idx="46">
                  <c:v>59.730000000000004</c:v>
                </c:pt>
                <c:pt idx="47">
                  <c:v>58.53</c:v>
                </c:pt>
                <c:pt idx="48">
                  <c:v>56.39</c:v>
                </c:pt>
                <c:pt idx="49">
                  <c:v>57.54</c:v>
                </c:pt>
                <c:pt idx="50">
                  <c:v>57.08</c:v>
                </c:pt>
                <c:pt idx="51">
                  <c:v>54.67</c:v>
                </c:pt>
                <c:pt idx="52">
                  <c:v>53.44</c:v>
                </c:pt>
                <c:pt idx="53">
                  <c:v>53.51</c:v>
                </c:pt>
                <c:pt idx="54">
                  <c:v>55.91</c:v>
                </c:pt>
                <c:pt idx="55">
                  <c:v>54.43</c:v>
                </c:pt>
                <c:pt idx="56">
                  <c:v>55.32</c:v>
                </c:pt>
                <c:pt idx="57">
                  <c:v>55.92</c:v>
                </c:pt>
                <c:pt idx="58">
                  <c:v>55.11</c:v>
                </c:pt>
                <c:pt idx="59">
                  <c:v>56.48</c:v>
                </c:pt>
                <c:pt idx="60">
                  <c:v>59.190000000000005</c:v>
                </c:pt>
                <c:pt idx="61">
                  <c:v>56.41</c:v>
                </c:pt>
                <c:pt idx="62">
                  <c:v>56.290000000000006</c:v>
                </c:pt>
                <c:pt idx="63">
                  <c:v>55.11</c:v>
                </c:pt>
                <c:pt idx="64">
                  <c:v>57.1</c:v>
                </c:pt>
                <c:pt idx="65">
                  <c:v>54.949999999999996</c:v>
                </c:pt>
                <c:pt idx="66">
                  <c:v>58.120000000000005</c:v>
                </c:pt>
                <c:pt idx="67">
                  <c:v>59.1</c:v>
                </c:pt>
                <c:pt idx="68">
                  <c:v>55.55</c:v>
                </c:pt>
                <c:pt idx="69">
                  <c:v>56.57</c:v>
                </c:pt>
                <c:pt idx="70">
                  <c:v>57.87</c:v>
                </c:pt>
                <c:pt idx="71">
                  <c:v>57.93</c:v>
                </c:pt>
                <c:pt idx="72">
                  <c:v>58.43</c:v>
                </c:pt>
                <c:pt idx="73">
                  <c:v>60.32</c:v>
                </c:pt>
                <c:pt idx="74">
                  <c:v>63.98</c:v>
                </c:pt>
                <c:pt idx="75">
                  <c:v>63.449999999999996</c:v>
                </c:pt>
                <c:pt idx="76">
                  <c:v>63.449999999999996</c:v>
                </c:pt>
                <c:pt idx="77">
                  <c:v>62.08</c:v>
                </c:pt>
                <c:pt idx="78">
                  <c:v>62.730000000000004</c:v>
                </c:pt>
                <c:pt idx="79">
                  <c:v>64.849999999999994</c:v>
                </c:pt>
                <c:pt idx="80">
                  <c:v>65.28</c:v>
                </c:pt>
                <c:pt idx="81">
                  <c:v>64.83</c:v>
                </c:pt>
                <c:pt idx="82">
                  <c:v>64.64</c:v>
                </c:pt>
                <c:pt idx="83">
                  <c:v>65.84</c:v>
                </c:pt>
                <c:pt idx="84">
                  <c:v>66.78</c:v>
                </c:pt>
                <c:pt idx="85">
                  <c:v>66.459999999999994</c:v>
                </c:pt>
                <c:pt idx="86">
                  <c:v>66.45</c:v>
                </c:pt>
                <c:pt idx="87">
                  <c:v>67.52</c:v>
                </c:pt>
                <c:pt idx="88">
                  <c:v>67.77</c:v>
                </c:pt>
                <c:pt idx="89">
                  <c:v>65.540000000000006</c:v>
                </c:pt>
                <c:pt idx="90">
                  <c:v>65.39</c:v>
                </c:pt>
                <c:pt idx="91">
                  <c:v>64.910000000000011</c:v>
                </c:pt>
                <c:pt idx="92">
                  <c:v>66.86</c:v>
                </c:pt>
                <c:pt idx="93">
                  <c:v>66.81</c:v>
                </c:pt>
                <c:pt idx="94">
                  <c:v>66.59</c:v>
                </c:pt>
                <c:pt idx="95">
                  <c:v>66.81</c:v>
                </c:pt>
                <c:pt idx="96">
                  <c:v>66.27</c:v>
                </c:pt>
                <c:pt idx="97">
                  <c:v>64.02</c:v>
                </c:pt>
                <c:pt idx="98">
                  <c:v>65.03</c:v>
                </c:pt>
                <c:pt idx="99">
                  <c:v>66.540000000000006</c:v>
                </c:pt>
                <c:pt idx="100">
                  <c:v>65.36999999999999</c:v>
                </c:pt>
                <c:pt idx="101">
                  <c:v>65.52</c:v>
                </c:pt>
                <c:pt idx="102">
                  <c:v>63.720000000000006</c:v>
                </c:pt>
                <c:pt idx="103">
                  <c:v>62.06</c:v>
                </c:pt>
                <c:pt idx="104">
                  <c:v>62.58</c:v>
                </c:pt>
                <c:pt idx="105">
                  <c:v>65.56</c:v>
                </c:pt>
                <c:pt idx="106">
                  <c:v>64.88</c:v>
                </c:pt>
                <c:pt idx="107">
                  <c:v>65.489999999999995</c:v>
                </c:pt>
                <c:pt idx="108">
                  <c:v>63.8</c:v>
                </c:pt>
                <c:pt idx="109">
                  <c:v>62.03</c:v>
                </c:pt>
                <c:pt idx="110">
                  <c:v>63.309999999999995</c:v>
                </c:pt>
                <c:pt idx="111">
                  <c:v>62.690000000000005</c:v>
                </c:pt>
                <c:pt idx="112">
                  <c:v>64.88</c:v>
                </c:pt>
                <c:pt idx="113">
                  <c:v>65.7</c:v>
                </c:pt>
                <c:pt idx="114">
                  <c:v>65.11</c:v>
                </c:pt>
                <c:pt idx="115">
                  <c:v>63.87</c:v>
                </c:pt>
                <c:pt idx="116">
                  <c:v>62.61</c:v>
                </c:pt>
                <c:pt idx="117">
                  <c:v>63.7</c:v>
                </c:pt>
                <c:pt idx="118">
                  <c:v>63.87</c:v>
                </c:pt>
                <c:pt idx="119">
                  <c:v>64.260000000000005</c:v>
                </c:pt>
                <c:pt idx="120">
                  <c:v>63.02</c:v>
                </c:pt>
                <c:pt idx="121">
                  <c:v>63.339999999999996</c:v>
                </c:pt>
                <c:pt idx="122">
                  <c:v>64.45</c:v>
                </c:pt>
                <c:pt idx="123">
                  <c:v>63.49</c:v>
                </c:pt>
                <c:pt idx="124">
                  <c:v>63.2</c:v>
                </c:pt>
                <c:pt idx="125">
                  <c:v>63.260000000000005</c:v>
                </c:pt>
                <c:pt idx="126">
                  <c:v>62.01</c:v>
                </c:pt>
                <c:pt idx="127">
                  <c:v>63.59</c:v>
                </c:pt>
                <c:pt idx="128">
                  <c:v>62.01</c:v>
                </c:pt>
                <c:pt idx="129">
                  <c:v>62.07</c:v>
                </c:pt>
                <c:pt idx="130">
                  <c:v>60.32</c:v>
                </c:pt>
                <c:pt idx="131">
                  <c:v>56.54</c:v>
                </c:pt>
                <c:pt idx="132">
                  <c:v>56.849999999999994</c:v>
                </c:pt>
                <c:pt idx="133">
                  <c:v>57.05</c:v>
                </c:pt>
                <c:pt idx="134">
                  <c:v>58.61</c:v>
                </c:pt>
                <c:pt idx="135">
                  <c:v>58.730000000000004</c:v>
                </c:pt>
                <c:pt idx="136">
                  <c:v>57.849999999999994</c:v>
                </c:pt>
                <c:pt idx="137">
                  <c:v>58.51</c:v>
                </c:pt>
                <c:pt idx="138">
                  <c:v>57.05</c:v>
                </c:pt>
                <c:pt idx="139">
                  <c:v>57.51</c:v>
                </c:pt>
                <c:pt idx="140">
                  <c:v>57.1</c:v>
                </c:pt>
                <c:pt idx="141">
                  <c:v>56.65</c:v>
                </c:pt>
                <c:pt idx="142">
                  <c:v>57.04</c:v>
                </c:pt>
                <c:pt idx="143">
                  <c:v>56.13</c:v>
                </c:pt>
                <c:pt idx="144">
                  <c:v>55.27</c:v>
                </c:pt>
                <c:pt idx="145">
                  <c:v>54.620000000000005</c:v>
                </c:pt>
                <c:pt idx="146">
                  <c:v>53.47</c:v>
                </c:pt>
                <c:pt idx="147">
                  <c:v>53.3</c:v>
                </c:pt>
                <c:pt idx="148">
                  <c:v>53.379999999999995</c:v>
                </c:pt>
                <c:pt idx="149">
                  <c:v>53.309999999999995</c:v>
                </c:pt>
                <c:pt idx="150">
                  <c:v>52.21</c:v>
                </c:pt>
                <c:pt idx="151">
                  <c:v>49.52</c:v>
                </c:pt>
                <c:pt idx="152">
                  <c:v>49.99</c:v>
                </c:pt>
                <c:pt idx="153">
                  <c:v>49.59</c:v>
                </c:pt>
                <c:pt idx="154">
                  <c:v>49.52</c:v>
                </c:pt>
                <c:pt idx="155">
                  <c:v>48.61</c:v>
                </c:pt>
                <c:pt idx="156">
                  <c:v>50.41</c:v>
                </c:pt>
                <c:pt idx="157">
                  <c:v>49.18</c:v>
                </c:pt>
                <c:pt idx="158">
                  <c:v>49.660000000000004</c:v>
                </c:pt>
                <c:pt idx="159">
                  <c:v>49.220000000000006</c:v>
                </c:pt>
                <c:pt idx="160">
                  <c:v>49.03</c:v>
                </c:pt>
                <c:pt idx="161">
                  <c:v>48.74</c:v>
                </c:pt>
                <c:pt idx="162">
                  <c:v>48.809999999999995</c:v>
                </c:pt>
                <c:pt idx="163">
                  <c:v>47.160000000000004</c:v>
                </c:pt>
                <c:pt idx="164">
                  <c:v>46.620000000000005</c:v>
                </c:pt>
                <c:pt idx="165">
                  <c:v>45.46</c:v>
                </c:pt>
                <c:pt idx="166">
                  <c:v>42.690000000000005</c:v>
                </c:pt>
                <c:pt idx="167">
                  <c:v>43.21</c:v>
                </c:pt>
                <c:pt idx="168">
                  <c:v>43.14</c:v>
                </c:pt>
                <c:pt idx="169">
                  <c:v>47.56</c:v>
                </c:pt>
                <c:pt idx="170">
                  <c:v>50.05</c:v>
                </c:pt>
                <c:pt idx="171">
                  <c:v>54.15</c:v>
                </c:pt>
                <c:pt idx="172">
                  <c:v>49.56</c:v>
                </c:pt>
                <c:pt idx="173">
                  <c:v>50.5</c:v>
                </c:pt>
                <c:pt idx="174">
                  <c:v>50.68</c:v>
                </c:pt>
                <c:pt idx="175">
                  <c:v>49.61</c:v>
                </c:pt>
                <c:pt idx="176">
                  <c:v>47.63</c:v>
                </c:pt>
                <c:pt idx="177">
                  <c:v>49.52</c:v>
                </c:pt>
                <c:pt idx="178">
                  <c:v>47.58</c:v>
                </c:pt>
                <c:pt idx="179">
                  <c:v>48.89</c:v>
                </c:pt>
                <c:pt idx="180">
                  <c:v>48.14</c:v>
                </c:pt>
                <c:pt idx="181">
                  <c:v>46.37</c:v>
                </c:pt>
                <c:pt idx="182">
                  <c:v>46.63</c:v>
                </c:pt>
                <c:pt idx="183">
                  <c:v>49.75</c:v>
                </c:pt>
                <c:pt idx="184">
                  <c:v>49.08</c:v>
                </c:pt>
                <c:pt idx="185">
                  <c:v>47.47</c:v>
                </c:pt>
                <c:pt idx="186">
                  <c:v>48.92</c:v>
                </c:pt>
                <c:pt idx="187">
                  <c:v>49.08</c:v>
                </c:pt>
                <c:pt idx="188">
                  <c:v>47.75</c:v>
                </c:pt>
                <c:pt idx="189">
                  <c:v>48.17</c:v>
                </c:pt>
                <c:pt idx="190">
                  <c:v>48.6</c:v>
                </c:pt>
                <c:pt idx="191">
                  <c:v>47.339999999999996</c:v>
                </c:pt>
                <c:pt idx="192">
                  <c:v>48.230000000000004</c:v>
                </c:pt>
                <c:pt idx="193">
                  <c:v>48.37</c:v>
                </c:pt>
                <c:pt idx="194">
                  <c:v>47.690000000000005</c:v>
                </c:pt>
                <c:pt idx="195">
                  <c:v>48.13</c:v>
                </c:pt>
                <c:pt idx="196">
                  <c:v>49.25</c:v>
                </c:pt>
                <c:pt idx="197">
                  <c:v>51.92</c:v>
                </c:pt>
                <c:pt idx="198">
                  <c:v>51.33</c:v>
                </c:pt>
                <c:pt idx="199">
                  <c:v>53.05</c:v>
                </c:pt>
                <c:pt idx="200">
                  <c:v>52.65</c:v>
                </c:pt>
                <c:pt idx="201">
                  <c:v>49.86</c:v>
                </c:pt>
                <c:pt idx="202">
                  <c:v>49.24</c:v>
                </c:pt>
                <c:pt idx="203">
                  <c:v>49.15</c:v>
                </c:pt>
                <c:pt idx="204">
                  <c:v>48.71</c:v>
                </c:pt>
                <c:pt idx="205">
                  <c:v>50.46</c:v>
                </c:pt>
                <c:pt idx="206">
                  <c:v>48.61</c:v>
                </c:pt>
                <c:pt idx="207">
                  <c:v>48.71</c:v>
                </c:pt>
                <c:pt idx="208">
                  <c:v>47.849999999999994</c:v>
                </c:pt>
                <c:pt idx="209">
                  <c:v>48.08</c:v>
                </c:pt>
                <c:pt idx="210">
                  <c:v>47.99</c:v>
                </c:pt>
                <c:pt idx="211">
                  <c:v>43.190000000000005</c:v>
                </c:pt>
                <c:pt idx="212">
                  <c:v>43.21</c:v>
                </c:pt>
                <c:pt idx="213">
                  <c:v>49.05</c:v>
                </c:pt>
                <c:pt idx="214">
                  <c:v>48.8</c:v>
                </c:pt>
                <c:pt idx="215">
                  <c:v>49.56</c:v>
                </c:pt>
                <c:pt idx="216">
                  <c:v>48.790000000000006</c:v>
                </c:pt>
                <c:pt idx="217">
                  <c:v>50.54</c:v>
                </c:pt>
                <c:pt idx="218">
                  <c:v>48.58</c:v>
                </c:pt>
                <c:pt idx="219">
                  <c:v>47.98</c:v>
                </c:pt>
                <c:pt idx="220">
                  <c:v>47.42</c:v>
                </c:pt>
                <c:pt idx="221">
                  <c:v>47.190000000000005</c:v>
                </c:pt>
                <c:pt idx="222">
                  <c:v>47.44</c:v>
                </c:pt>
                <c:pt idx="223">
                  <c:v>45.809999999999995</c:v>
                </c:pt>
                <c:pt idx="224">
                  <c:v>44.06</c:v>
                </c:pt>
                <c:pt idx="225">
                  <c:v>43.61</c:v>
                </c:pt>
                <c:pt idx="226">
                  <c:v>44.56</c:v>
                </c:pt>
                <c:pt idx="227">
                  <c:v>43.57</c:v>
                </c:pt>
                <c:pt idx="228">
                  <c:v>44.14</c:v>
                </c:pt>
                <c:pt idx="229">
                  <c:v>44.18</c:v>
                </c:pt>
                <c:pt idx="230">
                  <c:v>44.660000000000004</c:v>
                </c:pt>
                <c:pt idx="231">
                  <c:v>44.83</c:v>
                </c:pt>
                <c:pt idx="232">
                  <c:v>46.120000000000005</c:v>
                </c:pt>
                <c:pt idx="233">
                  <c:v>46.17</c:v>
                </c:pt>
                <c:pt idx="234">
                  <c:v>45.46</c:v>
                </c:pt>
                <c:pt idx="235">
                  <c:v>44.86</c:v>
                </c:pt>
                <c:pt idx="236">
                  <c:v>44.61</c:v>
                </c:pt>
                <c:pt idx="237">
                  <c:v>44.44</c:v>
                </c:pt>
                <c:pt idx="238">
                  <c:v>42.49</c:v>
                </c:pt>
                <c:pt idx="239">
                  <c:v>43.839999999999996</c:v>
                </c:pt>
                <c:pt idx="240">
                  <c:v>43</c:v>
                </c:pt>
                <c:pt idx="241">
                  <c:v>40.730000000000011</c:v>
                </c:pt>
                <c:pt idx="242">
                  <c:v>40.260000000000005</c:v>
                </c:pt>
                <c:pt idx="243">
                  <c:v>40.11</c:v>
                </c:pt>
                <c:pt idx="244">
                  <c:v>39.730000000000011</c:v>
                </c:pt>
                <c:pt idx="245">
                  <c:v>37.93</c:v>
                </c:pt>
                <c:pt idx="246">
                  <c:v>37.92</c:v>
                </c:pt>
                <c:pt idx="247">
                  <c:v>38.449999999999996</c:v>
                </c:pt>
                <c:pt idx="248">
                  <c:v>37.190000000000005</c:v>
                </c:pt>
                <c:pt idx="249">
                  <c:v>37.06</c:v>
                </c:pt>
                <c:pt idx="250">
                  <c:v>36.879999999999995</c:v>
                </c:pt>
                <c:pt idx="251">
                  <c:v>36.349999999999994</c:v>
                </c:pt>
                <c:pt idx="252">
                  <c:v>36.11</c:v>
                </c:pt>
                <c:pt idx="253">
                  <c:v>37.36</c:v>
                </c:pt>
                <c:pt idx="254">
                  <c:v>37.89</c:v>
                </c:pt>
                <c:pt idx="255">
                  <c:v>37.89</c:v>
                </c:pt>
                <c:pt idx="256">
                  <c:v>36.620000000000005</c:v>
                </c:pt>
                <c:pt idx="257">
                  <c:v>37.790000000000006</c:v>
                </c:pt>
                <c:pt idx="258">
                  <c:v>36.46</c:v>
                </c:pt>
                <c:pt idx="259">
                  <c:v>37.28</c:v>
                </c:pt>
                <c:pt idx="260">
                  <c:v>37.28</c:v>
                </c:pt>
                <c:pt idx="261">
                  <c:v>37.220000000000006</c:v>
                </c:pt>
                <c:pt idx="262">
                  <c:v>36.42</c:v>
                </c:pt>
                <c:pt idx="263">
                  <c:v>34.230000000000011</c:v>
                </c:pt>
                <c:pt idx="264">
                  <c:v>33.75</c:v>
                </c:pt>
                <c:pt idx="265">
                  <c:v>33.550000000000004</c:v>
                </c:pt>
                <c:pt idx="266">
                  <c:v>31.55</c:v>
                </c:pt>
                <c:pt idx="267">
                  <c:v>30.86</c:v>
                </c:pt>
                <c:pt idx="268">
                  <c:v>30.310000000000002</c:v>
                </c:pt>
                <c:pt idx="269">
                  <c:v>31.03</c:v>
                </c:pt>
                <c:pt idx="270">
                  <c:v>28.939999999999998</c:v>
                </c:pt>
                <c:pt idx="271">
                  <c:v>28.55</c:v>
                </c:pt>
                <c:pt idx="272">
                  <c:v>28.759999999999998</c:v>
                </c:pt>
                <c:pt idx="273">
                  <c:v>27.88</c:v>
                </c:pt>
                <c:pt idx="274">
                  <c:v>29.25</c:v>
                </c:pt>
                <c:pt idx="275">
                  <c:v>32.18</c:v>
                </c:pt>
                <c:pt idx="276">
                  <c:v>30.5</c:v>
                </c:pt>
                <c:pt idx="277">
                  <c:v>31.8</c:v>
                </c:pt>
                <c:pt idx="278">
                  <c:v>33.1</c:v>
                </c:pt>
                <c:pt idx="279">
                  <c:v>33.89</c:v>
                </c:pt>
                <c:pt idx="280">
                  <c:v>34.74</c:v>
                </c:pt>
                <c:pt idx="281">
                  <c:v>34.24</c:v>
                </c:pt>
                <c:pt idx="282">
                  <c:v>32.720000000000006</c:v>
                </c:pt>
                <c:pt idx="283">
                  <c:v>35.04</c:v>
                </c:pt>
                <c:pt idx="284">
                  <c:v>34.46</c:v>
                </c:pt>
                <c:pt idx="285">
                  <c:v>34.06</c:v>
                </c:pt>
                <c:pt idx="286">
                  <c:v>32.879999999999995</c:v>
                </c:pt>
                <c:pt idx="287">
                  <c:v>30.32</c:v>
                </c:pt>
                <c:pt idx="288">
                  <c:v>30.84</c:v>
                </c:pt>
                <c:pt idx="289">
                  <c:v>30.06</c:v>
                </c:pt>
                <c:pt idx="290">
                  <c:v>33.36</c:v>
                </c:pt>
                <c:pt idx="291">
                  <c:v>33.39</c:v>
                </c:pt>
                <c:pt idx="292">
                  <c:v>32.18</c:v>
                </c:pt>
                <c:pt idx="293">
                  <c:v>34.5</c:v>
                </c:pt>
                <c:pt idx="294">
                  <c:v>34.28</c:v>
                </c:pt>
                <c:pt idx="295">
                  <c:v>33.01</c:v>
                </c:pt>
                <c:pt idx="296">
                  <c:v>34.690000000000005</c:v>
                </c:pt>
                <c:pt idx="297">
                  <c:v>33.270000000000003</c:v>
                </c:pt>
                <c:pt idx="298">
                  <c:v>34.410000000000004</c:v>
                </c:pt>
                <c:pt idx="299">
                  <c:v>35.290000000000006</c:v>
                </c:pt>
                <c:pt idx="300">
                  <c:v>35.1</c:v>
                </c:pt>
                <c:pt idx="301">
                  <c:v>36.57</c:v>
                </c:pt>
                <c:pt idx="302">
                  <c:v>36.809999999999995</c:v>
                </c:pt>
                <c:pt idx="303">
                  <c:v>36.93</c:v>
                </c:pt>
                <c:pt idx="304">
                  <c:v>37.07</c:v>
                </c:pt>
                <c:pt idx="305">
                  <c:v>38.720000000000006</c:v>
                </c:pt>
                <c:pt idx="306">
                  <c:v>40.839999999999996</c:v>
                </c:pt>
                <c:pt idx="307">
                  <c:v>39.65</c:v>
                </c:pt>
                <c:pt idx="308">
                  <c:v>41.07</c:v>
                </c:pt>
                <c:pt idx="309">
                  <c:v>40.050000000000004</c:v>
                </c:pt>
                <c:pt idx="310">
                  <c:v>40.39</c:v>
                </c:pt>
                <c:pt idx="311">
                  <c:v>39.53</c:v>
                </c:pt>
                <c:pt idx="312">
                  <c:v>38.74</c:v>
                </c:pt>
                <c:pt idx="313">
                  <c:v>40.33</c:v>
                </c:pt>
                <c:pt idx="314">
                  <c:v>41.54</c:v>
                </c:pt>
                <c:pt idx="315">
                  <c:v>41.2</c:v>
                </c:pt>
                <c:pt idx="316">
                  <c:v>41.54</c:v>
                </c:pt>
                <c:pt idx="317">
                  <c:v>41.790000000000006</c:v>
                </c:pt>
                <c:pt idx="318">
                  <c:v>40.47</c:v>
                </c:pt>
                <c:pt idx="319">
                  <c:v>40.44</c:v>
                </c:pt>
                <c:pt idx="320">
                  <c:v>40.270000000000003</c:v>
                </c:pt>
                <c:pt idx="321">
                  <c:v>39.14</c:v>
                </c:pt>
                <c:pt idx="322">
                  <c:v>39.260000000000005</c:v>
                </c:pt>
                <c:pt idx="323">
                  <c:v>39.6</c:v>
                </c:pt>
                <c:pt idx="324">
                  <c:v>38.67</c:v>
                </c:pt>
                <c:pt idx="325">
                  <c:v>37.690000000000005</c:v>
                </c:pt>
                <c:pt idx="326">
                  <c:v>37.870000000000005</c:v>
                </c:pt>
                <c:pt idx="327">
                  <c:v>39.839999999999996</c:v>
                </c:pt>
                <c:pt idx="328">
                  <c:v>39.43</c:v>
                </c:pt>
                <c:pt idx="329">
                  <c:v>41.94</c:v>
                </c:pt>
                <c:pt idx="330">
                  <c:v>42.83</c:v>
                </c:pt>
                <c:pt idx="331">
                  <c:v>44.690000000000005</c:v>
                </c:pt>
                <c:pt idx="332">
                  <c:v>44.18</c:v>
                </c:pt>
                <c:pt idx="333">
                  <c:v>43.839999999999996</c:v>
                </c:pt>
                <c:pt idx="334">
                  <c:v>43.1</c:v>
                </c:pt>
                <c:pt idx="335">
                  <c:v>42.91</c:v>
                </c:pt>
                <c:pt idx="336">
                  <c:v>44.03</c:v>
                </c:pt>
                <c:pt idx="337">
                  <c:v>45.8</c:v>
                </c:pt>
                <c:pt idx="338">
                  <c:v>44.53</c:v>
                </c:pt>
                <c:pt idx="339">
                  <c:v>45.11</c:v>
                </c:pt>
                <c:pt idx="340">
                  <c:v>44.48</c:v>
                </c:pt>
                <c:pt idx="341">
                  <c:v>45.74</c:v>
                </c:pt>
                <c:pt idx="342">
                  <c:v>47.18</c:v>
                </c:pt>
                <c:pt idx="343">
                  <c:v>48.14</c:v>
                </c:pt>
                <c:pt idx="344">
                  <c:v>48.13</c:v>
                </c:pt>
                <c:pt idx="345">
                  <c:v>45.83</c:v>
                </c:pt>
                <c:pt idx="346">
                  <c:v>44.97</c:v>
                </c:pt>
                <c:pt idx="347">
                  <c:v>44.620000000000005</c:v>
                </c:pt>
                <c:pt idx="348">
                  <c:v>45.01</c:v>
                </c:pt>
                <c:pt idx="349">
                  <c:v>45.37</c:v>
                </c:pt>
                <c:pt idx="350">
                  <c:v>43.63</c:v>
                </c:pt>
                <c:pt idx="351">
                  <c:v>45.52</c:v>
                </c:pt>
                <c:pt idx="352">
                  <c:v>47.6</c:v>
                </c:pt>
                <c:pt idx="353">
                  <c:v>48.08</c:v>
                </c:pt>
                <c:pt idx="354">
                  <c:v>47.83</c:v>
                </c:pt>
                <c:pt idx="355">
                  <c:v>48.97</c:v>
                </c:pt>
                <c:pt idx="356">
                  <c:v>49.28</c:v>
                </c:pt>
                <c:pt idx="357">
                  <c:v>48.93</c:v>
                </c:pt>
                <c:pt idx="358">
                  <c:v>48.809999999999995</c:v>
                </c:pt>
                <c:pt idx="359">
                  <c:v>48.720000000000006</c:v>
                </c:pt>
                <c:pt idx="360">
                  <c:v>48.349999999999994</c:v>
                </c:pt>
                <c:pt idx="361">
                  <c:v>48.61</c:v>
                </c:pt>
                <c:pt idx="362">
                  <c:v>49.74</c:v>
                </c:pt>
                <c:pt idx="363">
                  <c:v>49.59</c:v>
                </c:pt>
                <c:pt idx="364">
                  <c:v>49.32</c:v>
                </c:pt>
                <c:pt idx="365">
                  <c:v>49.760000000000005</c:v>
                </c:pt>
                <c:pt idx="366">
                  <c:v>49.89</c:v>
                </c:pt>
                <c:pt idx="367">
                  <c:v>49.720000000000006</c:v>
                </c:pt>
                <c:pt idx="368">
                  <c:v>50.04</c:v>
                </c:pt>
                <c:pt idx="369">
                  <c:v>49.64</c:v>
                </c:pt>
                <c:pt idx="370">
                  <c:v>50.55</c:v>
                </c:pt>
                <c:pt idx="371">
                  <c:v>51.44</c:v>
                </c:pt>
                <c:pt idx="372">
                  <c:v>52.51</c:v>
                </c:pt>
                <c:pt idx="373">
                  <c:v>51.949999999999996</c:v>
                </c:pt>
                <c:pt idx="374">
                  <c:v>50.54</c:v>
                </c:pt>
                <c:pt idx="375">
                  <c:v>50.349999999999994</c:v>
                </c:pt>
                <c:pt idx="376">
                  <c:v>49.83</c:v>
                </c:pt>
                <c:pt idx="377">
                  <c:v>48.97</c:v>
                </c:pt>
                <c:pt idx="378">
                  <c:v>47.190000000000005</c:v>
                </c:pt>
                <c:pt idx="379">
                  <c:v>49.17</c:v>
                </c:pt>
                <c:pt idx="380">
                  <c:v>50.65</c:v>
                </c:pt>
                <c:pt idx="381">
                  <c:v>50.620000000000005</c:v>
                </c:pt>
                <c:pt idx="382">
                  <c:v>49.879999999999995</c:v>
                </c:pt>
                <c:pt idx="383">
                  <c:v>50.91</c:v>
                </c:pt>
                <c:pt idx="384">
                  <c:v>48.41</c:v>
                </c:pt>
                <c:pt idx="385">
                  <c:v>47.160000000000004</c:v>
                </c:pt>
                <c:pt idx="386">
                  <c:v>48.58</c:v>
                </c:pt>
                <c:pt idx="387">
                  <c:v>50.61</c:v>
                </c:pt>
                <c:pt idx="388">
                  <c:v>49.68</c:v>
                </c:pt>
                <c:pt idx="389">
                  <c:v>50.349999999999994</c:v>
                </c:pt>
                <c:pt idx="390">
                  <c:v>50.1</c:v>
                </c:pt>
                <c:pt idx="391">
                  <c:v>47.96</c:v>
                </c:pt>
                <c:pt idx="392">
                  <c:v>48.8</c:v>
                </c:pt>
                <c:pt idx="393">
                  <c:v>46.4</c:v>
                </c:pt>
                <c:pt idx="394">
                  <c:v>46.760000000000005</c:v>
                </c:pt>
                <c:pt idx="395">
                  <c:v>46.25</c:v>
                </c:pt>
                <c:pt idx="396">
                  <c:v>48.47</c:v>
                </c:pt>
                <c:pt idx="397">
                  <c:v>46.260000000000005</c:v>
                </c:pt>
                <c:pt idx="398">
                  <c:v>47.37</c:v>
                </c:pt>
                <c:pt idx="399">
                  <c:v>47.61</c:v>
                </c:pt>
                <c:pt idx="400">
                  <c:v>46.96</c:v>
                </c:pt>
                <c:pt idx="401">
                  <c:v>46.660000000000004</c:v>
                </c:pt>
                <c:pt idx="402">
                  <c:v>47.17</c:v>
                </c:pt>
                <c:pt idx="403">
                  <c:v>46.2</c:v>
                </c:pt>
                <c:pt idx="404">
                  <c:v>45.690000000000005</c:v>
                </c:pt>
                <c:pt idx="405">
                  <c:v>44.720000000000006</c:v>
                </c:pt>
                <c:pt idx="406">
                  <c:v>44.87</c:v>
                </c:pt>
                <c:pt idx="407">
                  <c:v>43.47</c:v>
                </c:pt>
                <c:pt idx="408">
                  <c:v>42.7</c:v>
                </c:pt>
                <c:pt idx="409">
                  <c:v>42.46</c:v>
                </c:pt>
                <c:pt idx="410">
                  <c:v>42.14</c:v>
                </c:pt>
                <c:pt idx="411">
                  <c:v>41.8</c:v>
                </c:pt>
                <c:pt idx="412">
                  <c:v>43.1</c:v>
                </c:pt>
                <c:pt idx="413">
                  <c:v>44.290000000000006</c:v>
                </c:pt>
                <c:pt idx="414">
                  <c:v>44.27</c:v>
                </c:pt>
                <c:pt idx="415">
                  <c:v>45.39</c:v>
                </c:pt>
                <c:pt idx="416">
                  <c:v>44.98</c:v>
                </c:pt>
                <c:pt idx="417">
                  <c:v>44.05</c:v>
                </c:pt>
                <c:pt idx="418">
                  <c:v>46.04</c:v>
                </c:pt>
                <c:pt idx="419">
                  <c:v>46.97</c:v>
                </c:pt>
                <c:pt idx="420">
                  <c:v>48.349999999999994</c:v>
                </c:pt>
                <c:pt idx="421">
                  <c:v>49.230000000000004</c:v>
                </c:pt>
                <c:pt idx="422">
                  <c:v>49.849999999999994</c:v>
                </c:pt>
                <c:pt idx="423">
                  <c:v>50.89</c:v>
                </c:pt>
                <c:pt idx="424">
                  <c:v>50.879999999999995</c:v>
                </c:pt>
                <c:pt idx="425">
                  <c:v>49.160000000000004</c:v>
                </c:pt>
                <c:pt idx="426">
                  <c:v>49.96</c:v>
                </c:pt>
                <c:pt idx="427">
                  <c:v>49.05</c:v>
                </c:pt>
                <c:pt idx="428">
                  <c:v>49.67</c:v>
                </c:pt>
                <c:pt idx="429">
                  <c:v>49.92</c:v>
                </c:pt>
                <c:pt idx="430">
                  <c:v>49.260000000000005</c:v>
                </c:pt>
                <c:pt idx="431">
                  <c:v>48.37</c:v>
                </c:pt>
                <c:pt idx="432">
                  <c:v>47.04</c:v>
                </c:pt>
                <c:pt idx="433">
                  <c:v>45.449999999999996</c:v>
                </c:pt>
                <c:pt idx="434">
                  <c:v>46.83</c:v>
                </c:pt>
                <c:pt idx="435">
                  <c:v>47.63</c:v>
                </c:pt>
                <c:pt idx="436">
                  <c:v>47.260000000000005</c:v>
                </c:pt>
                <c:pt idx="437">
                  <c:v>47.98</c:v>
                </c:pt>
                <c:pt idx="438">
                  <c:v>49.99</c:v>
                </c:pt>
                <c:pt idx="439">
                  <c:v>48.01</c:v>
                </c:pt>
                <c:pt idx="440">
                  <c:v>48.32</c:v>
                </c:pt>
                <c:pt idx="441">
                  <c:v>47.1</c:v>
                </c:pt>
                <c:pt idx="442">
                  <c:v>45.849999999999994</c:v>
                </c:pt>
                <c:pt idx="443">
                  <c:v>46.59</c:v>
                </c:pt>
                <c:pt idx="444">
                  <c:v>45.77</c:v>
                </c:pt>
                <c:pt idx="445">
                  <c:v>45.949999999999996</c:v>
                </c:pt>
                <c:pt idx="446">
                  <c:v>45.879999999999995</c:v>
                </c:pt>
                <c:pt idx="447">
                  <c:v>46.83</c:v>
                </c:pt>
                <c:pt idx="448">
                  <c:v>47.65</c:v>
                </c:pt>
                <c:pt idx="449">
                  <c:v>45.89</c:v>
                </c:pt>
                <c:pt idx="450">
                  <c:v>47.349999999999994</c:v>
                </c:pt>
                <c:pt idx="451">
                  <c:v>45.97</c:v>
                </c:pt>
                <c:pt idx="452">
                  <c:v>48.690000000000005</c:v>
                </c:pt>
                <c:pt idx="453">
                  <c:v>49.24</c:v>
                </c:pt>
                <c:pt idx="454">
                  <c:v>49.06</c:v>
                </c:pt>
                <c:pt idx="455">
                  <c:v>50.89</c:v>
                </c:pt>
                <c:pt idx="456">
                  <c:v>50.87</c:v>
                </c:pt>
                <c:pt idx="457">
                  <c:v>51.86</c:v>
                </c:pt>
                <c:pt idx="458">
                  <c:v>52.51</c:v>
                </c:pt>
                <c:pt idx="459">
                  <c:v>51.93</c:v>
                </c:pt>
                <c:pt idx="460">
                  <c:v>53.14</c:v>
                </c:pt>
                <c:pt idx="461">
                  <c:v>52.41</c:v>
                </c:pt>
                <c:pt idx="462">
                  <c:v>51.809999999999995</c:v>
                </c:pt>
                <c:pt idx="463">
                  <c:v>52.03</c:v>
                </c:pt>
                <c:pt idx="464">
                  <c:v>51.949999999999996</c:v>
                </c:pt>
                <c:pt idx="465">
                  <c:v>51.52</c:v>
                </c:pt>
                <c:pt idx="466">
                  <c:v>51.68</c:v>
                </c:pt>
                <c:pt idx="467">
                  <c:v>52.67</c:v>
                </c:pt>
                <c:pt idx="468">
                  <c:v>51.379999999999995</c:v>
                </c:pt>
                <c:pt idx="469">
                  <c:v>51.78</c:v>
                </c:pt>
                <c:pt idx="470">
                  <c:v>51.46</c:v>
                </c:pt>
                <c:pt idx="471">
                  <c:v>50.790000000000006</c:v>
                </c:pt>
                <c:pt idx="472">
                  <c:v>49.98</c:v>
                </c:pt>
                <c:pt idx="473">
                  <c:v>50.47</c:v>
                </c:pt>
                <c:pt idx="474">
                  <c:v>49.71</c:v>
                </c:pt>
                <c:pt idx="475">
                  <c:v>48.61</c:v>
                </c:pt>
                <c:pt idx="476">
                  <c:v>48.14</c:v>
                </c:pt>
                <c:pt idx="477">
                  <c:v>46.86</c:v>
                </c:pt>
                <c:pt idx="478">
                  <c:v>46.349999999999994</c:v>
                </c:pt>
                <c:pt idx="479">
                  <c:v>45.58</c:v>
                </c:pt>
                <c:pt idx="480">
                  <c:v>46.15</c:v>
                </c:pt>
                <c:pt idx="481">
                  <c:v>46.04</c:v>
                </c:pt>
                <c:pt idx="482">
                  <c:v>46.36</c:v>
                </c:pt>
                <c:pt idx="483">
                  <c:v>45.839999999999996</c:v>
                </c:pt>
                <c:pt idx="484">
                  <c:v>44.75</c:v>
                </c:pt>
                <c:pt idx="485">
                  <c:v>44.43</c:v>
                </c:pt>
                <c:pt idx="486">
                  <c:v>46.949999999999996</c:v>
                </c:pt>
                <c:pt idx="487">
                  <c:v>46.63</c:v>
                </c:pt>
                <c:pt idx="488">
                  <c:v>46.49</c:v>
                </c:pt>
                <c:pt idx="489">
                  <c:v>46.86</c:v>
                </c:pt>
                <c:pt idx="490">
                  <c:v>48.9</c:v>
                </c:pt>
                <c:pt idx="491">
                  <c:v>49.120000000000005</c:v>
                </c:pt>
                <c:pt idx="492">
                  <c:v>48.949999999999996</c:v>
                </c:pt>
                <c:pt idx="493">
                  <c:v>49</c:v>
                </c:pt>
                <c:pt idx="494">
                  <c:v>47.24</c:v>
                </c:pt>
                <c:pt idx="495">
                  <c:v>48.24</c:v>
                </c:pt>
                <c:pt idx="496">
                  <c:v>46.379999999999995</c:v>
                </c:pt>
                <c:pt idx="497">
                  <c:v>48.24</c:v>
                </c:pt>
                <c:pt idx="498">
                  <c:v>46.379999999999995</c:v>
                </c:pt>
                <c:pt idx="499">
                  <c:v>51.839999999999996</c:v>
                </c:pt>
                <c:pt idx="500">
                  <c:v>53.94</c:v>
                </c:pt>
                <c:pt idx="501">
                  <c:v>54.46</c:v>
                </c:pt>
                <c:pt idx="502">
                  <c:v>54.94</c:v>
                </c:pt>
                <c:pt idx="503">
                  <c:v>53.93</c:v>
                </c:pt>
                <c:pt idx="504">
                  <c:v>53</c:v>
                </c:pt>
                <c:pt idx="505">
                  <c:v>53.89</c:v>
                </c:pt>
                <c:pt idx="506">
                  <c:v>54.33</c:v>
                </c:pt>
                <c:pt idx="507">
                  <c:v>55.690000000000005</c:v>
                </c:pt>
                <c:pt idx="508">
                  <c:v>55.720000000000006</c:v>
                </c:pt>
                <c:pt idx="509">
                  <c:v>53.9</c:v>
                </c:pt>
                <c:pt idx="510">
                  <c:v>54.02</c:v>
                </c:pt>
                <c:pt idx="511">
                  <c:v>55.21</c:v>
                </c:pt>
                <c:pt idx="512">
                  <c:v>54.92</c:v>
                </c:pt>
                <c:pt idx="513">
                  <c:v>55.349999999999994</c:v>
                </c:pt>
                <c:pt idx="514">
                  <c:v>54.46</c:v>
                </c:pt>
                <c:pt idx="515">
                  <c:v>55.05</c:v>
                </c:pt>
                <c:pt idx="516">
                  <c:v>55.160000000000004</c:v>
                </c:pt>
                <c:pt idx="517">
                  <c:v>56.09</c:v>
                </c:pt>
                <c:pt idx="518">
                  <c:v>56.220000000000006</c:v>
                </c:pt>
                <c:pt idx="519">
                  <c:v>56.849999999999994</c:v>
                </c:pt>
                <c:pt idx="520">
                  <c:v>56.82</c:v>
                </c:pt>
              </c:numCache>
            </c:numRef>
          </c:val>
        </c:ser>
        <c:dLbls/>
        <c:marker val="1"/>
        <c:axId val="69416832"/>
        <c:axId val="69418368"/>
      </c:lineChart>
      <c:dateAx>
        <c:axId val="69416832"/>
        <c:scaling>
          <c:orientation val="minMax"/>
        </c:scaling>
        <c:axPos val="b"/>
        <c:numFmt formatCode="m/d;@" sourceLinked="0"/>
        <c:tickLblPos val="nextTo"/>
        <c:crossAx val="69418368"/>
        <c:crosses val="autoZero"/>
        <c:auto val="1"/>
        <c:lblOffset val="100"/>
        <c:baseTimeUnit val="days"/>
      </c:dateAx>
      <c:valAx>
        <c:axId val="69418368"/>
        <c:scaling>
          <c:orientation val="minMax"/>
          <c:min val="10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tickLblPos val="nextTo"/>
        <c:crossAx val="69416832"/>
        <c:crosses val="autoZero"/>
        <c:crossBetween val="between"/>
      </c:valAx>
      <c:spPr>
        <a:ln>
          <a:noFill/>
        </a:ln>
      </c:spPr>
    </c:plotArea>
    <c:legend>
      <c:legendPos val="r"/>
      <c:layout>
        <c:manualLayout>
          <c:xMode val="edge"/>
          <c:yMode val="edge"/>
          <c:x val="0.14680859064205126"/>
          <c:y val="6.0764637614989288E-3"/>
          <c:w val="0.74584352078239613"/>
          <c:h val="0.13096309762392361"/>
        </c:manualLayout>
      </c:layout>
    </c:legend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/>
      <c:lineChart>
        <c:grouping val="standard"/>
        <c:ser>
          <c:idx val="0"/>
          <c:order val="0"/>
          <c:tx>
            <c:strRef>
              <c:f>工作表1!$C$1</c:f>
              <c:strCache>
                <c:ptCount val="1"/>
                <c:pt idx="0">
                  <c:v>輸出</c:v>
                </c:pt>
              </c:strCache>
            </c:strRef>
          </c:tx>
          <c:marker>
            <c:symbol val="diamond"/>
            <c:size val="7"/>
            <c:spPr>
              <a:solidFill>
                <a:schemeClr val="bg1"/>
              </a:solidFill>
              <a:ln w="25400"/>
            </c:spPr>
          </c:marker>
          <c:dPt>
            <c:idx val="5"/>
          </c:dPt>
          <c:dPt>
            <c:idx val="6"/>
          </c:dPt>
          <c:dPt>
            <c:idx val="7"/>
          </c:dPt>
          <c:dLbls>
            <c:dLbl>
              <c:idx val="0"/>
              <c:layout>
                <c:manualLayout>
                  <c:x val="-6.1245949990993941E-2"/>
                  <c:y val="-6.3314852759411622E-2"/>
                </c:manualLayout>
              </c:layout>
              <c:showVal val="1"/>
            </c:dLbl>
            <c:dLbl>
              <c:idx val="1"/>
              <c:layout>
                <c:manualLayout>
                  <c:x val="-9.1868924986490949E-2"/>
                  <c:y val="7.3055599337782634E-2"/>
                </c:manualLayout>
              </c:layout>
              <c:showVal val="1"/>
            </c:dLbl>
            <c:dLbl>
              <c:idx val="2"/>
              <c:layout>
                <c:manualLayout>
                  <c:x val="-5.5121354991894557E-2"/>
                  <c:y val="-7.3055599337782634E-2"/>
                </c:manualLayout>
              </c:layout>
              <c:showVal val="1"/>
            </c:dLbl>
            <c:dLbl>
              <c:idx val="3"/>
              <c:layout>
                <c:manualLayout>
                  <c:x val="-4.2872164993695824E-2"/>
                  <c:y val="-6.3314852759411622E-2"/>
                </c:manualLayout>
              </c:layout>
              <c:showVal val="1"/>
            </c:dLbl>
            <c:dLbl>
              <c:idx val="4"/>
              <c:layout>
                <c:manualLayout>
                  <c:x val="-5.5121354991894557E-2"/>
                  <c:y val="4.8703732891855096E-2"/>
                </c:manualLayout>
              </c:layout>
              <c:showVal val="1"/>
            </c:dLbl>
            <c:dLbl>
              <c:idx val="5"/>
              <c:layout>
                <c:manualLayout>
                  <c:x val="-9.3013558740259548E-3"/>
                  <c:y val="-6.6106181101440023E-2"/>
                </c:manualLayout>
              </c:layout>
              <c:tx>
                <c:rich>
                  <a:bodyPr/>
                  <a:lstStyle/>
                  <a:p>
                    <a:pPr>
                      <a:defRPr sz="12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>
                        <a:solidFill>
                          <a:schemeClr val="tx1"/>
                        </a:solidFill>
                      </a:rPr>
                      <a:t>6</a:t>
                    </a:r>
                    <a:r>
                      <a:rPr lang="en-US" altLang="zh-TW" dirty="0" smtClean="0">
                        <a:solidFill>
                          <a:schemeClr val="tx1"/>
                        </a:solidFill>
                      </a:rPr>
                      <a:t>.00</a:t>
                    </a:r>
                    <a:endParaRPr lang="en-US" alt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Val val="1"/>
            </c:dLbl>
            <c:dLbl>
              <c:idx val="6"/>
              <c:layout>
                <c:manualLayout>
                  <c:x val="-3.3429309812414612E-2"/>
                  <c:y val="-9.8180561333358188E-2"/>
                </c:manualLayout>
              </c:layout>
              <c:showVal val="1"/>
            </c:dLbl>
            <c:dLbl>
              <c:idx val="7"/>
              <c:layout>
                <c:manualLayout>
                  <c:x val="-3.0622974995497085E-2"/>
                  <c:y val="-8.2796345916153674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Q4f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2016年 (f)</c:v>
                  </c:pt>
                  <c:pt idx="4">
                    <c:v>2017年 (f)</c:v>
                  </c:pt>
                </c:lvl>
              </c:multiLvlStrCache>
            </c:multiLvlStrRef>
          </c:cat>
          <c:val>
            <c:numRef>
              <c:f>工作表1!$C$2:$C$9</c:f>
              <c:numCache>
                <c:formatCode>General</c:formatCode>
                <c:ptCount val="8"/>
                <c:pt idx="0">
                  <c:v>-3.88</c:v>
                </c:pt>
                <c:pt idx="1">
                  <c:v>0.21000000000000002</c:v>
                </c:pt>
                <c:pt idx="2">
                  <c:v>3.59</c:v>
                </c:pt>
                <c:pt idx="3">
                  <c:v>5.85</c:v>
                </c:pt>
                <c:pt idx="4">
                  <c:v>4.83</c:v>
                </c:pt>
                <c:pt idx="5">
                  <c:v>6</c:v>
                </c:pt>
                <c:pt idx="6">
                  <c:v>3.15</c:v>
                </c:pt>
                <c:pt idx="7">
                  <c:v>1.6900000000000002</c:v>
                </c:pt>
              </c:numCache>
            </c:numRef>
          </c:val>
        </c:ser>
        <c:dLbls/>
        <c:marker val="1"/>
        <c:axId val="153431040"/>
        <c:axId val="153432832"/>
      </c:lineChart>
      <c:catAx>
        <c:axId val="153431040"/>
        <c:scaling>
          <c:orientation val="minMax"/>
        </c:scaling>
        <c:axPos val="b"/>
        <c:tickLblPos val="low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53432832"/>
        <c:crosses val="autoZero"/>
        <c:auto val="1"/>
        <c:lblAlgn val="ctr"/>
        <c:lblOffset val="100"/>
      </c:catAx>
      <c:valAx>
        <c:axId val="153432832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5343104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/>
      <c:lineChart>
        <c:grouping val="standard"/>
        <c:ser>
          <c:idx val="0"/>
          <c:order val="0"/>
          <c:tx>
            <c:strRef>
              <c:f>工作表1!$C$1</c:f>
              <c:strCache>
                <c:ptCount val="1"/>
                <c:pt idx="0">
                  <c:v>商品出口</c:v>
                </c:pt>
              </c:strCache>
            </c:strRef>
          </c:tx>
          <c:marker>
            <c:symbol val="diamond"/>
            <c:size val="7"/>
            <c:spPr>
              <a:solidFill>
                <a:schemeClr val="bg1"/>
              </a:solidFill>
              <a:ln w="25400"/>
            </c:spPr>
          </c:marker>
          <c:dPt>
            <c:idx val="5"/>
          </c:dPt>
          <c:dPt>
            <c:idx val="6"/>
          </c:dPt>
          <c:dPt>
            <c:idx val="7"/>
          </c:dPt>
          <c:dLbls>
            <c:dLbl>
              <c:idx val="0"/>
              <c:layout>
                <c:manualLayout>
                  <c:x val="-6.1245848573914879E-2"/>
                  <c:y val="6.101492483363094E-2"/>
                </c:manualLayout>
              </c:layout>
              <c:showVal val="1"/>
            </c:dLbl>
            <c:dLbl>
              <c:idx val="1"/>
              <c:layout>
                <c:manualLayout>
                  <c:x val="-7.9070211568413928E-2"/>
                  <c:y val="8.7401283660699686E-2"/>
                </c:manualLayout>
              </c:layout>
              <c:showVal val="1"/>
            </c:dLbl>
            <c:dLbl>
              <c:idx val="2"/>
              <c:layout>
                <c:manualLayout>
                  <c:x val="-5.5121354991894557E-2"/>
                  <c:y val="-7.3055599337782634E-2"/>
                </c:manualLayout>
              </c:layout>
              <c:showVal val="1"/>
            </c:dLbl>
            <c:dLbl>
              <c:idx val="3"/>
              <c:layout>
                <c:manualLayout>
                  <c:x val="-4.2872164993695824E-2"/>
                  <c:y val="-6.3314852759411622E-2"/>
                </c:manualLayout>
              </c:layout>
              <c:showVal val="1"/>
            </c:dLbl>
            <c:dLbl>
              <c:idx val="4"/>
              <c:layout>
                <c:manualLayout>
                  <c:x val="-5.5121354991894557E-2"/>
                  <c:y val="4.8703732891855096E-2"/>
                </c:manualLayout>
              </c:layout>
              <c:showVal val="1"/>
            </c:dLbl>
            <c:dLbl>
              <c:idx val="5"/>
              <c:layout>
                <c:manualLayout>
                  <c:x val="-6.3696267029602058E-2"/>
                  <c:y val="-9.001589703001911E-2"/>
                </c:manualLayout>
              </c:layout>
              <c:tx>
                <c:rich>
                  <a:bodyPr/>
                  <a:lstStyle/>
                  <a:p>
                    <a:pPr>
                      <a:defRPr sz="12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altLang="en-US" dirty="0" smtClean="0">
                        <a:solidFill>
                          <a:schemeClr val="tx1"/>
                        </a:solidFill>
                      </a:rPr>
                      <a:t>6</a:t>
                    </a:r>
                    <a:r>
                      <a:rPr lang="en-US" altLang="zh-TW" dirty="0" smtClean="0">
                        <a:solidFill>
                          <a:schemeClr val="tx1"/>
                        </a:solidFill>
                      </a:rPr>
                      <a:t>.87</a:t>
                    </a:r>
                    <a:endParaRPr lang="en-US" altLang="en-US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Val val="1"/>
            </c:dLbl>
            <c:dLbl>
              <c:idx val="6"/>
              <c:layout>
                <c:manualLayout>
                  <c:x val="-3.3429309812414612E-2"/>
                  <c:y val="-9.8180561333358188E-2"/>
                </c:manualLayout>
              </c:layout>
              <c:showVal val="1"/>
            </c:dLbl>
            <c:dLbl>
              <c:idx val="7"/>
              <c:layout>
                <c:manualLayout>
                  <c:x val="-3.0622974995497085E-2"/>
                  <c:y val="-8.2796345916153674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Q4f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 年(f)</c:v>
                  </c:pt>
                  <c:pt idx="4">
                    <c:v>2017 (f)</c:v>
                  </c:pt>
                </c:lvl>
              </c:multiLvlStrCache>
            </c:multiLvlStrRef>
          </c:cat>
          <c:val>
            <c:numRef>
              <c:f>工作表1!$C$2:$C$9</c:f>
              <c:numCache>
                <c:formatCode>General</c:formatCode>
                <c:ptCount val="8"/>
                <c:pt idx="0">
                  <c:v>-12.11</c:v>
                </c:pt>
                <c:pt idx="1">
                  <c:v>-6.23</c:v>
                </c:pt>
                <c:pt idx="2">
                  <c:v>0.11</c:v>
                </c:pt>
                <c:pt idx="3">
                  <c:v>7.17</c:v>
                </c:pt>
                <c:pt idx="4">
                  <c:v>8.27</c:v>
                </c:pt>
                <c:pt idx="5">
                  <c:v>6.87</c:v>
                </c:pt>
                <c:pt idx="6">
                  <c:v>4.07</c:v>
                </c:pt>
                <c:pt idx="7">
                  <c:v>1.22</c:v>
                </c:pt>
              </c:numCache>
            </c:numRef>
          </c:val>
        </c:ser>
        <c:dLbls/>
        <c:marker val="1"/>
        <c:axId val="153391488"/>
        <c:axId val="153393024"/>
      </c:lineChart>
      <c:catAx>
        <c:axId val="153391488"/>
        <c:scaling>
          <c:orientation val="minMax"/>
        </c:scaling>
        <c:axPos val="b"/>
        <c:tickLblPos val="low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53393024"/>
        <c:crosses val="autoZero"/>
        <c:auto val="1"/>
        <c:lblAlgn val="ctr"/>
        <c:lblOffset val="100"/>
      </c:catAx>
      <c:valAx>
        <c:axId val="153393024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5339148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autoTitleDeleted val="1"/>
    <c:plotArea>
      <c:layout>
        <c:manualLayout>
          <c:layoutTarget val="inner"/>
          <c:xMode val="edge"/>
          <c:yMode val="edge"/>
          <c:x val="8.0190538193365968E-2"/>
          <c:y val="6.3836815005792164E-2"/>
          <c:w val="0.88509612636946222"/>
          <c:h val="0.59607567380501825"/>
        </c:manualLayout>
      </c:layout>
      <c:lineChart>
        <c:grouping val="standard"/>
        <c:ser>
          <c:idx val="1"/>
          <c:order val="0"/>
          <c:tx>
            <c:strRef>
              <c:f>工作表1!$C$1</c:f>
              <c:strCache>
                <c:ptCount val="1"/>
                <c:pt idx="0">
                  <c:v>民間消費成長率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circle"/>
            <c:size val="6"/>
            <c:spPr>
              <a:solidFill>
                <a:schemeClr val="bg1"/>
              </a:solidFill>
              <a:ln w="19050">
                <a:solidFill>
                  <a:schemeClr val="accent1"/>
                </a:solidFill>
              </a:ln>
            </c:spPr>
          </c:marker>
          <c:dPt>
            <c:idx val="5"/>
            <c:spPr>
              <a:ln>
                <a:solidFill>
                  <a:schemeClr val="accent1"/>
                </a:solidFill>
                <a:prstDash val="solid"/>
              </a:ln>
            </c:spPr>
          </c:dPt>
          <c:dPt>
            <c:idx val="6"/>
          </c:dPt>
          <c:dPt>
            <c:idx val="7"/>
          </c:dPt>
          <c:dLbls>
            <c:dLbl>
              <c:idx val="2"/>
              <c:layout>
                <c:manualLayout>
                  <c:x val="-1.4200909951570299E-2"/>
                  <c:y val="2.3026770887571262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dirty="0" smtClean="0"/>
                      <a:t>2</a:t>
                    </a:r>
                    <a:r>
                      <a:rPr lang="en-US" altLang="en-US" dirty="0" smtClean="0"/>
                      <a:t>.</a:t>
                    </a:r>
                    <a:r>
                      <a:rPr lang="en-US" altLang="zh-TW" dirty="0" smtClean="0"/>
                      <a:t>46</a:t>
                    </a:r>
                    <a:endParaRPr lang="en-US" altLang="en-US" dirty="0"/>
                  </a:p>
                </c:rich>
              </c:tx>
              <c:dLblPos val="r"/>
              <c:showVal val="1"/>
            </c:dLbl>
            <c:txPr>
              <a:bodyPr/>
              <a:lstStyle/>
              <a:p>
                <a:pPr>
                  <a:defRPr sz="12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dLblPos val="t"/>
            <c:showVal val="1"/>
          </c:dLbls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Q4f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2016年(f)
</c:v>
                  </c:pt>
                  <c:pt idx="4">
                    <c:v>2017年(f)
</c:v>
                  </c:pt>
                </c:lvl>
              </c:multiLvlStrCache>
            </c:multiLvlStrRef>
          </c:cat>
          <c:val>
            <c:numRef>
              <c:f>工作表1!$C$2:$C$9</c:f>
              <c:numCache>
                <c:formatCode>General</c:formatCode>
                <c:ptCount val="8"/>
                <c:pt idx="0">
                  <c:v>2.64</c:v>
                </c:pt>
                <c:pt idx="1">
                  <c:v>1.59</c:v>
                </c:pt>
                <c:pt idx="2">
                  <c:v>2.46</c:v>
                </c:pt>
                <c:pt idx="3">
                  <c:v>1.06</c:v>
                </c:pt>
                <c:pt idx="4">
                  <c:v>1.6500000000000001</c:v>
                </c:pt>
                <c:pt idx="5">
                  <c:v>1.74</c:v>
                </c:pt>
                <c:pt idx="6">
                  <c:v>1.73</c:v>
                </c:pt>
                <c:pt idx="7">
                  <c:v>1.83</c:v>
                </c:pt>
              </c:numCache>
            </c:numRef>
          </c:val>
        </c:ser>
        <c:ser>
          <c:idx val="0"/>
          <c:order val="1"/>
          <c:tx>
            <c:strRef>
              <c:f>工作表1!$D$1</c:f>
              <c:strCache>
                <c:ptCount val="1"/>
                <c:pt idx="0">
                  <c:v>固定投資實質成長率</c:v>
                </c:pt>
              </c:strCache>
            </c:strRef>
          </c:tx>
          <c:cat>
            <c:multiLvlStrRef>
              <c:f>工作表1!$A$2:$B$9</c:f>
              <c:multiLvlStrCache>
                <c:ptCount val="8"/>
                <c:lvl>
                  <c:pt idx="0">
                    <c:v>Q1</c:v>
                  </c:pt>
                  <c:pt idx="1">
                    <c:v>Q2</c:v>
                  </c:pt>
                  <c:pt idx="2">
                    <c:v>Q3</c:v>
                  </c:pt>
                  <c:pt idx="3">
                    <c:v>Q4f</c:v>
                  </c:pt>
                  <c:pt idx="4">
                    <c:v>Q1f</c:v>
                  </c:pt>
                  <c:pt idx="5">
                    <c:v>Q2f</c:v>
                  </c:pt>
                  <c:pt idx="6">
                    <c:v>Q3f</c:v>
                  </c:pt>
                  <c:pt idx="7">
                    <c:v>Q4f</c:v>
                  </c:pt>
                </c:lvl>
                <c:lvl>
                  <c:pt idx="0">
                    <c:v>2016年(f)
</c:v>
                  </c:pt>
                  <c:pt idx="4">
                    <c:v>2017年(f)
</c:v>
                  </c:pt>
                </c:lvl>
              </c:multiLvlStrCache>
            </c:multiLvlStrRef>
          </c:cat>
          <c:val>
            <c:numRef>
              <c:f>工作表1!$D$2:$D$9</c:f>
              <c:numCache>
                <c:formatCode>General</c:formatCode>
                <c:ptCount val="8"/>
              </c:numCache>
            </c:numRef>
          </c:val>
        </c:ser>
        <c:dLbls/>
        <c:marker val="1"/>
        <c:axId val="111378432"/>
        <c:axId val="127842176"/>
      </c:lineChart>
      <c:catAx>
        <c:axId val="11137843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pPr>
            <a:endParaRPr lang="zh-TW"/>
          </a:p>
        </c:txPr>
        <c:crossAx val="127842176"/>
        <c:crosses val="autoZero"/>
        <c:auto val="1"/>
        <c:lblAlgn val="ctr"/>
        <c:lblOffset val="100"/>
      </c:catAx>
      <c:valAx>
        <c:axId val="127842176"/>
        <c:scaling>
          <c:orientation val="minMax"/>
        </c:scaling>
        <c:axPos val="l"/>
        <c:majorGridlines>
          <c:spPr>
            <a:ln>
              <a:noFill/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11378432"/>
        <c:crosses val="autoZero"/>
        <c:crossBetween val="between"/>
        <c:majorUnit val="1"/>
      </c:valAx>
    </c:plotArea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plotArea>
      <c:layout>
        <c:manualLayout>
          <c:layoutTarget val="inner"/>
          <c:xMode val="edge"/>
          <c:yMode val="edge"/>
          <c:x val="5.2098917322834663E-2"/>
          <c:y val="3.437500000000001E-2"/>
          <c:w val="0.92093963254593192"/>
          <c:h val="0.84894484475095844"/>
        </c:manualLayout>
      </c:layout>
      <c:barChart>
        <c:barDir val="col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2015</c:v>
                </c:pt>
              </c:strCache>
            </c:strRef>
          </c:tx>
          <c:dLbls>
            <c:numFmt formatCode="#,##0_);[Red]\(#,##0\)" sourceLinked="0"/>
            <c:txPr>
              <a:bodyPr/>
              <a:lstStyle/>
              <a:p>
                <a:pPr>
                  <a:defRPr sz="1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工作表1!$A$2:$A$8</c:f>
              <c:strCache>
                <c:ptCount val="7"/>
                <c:pt idx="0">
                  <c:v>中國大陸</c:v>
                </c:pt>
                <c:pt idx="1">
                  <c:v>希臘</c:v>
                </c:pt>
                <c:pt idx="2">
                  <c:v>俄羅斯</c:v>
                </c:pt>
                <c:pt idx="3">
                  <c:v>土耳其</c:v>
                </c:pt>
                <c:pt idx="4">
                  <c:v>印度</c:v>
                </c:pt>
                <c:pt idx="5">
                  <c:v>巴西</c:v>
                </c:pt>
                <c:pt idx="6">
                  <c:v>墨西哥</c:v>
                </c:pt>
              </c:strCache>
            </c:strRef>
          </c:cat>
          <c:val>
            <c:numRef>
              <c:f>工作表1!$B$2:$B$8</c:f>
              <c:numCache>
                <c:formatCode>General</c:formatCode>
                <c:ptCount val="7"/>
                <c:pt idx="0">
                  <c:v>39.1</c:v>
                </c:pt>
                <c:pt idx="1">
                  <c:v>62.6</c:v>
                </c:pt>
                <c:pt idx="2">
                  <c:v>16.2</c:v>
                </c:pt>
                <c:pt idx="3">
                  <c:v>21.4</c:v>
                </c:pt>
                <c:pt idx="4">
                  <c:v>10</c:v>
                </c:pt>
                <c:pt idx="5">
                  <c:v>25.5</c:v>
                </c:pt>
                <c:pt idx="6">
                  <c:v>15.5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2016Q2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c:spPr>
          <c:dLbls>
            <c:numFmt formatCode="#,##0_);[Red]\(#,##0\)" sourceLinked="0"/>
            <c:txPr>
              <a:bodyPr/>
              <a:lstStyle/>
              <a:p>
                <a:pPr>
                  <a:defRPr sz="1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工作表1!$A$2:$A$8</c:f>
              <c:strCache>
                <c:ptCount val="7"/>
                <c:pt idx="0">
                  <c:v>中國大陸</c:v>
                </c:pt>
                <c:pt idx="1">
                  <c:v>希臘</c:v>
                </c:pt>
                <c:pt idx="2">
                  <c:v>俄羅斯</c:v>
                </c:pt>
                <c:pt idx="3">
                  <c:v>土耳其</c:v>
                </c:pt>
                <c:pt idx="4">
                  <c:v>印度</c:v>
                </c:pt>
                <c:pt idx="5">
                  <c:v>巴西</c:v>
                </c:pt>
                <c:pt idx="6">
                  <c:v>墨西哥</c:v>
                </c:pt>
              </c:strCache>
            </c:strRef>
          </c:cat>
          <c:val>
            <c:numRef>
              <c:f>工作表1!$C$2:$C$8</c:f>
              <c:numCache>
                <c:formatCode>General</c:formatCode>
                <c:ptCount val="7"/>
                <c:pt idx="0">
                  <c:v>41.8</c:v>
                </c:pt>
                <c:pt idx="1">
                  <c:v>61.5</c:v>
                </c:pt>
                <c:pt idx="2">
                  <c:v>16</c:v>
                </c:pt>
                <c:pt idx="3">
                  <c:v>21.1</c:v>
                </c:pt>
                <c:pt idx="4">
                  <c:v>10.3</c:v>
                </c:pt>
                <c:pt idx="5">
                  <c:v>25.3</c:v>
                </c:pt>
                <c:pt idx="6">
                  <c:v>16.3</c:v>
                </c:pt>
              </c:numCache>
            </c:numRef>
          </c:val>
        </c:ser>
        <c:dLbls/>
        <c:axId val="156537600"/>
        <c:axId val="156539136"/>
      </c:barChart>
      <c:catAx>
        <c:axId val="156537600"/>
        <c:scaling>
          <c:orientation val="minMax"/>
        </c:scaling>
        <c:axPos val="b"/>
        <c:tickLblPos val="nextTo"/>
        <c:txPr>
          <a:bodyPr/>
          <a:lstStyle/>
          <a:p>
            <a:pPr>
              <a:defRPr sz="105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56539136"/>
        <c:crosses val="autoZero"/>
        <c:auto val="1"/>
        <c:lblAlgn val="ctr"/>
        <c:lblOffset val="100"/>
      </c:catAx>
      <c:valAx>
        <c:axId val="15653913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565376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4387188320209974"/>
          <c:y val="1.3326279527559057E-2"/>
          <c:w val="0.40196145013123352"/>
          <c:h val="7.0222440944881906E-2"/>
        </c:manualLayout>
      </c:layout>
      <c:txPr>
        <a:bodyPr/>
        <a:lstStyle/>
        <a:p>
          <a:pPr>
            <a:defRPr sz="10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plotArea>
      <c:layout>
        <c:manualLayout>
          <c:layoutTarget val="inner"/>
          <c:xMode val="edge"/>
          <c:yMode val="edge"/>
          <c:x val="5.2098917322834663E-2"/>
          <c:y val="3.437500000000001E-2"/>
          <c:w val="0.92093963254593192"/>
          <c:h val="0.84894484475095844"/>
        </c:manualLayout>
      </c:layout>
      <c:barChart>
        <c:barDir val="col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2015</c:v>
                </c:pt>
              </c:strCache>
            </c:strRef>
          </c:tx>
          <c:dLbls>
            <c:numFmt formatCode="#,##0_);[Red]\(#,##0\)" sourceLinked="0"/>
            <c:txPr>
              <a:bodyPr/>
              <a:lstStyle/>
              <a:p>
                <a:pPr>
                  <a:defRPr sz="1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工作表1!$A$2:$A$8</c:f>
              <c:strCache>
                <c:ptCount val="7"/>
                <c:pt idx="0">
                  <c:v>中國大陸</c:v>
                </c:pt>
                <c:pt idx="1">
                  <c:v>希臘</c:v>
                </c:pt>
                <c:pt idx="2">
                  <c:v>俄羅斯</c:v>
                </c:pt>
                <c:pt idx="3">
                  <c:v>土耳其</c:v>
                </c:pt>
                <c:pt idx="4">
                  <c:v>印度</c:v>
                </c:pt>
                <c:pt idx="5">
                  <c:v>巴西</c:v>
                </c:pt>
                <c:pt idx="6">
                  <c:v>墨西哥</c:v>
                </c:pt>
              </c:strCache>
            </c:strRef>
          </c:cat>
          <c:val>
            <c:numRef>
              <c:f>工作表1!$B$2:$B$8</c:f>
              <c:numCache>
                <c:formatCode>General</c:formatCode>
                <c:ptCount val="7"/>
                <c:pt idx="0">
                  <c:v>163.6</c:v>
                </c:pt>
                <c:pt idx="1">
                  <c:v>64.099999999999994</c:v>
                </c:pt>
                <c:pt idx="2">
                  <c:v>57.1</c:v>
                </c:pt>
                <c:pt idx="3">
                  <c:v>57</c:v>
                </c:pt>
                <c:pt idx="4">
                  <c:v>51</c:v>
                </c:pt>
                <c:pt idx="5">
                  <c:v>50.1</c:v>
                </c:pt>
                <c:pt idx="6">
                  <c:v>24.8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2016Q2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c:spPr>
          <c:dLbls>
            <c:numFmt formatCode="#,##0_);[Red]\(#,##0\)" sourceLinked="0"/>
            <c:txPr>
              <a:bodyPr/>
              <a:lstStyle/>
              <a:p>
                <a:pPr>
                  <a:defRPr sz="1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工作表1!$A$2:$A$8</c:f>
              <c:strCache>
                <c:ptCount val="7"/>
                <c:pt idx="0">
                  <c:v>中國大陸</c:v>
                </c:pt>
                <c:pt idx="1">
                  <c:v>希臘</c:v>
                </c:pt>
                <c:pt idx="2">
                  <c:v>俄羅斯</c:v>
                </c:pt>
                <c:pt idx="3">
                  <c:v>土耳其</c:v>
                </c:pt>
                <c:pt idx="4">
                  <c:v>印度</c:v>
                </c:pt>
                <c:pt idx="5">
                  <c:v>巴西</c:v>
                </c:pt>
                <c:pt idx="6">
                  <c:v>墨西哥</c:v>
                </c:pt>
              </c:strCache>
            </c:strRef>
          </c:cat>
          <c:val>
            <c:numRef>
              <c:f>工作表1!$C$2:$C$8</c:f>
              <c:numCache>
                <c:formatCode>General</c:formatCode>
                <c:ptCount val="7"/>
                <c:pt idx="0">
                  <c:v>167.6</c:v>
                </c:pt>
                <c:pt idx="1">
                  <c:v>63.7</c:v>
                </c:pt>
                <c:pt idx="2">
                  <c:v>54</c:v>
                </c:pt>
                <c:pt idx="3">
                  <c:v>58.5</c:v>
                </c:pt>
                <c:pt idx="4">
                  <c:v>49.7</c:v>
                </c:pt>
                <c:pt idx="5">
                  <c:v>44.8</c:v>
                </c:pt>
                <c:pt idx="6">
                  <c:v>25.8</c:v>
                </c:pt>
              </c:numCache>
            </c:numRef>
          </c:val>
        </c:ser>
        <c:dLbls/>
        <c:axId val="156634496"/>
        <c:axId val="156648576"/>
      </c:barChart>
      <c:catAx>
        <c:axId val="156634496"/>
        <c:scaling>
          <c:orientation val="minMax"/>
        </c:scaling>
        <c:axPos val="b"/>
        <c:tickLblPos val="nextTo"/>
        <c:txPr>
          <a:bodyPr/>
          <a:lstStyle/>
          <a:p>
            <a:pPr>
              <a:defRPr sz="105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56648576"/>
        <c:crosses val="autoZero"/>
        <c:auto val="1"/>
        <c:lblAlgn val="ctr"/>
        <c:lblOffset val="100"/>
      </c:catAx>
      <c:valAx>
        <c:axId val="15664857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15663449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4387188320209974"/>
          <c:y val="1.3326279527559057E-2"/>
          <c:w val="0.40196145013123352"/>
          <c:h val="7.0222440944881906E-2"/>
        </c:manualLayout>
      </c:layout>
      <c:txPr>
        <a:bodyPr/>
        <a:lstStyle/>
        <a:p>
          <a:pPr>
            <a:defRPr sz="10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zh-TW"/>
        </a:p>
      </c:txPr>
    </c:legend>
    <c:plotVisOnly val="1"/>
    <c:dispBlanksAs val="gap"/>
  </c:chart>
  <c:txPr>
    <a:bodyPr/>
    <a:lstStyle/>
    <a:p>
      <a:pPr>
        <a:defRPr sz="1800"/>
      </a:pPr>
      <a:endParaRPr lang="zh-TW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702AA1-8DE2-43B2-A12D-241F499BF0D7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03F94E5-8D3C-4004-8B6E-4ADD13E6C4BA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風險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5D2B040-FD83-4C63-914F-D118367BC90E}" type="parTrans" cxnId="{EBD0627E-418B-461B-BD84-6A13A6A6C3C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0A0949-24DD-43FF-81C8-211AC91E9725}" type="sibTrans" cxnId="{EBD0627E-418B-461B-BD84-6A13A6A6C3C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9C7B6C9-E0BB-47B1-8F69-660FD947424B}">
      <dgm:prSet phldrT="[文字]" custT="1"/>
      <dgm:spPr/>
      <dgm:t>
        <a:bodyPr/>
        <a:lstStyle/>
        <a:p>
          <a:r>
            <a:rPr lang="zh-TW" altLang="en-US" sz="1200" b="1" u="sng" dirty="0" smtClean="0">
              <a:latin typeface="標楷體" panose="03000509000000000000" pitchFamily="65" charset="-120"/>
              <a:ea typeface="標楷體" panose="03000509000000000000" pitchFamily="65" charset="-120"/>
            </a:rPr>
            <a:t>美國政策變動效應</a:t>
          </a:r>
          <a:endParaRPr lang="en-US" altLang="zh-TW" sz="1200" b="1" u="sng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美國利率上升加速，製造業回流擴大、貿易保護措施升級</a:t>
          </a:r>
          <a:endParaRPr lang="zh-TW" altLang="en-US" sz="1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A2DCBB5-8E74-4085-AB0D-A88DB5B6408D}" type="parTrans" cxnId="{6A913D2D-E788-4C4D-A092-EE5B86F11E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7FB0A78-46BA-4EC6-9D48-4759DDD4BD52}" type="sibTrans" cxnId="{6A913D2D-E788-4C4D-A092-EE5B86F11E22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D3E6AE5-7C9C-4D61-9249-F41B499B8369}">
      <dgm:prSet phldrT="[文字]" custT="1"/>
      <dgm:spPr/>
      <dgm:t>
        <a:bodyPr/>
        <a:lstStyle/>
        <a:p>
          <a:r>
            <a:rPr lang="zh-TW" altLang="en-US" sz="1200" b="1" u="sng" dirty="0" smtClean="0">
              <a:latin typeface="標楷體" panose="03000509000000000000" pitchFamily="65" charset="-120"/>
              <a:ea typeface="標楷體" panose="03000509000000000000" pitchFamily="65" charset="-120"/>
            </a:rPr>
            <a:t>企業債務居高不下</a:t>
          </a:r>
          <a:endParaRPr lang="en-US" altLang="zh-TW" sz="1200" b="1" u="sng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企業債務居高不下且持續增加，經濟成長放緩及企業利潤下降，導致企業違約的風險上升</a:t>
          </a:r>
          <a:endParaRPr lang="zh-TW" altLang="en-US" sz="1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E4670F-3A2A-4F6F-BDC9-2354E0D53AF8}" type="parTrans" cxnId="{011B5D29-CDBA-4767-8170-9CC8B6700C8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5D76E7A-4B54-4D89-A964-9EE67DCBB02F}" type="sibTrans" cxnId="{011B5D29-CDBA-4767-8170-9CC8B6700C8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9425AEE-D30C-45E5-AE2C-4CBA3B17EF93}">
      <dgm:prSet phldrT="[文字]" custT="1"/>
      <dgm:spPr/>
      <dgm:t>
        <a:bodyPr/>
        <a:lstStyle/>
        <a:p>
          <a:r>
            <a:rPr lang="zh-TW" altLang="en-US" sz="1200" b="1" u="sng" dirty="0" smtClean="0">
              <a:latin typeface="標楷體" panose="03000509000000000000" pitchFamily="65" charset="-120"/>
              <a:ea typeface="標楷體" panose="03000509000000000000" pitchFamily="65" charset="-120"/>
            </a:rPr>
            <a:t>金融風險升高</a:t>
          </a:r>
          <a:endParaRPr lang="en-US" altLang="zh-TW" sz="1200" b="1" u="sng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人民幣貶值預期引發資本外流，金融市場波動加劇；房地產泡沫去槓桿可能會導致經濟成長進一步放緩，或出現銀行業危機</a:t>
          </a:r>
          <a:endParaRPr lang="zh-TW" altLang="en-US" sz="1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C8DF4F7-CA46-472A-9B3D-DFE32D020570}" type="parTrans" cxnId="{836D4F54-7D3E-4A77-9C63-8C86F31A58D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CB0275B-AD99-4F21-9F92-9692C3B26D8E}" type="sibTrans" cxnId="{836D4F54-7D3E-4A77-9C63-8C86F31A58DF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6334A04-C8D4-4E33-BB3C-8B54AC258B0E}">
      <dgm:prSet custT="1"/>
      <dgm:spPr/>
      <dgm:t>
        <a:bodyPr/>
        <a:lstStyle/>
        <a:p>
          <a:r>
            <a:rPr lang="zh-TW" altLang="en-US" sz="1200" b="1" u="sng" dirty="0" smtClean="0">
              <a:latin typeface="標楷體" panose="03000509000000000000" pitchFamily="65" charset="-120"/>
              <a:ea typeface="標楷體" panose="03000509000000000000" pitchFamily="65" charset="-120"/>
            </a:rPr>
            <a:t>領導層級改組風險</a:t>
          </a:r>
          <a:endParaRPr lang="en-US" altLang="zh-TW" sz="1200" b="1" u="sng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sz="1200" b="1" u="none" dirty="0" smtClean="0">
              <a:latin typeface="標楷體" panose="03000509000000000000" pitchFamily="65" charset="-120"/>
              <a:ea typeface="標楷體" panose="03000509000000000000" pitchFamily="65" charset="-120"/>
            </a:rPr>
            <a:t>2017</a:t>
          </a:r>
          <a:r>
            <a:rPr lang="zh-TW" altLang="zh-TW" sz="1200" b="1" u="none" dirty="0" smtClean="0">
              <a:latin typeface="標楷體" panose="03000509000000000000" pitchFamily="65" charset="-120"/>
              <a:ea typeface="標楷體" panose="03000509000000000000" pitchFamily="65" charset="-120"/>
            </a:rPr>
            <a:t>年中國大陸領導階層改組，經濟政策</a:t>
          </a:r>
          <a:r>
            <a:rPr lang="zh-TW" altLang="en-US" sz="1200" b="1" u="none" dirty="0" smtClean="0">
              <a:latin typeface="標楷體" panose="03000509000000000000" pitchFamily="65" charset="-120"/>
              <a:ea typeface="標楷體" panose="03000509000000000000" pitchFamily="65" charset="-120"/>
            </a:rPr>
            <a:t>將重新檢視</a:t>
          </a:r>
          <a:r>
            <a:rPr lang="zh-TW" altLang="zh-TW" sz="1200" b="1" u="none" dirty="0" smtClean="0">
              <a:latin typeface="標楷體" panose="03000509000000000000" pitchFamily="65" charset="-120"/>
              <a:ea typeface="標楷體" panose="03000509000000000000" pitchFamily="65" charset="-120"/>
            </a:rPr>
            <a:t>，</a:t>
          </a:r>
          <a:r>
            <a:rPr lang="zh-TW" altLang="en-US" sz="1200" b="1" u="none" dirty="0" smtClean="0">
              <a:latin typeface="標楷體" panose="03000509000000000000" pitchFamily="65" charset="-120"/>
              <a:ea typeface="標楷體" panose="03000509000000000000" pitchFamily="65" charset="-120"/>
            </a:rPr>
            <a:t>若</a:t>
          </a:r>
          <a:r>
            <a:rPr lang="zh-TW" altLang="zh-TW" sz="1200" b="1" u="none" dirty="0" smtClean="0">
              <a:latin typeface="標楷體" panose="03000509000000000000" pitchFamily="65" charset="-120"/>
              <a:ea typeface="標楷體" panose="03000509000000000000" pitchFamily="65" charset="-120"/>
            </a:rPr>
            <a:t>減少信貸增長，將使得利率提高，將使建築和房地產行業受打擊</a:t>
          </a:r>
          <a:endParaRPr lang="zh-TW" altLang="en-US" sz="1200" u="none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3B9049B-1135-4CCD-8862-0DFACFE5305D}" type="parTrans" cxnId="{273C6F49-8502-4EBD-BE44-37DFAB13CE7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0E94E23-6D65-4E17-9BDB-A1076D1A674E}" type="sibTrans" cxnId="{273C6F49-8502-4EBD-BE44-37DFAB13CE7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5321911-5DD7-4B36-95AF-AD2DA92CE071}" type="pres">
      <dgm:prSet presAssocID="{72702AA1-8DE2-43B2-A12D-241F499BF0D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F93AB20-AFAE-4915-B855-47A88D843314}" type="pres">
      <dgm:prSet presAssocID="{303F94E5-8D3C-4004-8B6E-4ADD13E6C4BA}" presName="centerShape" presStyleLbl="node0" presStyleIdx="0" presStyleCnt="1" custScaleX="74326" custScaleY="62187"/>
      <dgm:spPr/>
      <dgm:t>
        <a:bodyPr/>
        <a:lstStyle/>
        <a:p>
          <a:endParaRPr lang="zh-TW" altLang="en-US"/>
        </a:p>
      </dgm:t>
    </dgm:pt>
    <dgm:pt modelId="{C89EDB77-AE81-46E7-B70E-E065AC503867}" type="pres">
      <dgm:prSet presAssocID="{EA2DCBB5-8E74-4085-AB0D-A88DB5B6408D}" presName="parTrans" presStyleLbl="bgSibTrans2D1" presStyleIdx="0" presStyleCnt="4"/>
      <dgm:spPr/>
      <dgm:t>
        <a:bodyPr/>
        <a:lstStyle/>
        <a:p>
          <a:endParaRPr lang="zh-TW" altLang="en-US"/>
        </a:p>
      </dgm:t>
    </dgm:pt>
    <dgm:pt modelId="{39ED920F-AED0-4DE3-86E7-7210FD4F3B4F}" type="pres">
      <dgm:prSet presAssocID="{A9C7B6C9-E0BB-47B1-8F69-660FD947424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A73724-2240-4F1F-B2B5-EA221EBEE274}" type="pres">
      <dgm:prSet presAssocID="{33E4670F-3A2A-4F6F-BDC9-2354E0D53AF8}" presName="parTrans" presStyleLbl="bgSibTrans2D1" presStyleIdx="1" presStyleCnt="4"/>
      <dgm:spPr/>
      <dgm:t>
        <a:bodyPr/>
        <a:lstStyle/>
        <a:p>
          <a:endParaRPr lang="zh-TW" altLang="en-US"/>
        </a:p>
      </dgm:t>
    </dgm:pt>
    <dgm:pt modelId="{9A5D3AB5-B060-45F6-BDD9-F5672D43EF3C}" type="pres">
      <dgm:prSet presAssocID="{FD3E6AE5-7C9C-4D61-9249-F41B499B8369}" presName="node" presStyleLbl="node1" presStyleIdx="1" presStyleCnt="4" custScaleX="133712" custRadScaleRad="110616" custRadScaleInc="1309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6F2D40-5DDE-456C-A19A-ED61B2185D5F}" type="pres">
      <dgm:prSet presAssocID="{DC8DF4F7-CA46-472A-9B3D-DFE32D020570}" presName="parTrans" presStyleLbl="bgSibTrans2D1" presStyleIdx="2" presStyleCnt="4"/>
      <dgm:spPr/>
      <dgm:t>
        <a:bodyPr/>
        <a:lstStyle/>
        <a:p>
          <a:endParaRPr lang="zh-TW" altLang="en-US"/>
        </a:p>
      </dgm:t>
    </dgm:pt>
    <dgm:pt modelId="{FAF88DD8-BA18-4D00-9D0F-223C9A6FCFBD}" type="pres">
      <dgm:prSet presAssocID="{69425AEE-D30C-45E5-AE2C-4CBA3B17EF93}" presName="node" presStyleLbl="node1" presStyleIdx="2" presStyleCnt="4" custScaleX="132227" custRadScaleRad="116109" custRadScaleInc="-1394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D58D1F-3A38-4604-B9D2-A82A9EA8B502}" type="pres">
      <dgm:prSet presAssocID="{63B9049B-1135-4CCD-8862-0DFACFE5305D}" presName="parTrans" presStyleLbl="bgSibTrans2D1" presStyleIdx="3" presStyleCnt="4"/>
      <dgm:spPr/>
      <dgm:t>
        <a:bodyPr/>
        <a:lstStyle/>
        <a:p>
          <a:endParaRPr lang="zh-TW" altLang="en-US"/>
        </a:p>
      </dgm:t>
    </dgm:pt>
    <dgm:pt modelId="{180553A8-9447-485E-BB96-FB3F0FEBBA1A}" type="pres">
      <dgm:prSet presAssocID="{66334A04-C8D4-4E33-BB3C-8B54AC258B0E}" presName="node" presStyleLbl="node1" presStyleIdx="3" presStyleCnt="4" custScaleX="131920" custRadScaleRad="118217" custRadScaleInc="523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835CA51-7615-4D14-883D-696EA3343C39}" type="presOf" srcId="{69425AEE-D30C-45E5-AE2C-4CBA3B17EF93}" destId="{FAF88DD8-BA18-4D00-9D0F-223C9A6FCFBD}" srcOrd="0" destOrd="0" presId="urn:microsoft.com/office/officeart/2005/8/layout/radial4"/>
    <dgm:cxn modelId="{6A913D2D-E788-4C4D-A092-EE5B86F11E22}" srcId="{303F94E5-8D3C-4004-8B6E-4ADD13E6C4BA}" destId="{A9C7B6C9-E0BB-47B1-8F69-660FD947424B}" srcOrd="0" destOrd="0" parTransId="{EA2DCBB5-8E74-4085-AB0D-A88DB5B6408D}" sibTransId="{47FB0A78-46BA-4EC6-9D48-4759DDD4BD52}"/>
    <dgm:cxn modelId="{CA10AB0B-2B8E-4741-8048-771B6F063617}" type="presOf" srcId="{63B9049B-1135-4CCD-8862-0DFACFE5305D}" destId="{A7D58D1F-3A38-4604-B9D2-A82A9EA8B502}" srcOrd="0" destOrd="0" presId="urn:microsoft.com/office/officeart/2005/8/layout/radial4"/>
    <dgm:cxn modelId="{DD08792B-95B8-4783-9E36-A66E82BF462E}" type="presOf" srcId="{A9C7B6C9-E0BB-47B1-8F69-660FD947424B}" destId="{39ED920F-AED0-4DE3-86E7-7210FD4F3B4F}" srcOrd="0" destOrd="0" presId="urn:microsoft.com/office/officeart/2005/8/layout/radial4"/>
    <dgm:cxn modelId="{8A352C56-E6B7-4738-B540-679D36110A36}" type="presOf" srcId="{DC8DF4F7-CA46-472A-9B3D-DFE32D020570}" destId="{706F2D40-5DDE-456C-A19A-ED61B2185D5F}" srcOrd="0" destOrd="0" presId="urn:microsoft.com/office/officeart/2005/8/layout/radial4"/>
    <dgm:cxn modelId="{CF70B726-D86F-4F83-936C-12947E47206F}" type="presOf" srcId="{33E4670F-3A2A-4F6F-BDC9-2354E0D53AF8}" destId="{67A73724-2240-4F1F-B2B5-EA221EBEE274}" srcOrd="0" destOrd="0" presId="urn:microsoft.com/office/officeart/2005/8/layout/radial4"/>
    <dgm:cxn modelId="{836D4F54-7D3E-4A77-9C63-8C86F31A58DF}" srcId="{303F94E5-8D3C-4004-8B6E-4ADD13E6C4BA}" destId="{69425AEE-D30C-45E5-AE2C-4CBA3B17EF93}" srcOrd="2" destOrd="0" parTransId="{DC8DF4F7-CA46-472A-9B3D-DFE32D020570}" sibTransId="{DCB0275B-AD99-4F21-9F92-9692C3B26D8E}"/>
    <dgm:cxn modelId="{6F822C7F-35FB-416D-8CFC-5044C804931E}" type="presOf" srcId="{FD3E6AE5-7C9C-4D61-9249-F41B499B8369}" destId="{9A5D3AB5-B060-45F6-BDD9-F5672D43EF3C}" srcOrd="0" destOrd="0" presId="urn:microsoft.com/office/officeart/2005/8/layout/radial4"/>
    <dgm:cxn modelId="{FE4DC12E-50C4-4C94-B04B-7FC00E526E41}" type="presOf" srcId="{EA2DCBB5-8E74-4085-AB0D-A88DB5B6408D}" destId="{C89EDB77-AE81-46E7-B70E-E065AC503867}" srcOrd="0" destOrd="0" presId="urn:microsoft.com/office/officeart/2005/8/layout/radial4"/>
    <dgm:cxn modelId="{EBD0627E-418B-461B-BD84-6A13A6A6C3CF}" srcId="{72702AA1-8DE2-43B2-A12D-241F499BF0D7}" destId="{303F94E5-8D3C-4004-8B6E-4ADD13E6C4BA}" srcOrd="0" destOrd="0" parTransId="{F5D2B040-FD83-4C63-914F-D118367BC90E}" sibTransId="{C10A0949-24DD-43FF-81C8-211AC91E9725}"/>
    <dgm:cxn modelId="{4BFC497E-DFBD-493D-AF56-D9992C155A0D}" type="presOf" srcId="{303F94E5-8D3C-4004-8B6E-4ADD13E6C4BA}" destId="{8F93AB20-AFAE-4915-B855-47A88D843314}" srcOrd="0" destOrd="0" presId="urn:microsoft.com/office/officeart/2005/8/layout/radial4"/>
    <dgm:cxn modelId="{011B5D29-CDBA-4767-8170-9CC8B6700C87}" srcId="{303F94E5-8D3C-4004-8B6E-4ADD13E6C4BA}" destId="{FD3E6AE5-7C9C-4D61-9249-F41B499B8369}" srcOrd="1" destOrd="0" parTransId="{33E4670F-3A2A-4F6F-BDC9-2354E0D53AF8}" sibTransId="{55D76E7A-4B54-4D89-A964-9EE67DCBB02F}"/>
    <dgm:cxn modelId="{9A834230-9D84-430D-AAEA-1E2660D51143}" type="presOf" srcId="{72702AA1-8DE2-43B2-A12D-241F499BF0D7}" destId="{05321911-5DD7-4B36-95AF-AD2DA92CE071}" srcOrd="0" destOrd="0" presId="urn:microsoft.com/office/officeart/2005/8/layout/radial4"/>
    <dgm:cxn modelId="{273C6F49-8502-4EBD-BE44-37DFAB13CE78}" srcId="{303F94E5-8D3C-4004-8B6E-4ADD13E6C4BA}" destId="{66334A04-C8D4-4E33-BB3C-8B54AC258B0E}" srcOrd="3" destOrd="0" parTransId="{63B9049B-1135-4CCD-8862-0DFACFE5305D}" sibTransId="{90E94E23-6D65-4E17-9BDB-A1076D1A674E}"/>
    <dgm:cxn modelId="{0F909B3F-B3AA-4222-BFC6-9F380244A02C}" type="presOf" srcId="{66334A04-C8D4-4E33-BB3C-8B54AC258B0E}" destId="{180553A8-9447-485E-BB96-FB3F0FEBBA1A}" srcOrd="0" destOrd="0" presId="urn:microsoft.com/office/officeart/2005/8/layout/radial4"/>
    <dgm:cxn modelId="{7958AA1B-1B0A-4CB4-B94C-50C5450F9F19}" type="presParOf" srcId="{05321911-5DD7-4B36-95AF-AD2DA92CE071}" destId="{8F93AB20-AFAE-4915-B855-47A88D843314}" srcOrd="0" destOrd="0" presId="urn:microsoft.com/office/officeart/2005/8/layout/radial4"/>
    <dgm:cxn modelId="{16E110BB-8E73-4532-A9CA-DBDC4C57B018}" type="presParOf" srcId="{05321911-5DD7-4B36-95AF-AD2DA92CE071}" destId="{C89EDB77-AE81-46E7-B70E-E065AC503867}" srcOrd="1" destOrd="0" presId="urn:microsoft.com/office/officeart/2005/8/layout/radial4"/>
    <dgm:cxn modelId="{ACFE3313-7096-4A46-B2BF-4C8FDC3AF108}" type="presParOf" srcId="{05321911-5DD7-4B36-95AF-AD2DA92CE071}" destId="{39ED920F-AED0-4DE3-86E7-7210FD4F3B4F}" srcOrd="2" destOrd="0" presId="urn:microsoft.com/office/officeart/2005/8/layout/radial4"/>
    <dgm:cxn modelId="{C11978E6-5FB1-48B6-9EE5-F608A3E7E8DB}" type="presParOf" srcId="{05321911-5DD7-4B36-95AF-AD2DA92CE071}" destId="{67A73724-2240-4F1F-B2B5-EA221EBEE274}" srcOrd="3" destOrd="0" presId="urn:microsoft.com/office/officeart/2005/8/layout/radial4"/>
    <dgm:cxn modelId="{1742615E-750F-4588-B00D-24E43FAB6948}" type="presParOf" srcId="{05321911-5DD7-4B36-95AF-AD2DA92CE071}" destId="{9A5D3AB5-B060-45F6-BDD9-F5672D43EF3C}" srcOrd="4" destOrd="0" presId="urn:microsoft.com/office/officeart/2005/8/layout/radial4"/>
    <dgm:cxn modelId="{0A608A62-CEE1-46F0-9889-8EEDE1D55D98}" type="presParOf" srcId="{05321911-5DD7-4B36-95AF-AD2DA92CE071}" destId="{706F2D40-5DDE-456C-A19A-ED61B2185D5F}" srcOrd="5" destOrd="0" presId="urn:microsoft.com/office/officeart/2005/8/layout/radial4"/>
    <dgm:cxn modelId="{B1C11C54-F1EB-4E2C-ABD0-5AC7D41C3E88}" type="presParOf" srcId="{05321911-5DD7-4B36-95AF-AD2DA92CE071}" destId="{FAF88DD8-BA18-4D00-9D0F-223C9A6FCFBD}" srcOrd="6" destOrd="0" presId="urn:microsoft.com/office/officeart/2005/8/layout/radial4"/>
    <dgm:cxn modelId="{CEB76C7E-F83C-4D37-964A-F044C8246707}" type="presParOf" srcId="{05321911-5DD7-4B36-95AF-AD2DA92CE071}" destId="{A7D58D1F-3A38-4604-B9D2-A82A9EA8B502}" srcOrd="7" destOrd="0" presId="urn:microsoft.com/office/officeart/2005/8/layout/radial4"/>
    <dgm:cxn modelId="{66E26E21-3874-4F9C-92EA-04F95276F8B8}" type="presParOf" srcId="{05321911-5DD7-4B36-95AF-AD2DA92CE071}" destId="{180553A8-9447-485E-BB96-FB3F0FEBBA1A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93AB20-AFAE-4915-B855-47A88D843314}">
      <dsp:nvSpPr>
        <dsp:cNvPr id="0" name=""/>
        <dsp:cNvSpPr/>
      </dsp:nvSpPr>
      <dsp:spPr>
        <a:xfrm>
          <a:off x="3170673" y="2186829"/>
          <a:ext cx="1221768" cy="10222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風險</a:t>
          </a:r>
          <a:endParaRPr lang="zh-TW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170673" y="2186829"/>
        <a:ext cx="1221768" cy="1022228"/>
      </dsp:txXfrm>
    </dsp:sp>
    <dsp:sp modelId="{C89EDB77-AE81-46E7-B70E-E065AC503867}">
      <dsp:nvSpPr>
        <dsp:cNvPr id="0" name=""/>
        <dsp:cNvSpPr/>
      </dsp:nvSpPr>
      <dsp:spPr>
        <a:xfrm rot="11700000">
          <a:off x="1713709" y="2101213"/>
          <a:ext cx="1430040" cy="46848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ED920F-AED0-4DE3-86E7-7210FD4F3B4F}">
      <dsp:nvSpPr>
        <dsp:cNvPr id="0" name=""/>
        <dsp:cNvSpPr/>
      </dsp:nvSpPr>
      <dsp:spPr>
        <a:xfrm>
          <a:off x="957269" y="1525750"/>
          <a:ext cx="1561607" cy="12492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u="sng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美國政策變動效應</a:t>
          </a:r>
          <a:endParaRPr lang="en-US" altLang="zh-TW" sz="1200" b="1" u="sng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美國利率上升加速，製造業回流擴大、貿易保護措施升級</a:t>
          </a:r>
          <a:endParaRPr lang="zh-TW" altLang="en-US" sz="1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957269" y="1525750"/>
        <a:ext cx="1561607" cy="1249286"/>
      </dsp:txXfrm>
    </dsp:sp>
    <dsp:sp modelId="{67A73724-2240-4F1F-B2B5-EA221EBEE274}">
      <dsp:nvSpPr>
        <dsp:cNvPr id="0" name=""/>
        <dsp:cNvSpPr/>
      </dsp:nvSpPr>
      <dsp:spPr>
        <a:xfrm rot="18234786">
          <a:off x="3759710" y="1228777"/>
          <a:ext cx="1704184" cy="46848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D3AB5-B060-45F6-BDD9-F5672D43EF3C}">
      <dsp:nvSpPr>
        <dsp:cNvPr id="0" name=""/>
        <dsp:cNvSpPr/>
      </dsp:nvSpPr>
      <dsp:spPr>
        <a:xfrm>
          <a:off x="4043186" y="131237"/>
          <a:ext cx="2088056" cy="12492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u="sng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企業債務居高不下</a:t>
          </a:r>
          <a:endParaRPr lang="en-US" altLang="zh-TW" sz="1200" b="1" u="sng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企業債務居高不下且持續增加，經濟成長放緩及企業利潤下降，導致企業違約的風險上升</a:t>
          </a:r>
          <a:endParaRPr lang="zh-TW" altLang="en-US" sz="1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043186" y="131237"/>
        <a:ext cx="2088056" cy="1249286"/>
      </dsp:txXfrm>
    </dsp:sp>
    <dsp:sp modelId="{706F2D40-5DDE-456C-A19A-ED61B2185D5F}">
      <dsp:nvSpPr>
        <dsp:cNvPr id="0" name=""/>
        <dsp:cNvSpPr/>
      </dsp:nvSpPr>
      <dsp:spPr>
        <a:xfrm rot="13934607">
          <a:off x="1926919" y="1236597"/>
          <a:ext cx="1808576" cy="46848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F88DD8-BA18-4D00-9D0F-223C9A6FCFBD}">
      <dsp:nvSpPr>
        <dsp:cNvPr id="0" name=""/>
        <dsp:cNvSpPr/>
      </dsp:nvSpPr>
      <dsp:spPr>
        <a:xfrm>
          <a:off x="1245071" y="131247"/>
          <a:ext cx="2064867" cy="12492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u="sng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金融風險升高</a:t>
          </a:r>
          <a:endParaRPr lang="en-US" altLang="zh-TW" sz="1200" b="1" u="sng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人民幣貶值預期引發資本外流，金融市場波動加劇；房地產泡沫去槓桿可能會導致經濟成長進一步放緩，或出現銀行業危機</a:t>
          </a:r>
          <a:endParaRPr lang="zh-TW" altLang="en-US" sz="1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245071" y="131247"/>
        <a:ext cx="2064867" cy="1249286"/>
      </dsp:txXfrm>
    </dsp:sp>
    <dsp:sp modelId="{A7D58D1F-3A38-4604-B9D2-A82A9EA8B502}">
      <dsp:nvSpPr>
        <dsp:cNvPr id="0" name=""/>
        <dsp:cNvSpPr/>
      </dsp:nvSpPr>
      <dsp:spPr>
        <a:xfrm rot="20841237">
          <a:off x="4451623" y="2112327"/>
          <a:ext cx="1791964" cy="46848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0553A8-9447-485E-BB96-FB3F0FEBBA1A}">
      <dsp:nvSpPr>
        <dsp:cNvPr id="0" name=""/>
        <dsp:cNvSpPr/>
      </dsp:nvSpPr>
      <dsp:spPr>
        <a:xfrm>
          <a:off x="5191816" y="1525770"/>
          <a:ext cx="2060072" cy="12492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u="sng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領導層級改組風險</a:t>
          </a:r>
          <a:endParaRPr lang="en-US" altLang="zh-TW" sz="1200" b="1" u="sng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200" b="1" u="none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2017</a:t>
          </a:r>
          <a:r>
            <a:rPr lang="zh-TW" altLang="zh-TW" sz="1200" b="1" u="none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年中國大陸領導階層改組，經濟政策</a:t>
          </a:r>
          <a:r>
            <a:rPr lang="zh-TW" altLang="en-US" sz="1200" b="1" u="none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將重新檢視</a:t>
          </a:r>
          <a:r>
            <a:rPr lang="zh-TW" altLang="zh-TW" sz="1200" b="1" u="none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，</a:t>
          </a:r>
          <a:r>
            <a:rPr lang="zh-TW" altLang="en-US" sz="1200" b="1" u="none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若</a:t>
          </a:r>
          <a:r>
            <a:rPr lang="zh-TW" altLang="zh-TW" sz="1200" b="1" u="none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減少信貸增長，將使得利率提高，將使建築和房地產行業受打擊</a:t>
          </a:r>
          <a:endParaRPr lang="zh-TW" altLang="en-US" sz="1200" u="none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191816" y="1525770"/>
        <a:ext cx="2060072" cy="12492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0.8438</cdr:x>
      <cdr:y>0.4015</cdr:y>
    </cdr:from>
    <cdr:to>
      <cdr:x>0.99801</cdr:x>
      <cdr:y>0.48259</cdr:y>
    </cdr:to>
    <cdr:sp macro="" textlink="">
      <cdr:nvSpPr>
        <cdr:cNvPr id="5" name="文字方塊 16"/>
        <cdr:cNvSpPr txBox="1"/>
      </cdr:nvSpPr>
      <cdr:spPr>
        <a:xfrm xmlns:a="http://schemas.openxmlformats.org/drawingml/2006/main">
          <a:off x="7641869" y="1371562"/>
          <a:ext cx="1396651" cy="27701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pPr algn="ctr"/>
          <a:r>
            <a:rPr lang="zh-TW" altLang="en-US" sz="12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  </a:t>
          </a:r>
          <a:endParaRPr lang="zh-TW" altLang="en-US" sz="1200" b="1" dirty="0">
            <a:solidFill>
              <a:schemeClr val="tx1"/>
            </a:solidFill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0.05427</cdr:x>
      <cdr:y>0.00574</cdr:y>
    </cdr:from>
    <cdr:to>
      <cdr:x>0.11171</cdr:x>
      <cdr:y>0.11759</cdr:y>
    </cdr:to>
    <cdr:sp macro="" textlink="">
      <cdr:nvSpPr>
        <cdr:cNvPr id="7" name="文字方塊 9"/>
        <cdr:cNvSpPr txBox="1"/>
      </cdr:nvSpPr>
      <cdr:spPr>
        <a:xfrm xmlns:a="http://schemas.openxmlformats.org/drawingml/2006/main">
          <a:off x="216024" y="14839"/>
          <a:ext cx="228639" cy="28892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元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0.18628</cdr:x>
      <cdr:y>0.02173</cdr:y>
    </cdr:from>
    <cdr:to>
      <cdr:x>0.34357</cdr:x>
      <cdr:y>0.14557</cdr:y>
    </cdr:to>
    <cdr:sp macro="" textlink="">
      <cdr:nvSpPr>
        <cdr:cNvPr id="2" name="文字方塊 16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08495" y="60621"/>
          <a:ext cx="682688" cy="34552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 xmlns="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xmlns="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>
          <a:spAutoFit/>
        </a:bodyPr>
        <a:lstStyle xmlns:a="http://schemas.openxmlformats.org/drawingml/2006/main">
          <a:defPPr>
            <a:defRPr lang="zh-TW"/>
          </a:defPPr>
          <a:lvl1pPr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5pPr>
          <a:lvl6pPr marL="22860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6pPr>
          <a:lvl7pPr marL="27432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7pPr>
          <a:lvl8pPr marL="32004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8pPr>
          <a:lvl9pPr marL="3657600" algn="l" defTabSz="914400" rtl="0" eaLnBrk="1" latinLnBrk="0" hangingPunct="1">
            <a:defRPr kumimoji="1" kern="1200">
              <a:solidFill>
                <a:schemeClr val="tx1"/>
              </a:solidFill>
              <a:latin typeface="Calibri" pitchFamily="34" charset="0"/>
              <a:ea typeface="新細明體" pitchFamily="18" charset="-120"/>
              <a:cs typeface="+mn-cs"/>
            </a:defRPr>
          </a:lvl9pPr>
        </a:lstStyle>
        <a:p xmlns:a="http://schemas.openxmlformats.org/drawingml/2006/main">
          <a:pPr eaLnBrk="1" fontAlgn="auto" hangingPunct="1">
            <a:spcBef>
              <a:spcPct val="0"/>
            </a:spcBef>
            <a:spcAft>
              <a:spcPct val="0"/>
            </a:spcAft>
            <a:buClrTx/>
            <a:buSzTx/>
            <a:buFontTx/>
            <a:buNone/>
          </a:pPr>
          <a:r>
            <a:rPr kumimoji="0" lang="zh-TW" altLang="en-US" sz="1600" b="1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rPr>
            <a:t>蔬菜</a:t>
          </a:r>
        </a:p>
      </cdr:txBody>
    </cdr:sp>
  </cdr:relSizeAnchor>
  <cdr:relSizeAnchor xmlns:cdr="http://schemas.openxmlformats.org/drawingml/2006/chartDrawing">
    <cdr:from>
      <cdr:x>0.30794</cdr:x>
      <cdr:y>0.17474</cdr:y>
    </cdr:from>
    <cdr:to>
      <cdr:x>0.35143</cdr:x>
      <cdr:y>0.32074</cdr:y>
    </cdr:to>
    <cdr:cxnSp macro="">
      <cdr:nvCxnSpPr>
        <cdr:cNvPr id="3" name="直線單箭頭接點 2"/>
        <cdr:cNvCxnSpPr/>
      </cdr:nvCxnSpPr>
      <cdr:spPr>
        <a:xfrm xmlns:a="http://schemas.openxmlformats.org/drawingml/2006/main">
          <a:off x="1336561" y="487533"/>
          <a:ext cx="188746" cy="407334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00B050"/>
          </a:solidFill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0.87459</cdr:x>
      <cdr:y>0.2816</cdr:y>
    </cdr:from>
    <cdr:to>
      <cdr:x>0.89992</cdr:x>
      <cdr:y>0.40055</cdr:y>
    </cdr:to>
    <cdr:cxnSp macro="">
      <cdr:nvCxnSpPr>
        <cdr:cNvPr id="5" name="直線單箭頭接點 4"/>
        <cdr:cNvCxnSpPr/>
      </cdr:nvCxnSpPr>
      <cdr:spPr>
        <a:xfrm xmlns:a="http://schemas.openxmlformats.org/drawingml/2006/main" flipH="1">
          <a:off x="3795945" y="785678"/>
          <a:ext cx="109970" cy="33185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0.84566</cdr:x>
      <cdr:y>0.41241</cdr:y>
    </cdr:from>
    <cdr:to>
      <cdr:x>1</cdr:x>
      <cdr:y>0.53582</cdr:y>
    </cdr:to>
    <cdr:sp macro="" textlink="">
      <cdr:nvSpPr>
        <cdr:cNvPr id="7" name="文字方塊 23"/>
        <cdr:cNvSpPr txBox="1"/>
      </cdr:nvSpPr>
      <cdr:spPr>
        <a:xfrm xmlns:a="http://schemas.openxmlformats.org/drawingml/2006/main">
          <a:off x="3670400" y="1150617"/>
          <a:ext cx="669874" cy="34433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fontAlgn="auto">
            <a:spcBef>
              <a:spcPts val="0"/>
            </a:spcBef>
            <a:spcAft>
              <a:spcPts val="0"/>
            </a:spcAft>
            <a:defRPr/>
          </a:pPr>
          <a:r>
            <a:rPr lang="zh-TW" altLang="en-US" sz="16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電費</a:t>
          </a:r>
          <a:endParaRPr kumimoji="0" lang="zh-TW" altLang="en-US" sz="1600" b="1" dirty="0">
            <a:solidFill>
              <a:srgbClr val="0070C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  <cdr:relSizeAnchor xmlns:cdr="http://schemas.openxmlformats.org/drawingml/2006/chartDrawing">
    <cdr:from>
      <cdr:x>0.82225</cdr:x>
      <cdr:y>0.46403</cdr:y>
    </cdr:from>
    <cdr:to>
      <cdr:x>0.85833</cdr:x>
      <cdr:y>0.51564</cdr:y>
    </cdr:to>
    <cdr:cxnSp macro="">
      <cdr:nvCxnSpPr>
        <cdr:cNvPr id="8" name="直線單箭頭接點 7"/>
        <cdr:cNvCxnSpPr/>
      </cdr:nvCxnSpPr>
      <cdr:spPr>
        <a:xfrm xmlns:a="http://schemas.openxmlformats.org/drawingml/2006/main" flipH="1">
          <a:off x="3568810" y="1294633"/>
          <a:ext cx="156574" cy="14401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0070C0"/>
          </a:solidFill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0.42524</cdr:x>
      <cdr:y>0.74297</cdr:y>
    </cdr:from>
    <cdr:to>
      <cdr:x>0.57958</cdr:x>
      <cdr:y>0.86639</cdr:y>
    </cdr:to>
    <cdr:sp macro="" textlink="">
      <cdr:nvSpPr>
        <cdr:cNvPr id="9" name="文字方塊 23"/>
        <cdr:cNvSpPr txBox="1"/>
      </cdr:nvSpPr>
      <cdr:spPr>
        <a:xfrm xmlns:a="http://schemas.openxmlformats.org/drawingml/2006/main">
          <a:off x="1944216" y="2038128"/>
          <a:ext cx="705638" cy="33855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fontAlgn="auto">
            <a:spcBef>
              <a:spcPts val="0"/>
            </a:spcBef>
            <a:spcAft>
              <a:spcPts val="0"/>
            </a:spcAft>
            <a:defRPr/>
          </a:pPr>
          <a:r>
            <a:rPr kumimoji="0" lang="zh-TW" altLang="en-US" sz="16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燃氣</a:t>
          </a:r>
          <a:endParaRPr kumimoji="0" lang="zh-TW" altLang="en-US" sz="1600" b="1" dirty="0">
            <a:solidFill>
              <a:srgbClr val="7030A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  <cdr:relSizeAnchor xmlns:cdr="http://schemas.openxmlformats.org/drawingml/2006/chartDrawing">
    <cdr:from>
      <cdr:x>0.50703</cdr:x>
      <cdr:y>0.61888</cdr:y>
    </cdr:from>
    <cdr:to>
      <cdr:x>0.52894</cdr:x>
      <cdr:y>0.73297</cdr:y>
    </cdr:to>
    <cdr:cxnSp macro="">
      <cdr:nvCxnSpPr>
        <cdr:cNvPr id="10" name="直線單箭頭接點 9"/>
        <cdr:cNvCxnSpPr/>
      </cdr:nvCxnSpPr>
      <cdr:spPr>
        <a:xfrm xmlns:a="http://schemas.openxmlformats.org/drawingml/2006/main" flipV="1">
          <a:off x="2200657" y="1726681"/>
          <a:ext cx="95105" cy="318303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7030A0"/>
          </a:solidFill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>
              <a:defRPr sz="1200"/>
            </a:lvl1pPr>
          </a:lstStyle>
          <a:p>
            <a:fld id="{01E98358-16CC-4DE5-A917-F19F8AD1AB28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211"/>
            <a:ext cx="2946400" cy="496887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>
              <a:defRPr sz="1200"/>
            </a:lvl1pPr>
          </a:lstStyle>
          <a:p>
            <a:fld id="{E4D63AB2-AA17-451D-BBC4-CCC53A9C2C7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119064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9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91" y="0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1269ADC-26EC-42EE-901C-9BDC4F432691}" type="datetimeFigureOut">
              <a:rPr lang="zh-TW" altLang="en-US"/>
              <a:pPr>
                <a:defRPr/>
              </a:pPr>
              <a:t>2017/1/4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8" tIns="45526" rIns="90988" bIns="4552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0988" tIns="45526" rIns="90988" bIns="45526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9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91" y="9428632"/>
            <a:ext cx="2945659" cy="496332"/>
          </a:xfrm>
          <a:prstGeom prst="rect">
            <a:avLst/>
          </a:prstGeom>
        </p:spPr>
        <p:txBody>
          <a:bodyPr vert="horz" lIns="90988" tIns="45526" rIns="90988" bIns="4552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8788B47-C7B6-41CF-AE3B-C0326C4C90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512055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2338" y="738188"/>
            <a:ext cx="4965700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1748" y="4721272"/>
            <a:ext cx="4994275" cy="446722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dirty="0" smtClean="0"/>
          </a:p>
        </p:txBody>
      </p:sp>
    </p:spTree>
    <p:extLst>
      <p:ext uri="{BB962C8B-B14F-4D97-AF65-F5344CB8AC3E}">
        <p14:creationId xmlns:p14="http://schemas.microsoft.com/office/powerpoint/2010/main" xmlns="" val="356768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72050" cy="3729037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6275" y="4714926"/>
            <a:ext cx="5445125" cy="4467225"/>
          </a:xfrm>
          <a:noFill/>
        </p:spPr>
        <p:txBody>
          <a:bodyPr/>
          <a:lstStyle/>
          <a:p>
            <a:pPr eaLnBrk="1" hangingPunct="1"/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xmlns="" val="147653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2424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983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24246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88179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kumimoji="1" lang="en-US" altLang="zh-TW" sz="2100" kern="100" dirty="0">
              <a:solidFill>
                <a:srgbClr val="002060"/>
              </a:solidFill>
              <a:latin typeface="Arial Unicode MS" panose="020B0604020202020204" pitchFamily="34" charset="-120"/>
              <a:ea typeface="文鼎圓體M" panose="020F0609000000000000" pitchFamily="49" charset="-12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24246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9832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591849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59184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393455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4544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17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001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BAA845-DA4D-42F4-A6B7-B9CBF24D09A4}" type="slidenum">
              <a:rPr lang="en-US" altLang="zh-TW">
                <a:solidFill>
                  <a:prstClr val="black"/>
                </a:solidFill>
              </a:rPr>
              <a:pPr/>
              <a:t>18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63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513" y="744538"/>
            <a:ext cx="4962525" cy="3722687"/>
          </a:xfrm>
          <a:ln/>
        </p:spPr>
      </p:sp>
      <p:sp>
        <p:nvSpPr>
          <p:cNvPr id="463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1084" y="4710161"/>
            <a:ext cx="5435600" cy="4471987"/>
          </a:xfrm>
        </p:spPr>
        <p:txBody>
          <a:bodyPr/>
          <a:lstStyle/>
          <a:p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xmlns="" val="22141045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45448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39345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242464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19832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788B47-C7B6-41CF-AE3B-C0326C4C9020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00116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03648" y="6675120"/>
            <a:ext cx="1981200" cy="36576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35FB156-8B30-4E14-8BC7-47D67A14A1AA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2915816" y="692696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F7886C9C-DC18-4195-8FD5-A50AA931D4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04EA7543-9AAE-4E9F-B28C-4FCCFD07D4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1474356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98475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901700"/>
            <a:ext cx="3978275" cy="539750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2086519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4213" y="1381125"/>
            <a:ext cx="7773987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5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kumimoji="0" lang="en-US" altLang="zh-TW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t> / 26</a:t>
            </a:r>
          </a:p>
        </p:txBody>
      </p:sp>
    </p:spTree>
    <p:extLst>
      <p:ext uri="{BB962C8B-B14F-4D97-AF65-F5344CB8AC3E}">
        <p14:creationId xmlns:p14="http://schemas.microsoft.com/office/powerpoint/2010/main" xmlns="" val="3575422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23875" y="247650"/>
            <a:ext cx="8083550" cy="558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98475" y="901700"/>
            <a:ext cx="8108950" cy="5397500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08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267200" y="64008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39000" y="6396473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3DB13-964E-4411-9C5A-95A454F620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331624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3285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126595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926349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4F5E67A1-E4C6-45A5-B681-5950C409CE50}" type="datetime1">
              <a:rPr kumimoji="0" lang="zh-TW" altLang="en-US" smtClean="0">
                <a:solidFill>
                  <a:prstClr val="black"/>
                </a:solidFill>
                <a:latin typeface="Calibri"/>
                <a:ea typeface="新細明體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2017/1/4</a:t>
            </a:fld>
            <a:endParaRPr kumimoji="0" lang="zh-TW" altLang="en-US">
              <a:solidFill>
                <a:prstClr val="black"/>
              </a:solidFill>
              <a:latin typeface="Calibri"/>
              <a:ea typeface="新細明體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black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8647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67544" y="332656"/>
            <a:ext cx="8108950" cy="6051550"/>
          </a:xfrm>
        </p:spPr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Slide Number Placeholder 5"/>
          <p:cNvSpPr txBox="1">
            <a:spLocks/>
          </p:cNvSpPr>
          <p:nvPr userDrawn="1"/>
        </p:nvSpPr>
        <p:spPr>
          <a:xfrm>
            <a:off x="7086600" y="655833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white">
                  <a:lumMod val="95000"/>
                </a:prstClr>
              </a:solidFill>
              <a:latin typeface="Arial Unicode MS" panose="020B0604020202020204" pitchFamily="34" charset="-120"/>
              <a:ea typeface="Arial Unicode MS" panose="020B0604020202020204" pitchFamily="34" charset="-120"/>
              <a:cs typeface="Arial Unicode MS" panose="020B060402020202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5746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94123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550916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273387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46428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415654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45517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28337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6652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400100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360090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42686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6000" y="-7934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6000" y="1975661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20" name="Rectangle 43"/>
          <p:cNvSpPr/>
          <p:nvPr userDrawn="1"/>
        </p:nvSpPr>
        <p:spPr>
          <a:xfrm>
            <a:off x="8101012" y="6534150"/>
            <a:ext cx="1042988" cy="32385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72000" rIns="72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34AD6A-AF67-46D2-9154-563BFADBFDF4}" type="slidenum">
              <a:rPr kumimoji="0" lang="en-US" altLang="zh-TW" sz="1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0"/>
                <a:cs typeface="Times New Roman" panose="02020603050405020304" pitchFamily="18" charset="0"/>
              </a:rPr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TW" sz="1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0"/>
              <a:cs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2" r:id="rId2"/>
    <p:sldLayoutId id="2147483773" r:id="rId3"/>
    <p:sldLayoutId id="2147483774" r:id="rId4"/>
    <p:sldLayoutId id="2147483778" r:id="rId5"/>
    <p:sldLayoutId id="2147483724" r:id="rId6"/>
    <p:sldLayoutId id="2147483791" r:id="rId7"/>
    <p:sldLayoutId id="2147483792" r:id="rId8"/>
    <p:sldLayoutId id="2147483808" r:id="rId9"/>
    <p:sldLayoutId id="2147483945" r:id="rId10"/>
    <p:sldLayoutId id="2147483954" r:id="rId11"/>
    <p:sldLayoutId id="2147483977" r:id="rId12"/>
    <p:sldLayoutId id="2147483978" r:id="rId13"/>
    <p:sldLayoutId id="2147483979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3EE3D-7CD5-44A5-919A-918913455376}" type="datetimeFigureOut">
              <a:rPr lang="zh-TW" altLang="en-US" smtClean="0"/>
              <a:pPr/>
              <a:t>2017/1/4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10AED-4F59-40E6-89DA-DB3BFE0A50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21191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7873826" y="188640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630857" y="2132856"/>
            <a:ext cx="8083550" cy="1134864"/>
          </a:xfrm>
        </p:spPr>
        <p:txBody>
          <a:bodyPr>
            <a:normAutofit/>
          </a:bodyPr>
          <a:lstStyle/>
          <a:p>
            <a:pPr lvl="0" algn="ctr" fontAlgn="base">
              <a:lnSpc>
                <a:spcPct val="110000"/>
              </a:lnSpc>
              <a:spcAft>
                <a:spcPct val="0"/>
              </a:spcAft>
              <a:defRPr/>
            </a:pPr>
            <a:r>
              <a:rPr kumimoji="1" lang="zh-TW" altLang="en-US" sz="6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 前 經 濟 情 勢</a:t>
            </a:r>
            <a:endParaRPr lang="zh-TW" altLang="en-US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9520" y="192720"/>
            <a:ext cx="33558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行政院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3530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次會議</a:t>
            </a:r>
            <a:endParaRPr lang="zh-TW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436915" y="4532803"/>
            <a:ext cx="6629400" cy="1674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dist" eaLnBrk="1" hangingPunct="1">
              <a:spcAft>
                <a:spcPct val="10000"/>
              </a:spcAft>
              <a:defRPr/>
            </a:pP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國家發展委員會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spcAft>
                <a:spcPct val="10000"/>
              </a:spcAft>
              <a:defRPr/>
            </a:pP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報告人：經濟發展處  吳處長明蕙</a:t>
            </a:r>
          </a:p>
          <a:p>
            <a:pPr algn="ctr" eaLnBrk="1" hangingPunct="1">
              <a:spcAft>
                <a:spcPct val="10000"/>
              </a:spcAft>
              <a:defRPr/>
            </a:pP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106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1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 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zh-TW" sz="28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64278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/>
          </p:cNvSpPr>
          <p:nvPr/>
        </p:nvSpPr>
        <p:spPr bwMode="auto">
          <a:xfrm>
            <a:off x="-149246" y="332656"/>
            <a:ext cx="9144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charset="0"/>
              </a:rPr>
              <a:t>大  綱</a:t>
            </a:r>
            <a:endParaRPr lang="en-US" altLang="zh-TW" sz="4800" b="1" dirty="0">
              <a:latin typeface="標楷體" panose="03000509000000000000" pitchFamily="65" charset="-120"/>
              <a:ea typeface="標楷體" panose="03000509000000000000" pitchFamily="65" charset="-120"/>
              <a:cs typeface="Arial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547664" y="1844824"/>
            <a:ext cx="6638867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7188" indent="-357188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</a:t>
            </a:r>
            <a:r>
              <a:rPr lang="zh-TW" altLang="en-US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年國際經濟情勢</a:t>
            </a:r>
            <a:endParaRPr lang="en-US" altLang="zh-TW" sz="4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</a:t>
            </a:r>
            <a:r>
              <a:rPr lang="en-US" altLang="zh-TW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4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國內經濟情勢</a:t>
            </a:r>
            <a:endParaRPr lang="en-US" altLang="zh-TW" sz="4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165225" indent="-1165225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參、</a:t>
            </a:r>
            <a:r>
              <a:rPr lang="en-US" altLang="zh-TW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年經濟展望</a:t>
            </a:r>
            <a:endParaRPr lang="en-US" altLang="zh-TW" sz="4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165225" indent="-1165225">
              <a:lnSpc>
                <a:spcPts val="6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肆、結語</a:t>
            </a:r>
            <a:endParaRPr lang="zh-TW" altLang="en-US" sz="4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4190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852936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</a:t>
            </a:r>
            <a:r>
              <a:rPr lang="zh-TW" altLang="en-US" sz="6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6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6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年國際經濟情勢</a:t>
            </a:r>
            <a:endParaRPr lang="en-US" altLang="zh-TW" sz="60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551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文字方塊 69"/>
          <p:cNvSpPr txBox="1"/>
          <p:nvPr/>
        </p:nvSpPr>
        <p:spPr>
          <a:xfrm>
            <a:off x="7857310" y="2875584"/>
            <a:ext cx="11070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1200" dirty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Arial Unicode MS"/>
              </a:rPr>
              <a:t>單位：</a:t>
            </a:r>
            <a:r>
              <a:rPr lang="en-US" altLang="zh-TW" sz="12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Arial Unicode MS"/>
              </a:rPr>
              <a:t>%</a:t>
            </a:r>
            <a:r>
              <a:rPr lang="zh-TW" altLang="en-US" sz="1200" b="1" dirty="0" smtClean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Arial Unicode MS"/>
              </a:rPr>
              <a:t> </a:t>
            </a:r>
            <a:endParaRPr lang="zh-TW" altLang="en-US" sz="1200" b="1" dirty="0">
              <a:solidFill>
                <a:prstClr val="black"/>
              </a:solidFill>
              <a:latin typeface="Arial Unicode MS" panose="020B0604020202020204" pitchFamily="34" charset="-120"/>
              <a:ea typeface="標楷體" panose="03000509000000000000" pitchFamily="65" charset="-120"/>
            </a:endParaRPr>
          </a:p>
        </p:txBody>
      </p:sp>
      <p:sp>
        <p:nvSpPr>
          <p:cNvPr id="9" name="AutoShape 2"/>
          <p:cNvSpPr>
            <a:spLocks noChangeArrowheads="1"/>
          </p:cNvSpPr>
          <p:nvPr/>
        </p:nvSpPr>
        <p:spPr bwMode="auto">
          <a:xfrm>
            <a:off x="330200" y="654502"/>
            <a:ext cx="8396600" cy="2080730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2" indent="-360000" algn="just">
              <a:lnSpc>
                <a:spcPts val="25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受到國際油價創近來新低、中東難民事件紛擾、地緣政治風險升高等因素影響，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2016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年上半年先進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經濟體經濟復甦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乏力、新興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巿場成長疲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弱，所幸下半年來全球經濟表現已轉呈回穩</a:t>
            </a:r>
            <a:endParaRPr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430213" lvl="2" indent="-360000" algn="just">
              <a:lnSpc>
                <a:spcPts val="25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國際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主要經濟預測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機構估計，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2016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年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全球經濟成長率介於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2.4%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至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3.1%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間，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不僅低於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2015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年，並創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2008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年全球金融海嘯以來新低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點</a:t>
            </a:r>
            <a:endParaRPr lang="zh-TW" altLang="en-US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sp>
        <p:nvSpPr>
          <p:cNvPr id="17" name="文字方塊 9"/>
          <p:cNvSpPr txBox="1">
            <a:spLocks noChangeArrowheads="1"/>
          </p:cNvSpPr>
          <p:nvPr/>
        </p:nvSpPr>
        <p:spPr bwMode="auto">
          <a:xfrm>
            <a:off x="2699792" y="2757329"/>
            <a:ext cx="40203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全球及主要國家經濟成長率</a:t>
            </a: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310127" y="-1"/>
            <a:ext cx="8436746" cy="963039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年全球經濟成長未如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預期</a:t>
            </a:r>
          </a:p>
        </p:txBody>
      </p:sp>
      <p:sp>
        <p:nvSpPr>
          <p:cNvPr id="19" name="文字方塊 4"/>
          <p:cNvSpPr txBox="1">
            <a:spLocks noChangeArrowheads="1"/>
          </p:cNvSpPr>
          <p:nvPr/>
        </p:nvSpPr>
        <p:spPr bwMode="auto">
          <a:xfrm>
            <a:off x="269890" y="6003973"/>
            <a:ext cx="8517219" cy="882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265113" indent="-265113" eaLnBrk="1">
              <a:spcBef>
                <a:spcPts val="200"/>
              </a:spcBef>
            </a:pPr>
            <a:r>
              <a:rPr lang="zh-TW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1.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數據為預測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值，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年各國為官方公布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數據 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)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數字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預測值，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1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月預測值；*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GI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為新興市場經濟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5113" indent="-265113" eaLnBrk="1">
              <a:spcBef>
                <a:spcPts val="200"/>
              </a:spcBef>
            </a:pPr>
            <a:r>
              <a:rPr lang="zh-TW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, World Economic Outlook, Oct. 4,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2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 IHS Global Insight Inc., World Overview, Dec. 15, 2016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>
              <a:spcBef>
                <a:spcPts val="200"/>
              </a:spcBef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</a:t>
            </a:r>
            <a:endParaRPr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0" name="表格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98363876"/>
              </p:ext>
            </p:extLst>
          </p:nvPr>
        </p:nvGraphicFramePr>
        <p:xfrm>
          <a:off x="305714" y="3118477"/>
          <a:ext cx="8567373" cy="2927664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2182305"/>
                <a:gridCol w="829339"/>
                <a:gridCol w="956930"/>
                <a:gridCol w="696024"/>
                <a:gridCol w="925975"/>
                <a:gridCol w="744200"/>
                <a:gridCol w="744200"/>
                <a:gridCol w="744200"/>
                <a:gridCol w="744200"/>
              </a:tblGrid>
              <a:tr h="326826">
                <a:tc rowSpan="3">
                  <a:txBody>
                    <a:bodyPr/>
                    <a:lstStyle/>
                    <a:p>
                      <a:pPr fontAlgn="base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sz="180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地區別</a:t>
                      </a:r>
                      <a:endParaRPr kumimoji="1" lang="zh-TW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0170" marR="90170" marT="46990" marB="4699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IMF</a:t>
                      </a:r>
                      <a:endParaRPr kumimoji="1" lang="zh-TW" sz="16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Global Insight</a:t>
                      </a:r>
                      <a:endParaRPr kumimoji="1" lang="zh-TW" sz="16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sz="16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2040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2015</a:t>
                      </a:r>
                      <a:endParaRPr kumimoji="1" lang="zh-TW" sz="18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endParaRPr kumimoji="1" lang="zh-TW" sz="18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8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ts val="800"/>
                        </a:lnSpc>
                      </a:pPr>
                      <a:endParaRPr lang="zh-TW" altLang="en-US" dirty="0"/>
                    </a:p>
                  </a:txBody>
                  <a:tcPr marL="0" marR="0" marT="0" marB="0"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6621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5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Q1</a:t>
                      </a:r>
                      <a:endParaRPr kumimoji="1" lang="zh-TW" sz="15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5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Q2</a:t>
                      </a:r>
                      <a:endParaRPr kumimoji="1" lang="zh-TW" sz="15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5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Q3</a:t>
                      </a:r>
                      <a:endParaRPr kumimoji="1" lang="zh-TW" sz="15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altLang="zh-TW" sz="1500" b="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Q4</a:t>
                      </a:r>
                      <a:endParaRPr kumimoji="1" lang="zh-TW" sz="1500" b="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125">
                <a:tc>
                  <a:txBody>
                    <a:bodyPr/>
                    <a:lstStyle/>
                    <a:p>
                      <a:pPr marL="6350" indent="-60325" fontAlgn="base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sz="18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</a:t>
                      </a:r>
                      <a:endParaRPr kumimoji="1" lang="zh-TW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6000"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3.2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3.1 (3.4)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2.7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</a:t>
                      </a:r>
                      <a:r>
                        <a:rPr kumimoji="0" lang="zh-TW" altLang="en-US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(2.8)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2.3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2.6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</a:tr>
              <a:tr h="315125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先進經濟體*</a:t>
                      </a:r>
                      <a:endParaRPr kumimoji="1" lang="zh-TW" sz="18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6000" marT="3600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2.1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</a:t>
                      </a:r>
                      <a:r>
                        <a:rPr kumimoji="0" lang="zh-TW" altLang="en-US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(2.1)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2.1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</a:t>
                      </a:r>
                      <a:r>
                        <a:rPr kumimoji="0" lang="zh-TW" altLang="en-US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(2.1)</a:t>
                      </a:r>
                      <a:endParaRPr kumimoji="0" lang="zh-TW" altLang="zh-TW" sz="17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1.5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1.5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1.8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</a:tr>
              <a:tr h="284671">
                <a:tc>
                  <a:txBody>
                    <a:bodyPr/>
                    <a:lstStyle/>
                    <a:p>
                      <a:pPr marL="6350" indent="-6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美國</a:t>
                      </a:r>
                      <a:endParaRPr kumimoji="1" lang="en-US" altLang="zh-TW" sz="18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2.6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 (2.6)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2.6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</a:t>
                      </a:r>
                      <a:r>
                        <a:rPr kumimoji="0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(2.7)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1.3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1.8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</a:tr>
              <a:tr h="302155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歐元區</a:t>
                      </a:r>
                      <a:endParaRPr kumimoji="1" lang="zh-TW" sz="180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2.0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 (1.7)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2.0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</a:t>
                      </a:r>
                      <a:r>
                        <a:rPr kumimoji="0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(1.7)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1.8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</a:tr>
              <a:tr h="276507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日本</a:t>
                      </a:r>
                      <a:endParaRPr kumimoji="1" lang="zh-TW" sz="180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 (1.0)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1.0</a:t>
                      </a:r>
                      <a:r>
                        <a:rPr kumimoji="0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(1.0)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1.0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</a:tr>
              <a:tr h="316800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7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新興及開發中經濟體*</a:t>
                      </a:r>
                    </a:p>
                  </a:txBody>
                  <a:tcPr marL="36000" marT="3600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4.0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4.2 (4.3)</a:t>
                      </a:r>
                      <a:endParaRPr kumimoji="0" lang="zh-TW" altLang="zh-TW" sz="17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3.9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3.8</a:t>
                      </a:r>
                      <a:r>
                        <a:rPr kumimoji="0" lang="zh-TW" altLang="en-US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(4.0)</a:t>
                      </a:r>
                      <a:endParaRPr kumimoji="0" lang="zh-TW" alt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3.8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4.0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</a:tr>
              <a:tr h="293991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中國大陸</a:t>
                      </a:r>
                      <a:endParaRPr kumimoji="1" lang="zh-TW" sz="180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6.9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6.6 (6.3)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6.9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</a:t>
                      </a:r>
                      <a:r>
                        <a:rPr kumimoji="0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(6.3)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300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標題 1"/>
          <p:cNvSpPr txBox="1">
            <a:spLocks/>
          </p:cNvSpPr>
          <p:nvPr/>
        </p:nvSpPr>
        <p:spPr>
          <a:xfrm>
            <a:off x="-21266" y="116632"/>
            <a:ext cx="9144000" cy="794736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</a:t>
            </a:r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年金融市場明顯波動</a:t>
            </a: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6" name="圖表 25"/>
          <p:cNvGraphicFramePr/>
          <p:nvPr>
            <p:extLst>
              <p:ext uri="{D42A27DB-BD31-4B8C-83A1-F6EECF244321}">
                <p14:modId xmlns:p14="http://schemas.microsoft.com/office/powerpoint/2010/main" xmlns="" val="1833288272"/>
              </p:ext>
            </p:extLst>
          </p:nvPr>
        </p:nvGraphicFramePr>
        <p:xfrm>
          <a:off x="342469" y="3348355"/>
          <a:ext cx="3949119" cy="3084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2" name="文字方塊 31"/>
          <p:cNvSpPr txBox="1"/>
          <p:nvPr/>
        </p:nvSpPr>
        <p:spPr>
          <a:xfrm>
            <a:off x="1966683" y="29790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美元指數</a:t>
            </a:r>
            <a:endParaRPr lang="zh-TW" altLang="en-US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553269" y="6564971"/>
            <a:ext cx="1675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CEIC</a:t>
            </a:r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資料庫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4" name="文字方塊 2"/>
          <p:cNvSpPr txBox="1">
            <a:spLocks noChangeArrowheads="1"/>
          </p:cNvSpPr>
          <p:nvPr/>
        </p:nvSpPr>
        <p:spPr bwMode="auto">
          <a:xfrm>
            <a:off x="1071285" y="6340508"/>
            <a:ext cx="331974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r>
              <a:rPr lang="en-US" sz="1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2015         </a:t>
            </a:r>
            <a:r>
              <a:rPr lang="zh-TW" altLang="en-US" sz="1200" kern="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en-US" sz="1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2016</a:t>
            </a:r>
            <a:endParaRPr lang="zh-TW" altLang="en-US" sz="1200" kern="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" name="直線單箭頭接點 2047"/>
          <p:cNvCxnSpPr/>
          <p:nvPr/>
        </p:nvCxnSpPr>
        <p:spPr>
          <a:xfrm flipV="1">
            <a:off x="3555199" y="3799385"/>
            <a:ext cx="185737" cy="7701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365968" y="853328"/>
            <a:ext cx="8553955" cy="2213722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2016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年初美元指數一度受聯準會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(Fed)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延後升息影響走弱，惟下半年由於美國景氣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升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溫，加以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Fed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於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12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 月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升息，並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預估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2017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 年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升息次數將達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3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次，促使資金持續回流美國，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美元指數迅速攀升</a:t>
            </a:r>
            <a:endParaRPr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2016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年初以來，受人民幣貶值、英國脫歐及川普當選美國總統等事件影響，全球股市上下大幅震盪</a:t>
            </a:r>
            <a:endParaRPr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endParaRPr lang="en-US" altLang="zh-TW" sz="2200" kern="100" dirty="0" smtClean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288348" y="4058041"/>
            <a:ext cx="1307098" cy="5114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31" name="文字方塊 4"/>
          <p:cNvSpPr txBox="1">
            <a:spLocks noChangeArrowheads="1"/>
          </p:cNvSpPr>
          <p:nvPr/>
        </p:nvSpPr>
        <p:spPr bwMode="auto">
          <a:xfrm>
            <a:off x="4841275" y="6538767"/>
            <a:ext cx="2418715" cy="345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0"/>
              </a:spcAft>
            </a:pPr>
            <a:r>
              <a:rPr kumimoji="0" lang="zh-TW" altLang="en-US" sz="1200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資料來源：彭博社</a:t>
            </a:r>
            <a:endParaRPr kumimoji="0" lang="zh-TW" altLang="en-US" sz="1200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  <p:graphicFrame>
        <p:nvGraphicFramePr>
          <p:cNvPr id="35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427448323"/>
              </p:ext>
            </p:extLst>
          </p:nvPr>
        </p:nvGraphicFramePr>
        <p:xfrm>
          <a:off x="4550734" y="3472922"/>
          <a:ext cx="4660053" cy="3092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" name="文字方塊 21"/>
          <p:cNvSpPr txBox="1"/>
          <p:nvPr/>
        </p:nvSpPr>
        <p:spPr>
          <a:xfrm>
            <a:off x="4718763" y="3163689"/>
            <a:ext cx="42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kumimoji="0" lang="zh-TW" altLang="en-US" b="1" dirty="0">
                <a:solidFill>
                  <a:srgbClr val="000000"/>
                </a:solidFill>
                <a:latin typeface="新細明體"/>
                <a:ea typeface="標楷體"/>
                <a:cs typeface="Times New Roman"/>
              </a:rPr>
              <a:t>全球主要股巿變動</a:t>
            </a:r>
            <a:endParaRPr kumimoji="0" lang="zh-TW" altLang="en-US" dirty="0">
              <a:solidFill>
                <a:prstClr val="black"/>
              </a:solidFill>
              <a:latin typeface="新細明體"/>
              <a:ea typeface="標楷體"/>
              <a:cs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553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852936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marL="0" indent="0"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</a:t>
            </a:r>
            <a:r>
              <a:rPr lang="zh-TW" altLang="en-US" sz="6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6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6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年國內經濟情勢</a:t>
            </a:r>
            <a:endParaRPr lang="en-US" altLang="zh-TW" sz="6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224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內容版面配置區 2"/>
          <p:cNvSpPr txBox="1">
            <a:spLocks/>
          </p:cNvSpPr>
          <p:nvPr/>
        </p:nvSpPr>
        <p:spPr bwMode="auto">
          <a:xfrm>
            <a:off x="74969" y="736632"/>
            <a:ext cx="8846394" cy="2646871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lvl="1" indent="-361950" algn="just" eaLnBrk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lang="zh-TW" altLang="en-US" sz="2000" kern="100" spc="-3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主計</a:t>
            </a:r>
            <a:r>
              <a:rPr lang="zh-TW" altLang="en-US" sz="20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</a:t>
            </a:r>
            <a:r>
              <a:rPr lang="zh-TW" altLang="en-US" sz="2000" kern="100" spc="-3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 </a:t>
            </a:r>
            <a:r>
              <a:rPr lang="en-US" altLang="zh-TW" sz="2000" kern="100" spc="-3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2000" kern="100" spc="-3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月上修 </a:t>
            </a:r>
            <a:r>
              <a:rPr kumimoji="0" lang="en-US" altLang="zh-TW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kumimoji="0" lang="zh-TW" altLang="en-US" sz="2000" b="1" kern="100" spc="-3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</a:t>
            </a:r>
            <a:r>
              <a:rPr kumimoji="0" lang="zh-TW" altLang="en-US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成長率至 </a:t>
            </a:r>
            <a:r>
              <a:rPr kumimoji="0" lang="en-US" altLang="zh-TW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1.35%</a:t>
            </a:r>
            <a:r>
              <a:rPr kumimoji="0" lang="zh-TW" altLang="en-US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 </a:t>
            </a:r>
            <a:r>
              <a:rPr kumimoji="0" lang="en-US" altLang="zh-TW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 </a:t>
            </a:r>
            <a:r>
              <a:rPr kumimoji="0" lang="zh-TW" altLang="en-US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月預測之 </a:t>
            </a:r>
            <a:r>
              <a:rPr kumimoji="0" lang="en-US" altLang="zh-TW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1.22%</a:t>
            </a:r>
            <a:r>
              <a:rPr kumimoji="0" lang="zh-TW" altLang="en-US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高，且高於 </a:t>
            </a:r>
            <a:r>
              <a:rPr kumimoji="0" lang="en-US" altLang="zh-TW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年之 </a:t>
            </a:r>
            <a:r>
              <a:rPr kumimoji="0" lang="en-US" altLang="zh-TW" sz="2000" b="1" kern="100" spc="-3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0.72%</a:t>
            </a:r>
            <a:endParaRPr kumimoji="0" lang="en-US" altLang="zh-TW" sz="2000" kern="100" spc="-3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6088" lvl="2" indent="-265113" algn="just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內需動能持穩：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民間消費及民間投資溫和成長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，且政府支出擴增，國內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需求對經濟成長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貢獻 </a:t>
            </a: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1.63 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百分點，為帶動經濟成長主要來源</a:t>
            </a:r>
            <a:endParaRPr lang="en-US" altLang="zh-TW" sz="20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6088" lvl="2" indent="-265113" algn="just" eaLnBrk="1" fontAlgn="auto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輸出動能回溫</a:t>
            </a: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由於商品出口衰退幅度縮小，商品及服務輸出下半年轉為</a:t>
            </a:r>
            <a:r>
              <a:rPr lang="zh-TW" altLang="en-US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成長；輸出入相抵後，國外淨需求對經濟成長負貢獻 </a:t>
            </a:r>
            <a:r>
              <a:rPr lang="en-US" altLang="zh-TW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0.29 </a:t>
            </a:r>
            <a:r>
              <a:rPr lang="zh-TW" altLang="en-US" sz="20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個百分點</a:t>
            </a:r>
          </a:p>
          <a:p>
            <a:pPr marL="180975" lvl="2" indent="0" algn="just" eaLnBrk="1" fontAlgn="auto" hangingPunct="1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None/>
              <a:defRPr/>
            </a:pPr>
            <a:endParaRPr lang="zh-TW" altLang="en-US" sz="2100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  <p:graphicFrame>
        <p:nvGraphicFramePr>
          <p:cNvPr id="9" name="圖表 8"/>
          <p:cNvGraphicFramePr/>
          <p:nvPr>
            <p:extLst>
              <p:ext uri="{D42A27DB-BD31-4B8C-83A1-F6EECF244321}">
                <p14:modId xmlns:p14="http://schemas.microsoft.com/office/powerpoint/2010/main" xmlns="" val="2623269107"/>
              </p:ext>
            </p:extLst>
          </p:nvPr>
        </p:nvGraphicFramePr>
        <p:xfrm>
          <a:off x="178232" y="3381952"/>
          <a:ext cx="4210607" cy="2359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223707" y="3266451"/>
            <a:ext cx="3025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975295" y="3314920"/>
            <a:ext cx="6328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b="1" dirty="0" smtClean="0">
                <a:solidFill>
                  <a:srgbClr val="4F81B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YoY</a:t>
            </a:r>
            <a:endParaRPr kumimoji="0" lang="zh-TW" altLang="en-US" sz="1400" b="1" dirty="0">
              <a:solidFill>
                <a:srgbClr val="4F81BD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15" name="直線單箭頭接點 14"/>
          <p:cNvCxnSpPr/>
          <p:nvPr/>
        </p:nvCxnSpPr>
        <p:spPr>
          <a:xfrm flipH="1">
            <a:off x="4210816" y="3658459"/>
            <a:ext cx="98446" cy="419804"/>
          </a:xfrm>
          <a:prstGeom prst="straightConnector1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94678" y="5973327"/>
            <a:ext cx="85923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57188" indent="-3571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左圖</a:t>
            </a:r>
            <a:r>
              <a:rPr kumimoji="0"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數列上數字均為</a:t>
            </a:r>
            <a:r>
              <a:rPr kumimoji="0"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YoY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  <a:endParaRPr kumimoji="0" lang="en-US" altLang="zh-TW" sz="12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7188" indent="-4762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右圖表格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)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內數字為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月預測值</a:t>
            </a:r>
            <a:endParaRPr kumimoji="0" lang="en-US" altLang="zh-TW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7188" indent="-3571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0"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來源：行政院主計總處，</a:t>
            </a:r>
            <a:r>
              <a:rPr kumimoji="0"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520182" y="3214226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600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實質經濟成長率</a:t>
            </a:r>
            <a:endParaRPr kumimoji="0" lang="zh-TW" altLang="en-US" sz="1600" b="1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3561249" y="4601691"/>
            <a:ext cx="828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600" b="1" dirty="0" err="1" smtClean="0">
                <a:solidFill>
                  <a:srgbClr val="F79646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saar</a:t>
            </a:r>
            <a:endParaRPr kumimoji="0" lang="zh-TW" altLang="en-US" sz="1600" b="1" dirty="0">
              <a:solidFill>
                <a:srgbClr val="F79646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24" name="直線單箭頭接點 23"/>
          <p:cNvCxnSpPr/>
          <p:nvPr/>
        </p:nvCxnSpPr>
        <p:spPr>
          <a:xfrm flipV="1">
            <a:off x="4008421" y="4348194"/>
            <a:ext cx="67901" cy="253497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字方塊 26"/>
          <p:cNvSpPr txBox="1"/>
          <p:nvPr/>
        </p:nvSpPr>
        <p:spPr>
          <a:xfrm>
            <a:off x="312734" y="5665550"/>
            <a:ext cx="3996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2015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   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2016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 </a:t>
            </a:r>
            <a:endParaRPr kumimoji="0" lang="en-US" altLang="zh-TW" sz="1400" dirty="0" smtClean="0">
              <a:solidFill>
                <a:prstClr val="black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  <p:sp>
        <p:nvSpPr>
          <p:cNvPr id="30" name="AutoShape 6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94678" y="116632"/>
            <a:ext cx="7910513" cy="7747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>
            <a:normAutofit/>
          </a:bodyPr>
          <a:lstStyle/>
          <a:p>
            <a:pPr marL="720725" indent="-720725" algn="ctr" eaLnBrk="0" hangingPunct="0">
              <a:lnSpc>
                <a:spcPts val="3000"/>
              </a:lnSpc>
            </a:pP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一、經濟由谷底回升</a:t>
            </a:r>
            <a:endParaRPr lang="zh-TW" altLang="en-US" sz="27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5" name="表格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5088080"/>
              </p:ext>
            </p:extLst>
          </p:nvPr>
        </p:nvGraphicFramePr>
        <p:xfrm>
          <a:off x="4561290" y="3517796"/>
          <a:ext cx="4403198" cy="2647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6103"/>
                <a:gridCol w="1535393"/>
                <a:gridCol w="1371702"/>
              </a:tblGrid>
              <a:tr h="339190"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</a:pPr>
                      <a:endParaRPr lang="zh-TW" altLang="en-US" sz="1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kern="100" dirty="0" smtClean="0">
                          <a:solidFill>
                            <a:srgbClr val="002060"/>
                          </a:solidFill>
                          <a:latin typeface="Arial Unicode MS" panose="020B0604020202020204" pitchFamily="34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zh-TW" altLang="en-US" sz="1600" b="0" kern="100" dirty="0" smtClean="0">
                          <a:solidFill>
                            <a:srgbClr val="002060"/>
                          </a:solidFill>
                          <a:latin typeface="Arial Unicode MS" panose="020B0604020202020204" pitchFamily="34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成長率（％）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85725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kern="100" dirty="0" smtClean="0">
                          <a:solidFill>
                            <a:srgbClr val="002060"/>
                          </a:solidFill>
                          <a:latin typeface="Arial Unicode MS" panose="020B0604020202020204" pitchFamily="34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 </a:t>
                      </a:r>
                      <a:r>
                        <a:rPr lang="zh-TW" altLang="en-US" sz="1600" b="0" kern="100" dirty="0" smtClean="0">
                          <a:solidFill>
                            <a:srgbClr val="002060"/>
                          </a:solidFill>
                          <a:latin typeface="Arial Unicode MS" panose="020B0604020202020204" pitchFamily="34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貢獻百分點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</a:tr>
              <a:tr h="314462">
                <a:tc>
                  <a:txBody>
                    <a:bodyPr/>
                    <a:lstStyle/>
                    <a:p>
                      <a:pPr marL="142875" indent="-57150">
                        <a:lnSpc>
                          <a:spcPts val="1500"/>
                        </a:lnSpc>
                      </a:pP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GDP</a:t>
                      </a:r>
                      <a:endParaRPr lang="zh-TW" altLang="en-US" sz="1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169863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1.35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(1.22)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1.35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462">
                <a:tc>
                  <a:txBody>
                    <a:bodyPr/>
                    <a:lstStyle/>
                    <a:p>
                      <a:pPr marL="142875" indent="122238">
                        <a:lnSpc>
                          <a:spcPts val="1500"/>
                        </a:lnSpc>
                      </a:pPr>
                      <a:r>
                        <a:rPr lang="zh-TW" altLang="en-US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民間消費 </a:t>
                      </a:r>
                      <a:endParaRPr lang="zh-TW" altLang="en-US" sz="1800" b="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1.94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(1.59)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1.01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462">
                <a:tc>
                  <a:txBody>
                    <a:bodyPr/>
                    <a:lstStyle/>
                    <a:p>
                      <a:pPr marL="142875" marR="0" lvl="0" indent="122238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政府消費</a:t>
                      </a:r>
                      <a:endParaRPr lang="en-US" altLang="zh-TW" sz="1800" b="0" kern="100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altLang="zh-TW" sz="1800" b="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2.43</a:t>
                      </a:r>
                      <a:r>
                        <a:rPr lang="zh-TW" altLang="en-US" sz="1800" b="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(1.91)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0.34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462">
                <a:tc>
                  <a:txBody>
                    <a:bodyPr/>
                    <a:lstStyle/>
                    <a:p>
                      <a:pPr marL="142875" marR="0" lvl="0" indent="122238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固定投資</a:t>
                      </a:r>
                      <a:endParaRPr lang="en-US" altLang="zh-TW" sz="1800" b="0" kern="100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4922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8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8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1.92</a:t>
                      </a:r>
                      <a:r>
                        <a:rPr kumimoji="0" lang="zh-TW" altLang="en-US" sz="18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8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(1.31)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4462">
                <a:tc>
                  <a:txBody>
                    <a:bodyPr/>
                    <a:lstStyle/>
                    <a:p>
                      <a:pPr marL="142875" marR="0" lvl="0" indent="303213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民間投資   </a:t>
                      </a:r>
                      <a:endParaRPr kumimoji="0" lang="en-US" altLang="zh-TW" sz="1800" b="0" kern="1200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572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zh-TW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.88</a:t>
                      </a:r>
                      <a:r>
                        <a:rPr lang="zh-TW" altLang="en-US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(1.15)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0.32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9190">
                <a:tc>
                  <a:txBody>
                    <a:bodyPr/>
                    <a:lstStyle/>
                    <a:p>
                      <a:pPr marL="142875" indent="122238">
                        <a:lnSpc>
                          <a:spcPts val="1500"/>
                        </a:lnSpc>
                      </a:pPr>
                      <a:r>
                        <a:rPr lang="zh-TW" altLang="en-US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輸出</a:t>
                      </a:r>
                      <a:endParaRPr lang="zh-TW" altLang="en-US" sz="1800" b="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01613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1.54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(1.45</a:t>
                      </a:r>
                      <a:r>
                        <a:rPr lang="zh-TW" altLang="en-US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0.99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6818"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altLang="en-US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輸入</a:t>
                      </a:r>
                    </a:p>
                  </a:txBody>
                  <a:tcPr marL="45720" marR="4572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9525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altLang="zh-TW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2.47</a:t>
                      </a:r>
                      <a:r>
                        <a:rPr lang="zh-TW" altLang="en-US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(1.95</a:t>
                      </a:r>
                      <a:r>
                        <a:rPr lang="zh-TW" altLang="en-US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1800" kern="1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1.27</a:t>
                      </a:r>
                      <a:endParaRPr lang="zh-TW" altLang="en-US" sz="1800" b="0" kern="1200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" name="Text Box 142"/>
          <p:cNvSpPr txBox="1">
            <a:spLocks noChangeArrowheads="1"/>
          </p:cNvSpPr>
          <p:nvPr/>
        </p:nvSpPr>
        <p:spPr bwMode="auto">
          <a:xfrm>
            <a:off x="4291734" y="3180192"/>
            <a:ext cx="5019221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60000" algn="ctr" eaLnBrk="1" hangingPunct="1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</a:pPr>
            <a:r>
              <a:rPr kumimoji="0" lang="en-US" altLang="zh-TW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年經濟成長來源</a:t>
            </a:r>
            <a:endParaRPr kumimoji="0" lang="en-US" altLang="zh-TW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9" name="手繪多邊形 28"/>
          <p:cNvSpPr/>
          <p:nvPr/>
        </p:nvSpPr>
        <p:spPr>
          <a:xfrm>
            <a:off x="8135888" y="4183340"/>
            <a:ext cx="1008112" cy="836703"/>
          </a:xfrm>
          <a:custGeom>
            <a:avLst/>
            <a:gdLst>
              <a:gd name="connsiteX0" fmla="*/ 0 w 1041713"/>
              <a:gd name="connsiteY0" fmla="*/ 0 h 1267748"/>
              <a:gd name="connsiteX1" fmla="*/ 1041713 w 1041713"/>
              <a:gd name="connsiteY1" fmla="*/ 0 h 1267748"/>
              <a:gd name="connsiteX2" fmla="*/ 1041713 w 1041713"/>
              <a:gd name="connsiteY2" fmla="*/ 1267748 h 1267748"/>
              <a:gd name="connsiteX3" fmla="*/ 0 w 1041713"/>
              <a:gd name="connsiteY3" fmla="*/ 1267748 h 1267748"/>
              <a:gd name="connsiteX4" fmla="*/ 0 w 1041713"/>
              <a:gd name="connsiteY4" fmla="*/ 0 h 126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1713" h="1267748">
                <a:moveTo>
                  <a:pt x="0" y="0"/>
                </a:moveTo>
                <a:lnTo>
                  <a:pt x="1041713" y="0"/>
                </a:lnTo>
                <a:lnTo>
                  <a:pt x="1041713" y="1267748"/>
                </a:lnTo>
                <a:lnTo>
                  <a:pt x="0" y="12677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t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7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</a:t>
            </a:r>
            <a:endParaRPr lang="en-US" altLang="zh-TW" sz="17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7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需求</a:t>
            </a:r>
            <a:endParaRPr lang="en-US" altLang="zh-TW" sz="17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700" u="sng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1.63</a:t>
            </a:r>
            <a:endParaRPr lang="zh-TW" altLang="en-US" sz="1700" u="sng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2" name="手繪多邊形 31"/>
          <p:cNvSpPr/>
          <p:nvPr/>
        </p:nvSpPr>
        <p:spPr>
          <a:xfrm>
            <a:off x="7902995" y="5395309"/>
            <a:ext cx="1473897" cy="747512"/>
          </a:xfrm>
          <a:custGeom>
            <a:avLst/>
            <a:gdLst>
              <a:gd name="connsiteX0" fmla="*/ 0 w 1095328"/>
              <a:gd name="connsiteY0" fmla="*/ 0 h 1267748"/>
              <a:gd name="connsiteX1" fmla="*/ 1095328 w 1095328"/>
              <a:gd name="connsiteY1" fmla="*/ 0 h 1267748"/>
              <a:gd name="connsiteX2" fmla="*/ 1095328 w 1095328"/>
              <a:gd name="connsiteY2" fmla="*/ 1267748 h 1267748"/>
              <a:gd name="connsiteX3" fmla="*/ 0 w 1095328"/>
              <a:gd name="connsiteY3" fmla="*/ 1267748 h 1267748"/>
              <a:gd name="connsiteX4" fmla="*/ 0 w 1095328"/>
              <a:gd name="connsiteY4" fmla="*/ 0 h 126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5328" h="1267748">
                <a:moveTo>
                  <a:pt x="0" y="0"/>
                </a:moveTo>
                <a:lnTo>
                  <a:pt x="1095328" y="0"/>
                </a:lnTo>
                <a:lnTo>
                  <a:pt x="1095328" y="1267748"/>
                </a:lnTo>
                <a:lnTo>
                  <a:pt x="0" y="12677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t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7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國外</a:t>
            </a:r>
            <a:endParaRPr lang="en-US" altLang="zh-TW" sz="17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7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淨需求</a:t>
            </a:r>
            <a:endParaRPr lang="en-US" altLang="zh-TW" sz="17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700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700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-0.29</a:t>
            </a:r>
            <a:endParaRPr lang="zh-TW" altLang="en-US" sz="1700" u="sng" kern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4229114" y="5482030"/>
            <a:ext cx="513508" cy="489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1440"/>
              </a:lnSpc>
              <a:spcBef>
                <a:spcPts val="300"/>
              </a:spcBef>
              <a:spcAft>
                <a:spcPts val="0"/>
              </a:spcAft>
            </a:pPr>
            <a:r>
              <a:rPr kumimoji="0"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季</a:t>
            </a:r>
            <a:endParaRPr kumimoji="0" lang="en-US" altLang="zh-TW" sz="12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lnSpc>
                <a:spcPts val="1440"/>
              </a:lnSpc>
              <a:spcBef>
                <a:spcPts val="300"/>
              </a:spcBef>
              <a:spcAft>
                <a:spcPts val="0"/>
              </a:spcAft>
            </a:pPr>
            <a:endParaRPr kumimoji="0" lang="zh-TW" altLang="en-US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文字方塊 21"/>
          <p:cNvSpPr txBox="1">
            <a:spLocks noChangeArrowheads="1"/>
          </p:cNvSpPr>
          <p:nvPr/>
        </p:nvSpPr>
        <p:spPr bwMode="auto">
          <a:xfrm>
            <a:off x="3417580" y="5665550"/>
            <a:ext cx="2873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</a:t>
            </a:r>
          </a:p>
        </p:txBody>
      </p:sp>
    </p:spTree>
    <p:extLst>
      <p:ext uri="{BB962C8B-B14F-4D97-AF65-F5344CB8AC3E}">
        <p14:creationId xmlns:p14="http://schemas.microsoft.com/office/powerpoint/2010/main" xmlns="" val="2939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-83416" y="20230"/>
            <a:ext cx="9129712" cy="864096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marL="720725" indent="-720725" algn="ctr">
              <a:defRPr/>
            </a:pPr>
            <a:r>
              <a:rPr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、勞動市場尚屬穩定</a:t>
            </a:r>
            <a:endParaRPr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5" name="內容版面配置區 2"/>
          <p:cNvSpPr txBox="1">
            <a:spLocks/>
          </p:cNvSpPr>
          <p:nvPr/>
        </p:nvSpPr>
        <p:spPr bwMode="auto">
          <a:xfrm>
            <a:off x="107504" y="914984"/>
            <a:ext cx="8938792" cy="242767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5937" lvl="2" indent="-342900" algn="just" eaLnBrk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kumimoji="0" lang="en-US" altLang="zh-TW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0" lang="zh-TW" altLang="en-US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kumimoji="0" lang="en-US" altLang="zh-TW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11 </a:t>
            </a:r>
            <a:r>
              <a:rPr kumimoji="0" lang="zh-TW" altLang="en-US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月失業率平均為 </a:t>
            </a:r>
            <a:r>
              <a:rPr kumimoji="0" lang="en-US" altLang="zh-TW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3.93%</a:t>
            </a:r>
            <a:r>
              <a:rPr kumimoji="0" lang="zh-TW" altLang="en-US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，較上年同期增加 </a:t>
            </a:r>
            <a:r>
              <a:rPr kumimoji="0" lang="en-US" altLang="zh-TW" sz="2100" kern="100" spc="-3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0.16</a:t>
            </a:r>
            <a:r>
              <a:rPr kumimoji="0" lang="zh-TW" altLang="en-US" sz="2100" kern="100" spc="-3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kumimoji="0" lang="zh-TW" altLang="en-US" sz="2100" kern="100" spc="-3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百分點</a:t>
            </a:r>
            <a:endParaRPr kumimoji="0" lang="en-US" altLang="zh-TW" sz="2100" kern="100" spc="-3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15937" lvl="2" indent="-342900" algn="just" eaLnBrk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1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 </a:t>
            </a:r>
            <a:r>
              <a:rPr lang="zh-TW" altLang="en-US" sz="2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月失業率為 </a:t>
            </a:r>
            <a:r>
              <a:rPr lang="en-US" altLang="zh-TW" sz="2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3.87%</a:t>
            </a:r>
            <a:r>
              <a:rPr lang="zh-TW" altLang="en-US" sz="2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，較上月下降 </a:t>
            </a:r>
            <a:r>
              <a:rPr lang="en-US" altLang="zh-TW" sz="2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0.08 </a:t>
            </a:r>
            <a:r>
              <a:rPr lang="zh-TW" altLang="en-US" sz="2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個百分點，較上年同月下降</a:t>
            </a:r>
            <a:r>
              <a:rPr lang="en-US" altLang="zh-TW" sz="2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0.04 </a:t>
            </a:r>
            <a:r>
              <a:rPr lang="zh-TW" altLang="en-US" sz="2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個百分點</a:t>
            </a:r>
            <a:r>
              <a:rPr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；經季節調整後失業率為 </a:t>
            </a:r>
            <a:r>
              <a:rPr lang="en-US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3.84%</a:t>
            </a:r>
            <a:r>
              <a:rPr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，較上月下降 </a:t>
            </a:r>
            <a:r>
              <a:rPr lang="en-US" altLang="zh-TW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0.06 </a:t>
            </a:r>
            <a:r>
              <a:rPr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個百分點</a:t>
            </a:r>
          </a:p>
          <a:p>
            <a:pPr marL="515937" lvl="2" indent="-342900" algn="just" eaLnBrk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lang="en-US" altLang="zh-TW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 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實質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經常性</a:t>
            </a:r>
            <a:r>
              <a:rPr lang="zh-TW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薪資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  </a:t>
            </a:r>
            <a:r>
              <a:rPr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37,330</a:t>
            </a:r>
            <a:r>
              <a:rPr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元，與上年同期持平</a:t>
            </a:r>
            <a:endParaRPr lang="en-US" altLang="zh-TW" sz="21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8" name="圖表 17"/>
          <p:cNvGraphicFramePr/>
          <p:nvPr>
            <p:extLst>
              <p:ext uri="{D42A27DB-BD31-4B8C-83A1-F6EECF244321}">
                <p14:modId xmlns:p14="http://schemas.microsoft.com/office/powerpoint/2010/main" xmlns="" val="2804847812"/>
              </p:ext>
            </p:extLst>
          </p:nvPr>
        </p:nvGraphicFramePr>
        <p:xfrm>
          <a:off x="4647958" y="3369296"/>
          <a:ext cx="4042248" cy="2673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文字方塊 1"/>
          <p:cNvSpPr txBox="1"/>
          <p:nvPr/>
        </p:nvSpPr>
        <p:spPr>
          <a:xfrm>
            <a:off x="5002461" y="3140968"/>
            <a:ext cx="4141539" cy="39514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歷年 </a:t>
            </a:r>
            <a:r>
              <a:rPr lang="en-US" altLang="zh-TW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1-10 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月實質</a:t>
            </a:r>
            <a:r>
              <a:rPr lang="zh-TW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經常性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薪資</a:t>
            </a:r>
            <a:endParaRPr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5235645" y="5438637"/>
            <a:ext cx="78378" cy="191736"/>
            <a:chOff x="1464690" y="5515891"/>
            <a:chExt cx="120947" cy="165891"/>
          </a:xfrm>
        </p:grpSpPr>
        <p:cxnSp>
          <p:nvCxnSpPr>
            <p:cNvPr id="37" name="直線接點 36"/>
            <p:cNvCxnSpPr/>
            <p:nvPr/>
          </p:nvCxnSpPr>
          <p:spPr>
            <a:xfrm>
              <a:off x="1464690" y="5613194"/>
              <a:ext cx="119297" cy="68588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接點 40"/>
            <p:cNvCxnSpPr/>
            <p:nvPr/>
          </p:nvCxnSpPr>
          <p:spPr>
            <a:xfrm>
              <a:off x="1466340" y="5515891"/>
              <a:ext cx="119297" cy="68589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319360" y="5949280"/>
            <a:ext cx="8280919" cy="57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>
              <a:lnSpc>
                <a:spcPts val="1300"/>
              </a:lnSpc>
              <a:defRPr/>
            </a:pPr>
            <a:r>
              <a:rPr lang="zh-TW" altLang="en-US" sz="1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</a:t>
            </a:r>
            <a:r>
              <a:rPr lang="zh-TW" alt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：經常</a:t>
            </a:r>
            <a:r>
              <a:rPr lang="zh-TW" altLang="en-US" sz="1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性薪資指每月給付受僱員工之工作報酬，包括本薪與按月給付之固定津貼及獎金，扣除同期間消費者物價指數上漲後之經常性薪資即實質經常性薪資。非經常性薪資包含：加班費、年終獎金、員工紅利、非按月發放之績效獎金與全勤獎金</a:t>
            </a:r>
            <a:r>
              <a:rPr lang="zh-TW" alt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endParaRPr lang="en-US" altLang="zh-TW" sz="11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1300"/>
              </a:lnSpc>
              <a:defRPr/>
            </a:pPr>
            <a:r>
              <a:rPr lang="zh-TW" alt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4448081" y="5590736"/>
            <a:ext cx="766719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字方塊 2"/>
          <p:cNvSpPr txBox="1">
            <a:spLocks noChangeArrowheads="1"/>
          </p:cNvSpPr>
          <p:nvPr/>
        </p:nvSpPr>
        <p:spPr bwMode="auto">
          <a:xfrm>
            <a:off x="584540" y="3369296"/>
            <a:ext cx="802044" cy="294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2" name="圖表 11"/>
          <p:cNvGraphicFramePr/>
          <p:nvPr>
            <p:extLst>
              <p:ext uri="{D42A27DB-BD31-4B8C-83A1-F6EECF244321}">
                <p14:modId xmlns:p14="http://schemas.microsoft.com/office/powerpoint/2010/main" xmlns="" val="390123021"/>
              </p:ext>
            </p:extLst>
          </p:nvPr>
        </p:nvGraphicFramePr>
        <p:xfrm>
          <a:off x="214905" y="3369295"/>
          <a:ext cx="4268065" cy="2520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文字方塊 12"/>
          <p:cNvSpPr txBox="1"/>
          <p:nvPr/>
        </p:nvSpPr>
        <p:spPr bwMode="auto">
          <a:xfrm>
            <a:off x="1186429" y="5578342"/>
            <a:ext cx="393909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         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文字方塊 1"/>
          <p:cNvSpPr txBox="1"/>
          <p:nvPr/>
        </p:nvSpPr>
        <p:spPr>
          <a:xfrm>
            <a:off x="1085207" y="3171724"/>
            <a:ext cx="4141539" cy="395143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失業率</a:t>
            </a:r>
            <a:endParaRPr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文字方塊 21"/>
          <p:cNvSpPr txBox="1">
            <a:spLocks noChangeArrowheads="1"/>
          </p:cNvSpPr>
          <p:nvPr/>
        </p:nvSpPr>
        <p:spPr bwMode="auto">
          <a:xfrm>
            <a:off x="8690206" y="5672281"/>
            <a:ext cx="2873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年</a:t>
            </a:r>
          </a:p>
        </p:txBody>
      </p:sp>
      <p:sp>
        <p:nvSpPr>
          <p:cNvPr id="21" name="文字方塊 21"/>
          <p:cNvSpPr txBox="1">
            <a:spLocks noChangeArrowheads="1"/>
          </p:cNvSpPr>
          <p:nvPr/>
        </p:nvSpPr>
        <p:spPr bwMode="auto">
          <a:xfrm>
            <a:off x="4304412" y="5300137"/>
            <a:ext cx="2873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2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  <a:endParaRPr kumimoji="0" lang="zh-TW" altLang="en-US" sz="1200" dirty="0">
              <a:solidFill>
                <a:prstClr val="black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91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142454" y="0"/>
            <a:ext cx="9030121" cy="784225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/>
        </p:spPr>
        <p:txBody>
          <a:bodyPr vert="horz" lIns="91440" tIns="45720" rIns="91440" bIns="45720" rtlCol="0" anchor="ctr">
            <a:noAutofit/>
          </a:bodyPr>
          <a:lstStyle/>
          <a:p>
            <a:pPr marL="720725" indent="-720725" algn="ctr" fontAlgn="auto">
              <a:lnSpc>
                <a:spcPts val="4000"/>
              </a:lnSpc>
              <a:spcAft>
                <a:spcPts val="0"/>
              </a:spcAft>
            </a:pPr>
            <a:r>
              <a:rPr kumimoji="0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三</a:t>
            </a:r>
            <a:r>
              <a:rPr kumimoji="0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、食物</a:t>
            </a:r>
            <a:r>
              <a:rPr kumimoji="0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類物價漲幅較高</a:t>
            </a:r>
          </a:p>
        </p:txBody>
      </p:sp>
      <p:sp>
        <p:nvSpPr>
          <p:cNvPr id="33836" name="文字方塊 14"/>
          <p:cNvSpPr txBox="1">
            <a:spLocks noChangeArrowheads="1"/>
          </p:cNvSpPr>
          <p:nvPr/>
        </p:nvSpPr>
        <p:spPr bwMode="auto">
          <a:xfrm>
            <a:off x="665035" y="3209989"/>
            <a:ext cx="413801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TW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kumimoji="0" lang="en-US" altLang="zh-TW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 </a:t>
            </a:r>
            <a:r>
              <a:rPr kumimoji="0" lang="zh-TW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各類指數年增率</a:t>
            </a:r>
          </a:p>
        </p:txBody>
      </p:sp>
      <p:sp>
        <p:nvSpPr>
          <p:cNvPr id="33838" name="文字方塊 23"/>
          <p:cNvSpPr txBox="1">
            <a:spLocks noChangeArrowheads="1"/>
          </p:cNvSpPr>
          <p:nvPr/>
        </p:nvSpPr>
        <p:spPr bwMode="auto">
          <a:xfrm>
            <a:off x="5117707" y="3209989"/>
            <a:ext cx="36722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蔬菜、水果、燃氣及電費物價指數</a:t>
            </a:r>
            <a:endParaRPr kumimoji="0"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839" name="矩形 24"/>
          <p:cNvSpPr>
            <a:spLocks noChangeArrowheads="1"/>
          </p:cNvSpPr>
          <p:nvPr/>
        </p:nvSpPr>
        <p:spPr bwMode="auto">
          <a:xfrm>
            <a:off x="4634796" y="3544786"/>
            <a:ext cx="5445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指數</a:t>
            </a: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7026" y="6441611"/>
            <a:ext cx="8345487" cy="2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36000" bIns="3600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資料來源：行政院主計總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處，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849" name="文字方塊 12"/>
          <p:cNvSpPr txBox="1">
            <a:spLocks noChangeArrowheads="1"/>
          </p:cNvSpPr>
          <p:nvPr/>
        </p:nvSpPr>
        <p:spPr bwMode="auto">
          <a:xfrm>
            <a:off x="665035" y="3513036"/>
            <a:ext cx="34464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總指數</a:t>
            </a:r>
            <a:r>
              <a:rPr kumimoji="0" lang="en-US" altLang="zh-TW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+</a:t>
            </a:r>
            <a:r>
              <a:rPr kumimoji="0" lang="zh-TW" altLang="en-US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en-US" altLang="zh-TW" sz="1600" b="1" dirty="0" smtClean="0">
                <a:solidFill>
                  <a:srgbClr val="00206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1.97%</a:t>
            </a:r>
            <a:endParaRPr kumimoji="0" lang="zh-TW" altLang="en-US" sz="1600" b="1" dirty="0">
              <a:solidFill>
                <a:srgbClr val="00206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9" name="內容版面配置區 2"/>
          <p:cNvSpPr txBox="1">
            <a:spLocks/>
          </p:cNvSpPr>
          <p:nvPr/>
        </p:nvSpPr>
        <p:spPr>
          <a:xfrm>
            <a:off x="127869" y="784225"/>
            <a:ext cx="8743988" cy="1768475"/>
          </a:xfrm>
          <a:prstGeom prst="roundRect">
            <a:avLst>
              <a:gd name="adj" fmla="val 6487"/>
            </a:avLst>
          </a:prstGeom>
          <a:ln>
            <a:noFill/>
          </a:ln>
        </p:spPr>
        <p:txBody>
          <a:bodyPr tIns="0" bIns="0"/>
          <a:lstStyle/>
          <a:p>
            <a:pPr marL="444500" lvl="2" indent="-342900" algn="just" fontAlgn="auto">
              <a:lnSpc>
                <a:spcPts val="2500"/>
              </a:lnSpc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tabLst>
                <a:tab pos="355600" algn="l"/>
              </a:tabLst>
              <a:defRPr/>
            </a:pP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 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月消費者物價指數</a:t>
            </a: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）較上年同期上漲 </a:t>
            </a:r>
            <a:r>
              <a:rPr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1.36%</a:t>
            </a: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，主因食物類上漲 </a:t>
            </a:r>
            <a:r>
              <a:rPr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5.31%</a:t>
            </a:r>
            <a:endParaRPr kumimoji="0" lang="en-US" altLang="zh-TW" sz="20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4500" lvl="2" indent="-342900" algn="just" fontAlgn="auto">
              <a:lnSpc>
                <a:spcPts val="2500"/>
              </a:lnSpc>
              <a:spcBef>
                <a:spcPts val="0"/>
              </a:spcBef>
              <a:spcAft>
                <a:spcPts val="3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tabLst>
                <a:tab pos="355600" algn="l"/>
              </a:tabLst>
              <a:defRPr/>
            </a:pP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zh-TW" altLang="en-US" sz="2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zh-TW" altLang="en-US" sz="2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 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較</a:t>
            </a:r>
            <a:r>
              <a:rPr kumimoji="0"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上年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同月上漲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1.97%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核心 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CPI 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則上漲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0.84%</a:t>
            </a:r>
          </a:p>
          <a:p>
            <a:pPr marL="719138" lvl="2" indent="-273050" algn="just" fontAlgn="auto">
              <a:lnSpc>
                <a:spcPts val="2500"/>
              </a:lnSpc>
              <a:spcBef>
                <a:spcPts val="0"/>
              </a:spcBef>
              <a:spcAft>
                <a:spcPts val="30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tabLst>
                <a:tab pos="355600" algn="l"/>
              </a:tabLst>
              <a:defRPr/>
            </a:pP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食物類漲幅為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6.42%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因蔬菜及水果受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先前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颱風侵襲及連續降雨遞延影響，分別上漲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37.53%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及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9.56%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；惟近期蔬菜批發價格已自梅姬颱風後每公斤逾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50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元高點，回穩至每公斤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元以下，趨於穩定</a:t>
            </a:r>
            <a:endParaRPr kumimoji="0" lang="en-US" altLang="zh-TW" sz="20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9138" lvl="2" indent="-273050" algn="just" fontAlgn="auto">
              <a:lnSpc>
                <a:spcPts val="2500"/>
              </a:lnSpc>
              <a:spcBef>
                <a:spcPts val="0"/>
              </a:spcBef>
              <a:spcAft>
                <a:spcPts val="60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Ø"/>
              <a:tabLst>
                <a:tab pos="355600" algn="l"/>
              </a:tabLst>
              <a:defRPr/>
            </a:pP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居住類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跌幅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0.37%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因燃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氣及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電費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分別下跌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9.67%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及 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9.65%</a:t>
            </a:r>
          </a:p>
        </p:txBody>
      </p:sp>
      <p:sp>
        <p:nvSpPr>
          <p:cNvPr id="33852" name="文字方塊 21"/>
          <p:cNvSpPr txBox="1">
            <a:spLocks noChangeArrowheads="1"/>
          </p:cNvSpPr>
          <p:nvPr/>
        </p:nvSpPr>
        <p:spPr bwMode="auto">
          <a:xfrm>
            <a:off x="8665089" y="6242249"/>
            <a:ext cx="2873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2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20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6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  <a:defRPr sz="1400">
                <a:solidFill>
                  <a:srgbClr val="404040"/>
                </a:solidFill>
                <a:latin typeface="Trebuchet MS" pitchFamily="34" charset="0"/>
                <a:ea typeface="微軟正黑體" pitchFamily="34" charset="-12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TW" altLang="en-US" sz="12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5117707" y="6439375"/>
            <a:ext cx="29826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2015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                                  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endParaRPr kumimoji="0" lang="zh-TW" altLang="en-US" sz="1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2" name="圖表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40165372"/>
              </p:ext>
            </p:extLst>
          </p:nvPr>
        </p:nvGraphicFramePr>
        <p:xfrm>
          <a:off x="142454" y="3804931"/>
          <a:ext cx="4371994" cy="2658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文字方塊 2"/>
          <p:cNvSpPr txBox="1">
            <a:spLocks noChangeArrowheads="1"/>
          </p:cNvSpPr>
          <p:nvPr/>
        </p:nvSpPr>
        <p:spPr bwMode="auto">
          <a:xfrm>
            <a:off x="3664978" y="3596005"/>
            <a:ext cx="951133" cy="255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</a:t>
            </a:r>
            <a:r>
              <a:rPr kumimoji="0" lang="zh-TW" altLang="en-US" sz="1400" dirty="0" smtClean="0">
                <a:solidFill>
                  <a:prstClr val="black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：</a:t>
            </a: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1" name="圖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50783170"/>
              </p:ext>
            </p:extLst>
          </p:nvPr>
        </p:nvGraphicFramePr>
        <p:xfrm>
          <a:off x="4531583" y="3790551"/>
          <a:ext cx="4340274" cy="2790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6" name="文字方塊 23"/>
          <p:cNvSpPr txBox="1"/>
          <p:nvPr/>
        </p:nvSpPr>
        <p:spPr>
          <a:xfrm>
            <a:off x="8382513" y="4365104"/>
            <a:ext cx="669874" cy="344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水果</a:t>
            </a:r>
            <a:endParaRPr kumimoji="0"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031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852936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</a:t>
            </a:r>
            <a:r>
              <a:rPr lang="zh-TW" altLang="en-US" sz="6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6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6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年經濟展望</a:t>
            </a:r>
          </a:p>
        </p:txBody>
      </p:sp>
    </p:spTree>
    <p:extLst>
      <p:ext uri="{BB962C8B-B14F-4D97-AF65-F5344CB8AC3E}">
        <p14:creationId xmlns:p14="http://schemas.microsoft.com/office/powerpoint/2010/main" xmlns="" val="344381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0244614"/>
              </p:ext>
            </p:extLst>
          </p:nvPr>
        </p:nvGraphicFramePr>
        <p:xfrm>
          <a:off x="787586" y="3102458"/>
          <a:ext cx="7845988" cy="2936540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1657650"/>
                <a:gridCol w="1557691"/>
                <a:gridCol w="1548272"/>
                <a:gridCol w="1548272"/>
                <a:gridCol w="1534103"/>
              </a:tblGrid>
              <a:tr h="360000">
                <a:tc rowSpan="2">
                  <a:txBody>
                    <a:bodyPr/>
                    <a:lstStyle/>
                    <a:p>
                      <a:pPr marL="144000" indent="0" algn="l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地區別</a:t>
                      </a:r>
                    </a:p>
                  </a:txBody>
                  <a:tcPr marL="90170" marR="90170" marT="46990" marB="4699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OECD</a:t>
                      </a:r>
                      <a:endParaRPr kumimoji="1" lang="zh-TW" sz="18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kern="1200" spc="2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Global Insight</a:t>
                      </a:r>
                      <a:endParaRPr kumimoji="1" lang="zh-TW" sz="1800" b="1" kern="1200" spc="2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9600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2017</a:t>
                      </a:r>
                      <a:endParaRPr kumimoji="1" lang="zh-TW" sz="18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endParaRPr kumimoji="1" lang="zh-TW" sz="18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1">
                        <a:lnSpc>
                          <a:spcPts val="2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en-US" sz="18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2017</a:t>
                      </a:r>
                      <a:endParaRPr kumimoji="1" lang="zh-TW" sz="1800" b="1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>
                        <a:alpha val="30000"/>
                      </a:srgbClr>
                    </a:solidFill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6350" indent="-60325" fontAlgn="base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sz="18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</a:t>
                      </a:r>
                      <a:endParaRPr kumimoji="1" lang="zh-TW" sz="18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6000"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2.9</a:t>
                      </a:r>
                      <a:r>
                        <a:rPr kumimoji="0" lang="zh-TW" altLang="en-US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900"/>
                        </a:lnSpc>
                        <a:spcAft>
                          <a:spcPts val="0"/>
                        </a:spcAft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3.3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2.8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先進經濟體*</a:t>
                      </a:r>
                      <a:endParaRPr kumimoji="1" lang="zh-TW" sz="18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6000" marT="3600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</a:t>
                      </a:r>
                      <a:r>
                        <a:rPr kumimoji="0" lang="zh-TW" altLang="en-US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9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700" b="1" kern="100" dirty="0" smtClean="0">
                          <a:effectLst/>
                          <a:latin typeface="Times New Roman"/>
                          <a:ea typeface="新細明體"/>
                        </a:rPr>
                        <a:t>2.0</a:t>
                      </a:r>
                      <a:endParaRPr lang="zh-TW" sz="1700" b="1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</a:t>
                      </a:r>
                      <a:endParaRPr kumimoji="0" lang="zh-TW" altLang="zh-TW" sz="17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1.9</a:t>
                      </a:r>
                      <a:endParaRPr kumimoji="0" lang="zh-TW" altLang="zh-TW" sz="17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6350" indent="-6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美國</a:t>
                      </a:r>
                      <a:endParaRPr kumimoji="1" lang="en-US" altLang="zh-TW" sz="180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1.5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9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700" kern="100" dirty="0" smtClean="0">
                          <a:effectLst/>
                          <a:latin typeface="Times New Roman"/>
                          <a:ea typeface="新細明體"/>
                        </a:rPr>
                        <a:t>2.3</a:t>
                      </a:r>
                      <a:endParaRPr lang="zh-TW" sz="17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1.6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2.3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歐元區</a:t>
                      </a:r>
                      <a:endParaRPr kumimoji="1" lang="zh-TW" sz="180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</a:t>
                      </a:r>
                      <a:r>
                        <a:rPr kumimoji="0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9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700" kern="100" dirty="0" smtClean="0">
                          <a:effectLst/>
                          <a:latin typeface="Times New Roman"/>
                          <a:ea typeface="新細明體"/>
                        </a:rPr>
                        <a:t>1.6</a:t>
                      </a:r>
                      <a:endParaRPr lang="zh-TW" sz="17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1.4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日本</a:t>
                      </a:r>
                      <a:endParaRPr kumimoji="1" lang="zh-TW" sz="180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</a:t>
                      </a:r>
                      <a:r>
                        <a:rPr kumimoji="0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9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700" kern="100" dirty="0" smtClean="0">
                          <a:effectLst/>
                          <a:latin typeface="Times New Roman"/>
                          <a:ea typeface="新細明體"/>
                        </a:rPr>
                        <a:t>1.0</a:t>
                      </a:r>
                      <a:endParaRPr lang="zh-TW" sz="17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1.0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1.0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7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新興市場*</a:t>
                      </a:r>
                      <a:r>
                        <a:rPr kumimoji="1" lang="en-US" altLang="zh-TW" sz="17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*</a:t>
                      </a:r>
                      <a:endParaRPr kumimoji="1" lang="zh-TW" sz="17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6000" marT="3600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4.0</a:t>
                      </a:r>
                      <a:r>
                        <a:rPr kumimoji="0" lang="zh-TW" altLang="en-US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TW" altLang="zh-TW" sz="17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9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700" b="1" kern="100" dirty="0" smtClean="0">
                          <a:effectLst/>
                          <a:latin typeface="Times New Roman"/>
                          <a:ea typeface="新細明體"/>
                        </a:rPr>
                        <a:t>4.5</a:t>
                      </a:r>
                      <a:endParaRPr lang="zh-TW" sz="1700" b="1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3.8</a:t>
                      </a:r>
                      <a:endParaRPr kumimoji="0" lang="zh-TW" alt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4.4</a:t>
                      </a:r>
                      <a:endParaRPr kumimoji="0" lang="zh-TW" altLang="zh-TW" sz="17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6350" indent="-603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1" lang="zh-TW" altLang="en-US" sz="180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中國大陸</a:t>
                      </a:r>
                      <a:endParaRPr kumimoji="1" lang="zh-TW" sz="180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3600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</a:t>
                      </a:r>
                      <a:r>
                        <a:rPr kumimoji="0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ts val="19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700" kern="100" dirty="0" smtClean="0">
                          <a:effectLst/>
                          <a:latin typeface="Times New Roman"/>
                          <a:ea typeface="新細明體"/>
                        </a:rPr>
                        <a:t>6.4</a:t>
                      </a:r>
                      <a:endParaRPr lang="zh-TW" sz="1700" kern="100" dirty="0">
                        <a:effectLst/>
                        <a:latin typeface="Times New Roman"/>
                        <a:ea typeface="新細明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6.7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6.4</a:t>
                      </a:r>
                      <a:endParaRPr kumimoji="0" lang="zh-TW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0" name="文字方塊 69"/>
          <p:cNvSpPr txBox="1"/>
          <p:nvPr/>
        </p:nvSpPr>
        <p:spPr>
          <a:xfrm>
            <a:off x="7526507" y="2872331"/>
            <a:ext cx="11070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zh-TW" altLang="en-US" sz="12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文字方塊 9"/>
          <p:cNvSpPr txBox="1">
            <a:spLocks noChangeArrowheads="1"/>
          </p:cNvSpPr>
          <p:nvPr/>
        </p:nvSpPr>
        <p:spPr bwMode="auto">
          <a:xfrm>
            <a:off x="3105594" y="2665917"/>
            <a:ext cx="40203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TW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全球及主要國家經濟成長率</a:t>
            </a:r>
            <a:endParaRPr lang="zh-TW" altLang="en-US" sz="2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標題 1"/>
          <p:cNvSpPr txBox="1">
            <a:spLocks/>
          </p:cNvSpPr>
          <p:nvPr/>
        </p:nvSpPr>
        <p:spPr>
          <a:xfrm>
            <a:off x="584527" y="193465"/>
            <a:ext cx="8049047" cy="62688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hangingPunct="0">
              <a:lnSpc>
                <a:spcPts val="3000"/>
              </a:lnSpc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一、全球經濟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展望</a:t>
            </a:r>
            <a:r>
              <a:rPr kumimoji="1" lang="en-US" altLang="zh-TW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1/3)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0725" indent="-720725" algn="ctr" eaLnBrk="0" hangingPunct="0">
              <a:lnSpc>
                <a:spcPts val="3000"/>
              </a:lnSpc>
            </a:pP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4"/>
          <p:cNvSpPr txBox="1">
            <a:spLocks noChangeArrowheads="1"/>
          </p:cNvSpPr>
          <p:nvPr/>
        </p:nvSpPr>
        <p:spPr bwMode="auto">
          <a:xfrm>
            <a:off x="1034883" y="6038998"/>
            <a:ext cx="7327294" cy="63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>
              <a:spcBef>
                <a:spcPts val="200"/>
              </a:spcBef>
            </a:pPr>
            <a:r>
              <a:rPr lang="zh-TW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1.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數據為預測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  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*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OECD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數據係指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OECD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國家；**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OECD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數據係指非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OECD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</a:t>
            </a:r>
            <a:endParaRPr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zh-TW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OECD, OECD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Economic Outlook, Nov. 28, 2016</a:t>
            </a:r>
          </a:p>
          <a:p>
            <a:pPr eaLnBrk="1" fontAlgn="auto">
              <a:lnSpc>
                <a:spcPts val="12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 IHS Global Insight Inc., World Overview, Dec. 15, 2016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en-US" altLang="zh-TW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273708" y="692696"/>
            <a:ext cx="8428601" cy="2073105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2" indent="-360000" algn="just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主要經濟預測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機構均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預估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2017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年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全球經濟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成長將逐步復甦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，且因主要國家已逐步擺脫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通縮壓力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，加以長期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貨幣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寬鬆政策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邊際效用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降低，財政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政策將取代貨幣政策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作為各國刺激經濟成長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的主要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工具；惟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後續仍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須密切關注美國經貿政策走向、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新興巿場債務危機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、地緣衝突與歐洲反體制風潮，以及中國大陸經濟走勢等潛存經濟風險</a:t>
            </a:r>
            <a:endParaRPr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37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"/>
          <p:cNvSpPr>
            <a:spLocks noChangeArrowheads="1"/>
          </p:cNvSpPr>
          <p:nvPr/>
        </p:nvSpPr>
        <p:spPr bwMode="auto">
          <a:xfrm>
            <a:off x="280640" y="1556792"/>
            <a:ext cx="8553955" cy="4464496"/>
          </a:xfrm>
          <a:prstGeom prst="roundRect">
            <a:avLst>
              <a:gd name="adj" fmla="val 6968"/>
            </a:avLst>
          </a:prstGeom>
          <a:ln>
            <a:headEnd/>
            <a:tailEnd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美國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：川普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總統上任後若確實履行擴大財政支出、減稅及放寬各項管制等政策，將帶動美國內需活絡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IHS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GI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12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預估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2017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 年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美國經濟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成長率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2.3%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；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Fed </a:t>
            </a:r>
            <a:r>
              <a:rPr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預估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年將升</a:t>
            </a:r>
            <a:r>
              <a:rPr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息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</a:t>
            </a:r>
            <a:endParaRPr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歐元區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：受惠於歐元對美元走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貶有助於出口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，企業對景氣抱持樂觀態度，就業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形勢可望持續改善；且隨著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國際商品價格止跌回穩，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物價將持續上漲。惟因各國大選等政治風險恐影響經濟前景，成長力道略低於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2016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</a:t>
            </a:r>
            <a:endParaRPr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日本：受惠於海外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需求復甦及美國聯準會貨幣政策正常化的預期帶動日圓貶值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影響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出口可望持續改善，加以國內需求持續回溫，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IHS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GI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12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月上修日本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2017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年經濟成長率預測至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/>
              </a:rPr>
              <a:t>1.0%</a:t>
            </a:r>
            <a:endParaRPr lang="zh-TW" altLang="en-US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439919" y="1196776"/>
            <a:ext cx="3628025" cy="432000"/>
          </a:xfrm>
          <a:prstGeom prst="roundRect">
            <a:avLst/>
          </a:prstGeom>
          <a:solidFill>
            <a:srgbClr val="00808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ea typeface="標楷體" panose="03000509000000000000" pitchFamily="65" charset="-120"/>
              </a:rPr>
              <a:t>先進國家經濟緩步復甦</a:t>
            </a:r>
            <a:endParaRPr lang="zh-TW" altLang="en-US" sz="2400" b="1" dirty="0">
              <a:solidFill>
                <a:schemeClr val="bg1"/>
              </a:solidFill>
              <a:latin typeface="Arial Unicode MS" panose="020B0604020202020204" pitchFamily="34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584527" y="193465"/>
            <a:ext cx="8049047" cy="62688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一、全球經濟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展望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(2/3)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20725" indent="-720725" algn="ctr" eaLnBrk="0" hangingPunct="0">
              <a:lnSpc>
                <a:spcPts val="3000"/>
              </a:lnSpc>
            </a:pPr>
            <a:endParaRPr kumimoji="1" lang="zh-TW" altLang="en-US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382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AutoShape 2"/>
          <p:cNvSpPr>
            <a:spLocks noChangeArrowheads="1"/>
          </p:cNvSpPr>
          <p:nvPr/>
        </p:nvSpPr>
        <p:spPr bwMode="auto">
          <a:xfrm>
            <a:off x="218754" y="1772792"/>
            <a:ext cx="8553955" cy="3528416"/>
          </a:xfrm>
          <a:prstGeom prst="roundRect">
            <a:avLst>
              <a:gd name="adj" fmla="val 6968"/>
            </a:avLst>
          </a:prstGeom>
          <a:ln>
            <a:headEnd/>
            <a:tailEnd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zh-TW" altLang="en-US" sz="2200" kern="100" dirty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新興經濟體受惠於先進國家經濟</a:t>
            </a:r>
            <a:r>
              <a:rPr lang="zh-TW" altLang="en-US" sz="2200" kern="1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復甦，加以國際油價及原物料商品</a:t>
            </a:r>
            <a:r>
              <a:rPr lang="zh-TW" altLang="en-US" sz="2200" kern="100" dirty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價格反轉走升，巴西、</a:t>
            </a:r>
            <a:r>
              <a:rPr lang="zh-TW" altLang="en-US" sz="2200" kern="1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俄羅斯等資源輸出型國家景氣可望改善；東協、印度</a:t>
            </a:r>
            <a:r>
              <a:rPr lang="zh-TW" altLang="en-US" sz="2200" kern="100" dirty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等開發中亞洲，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經濟前景持續樂觀。惟美國升</a:t>
            </a:r>
            <a:r>
              <a:rPr lang="zh-TW" altLang="en-US" sz="2200" kern="100" dirty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息對新興經濟</a:t>
            </a:r>
            <a:r>
              <a:rPr lang="zh-TW" altLang="en-US" sz="2200" kern="100" dirty="0" smtClean="0">
                <a:solidFill>
                  <a:prstClr val="black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itchFamily="18" charset="0"/>
              </a:rPr>
              <a:t>體可能衍生的負面衝擊，仍須關注</a:t>
            </a:r>
            <a:endParaRPr lang="en-US" altLang="zh-TW" sz="2200" kern="100" dirty="0" smtClean="0">
              <a:solidFill>
                <a:prstClr val="black"/>
              </a:solidFill>
              <a:latin typeface="Arial Unicode MS" panose="020B0604020202020204" pitchFamily="34" charset="-120"/>
              <a:ea typeface="標楷體" panose="03000509000000000000" pitchFamily="65" charset="-120"/>
              <a:cs typeface="Times New Roman" pitchFamily="18" charset="0"/>
            </a:endParaRPr>
          </a:p>
          <a:p>
            <a:pPr marL="430213" lvl="1" indent="-3600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中國大陸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將續推由出口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驅動轉向以家庭消費為核心的經濟成長模式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基礎建設支出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和信貸激勵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措施仍是支撐中國大陸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年經濟成長的主要動能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，主要國際經濟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機構預測，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年中國大陸經濟成長率介於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6.2%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6.5%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間</a:t>
            </a:r>
            <a:endParaRPr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19373" y="1396757"/>
            <a:ext cx="2928491" cy="432000"/>
          </a:xfrm>
          <a:prstGeom prst="roundRect">
            <a:avLst/>
          </a:prstGeom>
          <a:solidFill>
            <a:srgbClr val="00808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ea typeface="標楷體" panose="03000509000000000000" pitchFamily="65" charset="-120"/>
              </a:rPr>
              <a:t>新興經濟</a:t>
            </a:r>
            <a:r>
              <a:rPr lang="zh-TW" altLang="en-US" sz="2400" b="1" dirty="0" smtClean="0">
                <a:solidFill>
                  <a:schemeClr val="bg1"/>
                </a:solidFill>
                <a:ea typeface="標楷體" panose="03000509000000000000" pitchFamily="65" charset="-120"/>
              </a:rPr>
              <a:t>體回</a:t>
            </a:r>
            <a:r>
              <a:rPr lang="zh-TW" altLang="en-US" sz="2400" b="1" dirty="0">
                <a:solidFill>
                  <a:schemeClr val="bg1"/>
                </a:solidFill>
                <a:ea typeface="標楷體" panose="03000509000000000000" pitchFamily="65" charset="-120"/>
              </a:rPr>
              <a:t>穩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584527" y="193465"/>
            <a:ext cx="8049047" cy="62688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一、全球經濟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展望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(3/3)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225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字方塊 15"/>
          <p:cNvSpPr txBox="1"/>
          <p:nvPr/>
        </p:nvSpPr>
        <p:spPr>
          <a:xfrm>
            <a:off x="384130" y="6526531"/>
            <a:ext cx="1944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CIP</a:t>
            </a:r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商品行情網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37641" y="6372843"/>
            <a:ext cx="40767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</a:t>
            </a:r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2015</a:t>
            </a:r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</a:t>
            </a:r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年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標題 1"/>
          <p:cNvSpPr txBox="1">
            <a:spLocks/>
          </p:cNvSpPr>
          <p:nvPr/>
        </p:nvSpPr>
        <p:spPr>
          <a:xfrm>
            <a:off x="384130" y="23862"/>
            <a:ext cx="8366055" cy="794736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/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二、國際原油價格預期微幅上揚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28051" y="4311367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每桶</a:t>
            </a:r>
            <a:endParaRPr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889982" y="3872851"/>
            <a:ext cx="3130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國際原油價格</a:t>
            </a:r>
            <a:endParaRPr lang="zh-TW" altLang="en-US" b="1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AutoShape 2"/>
          <p:cNvSpPr>
            <a:spLocks noChangeArrowheads="1"/>
          </p:cNvSpPr>
          <p:nvPr/>
        </p:nvSpPr>
        <p:spPr bwMode="auto">
          <a:xfrm>
            <a:off x="210329" y="677766"/>
            <a:ext cx="8553955" cy="3554011"/>
          </a:xfrm>
          <a:prstGeom prst="roundRect">
            <a:avLst>
              <a:gd name="adj" fmla="val 6968"/>
            </a:avLst>
          </a:prstGeom>
          <a:noFill/>
          <a:ln>
            <a:noFill/>
            <a:headEnd/>
            <a:tailEnd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36000" tIns="36000" rIns="36000" bIns="36000" anchor="t" anchorCtr="0"/>
          <a:lstStyle/>
          <a:p>
            <a:pPr marL="430213" lvl="1" indent="-360000" algn="just">
              <a:lnSpc>
                <a:spcPts val="26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國際原油價格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年元月起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一路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反彈走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升</a:t>
            </a:r>
            <a:r>
              <a:rPr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月底 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OPEC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達成減產共識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，更帶動油價上漲至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月底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56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上下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，創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個月來新高點。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美國能源資訊局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(EIA) 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預估布蘭特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(Brent)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原油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2017 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年均價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2016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每桶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43.46 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提高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51.66 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endParaRPr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30213" lvl="1" indent="-360000" algn="just">
              <a:lnSpc>
                <a:spcPts val="26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itchFamily="2" charset="2"/>
              <a:buChar char="l"/>
            </a:pP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國際能源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署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IEA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指出，若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OPEC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其他產油國均遵守減產協議，</a:t>
            </a:r>
            <a:r>
              <a:rPr lang="en-US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2017 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年上半年全球油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市將由供給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過剩轉為供給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短缺。惟 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OPEC </a:t>
            </a:r>
            <a:r>
              <a:rPr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減產</a:t>
            </a:r>
            <a:r>
              <a:rPr lang="zh-TW" altLang="zh-TW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協議能否</a:t>
            </a:r>
            <a:r>
              <a:rPr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落實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、頁岩油是否隨油價上漲而增產、</a:t>
            </a:r>
            <a:r>
              <a:rPr lang="zh-TW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原油需求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增幅及美元升值幅度等，均可能左右原油價格走勢，值得關注</a:t>
            </a:r>
            <a:endParaRPr lang="en-US" altLang="zh-TW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1" name="表格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7304846"/>
              </p:ext>
            </p:extLst>
          </p:nvPr>
        </p:nvGraphicFramePr>
        <p:xfrm>
          <a:off x="4784734" y="4349086"/>
          <a:ext cx="4127334" cy="191309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703366"/>
                <a:gridCol w="793630"/>
                <a:gridCol w="785004"/>
                <a:gridCol w="785004"/>
                <a:gridCol w="1060330"/>
              </a:tblGrid>
              <a:tr h="680671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349885" algn="l"/>
                        </a:tabLst>
                      </a:pPr>
                      <a:r>
                        <a:rPr lang="en-US" altLang="zh-TW" sz="18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2017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FFCC"/>
                    </a:solidFill>
                  </a:tcPr>
                </a:tc>
              </a:tr>
              <a:tr h="600155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WTI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93.17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48.67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43.07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50.66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32266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Brent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98.89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lang="en-US" sz="1800" kern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52.32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43.46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273685" algn="l"/>
                        </a:tabLst>
                      </a:pPr>
                      <a:r>
                        <a:rPr kumimoji="0" lang="en-US" altLang="zh-TW" sz="180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51.66</a:t>
                      </a:r>
                      <a:endParaRPr kumimoji="0" lang="zh-TW" sz="1800" kern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22" name="文字方塊 21"/>
          <p:cNvSpPr txBox="1"/>
          <p:nvPr/>
        </p:nvSpPr>
        <p:spPr>
          <a:xfrm>
            <a:off x="4840517" y="6224085"/>
            <a:ext cx="3851024" cy="297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0"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EIA, Short-term Energy Outlook, 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Dec. 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kumimoji="0"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, </a:t>
            </a:r>
            <a:r>
              <a:rPr kumimoji="0"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endParaRPr kumimoji="0"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5173461" y="3862446"/>
            <a:ext cx="3130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EIA</a:t>
            </a:r>
            <a:r>
              <a:rPr kumimoji="0" lang="zh-TW" altLang="en-US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國際原油價格預估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7821657" y="4038924"/>
            <a:ext cx="1184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：美元</a:t>
            </a:r>
            <a:r>
              <a:rPr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桶</a:t>
            </a:r>
            <a:r>
              <a:rPr lang="zh-TW" altLang="en-US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zh-TW" altLang="en-US" sz="12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3" name="圖表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26457961"/>
              </p:ext>
            </p:extLst>
          </p:nvPr>
        </p:nvGraphicFramePr>
        <p:xfrm>
          <a:off x="188076" y="4439264"/>
          <a:ext cx="4334903" cy="2027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13355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67540827"/>
              </p:ext>
            </p:extLst>
          </p:nvPr>
        </p:nvGraphicFramePr>
        <p:xfrm>
          <a:off x="143048" y="2732112"/>
          <a:ext cx="4287751" cy="306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8800"/>
                <a:gridCol w="1481940"/>
                <a:gridCol w="1347011"/>
              </a:tblGrid>
              <a:tr h="362305">
                <a:tc>
                  <a:txBody>
                    <a:bodyPr/>
                    <a:lstStyle/>
                    <a:p>
                      <a:endParaRPr lang="zh-TW" altLang="en-US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成長率（％）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貢獻百分點</a:t>
                      </a:r>
                    </a:p>
                  </a:txBody>
                  <a:tcPr marL="0" marR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170">
                <a:tc>
                  <a:txBody>
                    <a:bodyPr/>
                    <a:lstStyle/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民間消費 </a:t>
                      </a:r>
                      <a:endParaRPr lang="zh-TW" altLang="en-US" sz="1600" b="1" kern="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1.74 (1.75)</a:t>
                      </a:r>
                    </a:p>
                  </a:txBody>
                  <a:tcPr marL="0" marR="432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0.92</a:t>
                      </a:r>
                    </a:p>
                  </a:txBody>
                  <a:tcPr marL="0" marR="90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170">
                <a:tc>
                  <a:txBody>
                    <a:bodyPr/>
                    <a:lstStyle/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政府消費</a:t>
                      </a:r>
                      <a:endParaRPr lang="en-US" altLang="zh-TW" sz="1600" kern="1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0.06 (0.10)</a:t>
                      </a:r>
                      <a:endParaRPr kumimoji="0" lang="en-US" altLang="zh-TW" sz="16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432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0.01</a:t>
                      </a:r>
                    </a:p>
                  </a:txBody>
                  <a:tcPr marL="0" marR="90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170">
                <a:tc>
                  <a:txBody>
                    <a:bodyPr/>
                    <a:lstStyle/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固定投資</a:t>
                      </a:r>
                      <a:endParaRPr kumimoji="0" lang="en-US" altLang="zh-TW" sz="16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1.88 (1.40)</a:t>
                      </a:r>
                    </a:p>
                  </a:txBody>
                  <a:tcPr marL="0" marR="432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0.39</a:t>
                      </a:r>
                    </a:p>
                  </a:txBody>
                  <a:tcPr marL="0" marR="90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170">
                <a:tc>
                  <a:txBody>
                    <a:bodyPr/>
                    <a:lstStyle/>
                    <a:p>
                      <a:pPr marL="142875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6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民間投資   </a:t>
                      </a:r>
                      <a:endParaRPr kumimoji="0" lang="en-US" altLang="zh-TW" sz="1600" b="1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2.00 (1.51)</a:t>
                      </a:r>
                    </a:p>
                  </a:txBody>
                  <a:tcPr marL="0" marR="432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0.34</a:t>
                      </a:r>
                    </a:p>
                  </a:txBody>
                  <a:tcPr marL="0" marR="90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170">
                <a:tc>
                  <a:txBody>
                    <a:bodyPr/>
                    <a:lstStyle/>
                    <a:p>
                      <a:pPr marL="142875" indent="0"/>
                      <a:r>
                        <a:rPr lang="zh-TW" altLang="en-US" sz="160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政府投資 </a:t>
                      </a:r>
                      <a:endParaRPr lang="zh-TW" altLang="en-US" sz="1600" kern="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1.19 (0.87)</a:t>
                      </a:r>
                      <a:endParaRPr lang="zh-TW" altLang="en-US" sz="1600" b="0" i="0" u="none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432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0.03</a:t>
                      </a:r>
                      <a:endParaRPr lang="zh-TW" altLang="en-US" sz="1600" b="0" i="0" u="none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90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6885">
                <a:tc>
                  <a:txBody>
                    <a:bodyPr/>
                    <a:lstStyle/>
                    <a:p>
                      <a:pPr marL="142875" indent="-3175"/>
                      <a:r>
                        <a:rPr lang="zh-TW" altLang="en-US" sz="160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公營事業投資</a:t>
                      </a:r>
                      <a:endParaRPr lang="en-US" altLang="zh-TW" sz="1600" kern="1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1.73 (1.04)</a:t>
                      </a:r>
                      <a:endParaRPr kumimoji="0" lang="en-US" altLang="zh-TW" sz="16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432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0.02</a:t>
                      </a:r>
                      <a:endParaRPr lang="zh-TW" altLang="en-US" sz="1600" b="0" i="0" u="none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90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9030">
                <a:tc>
                  <a:txBody>
                    <a:bodyPr/>
                    <a:lstStyle/>
                    <a:p>
                      <a:pPr marL="144000" indent="0"/>
                      <a:r>
                        <a:rPr lang="zh-TW" altLang="en-US" sz="160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存貨變動</a:t>
                      </a:r>
                      <a:endParaRPr lang="zh-TW" altLang="en-US" sz="1600" kern="1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0" marR="432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0.10</a:t>
                      </a:r>
                      <a:endParaRPr lang="zh-TW" altLang="en-US" sz="1600" b="0" i="0" u="none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900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2305">
                <a:tc>
                  <a:txBody>
                    <a:bodyPr/>
                    <a:lstStyle/>
                    <a:p>
                      <a:pPr marL="142875" indent="38100"/>
                      <a:r>
                        <a:rPr lang="zh-TW" altLang="en-US" sz="16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輸出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3.83 (3.08)</a:t>
                      </a:r>
                      <a:endParaRPr kumimoji="0" lang="en-US" altLang="zh-TW" sz="16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43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2.39</a:t>
                      </a:r>
                    </a:p>
                  </a:txBody>
                  <a:tcPr marL="0" marR="90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23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zh-TW" altLang="en-US" sz="1600" kern="1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輸入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3.85 (2.85)</a:t>
                      </a:r>
                      <a:endParaRPr kumimoji="0" lang="en-US" altLang="zh-TW" sz="16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43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1.94</a:t>
                      </a:r>
                      <a:endParaRPr lang="zh-TW" altLang="en-US" sz="1600" b="0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900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Text Box 142"/>
          <p:cNvSpPr txBox="1">
            <a:spLocks noChangeArrowheads="1"/>
          </p:cNvSpPr>
          <p:nvPr/>
        </p:nvSpPr>
        <p:spPr bwMode="auto">
          <a:xfrm>
            <a:off x="4340161" y="3433871"/>
            <a:ext cx="402735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60000" algn="ctr" eaLnBrk="1" hangingPunct="1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</a:pPr>
            <a:r>
              <a:rPr kumimoji="0" lang="zh-TW" alt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經濟成長率</a:t>
            </a:r>
            <a:endParaRPr kumimoji="0" lang="en-US" altLang="zh-TW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左大括弧 8"/>
          <p:cNvSpPr/>
          <p:nvPr/>
        </p:nvSpPr>
        <p:spPr>
          <a:xfrm rot="10800000">
            <a:off x="4290608" y="3068960"/>
            <a:ext cx="295766" cy="2736000"/>
          </a:xfrm>
          <a:prstGeom prst="leftBrace">
            <a:avLst>
              <a:gd name="adj1" fmla="val 63761"/>
              <a:gd name="adj2" fmla="val 50000"/>
            </a:avLst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/>
          <p:cNvSpPr txBox="1"/>
          <p:nvPr/>
        </p:nvSpPr>
        <p:spPr>
          <a:xfrm>
            <a:off x="4340161" y="5049212"/>
            <a:ext cx="90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1.87%</a:t>
            </a:r>
          </a:p>
          <a:p>
            <a:pPr algn="ctr"/>
            <a:r>
              <a:rPr lang="en-US" altLang="zh-TW" sz="16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(1.88%)</a:t>
            </a:r>
          </a:p>
        </p:txBody>
      </p:sp>
      <p:sp>
        <p:nvSpPr>
          <p:cNvPr id="11" name="Text Box 142"/>
          <p:cNvSpPr txBox="1">
            <a:spLocks noChangeArrowheads="1"/>
          </p:cNvSpPr>
          <p:nvPr/>
        </p:nvSpPr>
        <p:spPr bwMode="auto">
          <a:xfrm>
            <a:off x="143048" y="2362779"/>
            <a:ext cx="46493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60000" algn="ctr" eaLnBrk="1" hangingPunct="1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</a:pPr>
            <a:r>
              <a:rPr kumimoji="0" lang="en-US" altLang="zh-TW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kumimoji="0" lang="zh-TW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</a:t>
            </a:r>
            <a:r>
              <a:rPr kumimoji="0" lang="zh-TW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</a:t>
            </a:r>
            <a:endParaRPr kumimoji="0" lang="en-US" altLang="zh-TW" sz="2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手繪多邊形 12"/>
          <p:cNvSpPr/>
          <p:nvPr/>
        </p:nvSpPr>
        <p:spPr>
          <a:xfrm>
            <a:off x="3463257" y="3425449"/>
            <a:ext cx="1008112" cy="1382231"/>
          </a:xfrm>
          <a:custGeom>
            <a:avLst/>
            <a:gdLst>
              <a:gd name="connsiteX0" fmla="*/ 0 w 1041713"/>
              <a:gd name="connsiteY0" fmla="*/ 0 h 1267748"/>
              <a:gd name="connsiteX1" fmla="*/ 1041713 w 1041713"/>
              <a:gd name="connsiteY1" fmla="*/ 0 h 1267748"/>
              <a:gd name="connsiteX2" fmla="*/ 1041713 w 1041713"/>
              <a:gd name="connsiteY2" fmla="*/ 1267748 h 1267748"/>
              <a:gd name="connsiteX3" fmla="*/ 0 w 1041713"/>
              <a:gd name="connsiteY3" fmla="*/ 1267748 h 1267748"/>
              <a:gd name="connsiteX4" fmla="*/ 0 w 1041713"/>
              <a:gd name="connsiteY4" fmla="*/ 0 h 126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1713" h="1267748">
                <a:moveTo>
                  <a:pt x="0" y="0"/>
                </a:moveTo>
                <a:lnTo>
                  <a:pt x="1041713" y="0"/>
                </a:lnTo>
                <a:lnTo>
                  <a:pt x="1041713" y="1267748"/>
                </a:lnTo>
                <a:lnTo>
                  <a:pt x="0" y="12677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t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</a:t>
            </a:r>
            <a:endParaRPr lang="en-US" altLang="zh-TW" sz="16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需求</a:t>
            </a:r>
            <a:endParaRPr lang="en-US" altLang="zh-TW" sz="16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1.42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16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手繪多邊形 13"/>
          <p:cNvSpPr/>
          <p:nvPr/>
        </p:nvSpPr>
        <p:spPr>
          <a:xfrm>
            <a:off x="3348255" y="5001862"/>
            <a:ext cx="1238119" cy="1274476"/>
          </a:xfrm>
          <a:custGeom>
            <a:avLst/>
            <a:gdLst>
              <a:gd name="connsiteX0" fmla="*/ 0 w 1095328"/>
              <a:gd name="connsiteY0" fmla="*/ 0 h 1267748"/>
              <a:gd name="connsiteX1" fmla="*/ 1095328 w 1095328"/>
              <a:gd name="connsiteY1" fmla="*/ 0 h 1267748"/>
              <a:gd name="connsiteX2" fmla="*/ 1095328 w 1095328"/>
              <a:gd name="connsiteY2" fmla="*/ 1267748 h 1267748"/>
              <a:gd name="connsiteX3" fmla="*/ 0 w 1095328"/>
              <a:gd name="connsiteY3" fmla="*/ 1267748 h 1267748"/>
              <a:gd name="connsiteX4" fmla="*/ 0 w 1095328"/>
              <a:gd name="connsiteY4" fmla="*/ 0 h 126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5328" h="1267748">
                <a:moveTo>
                  <a:pt x="0" y="0"/>
                </a:moveTo>
                <a:lnTo>
                  <a:pt x="1095328" y="0"/>
                </a:lnTo>
                <a:lnTo>
                  <a:pt x="1095328" y="1267748"/>
                </a:lnTo>
                <a:lnTo>
                  <a:pt x="0" y="12677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6200" tIns="76200" rIns="76200" bIns="76200" numCol="1" spcCol="1270" anchor="t" anchorCtr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國外</a:t>
            </a:r>
            <a:endParaRPr lang="en-US" altLang="zh-TW" sz="16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kern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淨需求</a:t>
            </a:r>
            <a:endParaRPr lang="en-US" altLang="zh-TW" sz="1600" kern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600" kern="12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kern="12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16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0.45</a:t>
            </a:r>
            <a:r>
              <a:rPr lang="zh-TW" altLang="en-US" sz="1600" kern="12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  </a:t>
            </a:r>
            <a:r>
              <a:rPr lang="en-US" altLang="zh-TW" sz="1600" kern="1200" dirty="0" smtClean="0"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)</a:t>
            </a:r>
            <a:endParaRPr lang="zh-TW" altLang="en-US" sz="1600" kern="1200" dirty="0"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143048" y="6000895"/>
            <a:ext cx="44433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57188" indent="-3571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註：表格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)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內數字為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月預測值</a:t>
            </a:r>
            <a:endParaRPr kumimoji="0" lang="en-US" altLang="zh-TW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7188" indent="-3571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kumimoji="0"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來源：行政院主計總處，</a:t>
            </a:r>
            <a:r>
              <a:rPr kumimoji="0" lang="en-US" altLang="zh-TW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Text Box 142"/>
          <p:cNvSpPr txBox="1">
            <a:spLocks noChangeArrowheads="1"/>
          </p:cNvSpPr>
          <p:nvPr/>
        </p:nvSpPr>
        <p:spPr bwMode="auto">
          <a:xfrm>
            <a:off x="4707212" y="2196587"/>
            <a:ext cx="4415206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60000" algn="ctr" eaLnBrk="1" hangingPunct="1">
              <a:lnSpc>
                <a:spcPct val="90000"/>
              </a:lnSpc>
              <a:tabLst>
                <a:tab pos="2144713" algn="l"/>
              </a:tabLst>
            </a:pPr>
            <a:r>
              <a:rPr kumimoji="0" lang="zh-TW" alt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各年公共建設預算    </a:t>
            </a:r>
            <a:endParaRPr kumimoji="0" lang="en-US" altLang="zh-TW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0000" algn="r" eaLnBrk="1" hangingPunct="1">
              <a:lnSpc>
                <a:spcPct val="90000"/>
              </a:lnSpc>
              <a:tabLst>
                <a:tab pos="2144713" algn="l"/>
              </a:tabLst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單位：新臺幣億元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0000" algn="ctr" eaLnBrk="1" hangingPunct="1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</a:pPr>
            <a:endParaRPr kumimoji="0" lang="en-US" altLang="zh-TW" sz="2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1027122"/>
              </p:ext>
            </p:extLst>
          </p:nvPr>
        </p:nvGraphicFramePr>
        <p:xfrm>
          <a:off x="5155881" y="2692927"/>
          <a:ext cx="3811313" cy="3394684"/>
        </p:xfrm>
        <a:graphic>
          <a:graphicData uri="http://schemas.openxmlformats.org/drawingml/2006/table">
            <a:tbl>
              <a:tblPr firstRow="1" firstCol="1" bandRow="1"/>
              <a:tblGrid>
                <a:gridCol w="710980"/>
                <a:gridCol w="803613"/>
                <a:gridCol w="803613"/>
                <a:gridCol w="803613"/>
                <a:gridCol w="689494"/>
              </a:tblGrid>
              <a:tr h="215338">
                <a:tc rowSpan="3"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年度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中央政府</a:t>
                      </a:r>
                      <a:r>
                        <a:rPr lang="zh-TW" sz="1600" kern="100" dirty="0" smtClean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公共</a:t>
                      </a:r>
                      <a:r>
                        <a:rPr lang="zh-TW" altLang="en-US" sz="1600" kern="100" dirty="0" smtClean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建設預算</a:t>
                      </a:r>
                      <a:r>
                        <a:rPr lang="zh-TW" sz="1600" kern="100" dirty="0" smtClean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（</a:t>
                      </a:r>
                      <a:r>
                        <a:rPr lang="zh-TW" sz="16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公務及特別預算）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 </a:t>
                      </a:r>
                      <a:endParaRPr lang="zh-TW" sz="1200" kern="10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 </a:t>
                      </a:r>
                      <a:endParaRPr lang="zh-TW" sz="12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中央公務預算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特別預算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63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金額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成長率</a:t>
                      </a:r>
                      <a:endParaRPr lang="zh-TW" sz="16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6106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2014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1812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-3.2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1,779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33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06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2015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1,884 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4.0 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1,791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93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3263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2016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1,953 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3.7 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1,812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141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7061">
                <a:tc>
                  <a:txBody>
                    <a:bodyPr/>
                    <a:lstStyle/>
                    <a:p>
                      <a:pPr marL="0" indent="0" algn="ctr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2017</a:t>
                      </a:r>
                      <a:r>
                        <a:rPr kumimoji="0"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*</a:t>
                      </a:r>
                      <a:endParaRPr kumimoji="0" lang="zh-TW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2,026 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3.7 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1,869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157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Text Box 13"/>
          <p:cNvSpPr txBox="1">
            <a:spLocks noChangeArrowheads="1"/>
          </p:cNvSpPr>
          <p:nvPr/>
        </p:nvSpPr>
        <p:spPr bwMode="auto">
          <a:xfrm>
            <a:off x="5163698" y="6048427"/>
            <a:ext cx="38884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57188" indent="-35718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kumimoji="0"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度以前（含）為決算審定數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年度</a:t>
            </a:r>
            <a:r>
              <a:rPr kumimoji="0"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為預算數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en-US" altLang="zh-TW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年度</a:t>
            </a:r>
            <a:r>
              <a:rPr kumimoji="0" lang="zh-TW" altLang="en-US" sz="12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為預算案數，尚待立法院審議</a:t>
            </a:r>
            <a:r>
              <a:rPr kumimoji="0" lang="zh-TW" altLang="en-US" sz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通過</a:t>
            </a:r>
            <a:endParaRPr kumimoji="0" lang="zh-TW" altLang="en-US" sz="12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83785" y="692696"/>
            <a:ext cx="8830411" cy="81545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lvl="1" indent="-361950" algn="just" hangingPunct="0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主計總處預估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年經濟成長率為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1.87%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，高於 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kumimoji="1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 </a:t>
            </a:r>
            <a:r>
              <a:rPr kumimoji="1" lang="en-US" altLang="zh-TW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1.35%</a:t>
            </a:r>
            <a:r>
              <a:rPr kumimoji="1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主要受惠於出口</a:t>
            </a:r>
            <a:r>
              <a:rPr kumimoji="1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可望隨國際景氣好轉而回升，</a:t>
            </a:r>
            <a:r>
              <a:rPr kumimoji="1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加以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政府積極加速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推動結構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轉型及全面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擴大基礎建設</a:t>
            </a:r>
            <a:r>
              <a:rPr kumimoji="1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</a:t>
            </a:r>
            <a:r>
              <a:rPr kumimoji="1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，有助</a:t>
            </a:r>
            <a:r>
              <a:rPr kumimoji="1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創造新</a:t>
            </a:r>
            <a:r>
              <a:rPr kumimoji="1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的經濟成長動能</a:t>
            </a:r>
            <a:endParaRPr kumimoji="1" lang="zh-TW" altLang="en-US" sz="2100" kern="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AutoShape 6"/>
          <p:cNvSpPr txBox="1">
            <a:spLocks noChangeArrowheads="1"/>
          </p:cNvSpPr>
          <p:nvPr/>
        </p:nvSpPr>
        <p:spPr bwMode="auto">
          <a:xfrm>
            <a:off x="-28575" y="20638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、臺灣經濟展望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(1/4)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021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Line 2"/>
          <p:cNvSpPr>
            <a:spLocks noChangeShapeType="1"/>
          </p:cNvSpPr>
          <p:nvPr/>
        </p:nvSpPr>
        <p:spPr bwMode="auto">
          <a:xfrm>
            <a:off x="2890838" y="2623805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zh-TW" altLang="en-US" dirty="0">
              <a:solidFill>
                <a:prstClr val="black"/>
              </a:solidFill>
              <a:latin typeface="Arial Unicode MS" pitchFamily="34" charset="-120"/>
              <a:ea typeface="文鼎中圓" pitchFamily="49" charset="-120"/>
            </a:endParaRPr>
          </a:p>
        </p:txBody>
      </p:sp>
      <p:sp>
        <p:nvSpPr>
          <p:cNvPr id="13" name="文字方塊 1"/>
          <p:cNvSpPr txBox="1"/>
          <p:nvPr/>
        </p:nvSpPr>
        <p:spPr>
          <a:xfrm>
            <a:off x="426830" y="2878593"/>
            <a:ext cx="4238930" cy="325818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8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商品及服務輸出實質成長率預測</a:t>
            </a:r>
            <a:endParaRPr kumimoji="0" lang="zh-TW" altLang="en-US" sz="1800" b="1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57856" y="3199988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%</a:t>
            </a:r>
            <a:endParaRPr kumimoji="0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0" name="圖表 19"/>
          <p:cNvGraphicFramePr/>
          <p:nvPr>
            <p:extLst>
              <p:ext uri="{D42A27DB-BD31-4B8C-83A1-F6EECF244321}">
                <p14:modId xmlns:p14="http://schemas.microsoft.com/office/powerpoint/2010/main" xmlns="" val="4018780003"/>
              </p:ext>
            </p:extLst>
          </p:nvPr>
        </p:nvGraphicFramePr>
        <p:xfrm>
          <a:off x="455749" y="3476356"/>
          <a:ext cx="3969118" cy="2655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657856" y="6252335"/>
            <a:ext cx="3564904" cy="48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fontAlgn="auto">
              <a:spcBef>
                <a:spcPts val="200"/>
              </a:spcBef>
              <a:spcAft>
                <a:spcPts val="0"/>
              </a:spcAft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f 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表預測數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200"/>
              </a:spcBef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資料來源：行政院主計總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處，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059832" y="5960579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(3.83%)</a:t>
            </a:r>
            <a:endParaRPr kumimoji="0"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1331640" y="5978310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(1.54%)</a:t>
            </a:r>
            <a:endParaRPr kumimoji="0"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  <p:sp>
        <p:nvSpPr>
          <p:cNvPr id="23" name="AutoShape 6"/>
          <p:cNvSpPr txBox="1">
            <a:spLocks noChangeArrowheads="1"/>
          </p:cNvSpPr>
          <p:nvPr/>
        </p:nvSpPr>
        <p:spPr bwMode="auto">
          <a:xfrm>
            <a:off x="-28575" y="20638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、臺灣經濟展望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1" lang="en-US" altLang="zh-TW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/4)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字方塊 1"/>
          <p:cNvSpPr txBox="1"/>
          <p:nvPr/>
        </p:nvSpPr>
        <p:spPr>
          <a:xfrm>
            <a:off x="4665760" y="2878593"/>
            <a:ext cx="4238930" cy="325818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8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商品出口成長率預測</a:t>
            </a:r>
            <a:endParaRPr kumimoji="0" lang="zh-TW" altLang="en-US" sz="1800" b="1" kern="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896786" y="3199988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0"/>
                <a:cs typeface="Times New Roman" panose="02020603050405020304" pitchFamily="18" charset="0"/>
              </a:rPr>
              <a:t>%</a:t>
            </a:r>
            <a:endParaRPr kumimoji="0"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Arial Unicode MS" panose="020B060402020202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896786" y="6252335"/>
            <a:ext cx="3564904" cy="48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fontAlgn="auto">
              <a:spcBef>
                <a:spcPts val="200"/>
              </a:spcBef>
              <a:spcAft>
                <a:spcPts val="0"/>
              </a:spcAft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f 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表預測數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200"/>
              </a:spcBef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資料來源：行政院主計總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處，</a:t>
            </a:r>
            <a:r>
              <a:rPr lang="en-US" altLang="zh-TW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1" name="圖表 20"/>
          <p:cNvGraphicFramePr/>
          <p:nvPr>
            <p:extLst>
              <p:ext uri="{D42A27DB-BD31-4B8C-83A1-F6EECF244321}">
                <p14:modId xmlns:p14="http://schemas.microsoft.com/office/powerpoint/2010/main" xmlns="" val="667202425"/>
              </p:ext>
            </p:extLst>
          </p:nvPr>
        </p:nvGraphicFramePr>
        <p:xfrm>
          <a:off x="4800666" y="3476356"/>
          <a:ext cx="3969118" cy="2655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文字方塊 21"/>
          <p:cNvSpPr txBox="1"/>
          <p:nvPr/>
        </p:nvSpPr>
        <p:spPr>
          <a:xfrm>
            <a:off x="7405285" y="5982334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(4.95%)</a:t>
            </a:r>
            <a:endParaRPr kumimoji="0"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5580112" y="6003042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(-2.85%)</a:t>
            </a:r>
            <a:endParaRPr kumimoji="0"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  <p:sp>
        <p:nvSpPr>
          <p:cNvPr id="18" name="內容版面配置區 2"/>
          <p:cNvSpPr txBox="1">
            <a:spLocks/>
          </p:cNvSpPr>
          <p:nvPr/>
        </p:nvSpPr>
        <p:spPr bwMode="auto">
          <a:xfrm>
            <a:off x="114301" y="633795"/>
            <a:ext cx="8955268" cy="2147133"/>
          </a:xfrm>
          <a:prstGeom prst="roundRect">
            <a:avLst>
              <a:gd name="adj" fmla="val 9345"/>
            </a:avLst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lvl="1" indent="-361950" algn="just" eaLnBrk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itchFamily="2" charset="2"/>
              <a:buChar char="l"/>
              <a:defRPr/>
            </a:pP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外需動能持續增溫</a:t>
            </a:r>
            <a:endParaRPr kumimoji="0" lang="en-US" altLang="zh-TW" sz="21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4500" lvl="2" indent="-355600" algn="just" eaLnBrk="1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Ø"/>
              <a:defRPr/>
            </a:pP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由於國際貨幣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基金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kumimoji="0" lang="en-US" altLang="zh-TW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）等國際機構預測全球貿易動能可望回升，加以我國</a:t>
            </a:r>
            <a:r>
              <a:rPr kumimoji="0"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半導體業者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維持製程領先，物</a:t>
            </a:r>
            <a:r>
              <a:rPr kumimoji="0"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聯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網等</a:t>
            </a:r>
            <a:r>
              <a:rPr kumimoji="0"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新興應用需求擴增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有助帶動出口升溫，</a:t>
            </a:r>
            <a:r>
              <a:rPr kumimoji="0"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且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政府積極推動「</a:t>
            </a:r>
            <a:r>
              <a:rPr kumimoji="0"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新南向政策」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拓展雙邊經貿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交流；惟全球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貿易保護主義升溫，以及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中國大陸供應鏈在地化等，</a:t>
            </a:r>
            <a:r>
              <a:rPr kumimoji="0"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恐約制部分成長</a:t>
            </a:r>
            <a:r>
              <a:rPr kumimoji="0"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力道，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kumimoji="0"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輸出實質</a:t>
            </a:r>
            <a:r>
              <a:rPr kumimoji="0"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 </a:t>
            </a:r>
            <a:r>
              <a:rPr kumimoji="0" lang="en-US" altLang="zh-TW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3.83%</a:t>
            </a:r>
            <a:endParaRPr kumimoji="0" lang="en-US" altLang="zh-TW" sz="20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220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文字方塊 1"/>
          <p:cNvSpPr txBox="1"/>
          <p:nvPr/>
        </p:nvSpPr>
        <p:spPr>
          <a:xfrm>
            <a:off x="5649242" y="2967706"/>
            <a:ext cx="2736304" cy="42842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民間消費實質成長率預測</a:t>
            </a:r>
            <a:endParaRPr kumimoji="0" lang="zh-TW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4881867" y="6105328"/>
            <a:ext cx="3696233" cy="62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36000" bIns="36000">
            <a:spAutoFit/>
          </a:bodyPr>
          <a:lstStyle/>
          <a:p>
            <a:pPr eaLnBrk="0" hangingPunct="0">
              <a:spcBef>
                <a:spcPts val="0"/>
              </a:spcBef>
              <a:defRPr/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f 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表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預測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數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0" hangingPunct="0">
              <a:spcBef>
                <a:spcPts val="0"/>
              </a:spcBef>
              <a:defRPr/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：行政院主計</a:t>
            </a:r>
            <a:r>
              <a:rPr lang="zh-TW" alt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總處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0" hangingPunct="0">
              <a:spcBef>
                <a:spcPts val="0"/>
              </a:spcBef>
              <a:defRPr/>
            </a:pP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4864611" y="2928679"/>
            <a:ext cx="3674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文鼎中圓" panose="020F0609000000000000" pitchFamily="49" charset="-120"/>
                <a:cs typeface="Times New Roman" panose="02020603050405020304" pitchFamily="18" charset="0"/>
              </a:rPr>
              <a:t>%</a:t>
            </a:r>
            <a:endParaRPr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文鼎中圓" panose="020F0609000000000000" pitchFamily="49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2" name="圖表 21"/>
          <p:cNvGraphicFramePr/>
          <p:nvPr>
            <p:extLst>
              <p:ext uri="{D42A27DB-BD31-4B8C-83A1-F6EECF244321}">
                <p14:modId xmlns:p14="http://schemas.microsoft.com/office/powerpoint/2010/main" xmlns="" val="2490144537"/>
              </p:ext>
            </p:extLst>
          </p:nvPr>
        </p:nvGraphicFramePr>
        <p:xfrm>
          <a:off x="4839628" y="3334996"/>
          <a:ext cx="4017602" cy="2811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文字方塊 22"/>
          <p:cNvSpPr txBox="1"/>
          <p:nvPr/>
        </p:nvSpPr>
        <p:spPr>
          <a:xfrm>
            <a:off x="5634497" y="5797551"/>
            <a:ext cx="9389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文鼎中圓" panose="020F0609000000000000" pitchFamily="49" charset="-120"/>
                <a:cs typeface="Times New Roman" panose="02020603050405020304" pitchFamily="18" charset="0"/>
              </a:rPr>
              <a:t>(1.94%)</a:t>
            </a:r>
            <a:endParaRPr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文鼎中圓" panose="020F0609000000000000" pitchFamily="49" charset="-120"/>
              <a:cs typeface="Times New Roman" panose="02020603050405020304" pitchFamily="18" charset="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7373934" y="5797550"/>
            <a:ext cx="870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文鼎中圓" panose="020F0609000000000000" pitchFamily="49" charset="-120"/>
                <a:cs typeface="Times New Roman" panose="02020603050405020304" pitchFamily="18" charset="0"/>
              </a:rPr>
              <a:t>(1.74%)</a:t>
            </a:r>
            <a:endParaRPr lang="zh-TW" altLang="en-US" sz="1400" b="1" dirty="0">
              <a:solidFill>
                <a:srgbClr val="FF0000"/>
              </a:solidFill>
              <a:latin typeface="Times New Roman" panose="02020603050405020304" pitchFamily="18" charset="0"/>
              <a:ea typeface="文鼎中圓" panose="020F0609000000000000" pitchFamily="49" charset="-120"/>
              <a:cs typeface="Times New Roman" panose="02020603050405020304" pitchFamily="18" charset="0"/>
            </a:endParaRPr>
          </a:p>
        </p:txBody>
      </p:sp>
      <p:sp>
        <p:nvSpPr>
          <p:cNvPr id="24" name="AutoShape 6"/>
          <p:cNvSpPr txBox="1">
            <a:spLocks noChangeArrowheads="1"/>
          </p:cNvSpPr>
          <p:nvPr/>
        </p:nvSpPr>
        <p:spPr bwMode="auto">
          <a:xfrm>
            <a:off x="-28575" y="20638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、臺灣經濟展望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(3/4)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228116" y="6136980"/>
            <a:ext cx="46750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361950" indent="-361950" fontAlgn="base">
              <a:lnSpc>
                <a:spcPts val="1200"/>
              </a:lnSpc>
              <a:spcAft>
                <a:spcPct val="0"/>
              </a:spcAft>
            </a:pPr>
            <a:r>
              <a:rPr lang="zh-TW" altLang="en-US" sz="1200" dirty="0" smtClean="0">
                <a:solidFill>
                  <a:srgbClr val="000000"/>
                </a:solidFill>
                <a:latin typeface="Arial Unicode MS" panose="020B0604020202020204" pitchFamily="34" charset="-120"/>
                <a:ea typeface="標楷體" panose="03000509000000000000" pitchFamily="65" charset="-120"/>
              </a:rPr>
              <a:t>註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f 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表預測數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361950" indent="-361950" fontAlgn="base">
              <a:lnSpc>
                <a:spcPts val="1200"/>
              </a:lnSpc>
              <a:spcAft>
                <a:spcPct val="0"/>
              </a:spcAft>
            </a:pP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資料來源：行政院主計總處，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en-US" altLang="zh-TW" sz="120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7" name="文字方塊 1"/>
          <p:cNvSpPr txBox="1"/>
          <p:nvPr/>
        </p:nvSpPr>
        <p:spPr>
          <a:xfrm>
            <a:off x="729429" y="3082567"/>
            <a:ext cx="3672437" cy="46340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固定</a:t>
            </a:r>
            <a:r>
              <a:rPr lang="zh-TW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</a:t>
            </a:r>
            <a:r>
              <a:rPr lang="zh-TW" altLang="en-US" sz="1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實質成長率       </a:t>
            </a:r>
            <a:r>
              <a:rPr lang="zh-TW" altLang="en-US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</a:t>
            </a:r>
            <a:r>
              <a:rPr lang="en-US" altLang="zh-TW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20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9" name="表格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21201590"/>
              </p:ext>
            </p:extLst>
          </p:nvPr>
        </p:nvGraphicFramePr>
        <p:xfrm>
          <a:off x="250370" y="3631407"/>
          <a:ext cx="4491749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511"/>
                <a:gridCol w="943838"/>
                <a:gridCol w="777377"/>
                <a:gridCol w="943418"/>
                <a:gridCol w="850605"/>
              </a:tblGrid>
              <a:tr h="0">
                <a:tc rowSpan="2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/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固定投資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公營</a:t>
                      </a:r>
                      <a:endParaRPr lang="en-US" altLang="zh-TW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 (f)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1.92 </a:t>
                      </a:r>
                      <a:endParaRPr lang="en-US" altLang="zh-TW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1.88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2.36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1.35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en-US" altLang="zh-TW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 (f)</a:t>
                      </a:r>
                      <a:endParaRPr lang="zh-TW" altLang="en-US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1.88 </a:t>
                      </a:r>
                      <a:endParaRPr lang="en-US" altLang="zh-TW" sz="16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2.00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1.19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600"/>
                        </a:lnSpc>
                      </a:pPr>
                      <a:r>
                        <a:rPr lang="en-US" altLang="zh-TW" sz="16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1.73 </a:t>
                      </a:r>
                      <a:endParaRPr lang="en-US" altLang="zh-TW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Q1(f)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2.80 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2.73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3.42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2.50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Q2(f)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2.42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2.26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3.81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1.82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Q3(f)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1.03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0.94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1.16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2.47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</a:pP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Q4(f)</a:t>
                      </a:r>
                      <a:endParaRPr lang="zh-TW" altLang="en-US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1.43</a:t>
                      </a:r>
                      <a:endParaRPr lang="en-US" altLang="zh-TW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2.19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-1.61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1600"/>
                        </a:lnSpc>
                      </a:pPr>
                      <a:r>
                        <a:rPr lang="en-US" altLang="zh-TW" sz="16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1.06</a:t>
                      </a:r>
                      <a:endParaRPr lang="zh-TW" altLang="en-US" sz="16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內容版面配置區 2"/>
          <p:cNvSpPr txBox="1">
            <a:spLocks/>
          </p:cNvSpPr>
          <p:nvPr/>
        </p:nvSpPr>
        <p:spPr bwMode="auto">
          <a:xfrm>
            <a:off x="-51095" y="671893"/>
            <a:ext cx="9119971" cy="2232380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06450" indent="-34925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–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charset="0"/>
              <a:buChar char="»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1325" lvl="2" indent="-342900" algn="just" eaLnBrk="1">
              <a:lnSpc>
                <a:spcPts val="2800"/>
              </a:lnSpc>
              <a:spcBef>
                <a:spcPts val="60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kumimoji="0"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內需動能穩健成長</a:t>
            </a:r>
            <a:endParaRPr kumimoji="0" lang="en-US" altLang="zh-TW" sz="22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2" indent="-277813" algn="just" eaLnBrk="1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Ø"/>
              <a:defRPr/>
            </a:pP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半導體</a:t>
            </a:r>
            <a:r>
              <a:rPr kumimoji="0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先進製程投資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可望延續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，且政府積極推動</a:t>
            </a:r>
            <a:r>
              <a:rPr kumimoji="0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五加二產業創新計畫」</a:t>
            </a:r>
            <a:r>
              <a:rPr kumimoji="0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發展，以激勵民間投資，與推動</a:t>
            </a:r>
            <a:r>
              <a:rPr kumimoji="0" lang="zh-TW" altLang="en-US" sz="21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 </a:t>
            </a:r>
            <a:r>
              <a:rPr kumimoji="0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擴大投資方案」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，預測 </a:t>
            </a:r>
            <a:r>
              <a:rPr kumimoji="0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年固定投資將成長 </a:t>
            </a:r>
            <a:r>
              <a:rPr kumimoji="0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1.88%</a:t>
            </a:r>
            <a:r>
              <a:rPr kumimoji="0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。此外，政府亦將</a:t>
            </a: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採取前瞻性的積極財政政策</a:t>
            </a:r>
            <a:r>
              <a:rPr kumimoji="0" lang="zh-TW" altLang="en-US" sz="21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，全面擴大基礎建設，包括地方建設等，進一步活絡投資</a:t>
            </a:r>
            <a:endParaRPr kumimoji="0" lang="en-US" altLang="zh-TW" sz="21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42925" lvl="2" indent="-277813" algn="just" eaLnBrk="1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>
                <a:srgbClr val="1F497D">
                  <a:lumMod val="50000"/>
                </a:srgbClr>
              </a:buClr>
              <a:buSzPct val="100000"/>
              <a:buFont typeface="Wingdings" pitchFamily="2" charset="2"/>
              <a:buChar char="Ø"/>
              <a:defRPr/>
            </a:pP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隨</a:t>
            </a:r>
            <a:r>
              <a:rPr kumimoji="0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國內景氣逐步回溫</a:t>
            </a:r>
            <a:r>
              <a:rPr kumimoji="0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，預測 </a:t>
            </a:r>
            <a:r>
              <a:rPr kumimoji="0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年民間</a:t>
            </a:r>
            <a:r>
              <a:rPr kumimoji="0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消費</a:t>
            </a:r>
            <a:r>
              <a:rPr kumimoji="0" lang="zh-TW" altLang="en-US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可望持續成長 </a:t>
            </a:r>
            <a:r>
              <a:rPr kumimoji="0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1.74%</a:t>
            </a:r>
            <a:endParaRPr kumimoji="0" lang="en-US" altLang="zh-TW" sz="21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2206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內容版面配置區 2"/>
          <p:cNvSpPr txBox="1">
            <a:spLocks/>
          </p:cNvSpPr>
          <p:nvPr/>
        </p:nvSpPr>
        <p:spPr>
          <a:xfrm>
            <a:off x="83785" y="692696"/>
            <a:ext cx="8830411" cy="81545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lvl="2" indent="-360363" algn="just" hangingPunct="0">
              <a:lnSpc>
                <a:spcPts val="2500"/>
              </a:lnSpc>
              <a:spcBef>
                <a:spcPts val="0"/>
              </a:spcBef>
              <a:buClr>
                <a:prstClr val="black"/>
              </a:buClr>
              <a:buSzPct val="100000"/>
              <a:buFont typeface="Wingdings" panose="05000000000000000000" pitchFamily="2" charset="2"/>
              <a:buChar char="l"/>
              <a:defRPr/>
            </a:pPr>
            <a:r>
              <a:rPr kumimoji="1" lang="zh-TW" altLang="en-US" sz="21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根據國內外主要機構最新預測，</a:t>
            </a:r>
            <a:r>
              <a:rPr kumimoji="1" lang="en-US" altLang="zh-TW" sz="21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kumimoji="1" lang="zh-TW" altLang="en-US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年臺灣經濟成長率介於 </a:t>
            </a:r>
            <a:r>
              <a:rPr kumimoji="1" lang="en-US" altLang="zh-TW" sz="21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1.5%~2.0%</a:t>
            </a:r>
            <a:r>
              <a:rPr kumimoji="1" lang="zh-TW" altLang="en-US" sz="21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間</a:t>
            </a:r>
            <a:r>
              <a:rPr kumimoji="1" lang="zh-TW" altLang="en-US" sz="21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1" lang="en-US" altLang="zh-TW" sz="21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1" lang="zh-TW" altLang="en-US" sz="21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可望高於 </a:t>
            </a:r>
            <a:r>
              <a:rPr kumimoji="1" lang="en-US" altLang="zh-TW" sz="21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kumimoji="1" lang="zh-TW" altLang="en-US" sz="21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年之 </a:t>
            </a:r>
            <a:r>
              <a:rPr kumimoji="1" lang="en-US" altLang="zh-TW" sz="21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0.9</a:t>
            </a:r>
            <a:r>
              <a:rPr kumimoji="1" lang="en-US" altLang="zh-TW" sz="21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%~</a:t>
            </a:r>
            <a:r>
              <a:rPr kumimoji="1" lang="en-US" altLang="zh-TW" sz="21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1.37%</a:t>
            </a:r>
            <a:endParaRPr kumimoji="1" lang="zh-TW" altLang="en-US" sz="21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78090" y="6230120"/>
            <a:ext cx="8298365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l"/>
              <a:defRPr sz="36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1pPr>
            <a:lvl2pPr marL="742950" indent="-28575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2pPr>
            <a:lvl3pPr marL="11430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Wingdings" pitchFamily="2" charset="2"/>
              <a:buChar char="ü"/>
              <a:defRPr sz="28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3pPr>
            <a:lvl4pPr marL="16002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4pPr>
            <a:lvl5pPr marL="2057400" indent="-228600" eaLnBrk="0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Font typeface="Arial" pitchFamily="34" charset="0"/>
              <a:buChar char="»"/>
              <a:defRPr sz="2400">
                <a:solidFill>
                  <a:schemeClr val="tx1"/>
                </a:solidFill>
                <a:latin typeface="Arial" pitchFamily="34" charset="0"/>
                <a:ea typeface="文鼎圓體M"/>
                <a:cs typeface="Arial" pitchFamily="34" charset="0"/>
              </a:defRPr>
            </a:lvl9pPr>
          </a:lstStyle>
          <a:p>
            <a:pPr marL="26670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Font typeface="Wingdings" pitchFamily="2" charset="2"/>
              <a:buNone/>
              <a:defRPr/>
            </a:pPr>
            <a:r>
              <a:rPr lang="zh-TW" altLang="en-US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</a:t>
            </a:r>
            <a:r>
              <a:rPr lang="zh-TW" altLang="en-US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[</a:t>
            </a:r>
            <a:r>
              <a:rPr lang="zh-TW" altLang="en-US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]</a:t>
            </a:r>
            <a:r>
              <a:rPr lang="zh-TW" altLang="en-US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內為預測日期；</a:t>
            </a:r>
            <a:r>
              <a:rPr lang="en-US" altLang="zh-TW" sz="11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</a:t>
            </a:r>
            <a:r>
              <a:rPr lang="en-US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內為上次</a:t>
            </a:r>
            <a:r>
              <a:rPr lang="zh-TW" altLang="zh-TW" sz="1100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</a:t>
            </a:r>
            <a:r>
              <a:rPr lang="zh-TW" altLang="en-US" sz="11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</a:t>
            </a:r>
            <a:endParaRPr lang="en-US" altLang="zh-TW" sz="1100" kern="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indent="-266700" eaLnBrk="1" hangingPunct="1">
              <a:lnSpc>
                <a:spcPts val="14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60000"/>
              <a:buFont typeface="Wingdings" pitchFamily="2" charset="2"/>
              <a:buNone/>
              <a:defRPr/>
            </a:pPr>
            <a:r>
              <a:rPr lang="zh-TW" altLang="en-US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資料來源：各</a:t>
            </a:r>
            <a:r>
              <a:rPr lang="zh-TW" altLang="en-US" sz="1100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發布</a:t>
            </a:r>
            <a:r>
              <a:rPr lang="zh-TW" altLang="en-US" sz="1100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機構</a:t>
            </a:r>
            <a:endParaRPr lang="zh-TW" altLang="en-US" sz="1100" kern="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35673253"/>
              </p:ext>
            </p:extLst>
          </p:nvPr>
        </p:nvGraphicFramePr>
        <p:xfrm>
          <a:off x="389631" y="1380241"/>
          <a:ext cx="8275281" cy="4857958"/>
        </p:xfrm>
        <a:graphic>
          <a:graphicData uri="http://schemas.openxmlformats.org/drawingml/2006/table">
            <a:tbl>
              <a:tblPr firstRow="1" firstCol="1" bandRow="1"/>
              <a:tblGrid>
                <a:gridCol w="850768"/>
                <a:gridCol w="3320057"/>
                <a:gridCol w="2088232"/>
                <a:gridCol w="2016224"/>
              </a:tblGrid>
              <a:tr h="3804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　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預測機構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r>
                        <a:rPr lang="zh-TW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2017</a:t>
                      </a:r>
                      <a:r>
                        <a:rPr lang="zh-TW" sz="1600" kern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6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303">
                <a:tc rowSpan="7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國內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行政院主計總</a:t>
                      </a:r>
                      <a:r>
                        <a:rPr kumimoji="0" lang="zh-TW" sz="1600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處</a:t>
                      </a:r>
                      <a:r>
                        <a:rPr kumimoji="0" lang="en-US" altLang="zh-TW" sz="1600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.11.25]</a:t>
                      </a:r>
                      <a:endParaRPr kumimoji="0" lang="zh-TW" sz="1600" kern="100" baseline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1.35 (1.22)</a:t>
                      </a:r>
                      <a:endParaRPr lang="zh-TW" sz="1600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1.87 (1.88)</a:t>
                      </a:r>
                      <a:endParaRPr lang="zh-TW" sz="1600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36370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元大寶華綜合經濟研究院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[2016.12.28]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1.37 (1.1)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altLang="zh-TW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en-US" sz="16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2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國泰台大產學合作團隊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.12.26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   (0.8)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1.5 (1.2)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6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中央研究院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.12.22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1.23 (0.52)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0"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1.68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2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中華經濟研究院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.12.20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1.29 (1.03)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1.73 (1.81)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3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台灣綜合研究院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.12.15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1.26 (0.92)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1.74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02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台灣經濟研究院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.11.10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1.17 (0.77)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1.65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214">
                <a:tc rowSpan="3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國外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Global Insight </a:t>
                      </a: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[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r>
                        <a:rPr lang="en-US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.12.15</a:t>
                      </a: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]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1.2 (1.2)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1.7 (1.7)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ADB </a:t>
                      </a: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[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r>
                        <a:rPr lang="en-US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.12.13</a:t>
                      </a: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]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1.2 (0.9)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1.6 (1.5)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vMerge="1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endParaRPr lang="zh-TW" sz="1400" kern="100" baseline="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IMF </a:t>
                      </a: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[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r>
                        <a:rPr lang="en-US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.10.4</a:t>
                      </a:r>
                      <a:r>
                        <a:rPr lang="en-US" altLang="zh-TW" sz="1600" kern="100" dirty="0" smtClean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]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1.0 (1.5)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1.7 (2.2)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rowSpan="3"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金融</a:t>
                      </a:r>
                    </a:p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baseline="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/>
                        </a:rPr>
                        <a:t>機構</a:t>
                      </a:r>
                    </a:p>
                  </a:txBody>
                  <a:tcPr marL="14237" marR="14237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渣打銀行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.12.15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1.1 (0.7)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1.6 (1.4)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4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標準普爾</a:t>
                      </a:r>
                      <a:r>
                        <a:rPr kumimoji="0" lang="en-US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.12.12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0.9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2.0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1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0" lang="zh-TW" sz="1600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惠譽信評 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[2016</a:t>
                      </a:r>
                      <a:r>
                        <a:rPr kumimoji="0" lang="en-US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.12.12</a:t>
                      </a:r>
                      <a:r>
                        <a:rPr kumimoji="0" lang="en-US" altLang="zh-TW" sz="1600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]</a:t>
                      </a:r>
                      <a:endParaRPr kumimoji="0" lang="zh-TW" sz="1600" kern="100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1.0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新細明體"/>
                          <a:cs typeface="Times New Roman" panose="02020603050405020304" pitchFamily="18" charset="0"/>
                        </a:rPr>
                        <a:t>1.5~2.0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AutoShape 6"/>
          <p:cNvSpPr txBox="1">
            <a:spLocks noChangeArrowheads="1"/>
          </p:cNvSpPr>
          <p:nvPr/>
        </p:nvSpPr>
        <p:spPr bwMode="auto">
          <a:xfrm>
            <a:off x="-28575" y="20638"/>
            <a:ext cx="9172575" cy="795337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/>
        </p:spPr>
        <p:txBody>
          <a:bodyPr vert="horz" anchor="ctr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fontAlgn="auto" hangingPunct="0">
              <a:lnSpc>
                <a:spcPts val="3000"/>
              </a:lnSpc>
              <a:spcBef>
                <a:spcPts val="0"/>
              </a:spcBef>
              <a:spcAft>
                <a:spcPts val="0"/>
              </a:spcAft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、臺灣經濟展望</a:t>
            </a:r>
            <a:r>
              <a:rPr kumimoji="1" lang="en-US" altLang="zh-TW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(4/4)</a:t>
            </a:r>
            <a:endParaRPr kumimoji="1" lang="zh-TW" alt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358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552893" y="1242525"/>
            <a:ext cx="8128794" cy="18196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3" indent="-355600" algn="just">
              <a:lnSpc>
                <a:spcPts val="2600"/>
              </a:lnSpc>
              <a:spcAft>
                <a:spcPts val="600"/>
              </a:spcAft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川普提出擴大基礎建設支出及放鬆金融監管、減稅等主張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，不僅可帶動美國內需活絡，其他國家亦可望隨之受惠</a:t>
            </a:r>
            <a:endParaRPr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5600" lvl="3" indent="-355600" algn="just">
              <a:lnSpc>
                <a:spcPts val="2600"/>
              </a:lnSpc>
              <a:spcAft>
                <a:spcPts val="600"/>
              </a:spcAft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惟川普為重振美國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製造業，為美國中低收入人口創造財富和就業機會，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提倡製造業回流美國，對外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將採取高關稅貿易保護措施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，可能對全球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供應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鏈造成衝擊</a:t>
            </a:r>
          </a:p>
        </p:txBody>
      </p:sp>
      <p:sp>
        <p:nvSpPr>
          <p:cNvPr id="18" name="圓角矩形 17"/>
          <p:cNvSpPr/>
          <p:nvPr/>
        </p:nvSpPr>
        <p:spPr>
          <a:xfrm>
            <a:off x="632640" y="774525"/>
            <a:ext cx="4227392" cy="468000"/>
          </a:xfrm>
          <a:prstGeom prst="roundRect">
            <a:avLst/>
          </a:prstGeom>
          <a:solidFill>
            <a:srgbClr val="0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prstClr val="white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anose="02020603050405020304" pitchFamily="18" charset="0"/>
              </a:rPr>
              <a:t>川普經貿政策之衝擊</a:t>
            </a:r>
            <a:endParaRPr lang="zh-TW" altLang="en-US" sz="2400" b="1" dirty="0">
              <a:solidFill>
                <a:prstClr val="white"/>
              </a:solidFill>
              <a:latin typeface="Arial Unicode MS" panose="020B0604020202020204" pitchFamily="34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632640" y="226751"/>
            <a:ext cx="8049047" cy="64807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hangingPunct="0">
              <a:lnSpc>
                <a:spcPts val="3000"/>
              </a:lnSpc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</a:t>
            </a:r>
            <a:r>
              <a:rPr kumimoji="1" lang="en-US" altLang="zh-TW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年經濟變數  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(1/4</a:t>
            </a:r>
            <a:r>
              <a:rPr kumimoji="1" lang="en-US" altLang="zh-TW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19575841"/>
              </p:ext>
            </p:extLst>
          </p:nvPr>
        </p:nvGraphicFramePr>
        <p:xfrm>
          <a:off x="404822" y="3651955"/>
          <a:ext cx="8424936" cy="265736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88232"/>
                <a:gridCol w="6336704"/>
              </a:tblGrid>
              <a:tr h="950485">
                <a:tc>
                  <a:txBody>
                    <a:bodyPr/>
                    <a:lstStyle/>
                    <a:p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衝擊依賴海外廉價勞力的產業</a:t>
                      </a:r>
                      <a:endParaRPr lang="en-US" altLang="zh-TW" sz="20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zh-TW" altLang="en-US" sz="2000" b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部分品牌可能強迫其製造產業鏈移回美國，對於全球依賴海外廉價勞力生產組裝的產業衝擊大</a:t>
                      </a:r>
                      <a:endParaRPr lang="en-US" altLang="zh-TW" sz="20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價值鏈移動及</a:t>
                      </a:r>
                      <a:endParaRPr lang="en-US" altLang="zh-TW" sz="20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成本增加壓力</a:t>
                      </a:r>
                      <a:endParaRPr lang="en-US" altLang="zh-TW" sz="20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若受全球品牌客戶要求赴美生產，部分組裝代工業者將面臨價值鏈移動及成本增加的壓力</a:t>
                      </a:r>
                      <a:endParaRPr lang="en-US" altLang="zh-TW" sz="20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美國對他國設備進口需求增加</a:t>
                      </a:r>
                      <a:endParaRPr lang="en-US" altLang="zh-TW" sz="20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美國製造業回流及美元匯率走強，加上美國勞動力成本仍高於其他國家，新設立的工廠勢必以自動化設備為主要選擇，將促使當地企業擴大對他國設備進口需求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746336" y="320618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川普政策對全球供應鏈的可能影響</a:t>
            </a:r>
            <a:endParaRPr lang="zh-TW" altLang="en-US" sz="2000" b="1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548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圓角矩形 17"/>
          <p:cNvSpPr/>
          <p:nvPr/>
        </p:nvSpPr>
        <p:spPr>
          <a:xfrm>
            <a:off x="467544" y="692696"/>
            <a:ext cx="2978184" cy="468000"/>
          </a:xfrm>
          <a:prstGeom prst="roundRect">
            <a:avLst/>
          </a:prstGeom>
          <a:solidFill>
            <a:srgbClr val="0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prstClr val="white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新興巿場債務危機</a:t>
            </a: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632640" y="220702"/>
            <a:ext cx="8049047" cy="64807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hangingPunct="0">
              <a:lnSpc>
                <a:spcPts val="3000"/>
              </a:lnSpc>
            </a:pPr>
            <a:r>
              <a:rPr kumimoji="1" lang="zh-TW" altLang="en-US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年經濟變數  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(2/4)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006020" y="3713176"/>
            <a:ext cx="3154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新興巿場企業債務占</a:t>
            </a:r>
            <a:r>
              <a:rPr lang="en-US" altLang="zh-TW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GDP</a:t>
            </a:r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比重</a:t>
            </a:r>
            <a:endParaRPr lang="zh-TW" altLang="en-US" sz="1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5525423" y="3702368"/>
            <a:ext cx="3154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新興巿場家計債務占</a:t>
            </a:r>
            <a:r>
              <a:rPr lang="en-US" altLang="zh-TW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GDP</a:t>
            </a:r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比重</a:t>
            </a:r>
            <a:endParaRPr lang="zh-TW" altLang="en-US" sz="1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467544" y="6453336"/>
            <a:ext cx="2592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註：企業債務不含金融業</a:t>
            </a:r>
            <a:endParaRPr lang="en-US" altLang="zh-TW" sz="1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資料來源：國際清算銀行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895217" y="6482185"/>
            <a:ext cx="2592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</a:t>
            </a:r>
            <a:r>
              <a:rPr lang="zh-TW" altLang="en-US" sz="1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：國際清算銀行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362445" y="3832652"/>
            <a:ext cx="3657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圖表 3"/>
          <p:cNvGraphicFramePr/>
          <p:nvPr>
            <p:extLst>
              <p:ext uri="{D42A27DB-BD31-4B8C-83A1-F6EECF244321}">
                <p14:modId xmlns:p14="http://schemas.microsoft.com/office/powerpoint/2010/main" xmlns="" val="4155972847"/>
              </p:ext>
            </p:extLst>
          </p:nvPr>
        </p:nvGraphicFramePr>
        <p:xfrm>
          <a:off x="4657163" y="4094262"/>
          <a:ext cx="4180420" cy="2413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5" name="圖表 24"/>
          <p:cNvGraphicFramePr/>
          <p:nvPr>
            <p:extLst>
              <p:ext uri="{D42A27DB-BD31-4B8C-83A1-F6EECF244321}">
                <p14:modId xmlns:p14="http://schemas.microsoft.com/office/powerpoint/2010/main" xmlns="" val="2645582204"/>
              </p:ext>
            </p:extLst>
          </p:nvPr>
        </p:nvGraphicFramePr>
        <p:xfrm>
          <a:off x="446908" y="4115200"/>
          <a:ext cx="4180420" cy="2413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4704776" y="3853590"/>
            <a:ext cx="3657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467544" y="1146053"/>
            <a:ext cx="8360838" cy="254717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3" indent="-355600" algn="just">
              <a:lnSpc>
                <a:spcPts val="24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資金外移壓力</a:t>
            </a:r>
            <a:r>
              <a:rPr lang="zh-TW" altLang="en-US" sz="2200" kern="1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年聯準會可能持續升息，將使巴西、土耳其及馬來西亞等新興市場貨幣相對走弱，倘若引發國際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資金撤出新興市場，恐造成匯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價劇烈波動，各國央行可能被迫採取升息或資本管制措施</a:t>
            </a:r>
            <a:endParaRPr lang="en-US" altLang="zh-TW" sz="22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5600" lvl="3" indent="-355600" algn="just">
              <a:lnSpc>
                <a:spcPts val="24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金融市場失序</a:t>
            </a:r>
            <a:r>
              <a:rPr lang="zh-TW" altLang="en-US" sz="2200" kern="10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新興市場在過去全球低利率環境累積大量民間債務，且多由美元計價，倘若未來美元持續走強與資金市場利率升高，將</a:t>
            </a:r>
            <a:r>
              <a:rPr lang="zh-TW" altLang="en-US" sz="2200" kern="10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使中國大陸等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企業債務負擔更為惡化，</a:t>
            </a:r>
            <a:r>
              <a:rPr lang="zh-TW" altLang="en-US" sz="22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恐造成</a:t>
            </a:r>
            <a:r>
              <a:rPr lang="zh-TW" altLang="en-US" sz="22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金融危機</a:t>
            </a:r>
            <a:endParaRPr lang="zh-TW" altLang="en-US" sz="2200" kern="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906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角矩形 6"/>
          <p:cNvSpPr/>
          <p:nvPr/>
        </p:nvSpPr>
        <p:spPr>
          <a:xfrm>
            <a:off x="476745" y="1108968"/>
            <a:ext cx="8360838" cy="255577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3" indent="-355600" algn="just">
              <a:lnSpc>
                <a:spcPts val="26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民粹主義浪潮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：英國脫歐公投、義大利憲改公投，加以美國川普入主白宮，助長反體制風潮興起。</a:t>
            </a:r>
            <a:r>
              <a:rPr lang="en-US" altLang="zh-TW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 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年英國將啟動脫歐談判，荷蘭、法國與德國等歐盟核心國家將陸續舉行全國性大選，全球金融市場難免震盪</a:t>
            </a:r>
          </a:p>
          <a:p>
            <a:pPr marL="355600" lvl="3" indent="-355600" algn="just">
              <a:lnSpc>
                <a:spcPts val="26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地緣政治緊張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：中東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與北非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持續動盪，可能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升高為軍事衝突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，甚或導致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該區域石油出口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中斷；美國恐提高對中國大陸貿易壁壘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並在東海及南海</a:t>
            </a:r>
            <a:r>
              <a:rPr lang="zh-TW" altLang="en-US" sz="20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問題上抨擊</a:t>
            </a:r>
            <a:r>
              <a:rPr lang="zh-TW" altLang="en-US" sz="20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中國大陸，亦可能升高該區域地緣緊張局勢</a:t>
            </a:r>
            <a:endParaRPr lang="en-US" altLang="zh-TW" sz="2000" kern="1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圓角矩形 17"/>
          <p:cNvSpPr/>
          <p:nvPr/>
        </p:nvSpPr>
        <p:spPr>
          <a:xfrm>
            <a:off x="467544" y="759402"/>
            <a:ext cx="2978184" cy="468000"/>
          </a:xfrm>
          <a:prstGeom prst="roundRect">
            <a:avLst/>
          </a:prstGeom>
          <a:solidFill>
            <a:srgbClr val="0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prstClr val="white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anose="02020603050405020304" pitchFamily="18" charset="0"/>
              </a:rPr>
              <a:t>地緣衝突與政局動盪</a:t>
            </a:r>
            <a:endParaRPr lang="zh-TW" altLang="en-US" sz="2400" b="1" dirty="0">
              <a:solidFill>
                <a:prstClr val="white"/>
              </a:solidFill>
              <a:latin typeface="Arial Unicode MS" panose="020B0604020202020204" pitchFamily="34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632640" y="220702"/>
            <a:ext cx="8049047" cy="64807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hangingPunct="0">
              <a:lnSpc>
                <a:spcPts val="3000"/>
              </a:lnSpc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</a:t>
            </a:r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年經濟變數  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(3/4)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006020" y="3713176"/>
            <a:ext cx="3154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伊斯蘭國占領區</a:t>
            </a:r>
            <a:endParaRPr lang="zh-TW" altLang="en-US" sz="1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5525423" y="3702368"/>
            <a:ext cx="3154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年重大政治事件日程</a:t>
            </a:r>
            <a:endParaRPr lang="zh-TW" altLang="en-US" sz="1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467544" y="6507888"/>
            <a:ext cx="33161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IHS</a:t>
            </a:r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Conflict Monitor, Dec. 22, 2016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704776" y="6551766"/>
            <a:ext cx="2592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資料來源：ˋ本會自行整理。</a:t>
            </a:r>
            <a:endParaRPr lang="zh-TW" altLang="en-US" sz="11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77428598"/>
              </p:ext>
            </p:extLst>
          </p:nvPr>
        </p:nvGraphicFramePr>
        <p:xfrm>
          <a:off x="4903076" y="4046275"/>
          <a:ext cx="3934507" cy="2555184"/>
        </p:xfrm>
        <a:graphic>
          <a:graphicData uri="http://schemas.openxmlformats.org/drawingml/2006/table">
            <a:tbl>
              <a:tblPr/>
              <a:tblGrid>
                <a:gridCol w="1371600"/>
                <a:gridCol w="2562907"/>
              </a:tblGrid>
              <a:tr h="1939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日期</a:t>
                      </a:r>
                    </a:p>
                  </a:txBody>
                  <a:tcPr marL="91437" marR="91437"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事                件</a:t>
                      </a:r>
                      <a:endParaRPr kumimoji="1" lang="en-US" altLang="zh-TW" sz="18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3/15</a:t>
                      </a:r>
                      <a:endParaRPr kumimoji="1" lang="zh-TW" altLang="en-US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r>
                        <a:rPr kumimoji="1" lang="zh-TW" altLang="en-US" sz="1700" b="0" i="0" u="none" strike="noStrike" kern="1200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荷蘭國會大選</a:t>
                      </a:r>
                      <a:endParaRPr kumimoji="1" lang="zh-TW" altLang="en-US" sz="1700" b="0" i="0" u="none" strike="noStrike" kern="1200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1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kumimoji="1" lang="zh-TW" altLang="en-US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r>
                        <a:rPr kumimoji="1" lang="zh-TW" altLang="en-US" sz="1700" b="0" i="0" u="none" strike="noStrike" kern="1200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英國正式啟動脫歐談判</a:t>
                      </a:r>
                      <a:endParaRPr kumimoji="1" lang="zh-TW" altLang="en-US" sz="1700" b="0" i="0" u="none" strike="noStrike" kern="1200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4/23</a:t>
                      </a:r>
                      <a:endParaRPr kumimoji="1" lang="zh-TW" altLang="en-US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r>
                        <a:rPr kumimoji="1" lang="zh-TW" altLang="en-US" sz="1700" b="0" i="0" u="none" strike="noStrike" kern="1200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法國總統大選第一輪投票</a:t>
                      </a:r>
                      <a:endParaRPr kumimoji="1" lang="zh-TW" altLang="en-US" sz="1700" b="0" i="0" u="none" strike="noStrike" kern="1200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3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5/7</a:t>
                      </a:r>
                      <a:endParaRPr kumimoji="1" lang="zh-TW" altLang="en-US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160"/>
                        </a:lnSpc>
                      </a:pPr>
                      <a:r>
                        <a:rPr kumimoji="1" lang="zh-TW" altLang="en-US" sz="1700" b="0" i="0" u="none" strike="noStrike" kern="1200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法國總統大選第二輪投票</a:t>
                      </a:r>
                      <a:endParaRPr kumimoji="1" lang="zh-TW" altLang="en-US" sz="1700" b="0" i="0" u="none" strike="noStrike" kern="1200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kumimoji="1" lang="zh-TW" altLang="en-US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kumimoji="1" lang="zh-TW" altLang="en-US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zh-TW" altLang="en-US" sz="1700" b="0" i="0" u="none" strike="noStrike" kern="1200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德國國會大選</a:t>
                      </a:r>
                      <a:endParaRPr kumimoji="1" lang="zh-TW" altLang="en-US" sz="1700" b="0" i="0" u="none" strike="noStrike" kern="1200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00000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17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12/10</a:t>
                      </a:r>
                      <a:endParaRPr kumimoji="1" lang="zh-TW" altLang="en-US" sz="17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1" lang="zh-TW" altLang="en-US" sz="1700" b="0" i="0" u="none" strike="noStrike" kern="1200" cap="none" spc="-9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韓國總統大選</a:t>
                      </a:r>
                      <a:endParaRPr kumimoji="1" lang="zh-TW" altLang="en-US" sz="1700" b="0" i="0" u="none" strike="noStrike" kern="1200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1437" marR="91437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Map of Syria and Iraq showing IS area of control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126" b="4900"/>
          <a:stretch/>
        </p:blipFill>
        <p:spPr bwMode="auto">
          <a:xfrm>
            <a:off x="467544" y="4040921"/>
            <a:ext cx="4361460" cy="244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366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圓角矩形 21"/>
          <p:cNvSpPr/>
          <p:nvPr/>
        </p:nvSpPr>
        <p:spPr>
          <a:xfrm>
            <a:off x="467542" y="818967"/>
            <a:ext cx="4070380" cy="572471"/>
          </a:xfrm>
          <a:prstGeom prst="roundRect">
            <a:avLst/>
          </a:prstGeom>
          <a:solidFill>
            <a:srgbClr val="008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prstClr val="white"/>
                </a:solidFill>
                <a:latin typeface="Arial Unicode MS" panose="020B0604020202020204" pitchFamily="34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中國大陸經濟成長潛存風險</a:t>
            </a:r>
            <a:endParaRPr lang="zh-TW" altLang="en-US" sz="2400" b="1" dirty="0">
              <a:solidFill>
                <a:prstClr val="white"/>
              </a:solidFill>
              <a:latin typeface="Arial Unicode MS" panose="020B0604020202020204" pitchFamily="34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241541" y="1804197"/>
            <a:ext cx="8681742" cy="170342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3" indent="-355600" algn="just">
              <a:lnSpc>
                <a:spcPts val="21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表示，中國大陸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將繼續促使經濟從對投資和工業的依賴轉向消費和服務業，短期內預計將導致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緩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EIU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月指出，新的一年將面臨領導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階層改組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，若政策調整縮減信貸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增長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，恐衝擊經濟</a:t>
            </a:r>
            <a:endParaRPr lang="en-US" altLang="zh-TW" sz="2000" kern="1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5600" lvl="3" indent="-355600" algn="just">
              <a:lnSpc>
                <a:spcPts val="21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美國貿易保護措施升級與擴大製造業回流，均會衝擊大陸出口。此外，美元利率上升和人民幣貶值交互影響下，企業債務問題惡化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加速，</a:t>
            </a:r>
            <a:r>
              <a:rPr lang="en-US" altLang="zh-TW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指出</a:t>
            </a:r>
            <a:r>
              <a:rPr lang="zh-TW" altLang="en-US" sz="2000" kern="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，中國大陸迫切需要解決企業債務問題，否則將成為經濟成長的</a:t>
            </a:r>
            <a:r>
              <a:rPr lang="zh-TW" altLang="en-US" sz="2000" kern="1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主要障礙</a:t>
            </a:r>
          </a:p>
          <a:p>
            <a:pPr marL="355600" lvl="3" indent="-355600" algn="just">
              <a:lnSpc>
                <a:spcPts val="30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endParaRPr lang="zh-TW" altLang="en-US" sz="2200" kern="100" dirty="0">
              <a:solidFill>
                <a:srgbClr val="002060"/>
              </a:solidFill>
              <a:latin typeface="Arial Unicode MS" panose="020B0604020202020204" pitchFamily="34" charset="-120"/>
              <a:ea typeface="標楷體" panose="03000509000000000000" pitchFamily="65" charset="-120"/>
              <a:cs typeface="Times New Roman" pitchFamily="18" charset="0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xmlns="" val="1675406204"/>
              </p:ext>
            </p:extLst>
          </p:nvPr>
        </p:nvGraphicFramePr>
        <p:xfrm>
          <a:off x="732005" y="3376368"/>
          <a:ext cx="7812349" cy="336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圓角矩形 6"/>
          <p:cNvSpPr/>
          <p:nvPr/>
        </p:nvSpPr>
        <p:spPr>
          <a:xfrm>
            <a:off x="152565" y="1342597"/>
            <a:ext cx="8770718" cy="20686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lvl="3" indent="-355600" algn="just">
              <a:lnSpc>
                <a:spcPts val="2600"/>
              </a:lnSpc>
              <a:spcAft>
                <a:spcPts val="600"/>
              </a:spcAft>
              <a:buClr>
                <a:srgbClr val="002060"/>
              </a:buClr>
              <a:buSzPct val="100000"/>
              <a:buFont typeface="Wingdings" panose="05000000000000000000" pitchFamily="2" charset="2"/>
              <a:buChar char="l"/>
            </a:pPr>
            <a:endParaRPr lang="zh-TW" altLang="en-US" sz="2200" kern="100" dirty="0">
              <a:solidFill>
                <a:srgbClr val="002060"/>
              </a:solidFill>
              <a:latin typeface="Arial Unicode MS" panose="020B0604020202020204" pitchFamily="34" charset="-120"/>
              <a:ea typeface="標楷體" panose="03000509000000000000" pitchFamily="65" charset="-120"/>
              <a:cs typeface="Times New Roman" pitchFamily="18" charset="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632640" y="220702"/>
            <a:ext cx="8049047" cy="648072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20725" indent="-720725" algn="ctr" eaLnBrk="0" hangingPunct="0">
              <a:lnSpc>
                <a:spcPts val="3000"/>
              </a:lnSpc>
            </a:pP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</a:t>
            </a:r>
            <a:r>
              <a:rPr kumimoji="1" lang="en-US" altLang="zh-TW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kumimoji="1" lang="zh-TW" alt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年經濟變數  </a:t>
            </a:r>
            <a:r>
              <a:rPr kumimoji="1" lang="en-US" altLang="zh-TW" sz="28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(4/4</a:t>
            </a:r>
            <a:r>
              <a:rPr kumimoji="1" lang="en-US" altLang="zh-TW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kumimoji="1" lang="zh-TW" altLang="en-U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45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852936"/>
            <a:ext cx="9144000" cy="1181358"/>
          </a:xfrm>
          <a:prstGeom prst="rect">
            <a:avLst/>
          </a:prstGeom>
        </p:spPr>
        <p:txBody>
          <a:bodyPr wrap="none" anchor="ctr" anchorCtr="0">
            <a:noAutofit/>
          </a:bodyPr>
          <a:lstStyle/>
          <a:p>
            <a:pPr algn="ctr">
              <a:lnSpc>
                <a:spcPts val="4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zh-TW" altLang="en-US" sz="6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肆、結語</a:t>
            </a:r>
            <a:endParaRPr lang="zh-TW" altLang="en-US" sz="60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145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2"/>
          <p:cNvSpPr txBox="1">
            <a:spLocks/>
          </p:cNvSpPr>
          <p:nvPr/>
        </p:nvSpPr>
        <p:spPr>
          <a:xfrm>
            <a:off x="400877" y="692696"/>
            <a:ext cx="8208912" cy="5616624"/>
          </a:xfrm>
          <a:prstGeom prst="roundRect">
            <a:avLst>
              <a:gd name="adj" fmla="val 6487"/>
            </a:avLst>
          </a:prstGeom>
        </p:spPr>
        <p:txBody>
          <a:bodyPr vert="horz" tIns="0" bIns="0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ts val="500"/>
              </a:spcBef>
              <a:buClr>
                <a:schemeClr val="accent2"/>
              </a:buClr>
              <a:buSzPct val="76000"/>
              <a:buFont typeface="Wingdings 3"/>
              <a:buChar char=""/>
              <a:defRPr kumimoji="0" sz="2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500"/>
              </a:spcBef>
              <a:buClr>
                <a:schemeClr val="bg1">
                  <a:shade val="50000"/>
                </a:schemeClr>
              </a:buClr>
              <a:buSzPct val="76000"/>
              <a:buFont typeface="Wingdings 3"/>
              <a:buChar char="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400"/>
              </a:spcBef>
              <a:buClr>
                <a:schemeClr val="accent2">
                  <a:shade val="75000"/>
                </a:schemeClr>
              </a:buClr>
              <a:buSzPct val="70000"/>
              <a:buFont typeface="Wingdings"/>
              <a:buChar char="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00"/>
              </a:spcBef>
              <a:buClr>
                <a:schemeClr val="accent2"/>
              </a:buClr>
              <a:buSzPct val="70000"/>
              <a:buFont typeface="Wingdings"/>
              <a:buChar char="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ts val="300"/>
              </a:spcBef>
              <a:buClr>
                <a:srgbClr val="9FB8CD">
                  <a:shade val="75000"/>
                </a:srgbClr>
              </a:buClr>
              <a:buSzPct val="75000"/>
              <a:buFont typeface="Wingdings 3"/>
              <a:buChar char=""/>
              <a:defRPr kumimoji="0" lang="en-US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rgbClr val="727CA3">
                  <a:shade val="75000"/>
                </a:srgb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11680" indent="-182880" algn="l" rtl="0" eaLnBrk="1" latinLnBrk="0" hangingPunct="1">
              <a:spcBef>
                <a:spcPts val="300"/>
              </a:spcBef>
              <a:buClr>
                <a:prstClr val="white">
                  <a:shade val="50000"/>
                </a:prstClr>
              </a:buClr>
              <a:buSzPct val="75000"/>
              <a:buFont typeface="Wingdings 3"/>
              <a:buChar char=""/>
              <a:defRPr kumimoji="0" lang="en-US" sz="14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94560" indent="-182880" algn="l" rtl="0" eaLnBrk="1" latinLnBrk="0" hangingPunct="1">
              <a:spcBef>
                <a:spcPts val="300"/>
              </a:spcBef>
              <a:buClr>
                <a:srgbClr val="9FB8CD"/>
              </a:buClr>
              <a:buSzPct val="75000"/>
              <a:buFont typeface="Wingdings 3"/>
              <a:buChar char=""/>
              <a:defRPr kumimoji="0" 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kumimoji="1" lang="en-US" altLang="zh-TW" sz="23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2016</a:t>
            </a:r>
            <a:r>
              <a:rPr kumimoji="1" lang="zh-TW" altLang="en-US" sz="23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年全球經濟受到</a:t>
            </a:r>
            <a:r>
              <a:rPr kumimoji="1" lang="zh-TW" altLang="en-US" sz="23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美國復甦強度未如預期、日歐經濟復甦和緩，以及中國大陸經濟再平衡等</a:t>
            </a:r>
            <a:r>
              <a:rPr kumimoji="1" lang="zh-TW" altLang="en-US" sz="23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衝擊，成長率不如上年，連帶衝擊我國貿易動能，惟受惠於半導體市況轉佳及國際農工原料價格回穩，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下半年我國出口動能已漸回穩，且民間消費、固定投資溫和</a:t>
            </a:r>
            <a:r>
              <a:rPr kumimoji="1" lang="zh-TW" altLang="en-US" sz="2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成長，帶動國內經濟回溫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 </a:t>
            </a:r>
            <a:r>
              <a:rPr kumimoji="1" lang="en-US" altLang="zh-TW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2016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</a:t>
            </a:r>
            <a:r>
              <a:rPr kumimoji="1" lang="zh-TW" altLang="en-US" sz="2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經濟成長率預測為 </a:t>
            </a:r>
            <a:r>
              <a:rPr kumimoji="1" lang="en-US" altLang="zh-TW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1.35%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，高於 </a:t>
            </a:r>
            <a:r>
              <a:rPr kumimoji="1" lang="en-US" altLang="zh-TW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2015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 年之 </a:t>
            </a:r>
            <a:r>
              <a:rPr kumimoji="1" lang="en-US" altLang="zh-TW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itchFamily="2" charset="2"/>
              </a:rPr>
              <a:t>0.72%</a:t>
            </a:r>
            <a:endParaRPr kumimoji="1" lang="en-US" altLang="zh-TW" sz="23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  <a:p>
            <a:pPr marL="355600" lvl="2" indent="-355600" algn="just">
              <a:lnSpc>
                <a:spcPts val="32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 typeface="Wingdings" panose="05000000000000000000" pitchFamily="2" charset="2"/>
              <a:buChar char="l"/>
            </a:pPr>
            <a:r>
              <a:rPr lang="zh-TW" altLang="en-US" sz="23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展望未來，</a:t>
            </a:r>
            <a:r>
              <a:rPr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主計總處預測 </a:t>
            </a:r>
            <a:r>
              <a:rPr lang="en-US" altLang="zh-TW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年經濟成長率為 </a:t>
            </a:r>
            <a:r>
              <a:rPr lang="en-US" altLang="zh-TW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1.87%</a:t>
            </a:r>
            <a:r>
              <a:rPr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，高於 </a:t>
            </a:r>
            <a:r>
              <a:rPr lang="en-US" altLang="zh-TW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23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，主因出口可望隨國際景氣好轉而回升，惟美國新政府經貿政策走向、歐洲反體制政治風潮與新興市場金融風險等</a:t>
            </a:r>
            <a:r>
              <a:rPr lang="zh-TW" altLang="en-US" sz="23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風險</a:t>
            </a:r>
            <a:r>
              <a:rPr lang="zh-TW" altLang="en-US" sz="23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因素仍</a:t>
            </a:r>
            <a:r>
              <a:rPr lang="zh-TW" altLang="en-US" sz="2300" kern="1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須留意</a:t>
            </a:r>
            <a:r>
              <a:rPr lang="zh-TW" altLang="en-US" sz="2300" kern="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政府持續從「</a:t>
            </a:r>
            <a:r>
              <a:rPr lang="zh-TW" altLang="en-US" sz="2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加速推動結構轉型」及「全面擴大基礎建設投資</a:t>
            </a:r>
            <a:r>
              <a:rPr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」切入，將全力加速執行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kumimoji="1" lang="zh-TW" altLang="en-US" sz="2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五加二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產業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創新、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老屋更新等各項</a:t>
            </a:r>
            <a:r>
              <a:rPr kumimoji="1" lang="zh-TW" altLang="en-US" sz="2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攸關民生經濟發展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的政策，</a:t>
            </a:r>
            <a:r>
              <a:rPr kumimoji="1" lang="zh-TW" altLang="en-US" sz="2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且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刻正規劃前瞻性的基礎建設計畫，期帶動</a:t>
            </a:r>
            <a:r>
              <a:rPr kumimoji="1" lang="zh-TW" altLang="en-US" sz="2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國內投資機會與</a:t>
            </a:r>
            <a:r>
              <a:rPr kumimoji="1" lang="zh-TW" altLang="en-US" sz="2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經濟穩定成長</a:t>
            </a:r>
            <a:endParaRPr kumimoji="1" lang="en-US" altLang="zh-TW" sz="2300" b="1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037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66306" y="2427576"/>
            <a:ext cx="5328592" cy="3024336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6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簡報</a:t>
            </a:r>
            <a:r>
              <a:rPr lang="zh-TW" altLang="en-US" sz="6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完畢</a:t>
            </a:r>
            <a:endParaRPr lang="en-US" altLang="zh-TW" sz="6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endParaRPr lang="en-US" altLang="zh-TW" sz="68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867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71441</TotalTime>
  <Words>3744</Words>
  <Application>Microsoft Office PowerPoint</Application>
  <PresentationFormat>如螢幕大小 (4:3)</PresentationFormat>
  <Paragraphs>584</Paragraphs>
  <Slides>26</Slides>
  <Notes>20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26</vt:i4>
      </vt:variant>
    </vt:vector>
  </HeadingPairs>
  <TitlesOfParts>
    <vt:vector size="28" baseType="lpstr">
      <vt:lpstr>原創</vt:lpstr>
      <vt:lpstr>自訂設計</vt:lpstr>
      <vt:lpstr>當 前 經 濟 情 勢</vt:lpstr>
      <vt:lpstr>投影片 2</vt:lpstr>
      <vt:lpstr>投影片 3</vt:lpstr>
      <vt:lpstr>投影片 4</vt:lpstr>
      <vt:lpstr>投影片 5</vt:lpstr>
      <vt:lpstr>投影片 6</vt:lpstr>
      <vt:lpstr>一、經濟由谷底回升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  <vt:lpstr>投影片 25</vt:lpstr>
      <vt:lpstr>投影片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Administrator</cp:lastModifiedBy>
  <cp:revision>7273</cp:revision>
  <cp:lastPrinted>2017-01-03T08:56:32Z</cp:lastPrinted>
  <dcterms:created xsi:type="dcterms:W3CDTF">2012-02-29T14:54:28Z</dcterms:created>
  <dcterms:modified xsi:type="dcterms:W3CDTF">2017-01-04T01:59:36Z</dcterms:modified>
</cp:coreProperties>
</file>