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xls" ContentType="application/vnd.ms-exce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7" r:id="rId2"/>
    <p:sldMasterId id="2147483769" r:id="rId3"/>
    <p:sldMasterId id="2147483781" r:id="rId4"/>
    <p:sldMasterId id="2147483824" r:id="rId5"/>
  </p:sldMasterIdLst>
  <p:notesMasterIdLst>
    <p:notesMasterId r:id="rId27"/>
  </p:notesMasterIdLst>
  <p:handoutMasterIdLst>
    <p:handoutMasterId r:id="rId28"/>
  </p:handoutMasterIdLst>
  <p:sldIdLst>
    <p:sldId id="567" r:id="rId6"/>
    <p:sldId id="552" r:id="rId7"/>
    <p:sldId id="551" r:id="rId8"/>
    <p:sldId id="520" r:id="rId9"/>
    <p:sldId id="509" r:id="rId10"/>
    <p:sldId id="534" r:id="rId11"/>
    <p:sldId id="541" r:id="rId12"/>
    <p:sldId id="495" r:id="rId13"/>
    <p:sldId id="566" r:id="rId14"/>
    <p:sldId id="514" r:id="rId15"/>
    <p:sldId id="565" r:id="rId16"/>
    <p:sldId id="527" r:id="rId17"/>
    <p:sldId id="543" r:id="rId18"/>
    <p:sldId id="542" r:id="rId19"/>
    <p:sldId id="555" r:id="rId20"/>
    <p:sldId id="570" r:id="rId21"/>
    <p:sldId id="571" r:id="rId22"/>
    <p:sldId id="569" r:id="rId23"/>
    <p:sldId id="560" r:id="rId24"/>
    <p:sldId id="546" r:id="rId25"/>
    <p:sldId id="568" r:id="rId26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預設章節" id="{67E95B1B-3F10-46B4-A673-7CC53B88049D}">
          <p14:sldIdLst>
            <p14:sldId id="567"/>
            <p14:sldId id="552"/>
            <p14:sldId id="551"/>
            <p14:sldId id="520"/>
            <p14:sldId id="509"/>
            <p14:sldId id="534"/>
            <p14:sldId id="541"/>
            <p14:sldId id="495"/>
            <p14:sldId id="566"/>
            <p14:sldId id="514"/>
            <p14:sldId id="565"/>
            <p14:sldId id="527"/>
            <p14:sldId id="543"/>
            <p14:sldId id="542"/>
            <p14:sldId id="555"/>
            <p14:sldId id="570"/>
            <p14:sldId id="571"/>
            <p14:sldId id="569"/>
            <p14:sldId id="560"/>
            <p14:sldId id="546"/>
            <p14:sldId id="5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FC2312"/>
    <a:srgbClr val="0000CC"/>
    <a:srgbClr val="F3301B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04" autoAdjust="0"/>
    <p:restoredTop sz="93041" autoAdjust="0"/>
  </p:normalViewPr>
  <p:slideViewPr>
    <p:cSldViewPr>
      <p:cViewPr>
        <p:scale>
          <a:sx n="60" d="100"/>
          <a:sy n="60" d="100"/>
        </p:scale>
        <p:origin x="-1003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59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" y="3"/>
            <a:ext cx="2950529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0" tIns="46098" rIns="92200" bIns="46098" numCol="1" anchor="t" anchorCtr="0" compatLnSpc="1">
            <a:prstTxWarp prst="textNoShape">
              <a:avLst/>
            </a:prstTxWarp>
          </a:bodyPr>
          <a:lstStyle>
            <a:lvl1pPr defTabSz="921666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084" y="3"/>
            <a:ext cx="2950529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0" tIns="46098" rIns="92200" bIns="46098" numCol="1" anchor="t" anchorCtr="0" compatLnSpc="1">
            <a:prstTxWarp prst="textNoShape">
              <a:avLst/>
            </a:prstTxWarp>
          </a:bodyPr>
          <a:lstStyle>
            <a:lvl1pPr algn="r" defTabSz="921666">
              <a:defRPr sz="1200"/>
            </a:lvl1pPr>
          </a:lstStyle>
          <a:p>
            <a:pPr>
              <a:defRPr/>
            </a:pPr>
            <a:fld id="{9922125D-C222-4328-8AFF-8074D0FD7B88}" type="datetimeFigureOut">
              <a:rPr lang="zh-TW" altLang="en-US"/>
              <a:pPr>
                <a:defRPr/>
              </a:pPr>
              <a:t>2016/6/2</a:t>
            </a:fld>
            <a:endParaRPr lang="en-US" altLang="zh-TW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" y="9440233"/>
            <a:ext cx="2950529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0" tIns="46098" rIns="92200" bIns="46098" numCol="1" anchor="b" anchorCtr="0" compatLnSpc="1">
            <a:prstTxWarp prst="textNoShape">
              <a:avLst/>
            </a:prstTxWarp>
          </a:bodyPr>
          <a:lstStyle>
            <a:lvl1pPr defTabSz="921666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084" y="9440233"/>
            <a:ext cx="2950529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00" tIns="46098" rIns="92200" bIns="46098" numCol="1" anchor="b" anchorCtr="0" compatLnSpc="1">
            <a:prstTxWarp prst="textNoShape">
              <a:avLst/>
            </a:prstTxWarp>
          </a:bodyPr>
          <a:lstStyle>
            <a:lvl1pPr algn="r" defTabSz="921666">
              <a:defRPr sz="1200"/>
            </a:lvl1pPr>
          </a:lstStyle>
          <a:p>
            <a:pPr>
              <a:defRPr/>
            </a:pPr>
            <a:fld id="{7E5EDDBC-8D26-4E16-9995-B8DA9D0A524E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4421162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 bwMode="auto">
          <a:xfrm>
            <a:off x="5" y="3"/>
            <a:ext cx="2950529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68" tIns="45733" rIns="91468" bIns="45733" numCol="1" anchor="t" anchorCtr="0" compatLnSpc="1">
            <a:prstTxWarp prst="textNoShape">
              <a:avLst/>
            </a:prstTxWarp>
          </a:bodyPr>
          <a:lstStyle>
            <a:lvl1pPr defTabSz="921666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 bwMode="auto">
          <a:xfrm>
            <a:off x="3855084" y="3"/>
            <a:ext cx="2950529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68" tIns="45733" rIns="91468" bIns="45733" numCol="1" anchor="t" anchorCtr="0" compatLnSpc="1">
            <a:prstTxWarp prst="textNoShape">
              <a:avLst/>
            </a:prstTxWarp>
          </a:bodyPr>
          <a:lstStyle>
            <a:lvl1pPr algn="r" defTabSz="921666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fld id="{E667B2D3-AE38-45B2-B5F5-0AD74E9240C3}" type="datetimeFigureOut">
              <a:rPr lang="zh-TW" altLang="en-US"/>
              <a:pPr>
                <a:defRPr/>
              </a:pPr>
              <a:t>2016/6/2</a:t>
            </a:fld>
            <a:endParaRPr lang="en-US" alt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72050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06" tIns="45402" rIns="90806" bIns="45402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 bwMode="auto">
          <a:xfrm>
            <a:off x="678815" y="4720915"/>
            <a:ext cx="5449575" cy="4474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68" tIns="45733" rIns="91468" bIns="457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 bwMode="auto">
          <a:xfrm>
            <a:off x="5" y="9440233"/>
            <a:ext cx="2950529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68" tIns="45733" rIns="91468" bIns="45733" numCol="1" anchor="b" anchorCtr="0" compatLnSpc="1">
            <a:prstTxWarp prst="textNoShape">
              <a:avLst/>
            </a:prstTxWarp>
          </a:bodyPr>
          <a:lstStyle>
            <a:lvl1pPr defTabSz="921666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xfrm>
            <a:off x="3855084" y="9440233"/>
            <a:ext cx="2950529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68" tIns="45733" rIns="91468" bIns="45733" numCol="1" anchor="b" anchorCtr="0" compatLnSpc="1">
            <a:prstTxWarp prst="textNoShape">
              <a:avLst/>
            </a:prstTxWarp>
          </a:bodyPr>
          <a:lstStyle>
            <a:lvl1pPr algn="r" defTabSz="921666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fld id="{30B10AC3-E94D-4B7A-8210-7A3A783BCB7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4883668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806220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3859851" y="9438636"/>
            <a:ext cx="2945760" cy="49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27" tIns="45661" rIns="91327" bIns="45661" anchor="b"/>
          <a:lstStyle>
            <a:lvl1pPr defTabSz="879475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defTabSz="879475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defTabSz="879475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defTabSz="879475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defTabSz="879475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defTabSz="879475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defTabSz="879475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defTabSz="879475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defTabSz="879475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r" eaLnBrk="1" hangingPunct="1"/>
            <a:fld id="{03991A15-4FC6-492B-B544-115E68EBD572}" type="slidenum">
              <a:rPr lang="en-US" altLang="zh-TW" sz="1200" b="0">
                <a:ea typeface="新細明體" pitchFamily="18" charset="-120"/>
              </a:rPr>
              <a:pPr algn="r" eaLnBrk="1" hangingPunct="1"/>
              <a:t>2</a:t>
            </a:fld>
            <a:endParaRPr lang="en-US" altLang="zh-TW" sz="1200" b="0">
              <a:ea typeface="新細明體" pitchFamily="18" charset="-12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TW" smtClean="0">
              <a:latin typeface="Arial" pitchFamily="34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B10AC3-E94D-4B7A-8210-7A3A783BCB7A}" type="slidenum">
              <a:rPr lang="zh-TW" altLang="en-US" smtClean="0"/>
              <a:pPr>
                <a:defRPr/>
              </a:pPr>
              <a:t>3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551245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itchFamily="34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itchFamily="34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itchFamily="34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79029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3916" indent="-286121" defTabSz="879029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4486" indent="-228897" defTabSz="879029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2280" indent="-228897" defTabSz="879029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60075" indent="-228897" defTabSz="879029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7869" indent="-228897" defTabSz="879029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5663" indent="-228897" defTabSz="879029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33458" indent="-228897" defTabSz="879029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91252" indent="-228897" defTabSz="879029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/>
            <a:fld id="{2A99CE2A-2F13-4CDE-BF78-474A955C0B26}" type="slidenum">
              <a:rPr lang="en-US" altLang="zh-TW" b="0" smtClean="0">
                <a:ea typeface="新細明體" pitchFamily="18" charset="-120"/>
              </a:rPr>
              <a:pPr eaLnBrk="1" hangingPunct="1"/>
              <a:t>19</a:t>
            </a:fld>
            <a:endParaRPr lang="en-US" altLang="zh-TW" b="0" smtClean="0">
              <a:ea typeface="新細明體" pitchFamily="18" charset="-120"/>
            </a:endParaRPr>
          </a:p>
        </p:txBody>
      </p:sp>
      <p:sp>
        <p:nvSpPr>
          <p:cNvPr id="58371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92238" y="1150938"/>
            <a:ext cx="4146550" cy="3109912"/>
          </a:xfrm>
          <a:ln/>
        </p:spPr>
      </p:sp>
      <p:sp>
        <p:nvSpPr>
          <p:cNvPr id="58372" name="備忘稿版面配置區 2"/>
          <p:cNvSpPr>
            <a:spLocks noGrp="1"/>
          </p:cNvSpPr>
          <p:nvPr>
            <p:ph type="body" idx="1"/>
          </p:nvPr>
        </p:nvSpPr>
        <p:spPr>
          <a:xfrm>
            <a:off x="693120" y="4433203"/>
            <a:ext cx="5544959" cy="362731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smtClean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8373" name="投影片編號版面配置區 3"/>
          <p:cNvSpPr txBox="1">
            <a:spLocks noGrp="1"/>
          </p:cNvSpPr>
          <p:nvPr/>
        </p:nvSpPr>
        <p:spPr bwMode="auto">
          <a:xfrm>
            <a:off x="3926619" y="8748779"/>
            <a:ext cx="3002990" cy="46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27" tIns="46113" rIns="92227" bIns="46113" anchor="b"/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r" eaLnBrk="1" hangingPunct="1"/>
            <a:fld id="{3DC2F5A4-E376-4222-9A57-8B4072F50C03}" type="slidenum">
              <a:rPr kumimoji="0" lang="en-US" altLang="zh-TW" sz="1200">
                <a:latin typeface="Calibri" pitchFamily="34" charset="0"/>
                <a:ea typeface="新細明體" pitchFamily="18" charset="-120"/>
              </a:rPr>
              <a:pPr algn="r" eaLnBrk="1" hangingPunct="1"/>
              <a:t>19</a:t>
            </a:fld>
            <a:endParaRPr kumimoji="0" lang="en-US" altLang="zh-TW" sz="1200">
              <a:latin typeface="Calibri" pitchFamily="34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3916" indent="-286121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4486" indent="-22889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2280" indent="-22889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60075" indent="-22889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7869" indent="-2288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5663" indent="-2288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33458" indent="-2288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91252" indent="-2288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5A9C83DF-7D38-4595-9D5C-07433B76284B}" type="slidenum">
              <a:rPr lang="zh-TW" altLang="en-US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8EAFC-FB25-4344-8846-4EA2C8932D79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99488A70-1C71-4D13-945E-C6EEBE317769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606D5-54DF-4E28-B484-52C8B41EA35F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E80EB-455E-4535-9E1F-E696901476B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8E15B-A00D-4A6F-9458-CE67DCE4A068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6FCCC-4BF5-47D0-81CF-42DE6798F4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22301-8795-45BF-809C-B0285A70DADF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5A9FD-0191-4E13-8195-B8070F595FC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B97BB-4AC4-4237-81D7-EC77067628C1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0F26E-1C91-4362-B569-491AE14B0C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870B9-BCBE-414F-962A-3C22223BAC0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84AFB-CC33-4297-B471-0BAE615AC6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1FAC2-DF51-4A5B-9058-C80D5BAF3AC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509F8-BCDC-4ADE-95E4-740EAFC0E6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E2FA3-D517-459B-938D-772D2CFDB492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59589-D990-443A-B0A3-5E5D5BAB66C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5B803-3F51-4278-B68F-E5714B060D58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0FFD9-1450-4CC9-9C07-8E38482AE1D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2D92E-525A-49AA-9C15-22F00861365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0CAA-5FCC-4DA1-BA00-8044EA8610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E57E6-30B0-4A5D-A9C1-C2E5E92DC395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817B1-1FB7-499C-A42F-B15F097F628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標題及文字在物件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B6458-3E67-4997-B81E-3051BF13280F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D74C9-D6EC-438F-AB01-22137D5C337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14FBF-96C1-47ED-96BE-6A91BCBD0A7B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A7512-AA94-4434-BE2D-0F5FCB2F85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2FA9E-5354-4187-AD21-52C137E4867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D23B7-90FC-4BF2-BAA4-BAA190B1A3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4ADDB-0CF3-4F56-8CD5-86BA36A5510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AF858-656F-46DB-B920-5127464CF2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3863A-523B-429C-9339-E33E650BED12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B1183-4349-4B6B-A380-7699F8982A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690E3-63F2-4660-BD7F-241401F22617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A8CAD-06D3-4881-9F03-04CCE36EE1A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DF243-5D7F-49FF-8F47-E5B7B2B9AD5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CF245-FA13-44FB-AAA0-2FAC28FD6C1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B29E7-0E5D-4071-A4E1-122A56FB5FEB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0C973-9516-4563-BC6A-47A2D56D617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3B266-C49B-436F-B38F-F3A5E6381704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AD13-5E5E-4E78-A3CD-BB81EAFF5F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AC427-A5E6-42F3-A0A1-024345419A0B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6986B-FA56-4E77-9896-A8383554C92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50921-B360-497B-B0D2-B5F533BF3230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FDA1B-9DC7-4A58-A6F9-55810FC4B6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D93AC-8FF7-407E-9564-6EB2E832B2A5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11920-E88A-4F27-8E0A-A5C86A78B3C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DE507-B2EF-4C44-9DD7-8AD2DB9B56D3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5ABDB-1210-454E-A5F2-8DB1A92507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E7B5E-1D1E-4EF8-972C-14C266D12A8F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B76A0-7E57-44C9-B2DE-C599729B89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0C31D-87C7-4349-AFA8-AF8EFD19A614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9BF3B-242D-4D30-8978-AF0FBD5C607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70EE4-9948-4719-843A-04D2738194A4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D7CEB-2EC1-4FD3-B4A5-0C62CEA796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9D391-6BE2-4BB0-AF00-7ED9B7D9A093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EDF8A-39BF-4CC2-8244-6C16B23954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42764-5259-457F-8079-1F36D54A81F9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CD331-1B51-4ED4-91FC-20CB596E564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FFFD6-642D-4EC5-97F2-B28BFC761623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1D692-3A92-42AD-9CD4-8664C6C97BC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B71FB-285D-41B4-8BEE-9719C8859990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3AEF2-BA05-4589-8488-1AD2AD67CB2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A9EEF-2677-481F-9187-95425C4BE872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4EC59-BAA8-4F6C-ADD7-D78382BDEA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E3530-D35E-419A-A80C-BC1A070A1C97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A69EF-9885-4F18-A19C-28F5CEC9C0F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A2057-6C2F-42C6-92AF-57FEEFF0955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647CF-F94E-49C6-89C5-39026E2516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A3D53-2805-4B61-A6BF-0976925F3166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87164-3198-437A-87E6-98CA4B9A440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E8F36-4414-4B11-BFC5-1B995B10C507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2D6F1-D024-48EA-BA79-26CBD930C91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9E1CC-2D84-4662-AEE5-DEB9DE2BF5C5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BF110-0177-4384-B0FA-0893D92A4F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03206-BB25-4198-8C31-CB16D85891F0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A2069-4BE9-446A-A325-D17D9936C06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2DADD-714A-4C6E-A910-B662904B09EE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D41C5-0B06-4E5A-9E7C-ACAC43D56CD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273CE-BE58-42D0-8DED-BBDDCE23027A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9E874-E84C-4B87-86C5-28F7C9D6A40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AA2CB-AB4A-4ABC-AD29-D5D7F7E1D5D8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DD39F-EA45-4F2D-B302-51C4E551192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B453D-E5D8-4C19-94E5-339B4001A83B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FF345-6307-47D4-B841-02F3D68EFE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198CD-6B9B-4683-847D-F417C72F093C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99488A70-1C71-4D13-945E-C6EEBE317769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76214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C84CB-E364-4D68-9883-6F78E9115232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E80EB-455E-4535-9E1F-E696901476B3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411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53964-52DD-4025-8696-761EAE9AB6D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6FCCC-4BF5-47D0-81CF-42DE6798F49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88826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CFDED-B4A4-437A-A9B3-3F0EF80A87FB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5A9FD-0191-4E13-8195-B8070F595FC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67285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E8357-1252-40F1-A48B-DB7E6F6ECF6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0F26E-1C91-4362-B569-491AE14B0CFA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140744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26985-7EB0-46AF-8F35-5DC5B0061E9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84AFB-CC33-4297-B471-0BAE615AC67A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66388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39762-5CDE-4E4C-A87E-84B8EAD939E3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509F8-BCDC-4ADE-95E4-740EAFC0E64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241828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02A48-4AD1-4254-B147-F5B774B77104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59589-D990-443A-B0A3-5E5D5BAB66C3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82865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F11E8-E86B-46EA-B71D-D27436E95471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0FFD9-1450-4CC9-9C07-8E38482AE1D1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65838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DE823-F3D3-4571-A99A-3E0F5902599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0CAA-5FCC-4DA1-BA00-8044EA86109B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85660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EA615-7F34-4446-979F-07F14C623506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817B1-1FB7-499C-A42F-B15F097F628B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919560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標題及文字在物件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C18EF-42F8-4A08-AD7B-F2FC4956CD9B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D74C9-D6EC-438F-AB01-22137D5C3375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9324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B0D1540-B510-48BA-83EB-9430335D2FE0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64A82AEE-D594-49C8-86A8-140770799E7D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  <p:grpSp>
        <p:nvGrpSpPr>
          <p:cNvPr id="1031" name="群組 6"/>
          <p:cNvGrpSpPr>
            <a:grpSpLocks/>
          </p:cNvGrpSpPr>
          <p:nvPr userDrawn="1"/>
        </p:nvGrpSpPr>
        <p:grpSpPr bwMode="auto">
          <a:xfrm>
            <a:off x="0" y="908050"/>
            <a:ext cx="9128125" cy="900113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549" y="1141948"/>
              <a:ext cx="3186105" cy="433136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 dirty="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kumimoji="0" lang="en-US" altLang="zh-TW" sz="20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b="1" dirty="0">
                  <a:solidFill>
                    <a:schemeClr val="bg1"/>
                  </a:solidFill>
                  <a:latin typeface="+mj-lt"/>
                  <a:ea typeface="標楷體" pitchFamily="65" charset="-120"/>
                </a:rPr>
                <a:t>Ministry of Health and Welfare</a:t>
              </a:r>
              <a:endParaRPr kumimoji="0" lang="zh-TW" altLang="en-US" sz="1200" b="1" dirty="0">
                <a:solidFill>
                  <a:schemeClr val="bg1"/>
                </a:solidFill>
                <a:latin typeface="+mj-lt"/>
                <a:ea typeface="標楷體" pitchFamily="65" charset="-120"/>
              </a:endParaRPr>
            </a:p>
          </p:txBody>
        </p:sp>
        <p:pic>
          <p:nvPicPr>
            <p:cNvPr id="1033" name="Picture 2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矩形 9"/>
            <p:cNvSpPr/>
            <p:nvPr userDrawn="1"/>
          </p:nvSpPr>
          <p:spPr>
            <a:xfrm>
              <a:off x="3403591" y="1308538"/>
              <a:ext cx="5724511" cy="999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2" r:id="rId2"/>
    <p:sldLayoutId id="2147483791" r:id="rId3"/>
    <p:sldLayoutId id="2147483790" r:id="rId4"/>
    <p:sldLayoutId id="2147483789" r:id="rId5"/>
    <p:sldLayoutId id="2147483788" r:id="rId6"/>
    <p:sldLayoutId id="2147483787" r:id="rId7"/>
    <p:sldLayoutId id="2147483786" r:id="rId8"/>
    <p:sldLayoutId id="2147483785" r:id="rId9"/>
    <p:sldLayoutId id="2147483784" r:id="rId10"/>
    <p:sldLayoutId id="2147483783" r:id="rId11"/>
    <p:sldLayoutId id="214748378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433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6A4ABBB-BF32-4444-BAAB-8B988A72311B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92DC75D-8F49-4989-AA2E-8420D64260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4343" name="群組 6"/>
          <p:cNvGrpSpPr>
            <a:grpSpLocks/>
          </p:cNvGrpSpPr>
          <p:nvPr userDrawn="1"/>
        </p:nvGrpSpPr>
        <p:grpSpPr bwMode="auto">
          <a:xfrm>
            <a:off x="0" y="908050"/>
            <a:ext cx="9128125" cy="900113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549" y="1141948"/>
              <a:ext cx="3186105" cy="433136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kumimoji="0" lang="en-US" altLang="zh-TW" sz="20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b="1" dirty="0">
                  <a:solidFill>
                    <a:prstClr val="white"/>
                  </a:solidFill>
                  <a:ea typeface="標楷體" pitchFamily="65" charset="-120"/>
                </a:rPr>
                <a:t>Ministry of Health and Welfare</a:t>
              </a:r>
              <a:endParaRPr kumimoji="0" lang="zh-TW" altLang="en-US" sz="1200" b="1" dirty="0">
                <a:solidFill>
                  <a:prstClr val="white"/>
                </a:solidFill>
                <a:ea typeface="標楷體" pitchFamily="65" charset="-120"/>
              </a:endParaRPr>
            </a:p>
          </p:txBody>
        </p:sp>
        <p:pic>
          <p:nvPicPr>
            <p:cNvPr id="14345" name="Picture 2"/>
            <p:cNvPicPr>
              <a:picLocks noChangeAspect="1" noChangeArrowheads="1"/>
            </p:cNvPicPr>
            <p:nvPr userDrawn="1"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矩形 9"/>
            <p:cNvSpPr/>
            <p:nvPr userDrawn="1"/>
          </p:nvSpPr>
          <p:spPr>
            <a:xfrm>
              <a:off x="3403591" y="1308538"/>
              <a:ext cx="5724511" cy="999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2" r:id="rId2"/>
    <p:sldLayoutId id="2147483801" r:id="rId3"/>
    <p:sldLayoutId id="2147483800" r:id="rId4"/>
    <p:sldLayoutId id="2147483799" r:id="rId5"/>
    <p:sldLayoutId id="2147483798" r:id="rId6"/>
    <p:sldLayoutId id="2147483797" r:id="rId7"/>
    <p:sldLayoutId id="2147483796" r:id="rId8"/>
    <p:sldLayoutId id="2147483795" r:id="rId9"/>
    <p:sldLayoutId id="2147483794" r:id="rId10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560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E3A6711-2675-4E97-9100-3BD716535519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A588C4E-0545-4D1E-A582-B629AEA095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25607" name="群組 6"/>
          <p:cNvGrpSpPr>
            <a:grpSpLocks/>
          </p:cNvGrpSpPr>
          <p:nvPr userDrawn="1"/>
        </p:nvGrpSpPr>
        <p:grpSpPr bwMode="auto">
          <a:xfrm>
            <a:off x="0" y="908050"/>
            <a:ext cx="9128125" cy="900113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549" y="1141948"/>
              <a:ext cx="3186105" cy="433136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kumimoji="0" lang="en-US" altLang="zh-TW" sz="20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b="1" dirty="0">
                  <a:solidFill>
                    <a:prstClr val="white"/>
                  </a:solidFill>
                  <a:ea typeface="標楷體" pitchFamily="65" charset="-120"/>
                </a:rPr>
                <a:t>Ministry of Health and Welfare</a:t>
              </a:r>
              <a:endParaRPr kumimoji="0" lang="zh-TW" altLang="en-US" sz="1200" b="1" dirty="0">
                <a:solidFill>
                  <a:prstClr val="white"/>
                </a:solidFill>
                <a:ea typeface="標楷體" pitchFamily="65" charset="-120"/>
              </a:endParaRPr>
            </a:p>
          </p:txBody>
        </p:sp>
        <p:pic>
          <p:nvPicPr>
            <p:cNvPr id="25609" name="Picture 2"/>
            <p:cNvPicPr>
              <a:picLocks noChangeAspect="1" noChangeArrowheads="1"/>
            </p:cNvPicPr>
            <p:nvPr userDrawn="1"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矩形 9"/>
            <p:cNvSpPr/>
            <p:nvPr userDrawn="1"/>
          </p:nvSpPr>
          <p:spPr>
            <a:xfrm>
              <a:off x="3403591" y="1308538"/>
              <a:ext cx="5724511" cy="999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2" r:id="rId2"/>
    <p:sldLayoutId id="2147483811" r:id="rId3"/>
    <p:sldLayoutId id="2147483810" r:id="rId4"/>
    <p:sldLayoutId id="2147483809" r:id="rId5"/>
    <p:sldLayoutId id="2147483808" r:id="rId6"/>
    <p:sldLayoutId id="2147483807" r:id="rId7"/>
    <p:sldLayoutId id="2147483806" r:id="rId8"/>
    <p:sldLayoutId id="2147483805" r:id="rId9"/>
    <p:sldLayoutId id="2147483804" r:id="rId10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686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40076B7-6330-4E87-9E77-9FF2FAA6E1EC}" type="datetime1">
              <a:rPr lang="zh-TW" altLang="en-US" smtClean="0"/>
              <a:pPr>
                <a:defRPr/>
              </a:pPr>
              <a:t>2016/6/2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E5D49D5-861B-4F9D-9A72-B29DBFCE0BF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36871" name="群組 6"/>
          <p:cNvGrpSpPr>
            <a:grpSpLocks/>
          </p:cNvGrpSpPr>
          <p:nvPr userDrawn="1"/>
        </p:nvGrpSpPr>
        <p:grpSpPr bwMode="auto">
          <a:xfrm>
            <a:off x="0" y="908050"/>
            <a:ext cx="9128125" cy="900113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549" y="1141948"/>
              <a:ext cx="3186105" cy="433136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kumimoji="0" lang="en-US" altLang="zh-TW" sz="20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b="1" dirty="0">
                  <a:solidFill>
                    <a:prstClr val="white"/>
                  </a:solidFill>
                  <a:ea typeface="標楷體" pitchFamily="65" charset="-120"/>
                </a:rPr>
                <a:t>Ministry of Health and Welfare</a:t>
              </a:r>
              <a:endParaRPr kumimoji="0" lang="zh-TW" altLang="en-US" sz="1200" b="1" dirty="0">
                <a:solidFill>
                  <a:prstClr val="white"/>
                </a:solidFill>
                <a:ea typeface="標楷體" pitchFamily="65" charset="-120"/>
              </a:endParaRPr>
            </a:p>
          </p:txBody>
        </p:sp>
        <p:pic>
          <p:nvPicPr>
            <p:cNvPr id="36873" name="Picture 2"/>
            <p:cNvPicPr>
              <a:picLocks noChangeAspect="1" noChangeArrowheads="1"/>
            </p:cNvPicPr>
            <p:nvPr userDrawn="1"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矩形 9"/>
            <p:cNvSpPr/>
            <p:nvPr userDrawn="1"/>
          </p:nvSpPr>
          <p:spPr>
            <a:xfrm>
              <a:off x="3403591" y="1308538"/>
              <a:ext cx="5724511" cy="999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2" r:id="rId2"/>
    <p:sldLayoutId id="2147483821" r:id="rId3"/>
    <p:sldLayoutId id="2147483820" r:id="rId4"/>
    <p:sldLayoutId id="2147483819" r:id="rId5"/>
    <p:sldLayoutId id="2147483818" r:id="rId6"/>
    <p:sldLayoutId id="2147483817" r:id="rId7"/>
    <p:sldLayoutId id="2147483816" r:id="rId8"/>
    <p:sldLayoutId id="2147483815" r:id="rId9"/>
    <p:sldLayoutId id="2147483814" r:id="rId10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A9D871B-FCD4-47C4-8C7A-DFC3CAC17558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2016/6/2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64A82AEE-D594-49C8-86A8-140770799E7D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031" name="群組 6"/>
          <p:cNvGrpSpPr>
            <a:grpSpLocks/>
          </p:cNvGrpSpPr>
          <p:nvPr userDrawn="1"/>
        </p:nvGrpSpPr>
        <p:grpSpPr bwMode="auto">
          <a:xfrm>
            <a:off x="0" y="908050"/>
            <a:ext cx="9128125" cy="900113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549" y="1141948"/>
              <a:ext cx="3186105" cy="433136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kumimoji="0" lang="en-US" altLang="zh-TW" sz="20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b="1" dirty="0">
                  <a:solidFill>
                    <a:prstClr val="white"/>
                  </a:solidFill>
                  <a:ea typeface="標楷體" pitchFamily="65" charset="-120"/>
                </a:rPr>
                <a:t>Ministry of Health and Welfare</a:t>
              </a:r>
              <a:endParaRPr kumimoji="0" lang="zh-TW" altLang="en-US" sz="1200" b="1" dirty="0">
                <a:solidFill>
                  <a:prstClr val="white"/>
                </a:solidFill>
                <a:ea typeface="標楷體" pitchFamily="65" charset="-120"/>
              </a:endParaRPr>
            </a:p>
          </p:txBody>
        </p:sp>
        <p:pic>
          <p:nvPicPr>
            <p:cNvPr id="1033" name="Picture 2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矩形 9"/>
            <p:cNvSpPr/>
            <p:nvPr userDrawn="1"/>
          </p:nvSpPr>
          <p:spPr>
            <a:xfrm>
              <a:off x="3403591" y="1308538"/>
              <a:ext cx="5724511" cy="999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533230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97-2003____1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Microsoft_Office_Excel_97-2003____2.xls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1916832"/>
            <a:ext cx="8280920" cy="2088232"/>
          </a:xfrm>
        </p:spPr>
        <p:txBody>
          <a:bodyPr/>
          <a:lstStyle/>
          <a:p>
            <a:r>
              <a:rPr lang="zh-TW" altLang="en-US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出席</a:t>
            </a:r>
            <a:r>
              <a:rPr lang="zh-TW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第</a:t>
            </a:r>
            <a: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69</a:t>
            </a:r>
            <a:r>
              <a:rPr lang="zh-TW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屆</a:t>
            </a:r>
            <a: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TW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世界衛生大會</a:t>
            </a:r>
            <a: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(WHA)</a:t>
            </a:r>
            <a:r>
              <a:rPr lang="zh-TW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報告</a:t>
            </a:r>
            <a:endParaRPr lang="zh-TW" altLang="en-US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4581128"/>
            <a:ext cx="6912768" cy="1800200"/>
          </a:xfrm>
        </p:spPr>
        <p:txBody>
          <a:bodyPr/>
          <a:lstStyle/>
          <a:p>
            <a:r>
              <a:rPr lang="zh-TW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衛生福利</a:t>
            </a:r>
            <a:r>
              <a:rPr lang="zh-TW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部</a:t>
            </a:r>
            <a:endParaRPr lang="en-US" altLang="zh-TW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報告人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：國際合作組 許主任明暉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105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副標題 2"/>
          <p:cNvSpPr txBox="1">
            <a:spLocks/>
          </p:cNvSpPr>
          <p:nvPr/>
        </p:nvSpPr>
        <p:spPr bwMode="auto">
          <a:xfrm>
            <a:off x="6444208" y="116632"/>
            <a:ext cx="2619205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行政院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</a:t>
            </a:r>
            <a:r>
              <a:rPr kumimoji="0"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3501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次會議</a:t>
            </a:r>
            <a:endParaRPr kumimoji="0"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488A70-1C71-4D13-945E-C6EEBE317769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607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808038" y="1916113"/>
            <a:ext cx="7786687" cy="3960812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出席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第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69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屆世界衛生大會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(WHA)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情形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醫療外交成果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476672"/>
            <a:ext cx="7859216" cy="93610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400" dirty="0"/>
              <a:t>報告大綱</a:t>
            </a:r>
            <a:endParaRPr lang="en-US" altLang="zh-TW" sz="4400" dirty="0" smtClean="0">
              <a:cs typeface="Times New Roman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6280605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922114"/>
          </a:xfrm>
        </p:spPr>
        <p:txBody>
          <a:bodyPr/>
          <a:lstStyle/>
          <a:p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第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屆世界衛生大會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(WHA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122788" y="1882232"/>
            <a:ext cx="8943260" cy="4968552"/>
          </a:xfrm>
        </p:spPr>
        <p:txBody>
          <a:bodyPr/>
          <a:lstStyle/>
          <a:p>
            <a:pPr lvl="1"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今年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第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屆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於</a:t>
            </a:r>
            <a:r>
              <a:rPr lang="en-US" altLang="zh-TW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105</a:t>
            </a:r>
            <a:r>
              <a:rPr lang="zh-TW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TW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TW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</a:t>
            </a:r>
            <a:r>
              <a:rPr lang="en-US" altLang="zh-TW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23-28</a:t>
            </a:r>
            <a:r>
              <a:rPr lang="zh-TW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日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召開。</a:t>
            </a:r>
            <a:endParaRPr lang="en-US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舉辦地點：瑞士日內瓦 聯合國萬國宮。</a:t>
            </a:r>
          </a:p>
          <a:p>
            <a:pPr lvl="1"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與會者：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會員、副會員、聯合國專門機構、國際非政府組織、其他與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有正式關係的國際非政府組織及大會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觀察員。</a:t>
            </a:r>
            <a:endParaRPr lang="zh-TW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大會期間各項會議活動：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Plenary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全會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部長發言、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Committee A &amp; B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Briefings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Meetings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8" descr="who_wha61_080519_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97781"/>
            <a:ext cx="2520280" cy="167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275116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我國今年獲邀參與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情形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988840"/>
            <a:ext cx="8568952" cy="4525963"/>
          </a:xfrm>
        </p:spPr>
        <p:txBody>
          <a:bodyPr/>
          <a:lstStyle/>
          <a:p>
            <a:pPr>
              <a:buSzTx/>
              <a:buFont typeface="Arial" panose="020B0604020202020204" pitchFamily="34" charset="0"/>
              <a:buChar char="•"/>
              <a:defRPr/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自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98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年首度獲邀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，今年是第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Tx/>
              <a:buFont typeface="Arial" panose="020B0604020202020204" pitchFamily="34" charset="0"/>
              <a:buChar char="•"/>
              <a:defRPr/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以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衛生福利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部部長 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(Minister of Health and Welfare)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頭銜，率團以觀察員身分出席</a:t>
            </a:r>
            <a:r>
              <a:rPr lang="zh-TW" altLang="en-US" sz="2400" dirty="0" smtClean="0">
                <a:solidFill>
                  <a:srgbClr val="4824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TW" sz="2400" dirty="0" smtClean="0">
              <a:solidFill>
                <a:srgbClr val="4824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itchFamily="18" charset="0"/>
                <a:cs typeface="Times New Roman" pitchFamily="18" charset="0"/>
              </a:rPr>
              <a:t>由本部及外交部共同組團，共</a:t>
            </a: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zh-TW" altLang="en-US" sz="2400" dirty="0" smtClean="0">
                <a:latin typeface="Times New Roman" pitchFamily="18" charset="0"/>
                <a:cs typeface="Times New Roman" pitchFamily="18" charset="0"/>
              </a:rPr>
              <a:t>人。</a:t>
            </a:r>
            <a:endParaRPr lang="en-US" altLang="zh-TW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itchFamily="18" charset="0"/>
                <a:cs typeface="Times New Roman" pitchFamily="18" charset="0"/>
              </a:rPr>
              <a:t>我代表團秉持</a:t>
            </a:r>
            <a:r>
              <a:rPr lang="zh-TW" altLang="en-US" sz="2400" u="sng" dirty="0">
                <a:latin typeface="Times New Roman" pitchFamily="18" charset="0"/>
                <a:cs typeface="Times New Roman" pitchFamily="18" charset="0"/>
              </a:rPr>
              <a:t>專業</a:t>
            </a:r>
            <a:r>
              <a:rPr lang="zh-TW" altLang="en-US" sz="2400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TW" altLang="en-US" sz="2400" u="sng" dirty="0">
                <a:latin typeface="Times New Roman" pitchFamily="18" charset="0"/>
                <a:cs typeface="Times New Roman" pitchFamily="18" charset="0"/>
              </a:rPr>
              <a:t>務實</a:t>
            </a:r>
            <a:r>
              <a:rPr lang="zh-TW" altLang="en-US" sz="2400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TW" altLang="en-US" sz="2400" u="sng" dirty="0">
                <a:latin typeface="Times New Roman" pitchFamily="18" charset="0"/>
                <a:cs typeface="Times New Roman" pitchFamily="18" charset="0"/>
              </a:rPr>
              <a:t>有貢獻</a:t>
            </a:r>
            <a:r>
              <a:rPr lang="zh-TW" altLang="en-US" sz="2400" dirty="0">
                <a:latin typeface="Times New Roman" pitchFamily="18" charset="0"/>
                <a:cs typeface="Times New Roman" pitchFamily="18" charset="0"/>
              </a:rPr>
              <a:t>參與之原則，積極</a:t>
            </a:r>
            <a:r>
              <a:rPr lang="zh-TW" altLang="en-US" sz="2400" dirty="0" smtClean="0">
                <a:latin typeface="Times New Roman" pitchFamily="18" charset="0"/>
                <a:cs typeface="Times New Roman" pitchFamily="18" charset="0"/>
              </a:rPr>
              <a:t>與會。</a:t>
            </a:r>
            <a:endParaRPr lang="zh-TW" altLang="en-US" sz="2400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4500"/>
              </a:lnSpc>
              <a:buFont typeface="Arial" panose="020B0604020202020204" pitchFamily="34" charset="0"/>
              <a:buChar char="•"/>
              <a:defRPr/>
            </a:pPr>
            <a:endParaRPr lang="zh-TW" altLang="en-US" dirty="0">
              <a:solidFill>
                <a:srgbClr val="4824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08430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全會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發言 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(1/2)</a:t>
            </a:r>
            <a:endParaRPr lang="zh-TW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700808"/>
            <a:ext cx="5688632" cy="4896544"/>
          </a:xfrm>
        </p:spPr>
        <p:txBody>
          <a:bodyPr/>
          <a:lstStyle/>
          <a:p>
            <a:pPr marL="425196" eaLnBrk="1" fontAlgn="auto" hangingPunct="1"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altLang="zh-TW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TW" alt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月</a:t>
            </a:r>
            <a:r>
              <a:rPr lang="en-US" altLang="zh-TW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zh-TW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日</a:t>
            </a:r>
            <a:r>
              <a:rPr lang="zh-TW" alt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上午林部長奏延於</a:t>
            </a:r>
            <a:r>
              <a:rPr lang="en-US" altLang="zh-TW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zh-TW" alt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全會</a:t>
            </a:r>
            <a:r>
              <a:rPr lang="zh-TW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發言</a:t>
            </a:r>
            <a:endParaRPr lang="en-US" altLang="zh-TW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5236" lvl="1" indent="-342900" eaLnBrk="1" fontAlgn="auto" hangingPunct="1"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solidFill>
                  <a:prstClr val="black"/>
                </a:solidFill>
              </a:rPr>
              <a:t>今年</a:t>
            </a:r>
            <a:r>
              <a:rPr lang="zh-TW" altLang="en-US" sz="2400" dirty="0">
                <a:solidFill>
                  <a:prstClr val="black"/>
                </a:solidFill>
              </a:rPr>
              <a:t>大會主題</a:t>
            </a:r>
            <a:r>
              <a:rPr lang="zh-TW" altLang="en-US" sz="2400" dirty="0">
                <a:solidFill>
                  <a:prstClr val="black"/>
                </a:solidFill>
                <a:latin typeface="新細明體"/>
                <a:ea typeface="新細明體"/>
              </a:rPr>
              <a:t>：</a:t>
            </a:r>
            <a:endParaRPr lang="en-US" altLang="zh-TW" sz="2400" dirty="0">
              <a:solidFill>
                <a:prstClr val="black"/>
              </a:solidFill>
            </a:endParaRPr>
          </a:p>
          <a:p>
            <a:pPr marL="402336" lvl="1" indent="0" eaLnBrk="1" fontAlgn="auto" hangingPunct="1">
              <a:spcAft>
                <a:spcPts val="0"/>
              </a:spcAft>
              <a:buClr>
                <a:schemeClr val="tx1"/>
              </a:buClr>
              <a:buNone/>
              <a:defRPr/>
            </a:pPr>
            <a:r>
              <a:rPr lang="zh-TW" altLang="en-US" sz="2400" dirty="0" smtClean="0">
                <a:solidFill>
                  <a:prstClr val="black"/>
                </a:solidFill>
              </a:rPr>
              <a:t>「</a:t>
            </a:r>
            <a:r>
              <a:rPr lang="zh-TW" alt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改變</a:t>
            </a:r>
            <a:r>
              <a:rPr lang="zh-TW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我們的世界：</a:t>
            </a:r>
            <a:r>
              <a:rPr lang="en-US" altLang="zh-TW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2030</a:t>
            </a:r>
            <a:r>
              <a:rPr lang="zh-TW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年永續發展議程</a:t>
            </a:r>
            <a:r>
              <a:rPr lang="en-US" altLang="zh-TW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(Transforming our World: The 2030 Agenda for Sustainable Development)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」，進行</a:t>
            </a:r>
            <a:r>
              <a:rPr lang="en-US" altLang="zh-TW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分鐘發言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TW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5236" lvl="1" indent="-342900" eaLnBrk="1" fontAlgn="auto" hangingPunct="1"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solidFill>
                  <a:prstClr val="black"/>
                </a:solidFill>
              </a:rPr>
              <a:t>本年大會亞美尼亞籍副主席介紹</a:t>
            </a:r>
            <a:r>
              <a:rPr lang="zh-TW" altLang="en-US" sz="2400" dirty="0">
                <a:solidFill>
                  <a:prstClr val="black"/>
                </a:solidFill>
              </a:rPr>
              <a:t>部長上台</a:t>
            </a:r>
            <a:r>
              <a:rPr lang="zh-TW" altLang="en-US" sz="2400" dirty="0" smtClean="0">
                <a:solidFill>
                  <a:prstClr val="black"/>
                </a:solidFill>
              </a:rPr>
              <a:t>時特別提及：先生</a:t>
            </a:r>
            <a:r>
              <a:rPr lang="zh-TW" altLang="en-US" sz="2400" dirty="0">
                <a:solidFill>
                  <a:prstClr val="black"/>
                </a:solidFill>
              </a:rPr>
              <a:t>女士們，我們聽到許多有關中華台北的讚美之</a:t>
            </a:r>
            <a:r>
              <a:rPr lang="zh-TW" altLang="en-US" sz="2400" dirty="0" smtClean="0">
                <a:solidFill>
                  <a:prstClr val="black"/>
                </a:solidFill>
              </a:rPr>
              <a:t>詞，因此我特別榮幸能請中華台北代表上台。</a:t>
            </a:r>
            <a:endParaRPr lang="zh-TW" altLang="en-US" sz="2400" dirty="0">
              <a:solidFill>
                <a:prstClr val="black"/>
              </a:solidFill>
            </a:endParaRPr>
          </a:p>
          <a:p>
            <a:pPr marL="402336" lvl="1" indent="0" eaLnBrk="1" fontAlgn="auto" hangingPunct="1">
              <a:spcAft>
                <a:spcPts val="0"/>
              </a:spcAft>
              <a:buClr>
                <a:srgbClr val="3891A7"/>
              </a:buClr>
              <a:buFont typeface="Verdana" pitchFamily="34" charset="0"/>
              <a:buNone/>
              <a:defRPr/>
            </a:pPr>
            <a:endParaRPr lang="zh-TW" alt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D:\雙邊集錦\全會發言(近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46086" y="2690918"/>
            <a:ext cx="4428491" cy="29523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97937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全會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發言 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(2/2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36512" y="1628800"/>
            <a:ext cx="9252520" cy="5400600"/>
          </a:xfrm>
        </p:spPr>
        <p:txBody>
          <a:bodyPr/>
          <a:lstStyle/>
          <a:p>
            <a:pPr marL="180000" indent="-180000">
              <a:lnSpc>
                <a:spcPts val="2700"/>
              </a:lnSpc>
            </a:pPr>
            <a:r>
              <a:rPr lang="zh-TW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台灣期盼</a:t>
            </a:r>
            <a:r>
              <a:rPr lang="zh-TW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持續與全球夥伴們緊密合作，共同改變世界。</a:t>
            </a:r>
          </a:p>
          <a:p>
            <a:pPr marL="180000" indent="-180000">
              <a:lnSpc>
                <a:spcPts val="2700"/>
              </a:lnSpc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與各國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分享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台灣</a:t>
            </a:r>
            <a:r>
              <a:rPr lang="zh-TW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衛生醫療成就，包括</a:t>
            </a:r>
            <a:r>
              <a:rPr lang="zh-TW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健保制度，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已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涵蓋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99.9%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台灣人民，且平均餘命、嬰兒死亡率等衛生指標均與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OECD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國家表現相當。</a:t>
            </a:r>
            <a:endParaRPr lang="zh-TW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000" indent="-180000">
              <a:lnSpc>
                <a:spcPts val="2700"/>
              </a:lnSpc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已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成功的從一個國際援助的接受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者蛻變成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為國際援助的提供者，為協助遏止傳染病全球散播的威脅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，與美國合作在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GCTF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架構下，過去一年已幫助提升亞太及東南亞地區因應伊波拉、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MERS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、登革熱及茲卡的防疫量能。 </a:t>
            </a:r>
            <a:endParaRPr lang="zh-TW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000" indent="-180000">
              <a:lnSpc>
                <a:spcPts val="2700"/>
              </a:lnSpc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我國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在顯微外科重建手術、顱顏手術與器官移植手術等醫療領域居全球領先地位，為響應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所倡議的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Surgery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計畫，主動表達願意在未來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年內提供世界各國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名外科種子醫師的訓練機會。</a:t>
            </a:r>
            <a:endParaRPr lang="zh-TW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000" indent="-180000">
              <a:lnSpc>
                <a:spcPts val="2700"/>
              </a:lnSpc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最後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籲請世衛組織及各會員國持續支持我兩千三百萬人民，能穩健參與世界衛生組織相關會議及活動，達到「沒有任何一個人會被遺漏」之共同願景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TW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74032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內容版面配置區 1"/>
          <p:cNvSpPr>
            <a:spLocks noGrp="1"/>
          </p:cNvSpPr>
          <p:nvPr>
            <p:ph sz="half" idx="1"/>
          </p:nvPr>
        </p:nvSpPr>
        <p:spPr>
          <a:xfrm>
            <a:off x="395536" y="1748880"/>
            <a:ext cx="8136904" cy="5116512"/>
          </a:xfrm>
        </p:spPr>
        <p:txBody>
          <a:bodyPr/>
          <a:lstStyle/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包含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布吉納法索、宏都拉斯、巴拉圭、聖多美普林西比、索羅門、聖文森、聖克里斯多福、史瓦濟蘭、吐瓦魯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等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個友邦在世界衛生大會全會上公開發言，為台灣發聲、感謝台灣多年來在醫療衛生之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協助。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4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400" dirty="0" smtClean="0">
                <a:cs typeface="Times New Roman" pitchFamily="18" charset="0"/>
              </a:rPr>
              <a:t>友邦為我執言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673912"/>
            <a:ext cx="4268078" cy="2404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2"/>
          <p:cNvSpPr txBox="1">
            <a:spLocks noChangeArrowheads="1"/>
          </p:cNvSpPr>
          <p:nvPr/>
        </p:nvSpPr>
        <p:spPr bwMode="auto">
          <a:xfrm>
            <a:off x="2555776" y="6077930"/>
            <a:ext cx="37444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/>
            <a:r>
              <a:rPr lang="zh-TW" altLang="en-US" dirty="0" smtClean="0"/>
              <a:t>史瓦濟蘭衛生部長</a:t>
            </a:r>
            <a:r>
              <a:rPr lang="zh-TW" altLang="en-US" dirty="0"/>
              <a:t>為</a:t>
            </a:r>
            <a:r>
              <a:rPr lang="zh-TW" altLang="en-US" dirty="0" smtClean="0"/>
              <a:t>我發聲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C6FCCC-4BF5-47D0-81CF-42DE6798F490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53501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zh-TW" altLang="en-US" dirty="0">
                <a:latin typeface="Times New Roman" pitchFamily="18" charset="0"/>
                <a:cs typeface="Times New Roman" pitchFamily="18" charset="0"/>
              </a:rPr>
              <a:t>技術性委員會發言</a:t>
            </a:r>
            <a:endParaRPr lang="en-US" altLang="zh-TW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988840"/>
            <a:ext cx="8496944" cy="5400600"/>
          </a:xfrm>
        </p:spPr>
        <p:txBody>
          <a:bodyPr/>
          <a:lstStyle/>
          <a:p>
            <a:pPr lvl="1">
              <a:spcBef>
                <a:spcPct val="10000"/>
              </a:spcBef>
              <a:buSzPct val="90000"/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代表團團員積極參與並針對</a:t>
            </a:r>
            <a:r>
              <a:rPr lang="en-US" altLang="zh-TW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zh-TW" alt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項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技術性議題發言，會上與各國交流，並了解未來全球衛生策略發展趨勢，包括聯合國永續發展目標</a:t>
            </a:r>
            <a:r>
              <a:rPr lang="en-US" altLang="zh-TW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(SDGs)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、傳染性疾病之監測與整備</a:t>
            </a:r>
            <a:r>
              <a:rPr lang="en-US" altLang="zh-TW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含流感病毒分享及疫苗取得、伊波拉事件後續作為等</a:t>
            </a:r>
            <a:r>
              <a:rPr lang="en-US" altLang="zh-TW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、非傳染性疾病防</a:t>
            </a:r>
            <a:r>
              <a:rPr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治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、健康老化、醫療人力全球策略、偽劣藥及缺藥管理等議題，分為</a:t>
            </a:r>
            <a:r>
              <a:rPr lang="en-US" altLang="zh-TW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大類：</a:t>
            </a:r>
          </a:p>
          <a:p>
            <a:pPr lvl="2">
              <a:spcBef>
                <a:spcPct val="100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altLang="zh-TW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Noncommunicable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diseases(7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項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Promoting health through the life course(6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項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Preparedness, surveillance and response(8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項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Communicable diseases(2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項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 systems(4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項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TW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Progress </a:t>
            </a:r>
            <a:r>
              <a:rPr lang="en-US" altLang="zh-TW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reports(3</a:t>
            </a:r>
            <a:r>
              <a:rPr lang="zh-TW" altLang="en-US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項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SzPct val="90000"/>
              <a:buFont typeface="Arial" panose="020B0604020202020204" pitchFamily="34" charset="0"/>
              <a:buChar char="•"/>
            </a:pPr>
            <a:endParaRPr lang="zh-TW" altLang="en-US" sz="2400" dirty="0" smtClean="0">
              <a:solidFill>
                <a:srgbClr val="003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zh-TW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145955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403000" y="476672"/>
            <a:ext cx="8714616" cy="1143000"/>
          </a:xfrm>
        </p:spPr>
        <p:txBody>
          <a:bodyPr>
            <a:noAutofit/>
          </a:bodyPr>
          <a:lstStyle/>
          <a:p>
            <a:pPr algn="l">
              <a:lnSpc>
                <a:spcPts val="4300"/>
              </a:lnSpc>
              <a:defRPr/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參與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之實質突破</a:t>
            </a:r>
            <a: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─ </a:t>
            </a:r>
            <a: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今年針對</a:t>
            </a:r>
            <a:r>
              <a:rPr lang="en-US" altLang="zh-TW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zh-TW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項技術性議題發言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3" name="文字方塊 6"/>
          <p:cNvSpPr txBox="1">
            <a:spLocks noChangeArrowheads="1"/>
          </p:cNvSpPr>
          <p:nvPr/>
        </p:nvSpPr>
        <p:spPr bwMode="auto">
          <a:xfrm>
            <a:off x="1547664" y="5856288"/>
            <a:ext cx="61206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/>
            <a: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2009-2016</a:t>
            </a:r>
            <a:r>
              <a:rPr lang="zh-TW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zh-TW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技</a:t>
            </a:r>
            <a:r>
              <a:rPr lang="zh-TW" altLang="en-US" sz="2400" dirty="0">
                <a:solidFill>
                  <a:srgbClr val="000000"/>
                </a:solidFill>
                <a:latin typeface="標楷體" panose="03000509000000000000" pitchFamily="65" charset="-120"/>
              </a:rPr>
              <a:t>術性委員會會議發言次數</a:t>
            </a:r>
          </a:p>
        </p:txBody>
      </p:sp>
      <p:sp>
        <p:nvSpPr>
          <p:cNvPr id="2054" name="內容版面配置區 2"/>
          <p:cNvSpPr>
            <a:spLocks noGrp="1"/>
          </p:cNvSpPr>
          <p:nvPr>
            <p:ph idx="1"/>
          </p:nvPr>
        </p:nvSpPr>
        <p:spPr>
          <a:xfrm>
            <a:off x="0" y="1700213"/>
            <a:ext cx="9144000" cy="649287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發言次數超越</a:t>
            </a:r>
            <a:r>
              <a:rPr lang="zh-TW" altLang="en-US" sz="2400" dirty="0"/>
              <a:t>歷年紀錄，</a:t>
            </a:r>
            <a:r>
              <a:rPr lang="zh-TW" altLang="en-US" sz="2400" dirty="0" smtClean="0"/>
              <a:t>展現我國醫藥衛生實力。</a:t>
            </a:r>
          </a:p>
        </p:txBody>
      </p:sp>
      <p:grpSp>
        <p:nvGrpSpPr>
          <p:cNvPr id="2055" name="群組 7"/>
          <p:cNvGrpSpPr>
            <a:grpSpLocks/>
          </p:cNvGrpSpPr>
          <p:nvPr/>
        </p:nvGrpSpPr>
        <p:grpSpPr bwMode="auto">
          <a:xfrm>
            <a:off x="1403350" y="2306638"/>
            <a:ext cx="6278563" cy="3506787"/>
            <a:chOff x="1410459" y="1558556"/>
            <a:chExt cx="6324680" cy="4070416"/>
          </a:xfrm>
        </p:grpSpPr>
        <p:graphicFrame>
          <p:nvGraphicFramePr>
            <p:cNvPr id="2050" name="圖表 8"/>
            <p:cNvGraphicFramePr>
              <a:graphicFrameLocks/>
            </p:cNvGraphicFramePr>
            <p:nvPr>
              <p:extLst>
                <p:ext uri="{D42A27DB-BD31-4B8C-83A1-F6EECF244321}">
                  <p14:modId xmlns="" xmlns:p14="http://schemas.microsoft.com/office/powerpoint/2010/main" val="2691567182"/>
                </p:ext>
              </p:extLst>
            </p:nvPr>
          </p:nvGraphicFramePr>
          <p:xfrm>
            <a:off x="1410459" y="1558556"/>
            <a:ext cx="6324680" cy="4070416"/>
          </p:xfrm>
          <a:graphic>
            <a:graphicData uri="http://schemas.openxmlformats.org/presentationml/2006/ole">
              <p:oleObj spid="_x0000_s3149" name="工作表" r:id="rId4" imgW="6172268" imgH="3448170" progId="Excel.Sheet.8">
                <p:embed/>
              </p:oleObj>
            </a:graphicData>
          </a:graphic>
        </p:graphicFrame>
        <p:sp>
          <p:nvSpPr>
            <p:cNvPr id="2056" name="文字方塊 9"/>
            <p:cNvSpPr txBox="1">
              <a:spLocks noChangeArrowheads="1"/>
            </p:cNvSpPr>
            <p:nvPr/>
          </p:nvSpPr>
          <p:spPr bwMode="auto">
            <a:xfrm>
              <a:off x="2470114" y="4167622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>
                  <a:latin typeface="Times New Roman" pitchFamily="18" charset="0"/>
                  <a:cs typeface="Times New Roman" pitchFamily="18" charset="0"/>
                </a:rPr>
                <a:t>2</a:t>
              </a:r>
              <a:endParaRPr lang="zh-TW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7" name="文字方塊 10"/>
            <p:cNvSpPr txBox="1">
              <a:spLocks noChangeArrowheads="1"/>
            </p:cNvSpPr>
            <p:nvPr/>
          </p:nvSpPr>
          <p:spPr bwMode="auto">
            <a:xfrm>
              <a:off x="2788960" y="3005040"/>
              <a:ext cx="41549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15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8" name="文字方塊 11"/>
            <p:cNvSpPr txBox="1">
              <a:spLocks noChangeArrowheads="1"/>
            </p:cNvSpPr>
            <p:nvPr/>
          </p:nvSpPr>
          <p:spPr bwMode="auto">
            <a:xfrm>
              <a:off x="3509040" y="3077048"/>
              <a:ext cx="41549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14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9" name="文字方塊 12"/>
            <p:cNvSpPr txBox="1">
              <a:spLocks noChangeArrowheads="1"/>
            </p:cNvSpPr>
            <p:nvPr/>
          </p:nvSpPr>
          <p:spPr bwMode="auto">
            <a:xfrm>
              <a:off x="4229120" y="2933032"/>
              <a:ext cx="41549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16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0" name="文字方塊 13"/>
            <p:cNvSpPr txBox="1">
              <a:spLocks noChangeArrowheads="1"/>
            </p:cNvSpPr>
            <p:nvPr/>
          </p:nvSpPr>
          <p:spPr bwMode="auto">
            <a:xfrm>
              <a:off x="4949200" y="2595754"/>
              <a:ext cx="41549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>
                  <a:latin typeface="Times New Roman" pitchFamily="18" charset="0"/>
                  <a:cs typeface="Times New Roman" pitchFamily="18" charset="0"/>
                </a:rPr>
                <a:t>19</a:t>
              </a:r>
              <a:endParaRPr lang="zh-TW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1" name="文字方塊 14"/>
            <p:cNvSpPr txBox="1">
              <a:spLocks noChangeArrowheads="1"/>
            </p:cNvSpPr>
            <p:nvPr/>
          </p:nvSpPr>
          <p:spPr bwMode="auto">
            <a:xfrm>
              <a:off x="5461531" y="1989193"/>
              <a:ext cx="41549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25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2" name="文字方塊 15"/>
            <p:cNvSpPr txBox="1">
              <a:spLocks noChangeArrowheads="1"/>
            </p:cNvSpPr>
            <p:nvPr/>
          </p:nvSpPr>
          <p:spPr bwMode="auto">
            <a:xfrm>
              <a:off x="6127259" y="1699604"/>
              <a:ext cx="444386" cy="464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sz="2000" dirty="0">
                  <a:latin typeface="Times New Roman" pitchFamily="18" charset="0"/>
                  <a:cs typeface="Times New Roman" pitchFamily="18" charset="0"/>
                </a:rPr>
                <a:t>28</a:t>
              </a:r>
              <a:endParaRPr lang="zh-TW" alt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" name="文字方塊 15"/>
          <p:cNvSpPr txBox="1">
            <a:spLocks noChangeArrowheads="1"/>
          </p:cNvSpPr>
          <p:nvPr/>
        </p:nvSpPr>
        <p:spPr bwMode="auto">
          <a:xfrm>
            <a:off x="6655948" y="2236802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/>
            <a:r>
              <a:rPr lang="en-US" altLang="zh-TW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zh-TW" alt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22627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雙邊會談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750" y="1902532"/>
            <a:ext cx="9144000" cy="4349080"/>
          </a:xfrm>
        </p:spPr>
        <p:txBody>
          <a:bodyPr/>
          <a:lstStyle/>
          <a:p>
            <a:pPr>
              <a:spcBef>
                <a:spcPct val="5000"/>
              </a:spcBef>
              <a:spcAft>
                <a:spcPct val="5000"/>
              </a:spcAft>
              <a:buSzPct val="90000"/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Times New Roman" pitchFamily="18" charset="0"/>
              </a:rPr>
              <a:t>順利與美</a:t>
            </a:r>
            <a:r>
              <a:rPr lang="zh-TW" altLang="en-US" sz="2400" dirty="0">
                <a:latin typeface="新細明體"/>
                <a:ea typeface="新細明體"/>
              </a:rPr>
              <a:t>、</a:t>
            </a:r>
            <a:r>
              <a:rPr lang="zh-TW" altLang="en-US" sz="2400" dirty="0" smtClean="0">
                <a:latin typeface="Times New Roman" pitchFamily="18" charset="0"/>
              </a:rPr>
              <a:t>日、歐盟等國家及重要國際組織辦理</a:t>
            </a:r>
            <a:r>
              <a:rPr lang="en-US" altLang="zh-TW" sz="2400" u="sng" dirty="0" smtClean="0">
                <a:latin typeface="Times New Roman" pitchFamily="18" charset="0"/>
              </a:rPr>
              <a:t>59</a:t>
            </a:r>
            <a:r>
              <a:rPr lang="zh-TW" altLang="en-US" sz="2400" u="sng" dirty="0" smtClean="0">
                <a:latin typeface="Times New Roman" pitchFamily="18" charset="0"/>
              </a:rPr>
              <a:t>場</a:t>
            </a:r>
            <a:r>
              <a:rPr lang="zh-TW" altLang="en-US" sz="2400" dirty="0" smtClean="0">
                <a:latin typeface="Times New Roman" pitchFamily="18" charset="0"/>
              </a:rPr>
              <a:t>雙邊會談，請各國</a:t>
            </a:r>
            <a:r>
              <a:rPr lang="zh-TW" altLang="en-US" sz="2400" dirty="0">
                <a:latin typeface="Times New Roman" pitchFamily="18" charset="0"/>
              </a:rPr>
              <a:t>持續</a:t>
            </a:r>
            <a:r>
              <a:rPr lang="zh-TW" altLang="en-US" sz="2400" dirty="0" smtClean="0">
                <a:latin typeface="Times New Roman" pitchFamily="18" charset="0"/>
              </a:rPr>
              <a:t>支持我國參與</a:t>
            </a:r>
            <a:r>
              <a:rPr lang="en-US" altLang="zh-TW" sz="2400" dirty="0">
                <a:latin typeface="Times New Roman" pitchFamily="18" charset="0"/>
              </a:rPr>
              <a:t>WHO</a:t>
            </a:r>
            <a:r>
              <a:rPr lang="zh-TW" altLang="en-US" sz="2400" dirty="0" smtClean="0">
                <a:latin typeface="Times New Roman" pitchFamily="18" charset="0"/>
              </a:rPr>
              <a:t>各項</a:t>
            </a:r>
            <a:r>
              <a:rPr lang="zh-TW" altLang="en-US" sz="2400" dirty="0">
                <a:latin typeface="Times New Roman" pitchFamily="18" charset="0"/>
              </a:rPr>
              <a:t>會議</a:t>
            </a:r>
            <a:r>
              <a:rPr lang="zh-TW" altLang="en-US" sz="2400" dirty="0" smtClean="0">
                <a:latin typeface="Times New Roman" pitchFamily="18" charset="0"/>
              </a:rPr>
              <a:t>與機制，並就傳染病防制、</a:t>
            </a:r>
            <a:r>
              <a:rPr lang="zh-TW" altLang="en-US" sz="2400" dirty="0">
                <a:latin typeface="Times New Roman" pitchFamily="18" charset="0"/>
              </a:rPr>
              <a:t>長期照護、健康促進、非傳染性疾病、醫衛人員訓練與交流、全民健保、醫藥及食品管理等重要議題交換</a:t>
            </a:r>
            <a:r>
              <a:rPr lang="zh-TW" altLang="en-US" sz="2400" dirty="0" smtClean="0">
                <a:latin typeface="Times New Roman" pitchFamily="18" charset="0"/>
              </a:rPr>
              <a:t>經驗，</a:t>
            </a:r>
            <a:r>
              <a:rPr lang="zh-TW" altLang="en-US" sz="2400" dirty="0">
                <a:latin typeface="Times New Roman" pitchFamily="18" charset="0"/>
              </a:rPr>
              <a:t>促進國際醫衛合作發展</a:t>
            </a:r>
            <a:r>
              <a:rPr lang="zh-TW" altLang="en-US" sz="2400" dirty="0" smtClean="0">
                <a:latin typeface="Times New Roman" pitchFamily="18" charset="0"/>
              </a:rPr>
              <a:t>。</a:t>
            </a:r>
            <a:endParaRPr lang="en-US" altLang="zh-TW" sz="2400" dirty="0">
              <a:latin typeface="Times New Roman" pitchFamily="18" charset="0"/>
            </a:endParaRPr>
          </a:p>
        </p:txBody>
      </p:sp>
      <p:pic>
        <p:nvPicPr>
          <p:cNvPr id="1026" name="Picture 2" descr="D:\雙邊集錦\美國雙邊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170709"/>
            <a:ext cx="3515369" cy="23546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雙邊集錦\歐盟雙邊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77072"/>
            <a:ext cx="3672408" cy="2448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3"/>
          <p:cNvSpPr txBox="1">
            <a:spLocks noChangeArrowheads="1"/>
          </p:cNvSpPr>
          <p:nvPr/>
        </p:nvSpPr>
        <p:spPr bwMode="auto">
          <a:xfrm>
            <a:off x="280987" y="6525344"/>
            <a:ext cx="4067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800" dirty="0">
                <a:cs typeface="Times New Roman" pitchFamily="18" charset="0"/>
              </a:rPr>
              <a:t>美國衛生部長</a:t>
            </a:r>
            <a:r>
              <a:rPr lang="en-US" altLang="zh-TW" sz="1800" dirty="0">
                <a:cs typeface="Times New Roman" pitchFamily="18" charset="0"/>
              </a:rPr>
              <a:t>Sylvia Mathews Burwell</a:t>
            </a:r>
            <a:endParaRPr lang="zh-TW" altLang="en-US" sz="1800" dirty="0">
              <a:cs typeface="Times New Roman" pitchFamily="18" charset="0"/>
            </a:endParaRPr>
          </a:p>
        </p:txBody>
      </p:sp>
      <p:sp>
        <p:nvSpPr>
          <p:cNvPr id="9" name="文字方塊 4"/>
          <p:cNvSpPr txBox="1">
            <a:spLocks noChangeArrowheads="1"/>
          </p:cNvSpPr>
          <p:nvPr/>
        </p:nvSpPr>
        <p:spPr bwMode="auto">
          <a:xfrm>
            <a:off x="4643438" y="6492698"/>
            <a:ext cx="4049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000" dirty="0">
                <a:cs typeface="Times New Roman" pitchFamily="18" charset="0"/>
              </a:rPr>
              <a:t>歐盟駐聯合國代表團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88909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參與</a:t>
            </a:r>
            <a:r>
              <a:rPr lang="en-US" altLang="zh-TW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之實質突破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　　　</a:t>
            </a:r>
            <a:r>
              <a:rPr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</a:t>
            </a:r>
            <a:r>
              <a:rPr lang="en-US" altLang="zh-TW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場</a:t>
            </a:r>
            <a:r>
              <a:rPr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雙邊會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談</a:t>
            </a:r>
            <a:endParaRPr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0" name="文字方塊 1"/>
          <p:cNvSpPr txBox="1">
            <a:spLocks noChangeArrowheads="1"/>
          </p:cNvSpPr>
          <p:nvPr/>
        </p:nvSpPr>
        <p:spPr bwMode="auto">
          <a:xfrm>
            <a:off x="2877433" y="6072401"/>
            <a:ext cx="38083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/>
            <a: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2009-2016</a:t>
            </a:r>
            <a:r>
              <a:rPr lang="zh-TW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雙邊</a:t>
            </a:r>
            <a:r>
              <a:rPr lang="zh-TW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會談場次</a:t>
            </a:r>
          </a:p>
        </p:txBody>
      </p:sp>
      <p:grpSp>
        <p:nvGrpSpPr>
          <p:cNvPr id="1031" name="群組 7"/>
          <p:cNvGrpSpPr>
            <a:grpSpLocks/>
          </p:cNvGrpSpPr>
          <p:nvPr/>
        </p:nvGrpSpPr>
        <p:grpSpPr bwMode="auto">
          <a:xfrm>
            <a:off x="1419225" y="3070225"/>
            <a:ext cx="6278563" cy="3071814"/>
            <a:chOff x="1563082" y="1045184"/>
            <a:chExt cx="6217040" cy="4049837"/>
          </a:xfrm>
        </p:grpSpPr>
        <p:graphicFrame>
          <p:nvGraphicFramePr>
            <p:cNvPr id="1026" name="圖表 8"/>
            <p:cNvGraphicFramePr>
              <a:graphicFrameLocks/>
            </p:cNvGraphicFramePr>
            <p:nvPr>
              <p:extLst>
                <p:ext uri="{D42A27DB-BD31-4B8C-83A1-F6EECF244321}">
                  <p14:modId xmlns="" xmlns:p14="http://schemas.microsoft.com/office/powerpoint/2010/main" val="1271291511"/>
                </p:ext>
              </p:extLst>
            </p:nvPr>
          </p:nvGraphicFramePr>
          <p:xfrm>
            <a:off x="1563082" y="1045184"/>
            <a:ext cx="6217040" cy="4049837"/>
          </p:xfrm>
          <a:graphic>
            <a:graphicData uri="http://schemas.openxmlformats.org/presentationml/2006/ole">
              <p:oleObj spid="_x0000_s4173" name="圖表" r:id="rId4" imgW="6172268" imgH="3019410" progId="Excel.Sheet.8">
                <p:embed/>
              </p:oleObj>
            </a:graphicData>
          </a:graphic>
        </p:graphicFrame>
        <p:sp>
          <p:nvSpPr>
            <p:cNvPr id="1032" name="文字方塊 9"/>
            <p:cNvSpPr txBox="1">
              <a:spLocks noChangeArrowheads="1"/>
            </p:cNvSpPr>
            <p:nvPr/>
          </p:nvSpPr>
          <p:spPr bwMode="auto">
            <a:xfrm>
              <a:off x="2560198" y="3511953"/>
              <a:ext cx="30008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>
                  <a:latin typeface="Times New Roman" pitchFamily="18" charset="0"/>
                  <a:cs typeface="Times New Roman" pitchFamily="18" charset="0"/>
                </a:rPr>
                <a:t>6</a:t>
              </a:r>
              <a:endParaRPr lang="zh-TW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文字方塊 10"/>
            <p:cNvSpPr txBox="1">
              <a:spLocks noChangeArrowheads="1"/>
            </p:cNvSpPr>
            <p:nvPr/>
          </p:nvSpPr>
          <p:spPr bwMode="auto">
            <a:xfrm>
              <a:off x="3275856" y="3601128"/>
              <a:ext cx="30008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>
                  <a:latin typeface="Times New Roman" pitchFamily="18" charset="0"/>
                  <a:cs typeface="Times New Roman" pitchFamily="18" charset="0"/>
                </a:rPr>
                <a:t>5</a:t>
              </a:r>
              <a:endParaRPr lang="zh-TW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文字方塊 11"/>
            <p:cNvSpPr txBox="1">
              <a:spLocks noChangeArrowheads="1"/>
            </p:cNvSpPr>
            <p:nvPr/>
          </p:nvSpPr>
          <p:spPr bwMode="auto">
            <a:xfrm>
              <a:off x="3726086" y="3327287"/>
              <a:ext cx="415498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10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文字方塊 12"/>
            <p:cNvSpPr txBox="1">
              <a:spLocks noChangeArrowheads="1"/>
            </p:cNvSpPr>
            <p:nvPr/>
          </p:nvSpPr>
          <p:spPr bwMode="auto">
            <a:xfrm>
              <a:off x="4260602" y="3244429"/>
              <a:ext cx="415498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10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文字方塊 13"/>
            <p:cNvSpPr txBox="1">
              <a:spLocks noChangeArrowheads="1"/>
            </p:cNvSpPr>
            <p:nvPr/>
          </p:nvSpPr>
          <p:spPr bwMode="auto">
            <a:xfrm>
              <a:off x="4941350" y="2709381"/>
              <a:ext cx="415498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22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7" name="文字方塊 14"/>
            <p:cNvSpPr txBox="1">
              <a:spLocks noChangeArrowheads="1"/>
            </p:cNvSpPr>
            <p:nvPr/>
          </p:nvSpPr>
          <p:spPr bwMode="auto">
            <a:xfrm>
              <a:off x="5550526" y="1110552"/>
              <a:ext cx="415498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58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8" name="文字方塊 15"/>
            <p:cNvSpPr txBox="1">
              <a:spLocks noChangeArrowheads="1"/>
            </p:cNvSpPr>
            <p:nvPr/>
          </p:nvSpPr>
          <p:spPr bwMode="auto">
            <a:xfrm>
              <a:off x="6129485" y="1279497"/>
              <a:ext cx="415498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/>
              <a:r>
                <a:rPr lang="en-US" altLang="zh-TW" dirty="0">
                  <a:latin typeface="Times New Roman" pitchFamily="18" charset="0"/>
                  <a:cs typeface="Times New Roman" pitchFamily="18" charset="0"/>
                </a:rPr>
                <a:t>54</a:t>
              </a:r>
              <a:endParaRPr lang="zh-TW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" name="文字方塊 15"/>
          <p:cNvSpPr txBox="1">
            <a:spLocks noChangeArrowheads="1"/>
          </p:cNvSpPr>
          <p:nvPr/>
        </p:nvSpPr>
        <p:spPr bwMode="auto">
          <a:xfrm>
            <a:off x="6732240" y="2979737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/>
            <a:r>
              <a:rPr lang="en-US" altLang="zh-TW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59</a:t>
            </a:r>
            <a:endParaRPr lang="zh-TW" alt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8729" y="204168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kumimoji="0" lang="zh-TW" altLang="en-US" sz="24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為</a:t>
            </a:r>
            <a:r>
              <a:rPr kumimoji="0" lang="zh-TW" altLang="en-US" sz="24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歷年來會談次數最多，增進國</a:t>
            </a:r>
            <a:r>
              <a:rPr kumimoji="0" lang="zh-TW" altLang="en-US" sz="24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際醫衛</a:t>
            </a:r>
            <a:r>
              <a:rPr kumimoji="0" lang="zh-TW" altLang="en-US" sz="24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合作交流。</a:t>
            </a:r>
            <a:endParaRPr kumimoji="0" lang="zh-TW" altLang="en-US" sz="24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8394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zh-TW" altLang="en-US" dirty="0">
                <a:cs typeface="Times New Roman" pitchFamily="18" charset="0"/>
              </a:rPr>
              <a:t>雙邊會談：美國</a:t>
            </a:r>
            <a:endParaRPr lang="zh-TW" altLang="en-US" dirty="0"/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525963"/>
          </a:xfrm>
        </p:spPr>
        <p:txBody>
          <a:bodyPr/>
          <a:lstStyle/>
          <a:p>
            <a:pPr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我對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美方堅定支持我國參與世界衛生組織表達感謝，更籲請美國持續提供協助，支持我國參與世界衛生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組織相關會議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、活動與機制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雙方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並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就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登革熱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疫苗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、全球衛生安全綱領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(Global Health Security Agenda, GHSA)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、肥胖防治及非傳染性疾病防治等合作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進行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交流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希冀延續與美方長久穩定之合作關係，進而加強、促進國人健康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邀請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美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方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派員來台參加本部本年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月舉辦之台灣全球健康論壇。</a:t>
            </a:r>
          </a:p>
          <a:p>
            <a:pPr>
              <a:defRPr/>
            </a:pPr>
            <a:endParaRPr lang="en-US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zh-TW" altLang="zh-TW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537" indent="0" eaLnBrk="1" hangingPunct="1">
              <a:spcAft>
                <a:spcPts val="1200"/>
              </a:spcAft>
              <a:buFont typeface="Wingdings 3" pitchFamily="18" charset="2"/>
              <a:buNone/>
              <a:defRPr/>
            </a:pPr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Aft>
                <a:spcPts val="1200"/>
              </a:spcAft>
              <a:defRPr/>
            </a:pPr>
            <a:endParaRPr lang="zh-TW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Aft>
                <a:spcPts val="1200"/>
              </a:spcAft>
              <a:defRPr/>
            </a:pPr>
            <a:endParaRPr lang="zh-TW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345541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出席周邊會議及活動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700808"/>
            <a:ext cx="9036496" cy="475252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zh-TW" altLang="en-US" sz="2400" b="1" dirty="0" smtClean="0">
                <a:latin typeface="Times New Roman" pitchFamily="18" charset="0"/>
                <a:cs typeface="Times New Roman" pitchFamily="18" charset="0"/>
              </a:rPr>
              <a:t>國際</a:t>
            </a:r>
            <a:r>
              <a:rPr lang="zh-TW" altLang="en-US" sz="2400" b="1" dirty="0">
                <a:latin typeface="Times New Roman" pitchFamily="18" charset="0"/>
                <a:cs typeface="Times New Roman" pitchFamily="18" charset="0"/>
              </a:rPr>
              <a:t>醫衛</a:t>
            </a:r>
            <a:r>
              <a:rPr lang="zh-TW" altLang="en-US" sz="2400" b="1" dirty="0" smtClean="0">
                <a:latin typeface="Times New Roman" pitchFamily="18" charset="0"/>
                <a:cs typeface="Times New Roman" pitchFamily="18" charset="0"/>
              </a:rPr>
              <a:t>專業會議或活動</a:t>
            </a:r>
            <a:endParaRPr lang="en-US" altLang="zh-TW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瑞士政府及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酒會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世界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醫師會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(WMA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戰亂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與健康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不平等研討會</a:t>
            </a:r>
            <a:endParaRPr lang="en-US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加速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各國兒童肥胖與營養不良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防治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會議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、伊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波拉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疫苗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會議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、婦女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及青少女之有效愛滋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防制會議、全球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衛生安全綱領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(Global Health Security Agenda, 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GHSA)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會議 、健康老化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跨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生命週期健康促進之創新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作法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會議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等。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zh-TW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zh-TW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技術性簡報</a:t>
            </a:r>
            <a:r>
              <a:rPr lang="en-US" altLang="zh-TW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(Technical Briefing)</a:t>
            </a:r>
            <a:r>
              <a:rPr lang="en-US" altLang="zh-TW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eaLnBrk="1" hangingPunct="1"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聯合國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2030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永續發展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議程</a:t>
            </a:r>
            <a:r>
              <a:rPr lang="en-US" altLang="zh-TW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跨部門行動</a:t>
            </a:r>
            <a:endParaRPr lang="en-US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婦女、孩童及青少年健康之全球策略推動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衛生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急難救助</a:t>
            </a:r>
            <a:endParaRPr lang="en-US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ts val="2500"/>
              </a:lnSpc>
              <a:buSzPct val="110000"/>
              <a:buFont typeface="新細明體" panose="02020500000000000000" pitchFamily="18" charset="-120"/>
              <a:buChar char="。"/>
              <a:defRPr/>
            </a:pPr>
            <a:endParaRPr lang="en-US" altLang="zh-TW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ts val="2500"/>
              </a:lnSpc>
              <a:buFont typeface="Times New Roman" panose="02020603050405020304" pitchFamily="18" charset="0"/>
              <a:buChar char="−"/>
            </a:pPr>
            <a:endParaRPr lang="en-US" altLang="zh-TW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ts val="2500"/>
              </a:lnSpc>
              <a:buNone/>
            </a:pPr>
            <a:endParaRPr lang="en-US" altLang="zh-TW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8595604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部長專文刊登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772816"/>
            <a:ext cx="5370814" cy="4608512"/>
          </a:xfrm>
        </p:spPr>
        <p:txBody>
          <a:bodyPr/>
          <a:lstStyle/>
          <a:p>
            <a:pPr eaLnBrk="1" hangingPunct="1">
              <a:spcBef>
                <a:spcPts val="325"/>
              </a:spcBef>
              <a:spcAft>
                <a:spcPts val="12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主題</a:t>
            </a:r>
            <a:r>
              <a:rPr lang="zh-TW" altLang="en-US" sz="2400" dirty="0" smtClean="0">
                <a:solidFill>
                  <a:prstClr val="black"/>
                </a:solidFill>
                <a:latin typeface="新細明體"/>
                <a:ea typeface="新細明體"/>
                <a:cs typeface="Times New Roman" panose="02020603050405020304" pitchFamily="18" charset="0"/>
              </a:rPr>
              <a:t>：</a:t>
            </a:r>
            <a:endParaRPr lang="en-US" altLang="zh-TW" sz="2400" dirty="0" smtClean="0">
              <a:solidFill>
                <a:prstClr val="black"/>
              </a:solidFill>
              <a:latin typeface="新細明體"/>
              <a:ea typeface="新細明體"/>
              <a:cs typeface="Times New Roman" panose="02020603050405020304" pitchFamily="18" charset="0"/>
            </a:endParaRPr>
          </a:p>
          <a:p>
            <a:pPr marL="400050" lvl="1" indent="0" eaLnBrk="1" hangingPunct="1">
              <a:spcBef>
                <a:spcPts val="325"/>
              </a:spcBef>
              <a:spcAft>
                <a:spcPts val="1200"/>
              </a:spcAft>
              <a:buClr>
                <a:schemeClr val="tx1"/>
              </a:buClr>
              <a:buNone/>
              <a:defRPr/>
            </a:pPr>
            <a:r>
              <a:rPr lang="zh-TW" alt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全球</a:t>
            </a:r>
            <a:r>
              <a:rPr lang="zh-TW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衛生安全 </a:t>
            </a:r>
            <a:r>
              <a:rPr lang="en-US" altLang="zh-TW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zh-TW" alt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臺灣</a:t>
            </a:r>
            <a:r>
              <a:rPr lang="zh-TW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不會</a:t>
            </a:r>
            <a:r>
              <a:rPr lang="zh-TW" alt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缺席</a:t>
            </a:r>
            <a:r>
              <a:rPr lang="en-US" altLang="zh-TW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TW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Taiwan’s International Participation is Vital to Ensuring Global Health </a:t>
            </a:r>
            <a:r>
              <a:rPr lang="en-US" altLang="zh-TW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Security)</a:t>
            </a:r>
            <a:endParaRPr lang="en-US" altLang="zh-TW" sz="24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ts val="325"/>
              </a:spcBef>
              <a:spcAft>
                <a:spcPts val="12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截至</a:t>
            </a:r>
            <a:r>
              <a:rPr lang="en-US" altLang="zh-TW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月</a:t>
            </a:r>
            <a:r>
              <a:rPr lang="en-US" altLang="zh-TW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日，</a:t>
            </a:r>
            <a:r>
              <a:rPr lang="zh-TW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zh-TW" altLang="en-US" sz="24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已刊登</a:t>
            </a:r>
            <a:r>
              <a:rPr lang="en-US" altLang="zh-TW" sz="24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90</a:t>
            </a:r>
            <a:r>
              <a:rPr lang="zh-TW" altLang="en-US" sz="24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篇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陸續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刊登中</a:t>
            </a:r>
            <a:r>
              <a:rPr lang="en-US" altLang="zh-TW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，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含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美國、日本、瑞士、友邦等國媒體</a:t>
            </a:r>
            <a:r>
              <a:rPr lang="zh-TW" alt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TW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12776"/>
            <a:ext cx="316835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814" y="4883092"/>
            <a:ext cx="3089617" cy="1974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984294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algn="ctr">
              <a:defRPr/>
            </a:pPr>
            <a:r>
              <a:rPr lang="zh-TW" altLang="en-US" dirty="0" smtClean="0"/>
              <a:t>醫療外交</a:t>
            </a:r>
            <a:r>
              <a:rPr lang="zh-TW" altLang="en-US" dirty="0"/>
              <a:t>成果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488A70-1C71-4D13-945E-C6EEBE317769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51277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2"/>
          <p:cNvSpPr>
            <a:spLocks noChangeArrowheads="1"/>
          </p:cNvSpPr>
          <p:nvPr/>
        </p:nvSpPr>
        <p:spPr bwMode="auto">
          <a:xfrm>
            <a:off x="28575" y="117475"/>
            <a:ext cx="9144000" cy="8445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879399"/>
            </a:prstShdw>
          </a:effec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/>
            <a:r>
              <a:rPr lang="zh-TW" altLang="en-US" sz="4400" b="0" dirty="0">
                <a:solidFill>
                  <a:srgbClr val="0000CC"/>
                </a:solidFill>
                <a:latin typeface="Times New Roman" pitchFamily="18" charset="0"/>
              </a:rPr>
              <a:t>人道援助   回饋國際  </a:t>
            </a:r>
            <a:r>
              <a:rPr lang="en-US" altLang="zh-TW" sz="2400" b="0" dirty="0">
                <a:solidFill>
                  <a:srgbClr val="0000CC"/>
                </a:solidFill>
                <a:latin typeface="Times New Roman" pitchFamily="18" charset="0"/>
              </a:rPr>
              <a:t>(</a:t>
            </a:r>
            <a:r>
              <a:rPr lang="en-US" altLang="zh-TW" sz="2400" b="0" dirty="0" smtClean="0">
                <a:solidFill>
                  <a:srgbClr val="0000CC"/>
                </a:solidFill>
                <a:latin typeface="Times New Roman" pitchFamily="18" charset="0"/>
              </a:rPr>
              <a:t>1/2)</a:t>
            </a:r>
            <a:endParaRPr lang="zh-TW" altLang="en-US" sz="2400" b="0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5496" y="1700808"/>
            <a:ext cx="8892481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臺灣國際醫衛行動團隊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400" b="1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TaiwanIHA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：由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本部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與外交部共同</a:t>
            </a:r>
            <a:r>
              <a:rPr lang="zh-TW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成立，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統籌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際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醫衛合作與人道援助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迄今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已完成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26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次國際人道醫療援助活動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100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年起與亞洲醫師協會</a:t>
            </a:r>
            <a:r>
              <a:rPr lang="en-US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(AMDA)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合作赴斯里蘭卡、印尼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印度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辦理白內障、牙科及唇顎裂醫療服務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b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 algn="just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國際醫療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衛生援助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： </a:t>
            </a:r>
            <a:r>
              <a:rPr lang="en-US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截至</a:t>
            </a:r>
            <a:r>
              <a:rPr lang="en-US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105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年</a:t>
            </a:r>
            <a:r>
              <a:rPr lang="en-US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5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月底</a:t>
            </a:r>
            <a:r>
              <a:rPr lang="en-US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altLang="zh-TW" sz="2400" b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84237" lvl="2" indent="-342900" algn="just">
              <a:buClr>
                <a:schemeClr val="tx1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臺灣國際醫療衛生人員訓練中心計畫</a:t>
            </a:r>
            <a:r>
              <a:rPr lang="en-US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(TIHTC)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培訓國外醫事人員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</a:t>
            </a:r>
            <a:r>
              <a:rPr lang="en-US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53</a:t>
            </a:r>
            <a:r>
              <a:rPr lang="zh-TW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1,160</a:t>
            </a:r>
            <a:r>
              <a:rPr lang="zh-TW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人次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b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84237" lvl="2" indent="-342900" algn="just">
              <a:buClr>
                <a:schemeClr val="tx1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醫療器材援助平臺計畫</a:t>
            </a:r>
            <a:r>
              <a:rPr lang="en-US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(GMISS)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共</a:t>
            </a:r>
            <a:r>
              <a:rPr lang="zh-TW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捐贈</a:t>
            </a:r>
            <a:r>
              <a:rPr lang="en-US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31</a:t>
            </a:r>
            <a:r>
              <a:rPr lang="zh-TW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國、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3,918</a:t>
            </a:r>
            <a:r>
              <a:rPr lang="zh-TW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件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醫療器材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友邦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友好國家</a:t>
            </a:r>
            <a:r>
              <a:rPr lang="zh-TW" altLang="en-US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b="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84237" lvl="2" indent="-342900" algn="just">
              <a:buClr>
                <a:schemeClr val="tx1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zh-TW" sz="2400" b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非洲地區醫療衛生合作計畫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協助推展非洲區域國家全民健康保險、愛滋病防治、</a:t>
            </a:r>
            <a:r>
              <a:rPr lang="en-US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e-Health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等公共衛生工作。</a:t>
            </a:r>
            <a:endParaRPr lang="en-US" altLang="zh-TW" sz="2400" b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84237" lvl="2" indent="-342900" algn="just">
              <a:buClr>
                <a:schemeClr val="tx1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太平洋友邦及友我國家醫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</a:t>
            </a:r>
            <a:r>
              <a:rPr lang="en-US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友邦及</a:t>
            </a:r>
            <a:r>
              <a:rPr lang="en-US" altLang="zh-TW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24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友我國家。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6732240" y="6165304"/>
            <a:ext cx="2133600" cy="365125"/>
          </a:xfrm>
        </p:spPr>
        <p:txBody>
          <a:bodyPr/>
          <a:lstStyle/>
          <a:p>
            <a:pPr>
              <a:defRPr/>
            </a:pPr>
            <a:fld id="{2295A9FD-0191-4E13-8195-B8070F595FC0}" type="slidenum">
              <a:rPr lang="zh-TW" altLang="en-US" smtClean="0"/>
              <a:pPr>
                <a:defRPr/>
              </a:pPr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53197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2"/>
          <p:cNvSpPr>
            <a:spLocks noChangeArrowheads="1"/>
          </p:cNvSpPr>
          <p:nvPr/>
        </p:nvSpPr>
        <p:spPr bwMode="auto">
          <a:xfrm>
            <a:off x="0" y="146050"/>
            <a:ext cx="9144000" cy="8445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879399"/>
            </a:prstShdw>
          </a:effec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/>
            <a:r>
              <a:rPr lang="zh-TW" altLang="en-US" sz="4400" b="0" dirty="0">
                <a:solidFill>
                  <a:srgbClr val="0000CC"/>
                </a:solidFill>
                <a:latin typeface="Times New Roman" pitchFamily="18" charset="0"/>
              </a:rPr>
              <a:t>人道援助   回饋國際  </a:t>
            </a:r>
            <a:r>
              <a:rPr lang="en-US" altLang="zh-TW" sz="2400" b="0" dirty="0">
                <a:solidFill>
                  <a:srgbClr val="0000CC"/>
                </a:solidFill>
                <a:latin typeface="Times New Roman" pitchFamily="18" charset="0"/>
              </a:rPr>
              <a:t>(</a:t>
            </a:r>
            <a:r>
              <a:rPr lang="en-US" altLang="zh-TW" sz="2400" b="0" dirty="0" smtClean="0">
                <a:solidFill>
                  <a:srgbClr val="0000CC"/>
                </a:solidFill>
                <a:latin typeface="Times New Roman" pitchFamily="18" charset="0"/>
              </a:rPr>
              <a:t>2/2)</a:t>
            </a:r>
            <a:endParaRPr lang="zh-TW" altLang="en-US" sz="2400" b="0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0248" name="Rectangle 7"/>
          <p:cNvSpPr>
            <a:spLocks/>
          </p:cNvSpPr>
          <p:nvPr/>
        </p:nvSpPr>
        <p:spPr bwMode="auto">
          <a:xfrm>
            <a:off x="314325" y="990600"/>
            <a:ext cx="8385175" cy="26955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1200"/>
              </a:spcBef>
              <a:buClr>
                <a:schemeClr val="accent2">
                  <a:lumMod val="50000"/>
                </a:schemeClr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zh-TW" altLang="en-US" sz="2800" dirty="0">
              <a:solidFill>
                <a:schemeClr val="accent6"/>
              </a:solidFill>
            </a:endParaRPr>
          </a:p>
          <a:p>
            <a:pPr>
              <a:spcBef>
                <a:spcPts val="1200"/>
              </a:spcBef>
              <a:buClr>
                <a:schemeClr val="accent2">
                  <a:lumMod val="50000"/>
                </a:schemeClr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zh-TW" sz="2800" dirty="0" smtClean="0">
              <a:solidFill>
                <a:schemeClr val="accent6"/>
              </a:solidFill>
            </a:endParaRPr>
          </a:p>
        </p:txBody>
      </p:sp>
      <p:graphicFrame>
        <p:nvGraphicFramePr>
          <p:cNvPr id="12" name="Group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95271974"/>
              </p:ext>
            </p:extLst>
          </p:nvPr>
        </p:nvGraphicFramePr>
        <p:xfrm>
          <a:off x="233363" y="1079500"/>
          <a:ext cx="8677275" cy="5326062"/>
        </p:xfrm>
        <a:graphic>
          <a:graphicData uri="http://schemas.openxmlformats.org/drawingml/2006/table">
            <a:tbl>
              <a:tblPr/>
              <a:tblGrid>
                <a:gridCol w="850900"/>
                <a:gridCol w="1255490"/>
                <a:gridCol w="3744416"/>
                <a:gridCol w="1872208"/>
                <a:gridCol w="954261"/>
              </a:tblGrid>
              <a:tr h="5366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長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短期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模式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計畫內容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執行單位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經費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9629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長期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南太模式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駐馬紹爾群島臺灣衛生中心計畫</a:t>
                      </a:r>
                    </a:p>
                  </a:txBody>
                  <a:tcPr marT="45728" marB="4572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部立雙和醫院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外交部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789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駐索羅門群島臺灣衛生中心計畫</a:t>
                      </a:r>
                    </a:p>
                  </a:txBody>
                  <a:tcPr marT="45728" marB="4572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高醫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921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臺灣醫療計畫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吉里巴斯、諾魯、帛琉、吐瓦魯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T="45728" marB="4572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馬偕、中榮、新光、中山醫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4467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常駐醫療團模式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史瓦濟蘭常駐醫療團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北醫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外交部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62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聖多美普林西比常駐醫療團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北醫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962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布吉納法索常駐醫療團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國合會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963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海地模式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海地公衛醫療面向計畫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部立桃園醫院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外交部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6688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短期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人道援助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臺灣國際醫衛行動團隊</a:t>
                      </a:r>
                      <a:r>
                        <a:rPr kumimoji="1" lang="en-US" altLang="zh-TW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TaiwanIHA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衛福部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外交部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衛福部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外交部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62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行動醫療團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斐濟行動醫療團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國泰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外交部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62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巴紐行動醫療團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彰基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95A9FD-0191-4E13-8195-B8070F595FC0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7832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2"/>
          <p:cNvSpPr>
            <a:spLocks noChangeArrowheads="1"/>
          </p:cNvSpPr>
          <p:nvPr/>
        </p:nvSpPr>
        <p:spPr bwMode="auto">
          <a:xfrm>
            <a:off x="28575" y="117475"/>
            <a:ext cx="9144000" cy="8445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879399"/>
            </a:prstShdw>
          </a:effec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/>
            <a:r>
              <a:rPr lang="zh-TW" altLang="en-US" sz="4400" b="0" dirty="0" smtClean="0">
                <a:solidFill>
                  <a:srgbClr val="0000CC"/>
                </a:solidFill>
                <a:latin typeface="Times New Roman" pitchFamily="18" charset="0"/>
              </a:rPr>
              <a:t>國際</a:t>
            </a:r>
            <a:r>
              <a:rPr lang="zh-TW" altLang="en-US" sz="4400" b="0" dirty="0">
                <a:solidFill>
                  <a:srgbClr val="0000CC"/>
                </a:solidFill>
                <a:latin typeface="Times New Roman" pitchFamily="18" charset="0"/>
              </a:rPr>
              <a:t>衛生醫療合作</a:t>
            </a:r>
          </a:p>
        </p:txBody>
      </p:sp>
      <p:sp>
        <p:nvSpPr>
          <p:cNvPr id="10248" name="Rectangle 7"/>
          <p:cNvSpPr>
            <a:spLocks/>
          </p:cNvSpPr>
          <p:nvPr/>
        </p:nvSpPr>
        <p:spPr bwMode="auto">
          <a:xfrm>
            <a:off x="314325" y="990600"/>
            <a:ext cx="8385175" cy="26955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1200"/>
              </a:spcBef>
              <a:buClr>
                <a:schemeClr val="accent2">
                  <a:lumMod val="50000"/>
                </a:schemeClr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zh-TW" altLang="en-US" sz="2800" dirty="0">
              <a:solidFill>
                <a:schemeClr val="accent6"/>
              </a:solidFill>
            </a:endParaRPr>
          </a:p>
          <a:p>
            <a:pPr>
              <a:spcBef>
                <a:spcPts val="1200"/>
              </a:spcBef>
              <a:buClr>
                <a:schemeClr val="accent2">
                  <a:lumMod val="50000"/>
                </a:schemeClr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zh-TW" sz="2800" dirty="0" smtClean="0">
              <a:solidFill>
                <a:schemeClr val="accent6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5496" y="1642929"/>
            <a:ext cx="9007921" cy="1426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2600"/>
              </a:lnSpc>
              <a:buClr>
                <a:srgbClr val="009999"/>
              </a:buClr>
              <a:defRPr/>
            </a:pP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104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日台美合作成立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「全球合作暨訓練架構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(Global   Cooperation and Training Framework, GCTF)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簽署瞭解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備忘錄，與美方合作辦理亞太地區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傳染病防治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訓練等工作：</a:t>
            </a:r>
            <a:endParaRPr lang="zh-TW" altLang="en-US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371600" lvl="2" indent="-457200" algn="just">
              <a:lnSpc>
                <a:spcPts val="2600"/>
              </a:lnSpc>
              <a:buClr>
                <a:srgbClr val="009999"/>
              </a:buClr>
              <a:buFont typeface="+mj-lt"/>
              <a:buAutoNum type="arabicParenR"/>
              <a:defRPr/>
            </a:pP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4468124"/>
              </p:ext>
            </p:extLst>
          </p:nvPr>
        </p:nvGraphicFramePr>
        <p:xfrm>
          <a:off x="35496" y="2743200"/>
          <a:ext cx="90010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2"/>
                <a:gridCol w="5832648"/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與會人員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105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13-16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日「</a:t>
                      </a:r>
                      <a:r>
                        <a:rPr lang="zh-TW" altLang="en-US" sz="20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茲卡病毒檢驗診斷國際研習營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」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澳洲、孟加拉、斐濟、印尼、日本、馬來西亞、緬甸、巴布亞紐幾內亞、菲律賓、新加坡、泰國、越南等 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 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國官員或專家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104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7-8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日「</a:t>
                      </a:r>
                      <a:r>
                        <a:rPr lang="zh-TW" altLang="en-US" sz="20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登革熱國際研討會暨國際諮詢專家會議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」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新加坡、日本、菲律賓、印尼、印度、馬來西亞、越南、泰國、緬甸、巴布亞紐幾內亞、澳洲、美國等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國官員或專家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104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12-14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日「</a:t>
                      </a:r>
                      <a:r>
                        <a:rPr lang="en-US" altLang="zh-TW" sz="20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MERS</a:t>
                      </a:r>
                      <a:r>
                        <a:rPr lang="zh-TW" altLang="en-US" sz="20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檢驗診斷國際研習營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」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日本、菲律賓、印尼、柬埔寨、馬來西亞、越南、泰國、印度、巴布亞紐幾內亞等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國官員或專家</a:t>
                      </a:r>
                      <a:endParaRPr lang="zh-TW" altLang="en-US" sz="2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104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18-20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  <a:r>
                        <a:rPr lang="zh-TW" altLang="en-US" sz="20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「伊波拉防疫訓練中心首梯課程」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WHO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派遣至西非疫區執行醫療援助之美籍專家來臺授課，並有菲律賓、印尼、柬埔寨、馬來西亞、越南、新加坡等</a:t>
                      </a:r>
                      <a:r>
                        <a:rPr lang="en-US" altLang="zh-TW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國官員或專家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95A9FD-0191-4E13-8195-B8070F595FC0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84560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2"/>
          <p:cNvSpPr>
            <a:spLocks noChangeArrowheads="1"/>
          </p:cNvSpPr>
          <p:nvPr/>
        </p:nvSpPr>
        <p:spPr bwMode="auto">
          <a:xfrm>
            <a:off x="15988" y="188640"/>
            <a:ext cx="9144000" cy="8445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879399"/>
            </a:prstShdw>
          </a:effec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/>
            <a:r>
              <a:rPr lang="zh-TW" altLang="en-US" sz="4400" b="0" dirty="0">
                <a:solidFill>
                  <a:srgbClr val="0000CC"/>
                </a:solidFill>
                <a:latin typeface="Times New Roman" pitchFamily="18" charset="0"/>
              </a:rPr>
              <a:t>國際衛生人才培育</a:t>
            </a:r>
          </a:p>
        </p:txBody>
      </p:sp>
      <p:sp>
        <p:nvSpPr>
          <p:cNvPr id="44035" name="Rectangle 7"/>
          <p:cNvSpPr>
            <a:spLocks/>
          </p:cNvSpPr>
          <p:nvPr/>
        </p:nvSpPr>
        <p:spPr bwMode="auto">
          <a:xfrm>
            <a:off x="335138" y="1994900"/>
            <a:ext cx="8505700" cy="488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marL="457200" indent="-457200" algn="just" eaLnBrk="1" hangingPunct="1">
              <a:spcBef>
                <a:spcPts val="3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kumimoji="0" lang="zh-TW" altLang="en-US" sz="2400" b="0" dirty="0">
                <a:latin typeface="Times New Roman" pitchFamily="18" charset="0"/>
              </a:rPr>
              <a:t>本</a:t>
            </a:r>
            <a:r>
              <a:rPr kumimoji="0" lang="zh-TW" altLang="zh-TW" sz="2400" b="0" dirty="0">
                <a:latin typeface="Times New Roman" pitchFamily="18" charset="0"/>
              </a:rPr>
              <a:t>部</a:t>
            </a:r>
            <a:r>
              <a:rPr kumimoji="0" lang="en-US" altLang="zh-TW" sz="2400" b="0" dirty="0">
                <a:latin typeface="Times New Roman" pitchFamily="18" charset="0"/>
              </a:rPr>
              <a:t>96</a:t>
            </a:r>
            <a:r>
              <a:rPr kumimoji="0" lang="zh-TW" altLang="zh-TW" sz="2400" b="0" dirty="0">
                <a:latin typeface="Times New Roman" pitchFamily="18" charset="0"/>
              </a:rPr>
              <a:t>至</a:t>
            </a:r>
            <a:r>
              <a:rPr kumimoji="0" lang="en-US" altLang="zh-TW" sz="2400" b="0" dirty="0" smtClean="0">
                <a:latin typeface="Times New Roman" pitchFamily="18" charset="0"/>
              </a:rPr>
              <a:t>105</a:t>
            </a:r>
            <a:r>
              <a:rPr kumimoji="0" lang="zh-TW" altLang="zh-TW" sz="2400" b="0" dirty="0" smtClean="0">
                <a:latin typeface="Times New Roman" pitchFamily="18" charset="0"/>
              </a:rPr>
              <a:t>年</a:t>
            </a:r>
            <a:r>
              <a:rPr kumimoji="0" lang="zh-TW" altLang="zh-TW" sz="2400" b="0" dirty="0">
                <a:latin typeface="Times New Roman" pitchFamily="18" charset="0"/>
              </a:rPr>
              <a:t>已</a:t>
            </a:r>
            <a:r>
              <a:rPr kumimoji="0" lang="zh-TW" altLang="zh-TW" sz="2400" b="0" dirty="0" smtClean="0">
                <a:latin typeface="Times New Roman" pitchFamily="18" charset="0"/>
              </a:rPr>
              <a:t>派遣</a:t>
            </a:r>
            <a:r>
              <a:rPr kumimoji="0" lang="en-US" altLang="zh-TW" sz="2400" b="0" dirty="0" smtClean="0">
                <a:latin typeface="Times New Roman" pitchFamily="18" charset="0"/>
              </a:rPr>
              <a:t>46</a:t>
            </a:r>
            <a:r>
              <a:rPr kumimoji="0" lang="zh-TW" altLang="en-US" sz="2400" b="0" dirty="0" smtClean="0">
                <a:latin typeface="Times New Roman" pitchFamily="18" charset="0"/>
              </a:rPr>
              <a:t>位</a:t>
            </a:r>
            <a:r>
              <a:rPr kumimoji="0" lang="zh-TW" altLang="zh-TW" sz="2400" b="0" dirty="0">
                <a:latin typeface="Times New Roman" pitchFamily="18" charset="0"/>
              </a:rPr>
              <a:t>醫療替代役赴馬紹爾群島、索羅門群島</a:t>
            </a:r>
            <a:r>
              <a:rPr kumimoji="0" lang="zh-TW" altLang="en-US" sz="2400" b="0" dirty="0">
                <a:latin typeface="Times New Roman" pitchFamily="18" charset="0"/>
              </a:rPr>
              <a:t>、</a:t>
            </a:r>
            <a:r>
              <a:rPr kumimoji="0" lang="zh-TW" altLang="zh-TW" sz="2400" b="0" dirty="0">
                <a:latin typeface="Times New Roman" pitchFamily="18" charset="0"/>
              </a:rPr>
              <a:t>馬拉威</a:t>
            </a:r>
            <a:r>
              <a:rPr kumimoji="0" lang="zh-TW" altLang="en-US" sz="2400" b="0" dirty="0">
                <a:latin typeface="Times New Roman" pitchFamily="18" charset="0"/>
              </a:rPr>
              <a:t>及帛琉等</a:t>
            </a:r>
            <a:r>
              <a:rPr kumimoji="0" lang="zh-TW" altLang="zh-TW" sz="2400" b="0" dirty="0">
                <a:latin typeface="Times New Roman" pitchFamily="18" charset="0"/>
              </a:rPr>
              <a:t>海外</a:t>
            </a:r>
            <a:r>
              <a:rPr kumimoji="0" lang="zh-TW" altLang="en-US" sz="2400" b="0" dirty="0">
                <a:latin typeface="Times New Roman" pitchFamily="18" charset="0"/>
              </a:rPr>
              <a:t>國家</a:t>
            </a:r>
            <a:r>
              <a:rPr kumimoji="0" lang="zh-TW" altLang="zh-TW" sz="2400" b="0" dirty="0">
                <a:latin typeface="Times New Roman" pitchFamily="18" charset="0"/>
              </a:rPr>
              <a:t>服務</a:t>
            </a:r>
            <a:r>
              <a:rPr kumimoji="0" lang="zh-TW" altLang="en-US" sz="2400" b="0" dirty="0">
                <a:latin typeface="Times New Roman" pitchFamily="18" charset="0"/>
              </a:rPr>
              <a:t>。</a:t>
            </a:r>
            <a:endParaRPr kumimoji="0" lang="en-US" altLang="zh-TW" sz="2400" b="0" dirty="0">
              <a:latin typeface="Times New Roman" pitchFamily="18" charset="0"/>
            </a:endParaRPr>
          </a:p>
          <a:p>
            <a:pPr marL="457200" indent="-457200" algn="just" eaLnBrk="1" hangingPunct="1">
              <a:spcBef>
                <a:spcPts val="3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kumimoji="0" lang="zh-TW" altLang="en-US" sz="2400" b="0" dirty="0">
                <a:latin typeface="Times New Roman" pitchFamily="18" charset="0"/>
              </a:rPr>
              <a:t>外交部委請高雄義守大學</a:t>
            </a:r>
            <a:r>
              <a:rPr kumimoji="0" lang="en-US" altLang="zh-TW" sz="2400" b="0" dirty="0">
                <a:latin typeface="Times New Roman" pitchFamily="18" charset="0"/>
              </a:rPr>
              <a:t>102</a:t>
            </a:r>
            <a:r>
              <a:rPr kumimoji="0" lang="zh-TW" altLang="en-US" sz="2400" b="0" dirty="0">
                <a:latin typeface="Times New Roman" pitchFamily="18" charset="0"/>
              </a:rPr>
              <a:t>年起開辦「學士後醫學系專班」，目前計有來自</a:t>
            </a:r>
            <a:r>
              <a:rPr kumimoji="0" lang="en-US" altLang="zh-TW" sz="2400" b="0" dirty="0" smtClean="0">
                <a:latin typeface="Times New Roman" pitchFamily="18" charset="0"/>
              </a:rPr>
              <a:t>17</a:t>
            </a:r>
            <a:r>
              <a:rPr kumimoji="0" lang="zh-TW" altLang="en-US" sz="2400" b="0" dirty="0" smtClean="0">
                <a:latin typeface="Times New Roman" pitchFamily="18" charset="0"/>
              </a:rPr>
              <a:t>個</a:t>
            </a:r>
            <a:r>
              <a:rPr kumimoji="0" lang="zh-TW" altLang="en-US" sz="2400" b="0" dirty="0">
                <a:latin typeface="Times New Roman" pitchFamily="18" charset="0"/>
              </a:rPr>
              <a:t>邦交國</a:t>
            </a:r>
            <a:r>
              <a:rPr kumimoji="0" lang="zh-TW" altLang="en-US" sz="2400" b="0" dirty="0" smtClean="0">
                <a:latin typeface="Times New Roman" pitchFamily="18" charset="0"/>
              </a:rPr>
              <a:t>的</a:t>
            </a:r>
            <a:r>
              <a:rPr kumimoji="0" lang="en-US" altLang="zh-TW" sz="2400" b="0" dirty="0" smtClean="0">
                <a:latin typeface="Times New Roman" pitchFamily="18" charset="0"/>
              </a:rPr>
              <a:t>102</a:t>
            </a:r>
            <a:r>
              <a:rPr kumimoji="0" lang="zh-TW" altLang="en-US" sz="2400" b="0" dirty="0" smtClean="0">
                <a:latin typeface="Times New Roman" pitchFamily="18" charset="0"/>
              </a:rPr>
              <a:t>位</a:t>
            </a:r>
            <a:r>
              <a:rPr kumimoji="0" lang="zh-TW" altLang="en-US" sz="2400" b="0" dirty="0">
                <a:latin typeface="Times New Roman" pitchFamily="18" charset="0"/>
              </a:rPr>
              <a:t>學生就讀。</a:t>
            </a:r>
            <a:endParaRPr kumimoji="0" lang="en-US" altLang="zh-TW" sz="2400" b="0" dirty="0">
              <a:latin typeface="Times New Roman" pitchFamily="18" charset="0"/>
            </a:endParaRPr>
          </a:p>
          <a:p>
            <a:pPr marL="457200" indent="-457200" algn="just" eaLnBrk="1" hangingPunct="1">
              <a:spcBef>
                <a:spcPts val="3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kumimoji="0" lang="zh-TW" altLang="en-US" sz="2400" b="0" dirty="0">
                <a:latin typeface="Times New Roman" pitchFamily="18" charset="0"/>
              </a:rPr>
              <a:t>本部與外交部自</a:t>
            </a:r>
            <a:r>
              <a:rPr kumimoji="0" lang="en-US" altLang="zh-TW" sz="2400" b="0" dirty="0">
                <a:latin typeface="Times New Roman" pitchFamily="18" charset="0"/>
              </a:rPr>
              <a:t>94</a:t>
            </a:r>
            <a:r>
              <a:rPr kumimoji="0" lang="zh-TW" altLang="en-US" sz="2400" b="0" dirty="0">
                <a:latin typeface="Times New Roman" pitchFamily="18" charset="0"/>
              </a:rPr>
              <a:t>年起共同舉辦臺灣全球健康論壇</a:t>
            </a:r>
            <a:r>
              <a:rPr kumimoji="0" lang="en-US" altLang="zh-TW" sz="2400" b="0" dirty="0">
                <a:latin typeface="Times New Roman" pitchFamily="18" charset="0"/>
              </a:rPr>
              <a:t>(Global Health Forum in Taiwan)</a:t>
            </a:r>
            <a:r>
              <a:rPr kumimoji="0" lang="zh-TW" altLang="en-US" sz="2400" b="0" dirty="0">
                <a:latin typeface="Times New Roman" pitchFamily="18" charset="0"/>
              </a:rPr>
              <a:t>，邀集世界各國衛生部、次長等高階官員及世界頂尖的專家學者們與會，提供國內醫療衛生界一個意見交流、經驗分享的國際平台。</a:t>
            </a:r>
            <a:endParaRPr kumimoji="0" lang="zh-TW" altLang="en-US" sz="2400" b="0" dirty="0">
              <a:latin typeface="標楷體" pitchFamily="65" charset="-120"/>
            </a:endParaRPr>
          </a:p>
          <a:p>
            <a:pPr algn="just" eaLnBrk="1" hangingPunct="1">
              <a:spcBef>
                <a:spcPts val="400"/>
              </a:spcBef>
              <a:buClr>
                <a:srgbClr val="191966"/>
              </a:buClr>
              <a:buSzPct val="75000"/>
              <a:buFont typeface="Wingdings" pitchFamily="2" charset="2"/>
              <a:buChar char="n"/>
            </a:pPr>
            <a:endParaRPr kumimoji="0" lang="zh-TW" altLang="en-US" sz="2600" dirty="0">
              <a:solidFill>
                <a:srgbClr val="000000"/>
              </a:solidFill>
              <a:latin typeface="標楷體" pitchFamily="65" charset="-120"/>
            </a:endParaRPr>
          </a:p>
          <a:p>
            <a:pPr algn="just" eaLnBrk="1" hangingPunct="1">
              <a:spcBef>
                <a:spcPts val="400"/>
              </a:spcBef>
              <a:buClr>
                <a:srgbClr val="191966"/>
              </a:buClr>
              <a:buSzPct val="75000"/>
              <a:buFont typeface="Wingdings 3" pitchFamily="18" charset="2"/>
              <a:buNone/>
            </a:pPr>
            <a:endParaRPr kumimoji="0" lang="en-US" altLang="zh-TW" sz="2600" dirty="0">
              <a:solidFill>
                <a:srgbClr val="000000"/>
              </a:solidFill>
              <a:latin typeface="標楷體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A84AFB-CC33-4297-B471-0BAE615AC67A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03725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結語</a:t>
            </a:r>
            <a:endParaRPr lang="zh-TW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idx="1"/>
          </p:nvPr>
        </p:nvSpPr>
        <p:spPr>
          <a:xfrm>
            <a:off x="611560" y="1988840"/>
            <a:ext cx="7885384" cy="4248472"/>
          </a:xfrm>
        </p:spPr>
        <p:txBody>
          <a:bodyPr/>
          <a:lstStyle/>
          <a:p>
            <a:pPr indent="-252000" eaLnBrk="1" hangingPunct="1">
              <a:spcBef>
                <a:spcPts val="0"/>
              </a:spcBef>
              <a:spcAft>
                <a:spcPts val="1200"/>
              </a:spcAft>
            </a:pP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臺灣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醫療衛生實力備受國際肯定，是在國際舞台可發揮的一個重要領域。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52000" eaLnBrk="1" hangingPunct="1">
              <a:spcBef>
                <a:spcPts val="0"/>
              </a:spcBef>
              <a:spcAft>
                <a:spcPts val="1200"/>
              </a:spcAft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加強我國於國際醫療援助之經費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比例，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形塑臺灣成為全球人道援助的重要提供者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有助於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我國在受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限的外交空間中尋求突破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TW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52000" eaLnBrk="1" hangingPunct="1">
              <a:spcBef>
                <a:spcPts val="0"/>
              </a:spcBef>
              <a:spcAft>
                <a:spcPts val="1200"/>
              </a:spcAft>
            </a:pP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將籌組世衛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顧問團</a:t>
            </a:r>
            <a:r>
              <a:rPr lang="zh-TW" altLang="en-US" sz="2400" dirty="0" smtClean="0">
                <a:latin typeface="新細明體"/>
                <a:ea typeface="新細明體"/>
                <a:cs typeface="Times New Roman" panose="02020603050405020304" pitchFamily="18" charset="0"/>
              </a:rPr>
              <a:t>，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邀請學界與醫衛領域專家擔任顧問</a:t>
            </a:r>
            <a:r>
              <a:rPr lang="zh-TW" altLang="en-US" sz="2400" dirty="0" smtClean="0">
                <a:latin typeface="新細明體"/>
                <a:ea typeface="新細明體"/>
                <a:cs typeface="Times New Roman" panose="02020603050405020304" pitchFamily="18" charset="0"/>
              </a:rPr>
              <a:t>，</a:t>
            </a:r>
            <a:r>
              <a:rPr lang="zh-TW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深化我國世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衛參與工作。</a:t>
            </a:r>
          </a:p>
          <a:p>
            <a:pPr indent="-252000" eaLnBrk="1" hangingPunct="1">
              <a:spcBef>
                <a:spcPts val="0"/>
              </a:spcBef>
              <a:spcAft>
                <a:spcPts val="1200"/>
              </a:spcAft>
            </a:pPr>
            <a:endParaRPr lang="zh-TW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52000" eaLnBrk="1" hangingPunct="1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</a:pPr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52000" eaLnBrk="1" hangingPunct="1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</a:pPr>
            <a:endParaRPr lang="en-US" altLang="zh-TW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52000" eaLnBrk="1" hangingPunct="1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</a:pPr>
            <a:endParaRPr lang="zh-TW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52000" eaLnBrk="1" hangingPunct="1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</a:pPr>
            <a:endParaRPr lang="zh-TW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817B1-1FB7-499C-A42F-B15F097F628B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052940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字版面配置區 2"/>
          <p:cNvSpPr>
            <a:spLocks noGrp="1"/>
          </p:cNvSpPr>
          <p:nvPr>
            <p:ph type="body" idx="1"/>
          </p:nvPr>
        </p:nvSpPr>
        <p:spPr>
          <a:xfrm>
            <a:off x="2771800" y="2636912"/>
            <a:ext cx="3384376" cy="1914599"/>
          </a:xfrm>
        </p:spPr>
        <p:txBody>
          <a:bodyPr/>
          <a:lstStyle/>
          <a:p>
            <a:pPr algn="ctr" eaLnBrk="1" hangingPunct="1"/>
            <a:r>
              <a:rPr lang="zh-TW" altLang="en-US" sz="4400" dirty="0" smtClean="0">
                <a:solidFill>
                  <a:srgbClr val="0000CC"/>
                </a:solidFill>
                <a:latin typeface="標楷體" pitchFamily="65" charset="-120"/>
              </a:rPr>
              <a:t>簡報結束</a:t>
            </a:r>
            <a:endParaRPr lang="en-US" altLang="zh-TW" sz="4400" dirty="0" smtClean="0">
              <a:solidFill>
                <a:srgbClr val="0000CC"/>
              </a:solidFill>
              <a:latin typeface="標楷體" pitchFamily="65" charset="-120"/>
            </a:endParaRPr>
          </a:p>
          <a:p>
            <a:pPr algn="ctr" eaLnBrk="1" hangingPunct="1"/>
            <a:r>
              <a:rPr lang="zh-TW" altLang="en-US" sz="4400" dirty="0" smtClean="0">
                <a:solidFill>
                  <a:srgbClr val="0000CC"/>
                </a:solidFill>
                <a:latin typeface="標楷體" pitchFamily="65" charset="-120"/>
              </a:rPr>
              <a:t>謝謝聆聽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8E80EB-455E-4535-9E1F-E696901476B3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6062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9955</TotalTime>
  <Words>1915</Words>
  <Application>Microsoft Office PowerPoint</Application>
  <PresentationFormat>如螢幕大小 (4:3)</PresentationFormat>
  <Paragraphs>181</Paragraphs>
  <Slides>21</Slides>
  <Notes>8</Notes>
  <HiddenSlides>0</HiddenSlides>
  <MMClips>0</MMClips>
  <ScaleCrop>false</ScaleCrop>
  <HeadingPairs>
    <vt:vector size="6" baseType="variant">
      <vt:variant>
        <vt:lpstr>佈景主題</vt:lpstr>
      </vt:variant>
      <vt:variant>
        <vt:i4>5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21</vt:i4>
      </vt:variant>
    </vt:vector>
  </HeadingPairs>
  <TitlesOfParts>
    <vt:vector size="28" baseType="lpstr">
      <vt:lpstr>Office 佈景主題</vt:lpstr>
      <vt:lpstr>1_Office 佈景主題</vt:lpstr>
      <vt:lpstr>2_Office 佈景主題</vt:lpstr>
      <vt:lpstr>3_Office 佈景主題</vt:lpstr>
      <vt:lpstr>4_Office 佈景主題</vt:lpstr>
      <vt:lpstr>工作表</vt:lpstr>
      <vt:lpstr>圖表</vt:lpstr>
      <vt:lpstr>出席第69屆 世界衛生大會(WHA)報告</vt:lpstr>
      <vt:lpstr>報告大綱</vt:lpstr>
      <vt:lpstr>第69屆世界衛生大會(WHA)</vt:lpstr>
      <vt:lpstr>我國今年獲邀參與WHA情形</vt:lpstr>
      <vt:lpstr>全會發言 (1/2)</vt:lpstr>
      <vt:lpstr>全會發言 (2/2)</vt:lpstr>
      <vt:lpstr>友邦為我執言</vt:lpstr>
      <vt:lpstr>技術性委員會發言</vt:lpstr>
      <vt:lpstr>參與WHO之實質突破      ─ 今年針對30項技術性議題發言 </vt:lpstr>
      <vt:lpstr>雙邊會談</vt:lpstr>
      <vt:lpstr>參與WHO之實質突破 　　　　　 -完成59場雙邊會談</vt:lpstr>
      <vt:lpstr>雙邊會談：美國</vt:lpstr>
      <vt:lpstr>出席周邊會議及活動</vt:lpstr>
      <vt:lpstr>部長專文刊登</vt:lpstr>
      <vt:lpstr>醫療外交成果</vt:lpstr>
      <vt:lpstr>投影片 16</vt:lpstr>
      <vt:lpstr>投影片 17</vt:lpstr>
      <vt:lpstr>投影片 18</vt:lpstr>
      <vt:lpstr>投影片 19</vt:lpstr>
      <vt:lpstr>結語</vt:lpstr>
      <vt:lpstr>投影片 21</vt:lpstr>
    </vt:vector>
  </TitlesOfParts>
  <Company>DOH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企劃處陳馨慧</dc:creator>
  <cp:lastModifiedBy>user</cp:lastModifiedBy>
  <cp:revision>805</cp:revision>
  <cp:lastPrinted>2016-06-01T08:23:37Z</cp:lastPrinted>
  <dcterms:created xsi:type="dcterms:W3CDTF">2013-08-06T07:22:09Z</dcterms:created>
  <dcterms:modified xsi:type="dcterms:W3CDTF">2016-06-02T01:06:24Z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