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  <p:sldMasterId id="2147483660" r:id="rId2"/>
    <p:sldMasterId id="2147483686" r:id="rId3"/>
    <p:sldMasterId id="2147483698" r:id="rId4"/>
  </p:sldMasterIdLst>
  <p:notesMasterIdLst>
    <p:notesMasterId r:id="rId10"/>
  </p:notesMasterIdLst>
  <p:sldIdLst>
    <p:sldId id="276" r:id="rId5"/>
    <p:sldId id="314" r:id="rId6"/>
    <p:sldId id="312" r:id="rId7"/>
    <p:sldId id="313" r:id="rId8"/>
    <p:sldId id="315" r:id="rId9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33CC"/>
    <a:srgbClr val="009900"/>
    <a:srgbClr val="66FF33"/>
    <a:srgbClr val="66FF66"/>
    <a:srgbClr val="FFDC6D"/>
    <a:srgbClr val="336600"/>
    <a:srgbClr val="33CC33"/>
    <a:srgbClr val="FF33CC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46F890A9-2807-4EBB-B81D-B2AA78EC7F39}" styleName="深色樣式 2 - 輔色 5/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752" autoAdjust="0"/>
  </p:normalViewPr>
  <p:slideViewPr>
    <p:cSldViewPr>
      <p:cViewPr>
        <p:scale>
          <a:sx n="70" d="100"/>
          <a:sy n="70" d="100"/>
        </p:scale>
        <p:origin x="-1738" y="-30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9786" cy="496967"/>
          </a:xfrm>
          <a:prstGeom prst="rect">
            <a:avLst/>
          </a:prstGeom>
        </p:spPr>
        <p:txBody>
          <a:bodyPr vert="horz" lIns="91419" tIns="45708" rIns="91419" bIns="45708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9" y="2"/>
            <a:ext cx="2949786" cy="496967"/>
          </a:xfrm>
          <a:prstGeom prst="rect">
            <a:avLst/>
          </a:prstGeom>
        </p:spPr>
        <p:txBody>
          <a:bodyPr vert="horz" lIns="91419" tIns="45708" rIns="91419" bIns="45708" rtlCol="0"/>
          <a:lstStyle>
            <a:lvl1pPr algn="r">
              <a:defRPr sz="1200"/>
            </a:lvl1pPr>
          </a:lstStyle>
          <a:p>
            <a:fld id="{85471B74-05A4-4688-9582-F281BC415A78}" type="datetimeFigureOut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9" tIns="45708" rIns="91419" bIns="45708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 vert="horz" lIns="91419" tIns="45708" rIns="91419" bIns="45708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3" y="9440648"/>
            <a:ext cx="2949786" cy="496967"/>
          </a:xfrm>
          <a:prstGeom prst="rect">
            <a:avLst/>
          </a:prstGeom>
        </p:spPr>
        <p:txBody>
          <a:bodyPr vert="horz" lIns="91419" tIns="45708" rIns="91419" bIns="45708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9" y="9440648"/>
            <a:ext cx="2949786" cy="496967"/>
          </a:xfrm>
          <a:prstGeom prst="rect">
            <a:avLst/>
          </a:prstGeom>
        </p:spPr>
        <p:txBody>
          <a:bodyPr vert="horz" lIns="91419" tIns="45708" rIns="91419" bIns="45708" rtlCol="0" anchor="b"/>
          <a:lstStyle>
            <a:lvl1pPr algn="r">
              <a:defRPr sz="1200"/>
            </a:lvl1pPr>
          </a:lstStyle>
          <a:p>
            <a:fld id="{857C995C-B89F-4BE2-BB55-19ADB1B2A67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432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71612"/>
            <a:ext cx="7772400" cy="1470025"/>
          </a:xfrm>
        </p:spPr>
        <p:txBody>
          <a:bodyPr>
            <a:normAutofit/>
          </a:bodyPr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0" y="4429132"/>
            <a:ext cx="9144000" cy="1857388"/>
          </a:xfrm>
        </p:spPr>
        <p:txBody>
          <a:bodyPr anchor="b"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2C3CF-0E81-48DF-8088-1A99445BA871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000" b="1"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168905"/>
          </a:xfrm>
        </p:spPr>
        <p:txBody>
          <a:bodyPr/>
          <a:lstStyle>
            <a:lvl1pPr algn="just" hangingPunct="0">
              <a:defRPr/>
            </a:lvl1pPr>
            <a:lvl2pPr algn="just" hangingPunct="0">
              <a:defRPr/>
            </a:lvl2pPr>
            <a:lvl3pPr algn="just" hangingPunct="0">
              <a:defRPr/>
            </a:lvl3pPr>
            <a:lvl4pPr algn="just" hangingPunct="0">
              <a:defRPr/>
            </a:lvl4pPr>
            <a:lvl5pPr algn="just" hangingPunct="0">
              <a:defRPr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B0A39-B725-4585-A4FF-FE644FBA1A33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D53E4-EF12-415D-BB77-6D0D67D415D3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071546"/>
            <a:ext cx="4038600" cy="521497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071546"/>
            <a:ext cx="4038600" cy="521497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242AF-C71E-44B7-ADEF-5836751D0627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357298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997060"/>
            <a:ext cx="4040188" cy="450377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357298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997060"/>
            <a:ext cx="4041775" cy="450377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EEDBF-7AA4-4E6D-B7EE-480BC6938D3A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A7C9B-A910-4C3A-B1B9-91804591D5A6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3368-EEE6-4E13-AC09-D9D750E097B9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4ACC3-9638-4FCE-8315-D89A3DBE8D27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F808E-6CFC-4DD6-B48A-F4DA85DFEED7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BA58-AEC1-479E-9903-84ED09EC8AD9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C34E9-3E8D-4535-9C19-9DE9CE31D48E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8903" y="-14559"/>
            <a:ext cx="9248499" cy="692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3832" y="2255856"/>
            <a:ext cx="7414592" cy="1317160"/>
          </a:xfrm>
        </p:spPr>
        <p:txBody>
          <a:bodyPr>
            <a:normAutofit/>
          </a:bodyPr>
          <a:lstStyle>
            <a:lvl1pPr algn="ctr">
              <a:defRPr sz="3600" b="1"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923928" y="4196680"/>
            <a:ext cx="4536504" cy="175260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4B16BEF-1F6A-43AA-AAB2-AE621C5CB682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  <p:pic>
        <p:nvPicPr>
          <p:cNvPr id="12" name="Picture 2" descr="D:\陳正良作業區\叡揚資訊\建議書封面\20140212_環保署_行政資訊系統維護及管理\PPT\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0152" y="6105756"/>
            <a:ext cx="3279444" cy="752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陳正良作業區\PowerPoint\2017環保署母片\30週年LOGO票選結果\30thLOGO_水保處(張根穆)0512-1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24944"/>
            <a:ext cx="2592288" cy="1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11828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B432996-C955-46C4-90B3-1B5F5BC0119F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7673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B4A8DAB-153B-40A7-9FAF-8F826F36EF94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1442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B184BF8-8E79-45BD-A992-8243DD66D9AA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9955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423DAD-A80B-44D4-BA21-CE9075FFA9DD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364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3FAD09-5C52-4351-B892-126E8A948FDE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6501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78B5AFE-92F0-4333-A265-CEBC38D06E56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3495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2A0939-988C-48B3-9078-3CE407B3BD39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5548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472FC58-7D56-43C8-AFD4-DC2DA318AC77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141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39A4B7B-F5FF-49B5-A20D-2CE192583101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0940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E2CF939-2827-42B7-9FC7-8D64BD19B89A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3163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01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71612"/>
            <a:ext cx="7772400" cy="1470025"/>
          </a:xfrm>
        </p:spPr>
        <p:txBody>
          <a:bodyPr>
            <a:normAutofit/>
          </a:bodyPr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0" y="4429132"/>
            <a:ext cx="9144000" cy="1857388"/>
          </a:xfrm>
        </p:spPr>
        <p:txBody>
          <a:bodyPr anchor="b"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2C3CF-0E81-48DF-8088-1A99445BA871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000" b="1"/>
            </a:lvl1pPr>
          </a:lstStyle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4479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168905"/>
          </a:xfrm>
        </p:spPr>
        <p:txBody>
          <a:bodyPr/>
          <a:lstStyle>
            <a:lvl1pPr algn="just" hangingPunct="0">
              <a:defRPr/>
            </a:lvl1pPr>
            <a:lvl2pPr algn="just" hangingPunct="0">
              <a:defRPr/>
            </a:lvl2pPr>
            <a:lvl3pPr algn="just" hangingPunct="0">
              <a:defRPr/>
            </a:lvl3pPr>
            <a:lvl4pPr algn="just" hangingPunct="0">
              <a:defRPr/>
            </a:lvl4pPr>
            <a:lvl5pPr algn="just" hangingPunct="0">
              <a:defRPr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B0A39-B725-4585-A4FF-FE644FBA1A33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8289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D53E4-EF12-415D-BB77-6D0D67D415D3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3951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071546"/>
            <a:ext cx="4038600" cy="521497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071546"/>
            <a:ext cx="4038600" cy="521497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242AF-C71E-44B7-ADEF-5836751D0627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371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357298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997060"/>
            <a:ext cx="4040188" cy="450377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357298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997060"/>
            <a:ext cx="4041775" cy="450377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EEDBF-7AA4-4E6D-B7EE-480BC6938D3A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210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A7C9B-A910-4C3A-B1B9-91804591D5A6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02979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3368-EEE6-4E13-AC09-D9D750E097B9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23129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4ACC3-9638-4FCE-8315-D89A3DBE8D27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1263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F808E-6CFC-4DD6-B48A-F4DA85DFEED7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704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BA58-AEC1-479E-9903-84ED09EC8AD9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6443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C34E9-3E8D-4535-9C19-9DE9CE31D48E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4317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71612"/>
            <a:ext cx="7772400" cy="1470025"/>
          </a:xfrm>
        </p:spPr>
        <p:txBody>
          <a:bodyPr>
            <a:normAutofit/>
          </a:bodyPr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0" y="4429132"/>
            <a:ext cx="9144000" cy="1857388"/>
          </a:xfrm>
        </p:spPr>
        <p:txBody>
          <a:bodyPr anchor="b"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2C3CF-0E81-48DF-8088-1A99445BA871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000" b="1"/>
            </a:lvl1pPr>
          </a:lstStyle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93313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168905"/>
          </a:xfrm>
        </p:spPr>
        <p:txBody>
          <a:bodyPr/>
          <a:lstStyle>
            <a:lvl1pPr algn="just" hangingPunct="0">
              <a:defRPr/>
            </a:lvl1pPr>
            <a:lvl2pPr algn="just" hangingPunct="0">
              <a:defRPr/>
            </a:lvl2pPr>
            <a:lvl3pPr algn="just" hangingPunct="0">
              <a:defRPr/>
            </a:lvl3pPr>
            <a:lvl4pPr algn="just" hangingPunct="0">
              <a:defRPr/>
            </a:lvl4pPr>
            <a:lvl5pPr algn="just" hangingPunct="0">
              <a:defRPr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B0A39-B725-4585-A4FF-FE644FBA1A33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74268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D53E4-EF12-415D-BB77-6D0D67D415D3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77197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071546"/>
            <a:ext cx="4038600" cy="521497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071546"/>
            <a:ext cx="4038600" cy="521497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242AF-C71E-44B7-ADEF-5836751D0627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90810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357298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997060"/>
            <a:ext cx="4040188" cy="450377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357298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997060"/>
            <a:ext cx="4041775" cy="450377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EEDBF-7AA4-4E6D-B7EE-480BC6938D3A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4691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A7C9B-A910-4C3A-B1B9-91804591D5A6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613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3368-EEE6-4E13-AC09-D9D750E097B9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82572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4ACC3-9638-4FCE-8315-D89A3DBE8D27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56051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F808E-6CFC-4DD6-B48A-F4DA85DFEED7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90860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BA58-AEC1-479E-9903-84ED09EC8AD9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42755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C34E9-3E8D-4535-9C19-9DE9CE31D48E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452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2.gif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0" y="207546"/>
            <a:ext cx="9144000" cy="86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071546"/>
            <a:ext cx="8229600" cy="50720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D51E1-29EB-4431-9597-84D7CED02C2B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938994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7" name="圖片 6" descr="3.gif"/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6219418"/>
            <a:ext cx="40481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 userDrawn="1"/>
        </p:nvSpPr>
        <p:spPr>
          <a:xfrm>
            <a:off x="707193" y="6233718"/>
            <a:ext cx="203132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5pPr>
            <a:lvl6pPr marL="2286000" algn="l" defTabSz="914400" rtl="0" eaLnBrk="1" latinLnBrk="0" hangingPunct="1"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6pPr>
            <a:lvl7pPr marL="2743200" algn="l" defTabSz="914400" rtl="0" eaLnBrk="1" latinLnBrk="0" hangingPunct="1"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7pPr>
            <a:lvl8pPr marL="3200400" algn="l" defTabSz="914400" rtl="0" eaLnBrk="1" latinLnBrk="0" hangingPunct="1"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8pPr>
            <a:lvl9pPr marL="3657600" algn="l" defTabSz="914400" rtl="0" eaLnBrk="1" latinLnBrk="0" hangingPunct="1"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1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標楷體" pitchFamily="65" charset="-120"/>
                <a:ea typeface="標楷體" pitchFamily="65" charset="-120"/>
              </a:rPr>
              <a:t>行政院環境保護署</a:t>
            </a:r>
            <a:endParaRPr lang="zh-TW" altLang="en-US" sz="18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b="1" i="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1pPr>
    </p:titleStyle>
    <p:bodyStyle>
      <a:lvl1pPr marL="342900" indent="-342900" algn="l" defTabSz="914400" rtl="0" eaLnBrk="1" latinLnBrk="0" hangingPunct="1">
        <a:spcBef>
          <a:spcPts val="600"/>
        </a:spcBef>
        <a:buFont typeface="Wingdings" pitchFamily="2" charset="2"/>
        <a:buChar char="u"/>
        <a:defRPr sz="3600" b="1" kern="1200">
          <a:solidFill>
            <a:srgbClr val="003399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1pPr>
      <a:lvl2pPr marL="742950" indent="-285750" algn="l" defTabSz="914400" rtl="0" eaLnBrk="1" latinLnBrk="0" hangingPunct="1">
        <a:spcBef>
          <a:spcPts val="600"/>
        </a:spcBef>
        <a:buSzPct val="100000"/>
        <a:buFontTx/>
        <a:buBlip>
          <a:blip r:embed="rId14"/>
        </a:buBlip>
        <a:defRPr sz="28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2pPr>
      <a:lvl3pPr marL="1143000" indent="-228600" algn="l" defTabSz="914400" rtl="0" eaLnBrk="1" latinLnBrk="0" hangingPunct="1">
        <a:spcBef>
          <a:spcPts val="600"/>
        </a:spcBef>
        <a:buFont typeface="Wingdings" pitchFamily="2" charset="2"/>
        <a:buChar char="Ø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3pPr>
      <a:lvl4pPr marL="160020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4pPr>
      <a:lvl5pPr marL="2057400" indent="-228600" algn="l" defTabSz="914400" rtl="0" eaLnBrk="1" latinLnBrk="0" hangingPunct="1">
        <a:spcBef>
          <a:spcPts val="600"/>
        </a:spcBef>
        <a:buFont typeface="Arial" pitchFamily="34" charset="0"/>
        <a:buChar char="»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陳正良作業區\PowerPoint\2017環保署母片\20170329-2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222"/>
            <a:ext cx="9187199" cy="6883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96752"/>
            <a:ext cx="8229600" cy="49294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179512" y="6356350"/>
            <a:ext cx="5760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  <p:pic>
        <p:nvPicPr>
          <p:cNvPr id="4" name="Picture 2" descr="D:\陳正良作業區\PowerPoint\2017環保署母片\迎接環保署30年週年慶.png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026" y="6237312"/>
            <a:ext cx="2431941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7652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0" y="207546"/>
            <a:ext cx="9144000" cy="86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071546"/>
            <a:ext cx="8229600" cy="50720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D51E1-29EB-4431-9597-84D7CED02C2B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938994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圖片 6" descr="3.gif"/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6219418"/>
            <a:ext cx="40481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 userDrawn="1"/>
        </p:nvSpPr>
        <p:spPr>
          <a:xfrm>
            <a:off x="707193" y="6233718"/>
            <a:ext cx="203132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5pPr>
            <a:lvl6pPr marL="2286000" algn="l" defTabSz="914400" rtl="0" eaLnBrk="1" latinLnBrk="0" hangingPunct="1"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6pPr>
            <a:lvl7pPr marL="2743200" algn="l" defTabSz="914400" rtl="0" eaLnBrk="1" latinLnBrk="0" hangingPunct="1"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7pPr>
            <a:lvl8pPr marL="3200400" algn="l" defTabSz="914400" rtl="0" eaLnBrk="1" latinLnBrk="0" hangingPunct="1"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8pPr>
            <a:lvl9pPr marL="3657600" algn="l" defTabSz="914400" rtl="0" eaLnBrk="1" latinLnBrk="0" hangingPunct="1"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標楷體" pitchFamily="65" charset="-120"/>
                <a:ea typeface="標楷體" pitchFamily="65" charset="-120"/>
              </a:rPr>
              <a:t>行政院環境保護署</a:t>
            </a:r>
            <a:endParaRPr lang="zh-TW" altLang="en-US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32358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b="1" i="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1pPr>
    </p:titleStyle>
    <p:bodyStyle>
      <a:lvl1pPr marL="342900" indent="-342900" algn="l" defTabSz="914400" rtl="0" eaLnBrk="1" latinLnBrk="0" hangingPunct="1">
        <a:spcBef>
          <a:spcPts val="600"/>
        </a:spcBef>
        <a:buFont typeface="Wingdings" pitchFamily="2" charset="2"/>
        <a:buChar char="u"/>
        <a:defRPr sz="3600" b="1" kern="1200">
          <a:solidFill>
            <a:srgbClr val="003399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1pPr>
      <a:lvl2pPr marL="742950" indent="-285750" algn="l" defTabSz="914400" rtl="0" eaLnBrk="1" latinLnBrk="0" hangingPunct="1">
        <a:spcBef>
          <a:spcPts val="600"/>
        </a:spcBef>
        <a:buSzPct val="100000"/>
        <a:buFontTx/>
        <a:buBlip>
          <a:blip r:embed="rId14"/>
        </a:buBlip>
        <a:defRPr sz="28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2pPr>
      <a:lvl3pPr marL="1143000" indent="-228600" algn="l" defTabSz="914400" rtl="0" eaLnBrk="1" latinLnBrk="0" hangingPunct="1">
        <a:spcBef>
          <a:spcPts val="600"/>
        </a:spcBef>
        <a:buFont typeface="Wingdings" pitchFamily="2" charset="2"/>
        <a:buChar char="Ø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3pPr>
      <a:lvl4pPr marL="160020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4pPr>
      <a:lvl5pPr marL="2057400" indent="-228600" algn="l" defTabSz="914400" rtl="0" eaLnBrk="1" latinLnBrk="0" hangingPunct="1">
        <a:spcBef>
          <a:spcPts val="600"/>
        </a:spcBef>
        <a:buFont typeface="Arial" pitchFamily="34" charset="0"/>
        <a:buChar char="»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0" y="207546"/>
            <a:ext cx="9144000" cy="86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071546"/>
            <a:ext cx="8229600" cy="50720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D51E1-29EB-4431-9597-84D7CED02C2B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2017/7/19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938994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圖片 6" descr="3.gif"/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6219418"/>
            <a:ext cx="40481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 userDrawn="1"/>
        </p:nvSpPr>
        <p:spPr>
          <a:xfrm>
            <a:off x="707193" y="6233718"/>
            <a:ext cx="203132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5pPr>
            <a:lvl6pPr marL="2286000" algn="l" defTabSz="914400" rtl="0" eaLnBrk="1" latinLnBrk="0" hangingPunct="1"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6pPr>
            <a:lvl7pPr marL="2743200" algn="l" defTabSz="914400" rtl="0" eaLnBrk="1" latinLnBrk="0" hangingPunct="1"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7pPr>
            <a:lvl8pPr marL="3200400" algn="l" defTabSz="914400" rtl="0" eaLnBrk="1" latinLnBrk="0" hangingPunct="1"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8pPr>
            <a:lvl9pPr marL="3657600" algn="l" defTabSz="914400" rtl="0" eaLnBrk="1" latinLnBrk="0" hangingPunct="1"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標楷體" pitchFamily="65" charset="-120"/>
                <a:ea typeface="標楷體" pitchFamily="65" charset="-120"/>
              </a:rPr>
              <a:t>行政院環境保護署</a:t>
            </a:r>
            <a:endParaRPr lang="zh-TW" altLang="en-US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61825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b="1" i="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1pPr>
    </p:titleStyle>
    <p:bodyStyle>
      <a:lvl1pPr marL="342900" indent="-342900" algn="l" defTabSz="914400" rtl="0" eaLnBrk="1" latinLnBrk="0" hangingPunct="1">
        <a:spcBef>
          <a:spcPts val="600"/>
        </a:spcBef>
        <a:buFont typeface="Wingdings" pitchFamily="2" charset="2"/>
        <a:buChar char="u"/>
        <a:defRPr sz="3600" b="1" kern="1200">
          <a:solidFill>
            <a:srgbClr val="003399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1pPr>
      <a:lvl2pPr marL="742950" indent="-285750" algn="l" defTabSz="914400" rtl="0" eaLnBrk="1" latinLnBrk="0" hangingPunct="1">
        <a:spcBef>
          <a:spcPts val="600"/>
        </a:spcBef>
        <a:buSzPct val="100000"/>
        <a:buFontTx/>
        <a:buBlip>
          <a:blip r:embed="rId14"/>
        </a:buBlip>
        <a:defRPr sz="28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2pPr>
      <a:lvl3pPr marL="1143000" indent="-228600" algn="l" defTabSz="914400" rtl="0" eaLnBrk="1" latinLnBrk="0" hangingPunct="1">
        <a:spcBef>
          <a:spcPts val="600"/>
        </a:spcBef>
        <a:buFont typeface="Wingdings" pitchFamily="2" charset="2"/>
        <a:buChar char="Ø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3pPr>
      <a:lvl4pPr marL="160020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4pPr>
      <a:lvl5pPr marL="2057400" indent="-228600" algn="l" defTabSz="914400" rtl="0" eaLnBrk="1" latinLnBrk="0" hangingPunct="1">
        <a:spcBef>
          <a:spcPts val="600"/>
        </a:spcBef>
        <a:buFont typeface="Arial" pitchFamily="34" charset="0"/>
        <a:buChar char="»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microsoft.com/office/2007/relationships/hdphoto" Target="../media/hdphoto1.wdp"/><Relationship Id="rId7" Type="http://schemas.openxmlformats.org/officeDocument/2006/relationships/image" Target="../media/image14.jpeg"/><Relationship Id="rId12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3.jpeg"/><Relationship Id="rId11" Type="http://schemas.openxmlformats.org/officeDocument/2006/relationships/image" Target="../media/image18.png"/><Relationship Id="rId5" Type="http://schemas.openxmlformats.org/officeDocument/2006/relationships/image" Target="../media/image12.jpeg"/><Relationship Id="rId10" Type="http://schemas.openxmlformats.org/officeDocument/2006/relationships/image" Target="../media/image17.png"/><Relationship Id="rId4" Type="http://schemas.openxmlformats.org/officeDocument/2006/relationships/image" Target="../media/image11.jpeg"/><Relationship Id="rId9" Type="http://schemas.openxmlformats.org/officeDocument/2006/relationships/image" Target="../media/image1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3735835" y="1700808"/>
            <a:ext cx="5408165" cy="2160240"/>
          </a:xfrm>
        </p:spPr>
        <p:txBody>
          <a:bodyPr>
            <a:normAutofit/>
          </a:bodyPr>
          <a:lstStyle/>
          <a:p>
            <a:pPr eaLnBrk="1" hangingPunct="1">
              <a:lnSpc>
                <a:spcPts val="7000"/>
              </a:lnSpc>
              <a:spcBef>
                <a:spcPts val="7200"/>
              </a:spcBef>
              <a:spcAft>
                <a:spcPts val="7200"/>
              </a:spcAft>
              <a:defRPr/>
            </a:pPr>
            <a:r>
              <a:rPr lang="zh-TW" altLang="en-US" sz="5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擴大</a:t>
            </a:r>
            <a:r>
              <a:rPr lang="zh-TW" altLang="en-US" sz="5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管制</a:t>
            </a:r>
            <a:r>
              <a:rPr lang="en-US" altLang="zh-TW" sz="5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-</a:t>
            </a:r>
            <a:br>
              <a:rPr lang="en-US" altLang="zh-TW" sz="5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</a:br>
            <a:r>
              <a:rPr lang="zh-TW" altLang="en-US" sz="4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購物用塑膠袋使用</a:t>
            </a:r>
          </a:p>
        </p:txBody>
      </p:sp>
      <p:sp>
        <p:nvSpPr>
          <p:cNvPr id="5" name="副標題 2"/>
          <p:cNvSpPr txBox="1">
            <a:spLocks/>
          </p:cNvSpPr>
          <p:nvPr/>
        </p:nvSpPr>
        <p:spPr>
          <a:xfrm>
            <a:off x="3707904" y="4869160"/>
            <a:ext cx="532757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800" b="1" dirty="0" smtClean="0">
                <a:solidFill>
                  <a:prstClr val="black"/>
                </a:solidFill>
              </a:rPr>
              <a:t>中華民國</a:t>
            </a:r>
            <a:r>
              <a:rPr lang="en-US" altLang="zh-TW" sz="2800" b="1" dirty="0" smtClean="0">
                <a:solidFill>
                  <a:prstClr val="black"/>
                </a:solidFill>
              </a:rPr>
              <a:t>106</a:t>
            </a:r>
            <a:r>
              <a:rPr lang="zh-TW" altLang="en-US" sz="2800" b="1" dirty="0" smtClean="0">
                <a:solidFill>
                  <a:prstClr val="black"/>
                </a:solidFill>
              </a:rPr>
              <a:t>年</a:t>
            </a:r>
            <a:r>
              <a:rPr lang="en-US" altLang="zh-TW" sz="2800" b="1" dirty="0" smtClean="0">
                <a:solidFill>
                  <a:prstClr val="black"/>
                </a:solidFill>
              </a:rPr>
              <a:t>7</a:t>
            </a:r>
            <a:r>
              <a:rPr lang="zh-TW" altLang="en-US" sz="2800" b="1" dirty="0" smtClean="0">
                <a:solidFill>
                  <a:prstClr val="black"/>
                </a:solidFill>
              </a:rPr>
              <a:t>月</a:t>
            </a:r>
            <a:r>
              <a:rPr lang="en-US" altLang="zh-TW" sz="2800" b="1" dirty="0" smtClean="0">
                <a:solidFill>
                  <a:prstClr val="black"/>
                </a:solidFill>
              </a:rPr>
              <a:t>20</a:t>
            </a:r>
            <a:r>
              <a:rPr lang="zh-TW" altLang="en-US" sz="2800" b="1" dirty="0" smtClean="0">
                <a:solidFill>
                  <a:prstClr val="black"/>
                </a:solidFill>
              </a:rPr>
              <a:t>日</a:t>
            </a:r>
            <a:endParaRPr lang="en-US" altLang="zh-TW" sz="2800" b="1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0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 txBox="1">
            <a:spLocks/>
          </p:cNvSpPr>
          <p:nvPr/>
        </p:nvSpPr>
        <p:spPr>
          <a:xfrm>
            <a:off x="387750" y="260648"/>
            <a:ext cx="8229600" cy="86409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1pPr>
          </a:lstStyle>
          <a:p>
            <a:r>
              <a:rPr lang="zh-TW" altLang="en-US" sz="40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推動目的</a:t>
            </a:r>
            <a:endParaRPr lang="zh-TW" altLang="en-US" sz="40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內容版面配置區 2"/>
          <p:cNvSpPr txBox="1">
            <a:spLocks/>
          </p:cNvSpPr>
          <p:nvPr/>
        </p:nvSpPr>
        <p:spPr>
          <a:xfrm>
            <a:off x="395536" y="1268760"/>
            <a:ext cx="8471570" cy="5112568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indent="-266700" algn="just" hangingPunct="0">
              <a:lnSpc>
                <a:spcPts val="3500"/>
              </a:lnSpc>
              <a:spcBef>
                <a:spcPts val="600"/>
              </a:spcBef>
              <a:defRPr/>
            </a:pPr>
            <a:r>
              <a:rPr lang="zh-TW" altLang="en-US" sz="2600" b="1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聯合國訂定</a:t>
            </a:r>
            <a:r>
              <a:rPr lang="en-US" altLang="zh-TW" sz="2600" b="1" dirty="0">
                <a:solidFill>
                  <a:srgbClr val="0000FF"/>
                </a:solidFill>
                <a:cs typeface="Times New Roman" panose="02020603050405020304" pitchFamily="18" charset="0"/>
              </a:rPr>
              <a:t>6</a:t>
            </a:r>
            <a:r>
              <a:rPr lang="zh-TW" altLang="en-US" sz="2600" b="1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月</a:t>
            </a:r>
            <a:r>
              <a:rPr lang="en-US" altLang="zh-TW" sz="2600" b="1" dirty="0">
                <a:solidFill>
                  <a:srgbClr val="0000FF"/>
                </a:solidFill>
                <a:cs typeface="Times New Roman" panose="02020603050405020304" pitchFamily="18" charset="0"/>
              </a:rPr>
              <a:t>8</a:t>
            </a:r>
            <a:r>
              <a:rPr lang="zh-TW" altLang="en-US" sz="2600" b="1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日</a:t>
            </a:r>
            <a:r>
              <a:rPr lang="zh-TW" altLang="en-US" sz="2600" b="1" dirty="0">
                <a:solidFill>
                  <a:srgbClr val="0000FF"/>
                </a:solidFill>
                <a:cs typeface="Times New Roman" panose="02020603050405020304" pitchFamily="18" charset="0"/>
              </a:rPr>
              <a:t>為世界海洋日</a:t>
            </a:r>
            <a:r>
              <a:rPr lang="en-US" altLang="zh-TW" sz="2600" b="1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(World Ocean Day</a:t>
            </a:r>
            <a:r>
              <a:rPr lang="en-US" altLang="zh-TW" sz="2600" b="1" dirty="0" smtClean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)</a:t>
            </a:r>
            <a:r>
              <a:rPr lang="zh-TW" altLang="en-US" sz="2600" b="1" dirty="0" smtClean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，</a:t>
            </a:r>
            <a:r>
              <a:rPr lang="en-US" altLang="zh-TW" sz="2600" b="1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2017</a:t>
            </a:r>
            <a:r>
              <a:rPr lang="zh-TW" altLang="en-US" sz="2600" b="1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年世界海洋日主題為「我們的海洋、我們的未來</a:t>
            </a:r>
            <a:r>
              <a:rPr lang="en-US" altLang="zh-TW" sz="2600" b="1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(Our Oceans, Our Future) </a:t>
            </a:r>
            <a:r>
              <a:rPr lang="zh-TW" altLang="en-US" sz="2600" b="1" dirty="0" smtClean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」。</a:t>
            </a:r>
            <a:endParaRPr lang="en-US" altLang="zh-TW" sz="2600" b="1" dirty="0" smtClean="0">
              <a:solidFill>
                <a:sysClr val="windowText" lastClr="000000"/>
              </a:solidFill>
              <a:cs typeface="Times New Roman" panose="02020603050405020304" pitchFamily="18" charset="0"/>
            </a:endParaRPr>
          </a:p>
          <a:p>
            <a:pPr marL="266700" indent="-266700" algn="just" hangingPunct="0">
              <a:lnSpc>
                <a:spcPts val="3500"/>
              </a:lnSpc>
              <a:spcBef>
                <a:spcPts val="1200"/>
              </a:spcBef>
              <a:defRPr/>
            </a:pPr>
            <a:r>
              <a:rPr lang="en-US" altLang="zh-TW" sz="2400" b="1" dirty="0" smtClean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2017</a:t>
            </a:r>
            <a:r>
              <a:rPr lang="zh-TW" altLang="en-US" sz="2400" b="1" dirty="0" smtClean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年</a:t>
            </a:r>
            <a:r>
              <a:rPr lang="en-US" altLang="zh-TW" sz="2400" b="1" dirty="0" smtClean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6</a:t>
            </a:r>
            <a:r>
              <a:rPr lang="zh-TW" altLang="en-US" sz="2400" b="1" dirty="0" smtClean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月在紐約召開首屆聯合國海洋大會</a:t>
            </a:r>
            <a:r>
              <a:rPr lang="en-US" altLang="zh-TW" sz="2400" b="1" dirty="0" smtClean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(The Ocean Conference)</a:t>
            </a:r>
            <a:r>
              <a:rPr lang="zh-TW" altLang="en-US" sz="2400" b="1" dirty="0" smtClean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，將</a:t>
            </a:r>
            <a:r>
              <a:rPr lang="zh-TW" altLang="en-US" sz="24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扭轉海洋惡化</a:t>
            </a:r>
            <a:r>
              <a:rPr lang="zh-TW" altLang="en-US" sz="2400" b="1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列為首要目標</a:t>
            </a:r>
            <a:r>
              <a:rPr lang="zh-TW" altLang="en-US" sz="2400" b="1" dirty="0" smtClean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，</a:t>
            </a:r>
            <a:r>
              <a:rPr lang="zh-TW" altLang="en-US" sz="2400" b="1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另</a:t>
            </a:r>
            <a:r>
              <a:rPr lang="zh-TW" altLang="en-US" sz="2400" b="1" dirty="0" smtClean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主席</a:t>
            </a:r>
            <a:r>
              <a:rPr lang="zh-TW" altLang="en-US" sz="2400" b="1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指出</a:t>
            </a:r>
            <a:r>
              <a:rPr lang="zh-TW" altLang="en-US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每</a:t>
            </a:r>
            <a:r>
              <a:rPr lang="zh-TW" altLang="en-US" sz="24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分鐘有</a:t>
            </a:r>
            <a:r>
              <a:rPr lang="en-US" altLang="zh-TW" sz="24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1</a:t>
            </a:r>
            <a:r>
              <a:rPr lang="zh-TW" altLang="en-US" sz="24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部</a:t>
            </a:r>
            <a:r>
              <a:rPr lang="zh-TW" altLang="en-US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垃圾車的塑膠廢棄物被倒入海洋</a:t>
            </a:r>
            <a:r>
              <a:rPr lang="zh-TW" altLang="en-US" sz="2400" b="1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，估計</a:t>
            </a:r>
            <a:r>
              <a:rPr lang="en-US" altLang="zh-TW" sz="2400" b="1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2050</a:t>
            </a:r>
            <a:r>
              <a:rPr lang="zh-TW" altLang="en-US" sz="2400" b="1" dirty="0" smtClean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年海洋</a:t>
            </a:r>
            <a:r>
              <a:rPr lang="zh-TW" altLang="en-US" sz="2400" b="1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裡塑膠將與魚類一樣多</a:t>
            </a:r>
            <a:r>
              <a:rPr lang="zh-TW" altLang="en-US" sz="2400" b="1" dirty="0" smtClean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，影響</a:t>
            </a:r>
            <a:r>
              <a:rPr lang="zh-TW" altLang="en-US" sz="2400" b="1" dirty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食物鏈及人類飲食</a:t>
            </a:r>
            <a:r>
              <a:rPr lang="zh-TW" altLang="en-US" sz="2400" b="1" dirty="0" smtClean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。</a:t>
            </a:r>
            <a:endParaRPr lang="en-US" altLang="zh-TW" sz="2400" b="1" dirty="0" smtClean="0">
              <a:solidFill>
                <a:sysClr val="windowText" lastClr="000000"/>
              </a:solidFill>
              <a:cs typeface="Times New Roman" panose="02020603050405020304" pitchFamily="18" charset="0"/>
            </a:endParaRPr>
          </a:p>
          <a:p>
            <a:pPr marL="266700" indent="-266700" algn="just" hangingPunct="0">
              <a:lnSpc>
                <a:spcPts val="3500"/>
              </a:lnSpc>
              <a:spcBef>
                <a:spcPts val="1200"/>
              </a:spcBef>
              <a:defRPr/>
            </a:pPr>
            <a:r>
              <a:rPr lang="zh-TW" altLang="en-US" sz="2400" b="1" dirty="0" smtClean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環保署將進一步推動</a:t>
            </a:r>
            <a:r>
              <a:rPr lang="zh-TW" altLang="en-US" sz="2400" b="1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一次用塑膠產品減量措施</a:t>
            </a:r>
            <a:r>
              <a:rPr lang="en-US" altLang="zh-TW" sz="2400" b="1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(</a:t>
            </a:r>
            <a:r>
              <a:rPr lang="zh-TW" altLang="en-US" sz="2400" b="1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包含塑膠袋與塑膠微粒</a:t>
            </a:r>
            <a:r>
              <a:rPr lang="en-US" altLang="zh-TW" sz="2400" b="1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)</a:t>
            </a:r>
            <a:r>
              <a:rPr lang="zh-TW" altLang="en-US" sz="2400" b="1" dirty="0" smtClean="0">
                <a:solidFill>
                  <a:sysClr val="windowText" lastClr="000000"/>
                </a:solidFill>
                <a:cs typeface="Times New Roman" panose="02020603050405020304" pitchFamily="18" charset="0"/>
              </a:rPr>
              <a:t>，期藉本次法令修正，養成民眾自備購物袋的習慣，達成垃圾減量的目的。</a:t>
            </a:r>
            <a:endParaRPr lang="en-US" altLang="zh-TW" sz="2400" b="1" dirty="0" smtClean="0">
              <a:solidFill>
                <a:sysClr val="windowText" lastClr="0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277" y="5875379"/>
            <a:ext cx="1935829" cy="700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5280"/>
            <a:ext cx="2639874" cy="1034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212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圖片 6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61" y="1926985"/>
            <a:ext cx="1428750" cy="1428750"/>
          </a:xfrm>
          <a:prstGeom prst="rect">
            <a:avLst/>
          </a:prstGeom>
          <a:ln w="3810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29" name="圖片 28" descr="1424419138-374648407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94792" y="3994795"/>
            <a:ext cx="2810652" cy="1476072"/>
          </a:xfrm>
          <a:prstGeom prst="rect">
            <a:avLst/>
          </a:prstGeom>
          <a:ln>
            <a:noFill/>
          </a:ln>
        </p:spPr>
      </p:pic>
      <p:sp>
        <p:nvSpPr>
          <p:cNvPr id="30" name="圓角矩形 29"/>
          <p:cNvSpPr/>
          <p:nvPr/>
        </p:nvSpPr>
        <p:spPr>
          <a:xfrm>
            <a:off x="107504" y="914763"/>
            <a:ext cx="2880320" cy="720080"/>
          </a:xfrm>
          <a:prstGeom prst="roundRect">
            <a:avLst/>
          </a:prstGeom>
          <a:ln w="381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藥粧店、美粧店及藥局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1" name="圓角矩形 30"/>
          <p:cNvSpPr/>
          <p:nvPr/>
        </p:nvSpPr>
        <p:spPr>
          <a:xfrm>
            <a:off x="107504" y="3263085"/>
            <a:ext cx="2880320" cy="720080"/>
          </a:xfrm>
          <a:prstGeom prst="roundRect">
            <a:avLst/>
          </a:prstGeom>
          <a:noFill/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書籍及文具零售業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32" name="群組 31"/>
          <p:cNvGrpSpPr/>
          <p:nvPr/>
        </p:nvGrpSpPr>
        <p:grpSpPr>
          <a:xfrm>
            <a:off x="3221390" y="1681272"/>
            <a:ext cx="2691510" cy="1375656"/>
            <a:chOff x="1285852" y="5103346"/>
            <a:chExt cx="2088232" cy="1656184"/>
          </a:xfrm>
        </p:grpSpPr>
        <p:pic>
          <p:nvPicPr>
            <p:cNvPr id="33" name="圖片 32" descr="「醫療器材行」的圖片搜尋結果"/>
            <p:cNvPicPr/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85852" y="5103346"/>
              <a:ext cx="2088232" cy="16561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" name="圓角矩形 33"/>
            <p:cNvSpPr/>
            <p:nvPr/>
          </p:nvSpPr>
          <p:spPr>
            <a:xfrm>
              <a:off x="1475656" y="5202410"/>
              <a:ext cx="720080" cy="226854"/>
            </a:xfrm>
            <a:prstGeom prst="roundRect">
              <a:avLst/>
            </a:prstGeom>
            <a:solidFill>
              <a:srgbClr val="1FB7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pic>
        <p:nvPicPr>
          <p:cNvPr id="35" name="圖片 34" descr="bookstor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0014" y="4012751"/>
            <a:ext cx="2715802" cy="1440160"/>
          </a:xfrm>
          <a:prstGeom prst="rect">
            <a:avLst/>
          </a:prstGeom>
        </p:spPr>
      </p:pic>
      <p:grpSp>
        <p:nvGrpSpPr>
          <p:cNvPr id="36" name="群組 35"/>
          <p:cNvGrpSpPr/>
          <p:nvPr/>
        </p:nvGrpSpPr>
        <p:grpSpPr>
          <a:xfrm>
            <a:off x="2699792" y="4365103"/>
            <a:ext cx="1768902" cy="1545554"/>
            <a:chOff x="467545" y="4077071"/>
            <a:chExt cx="2461381" cy="1440161"/>
          </a:xfrm>
        </p:grpSpPr>
        <p:pic>
          <p:nvPicPr>
            <p:cNvPr id="37" name="圖片 36" descr="「洗衣店 橘子」的圖片搜尋結果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67545" y="4077072"/>
              <a:ext cx="2461381" cy="1440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8" name="圓角矩形 37"/>
            <p:cNvSpPr/>
            <p:nvPr/>
          </p:nvSpPr>
          <p:spPr>
            <a:xfrm>
              <a:off x="946259" y="4077071"/>
              <a:ext cx="1053972" cy="342651"/>
            </a:xfrm>
            <a:prstGeom prst="roundRect">
              <a:avLst/>
            </a:prstGeom>
            <a:solidFill>
              <a:srgbClr val="C55203"/>
            </a:solidFill>
            <a:ln>
              <a:solidFill>
                <a:srgbClr val="C552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39" name="圓角矩形 38"/>
          <p:cNvSpPr/>
          <p:nvPr/>
        </p:nvSpPr>
        <p:spPr>
          <a:xfrm>
            <a:off x="6796733" y="4022863"/>
            <a:ext cx="1049101" cy="376917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40" name="群組 39"/>
          <p:cNvGrpSpPr/>
          <p:nvPr/>
        </p:nvGrpSpPr>
        <p:grpSpPr>
          <a:xfrm>
            <a:off x="6253220" y="1682074"/>
            <a:ext cx="2752224" cy="1376935"/>
            <a:chOff x="0" y="2428868"/>
            <a:chExt cx="2032184" cy="1513878"/>
          </a:xfrm>
        </p:grpSpPr>
        <p:pic>
          <p:nvPicPr>
            <p:cNvPr id="41" name="圖片 40" descr="「燦坤」的圖片搜尋結果"/>
            <p:cNvPicPr/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0" y="2428868"/>
              <a:ext cx="2032184" cy="15138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2" name="圓角矩形 41"/>
            <p:cNvSpPr/>
            <p:nvPr/>
          </p:nvSpPr>
          <p:spPr>
            <a:xfrm>
              <a:off x="428596" y="2643180"/>
              <a:ext cx="720080" cy="597979"/>
            </a:xfrm>
            <a:prstGeom prst="roundRect">
              <a:avLst/>
            </a:prstGeom>
            <a:solidFill>
              <a:srgbClr val="F2D6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>
            <a:off x="103874" y="1634843"/>
            <a:ext cx="2880320" cy="1496610"/>
          </a:xfrm>
          <a:prstGeom prst="rect">
            <a:avLst/>
          </a:prstGeom>
          <a:noFill/>
          <a:ln w="12700">
            <a:solidFill>
              <a:schemeClr val="accent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142582" y="1628800"/>
            <a:ext cx="2880320" cy="1496610"/>
          </a:xfrm>
          <a:prstGeom prst="rect">
            <a:avLst/>
          </a:prstGeom>
          <a:noFill/>
          <a:ln w="12700">
            <a:solidFill>
              <a:schemeClr val="accent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166212" y="1629790"/>
            <a:ext cx="2880320" cy="1496610"/>
          </a:xfrm>
          <a:prstGeom prst="rect">
            <a:avLst/>
          </a:prstGeom>
          <a:noFill/>
          <a:ln w="12700">
            <a:solidFill>
              <a:schemeClr val="accent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125124" y="3984526"/>
            <a:ext cx="2880320" cy="1496610"/>
          </a:xfrm>
          <a:prstGeom prst="rect">
            <a:avLst/>
          </a:prstGeom>
          <a:noFill/>
          <a:ln w="12700">
            <a:solidFill>
              <a:schemeClr val="accent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7" name="圓角矩形 46"/>
          <p:cNvSpPr/>
          <p:nvPr/>
        </p:nvSpPr>
        <p:spPr>
          <a:xfrm>
            <a:off x="3126985" y="914763"/>
            <a:ext cx="2880320" cy="720080"/>
          </a:xfrm>
          <a:prstGeom prst="roundRect">
            <a:avLst/>
          </a:prstGeom>
          <a:ln w="381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醫療器材行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8" name="圓角矩形 47"/>
          <p:cNvSpPr/>
          <p:nvPr/>
        </p:nvSpPr>
        <p:spPr>
          <a:xfrm>
            <a:off x="6166212" y="914763"/>
            <a:ext cx="2880320" cy="720080"/>
          </a:xfrm>
          <a:prstGeom prst="roundRect">
            <a:avLst/>
          </a:prstGeom>
          <a:ln w="381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家電攝影、資訊及通訊設備零售業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9" name="圓角矩形 48"/>
          <p:cNvSpPr/>
          <p:nvPr/>
        </p:nvSpPr>
        <p:spPr>
          <a:xfrm>
            <a:off x="6128516" y="3263085"/>
            <a:ext cx="2880320" cy="720080"/>
          </a:xfrm>
          <a:prstGeom prst="roundRect">
            <a:avLst/>
          </a:prstGeom>
          <a:ln w="381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西點麵包店業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110896" y="3984526"/>
            <a:ext cx="2880320" cy="1496610"/>
          </a:xfrm>
          <a:prstGeom prst="rect">
            <a:avLst/>
          </a:prstGeom>
          <a:noFill/>
          <a:ln w="12700">
            <a:solidFill>
              <a:schemeClr val="accent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627785" y="4322907"/>
            <a:ext cx="1944216" cy="1674030"/>
          </a:xfrm>
          <a:prstGeom prst="rect">
            <a:avLst/>
          </a:prstGeom>
          <a:noFill/>
          <a:ln w="12700">
            <a:solidFill>
              <a:schemeClr val="accent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4665015" y="4321758"/>
            <a:ext cx="1944216" cy="1674030"/>
          </a:xfrm>
          <a:prstGeom prst="rect">
            <a:avLst/>
          </a:prstGeom>
          <a:noFill/>
          <a:ln w="12700">
            <a:solidFill>
              <a:schemeClr val="accent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3" name="圓角矩形 52"/>
          <p:cNvSpPr/>
          <p:nvPr/>
        </p:nvSpPr>
        <p:spPr>
          <a:xfrm>
            <a:off x="2726198" y="5993346"/>
            <a:ext cx="1656184" cy="720080"/>
          </a:xfrm>
          <a:prstGeom prst="roundRect">
            <a:avLst/>
          </a:prstGeom>
          <a:ln w="381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洗衣店業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4" name="圓角矩形 53"/>
          <p:cNvSpPr/>
          <p:nvPr/>
        </p:nvSpPr>
        <p:spPr>
          <a:xfrm>
            <a:off x="4900276" y="5996311"/>
            <a:ext cx="1597918" cy="720080"/>
          </a:xfrm>
          <a:prstGeom prst="roundRect">
            <a:avLst/>
          </a:prstGeom>
          <a:ln w="381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飲料店業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5" name="橢圓 54"/>
          <p:cNvSpPr/>
          <p:nvPr/>
        </p:nvSpPr>
        <p:spPr>
          <a:xfrm>
            <a:off x="2987824" y="1576096"/>
            <a:ext cx="835550" cy="540000"/>
          </a:xfrm>
          <a:prstGeom prst="ellips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9</a:t>
            </a:r>
            <a:endParaRPr lang="zh-TW" altLang="en-US" sz="24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6" name="橢圓 55"/>
          <p:cNvSpPr/>
          <p:nvPr/>
        </p:nvSpPr>
        <p:spPr>
          <a:xfrm>
            <a:off x="57398" y="1571251"/>
            <a:ext cx="835550" cy="540000"/>
          </a:xfrm>
          <a:prstGeom prst="ellips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8</a:t>
            </a:r>
            <a:endParaRPr lang="zh-TW" altLang="en-US" sz="24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7" name="橢圓 56"/>
          <p:cNvSpPr/>
          <p:nvPr/>
        </p:nvSpPr>
        <p:spPr>
          <a:xfrm>
            <a:off x="6008001" y="1571251"/>
            <a:ext cx="835550" cy="540000"/>
          </a:xfrm>
          <a:prstGeom prst="ellips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</a:t>
            </a:r>
            <a:endParaRPr lang="zh-TW" altLang="en-US" sz="24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8" name="橢圓 57"/>
          <p:cNvSpPr/>
          <p:nvPr/>
        </p:nvSpPr>
        <p:spPr>
          <a:xfrm>
            <a:off x="51944" y="3864096"/>
            <a:ext cx="835550" cy="540000"/>
          </a:xfrm>
          <a:prstGeom prst="ellips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</a:t>
            </a:r>
            <a:endParaRPr lang="zh-TW" altLang="en-US" sz="24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9" name="橢圓 58"/>
          <p:cNvSpPr/>
          <p:nvPr/>
        </p:nvSpPr>
        <p:spPr>
          <a:xfrm>
            <a:off x="2375846" y="5722781"/>
            <a:ext cx="835550" cy="540000"/>
          </a:xfrm>
          <a:prstGeom prst="ellips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12</a:t>
            </a:r>
            <a:endParaRPr lang="zh-TW" altLang="en-US" sz="24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0" name="橢圓 59"/>
          <p:cNvSpPr/>
          <p:nvPr/>
        </p:nvSpPr>
        <p:spPr>
          <a:xfrm>
            <a:off x="5998125" y="3858892"/>
            <a:ext cx="835550" cy="540000"/>
          </a:xfrm>
          <a:prstGeom prst="ellips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400" b="1" dirty="0" smtClean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14</a:t>
            </a:r>
            <a:endParaRPr lang="zh-TW" altLang="en-US" sz="2400" b="1" dirty="0">
              <a:solidFill>
                <a:schemeClr val="accent5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61" name="圖片 6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468" y="4413357"/>
            <a:ext cx="1875607" cy="1464216"/>
          </a:xfrm>
          <a:prstGeom prst="rect">
            <a:avLst/>
          </a:prstGeom>
        </p:spPr>
      </p:pic>
      <p:sp>
        <p:nvSpPr>
          <p:cNvPr id="62" name="文字方塊 61"/>
          <p:cNvSpPr txBox="1"/>
          <p:nvPr/>
        </p:nvSpPr>
        <p:spPr>
          <a:xfrm>
            <a:off x="6607455" y="6430167"/>
            <a:ext cx="15985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  <a:sym typeface="Wingdings 2" panose="05020102010507070707" pitchFamily="18" charset="2"/>
              </a:rPr>
              <a:t>圖片取自網路</a:t>
            </a:r>
            <a:endParaRPr lang="en-US" altLang="zh-TW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63" name="橢圓 62"/>
          <p:cNvSpPr/>
          <p:nvPr/>
        </p:nvSpPr>
        <p:spPr>
          <a:xfrm>
            <a:off x="4526849" y="5726050"/>
            <a:ext cx="835550" cy="540000"/>
          </a:xfrm>
          <a:prstGeom prst="ellips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13</a:t>
            </a:r>
            <a:endParaRPr lang="zh-TW" altLang="en-US" sz="24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64" name="圖片 6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281" y="1880585"/>
            <a:ext cx="1397149" cy="1397149"/>
          </a:xfrm>
          <a:prstGeom prst="rect">
            <a:avLst/>
          </a:prstGeom>
        </p:spPr>
      </p:pic>
      <p:pic>
        <p:nvPicPr>
          <p:cNvPr id="65" name="圖片 64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>
                        <a14:foregroundMark x1="36527" y1="26667" x2="36527" y2="2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6" y="2090636"/>
            <a:ext cx="1188220" cy="1067263"/>
          </a:xfrm>
          <a:prstGeom prst="rect">
            <a:avLst/>
          </a:prstGeom>
        </p:spPr>
      </p:pic>
      <p:sp>
        <p:nvSpPr>
          <p:cNvPr id="67" name="橢圓 66"/>
          <p:cNvSpPr/>
          <p:nvPr/>
        </p:nvSpPr>
        <p:spPr>
          <a:xfrm>
            <a:off x="2872430" y="2912131"/>
            <a:ext cx="3380790" cy="1565397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新增管制對象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>
              <a:spcBef>
                <a:spcPts val="600"/>
              </a:spcBef>
            </a:pP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(107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日實施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8" name="圓角矩形 67"/>
          <p:cNvSpPr/>
          <p:nvPr/>
        </p:nvSpPr>
        <p:spPr>
          <a:xfrm>
            <a:off x="5699235" y="5051044"/>
            <a:ext cx="686706" cy="326133"/>
          </a:xfrm>
          <a:prstGeom prst="roundRect">
            <a:avLst/>
          </a:prstGeom>
          <a:solidFill>
            <a:srgbClr val="EA8B00"/>
          </a:solidFill>
          <a:ln>
            <a:solidFill>
              <a:srgbClr val="EA8B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9" name="標題 1"/>
          <p:cNvSpPr txBox="1">
            <a:spLocks/>
          </p:cNvSpPr>
          <p:nvPr/>
        </p:nvSpPr>
        <p:spPr>
          <a:xfrm>
            <a:off x="387750" y="116632"/>
            <a:ext cx="8229600" cy="86409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1pPr>
          </a:lstStyle>
          <a:p>
            <a:r>
              <a:rPr lang="zh-TW" alt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本次新增管制</a:t>
            </a:r>
            <a:r>
              <a:rPr lang="zh-TW" altLang="en-US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對象</a:t>
            </a:r>
            <a:endParaRPr lang="zh-TW" altLang="en-US" sz="4000" dirty="0">
              <a:solidFill>
                <a:schemeClr val="tx1">
                  <a:lumMod val="95000"/>
                  <a:lumOff val="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0" name="圓角矩形 69"/>
          <p:cNvSpPr/>
          <p:nvPr/>
        </p:nvSpPr>
        <p:spPr>
          <a:xfrm>
            <a:off x="4394134" y="2262618"/>
            <a:ext cx="681922" cy="316542"/>
          </a:xfrm>
          <a:prstGeom prst="roundRect">
            <a:avLst/>
          </a:prstGeom>
          <a:solidFill>
            <a:srgbClr val="F8F8F8"/>
          </a:solidFill>
          <a:ln>
            <a:solidFill>
              <a:srgbClr val="F8F8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>
                <a:solidFill>
                  <a:srgbClr val="EAEAEA"/>
                </a:solidFill>
              </a:ln>
              <a:solidFill>
                <a:srgbClr val="F8F8F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1" name="圓角矩形 70"/>
          <p:cNvSpPr/>
          <p:nvPr/>
        </p:nvSpPr>
        <p:spPr>
          <a:xfrm>
            <a:off x="4283968" y="5232066"/>
            <a:ext cx="65151" cy="611813"/>
          </a:xfrm>
          <a:prstGeom prst="roundRect">
            <a:avLst/>
          </a:prstGeom>
          <a:solidFill>
            <a:srgbClr val="C55203"/>
          </a:solidFill>
          <a:ln>
            <a:solidFill>
              <a:srgbClr val="C552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72" name="圓角矩形 71"/>
          <p:cNvSpPr/>
          <p:nvPr/>
        </p:nvSpPr>
        <p:spPr>
          <a:xfrm>
            <a:off x="4283968" y="1926984"/>
            <a:ext cx="1368152" cy="61855"/>
          </a:xfrm>
          <a:prstGeom prst="roundRect">
            <a:avLst/>
          </a:prstGeom>
          <a:solidFill>
            <a:srgbClr val="1FB7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5783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3</a:t>
            </a:fld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圓角矩形 8"/>
          <p:cNvSpPr>
            <a:spLocks noChangeArrowheads="1"/>
          </p:cNvSpPr>
          <p:nvPr/>
        </p:nvSpPr>
        <p:spPr bwMode="auto">
          <a:xfrm>
            <a:off x="561291" y="931786"/>
            <a:ext cx="8389942" cy="16200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>
            <a:lvl1pPr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28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1.</a:t>
            </a:r>
            <a:r>
              <a:rPr lang="zh-TW" altLang="en-US" sz="2800" b="1" i="0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擴大管制對象</a:t>
            </a:r>
            <a:r>
              <a:rPr lang="en-US" altLang="zh-TW" sz="2000" b="1" i="0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i="0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不得免費提供</a:t>
            </a:r>
            <a:r>
              <a:rPr lang="en-US" altLang="zh-TW" sz="2000" b="1" i="0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</a:p>
          <a:p>
            <a:pPr eaLnBrk="1" hangingPunct="1"/>
            <a:r>
              <a:rPr lang="zh-TW" altLang="en-US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      </a:t>
            </a:r>
            <a:r>
              <a:rPr lang="en-US" altLang="zh-TW" sz="28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7</a:t>
            </a:r>
            <a:r>
              <a:rPr lang="zh-TW" altLang="en-US" sz="28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大類         </a:t>
            </a:r>
            <a:r>
              <a:rPr lang="en-US" altLang="zh-TW" sz="28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14</a:t>
            </a:r>
            <a:r>
              <a:rPr lang="zh-TW" altLang="en-US" sz="28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大類           新增</a:t>
            </a:r>
            <a:r>
              <a:rPr lang="en-US" altLang="zh-TW" sz="28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7</a:t>
            </a:r>
            <a:r>
              <a:rPr lang="zh-TW" altLang="en-US" sz="28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大類  </a:t>
            </a:r>
            <a:endParaRPr lang="en-US" altLang="zh-TW" sz="3200" b="1" i="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eaLnBrk="1" hangingPunct="1"/>
            <a:r>
              <a:rPr lang="zh-TW" altLang="en-US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      </a:t>
            </a:r>
            <a:r>
              <a:rPr lang="en-US" altLang="zh-TW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約</a:t>
            </a:r>
            <a:r>
              <a:rPr lang="en-US" altLang="zh-TW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2</a:t>
            </a:r>
            <a:r>
              <a:rPr lang="zh-TW" altLang="en-US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萬家</a:t>
            </a:r>
            <a:r>
              <a:rPr lang="en-US" altLang="zh-TW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          </a:t>
            </a:r>
            <a:r>
              <a:rPr lang="en-US" altLang="zh-TW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約</a:t>
            </a:r>
            <a:r>
              <a:rPr lang="en-US" altLang="zh-TW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10</a:t>
            </a:r>
            <a:r>
              <a:rPr lang="zh-TW" altLang="en-US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萬家</a:t>
            </a:r>
            <a:r>
              <a:rPr lang="en-US" altLang="zh-TW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            </a:t>
            </a:r>
            <a:r>
              <a:rPr lang="en-US" altLang="zh-TW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新增約</a:t>
            </a:r>
            <a:r>
              <a:rPr lang="en-US" altLang="zh-TW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8</a:t>
            </a:r>
            <a:r>
              <a:rPr lang="zh-TW" altLang="en-US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萬家</a:t>
            </a:r>
            <a:r>
              <a:rPr lang="en-US" altLang="zh-TW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endParaRPr lang="zh-TW" altLang="en-US" sz="2000" b="1" i="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eaLnBrk="1" hangingPunct="1"/>
            <a:endParaRPr lang="zh-TW" altLang="en-US" sz="2000" b="1" i="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7" name="向右箭號 6"/>
          <p:cNvSpPr/>
          <p:nvPr/>
        </p:nvSpPr>
        <p:spPr bwMode="auto">
          <a:xfrm>
            <a:off x="2307541" y="1539287"/>
            <a:ext cx="431800" cy="695987"/>
          </a:xfrm>
          <a:prstGeom prst="right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hangingPunct="1">
              <a:defRPr/>
            </a:pPr>
            <a:endParaRPr lang="zh-TW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9"/>
          <p:cNvSpPr txBox="1">
            <a:spLocks noChangeArrowheads="1"/>
          </p:cNvSpPr>
          <p:nvPr/>
        </p:nvSpPr>
        <p:spPr bwMode="auto">
          <a:xfrm>
            <a:off x="6660232" y="1117269"/>
            <a:ext cx="257175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zh-TW" altLang="zh-TW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藥粧</a:t>
            </a:r>
            <a:r>
              <a:rPr lang="en-US" altLang="zh-TW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/</a:t>
            </a:r>
            <a:r>
              <a:rPr lang="zh-TW" altLang="zh-TW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美粧</a:t>
            </a:r>
            <a:r>
              <a:rPr lang="en-US" altLang="zh-TW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/</a:t>
            </a:r>
            <a:r>
              <a:rPr lang="zh-TW" altLang="zh-TW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藥局</a:t>
            </a:r>
            <a:r>
              <a:rPr lang="zh-TW" altLang="en-US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endParaRPr lang="en-US" altLang="zh-TW" sz="1600" b="1" i="0" dirty="0">
              <a:solidFill>
                <a:srgbClr val="3333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eaLnBrk="1" hangingPunct="1"/>
            <a:r>
              <a:rPr lang="zh-TW" altLang="zh-TW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醫療器材行</a:t>
            </a:r>
            <a:r>
              <a:rPr lang="zh-TW" altLang="en-US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endParaRPr lang="en-US" altLang="zh-TW" sz="1600" b="1" i="0" dirty="0">
              <a:solidFill>
                <a:srgbClr val="3333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eaLnBrk="1" hangingPunct="1"/>
            <a:r>
              <a:rPr lang="en-US" altLang="zh-TW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3C</a:t>
            </a:r>
            <a:r>
              <a:rPr lang="zh-TW" altLang="zh-TW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零售</a:t>
            </a:r>
            <a:r>
              <a:rPr lang="zh-TW" altLang="en-US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r>
              <a:rPr lang="zh-TW" altLang="zh-TW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書籍</a:t>
            </a:r>
            <a:r>
              <a:rPr lang="en-US" altLang="zh-TW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/</a:t>
            </a:r>
            <a:r>
              <a:rPr lang="zh-TW" altLang="zh-TW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文具零售</a:t>
            </a:r>
            <a:r>
              <a:rPr lang="zh-TW" altLang="en-US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endParaRPr lang="en-US" altLang="zh-TW" sz="1600" b="1" i="0" dirty="0">
              <a:solidFill>
                <a:srgbClr val="3333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eaLnBrk="1" hangingPunct="1"/>
            <a:r>
              <a:rPr lang="zh-TW" altLang="zh-TW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洗衣店</a:t>
            </a:r>
            <a:r>
              <a:rPr lang="zh-TW" altLang="en-US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r>
              <a:rPr lang="zh-TW" altLang="zh-TW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飲料店</a:t>
            </a:r>
            <a:r>
              <a:rPr lang="zh-TW" altLang="en-US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endParaRPr lang="en-US" altLang="zh-TW" sz="1600" b="1" i="0" dirty="0">
              <a:solidFill>
                <a:srgbClr val="3333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eaLnBrk="1" hangingPunct="1"/>
            <a:r>
              <a:rPr lang="zh-TW" altLang="zh-TW" sz="16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西點麵包店</a:t>
            </a:r>
            <a:endParaRPr lang="zh-TW" altLang="en-US" sz="1600" b="1" i="0" dirty="0">
              <a:solidFill>
                <a:srgbClr val="3333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571500" y="2636912"/>
            <a:ext cx="8429625" cy="1620000"/>
            <a:chOff x="571500" y="2708920"/>
            <a:chExt cx="8429625" cy="1620000"/>
          </a:xfrm>
        </p:grpSpPr>
        <p:sp>
          <p:nvSpPr>
            <p:cNvPr id="10" name="圓角矩形 10"/>
            <p:cNvSpPr>
              <a:spLocks noChangeArrowheads="1"/>
            </p:cNvSpPr>
            <p:nvPr/>
          </p:nvSpPr>
          <p:spPr bwMode="auto">
            <a:xfrm>
              <a:off x="571500" y="2708920"/>
              <a:ext cx="8358219" cy="1558115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>
              <a:lvl1pPr>
                <a:defRPr kumimoji="1" 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>
                <a:defRPr kumimoji="1" 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>
                <a:defRPr kumimoji="1" 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>
                <a:defRPr kumimoji="1" 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>
                <a:defRPr kumimoji="1" 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r>
                <a:rPr lang="en-US" altLang="zh-TW" sz="2800" b="1" i="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2.</a:t>
              </a:r>
              <a:r>
                <a:rPr lang="zh-TW" altLang="en-US" sz="2800" b="1" i="0" u="sng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取消厚度限制</a:t>
              </a:r>
              <a:r>
                <a:rPr lang="zh-TW" altLang="en-US" sz="2800" b="1" i="0" u="sng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、</a:t>
              </a:r>
              <a:r>
                <a:rPr lang="zh-TW" altLang="en-US" sz="2800" b="1" i="0" u="sng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納管全部塑膠材質</a:t>
              </a:r>
              <a:r>
                <a:rPr lang="en-US" altLang="zh-TW" sz="2000" b="1" i="0" u="sng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(</a:t>
              </a:r>
              <a:r>
                <a:rPr lang="zh-TW" altLang="en-US" sz="2000" b="1" i="0" u="sng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含生質塑膠</a:t>
              </a:r>
              <a:r>
                <a:rPr lang="en-US" altLang="zh-TW" sz="2000" b="1" i="0" u="sng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)</a:t>
              </a:r>
            </a:p>
            <a:p>
              <a:pPr eaLnBrk="1" hangingPunct="1"/>
              <a:r>
                <a:rPr lang="zh-TW" altLang="en-US" sz="2800" b="1" i="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    限制</a:t>
              </a:r>
              <a:r>
                <a:rPr lang="en-US" altLang="zh-TW" sz="2800" b="1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≧ 0.06</a:t>
              </a:r>
              <a:r>
                <a:rPr lang="zh-TW" altLang="en-US" sz="2800" b="1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 </a:t>
              </a:r>
              <a:r>
                <a:rPr lang="en-US" altLang="zh-TW" sz="2800" b="1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mm</a:t>
              </a:r>
              <a:endParaRPr lang="zh-TW" altLang="en-US" sz="28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endParaRPr>
            </a:p>
          </p:txBody>
        </p:sp>
        <p:sp>
          <p:nvSpPr>
            <p:cNvPr id="11" name="向右箭號 10"/>
            <p:cNvSpPr/>
            <p:nvPr/>
          </p:nvSpPr>
          <p:spPr bwMode="auto">
            <a:xfrm>
              <a:off x="3714750" y="3338236"/>
              <a:ext cx="431800" cy="666828"/>
            </a:xfrm>
            <a:prstGeom prst="rightArrow">
              <a:avLst/>
            </a:prstGeom>
            <a:ln>
              <a:headEnd type="none" w="med" len="med"/>
              <a:tailEnd type="none" w="med" len="med"/>
            </a:ln>
            <a:extLst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 eaLnBrk="1" hangingPunct="1">
                <a:defRPr/>
              </a:pPr>
              <a:endParaRPr lang="zh-TW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" name="文字方塊 12"/>
            <p:cNvSpPr txBox="1">
              <a:spLocks noChangeArrowheads="1"/>
            </p:cNvSpPr>
            <p:nvPr/>
          </p:nvSpPr>
          <p:spPr bwMode="auto">
            <a:xfrm>
              <a:off x="4143375" y="3280694"/>
              <a:ext cx="4857750" cy="1048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87313" indent="-87313">
                <a:defRPr kumimoji="1" 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>
                <a:defRPr kumimoji="1" 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>
                <a:defRPr kumimoji="1" 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>
                <a:defRPr kumimoji="1" 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>
                <a:defRPr kumimoji="1" 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buFontTx/>
                <a:buChar char="•"/>
              </a:pPr>
              <a:r>
                <a:rPr lang="zh-TW" altLang="en-US" sz="2000" b="1" i="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購物</a:t>
              </a:r>
              <a:r>
                <a:rPr lang="zh-TW" altLang="en-US" sz="2000" b="1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用</a:t>
              </a:r>
              <a:r>
                <a:rPr lang="zh-TW" altLang="en-US" sz="2000" b="1" i="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塑膠袋無論厚薄皆受管制</a:t>
              </a:r>
              <a:endParaRPr lang="en-US" altLang="zh-TW" sz="20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endParaRPr>
            </a:p>
            <a:p>
              <a:pPr eaLnBrk="1" hangingPunct="1">
                <a:buFontTx/>
                <a:buChar char="•"/>
              </a:pPr>
              <a:r>
                <a:rPr lang="zh-TW" altLang="en-US" sz="2000" b="1" i="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回歸</a:t>
              </a:r>
              <a:r>
                <a:rPr lang="zh-TW" altLang="en-US" sz="2000" b="1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業者自行選擇最適化之袋體</a:t>
              </a:r>
              <a:r>
                <a:rPr lang="zh-TW" altLang="en-US" sz="2000" b="1" i="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厚度</a:t>
              </a:r>
              <a:endParaRPr lang="en-US" altLang="zh-TW" sz="2000" b="1" i="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endParaRPr>
            </a:p>
            <a:p>
              <a:pPr eaLnBrk="1" hangingPunct="1">
                <a:buFontTx/>
                <a:buChar char="•"/>
              </a:pPr>
              <a:r>
                <a:rPr lang="zh-TW" altLang="en-US" sz="2000" b="1" i="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減少厚度、材質認定疑義</a:t>
              </a:r>
              <a:endPara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endParaRPr>
            </a:p>
          </p:txBody>
        </p:sp>
      </p:grpSp>
      <p:sp>
        <p:nvSpPr>
          <p:cNvPr id="13" name="圓角矩形 12"/>
          <p:cNvSpPr/>
          <p:nvPr/>
        </p:nvSpPr>
        <p:spPr bwMode="auto">
          <a:xfrm>
            <a:off x="571500" y="4351985"/>
            <a:ext cx="8358188" cy="1381271"/>
          </a:xfrm>
          <a:prstGeom prst="round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en-US" altLang="zh-TW" sz="2800" b="1" i="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3.</a:t>
            </a:r>
            <a:r>
              <a:rPr lang="zh-TW" altLang="en-US" sz="2800" b="1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推動專用垃圾袋與購物用塑膠袋</a:t>
            </a:r>
            <a:r>
              <a:rPr lang="zh-TW" altLang="en-US" sz="2800" b="1" u="sng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兩袋合一</a:t>
            </a:r>
          </a:p>
          <a:p>
            <a:pPr marL="355600" eaLnBrk="1" hangingPunct="1">
              <a:defRPr/>
            </a:pPr>
            <a:r>
              <a:rPr lang="zh-TW" altLang="en-US" sz="2200" b="1" i="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環保局</a:t>
            </a:r>
            <a:r>
              <a:rPr lang="zh-TW" altLang="en-US" sz="22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可視需求規定轄內量販店、超級市場、連鎖便利商店等</a:t>
            </a:r>
            <a:r>
              <a:rPr lang="en-US" altLang="zh-TW" sz="22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</a:t>
            </a:r>
            <a:r>
              <a:rPr lang="zh-TW" altLang="en-US" sz="2200" b="1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類管制對象僅能提供兩用袋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5756">
            <a:off x="3112331" y="5752184"/>
            <a:ext cx="749726" cy="1020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標題 1"/>
          <p:cNvSpPr txBox="1">
            <a:spLocks/>
          </p:cNvSpPr>
          <p:nvPr/>
        </p:nvSpPr>
        <p:spPr>
          <a:xfrm>
            <a:off x="251520" y="116632"/>
            <a:ext cx="8568952" cy="86409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1pPr>
          </a:lstStyle>
          <a:p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購物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用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塑膠袋擴大管制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(107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日實施</a:t>
            </a:r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圓角矩形 22"/>
          <p:cNvSpPr>
            <a:spLocks noChangeArrowheads="1"/>
          </p:cNvSpPr>
          <p:nvPr/>
        </p:nvSpPr>
        <p:spPr bwMode="auto">
          <a:xfrm>
            <a:off x="4311308" y="5805264"/>
            <a:ext cx="4761255" cy="928687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 anchor="ctr"/>
          <a:lstStyle>
            <a:lvl1pPr marL="361950"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zh-TW" altLang="en-US" sz="2200" b="1" i="0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預估減少</a:t>
            </a:r>
            <a:r>
              <a:rPr lang="en-US" altLang="zh-TW" sz="2200" b="1" i="0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15</a:t>
            </a:r>
            <a:r>
              <a:rPr lang="zh-TW" altLang="en-US" sz="2200" b="1" i="0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億個購物用塑膠袋</a:t>
            </a:r>
            <a:r>
              <a:rPr lang="en-US" altLang="zh-TW" sz="2200" b="1" i="0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/</a:t>
            </a:r>
            <a:r>
              <a:rPr lang="zh-TW" altLang="en-US" sz="2200" b="1" i="0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  </a:t>
            </a:r>
            <a:endParaRPr lang="en-US" altLang="zh-TW" sz="2200" b="1" i="0" u="sng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eaLnBrk="1" hangingPunct="1"/>
            <a:r>
              <a:rPr lang="zh-TW" altLang="en-US" sz="2200" b="1" i="0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</a:t>
            </a:r>
            <a:r>
              <a:rPr lang="en-US" altLang="zh-TW" sz="2200" b="1" i="0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200" b="1" i="0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新增管制對象</a:t>
            </a:r>
            <a:r>
              <a:rPr lang="en-US" altLang="zh-TW" sz="2200" b="1" i="0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endParaRPr lang="zh-TW" altLang="en-US" sz="2200" b="1" i="0" u="sng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17" name="向下箭號 16"/>
          <p:cNvSpPr/>
          <p:nvPr/>
        </p:nvSpPr>
        <p:spPr>
          <a:xfrm rot="16200000">
            <a:off x="4001635" y="5882971"/>
            <a:ext cx="714380" cy="714382"/>
          </a:xfrm>
          <a:prstGeom prst="downArrow">
            <a:avLst>
              <a:gd name="adj1" fmla="val 50000"/>
              <a:gd name="adj2" fmla="val 48190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97430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2515895" y="1954575"/>
            <a:ext cx="3877985" cy="230832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>
              <a:defRPr/>
            </a:pPr>
            <a:r>
              <a:rPr lang="zh-TW" altLang="en-US" sz="7200" b="1" dirty="0">
                <a:ln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報告完畢</a:t>
            </a:r>
            <a:endParaRPr lang="en-US" altLang="zh-TW" sz="7200" b="1" dirty="0">
              <a:ln>
                <a:solidFill>
                  <a:prstClr val="black"/>
                </a:solidFill>
                <a:prstDash val="solid"/>
              </a:ln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lang="zh-TW" altLang="en-US" sz="7200" b="1" dirty="0">
                <a:ln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謝謝</a:t>
            </a:r>
            <a:r>
              <a:rPr lang="zh-TW" altLang="en-US" sz="7200" b="1" dirty="0" smtClean="0">
                <a:ln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聆聽</a:t>
            </a:r>
            <a:endParaRPr lang="zh-TW" altLang="en-US" sz="7200" b="1" dirty="0">
              <a:ln>
                <a:solidFill>
                  <a:prstClr val="black"/>
                </a:solidFill>
                <a:prstDash val="solid"/>
              </a:ln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3763" y="3573463"/>
            <a:ext cx="1970087" cy="298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9871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1128</TotalTime>
  <Words>301</Words>
  <Application>Microsoft Office PowerPoint</Application>
  <PresentationFormat>如螢幕大小 (4:3)</PresentationFormat>
  <Paragraphs>46</Paragraphs>
  <Slides>5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4</vt:i4>
      </vt:variant>
      <vt:variant>
        <vt:lpstr>投影片標題</vt:lpstr>
      </vt:variant>
      <vt:variant>
        <vt:i4>5</vt:i4>
      </vt:variant>
    </vt:vector>
  </HeadingPairs>
  <TitlesOfParts>
    <vt:vector size="9" baseType="lpstr">
      <vt:lpstr>Office 佈景主題</vt:lpstr>
      <vt:lpstr>1_Office 佈景主題</vt:lpstr>
      <vt:lpstr>3_Office 佈景主題</vt:lpstr>
      <vt:lpstr>4_Office 佈景主題</vt:lpstr>
      <vt:lpstr>擴大管制- 購物用塑膠袋使用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ChiaPei</dc:creator>
  <cp:lastModifiedBy>李易書</cp:lastModifiedBy>
  <cp:revision>146</cp:revision>
  <cp:lastPrinted>2017-07-18T06:07:33Z</cp:lastPrinted>
  <dcterms:created xsi:type="dcterms:W3CDTF">2017-06-18T12:40:43Z</dcterms:created>
  <dcterms:modified xsi:type="dcterms:W3CDTF">2017-07-19T09:55:35Z</dcterms:modified>
</cp:coreProperties>
</file>