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76" r:id="rId3"/>
    <p:sldId id="277" r:id="rId4"/>
    <p:sldId id="278" r:id="rId5"/>
    <p:sldId id="265" r:id="rId6"/>
    <p:sldId id="279" r:id="rId7"/>
    <p:sldId id="269" r:id="rId8"/>
    <p:sldId id="270" r:id="rId9"/>
    <p:sldId id="275" r:id="rId10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BB59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7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DD8709-E831-4A24-89E6-F847464C1EE8}" type="doc">
      <dgm:prSet loTypeId="urn:microsoft.com/office/officeart/2005/8/layout/chevron1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91E1C284-590E-45AC-8B99-E55EBDA26A73}">
      <dgm:prSet custT="1"/>
      <dgm:spPr>
        <a:xfrm>
          <a:off x="165" y="0"/>
          <a:ext cx="5855489" cy="731340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 rtl="0">
            <a:lnSpc>
              <a:spcPts val="1000"/>
            </a:lnSpc>
          </a:pPr>
          <a:endParaRPr lang="en-US" altLang="zh-TW" sz="2800" b="1" dirty="0">
            <a:solidFill>
              <a:sysClr val="window" lastClr="FFFFFF"/>
            </a:solidFill>
            <a:latin typeface="Arial"/>
            <a:ea typeface="微軟正黑體" panose="020B0604030504040204" pitchFamily="34" charset="-120"/>
            <a:cs typeface="+mn-cs"/>
          </a:endParaRPr>
        </a:p>
        <a:p>
          <a:pPr rtl="0">
            <a:lnSpc>
              <a:spcPts val="1000"/>
            </a:lnSpc>
          </a:pPr>
          <a:r>
            <a:rPr lang="zh-TW" altLang="en-US" sz="3200" b="1" dirty="0">
              <a:solidFill>
                <a:sysClr val="window" lastClr="FFFFFF"/>
              </a:solidFill>
              <a:latin typeface="Arial"/>
              <a:ea typeface="微軟正黑體" panose="020B0604030504040204" pitchFamily="34" charset="-120"/>
              <a:cs typeface="+mn-cs"/>
            </a:rPr>
            <a:t>先遴選</a:t>
          </a:r>
          <a:endParaRPr lang="en-US" altLang="zh-TW" sz="2800" b="1" dirty="0">
            <a:solidFill>
              <a:sysClr val="window" lastClr="FFFFFF"/>
            </a:solidFill>
            <a:latin typeface="Arial"/>
            <a:ea typeface="微軟正黑體" panose="020B0604030504040204" pitchFamily="34" charset="-120"/>
            <a:cs typeface="+mn-cs"/>
          </a:endParaRPr>
        </a:p>
      </dgm:t>
    </dgm:pt>
    <dgm:pt modelId="{1137B87C-8D0D-4B11-814F-64C85BEE1BB8}" type="parTrans" cxnId="{33CCBE02-D0B0-4599-AFCC-6DBC13297F78}">
      <dgm:prSet/>
      <dgm:spPr/>
      <dgm:t>
        <a:bodyPr/>
        <a:lstStyle/>
        <a:p>
          <a:endParaRPr lang="zh-TW" altLang="en-US"/>
        </a:p>
      </dgm:t>
    </dgm:pt>
    <dgm:pt modelId="{A8392480-3BA5-435B-B5C9-770CDAA664BD}" type="sibTrans" cxnId="{33CCBE02-D0B0-4599-AFCC-6DBC13297F78}">
      <dgm:prSet/>
      <dgm:spPr/>
      <dgm:t>
        <a:bodyPr/>
        <a:lstStyle/>
        <a:p>
          <a:endParaRPr lang="zh-TW" altLang="en-US"/>
        </a:p>
      </dgm:t>
    </dgm:pt>
    <dgm:pt modelId="{B1262B60-A10A-4132-AA6A-6512558A2C13}">
      <dgm:prSet custT="1"/>
      <dgm:spPr>
        <a:xfrm>
          <a:off x="5069186" y="0"/>
          <a:ext cx="2799743" cy="731340"/>
        </a:xfrm>
        <a:prstGeom prst="chevron">
          <a:avLst/>
        </a:prstGeom>
        <a:gradFill rotWithShape="0">
          <a:gsLst>
            <a:gs pos="0">
              <a:srgbClr val="4472C4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pPr rtl="0">
            <a:lnSpc>
              <a:spcPts val="1000"/>
            </a:lnSpc>
          </a:pPr>
          <a:endParaRPr lang="en-US" altLang="zh-TW" sz="3200" b="1" dirty="0">
            <a:solidFill>
              <a:sysClr val="window" lastClr="FFFFFF"/>
            </a:solidFill>
            <a:latin typeface="Arial"/>
            <a:ea typeface="微軟正黑體"/>
            <a:cs typeface="+mn-cs"/>
          </a:endParaRPr>
        </a:p>
        <a:p>
          <a:pPr rtl="0">
            <a:lnSpc>
              <a:spcPts val="1000"/>
            </a:lnSpc>
          </a:pPr>
          <a:r>
            <a:rPr lang="zh-TW" altLang="en-US" sz="3200" b="1" dirty="0">
              <a:solidFill>
                <a:sysClr val="window" lastClr="FFFFFF"/>
              </a:solidFill>
              <a:latin typeface="Arial"/>
              <a:ea typeface="微軟正黑體"/>
              <a:cs typeface="+mn-cs"/>
            </a:rPr>
            <a:t>後競價</a:t>
          </a:r>
          <a:endParaRPr lang="en-US" altLang="zh-TW" sz="3200" b="1" dirty="0">
            <a:solidFill>
              <a:sysClr val="window" lastClr="FFFFFF"/>
            </a:solidFill>
            <a:latin typeface="Arial"/>
            <a:ea typeface="微軟正黑體"/>
            <a:cs typeface="+mn-cs"/>
          </a:endParaRPr>
        </a:p>
      </dgm:t>
    </dgm:pt>
    <dgm:pt modelId="{07272501-B848-458C-9FC2-AD04E3F8AE76}" type="parTrans" cxnId="{CC4DB386-CE99-46C6-8284-AE634ABBACC2}">
      <dgm:prSet/>
      <dgm:spPr/>
      <dgm:t>
        <a:bodyPr/>
        <a:lstStyle/>
        <a:p>
          <a:endParaRPr lang="zh-TW" altLang="en-US"/>
        </a:p>
      </dgm:t>
    </dgm:pt>
    <dgm:pt modelId="{8196B5A2-C21F-48CD-91EE-F1CD93FF4CF2}" type="sibTrans" cxnId="{CC4DB386-CE99-46C6-8284-AE634ABBACC2}">
      <dgm:prSet/>
      <dgm:spPr/>
      <dgm:t>
        <a:bodyPr/>
        <a:lstStyle/>
        <a:p>
          <a:endParaRPr lang="zh-TW" altLang="en-US"/>
        </a:p>
      </dgm:t>
    </dgm:pt>
    <dgm:pt modelId="{E649329F-4E13-4301-9A51-2A256D7D7A1C}" type="pres">
      <dgm:prSet presAssocID="{E1DD8709-E831-4A24-89E6-F847464C1E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E23F83A-3981-4CE3-8CFB-2A6149E029E8}" type="pres">
      <dgm:prSet presAssocID="{91E1C284-590E-45AC-8B99-E55EBDA26A73}" presName="parTxOnly" presStyleLbl="node1" presStyleIdx="0" presStyleCnt="2" custScaleY="125548" custLinFactNeighborY="15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78C5137-185A-4616-91AD-6A5F7DDBF50B}" type="pres">
      <dgm:prSet presAssocID="{A8392480-3BA5-435B-B5C9-770CDAA664BD}" presName="parTxOnlySpace" presStyleCnt="0"/>
      <dgm:spPr/>
    </dgm:pt>
    <dgm:pt modelId="{D3EE41F4-D46C-4869-8BB1-CAFC6BD4F706}" type="pres">
      <dgm:prSet presAssocID="{B1262B60-A10A-4132-AA6A-6512558A2C13}" presName="parTxOnly" presStyleLbl="node1" presStyleIdx="1" presStyleCnt="2" custScaleX="47814" custScaleY="125548" custLinFactNeighborX="-34313" custLinFactNeighborY="147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D92BD5EF-AB50-40B2-876D-B2FBAEDC1CF9}" type="presOf" srcId="{91E1C284-590E-45AC-8B99-E55EBDA26A73}" destId="{AE23F83A-3981-4CE3-8CFB-2A6149E029E8}" srcOrd="0" destOrd="0" presId="urn:microsoft.com/office/officeart/2005/8/layout/chevron1"/>
    <dgm:cxn modelId="{D6CC99E7-7B2B-41BA-B03A-2BE3D2229241}" type="presOf" srcId="{E1DD8709-E831-4A24-89E6-F847464C1EE8}" destId="{E649329F-4E13-4301-9A51-2A256D7D7A1C}" srcOrd="0" destOrd="0" presId="urn:microsoft.com/office/officeart/2005/8/layout/chevron1"/>
    <dgm:cxn modelId="{33CCBE02-D0B0-4599-AFCC-6DBC13297F78}" srcId="{E1DD8709-E831-4A24-89E6-F847464C1EE8}" destId="{91E1C284-590E-45AC-8B99-E55EBDA26A73}" srcOrd="0" destOrd="0" parTransId="{1137B87C-8D0D-4B11-814F-64C85BEE1BB8}" sibTransId="{A8392480-3BA5-435B-B5C9-770CDAA664BD}"/>
    <dgm:cxn modelId="{CC4DB386-CE99-46C6-8284-AE634ABBACC2}" srcId="{E1DD8709-E831-4A24-89E6-F847464C1EE8}" destId="{B1262B60-A10A-4132-AA6A-6512558A2C13}" srcOrd="1" destOrd="0" parTransId="{07272501-B848-458C-9FC2-AD04E3F8AE76}" sibTransId="{8196B5A2-C21F-48CD-91EE-F1CD93FF4CF2}"/>
    <dgm:cxn modelId="{93F4CF82-82A0-4D6E-888F-BF7F8656C7C4}" type="presOf" srcId="{B1262B60-A10A-4132-AA6A-6512558A2C13}" destId="{D3EE41F4-D46C-4869-8BB1-CAFC6BD4F706}" srcOrd="0" destOrd="0" presId="urn:microsoft.com/office/officeart/2005/8/layout/chevron1"/>
    <dgm:cxn modelId="{337D45FE-E73D-40AD-8F30-E43B34EA7C75}" type="presParOf" srcId="{E649329F-4E13-4301-9A51-2A256D7D7A1C}" destId="{AE23F83A-3981-4CE3-8CFB-2A6149E029E8}" srcOrd="0" destOrd="0" presId="urn:microsoft.com/office/officeart/2005/8/layout/chevron1"/>
    <dgm:cxn modelId="{D9820F6F-A8BB-473B-9D51-DE5C669DA806}" type="presParOf" srcId="{E649329F-4E13-4301-9A51-2A256D7D7A1C}" destId="{F78C5137-185A-4616-91AD-6A5F7DDBF50B}" srcOrd="1" destOrd="0" presId="urn:microsoft.com/office/officeart/2005/8/layout/chevron1"/>
    <dgm:cxn modelId="{A0322B0E-175A-4329-A294-29D7AD644226}" type="presParOf" srcId="{E649329F-4E13-4301-9A51-2A256D7D7A1C}" destId="{D3EE41F4-D46C-4869-8BB1-CAFC6BD4F706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6EF6C7-5BC2-429E-BC03-CB622BC4FE5A}" type="doc">
      <dgm:prSet loTypeId="urn:microsoft.com/office/officeart/2005/8/layout/radial2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8611B885-5E37-4CA6-B711-3D4A5DF55A65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漁業</a:t>
          </a:r>
          <a: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協商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0A83F11-01AC-4662-94D1-0E659FE4F36E}" type="parTrans" cxnId="{E66C2A3D-7999-435E-B73F-3CDE848830E5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AE27F84-0686-4E60-B087-365A1D070F5A}" type="sibTrans" cxnId="{E66C2A3D-7999-435E-B73F-3CDE848830E5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A55D522-CC03-4DBA-8BA3-DE01E73BDDD6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漁業補償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59E9664-94CF-4F93-9C7B-EF879308A1C2}" type="parTrans" cxnId="{6C5D10A9-D797-421D-827C-D5FAFDEE1B4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943D48-1C15-49F2-BE29-8AE27EFF9AF1}" type="sibTrans" cxnId="{6C5D10A9-D797-421D-827C-D5FAFDEE1B4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C89C57D-3732-4FEF-819C-51CB972D7EA4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睦鄰回饋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8F879C3-BBEB-4279-9C98-E7552FD550BF}" type="parTrans" cxnId="{4C4A7CA9-6F17-4AA3-8932-7320B4F32C6C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89B66AE-AD8E-4ED1-8714-76441B2F4ECC}" type="sibTrans" cxnId="{4C4A7CA9-6F17-4AA3-8932-7320B4F32C6C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971CE27-55D9-4E89-8F6C-AB809D8A598E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航行</a:t>
          </a:r>
          <a: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安全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667E6B6-8165-401A-BCC3-5C818B5F3A7A}" type="parTrans" cxnId="{F2F18E0F-E2DF-4B09-8FCF-A945FE6A07A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79E0695-B99D-4245-A852-54E2473FBAB6}" type="sibTrans" cxnId="{F2F18E0F-E2DF-4B09-8FCF-A945FE6A07A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D450976-6743-45FF-AD87-1B1F84480B4D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兩岸直航航道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3924694-5414-4893-8684-6B20BD78CE8F}" type="parTrans" cxnId="{998E2550-67F0-48BC-963D-9263BAA82F7A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8E69161-5FC3-467F-A462-58639DFD76A5}" type="sibTrans" cxnId="{998E2550-67F0-48BC-963D-9263BAA82F7A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8BAAE6-62D0-4FBA-8B41-0751846AA406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南北慣用航道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5340B99-8CC0-46BC-9C02-071DC3AC3AD1}" type="parTrans" cxnId="{8AFC0D0C-6E0E-4574-AACA-B3280BC4BB77}">
      <dgm:prSet/>
      <dgm:spPr/>
      <dgm:t>
        <a:bodyPr/>
        <a:lstStyle/>
        <a:p>
          <a:endParaRPr lang="zh-TW" altLang="en-US"/>
        </a:p>
      </dgm:t>
    </dgm:pt>
    <dgm:pt modelId="{804055F1-4FCC-43D2-8C08-752BD87A813E}" type="sibTrans" cxnId="{8AFC0D0C-6E0E-4574-AACA-B3280BC4BB77}">
      <dgm:prSet/>
      <dgm:spPr/>
      <dgm:t>
        <a:bodyPr/>
        <a:lstStyle/>
        <a:p>
          <a:endParaRPr lang="zh-TW" altLang="en-US"/>
        </a:p>
      </dgm:t>
    </dgm:pt>
    <dgm:pt modelId="{1DFEDAB6-7744-46BD-98B6-89DA526A4259}" type="pres">
      <dgm:prSet presAssocID="{936EF6C7-5BC2-429E-BC03-CB622BC4FE5A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83EBECA5-14AB-4D81-8A2A-1422980D5356}" type="pres">
      <dgm:prSet presAssocID="{936EF6C7-5BC2-429E-BC03-CB622BC4FE5A}" presName="cycle" presStyleCnt="0"/>
      <dgm:spPr/>
    </dgm:pt>
    <dgm:pt modelId="{A3E4762B-D669-488B-8837-BA8F4CE9399A}" type="pres">
      <dgm:prSet presAssocID="{936EF6C7-5BC2-429E-BC03-CB622BC4FE5A}" presName="centerShape" presStyleCnt="0"/>
      <dgm:spPr/>
    </dgm:pt>
    <dgm:pt modelId="{EDFD563F-4820-4453-AF2F-81C814A35D3F}" type="pres">
      <dgm:prSet presAssocID="{936EF6C7-5BC2-429E-BC03-CB622BC4FE5A}" presName="connSite" presStyleLbl="node1" presStyleIdx="0" presStyleCnt="3"/>
      <dgm:spPr/>
    </dgm:pt>
    <dgm:pt modelId="{139A97B0-2B51-4933-B16E-55E8364B1752}" type="pres">
      <dgm:prSet presAssocID="{936EF6C7-5BC2-429E-BC03-CB622BC4FE5A}" presName="visible" presStyleLbl="node1" presStyleIdx="0" presStyleCnt="3"/>
      <dgm:spPr/>
    </dgm:pt>
    <dgm:pt modelId="{DD256CB1-104C-416A-8C13-8769414B03DF}" type="pres">
      <dgm:prSet presAssocID="{10A83F11-01AC-4662-94D1-0E659FE4F36E}" presName="Name25" presStyleLbl="parChTrans1D1" presStyleIdx="0" presStyleCnt="2"/>
      <dgm:spPr/>
      <dgm:t>
        <a:bodyPr/>
        <a:lstStyle/>
        <a:p>
          <a:endParaRPr lang="zh-TW" altLang="en-US"/>
        </a:p>
      </dgm:t>
    </dgm:pt>
    <dgm:pt modelId="{BAA7AD0C-58AD-4075-AACB-DAAE16BEA334}" type="pres">
      <dgm:prSet presAssocID="{8611B885-5E37-4CA6-B711-3D4A5DF55A65}" presName="node" presStyleCnt="0"/>
      <dgm:spPr/>
    </dgm:pt>
    <dgm:pt modelId="{3D63F769-CADA-475B-AF83-94EF40847077}" type="pres">
      <dgm:prSet presAssocID="{8611B885-5E37-4CA6-B711-3D4A5DF55A65}" presName="parentNode" presStyleLbl="node1" presStyleIdx="1" presStyleCnt="3" custLinFactNeighborX="-168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4CD959B-0262-4AFF-BBC3-F3B9BAD0E22A}" type="pres">
      <dgm:prSet presAssocID="{8611B885-5E37-4CA6-B711-3D4A5DF55A65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23658A3-2FF8-47CA-B5C8-785E33EEB97E}" type="pres">
      <dgm:prSet presAssocID="{9667E6B6-8165-401A-BCC3-5C818B5F3A7A}" presName="Name25" presStyleLbl="parChTrans1D1" presStyleIdx="1" presStyleCnt="2"/>
      <dgm:spPr/>
      <dgm:t>
        <a:bodyPr/>
        <a:lstStyle/>
        <a:p>
          <a:endParaRPr lang="zh-TW" altLang="en-US"/>
        </a:p>
      </dgm:t>
    </dgm:pt>
    <dgm:pt modelId="{4004DDB9-E767-4070-BDB1-34DE147E2E18}" type="pres">
      <dgm:prSet presAssocID="{8971CE27-55D9-4E89-8F6C-AB809D8A598E}" presName="node" presStyleCnt="0"/>
      <dgm:spPr/>
    </dgm:pt>
    <dgm:pt modelId="{3103AB35-D014-4A9C-9493-DEDA797B4F89}" type="pres">
      <dgm:prSet presAssocID="{8971CE27-55D9-4E89-8F6C-AB809D8A598E}" presName="parentNode" presStyleLbl="node1" presStyleIdx="2" presStyleCnt="3" custLinFactNeighborX="-16809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C72D8D1-7274-4D77-A91B-571968B9C002}" type="pres">
      <dgm:prSet presAssocID="{8971CE27-55D9-4E89-8F6C-AB809D8A598E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2F18E0F-E2DF-4B09-8FCF-A945FE6A07A3}" srcId="{936EF6C7-5BC2-429E-BC03-CB622BC4FE5A}" destId="{8971CE27-55D9-4E89-8F6C-AB809D8A598E}" srcOrd="1" destOrd="0" parTransId="{9667E6B6-8165-401A-BCC3-5C818B5F3A7A}" sibTransId="{479E0695-B99D-4245-A852-54E2473FBAB6}"/>
    <dgm:cxn modelId="{EAA3A840-E82D-4DB1-A9FA-056946C8F386}" type="presOf" srcId="{DC89C57D-3732-4FEF-819C-51CB972D7EA4}" destId="{44CD959B-0262-4AFF-BBC3-F3B9BAD0E22A}" srcOrd="0" destOrd="1" presId="urn:microsoft.com/office/officeart/2005/8/layout/radial2"/>
    <dgm:cxn modelId="{DC53B04B-AB21-452B-9352-A58A4711A60B}" type="presOf" srcId="{10A83F11-01AC-4662-94D1-0E659FE4F36E}" destId="{DD256CB1-104C-416A-8C13-8769414B03DF}" srcOrd="0" destOrd="0" presId="urn:microsoft.com/office/officeart/2005/8/layout/radial2"/>
    <dgm:cxn modelId="{FEDBAE8F-32FA-491C-AC65-A625755B7D01}" type="presOf" srcId="{0A55D522-CC03-4DBA-8BA3-DE01E73BDDD6}" destId="{44CD959B-0262-4AFF-BBC3-F3B9BAD0E22A}" srcOrd="0" destOrd="0" presId="urn:microsoft.com/office/officeart/2005/8/layout/radial2"/>
    <dgm:cxn modelId="{BE0B6365-2B04-4AD1-B4ED-931B74DFAC9E}" type="presOf" srcId="{8611B885-5E37-4CA6-B711-3D4A5DF55A65}" destId="{3D63F769-CADA-475B-AF83-94EF40847077}" srcOrd="0" destOrd="0" presId="urn:microsoft.com/office/officeart/2005/8/layout/radial2"/>
    <dgm:cxn modelId="{8AFC0D0C-6E0E-4574-AACA-B3280BC4BB77}" srcId="{8971CE27-55D9-4E89-8F6C-AB809D8A598E}" destId="{228BAAE6-62D0-4FBA-8B41-0751846AA406}" srcOrd="1" destOrd="0" parTransId="{85340B99-8CC0-46BC-9C02-071DC3AC3AD1}" sibTransId="{804055F1-4FCC-43D2-8C08-752BD87A813E}"/>
    <dgm:cxn modelId="{44320272-6EDA-48CC-9EC6-F221845170CE}" type="presOf" srcId="{1D450976-6743-45FF-AD87-1B1F84480B4D}" destId="{2C72D8D1-7274-4D77-A91B-571968B9C002}" srcOrd="0" destOrd="0" presId="urn:microsoft.com/office/officeart/2005/8/layout/radial2"/>
    <dgm:cxn modelId="{B7C0BC1B-059B-4E31-95B1-719C2585B74A}" type="presOf" srcId="{8971CE27-55D9-4E89-8F6C-AB809D8A598E}" destId="{3103AB35-D014-4A9C-9493-DEDA797B4F89}" srcOrd="0" destOrd="0" presId="urn:microsoft.com/office/officeart/2005/8/layout/radial2"/>
    <dgm:cxn modelId="{E66C2A3D-7999-435E-B73F-3CDE848830E5}" srcId="{936EF6C7-5BC2-429E-BC03-CB622BC4FE5A}" destId="{8611B885-5E37-4CA6-B711-3D4A5DF55A65}" srcOrd="0" destOrd="0" parTransId="{10A83F11-01AC-4662-94D1-0E659FE4F36E}" sibTransId="{6AE27F84-0686-4E60-B087-365A1D070F5A}"/>
    <dgm:cxn modelId="{6C5D10A9-D797-421D-827C-D5FAFDEE1B43}" srcId="{8611B885-5E37-4CA6-B711-3D4A5DF55A65}" destId="{0A55D522-CC03-4DBA-8BA3-DE01E73BDDD6}" srcOrd="0" destOrd="0" parTransId="{359E9664-94CF-4F93-9C7B-EF879308A1C2}" sibTransId="{20943D48-1C15-49F2-BE29-8AE27EFF9AF1}"/>
    <dgm:cxn modelId="{4ADB2327-35B2-4EF5-A621-B149C07A8463}" type="presOf" srcId="{936EF6C7-5BC2-429E-BC03-CB622BC4FE5A}" destId="{1DFEDAB6-7744-46BD-98B6-89DA526A4259}" srcOrd="0" destOrd="0" presId="urn:microsoft.com/office/officeart/2005/8/layout/radial2"/>
    <dgm:cxn modelId="{998E2550-67F0-48BC-963D-9263BAA82F7A}" srcId="{8971CE27-55D9-4E89-8F6C-AB809D8A598E}" destId="{1D450976-6743-45FF-AD87-1B1F84480B4D}" srcOrd="0" destOrd="0" parTransId="{23924694-5414-4893-8684-6B20BD78CE8F}" sibTransId="{C8E69161-5FC3-467F-A462-58639DFD76A5}"/>
    <dgm:cxn modelId="{6BA83FDB-4C6A-4C2D-884A-9FE024AE1E84}" type="presOf" srcId="{228BAAE6-62D0-4FBA-8B41-0751846AA406}" destId="{2C72D8D1-7274-4D77-A91B-571968B9C002}" srcOrd="0" destOrd="1" presId="urn:microsoft.com/office/officeart/2005/8/layout/radial2"/>
    <dgm:cxn modelId="{4C4A7CA9-6F17-4AA3-8932-7320B4F32C6C}" srcId="{8611B885-5E37-4CA6-B711-3D4A5DF55A65}" destId="{DC89C57D-3732-4FEF-819C-51CB972D7EA4}" srcOrd="1" destOrd="0" parTransId="{98F879C3-BBEB-4279-9C98-E7552FD550BF}" sibTransId="{A89B66AE-AD8E-4ED1-8714-76441B2F4ECC}"/>
    <dgm:cxn modelId="{80DE32BE-7C93-4FD0-8F29-16C3411D5271}" type="presOf" srcId="{9667E6B6-8165-401A-BCC3-5C818B5F3A7A}" destId="{623658A3-2FF8-47CA-B5C8-785E33EEB97E}" srcOrd="0" destOrd="0" presId="urn:microsoft.com/office/officeart/2005/8/layout/radial2"/>
    <dgm:cxn modelId="{11494FFB-2D1C-479C-97F2-9AC6D13DE976}" type="presParOf" srcId="{1DFEDAB6-7744-46BD-98B6-89DA526A4259}" destId="{83EBECA5-14AB-4D81-8A2A-1422980D5356}" srcOrd="0" destOrd="0" presId="urn:microsoft.com/office/officeart/2005/8/layout/radial2"/>
    <dgm:cxn modelId="{173D6823-45EE-4828-A81F-EE5BF20B60E3}" type="presParOf" srcId="{83EBECA5-14AB-4D81-8A2A-1422980D5356}" destId="{A3E4762B-D669-488B-8837-BA8F4CE9399A}" srcOrd="0" destOrd="0" presId="urn:microsoft.com/office/officeart/2005/8/layout/radial2"/>
    <dgm:cxn modelId="{F4A5B131-2182-4686-B557-3936221ABEFD}" type="presParOf" srcId="{A3E4762B-D669-488B-8837-BA8F4CE9399A}" destId="{EDFD563F-4820-4453-AF2F-81C814A35D3F}" srcOrd="0" destOrd="0" presId="urn:microsoft.com/office/officeart/2005/8/layout/radial2"/>
    <dgm:cxn modelId="{F60C70BD-4564-4F40-93A2-C2C786D11663}" type="presParOf" srcId="{A3E4762B-D669-488B-8837-BA8F4CE9399A}" destId="{139A97B0-2B51-4933-B16E-55E8364B1752}" srcOrd="1" destOrd="0" presId="urn:microsoft.com/office/officeart/2005/8/layout/radial2"/>
    <dgm:cxn modelId="{5DAB9929-F3E9-4EC7-B437-72B9BCDDE00D}" type="presParOf" srcId="{83EBECA5-14AB-4D81-8A2A-1422980D5356}" destId="{DD256CB1-104C-416A-8C13-8769414B03DF}" srcOrd="1" destOrd="0" presId="urn:microsoft.com/office/officeart/2005/8/layout/radial2"/>
    <dgm:cxn modelId="{D38CF811-C086-4531-8A65-EF3AA526DE2D}" type="presParOf" srcId="{83EBECA5-14AB-4D81-8A2A-1422980D5356}" destId="{BAA7AD0C-58AD-4075-AACB-DAAE16BEA334}" srcOrd="2" destOrd="0" presId="urn:microsoft.com/office/officeart/2005/8/layout/radial2"/>
    <dgm:cxn modelId="{F36EE90D-5317-42B6-BDED-AD3F81FA3E99}" type="presParOf" srcId="{BAA7AD0C-58AD-4075-AACB-DAAE16BEA334}" destId="{3D63F769-CADA-475B-AF83-94EF40847077}" srcOrd="0" destOrd="0" presId="urn:microsoft.com/office/officeart/2005/8/layout/radial2"/>
    <dgm:cxn modelId="{3DAA4BA8-B317-4FB7-A104-A2CD72854278}" type="presParOf" srcId="{BAA7AD0C-58AD-4075-AACB-DAAE16BEA334}" destId="{44CD959B-0262-4AFF-BBC3-F3B9BAD0E22A}" srcOrd="1" destOrd="0" presId="urn:microsoft.com/office/officeart/2005/8/layout/radial2"/>
    <dgm:cxn modelId="{136F0579-9A55-4C95-8660-5D13B7611E0F}" type="presParOf" srcId="{83EBECA5-14AB-4D81-8A2A-1422980D5356}" destId="{623658A3-2FF8-47CA-B5C8-785E33EEB97E}" srcOrd="3" destOrd="0" presId="urn:microsoft.com/office/officeart/2005/8/layout/radial2"/>
    <dgm:cxn modelId="{F184F7B9-19D8-423F-9DC0-A7FFCD5F2809}" type="presParOf" srcId="{83EBECA5-14AB-4D81-8A2A-1422980D5356}" destId="{4004DDB9-E767-4070-BDB1-34DE147E2E18}" srcOrd="4" destOrd="0" presId="urn:microsoft.com/office/officeart/2005/8/layout/radial2"/>
    <dgm:cxn modelId="{26239260-1ED1-4CA3-8B28-0C05D1ADC709}" type="presParOf" srcId="{4004DDB9-E767-4070-BDB1-34DE147E2E18}" destId="{3103AB35-D014-4A9C-9493-DEDA797B4F89}" srcOrd="0" destOrd="0" presId="urn:microsoft.com/office/officeart/2005/8/layout/radial2"/>
    <dgm:cxn modelId="{BC2D4E1A-6F40-445E-960F-85321129FE35}" type="presParOf" srcId="{4004DDB9-E767-4070-BDB1-34DE147E2E18}" destId="{2C72D8D1-7274-4D77-A91B-571968B9C00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6EF6C7-5BC2-429E-BC03-CB622BC4FE5A}" type="doc">
      <dgm:prSet loTypeId="urn:microsoft.com/office/officeart/2005/8/layout/radial2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8611B885-5E37-4CA6-B711-3D4A5DF55A65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專用</a:t>
          </a:r>
          <a: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碼頭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0A83F11-01AC-4662-94D1-0E659FE4F36E}" type="parTrans" cxnId="{E66C2A3D-7999-435E-B73F-3CDE848830E5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AE27F84-0686-4E60-B087-365A1D070F5A}" type="sibTrans" cxnId="{E66C2A3D-7999-435E-B73F-3CDE848830E5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A55D522-CC03-4DBA-8BA3-DE01E73BDDD6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施工碼頭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59E9664-94CF-4F93-9C7B-EF879308A1C2}" type="parTrans" cxnId="{6C5D10A9-D797-421D-827C-D5FAFDEE1B4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943D48-1C15-49F2-BE29-8AE27EFF9AF1}" type="sibTrans" cxnId="{6C5D10A9-D797-421D-827C-D5FAFDEE1B4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971CE27-55D9-4E89-8F6C-AB809D8A598E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施工</a:t>
          </a:r>
          <a: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船隊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667E6B6-8165-401A-BCC3-5C818B5F3A7A}" type="parTrans" cxnId="{F2F18E0F-E2DF-4B09-8FCF-A945FE6A07A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79E0695-B99D-4245-A852-54E2473FBAB6}" type="sibTrans" cxnId="{F2F18E0F-E2DF-4B09-8FCF-A945FE6A07A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D450976-6743-45FF-AD87-1B1F84480B4D}">
      <dgm:prSet phldrT="[文字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成立自主船隊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3924694-5414-4893-8684-6B20BD78CE8F}" type="parTrans" cxnId="{998E2550-67F0-48BC-963D-9263BAA82F7A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8E69161-5FC3-467F-A462-58639DFD76A5}" type="sibTrans" cxnId="{998E2550-67F0-48BC-963D-9263BAA82F7A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DD46BE4-7714-4F1D-8F0D-35FFDF94DC1E}">
      <dgm:prSet phldrT="[文字]" custT="1"/>
      <dgm:spPr/>
      <dgm:t>
        <a:bodyPr lIns="0" tIns="0" rIns="0" bIns="0"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輸配</a:t>
          </a:r>
          <a: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電網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5E0F4C6-6B9F-4B67-BEF2-6C702FD68AFE}" type="parTrans" cxnId="{90207094-A646-4D4C-AB0C-4715E2818670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A7962BE-5E9C-49D8-AD20-23109BD94E3F}" type="sibTrans" cxnId="{90207094-A646-4D4C-AB0C-4715E2818670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D4271F8-7F87-4FE2-BF3B-7BA85E688265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中期達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DEF3304-38C0-4F9D-AA75-4E5CC79566DA}" type="parTrans" cxnId="{E7D9627C-01BE-452F-B043-2088E33508C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75F94BC-E593-4F98-8FE7-0C44AB59DFA4}" type="sibTrans" cxnId="{E7D9627C-01BE-452F-B043-2088E33508C3}">
      <dgm:prSet/>
      <dgm:spPr/>
      <dgm:t>
        <a:bodyPr/>
        <a:lstStyle/>
        <a:p>
          <a:pPr>
            <a:lnSpc>
              <a:spcPct val="100000"/>
            </a:lnSpc>
          </a:pPr>
          <a:endParaRPr lang="zh-TW" altLang="en-US" sz="2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8BAAE6-62D0-4FBA-8B41-0751846AA406}">
      <dgm:prSet phldrT="[文字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建置自主船隊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5340B99-8CC0-46BC-9C02-071DC3AC3AD1}" type="parTrans" cxnId="{8AFC0D0C-6E0E-4574-AACA-B3280BC4BB77}">
      <dgm:prSet/>
      <dgm:spPr/>
      <dgm:t>
        <a:bodyPr/>
        <a:lstStyle/>
        <a:p>
          <a:endParaRPr lang="zh-TW" altLang="en-US"/>
        </a:p>
      </dgm:t>
    </dgm:pt>
    <dgm:pt modelId="{804055F1-4FCC-43D2-8C08-752BD87A813E}" type="sibTrans" cxnId="{8AFC0D0C-6E0E-4574-AACA-B3280BC4BB77}">
      <dgm:prSet/>
      <dgm:spPr/>
      <dgm:t>
        <a:bodyPr/>
        <a:lstStyle/>
        <a:p>
          <a:endParaRPr lang="zh-TW" altLang="en-US"/>
        </a:p>
      </dgm:t>
    </dgm:pt>
    <dgm:pt modelId="{A46F8A5E-E08A-49BE-816C-4E44567A7EFB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水下基礎碼頭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37B645-7E3E-43A4-9081-05C41371C210}" type="parTrans" cxnId="{A7BC035D-3EE2-430E-944E-AC31845647EC}">
      <dgm:prSet/>
      <dgm:spPr/>
      <dgm:t>
        <a:bodyPr/>
        <a:lstStyle/>
        <a:p>
          <a:endParaRPr lang="zh-TW" altLang="en-US"/>
        </a:p>
      </dgm:t>
    </dgm:pt>
    <dgm:pt modelId="{2E4F8786-DAEC-4939-BE13-54B1693031AE}" type="sibTrans" cxnId="{A7BC035D-3EE2-430E-944E-AC31845647EC}">
      <dgm:prSet/>
      <dgm:spPr/>
      <dgm:t>
        <a:bodyPr/>
        <a:lstStyle/>
        <a:p>
          <a:endParaRPr lang="zh-TW" altLang="en-US"/>
        </a:p>
      </dgm:t>
    </dgm:pt>
    <dgm:pt modelId="{AF410ECE-3682-4A9B-AF64-22375513414C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運維碼頭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0F73B27-777D-4385-AF7C-189A63D17E32}" type="parTrans" cxnId="{BD19914C-F2C0-4AEB-972F-4081E517FA0B}">
      <dgm:prSet/>
      <dgm:spPr/>
      <dgm:t>
        <a:bodyPr/>
        <a:lstStyle/>
        <a:p>
          <a:endParaRPr lang="zh-TW" altLang="en-US"/>
        </a:p>
      </dgm:t>
    </dgm:pt>
    <dgm:pt modelId="{7D651A1F-52E0-4628-9800-2B2AC53B4FB1}" type="sibTrans" cxnId="{BD19914C-F2C0-4AEB-972F-4081E517FA0B}">
      <dgm:prSet/>
      <dgm:spPr/>
      <dgm:t>
        <a:bodyPr/>
        <a:lstStyle/>
        <a:p>
          <a:endParaRPr lang="zh-TW" altLang="en-US"/>
        </a:p>
      </dgm:t>
    </dgm:pt>
    <dgm:pt modelId="{3947BAF3-ABF5-4B6E-B90F-A17E50D01618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產業專區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674F6F8-5FD4-43F4-A519-CD180EEBBE39}" type="parTrans" cxnId="{E4327E7B-B412-4E2E-A00B-D5A330031C1D}">
      <dgm:prSet/>
      <dgm:spPr/>
      <dgm:t>
        <a:bodyPr/>
        <a:lstStyle/>
        <a:p>
          <a:endParaRPr lang="zh-TW" altLang="en-US"/>
        </a:p>
      </dgm:t>
    </dgm:pt>
    <dgm:pt modelId="{51ABF451-CC16-4612-8F63-B0A94E6D53E7}" type="sibTrans" cxnId="{E4327E7B-B412-4E2E-A00B-D5A330031C1D}">
      <dgm:prSet/>
      <dgm:spPr/>
      <dgm:t>
        <a:bodyPr/>
        <a:lstStyle/>
        <a:p>
          <a:endParaRPr lang="zh-TW" altLang="en-US"/>
        </a:p>
      </dgm:t>
    </dgm:pt>
    <dgm:pt modelId="{99DCEBBB-FB9D-4806-B9AE-95549F9EDAD6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長期達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CCCB54F-631B-43E0-9687-E07C89C4E814}" type="sibTrans" cxnId="{CF0E0BFF-3BE1-427A-886E-5810B66B74BA}">
      <dgm:prSet/>
      <dgm:spPr/>
      <dgm:t>
        <a:bodyPr/>
        <a:lstStyle/>
        <a:p>
          <a:endParaRPr lang="zh-TW" altLang="en-US"/>
        </a:p>
      </dgm:t>
    </dgm:pt>
    <dgm:pt modelId="{F357A4AB-25F9-4317-A4E6-51826A603A7A}" type="parTrans" cxnId="{CF0E0BFF-3BE1-427A-886E-5810B66B74BA}">
      <dgm:prSet/>
      <dgm:spPr/>
      <dgm:t>
        <a:bodyPr/>
        <a:lstStyle/>
        <a:p>
          <a:endParaRPr lang="zh-TW" altLang="en-US"/>
        </a:p>
      </dgm:t>
    </dgm:pt>
    <dgm:pt modelId="{45E0B7A9-7850-4E96-B871-376D18F43638}">
      <dgm:prSet phldrT="[文字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43DE8D5-5D35-4328-AA28-E52388989627}" type="parTrans" cxnId="{AEA78D99-5730-4856-B958-0857E54DD59B}">
      <dgm:prSet/>
      <dgm:spPr/>
      <dgm:t>
        <a:bodyPr/>
        <a:lstStyle/>
        <a:p>
          <a:endParaRPr lang="zh-TW" altLang="en-US"/>
        </a:p>
      </dgm:t>
    </dgm:pt>
    <dgm:pt modelId="{E81751B4-34D3-46C2-A64A-E26C5FCA0E0C}" type="sibTrans" cxnId="{AEA78D99-5730-4856-B958-0857E54DD59B}">
      <dgm:prSet/>
      <dgm:spPr/>
      <dgm:t>
        <a:bodyPr/>
        <a:lstStyle/>
        <a:p>
          <a:endParaRPr lang="zh-TW" altLang="en-US"/>
        </a:p>
      </dgm:t>
    </dgm:pt>
    <dgm:pt modelId="{1DFEDAB6-7744-46BD-98B6-89DA526A4259}" type="pres">
      <dgm:prSet presAssocID="{936EF6C7-5BC2-429E-BC03-CB622BC4FE5A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83EBECA5-14AB-4D81-8A2A-1422980D5356}" type="pres">
      <dgm:prSet presAssocID="{936EF6C7-5BC2-429E-BC03-CB622BC4FE5A}" presName="cycle" presStyleCnt="0"/>
      <dgm:spPr/>
    </dgm:pt>
    <dgm:pt modelId="{A3E4762B-D669-488B-8837-BA8F4CE9399A}" type="pres">
      <dgm:prSet presAssocID="{936EF6C7-5BC2-429E-BC03-CB622BC4FE5A}" presName="centerShape" presStyleCnt="0"/>
      <dgm:spPr/>
    </dgm:pt>
    <dgm:pt modelId="{EDFD563F-4820-4453-AF2F-81C814A35D3F}" type="pres">
      <dgm:prSet presAssocID="{936EF6C7-5BC2-429E-BC03-CB622BC4FE5A}" presName="connSite" presStyleLbl="node1" presStyleIdx="0" presStyleCnt="4"/>
      <dgm:spPr/>
    </dgm:pt>
    <dgm:pt modelId="{139A97B0-2B51-4933-B16E-55E8364B1752}" type="pres">
      <dgm:prSet presAssocID="{936EF6C7-5BC2-429E-BC03-CB622BC4FE5A}" presName="visible" presStyleLbl="node1" presStyleIdx="0" presStyleCnt="4"/>
      <dgm:spPr/>
    </dgm:pt>
    <dgm:pt modelId="{DD256CB1-104C-416A-8C13-8769414B03DF}" type="pres">
      <dgm:prSet presAssocID="{10A83F11-01AC-4662-94D1-0E659FE4F36E}" presName="Name25" presStyleLbl="parChTrans1D1" presStyleIdx="0" presStyleCnt="3"/>
      <dgm:spPr/>
      <dgm:t>
        <a:bodyPr/>
        <a:lstStyle/>
        <a:p>
          <a:endParaRPr lang="zh-TW" altLang="en-US"/>
        </a:p>
      </dgm:t>
    </dgm:pt>
    <dgm:pt modelId="{BAA7AD0C-58AD-4075-AACB-DAAE16BEA334}" type="pres">
      <dgm:prSet presAssocID="{8611B885-5E37-4CA6-B711-3D4A5DF55A65}" presName="node" presStyleCnt="0"/>
      <dgm:spPr/>
    </dgm:pt>
    <dgm:pt modelId="{3D63F769-CADA-475B-AF83-94EF40847077}" type="pres">
      <dgm:prSet presAssocID="{8611B885-5E37-4CA6-B711-3D4A5DF55A65}" presName="parentNode" presStyleLbl="node1" presStyleIdx="1" presStyleCnt="4" custLinFactNeighborX="-1681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4CD959B-0262-4AFF-BBC3-F3B9BAD0E22A}" type="pres">
      <dgm:prSet presAssocID="{8611B885-5E37-4CA6-B711-3D4A5DF55A65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23658A3-2FF8-47CA-B5C8-785E33EEB97E}" type="pres">
      <dgm:prSet presAssocID="{9667E6B6-8165-401A-BCC3-5C818B5F3A7A}" presName="Name25" presStyleLbl="parChTrans1D1" presStyleIdx="1" presStyleCnt="3"/>
      <dgm:spPr/>
      <dgm:t>
        <a:bodyPr/>
        <a:lstStyle/>
        <a:p>
          <a:endParaRPr lang="zh-TW" altLang="en-US"/>
        </a:p>
      </dgm:t>
    </dgm:pt>
    <dgm:pt modelId="{4004DDB9-E767-4070-BDB1-34DE147E2E18}" type="pres">
      <dgm:prSet presAssocID="{8971CE27-55D9-4E89-8F6C-AB809D8A598E}" presName="node" presStyleCnt="0"/>
      <dgm:spPr/>
    </dgm:pt>
    <dgm:pt modelId="{3103AB35-D014-4A9C-9493-DEDA797B4F89}" type="pres">
      <dgm:prSet presAssocID="{8971CE27-55D9-4E89-8F6C-AB809D8A598E}" presName="parentNode" presStyleLbl="node1" presStyleIdx="2" presStyleCnt="4" custLinFactNeighborX="-24179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C72D8D1-7274-4D77-A91B-571968B9C002}" type="pres">
      <dgm:prSet presAssocID="{8971CE27-55D9-4E89-8F6C-AB809D8A598E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9306A3-4A1D-43F9-9056-51BFD50AFA03}" type="pres">
      <dgm:prSet presAssocID="{A5E0F4C6-6B9F-4B67-BEF2-6C702FD68AFE}" presName="Name25" presStyleLbl="parChTrans1D1" presStyleIdx="2" presStyleCnt="3"/>
      <dgm:spPr/>
      <dgm:t>
        <a:bodyPr/>
        <a:lstStyle/>
        <a:p>
          <a:endParaRPr lang="zh-TW" altLang="en-US"/>
        </a:p>
      </dgm:t>
    </dgm:pt>
    <dgm:pt modelId="{3BE06B6F-1CFC-4793-9C7E-5880E2F9A515}" type="pres">
      <dgm:prSet presAssocID="{6DD46BE4-7714-4F1D-8F0D-35FFDF94DC1E}" presName="node" presStyleCnt="0"/>
      <dgm:spPr/>
    </dgm:pt>
    <dgm:pt modelId="{E6DBBCAF-2D9C-4D93-9B7E-47B430FA94C7}" type="pres">
      <dgm:prSet presAssocID="{6DD46BE4-7714-4F1D-8F0D-35FFDF94DC1E}" presName="parentNode" presStyleLbl="node1" presStyleIdx="3" presStyleCnt="4" custLinFactNeighborX="-17256" custLinFactNeighborY="42730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3F63495-AF01-429A-93DE-B54B9406EAD2}" type="pres">
      <dgm:prSet presAssocID="{6DD46BE4-7714-4F1D-8F0D-35FFDF94DC1E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81865F8-BEC6-45BD-9EF3-7AB7037100FB}" type="presOf" srcId="{1D450976-6743-45FF-AD87-1B1F84480B4D}" destId="{2C72D8D1-7274-4D77-A91B-571968B9C002}" srcOrd="0" destOrd="0" presId="urn:microsoft.com/office/officeart/2005/8/layout/radial2"/>
    <dgm:cxn modelId="{1D1913C8-F6C1-4B39-8A0A-EB74D50D38CF}" type="presOf" srcId="{45E0B7A9-7850-4E96-B871-376D18F43638}" destId="{2C72D8D1-7274-4D77-A91B-571968B9C002}" srcOrd="0" destOrd="1" presId="urn:microsoft.com/office/officeart/2005/8/layout/radial2"/>
    <dgm:cxn modelId="{F2F18E0F-E2DF-4B09-8FCF-A945FE6A07A3}" srcId="{936EF6C7-5BC2-429E-BC03-CB622BC4FE5A}" destId="{8971CE27-55D9-4E89-8F6C-AB809D8A598E}" srcOrd="1" destOrd="0" parTransId="{9667E6B6-8165-401A-BCC3-5C818B5F3A7A}" sibTransId="{479E0695-B99D-4245-A852-54E2473FBAB6}"/>
    <dgm:cxn modelId="{C4FC7E48-C351-4672-A534-A2D606BE36A0}" type="presOf" srcId="{6DD46BE4-7714-4F1D-8F0D-35FFDF94DC1E}" destId="{E6DBBCAF-2D9C-4D93-9B7E-47B430FA94C7}" srcOrd="0" destOrd="0" presId="urn:microsoft.com/office/officeart/2005/8/layout/radial2"/>
    <dgm:cxn modelId="{BA702A8D-C297-461B-90F8-61409E85553C}" type="presOf" srcId="{8971CE27-55D9-4E89-8F6C-AB809D8A598E}" destId="{3103AB35-D014-4A9C-9493-DEDA797B4F89}" srcOrd="0" destOrd="0" presId="urn:microsoft.com/office/officeart/2005/8/layout/radial2"/>
    <dgm:cxn modelId="{433DA805-4450-4EC2-8512-D4F5A993F4CD}" type="presOf" srcId="{228BAAE6-62D0-4FBA-8B41-0751846AA406}" destId="{2C72D8D1-7274-4D77-A91B-571968B9C002}" srcOrd="0" destOrd="2" presId="urn:microsoft.com/office/officeart/2005/8/layout/radial2"/>
    <dgm:cxn modelId="{6C5D10A9-D797-421D-827C-D5FAFDEE1B43}" srcId="{8611B885-5E37-4CA6-B711-3D4A5DF55A65}" destId="{0A55D522-CC03-4DBA-8BA3-DE01E73BDDD6}" srcOrd="0" destOrd="0" parTransId="{359E9664-94CF-4F93-9C7B-EF879308A1C2}" sibTransId="{20943D48-1C15-49F2-BE29-8AE27EFF9AF1}"/>
    <dgm:cxn modelId="{99FC7CB2-678E-46B8-924F-0372A8E544D2}" type="presOf" srcId="{DD4271F8-7F87-4FE2-BF3B-7BA85E688265}" destId="{03F63495-AF01-429A-93DE-B54B9406EAD2}" srcOrd="0" destOrd="0" presId="urn:microsoft.com/office/officeart/2005/8/layout/radial2"/>
    <dgm:cxn modelId="{BD19914C-F2C0-4AEB-972F-4081E517FA0B}" srcId="{8611B885-5E37-4CA6-B711-3D4A5DF55A65}" destId="{AF410ECE-3682-4A9B-AF64-22375513414C}" srcOrd="2" destOrd="0" parTransId="{60F73B27-777D-4385-AF7C-189A63D17E32}" sibTransId="{7D651A1F-52E0-4628-9800-2B2AC53B4FB1}"/>
    <dgm:cxn modelId="{185AC955-3675-4C57-94F8-FDFB95186560}" type="presOf" srcId="{3947BAF3-ABF5-4B6E-B90F-A17E50D01618}" destId="{44CD959B-0262-4AFF-BBC3-F3B9BAD0E22A}" srcOrd="0" destOrd="3" presId="urn:microsoft.com/office/officeart/2005/8/layout/radial2"/>
    <dgm:cxn modelId="{EABAAAF3-1051-438C-8B8E-F08AE556273C}" type="presOf" srcId="{8611B885-5E37-4CA6-B711-3D4A5DF55A65}" destId="{3D63F769-CADA-475B-AF83-94EF40847077}" srcOrd="0" destOrd="0" presId="urn:microsoft.com/office/officeart/2005/8/layout/radial2"/>
    <dgm:cxn modelId="{E4327E7B-B412-4E2E-A00B-D5A330031C1D}" srcId="{8611B885-5E37-4CA6-B711-3D4A5DF55A65}" destId="{3947BAF3-ABF5-4B6E-B90F-A17E50D01618}" srcOrd="3" destOrd="0" parTransId="{4674F6F8-5FD4-43F4-A519-CD180EEBBE39}" sibTransId="{51ABF451-CC16-4612-8F63-B0A94E6D53E7}"/>
    <dgm:cxn modelId="{8AFC0D0C-6E0E-4574-AACA-B3280BC4BB77}" srcId="{8971CE27-55D9-4E89-8F6C-AB809D8A598E}" destId="{228BAAE6-62D0-4FBA-8B41-0751846AA406}" srcOrd="2" destOrd="0" parTransId="{85340B99-8CC0-46BC-9C02-071DC3AC3AD1}" sibTransId="{804055F1-4FCC-43D2-8C08-752BD87A813E}"/>
    <dgm:cxn modelId="{6A992F8A-EE46-4D7C-9229-F2CE1232364C}" type="presOf" srcId="{A5E0F4C6-6B9F-4B67-BEF2-6C702FD68AFE}" destId="{849306A3-4A1D-43F9-9056-51BFD50AFA03}" srcOrd="0" destOrd="0" presId="urn:microsoft.com/office/officeart/2005/8/layout/radial2"/>
    <dgm:cxn modelId="{A7BC035D-3EE2-430E-944E-AC31845647EC}" srcId="{8611B885-5E37-4CA6-B711-3D4A5DF55A65}" destId="{A46F8A5E-E08A-49BE-816C-4E44567A7EFB}" srcOrd="1" destOrd="0" parTransId="{4237B645-7E3E-43A4-9081-05C41371C210}" sibTransId="{2E4F8786-DAEC-4939-BE13-54B1693031AE}"/>
    <dgm:cxn modelId="{998E2550-67F0-48BC-963D-9263BAA82F7A}" srcId="{8971CE27-55D9-4E89-8F6C-AB809D8A598E}" destId="{1D450976-6743-45FF-AD87-1B1F84480B4D}" srcOrd="0" destOrd="0" parTransId="{23924694-5414-4893-8684-6B20BD78CE8F}" sibTransId="{C8E69161-5FC3-467F-A462-58639DFD76A5}"/>
    <dgm:cxn modelId="{E9CAF986-9700-47BE-B24C-04C5D163F217}" type="presOf" srcId="{10A83F11-01AC-4662-94D1-0E659FE4F36E}" destId="{DD256CB1-104C-416A-8C13-8769414B03DF}" srcOrd="0" destOrd="0" presId="urn:microsoft.com/office/officeart/2005/8/layout/radial2"/>
    <dgm:cxn modelId="{BDA77ECD-77B3-4317-909D-57412889E890}" type="presOf" srcId="{0A55D522-CC03-4DBA-8BA3-DE01E73BDDD6}" destId="{44CD959B-0262-4AFF-BBC3-F3B9BAD0E22A}" srcOrd="0" destOrd="0" presId="urn:microsoft.com/office/officeart/2005/8/layout/radial2"/>
    <dgm:cxn modelId="{1CC39DAE-1F8C-4ACC-AF3C-5A4C6F8FFE64}" type="presOf" srcId="{99DCEBBB-FB9D-4806-B9AE-95549F9EDAD6}" destId="{03F63495-AF01-429A-93DE-B54B9406EAD2}" srcOrd="0" destOrd="1" presId="urn:microsoft.com/office/officeart/2005/8/layout/radial2"/>
    <dgm:cxn modelId="{AEA78D99-5730-4856-B958-0857E54DD59B}" srcId="{8971CE27-55D9-4E89-8F6C-AB809D8A598E}" destId="{45E0B7A9-7850-4E96-B871-376D18F43638}" srcOrd="1" destOrd="0" parTransId="{043DE8D5-5D35-4328-AA28-E52388989627}" sibTransId="{E81751B4-34D3-46C2-A64A-E26C5FCA0E0C}"/>
    <dgm:cxn modelId="{E66C2A3D-7999-435E-B73F-3CDE848830E5}" srcId="{936EF6C7-5BC2-429E-BC03-CB622BC4FE5A}" destId="{8611B885-5E37-4CA6-B711-3D4A5DF55A65}" srcOrd="0" destOrd="0" parTransId="{10A83F11-01AC-4662-94D1-0E659FE4F36E}" sibTransId="{6AE27F84-0686-4E60-B087-365A1D070F5A}"/>
    <dgm:cxn modelId="{2791E5DC-F298-433C-9186-985C07667A0A}" type="presOf" srcId="{A46F8A5E-E08A-49BE-816C-4E44567A7EFB}" destId="{44CD959B-0262-4AFF-BBC3-F3B9BAD0E22A}" srcOrd="0" destOrd="1" presId="urn:microsoft.com/office/officeart/2005/8/layout/radial2"/>
    <dgm:cxn modelId="{4DE4CD50-9813-4920-AB06-213B8524FFA1}" type="presOf" srcId="{AF410ECE-3682-4A9B-AF64-22375513414C}" destId="{44CD959B-0262-4AFF-BBC3-F3B9BAD0E22A}" srcOrd="0" destOrd="2" presId="urn:microsoft.com/office/officeart/2005/8/layout/radial2"/>
    <dgm:cxn modelId="{4D2C8FB0-4BCB-401C-9639-A12B56B255AD}" type="presOf" srcId="{936EF6C7-5BC2-429E-BC03-CB622BC4FE5A}" destId="{1DFEDAB6-7744-46BD-98B6-89DA526A4259}" srcOrd="0" destOrd="0" presId="urn:microsoft.com/office/officeart/2005/8/layout/radial2"/>
    <dgm:cxn modelId="{90207094-A646-4D4C-AB0C-4715E2818670}" srcId="{936EF6C7-5BC2-429E-BC03-CB622BC4FE5A}" destId="{6DD46BE4-7714-4F1D-8F0D-35FFDF94DC1E}" srcOrd="2" destOrd="0" parTransId="{A5E0F4C6-6B9F-4B67-BEF2-6C702FD68AFE}" sibTransId="{2A7962BE-5E9C-49D8-AD20-23109BD94E3F}"/>
    <dgm:cxn modelId="{CF0E0BFF-3BE1-427A-886E-5810B66B74BA}" srcId="{6DD46BE4-7714-4F1D-8F0D-35FFDF94DC1E}" destId="{99DCEBBB-FB9D-4806-B9AE-95549F9EDAD6}" srcOrd="1" destOrd="0" parTransId="{F357A4AB-25F9-4317-A4E6-51826A603A7A}" sibTransId="{3CCCB54F-631B-43E0-9687-E07C89C4E814}"/>
    <dgm:cxn modelId="{71A3D1E2-D1DC-4EA4-82D2-6E571501DA14}" type="presOf" srcId="{9667E6B6-8165-401A-BCC3-5C818B5F3A7A}" destId="{623658A3-2FF8-47CA-B5C8-785E33EEB97E}" srcOrd="0" destOrd="0" presId="urn:microsoft.com/office/officeart/2005/8/layout/radial2"/>
    <dgm:cxn modelId="{E7D9627C-01BE-452F-B043-2088E33508C3}" srcId="{6DD46BE4-7714-4F1D-8F0D-35FFDF94DC1E}" destId="{DD4271F8-7F87-4FE2-BF3B-7BA85E688265}" srcOrd="0" destOrd="0" parTransId="{3DEF3304-38C0-4F9D-AA75-4E5CC79566DA}" sibTransId="{175F94BC-E593-4F98-8FE7-0C44AB59DFA4}"/>
    <dgm:cxn modelId="{E292B165-29CA-45F2-9972-38421190D213}" type="presParOf" srcId="{1DFEDAB6-7744-46BD-98B6-89DA526A4259}" destId="{83EBECA5-14AB-4D81-8A2A-1422980D5356}" srcOrd="0" destOrd="0" presId="urn:microsoft.com/office/officeart/2005/8/layout/radial2"/>
    <dgm:cxn modelId="{91EA2608-9E08-4AA3-A0C8-054B22E6E181}" type="presParOf" srcId="{83EBECA5-14AB-4D81-8A2A-1422980D5356}" destId="{A3E4762B-D669-488B-8837-BA8F4CE9399A}" srcOrd="0" destOrd="0" presId="urn:microsoft.com/office/officeart/2005/8/layout/radial2"/>
    <dgm:cxn modelId="{F57FCE94-C50D-4A91-B3B9-B36B032AA7D3}" type="presParOf" srcId="{A3E4762B-D669-488B-8837-BA8F4CE9399A}" destId="{EDFD563F-4820-4453-AF2F-81C814A35D3F}" srcOrd="0" destOrd="0" presId="urn:microsoft.com/office/officeart/2005/8/layout/radial2"/>
    <dgm:cxn modelId="{8CF624C9-40A8-4C94-B118-D14CAC1D6A3F}" type="presParOf" srcId="{A3E4762B-D669-488B-8837-BA8F4CE9399A}" destId="{139A97B0-2B51-4933-B16E-55E8364B1752}" srcOrd="1" destOrd="0" presId="urn:microsoft.com/office/officeart/2005/8/layout/radial2"/>
    <dgm:cxn modelId="{6058EBFC-76E8-4098-A6D3-B74E3D5F2F9A}" type="presParOf" srcId="{83EBECA5-14AB-4D81-8A2A-1422980D5356}" destId="{DD256CB1-104C-416A-8C13-8769414B03DF}" srcOrd="1" destOrd="0" presId="urn:microsoft.com/office/officeart/2005/8/layout/radial2"/>
    <dgm:cxn modelId="{966E0222-E9CE-4FEC-96C9-7EDCA35A33F1}" type="presParOf" srcId="{83EBECA5-14AB-4D81-8A2A-1422980D5356}" destId="{BAA7AD0C-58AD-4075-AACB-DAAE16BEA334}" srcOrd="2" destOrd="0" presId="urn:microsoft.com/office/officeart/2005/8/layout/radial2"/>
    <dgm:cxn modelId="{194A0BDA-365A-40F2-B65B-CC5D2BAAB686}" type="presParOf" srcId="{BAA7AD0C-58AD-4075-AACB-DAAE16BEA334}" destId="{3D63F769-CADA-475B-AF83-94EF40847077}" srcOrd="0" destOrd="0" presId="urn:microsoft.com/office/officeart/2005/8/layout/radial2"/>
    <dgm:cxn modelId="{D4A7B708-03E4-4089-B3B0-4E4EAA633FA2}" type="presParOf" srcId="{BAA7AD0C-58AD-4075-AACB-DAAE16BEA334}" destId="{44CD959B-0262-4AFF-BBC3-F3B9BAD0E22A}" srcOrd="1" destOrd="0" presId="urn:microsoft.com/office/officeart/2005/8/layout/radial2"/>
    <dgm:cxn modelId="{DE24A3EF-78A8-4800-8947-65A1E5596871}" type="presParOf" srcId="{83EBECA5-14AB-4D81-8A2A-1422980D5356}" destId="{623658A3-2FF8-47CA-B5C8-785E33EEB97E}" srcOrd="3" destOrd="0" presId="urn:microsoft.com/office/officeart/2005/8/layout/radial2"/>
    <dgm:cxn modelId="{6E6E6EFC-AF69-4273-99C0-2124C03DEE0F}" type="presParOf" srcId="{83EBECA5-14AB-4D81-8A2A-1422980D5356}" destId="{4004DDB9-E767-4070-BDB1-34DE147E2E18}" srcOrd="4" destOrd="0" presId="urn:microsoft.com/office/officeart/2005/8/layout/radial2"/>
    <dgm:cxn modelId="{EDD8BAA3-11C7-477F-9585-5D8444B963B4}" type="presParOf" srcId="{4004DDB9-E767-4070-BDB1-34DE147E2E18}" destId="{3103AB35-D014-4A9C-9493-DEDA797B4F89}" srcOrd="0" destOrd="0" presId="urn:microsoft.com/office/officeart/2005/8/layout/radial2"/>
    <dgm:cxn modelId="{01509FE3-4AF6-460F-9FE1-DB2843689F2B}" type="presParOf" srcId="{4004DDB9-E767-4070-BDB1-34DE147E2E18}" destId="{2C72D8D1-7274-4D77-A91B-571968B9C002}" srcOrd="1" destOrd="0" presId="urn:microsoft.com/office/officeart/2005/8/layout/radial2"/>
    <dgm:cxn modelId="{C1D6CB71-F53A-4371-B254-EE7B38173E20}" type="presParOf" srcId="{83EBECA5-14AB-4D81-8A2A-1422980D5356}" destId="{849306A3-4A1D-43F9-9056-51BFD50AFA03}" srcOrd="5" destOrd="0" presId="urn:microsoft.com/office/officeart/2005/8/layout/radial2"/>
    <dgm:cxn modelId="{791EA695-8CD8-48BB-A649-FFA569857B22}" type="presParOf" srcId="{83EBECA5-14AB-4D81-8A2A-1422980D5356}" destId="{3BE06B6F-1CFC-4793-9C7E-5880E2F9A515}" srcOrd="6" destOrd="0" presId="urn:microsoft.com/office/officeart/2005/8/layout/radial2"/>
    <dgm:cxn modelId="{B8802812-A048-4D85-9836-7C7ACE5800FA}" type="presParOf" srcId="{3BE06B6F-1CFC-4793-9C7E-5880E2F9A515}" destId="{E6DBBCAF-2D9C-4D93-9B7E-47B430FA94C7}" srcOrd="0" destOrd="0" presId="urn:microsoft.com/office/officeart/2005/8/layout/radial2"/>
    <dgm:cxn modelId="{58ED3D40-81AB-412D-A466-D9852500592C}" type="presParOf" srcId="{3BE06B6F-1CFC-4793-9C7E-5880E2F9A515}" destId="{03F63495-AF01-429A-93DE-B54B9406EAD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23F83A-3981-4CE3-8CFB-2A6149E029E8}">
      <dsp:nvSpPr>
        <dsp:cNvPr id="0" name=""/>
        <dsp:cNvSpPr/>
      </dsp:nvSpPr>
      <dsp:spPr>
        <a:xfrm>
          <a:off x="165" y="0"/>
          <a:ext cx="5855489" cy="731340"/>
        </a:xfrm>
        <a:prstGeom prst="chevron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 rtl="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endParaRPr lang="en-US" altLang="zh-TW" sz="2800" b="1" kern="1200" dirty="0">
            <a:solidFill>
              <a:sysClr val="window" lastClr="FFFFFF"/>
            </a:solidFill>
            <a:latin typeface="Arial"/>
            <a:ea typeface="微軟正黑體" panose="020B0604030504040204" pitchFamily="34" charset="-120"/>
            <a:cs typeface="+mn-cs"/>
          </a:endParaRPr>
        </a:p>
        <a:p>
          <a:pPr lvl="0" algn="ctr" defTabSz="1244600" rtl="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>
              <a:solidFill>
                <a:sysClr val="window" lastClr="FFFFFF"/>
              </a:solidFill>
              <a:latin typeface="Arial"/>
              <a:ea typeface="微軟正黑體" panose="020B0604030504040204" pitchFamily="34" charset="-120"/>
              <a:cs typeface="+mn-cs"/>
            </a:rPr>
            <a:t>先遴選</a:t>
          </a:r>
          <a:endParaRPr lang="en-US" altLang="zh-TW" sz="2800" b="1" kern="1200" dirty="0">
            <a:solidFill>
              <a:sysClr val="window" lastClr="FFFFFF"/>
            </a:solidFill>
            <a:latin typeface="Arial"/>
            <a:ea typeface="微軟正黑體" panose="020B0604030504040204" pitchFamily="34" charset="-120"/>
            <a:cs typeface="+mn-cs"/>
          </a:endParaRPr>
        </a:p>
      </dsp:txBody>
      <dsp:txXfrm>
        <a:off x="365835" y="0"/>
        <a:ext cx="5124149" cy="731340"/>
      </dsp:txXfrm>
    </dsp:sp>
    <dsp:sp modelId="{D3EE41F4-D46C-4869-8BB1-CAFC6BD4F706}">
      <dsp:nvSpPr>
        <dsp:cNvPr id="0" name=""/>
        <dsp:cNvSpPr/>
      </dsp:nvSpPr>
      <dsp:spPr>
        <a:xfrm>
          <a:off x="5069186" y="0"/>
          <a:ext cx="2799743" cy="731340"/>
        </a:xfrm>
        <a:prstGeom prst="chevron">
          <a:avLst/>
        </a:prstGeom>
        <a:gradFill rotWithShape="0">
          <a:gsLst>
            <a:gs pos="0">
              <a:srgbClr val="4472C4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 rtl="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endParaRPr lang="en-US" altLang="zh-TW" sz="3200" b="1" kern="1200" dirty="0">
            <a:solidFill>
              <a:sysClr val="window" lastClr="FFFFFF"/>
            </a:solidFill>
            <a:latin typeface="Arial"/>
            <a:ea typeface="微軟正黑體"/>
            <a:cs typeface="+mn-cs"/>
          </a:endParaRPr>
        </a:p>
        <a:p>
          <a:pPr lvl="0" algn="ctr" defTabSz="1422400" rtl="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>
              <a:solidFill>
                <a:sysClr val="window" lastClr="FFFFFF"/>
              </a:solidFill>
              <a:latin typeface="Arial"/>
              <a:ea typeface="微軟正黑體"/>
              <a:cs typeface="+mn-cs"/>
            </a:rPr>
            <a:t>後競價</a:t>
          </a:r>
          <a:endParaRPr lang="en-US" altLang="zh-TW" sz="3200" b="1" kern="1200" dirty="0">
            <a:solidFill>
              <a:sysClr val="window" lastClr="FFFFFF"/>
            </a:solidFill>
            <a:latin typeface="Arial"/>
            <a:ea typeface="微軟正黑體"/>
            <a:cs typeface="+mn-cs"/>
          </a:endParaRPr>
        </a:p>
      </dsp:txBody>
      <dsp:txXfrm>
        <a:off x="5434856" y="0"/>
        <a:ext cx="2068403" cy="7313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3658A3-2FF8-47CA-B5C8-785E33EEB97E}">
      <dsp:nvSpPr>
        <dsp:cNvPr id="0" name=""/>
        <dsp:cNvSpPr/>
      </dsp:nvSpPr>
      <dsp:spPr>
        <a:xfrm rot="1923807">
          <a:off x="1991823" y="3034123"/>
          <a:ext cx="568744" cy="67500"/>
        </a:xfrm>
        <a:custGeom>
          <a:avLst/>
          <a:gdLst/>
          <a:ahLst/>
          <a:cxnLst/>
          <a:rect l="0" t="0" r="0" b="0"/>
          <a:pathLst>
            <a:path>
              <a:moveTo>
                <a:pt x="0" y="33750"/>
              </a:moveTo>
              <a:lnTo>
                <a:pt x="568744" y="3375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256CB1-104C-416A-8C13-8769414B03DF}">
      <dsp:nvSpPr>
        <dsp:cNvPr id="0" name=""/>
        <dsp:cNvSpPr/>
      </dsp:nvSpPr>
      <dsp:spPr>
        <a:xfrm rot="19676181">
          <a:off x="1991824" y="1682456"/>
          <a:ext cx="568730" cy="67500"/>
        </a:xfrm>
        <a:custGeom>
          <a:avLst/>
          <a:gdLst/>
          <a:ahLst/>
          <a:cxnLst/>
          <a:rect l="0" t="0" r="0" b="0"/>
          <a:pathLst>
            <a:path>
              <a:moveTo>
                <a:pt x="0" y="33750"/>
              </a:moveTo>
              <a:lnTo>
                <a:pt x="568730" y="3375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9A97B0-2B51-4933-B16E-55E8364B1752}">
      <dsp:nvSpPr>
        <dsp:cNvPr id="0" name=""/>
        <dsp:cNvSpPr/>
      </dsp:nvSpPr>
      <dsp:spPr>
        <a:xfrm>
          <a:off x="291" y="1195033"/>
          <a:ext cx="2394011" cy="239401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3F769-CADA-475B-AF83-94EF40847077}">
      <dsp:nvSpPr>
        <dsp:cNvPr id="0" name=""/>
        <dsp:cNvSpPr/>
      </dsp:nvSpPr>
      <dsp:spPr>
        <a:xfrm>
          <a:off x="2407621" y="465777"/>
          <a:ext cx="1436407" cy="1436407"/>
        </a:xfrm>
        <a:prstGeom prst="ellips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漁業</a:t>
          </a:r>
          <a: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協商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17978" y="676134"/>
        <a:ext cx="1015693" cy="1015693"/>
      </dsp:txXfrm>
    </dsp:sp>
    <dsp:sp modelId="{44CD959B-0262-4AFF-BBC3-F3B9BAD0E22A}">
      <dsp:nvSpPr>
        <dsp:cNvPr id="0" name=""/>
        <dsp:cNvSpPr/>
      </dsp:nvSpPr>
      <dsp:spPr>
        <a:xfrm>
          <a:off x="3987669" y="465777"/>
          <a:ext cx="2154610" cy="143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2446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漁業補償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85750" lvl="1" indent="-285750" algn="l" defTabSz="12446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睦鄰回饋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87669" y="465777"/>
        <a:ext cx="2154610" cy="1436407"/>
      </dsp:txXfrm>
    </dsp:sp>
    <dsp:sp modelId="{3103AB35-D014-4A9C-9493-DEDA797B4F89}">
      <dsp:nvSpPr>
        <dsp:cNvPr id="0" name=""/>
        <dsp:cNvSpPr/>
      </dsp:nvSpPr>
      <dsp:spPr>
        <a:xfrm>
          <a:off x="2407635" y="2881894"/>
          <a:ext cx="1436407" cy="1436407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航行</a:t>
          </a:r>
          <a: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安全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17992" y="3092251"/>
        <a:ext cx="1015693" cy="1015693"/>
      </dsp:txXfrm>
    </dsp:sp>
    <dsp:sp modelId="{2C72D8D1-7274-4D77-A91B-571968B9C002}">
      <dsp:nvSpPr>
        <dsp:cNvPr id="0" name=""/>
        <dsp:cNvSpPr/>
      </dsp:nvSpPr>
      <dsp:spPr>
        <a:xfrm>
          <a:off x="3987683" y="2881894"/>
          <a:ext cx="2154610" cy="1436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兩岸直航航道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南北慣用航道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87683" y="2881894"/>
        <a:ext cx="2154610" cy="14364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306A3-4A1D-43F9-9056-51BFD50AFA03}">
      <dsp:nvSpPr>
        <dsp:cNvPr id="0" name=""/>
        <dsp:cNvSpPr/>
      </dsp:nvSpPr>
      <dsp:spPr>
        <a:xfrm rot="2803287">
          <a:off x="1842690" y="3361916"/>
          <a:ext cx="541556" cy="64863"/>
        </a:xfrm>
        <a:custGeom>
          <a:avLst/>
          <a:gdLst/>
          <a:ahLst/>
          <a:cxnLst/>
          <a:rect l="0" t="0" r="0" b="0"/>
          <a:pathLst>
            <a:path>
              <a:moveTo>
                <a:pt x="0" y="32431"/>
              </a:moveTo>
              <a:lnTo>
                <a:pt x="541556" y="3243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3658A3-2FF8-47CA-B5C8-785E33EEB97E}">
      <dsp:nvSpPr>
        <dsp:cNvPr id="0" name=""/>
        <dsp:cNvSpPr/>
      </dsp:nvSpPr>
      <dsp:spPr>
        <a:xfrm>
          <a:off x="1974823" y="2359608"/>
          <a:ext cx="467291" cy="64863"/>
        </a:xfrm>
        <a:custGeom>
          <a:avLst/>
          <a:gdLst/>
          <a:ahLst/>
          <a:cxnLst/>
          <a:rect l="0" t="0" r="0" b="0"/>
          <a:pathLst>
            <a:path>
              <a:moveTo>
                <a:pt x="0" y="32431"/>
              </a:moveTo>
              <a:lnTo>
                <a:pt x="467291" y="3243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256CB1-104C-416A-8C13-8769414B03DF}">
      <dsp:nvSpPr>
        <dsp:cNvPr id="0" name=""/>
        <dsp:cNvSpPr/>
      </dsp:nvSpPr>
      <dsp:spPr>
        <a:xfrm rot="18804900">
          <a:off x="1846695" y="1357533"/>
          <a:ext cx="542133" cy="64863"/>
        </a:xfrm>
        <a:custGeom>
          <a:avLst/>
          <a:gdLst/>
          <a:ahLst/>
          <a:cxnLst/>
          <a:rect l="0" t="0" r="0" b="0"/>
          <a:pathLst>
            <a:path>
              <a:moveTo>
                <a:pt x="0" y="32431"/>
              </a:moveTo>
              <a:lnTo>
                <a:pt x="542133" y="3243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9A97B0-2B51-4933-B16E-55E8364B1752}">
      <dsp:nvSpPr>
        <dsp:cNvPr id="0" name=""/>
        <dsp:cNvSpPr/>
      </dsp:nvSpPr>
      <dsp:spPr>
        <a:xfrm>
          <a:off x="19401" y="1241792"/>
          <a:ext cx="2300495" cy="230049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3F769-CADA-475B-AF83-94EF40847077}">
      <dsp:nvSpPr>
        <dsp:cNvPr id="0" name=""/>
        <dsp:cNvSpPr/>
      </dsp:nvSpPr>
      <dsp:spPr>
        <a:xfrm>
          <a:off x="2088235" y="1594"/>
          <a:ext cx="1380297" cy="1380297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專用</a:t>
          </a:r>
          <a: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碼頭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290375" y="203734"/>
        <a:ext cx="976017" cy="976017"/>
      </dsp:txXfrm>
    </dsp:sp>
    <dsp:sp modelId="{44CD959B-0262-4AFF-BBC3-F3B9BAD0E22A}">
      <dsp:nvSpPr>
        <dsp:cNvPr id="0" name=""/>
        <dsp:cNvSpPr/>
      </dsp:nvSpPr>
      <dsp:spPr>
        <a:xfrm>
          <a:off x="3606562" y="1594"/>
          <a:ext cx="2070446" cy="138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施工碼頭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水下基礎碼頭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運維碼頭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產業專區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06562" y="1594"/>
        <a:ext cx="2070446" cy="1380297"/>
      </dsp:txXfrm>
    </dsp:sp>
    <dsp:sp modelId="{3103AB35-D014-4A9C-9493-DEDA797B4F89}">
      <dsp:nvSpPr>
        <dsp:cNvPr id="0" name=""/>
        <dsp:cNvSpPr/>
      </dsp:nvSpPr>
      <dsp:spPr>
        <a:xfrm>
          <a:off x="2442114" y="1701891"/>
          <a:ext cx="1380297" cy="1380297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施工</a:t>
          </a:r>
          <a: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船隊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44254" y="1904031"/>
        <a:ext cx="976017" cy="976017"/>
      </dsp:txXfrm>
    </dsp:sp>
    <dsp:sp modelId="{2C72D8D1-7274-4D77-A91B-571968B9C002}">
      <dsp:nvSpPr>
        <dsp:cNvPr id="0" name=""/>
        <dsp:cNvSpPr/>
      </dsp:nvSpPr>
      <dsp:spPr>
        <a:xfrm>
          <a:off x="3960441" y="1701891"/>
          <a:ext cx="2070446" cy="138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成立自主船隊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建置自主船隊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60441" y="1701891"/>
        <a:ext cx="2070446" cy="1380297"/>
      </dsp:txXfrm>
    </dsp:sp>
    <dsp:sp modelId="{E6DBBCAF-2D9C-4D93-9B7E-47B430FA94C7}">
      <dsp:nvSpPr>
        <dsp:cNvPr id="0" name=""/>
        <dsp:cNvSpPr/>
      </dsp:nvSpPr>
      <dsp:spPr>
        <a:xfrm>
          <a:off x="2082079" y="3403782"/>
          <a:ext cx="1380297" cy="1380297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輸配</a:t>
          </a:r>
          <a: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/>
          </a:r>
          <a:br>
            <a:rPr lang="en-US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電網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284219" y="3605922"/>
        <a:ext cx="976017" cy="976017"/>
      </dsp:txXfrm>
    </dsp:sp>
    <dsp:sp modelId="{03F63495-AF01-429A-93DE-B54B9406EAD2}">
      <dsp:nvSpPr>
        <dsp:cNvPr id="0" name=""/>
        <dsp:cNvSpPr/>
      </dsp:nvSpPr>
      <dsp:spPr>
        <a:xfrm>
          <a:off x="3600406" y="3403782"/>
          <a:ext cx="2070446" cy="138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中期達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長期達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00406" y="3403782"/>
        <a:ext cx="2070446" cy="13802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BF44E-6B48-47D0-899E-5A52029C2385}" type="datetimeFigureOut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8B280-9BC2-4740-A0D0-57331F5D62C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8442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65686F-92E3-49C5-929C-D9E67F2FAC1E}" type="slidenum">
              <a:rPr lang="en-US" altLang="zh-TW">
                <a:solidFill>
                  <a:prstClr val="black"/>
                </a:solidFill>
              </a:rPr>
              <a:pPr/>
              <a:t>1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9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4201774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0CA19-2F54-44CF-9118-8C3F43BD2BC8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9787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0CA19-2F54-44CF-9118-8C3F43BD2BC8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177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F19-7593-4C57-BC96-2808822A00B0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322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F669B-29B7-461E-9FF0-9647FBB8DFAF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613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FB5F-1676-4FF2-A469-9D53BEBF6077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3723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4"/>
          <p:cNvSpPr txBox="1">
            <a:spLocks/>
          </p:cNvSpPr>
          <p:nvPr userDrawn="1"/>
        </p:nvSpPr>
        <p:spPr>
          <a:xfrm>
            <a:off x="8701857" y="6592267"/>
            <a:ext cx="538619" cy="365125"/>
          </a:xfrm>
          <a:prstGeom prst="rect">
            <a:avLst/>
          </a:prstGeom>
        </p:spPr>
        <p:txBody>
          <a:bodyPr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646D22B-5F25-4CB9-B0E3-E2EEEA8AAE34}" type="slidenum">
              <a:rPr lang="zh-TW" altLang="en-US" sz="1400" smtClean="0">
                <a:solidFill>
                  <a:prstClr val="black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zh-TW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756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微軟正黑體" panose="020B0604030504040204" pitchFamily="3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按一下以編輯母片副標題樣式</a:t>
            </a:r>
          </a:p>
        </p:txBody>
      </p:sp>
      <p:sp>
        <p:nvSpPr>
          <p:cNvPr id="4" name="矩形 3"/>
          <p:cNvSpPr/>
          <p:nvPr userDrawn="1"/>
        </p:nvSpPr>
        <p:spPr bwMode="auto">
          <a:xfrm>
            <a:off x="0" y="548680"/>
            <a:ext cx="9144000" cy="3693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TW" altLang="en-US" dirty="0">
              <a:solidFill>
                <a:srgbClr val="0000FF"/>
              </a:solidFill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98761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6D91-2762-4B4D-B3FF-E2A3249DCED8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3747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513C-EC5A-40B9-A81C-7DAC14C4F73A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724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5DA5-431F-4A0F-8F37-FFA31274164E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7001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345CD-5984-4E48-B7CD-2601086F7B24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9043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5655F-2918-4CD8-BC37-DEE2A387A4AA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748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3805-D11A-4CE7-AEA4-DA036D7B481E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4046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04F3D-5ED5-4BB3-92AD-E7CCD3342A01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5474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25D8-B19F-4F6E-B9BF-14AF19A1362E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885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D5709-CAAB-4F71-8170-FAC42FF841F9}" type="datetime1">
              <a:rPr lang="zh-TW" altLang="en-US" smtClean="0"/>
              <a:t>2018/3/21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057E4-79A8-40EF-8883-77F0EB628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768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6546" y="100208"/>
            <a:ext cx="7442654" cy="587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11" name="投影片編號版面配置區 4"/>
          <p:cNvSpPr txBox="1">
            <a:spLocks/>
          </p:cNvSpPr>
          <p:nvPr userDrawn="1"/>
        </p:nvSpPr>
        <p:spPr>
          <a:xfrm>
            <a:off x="8701857" y="6592267"/>
            <a:ext cx="538619" cy="365125"/>
          </a:xfrm>
          <a:prstGeom prst="rect">
            <a:avLst/>
          </a:prstGeom>
        </p:spPr>
        <p:txBody>
          <a:bodyPr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646D22B-5F25-4CB9-B0E3-E2EEEA8AAE34}" type="slidenum">
              <a:rPr lang="zh-TW" altLang="en-US" sz="1400" smtClean="0">
                <a:solidFill>
                  <a:prstClr val="black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zh-TW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101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rgbClr val="003399"/>
          </a:solidFill>
          <a:latin typeface="微軟正黑體" panose="020B0604030504040204" pitchFamily="34" charset="-12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Wingdings" panose="05000000000000000000" pitchFamily="2" charset="2"/>
        <a:buChar char="n"/>
        <a:defRPr sz="2800" b="1" kern="1200">
          <a:solidFill>
            <a:srgbClr val="003399"/>
          </a:solidFill>
          <a:latin typeface="+mn-lt"/>
          <a:ea typeface="+mn-ea"/>
          <a:cs typeface="+mn-cs"/>
        </a:defRPr>
      </a:lvl1pPr>
      <a:lvl2pPr marL="4445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2300" indent="-228600" algn="l" defTabSz="914400" rtl="0" eaLnBrk="1" latinLnBrk="0" hangingPunct="1">
        <a:lnSpc>
          <a:spcPct val="100000"/>
        </a:lnSpc>
        <a:spcBef>
          <a:spcPts val="6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12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90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03_BackYard\Desk\WIND\2015-橋接論壇用圖-0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839" y="3880098"/>
            <a:ext cx="9144000" cy="263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-2839" y="3854887"/>
            <a:ext cx="9162306" cy="2655829"/>
          </a:xfrm>
          <a:prstGeom prst="rect">
            <a:avLst/>
          </a:prstGeom>
          <a:gradFill flip="none" rotWithShape="1">
            <a:gsLst>
              <a:gs pos="21000">
                <a:schemeClr val="accent1">
                  <a:tint val="66000"/>
                  <a:satMod val="160000"/>
                  <a:alpha val="86000"/>
                </a:schemeClr>
              </a:gs>
              <a:gs pos="64000">
                <a:schemeClr val="accent1">
                  <a:tint val="44500"/>
                  <a:satMod val="160000"/>
                  <a:alpha val="68000"/>
                </a:schemeClr>
              </a:gs>
              <a:gs pos="100000">
                <a:schemeClr val="bg1">
                  <a:alpha val="97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prstClr val="white"/>
              </a:solidFill>
              <a:latin typeface="微軟正黑體" panose="020B0604030504040204" pitchFamily="34" charset="-120"/>
            </a:endParaRPr>
          </a:p>
        </p:txBody>
      </p:sp>
      <p:sp>
        <p:nvSpPr>
          <p:cNvPr id="592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917328"/>
            <a:ext cx="7632848" cy="1871712"/>
          </a:xfrm>
          <a:noFill/>
        </p:spPr>
        <p:txBody>
          <a:bodyPr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TW" altLang="en-US" sz="4800" dirty="0">
                <a:solidFill>
                  <a:srgbClr val="0000FF"/>
                </a:solidFill>
              </a:rPr>
              <a:t>離岸風電推動進度報告</a:t>
            </a:r>
            <a:endParaRPr lang="zh-TW" altLang="en-US" sz="2400" dirty="0">
              <a:solidFill>
                <a:srgbClr val="0000FF"/>
              </a:solidFill>
            </a:endParaRPr>
          </a:p>
        </p:txBody>
      </p:sp>
      <p:sp>
        <p:nvSpPr>
          <p:cNvPr id="592917" name="Rectangle 3"/>
          <p:cNvSpPr>
            <a:spLocks noChangeArrowheads="1"/>
          </p:cNvSpPr>
          <p:nvPr/>
        </p:nvSpPr>
        <p:spPr bwMode="auto">
          <a:xfrm>
            <a:off x="3677934" y="4748065"/>
            <a:ext cx="183575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TW" altLang="en-US" sz="3600" b="1" dirty="0" smtClean="0">
                <a:solidFill>
                  <a:srgbClr val="000066"/>
                </a:solidFill>
                <a:latin typeface="Calibri" panose="020F0502020204030204" pitchFamily="34" charset="0"/>
                <a:ea typeface="微軟正黑體"/>
              </a:rPr>
              <a:t>經濟部</a:t>
            </a:r>
            <a:endParaRPr lang="en-US" altLang="zh-TW" sz="3600" b="1" dirty="0">
              <a:solidFill>
                <a:srgbClr val="000066"/>
              </a:solidFill>
              <a:latin typeface="Calibri" panose="020F0502020204030204" pitchFamily="34" charset="0"/>
              <a:ea typeface="微軟正黑體"/>
            </a:endParaRPr>
          </a:p>
          <a:p>
            <a:pPr algn="ctr">
              <a:spcBef>
                <a:spcPct val="50000"/>
              </a:spcBef>
            </a:pPr>
            <a:r>
              <a:rPr lang="en-US" altLang="zh-TW" sz="3600" b="1" dirty="0" smtClean="0">
                <a:solidFill>
                  <a:srgbClr val="000066"/>
                </a:solidFill>
                <a:latin typeface="Calibri" panose="020F0502020204030204" pitchFamily="34" charset="0"/>
                <a:ea typeface="微軟正黑體"/>
              </a:rPr>
              <a:t>107.3.22</a:t>
            </a:r>
            <a:endParaRPr lang="zh-TW" altLang="en-US" sz="3600" b="1" dirty="0">
              <a:solidFill>
                <a:srgbClr val="000066"/>
              </a:solidFill>
              <a:latin typeface="Calibri" panose="020F0502020204030204" pitchFamily="34" charset="0"/>
              <a:ea typeface="微軟正黑體"/>
            </a:endParaRPr>
          </a:p>
        </p:txBody>
      </p:sp>
      <p:sp>
        <p:nvSpPr>
          <p:cNvPr id="7" name="副標題 2"/>
          <p:cNvSpPr txBox="1">
            <a:spLocks/>
          </p:cNvSpPr>
          <p:nvPr/>
        </p:nvSpPr>
        <p:spPr bwMode="auto">
          <a:xfrm>
            <a:off x="6300192" y="188640"/>
            <a:ext cx="2656143" cy="435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9pPr>
          </a:lstStyle>
          <a:p>
            <a:pPr algn="r">
              <a:defRPr/>
            </a:pPr>
            <a:r>
              <a:rPr kumimoji="0" lang="zh-TW" altLang="en-US" sz="2000" b="1" dirty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行政院</a:t>
            </a:r>
            <a:r>
              <a:rPr kumimoji="0" lang="zh-TW" alt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第 </a:t>
            </a:r>
            <a:r>
              <a:rPr lang="en-US" altLang="zh-TW" sz="20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3593</a:t>
            </a:r>
            <a:r>
              <a:rPr lang="zh-TW" alt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 </a:t>
            </a:r>
            <a:r>
              <a:rPr kumimoji="0" lang="zh-TW" alt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次</a:t>
            </a:r>
            <a:r>
              <a:rPr kumimoji="0" lang="zh-TW" alt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會議</a:t>
            </a:r>
            <a:endParaRPr kumimoji="0" lang="en-US" altLang="zh-TW" sz="2000" b="1" dirty="0" smtClean="0">
              <a:solidFill>
                <a:srgbClr val="002060"/>
              </a:solidFill>
              <a:latin typeface="Calibri" panose="020F0502020204030204" pitchFamily="34" charset="0"/>
              <a:ea typeface="微軟正黑體" panose="020B0604030504040204" pitchFamily="34" charset="-12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3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email">
            <a:lum bright="2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979760"/>
            <a:ext cx="9144000" cy="587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0" y="908323"/>
            <a:ext cx="9144000" cy="57610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114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35496" y="908236"/>
            <a:ext cx="5713058" cy="6193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363538" indent="-184150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809625" indent="-180975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2798763" indent="-381000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3359150" indent="-381000">
              <a:spcBef>
                <a:spcPct val="0"/>
              </a:spcBef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3816350" indent="-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4273550" indent="-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4730750" indent="-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5187950" indent="-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358775" fontAlgn="base">
              <a:spcBef>
                <a:spcPts val="1600"/>
              </a:spcBef>
              <a:spcAft>
                <a:spcPct val="0"/>
              </a:spcAft>
              <a:buClr>
                <a:srgbClr val="00B050"/>
              </a:buClr>
            </a:pPr>
            <a:r>
              <a:rPr kumimoji="0" lang="en-US" altLang="zh-TW" sz="2400" b="1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	</a:t>
            </a:r>
            <a:r>
              <a:rPr kumimoji="0" lang="zh-TW" alt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海洋示範案 </a:t>
            </a:r>
            <a:r>
              <a:rPr kumimoji="0" lang="en-US" altLang="zh-TW" sz="2400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@</a:t>
            </a:r>
            <a:r>
              <a:rPr kumimoji="0" lang="zh-TW" altLang="en-US" sz="2400" dirty="0" smtClean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苗栗縣</a:t>
            </a:r>
            <a:endParaRPr kumimoji="0" lang="en-US" altLang="zh-TW" dirty="0">
              <a:solidFill>
                <a:srgbClr val="000000"/>
              </a:solidFill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marL="406400" lvl="1" eaLnBrk="0" hangingPunct="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l"/>
              <a:defRPr/>
            </a:pPr>
            <a:r>
              <a:rPr kumimoji="0" lang="zh-TW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裝置</a:t>
            </a:r>
            <a:r>
              <a:rPr kumimoji="0" lang="zh-TW" altLang="en-US" b="1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容量 </a:t>
            </a:r>
            <a:r>
              <a:rPr kumimoji="0" lang="en-US" altLang="zh-TW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128 </a:t>
            </a:r>
            <a:r>
              <a:rPr kumimoji="0" lang="en-US" altLang="zh-TW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MW</a:t>
            </a:r>
            <a:r>
              <a:rPr kumimoji="0" lang="zh-TW" altLang="en-US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、</a:t>
            </a:r>
            <a:r>
              <a:rPr kumimoji="0" lang="zh-TW" altLang="en-US" b="1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離岸距離 </a:t>
            </a:r>
            <a:r>
              <a:rPr kumimoji="0" lang="en-US" altLang="zh-TW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2-6 km</a:t>
            </a:r>
            <a:r>
              <a:rPr kumimoji="0" lang="zh-TW" altLang="en-US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、</a:t>
            </a:r>
            <a:r>
              <a:rPr kumimoji="0" lang="zh-TW" altLang="en-US" b="1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水深</a:t>
            </a:r>
            <a:r>
              <a:rPr kumimoji="0" lang="en-US" altLang="zh-TW" b="1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 </a:t>
            </a:r>
            <a:r>
              <a:rPr kumimoji="0" lang="en-US" altLang="zh-TW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15-35 </a:t>
            </a:r>
            <a:r>
              <a:rPr kumimoji="0" lang="en-US" altLang="zh-TW" dirty="0" smtClean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m</a:t>
            </a:r>
            <a:endParaRPr lang="en-US" altLang="zh-TW" b="1" dirty="0" smtClean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marL="406400" lvl="1" eaLnBrk="0" hangingPunct="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l"/>
              <a:defRPr/>
            </a:pPr>
            <a:r>
              <a:rPr lang="zh-TW" altLang="en-US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示範</a:t>
            </a:r>
            <a:r>
              <a:rPr lang="zh-TW" altLang="en-US" b="1" dirty="0">
                <a:latin typeface="Calibri" panose="020F0502020204030204" pitchFamily="34" charset="0"/>
                <a:ea typeface="微軟正黑體" panose="020B0604030504040204" pitchFamily="34" charset="-120"/>
              </a:rPr>
              <a:t>機組 </a:t>
            </a:r>
            <a:r>
              <a:rPr lang="en-US" altLang="zh-TW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8</a:t>
            </a:r>
            <a:r>
              <a:rPr lang="zh-TW" altLang="en-US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 </a:t>
            </a:r>
            <a:r>
              <a:rPr lang="en-US" altLang="zh-TW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MW</a:t>
            </a:r>
            <a:r>
              <a:rPr lang="zh-TW" altLang="en-US" b="1" dirty="0">
                <a:latin typeface="Calibri" panose="020F0502020204030204" pitchFamily="34" charset="0"/>
                <a:ea typeface="微軟正黑體" panose="020B0604030504040204" pitchFamily="34" charset="-120"/>
              </a:rPr>
              <a:t>：</a:t>
            </a:r>
            <a:r>
              <a:rPr lang="en-US" altLang="zh-TW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106/4/28</a:t>
            </a:r>
            <a:r>
              <a:rPr lang="en-US" altLang="zh-TW" b="1" dirty="0">
                <a:latin typeface="Calibri" panose="020F0502020204030204" pitchFamily="34" charset="0"/>
                <a:ea typeface="微軟正黑體" panose="020B0604030504040204" pitchFamily="34" charset="-120"/>
              </a:rPr>
              <a:t> </a:t>
            </a:r>
            <a:r>
              <a:rPr lang="zh-TW" altLang="en-US" b="1" dirty="0">
                <a:latin typeface="Calibri" panose="020F0502020204030204" pitchFamily="34" charset="0"/>
                <a:ea typeface="微軟正黑體" panose="020B0604030504040204" pitchFamily="34" charset="-120"/>
              </a:rPr>
              <a:t>完成 </a:t>
            </a:r>
            <a:r>
              <a:rPr lang="en-US" altLang="zh-TW" b="1" dirty="0">
                <a:latin typeface="Calibri" panose="020F0502020204030204" pitchFamily="34" charset="0"/>
                <a:ea typeface="微軟正黑體" panose="020B0604030504040204" pitchFamily="34" charset="-120"/>
              </a:rPr>
              <a:t>2 </a:t>
            </a:r>
            <a:r>
              <a:rPr lang="zh-TW" altLang="en-US" b="1" dirty="0">
                <a:latin typeface="Calibri" panose="020F0502020204030204" pitchFamily="34" charset="0"/>
                <a:ea typeface="微軟正黑體" panose="020B0604030504040204" pitchFamily="34" charset="-120"/>
              </a:rPr>
              <a:t>座示範機組共 </a:t>
            </a:r>
            <a:r>
              <a:rPr lang="en-US" altLang="zh-TW" b="1" dirty="0">
                <a:latin typeface="Calibri" panose="020F0502020204030204" pitchFamily="34" charset="0"/>
                <a:ea typeface="微軟正黑體" panose="020B0604030504040204" pitchFamily="34" charset="-120"/>
              </a:rPr>
              <a:t>8 MW </a:t>
            </a:r>
            <a:r>
              <a:rPr lang="zh-TW" altLang="en-US" b="1" dirty="0">
                <a:latin typeface="Calibri" panose="020F0502020204030204" pitchFamily="34" charset="0"/>
                <a:ea typeface="微軟正黑體" panose="020B0604030504040204" pitchFamily="34" charset="-120"/>
              </a:rPr>
              <a:t>商轉</a:t>
            </a:r>
            <a:endParaRPr lang="en-US" altLang="zh-TW" b="1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marL="406400" lvl="1" indent="-230188" eaLnBrk="0" hangingPunct="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與台船 </a:t>
            </a: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(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海事工程</a:t>
            </a: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)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、穩晉港灣工程 </a:t>
            </a: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(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舖纜</a:t>
            </a: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)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、華城電機 </a:t>
            </a: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(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陸上變電站</a:t>
            </a: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)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、台灣世曦 </a:t>
            </a: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(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工程顧問</a:t>
            </a: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) 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及光宇工程顧問 </a:t>
            </a: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(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環評顧問</a:t>
            </a: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) 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等台灣廠商合作</a:t>
            </a:r>
            <a:endParaRPr lang="en-US" altLang="zh-TW" dirty="0">
              <a:latin typeface="Calibri" panose="020F0502020204030204" pitchFamily="34" charset="0"/>
              <a:ea typeface="微軟正黑體" pitchFamily="34" charset="-120"/>
            </a:endParaRPr>
          </a:p>
          <a:p>
            <a:pPr marL="406400" lvl="1" eaLnBrk="0" hangingPunct="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l"/>
              <a:defRPr/>
            </a:pPr>
            <a:r>
              <a:rPr lang="zh-TW" altLang="en-US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示範</a:t>
            </a:r>
            <a:r>
              <a:rPr lang="zh-TW" altLang="en-US" b="1" dirty="0">
                <a:latin typeface="Calibri" panose="020F0502020204030204" pitchFamily="34" charset="0"/>
                <a:ea typeface="微軟正黑體" panose="020B0604030504040204" pitchFamily="34" charset="-120"/>
              </a:rPr>
              <a:t>風場 </a:t>
            </a:r>
            <a:r>
              <a:rPr lang="en-US" altLang="zh-TW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120</a:t>
            </a:r>
            <a:r>
              <a:rPr lang="zh-TW" altLang="en-US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 </a:t>
            </a:r>
            <a:r>
              <a:rPr lang="en-US" altLang="zh-TW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MW</a:t>
            </a:r>
            <a:r>
              <a:rPr lang="zh-TW" altLang="en-US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：預計</a:t>
            </a:r>
            <a:r>
              <a:rPr lang="en-US" altLang="zh-TW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108/12/31</a:t>
            </a:r>
            <a:r>
              <a:rPr lang="zh-TW" altLang="en-US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</a:t>
            </a:r>
            <a:r>
              <a:rPr lang="zh-TW" altLang="en-US" b="1" dirty="0">
                <a:latin typeface="Calibri" panose="020F0502020204030204" pitchFamily="34" charset="0"/>
                <a:ea typeface="微軟正黑體" panose="020B0604030504040204" pitchFamily="34" charset="-120"/>
              </a:rPr>
              <a:t>商轉</a:t>
            </a:r>
            <a:endParaRPr lang="en-US" altLang="zh-TW" b="1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marL="406400" lvl="1" indent="-230188" eaLnBrk="0" hangingPunct="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106/12/12 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與台電公司完成「風力發電離岸系統電能購售契約」</a:t>
            </a:r>
            <a:r>
              <a:rPr lang="en-US" altLang="zh-TW" dirty="0">
                <a:latin typeface="Calibri" panose="020F0502020204030204" pitchFamily="34" charset="0"/>
                <a:ea typeface="微軟正黑體" pitchFamily="34" charset="-120"/>
              </a:rPr>
              <a:t>(PPA) 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簽訂</a:t>
            </a:r>
            <a:endParaRPr lang="en-US" altLang="zh-TW" dirty="0">
              <a:latin typeface="Calibri" panose="020F0502020204030204" pitchFamily="34" charset="0"/>
              <a:ea typeface="微軟正黑體" pitchFamily="34" charset="-120"/>
            </a:endParaRPr>
          </a:p>
          <a:p>
            <a:pPr marL="406400" lvl="1" indent="-230188" eaLnBrk="0" hangingPunct="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規劃 </a:t>
            </a:r>
            <a:r>
              <a:rPr lang="en-US" altLang="zh-TW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108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 年 </a:t>
            </a:r>
            <a:r>
              <a:rPr lang="en-US" altLang="zh-TW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6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 月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底前完成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水下基礎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安裝</a:t>
            </a:r>
            <a:r>
              <a:rPr lang="zh-TW" altLang="en-US" dirty="0" smtClean="0">
                <a:latin typeface="Calibri" panose="020F0502020204030204" pitchFamily="34" charset="0"/>
                <a:ea typeface="微軟正黑體" pitchFamily="34" charset="-120"/>
              </a:rPr>
              <a:t>、</a:t>
            </a:r>
            <a:endParaRPr lang="en-US" altLang="zh-TW" dirty="0" smtClean="0">
              <a:latin typeface="Calibri" panose="020F0502020204030204" pitchFamily="34" charset="0"/>
              <a:ea typeface="微軟正黑體" pitchFamily="34" charset="-120"/>
            </a:endParaRPr>
          </a:p>
          <a:p>
            <a:pPr marL="176212" lvl="1" indent="0" eaLnBrk="0" hangingPunct="0">
              <a:spcBef>
                <a:spcPts val="600"/>
              </a:spcBef>
              <a:defRPr/>
            </a:pP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zh-TW" altLang="en-US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    </a:t>
            </a:r>
            <a:r>
              <a:rPr lang="en-US" altLang="zh-TW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9</a:t>
            </a:r>
            <a:r>
              <a:rPr lang="zh-TW" altLang="en-US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月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完成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風力機安裝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、</a:t>
            </a:r>
            <a:r>
              <a:rPr lang="en-US" altLang="zh-TW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12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 月</a:t>
            </a:r>
            <a:r>
              <a:rPr lang="zh-TW" altLang="en-US" dirty="0">
                <a:latin typeface="Calibri" panose="020F0502020204030204" pitchFamily="34" charset="0"/>
                <a:ea typeface="微軟正黑體" pitchFamily="34" charset="-120"/>
              </a:rPr>
              <a:t>底</a:t>
            </a:r>
            <a:r>
              <a:rPr lang="zh-TW" altLang="en-US" dirty="0">
                <a:solidFill>
                  <a:srgbClr val="FF0000"/>
                </a:solidFill>
                <a:latin typeface="Calibri" panose="020F0502020204030204" pitchFamily="34" charset="0"/>
                <a:ea typeface="微軟正黑體" pitchFamily="34" charset="-120"/>
              </a:rPr>
              <a:t>併聯發電</a:t>
            </a:r>
            <a:endParaRPr lang="en-US" altLang="zh-TW" dirty="0">
              <a:solidFill>
                <a:srgbClr val="FF0000"/>
              </a:solidFill>
              <a:latin typeface="Calibri" panose="020F0502020204030204" pitchFamily="34" charset="0"/>
              <a:ea typeface="微軟正黑體" pitchFamily="34" charset="-120"/>
            </a:endParaRPr>
          </a:p>
          <a:p>
            <a:pPr defTabSz="358775" fontAlgn="base">
              <a:spcBef>
                <a:spcPts val="1600"/>
              </a:spcBef>
              <a:spcAft>
                <a:spcPct val="0"/>
              </a:spcAft>
              <a:buClr>
                <a:srgbClr val="0000FF"/>
              </a:buClr>
            </a:pPr>
            <a:r>
              <a:rPr kumimoji="0" lang="en-US" altLang="zh-TW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	</a:t>
            </a:r>
            <a:r>
              <a:rPr kumimoji="0" lang="zh-TW" alt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台電示範案 </a:t>
            </a:r>
            <a:r>
              <a:rPr kumimoji="0" lang="en-US" altLang="zh-TW" sz="2400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@</a:t>
            </a:r>
            <a:r>
              <a:rPr kumimoji="0" lang="zh-TW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彰化縣</a:t>
            </a:r>
            <a:endParaRPr kumimoji="0" lang="zh-TW" altLang="en-US" sz="2000" dirty="0">
              <a:solidFill>
                <a:srgbClr val="000000"/>
              </a:solidFill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marL="396000" lvl="1" eaLnBrk="0" hangingPunct="0">
              <a:spcBef>
                <a:spcPts val="300"/>
              </a:spcBef>
              <a:buClr>
                <a:srgbClr val="00B0F0"/>
              </a:buClr>
              <a:buFont typeface="Wingdings" panose="05000000000000000000" pitchFamily="2" charset="2"/>
              <a:buChar char="l"/>
              <a:defRPr/>
            </a:pPr>
            <a:r>
              <a:rPr kumimoji="0" lang="zh-TW" altLang="en-US" b="1" dirty="0" smtClean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裝置</a:t>
            </a:r>
            <a:r>
              <a:rPr kumimoji="0" lang="zh-TW" altLang="en-US" b="1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容量 </a:t>
            </a:r>
            <a:r>
              <a:rPr kumimoji="0" lang="en-US" altLang="zh-TW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108-110 MW </a:t>
            </a:r>
            <a:r>
              <a:rPr kumimoji="0" lang="en-US" altLang="zh-TW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(18-30 </a:t>
            </a:r>
            <a:r>
              <a:rPr kumimoji="0" lang="zh-TW" altLang="en-US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架</a:t>
            </a:r>
            <a:r>
              <a:rPr kumimoji="0" lang="en-US" altLang="zh-TW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)</a:t>
            </a:r>
          </a:p>
          <a:p>
            <a:pPr marL="396000" lvl="1" eaLnBrk="0" hangingPunct="0">
              <a:spcBef>
                <a:spcPts val="300"/>
              </a:spcBef>
              <a:buClr>
                <a:srgbClr val="00B0F0"/>
              </a:buClr>
              <a:buFont typeface="Wingdings" panose="05000000000000000000" pitchFamily="2" charset="2"/>
              <a:buChar char="l"/>
              <a:defRPr/>
            </a:pPr>
            <a:r>
              <a:rPr kumimoji="0" lang="zh-TW" altLang="en-US" b="1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離岸距離 </a:t>
            </a:r>
            <a:r>
              <a:rPr kumimoji="0" lang="en-US" altLang="zh-TW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7-9 km</a:t>
            </a:r>
            <a:r>
              <a:rPr kumimoji="0" lang="zh-TW" altLang="en-US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、</a:t>
            </a:r>
            <a:r>
              <a:rPr kumimoji="0" lang="zh-TW" altLang="en-US" b="1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水深 </a:t>
            </a:r>
            <a:r>
              <a:rPr kumimoji="0" lang="en-US" altLang="zh-TW" dirty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15-26 </a:t>
            </a:r>
            <a:r>
              <a:rPr kumimoji="0" lang="en-US" altLang="zh-TW" dirty="0" smtClean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m</a:t>
            </a:r>
            <a:endParaRPr lang="en-US" altLang="zh-TW" b="1" dirty="0" smtClean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marL="396000" lvl="1" eaLnBrk="0" hangingPunct="0">
              <a:spcBef>
                <a:spcPts val="300"/>
              </a:spcBef>
              <a:buClr>
                <a:srgbClr val="00B0F0"/>
              </a:buClr>
              <a:buFont typeface="Wingdings" panose="05000000000000000000" pitchFamily="2" charset="2"/>
              <a:buChar char="l"/>
              <a:defRPr/>
            </a:pPr>
            <a:r>
              <a:rPr lang="en-US" altLang="zh-TW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106/12/8 </a:t>
            </a:r>
            <a:r>
              <a:rPr lang="zh-TW" altLang="en-US" b="1" dirty="0">
                <a:latin typeface="Calibri" panose="020F0502020204030204" pitchFamily="34" charset="0"/>
                <a:ea typeface="微軟正黑體" panose="020B0604030504040204" pitchFamily="34" charset="-120"/>
              </a:rPr>
              <a:t>取得示範風場籌設</a:t>
            </a:r>
            <a:r>
              <a:rPr lang="zh-TW" altLang="en-US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許可</a:t>
            </a:r>
            <a:endParaRPr lang="en-US" altLang="zh-TW" b="1" dirty="0" smtClean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marL="396000" lvl="1" eaLnBrk="0" hangingPunct="0">
              <a:spcBef>
                <a:spcPts val="300"/>
              </a:spcBef>
              <a:buClr>
                <a:srgbClr val="00B0F0"/>
              </a:buClr>
              <a:buFont typeface="Wingdings" panose="05000000000000000000" pitchFamily="2" charset="2"/>
              <a:buChar char="l"/>
              <a:defRPr/>
            </a:pPr>
            <a:r>
              <a:rPr kumimoji="0" lang="zh-TW" altLang="en-US" dirty="0" smtClean="0">
                <a:solidFill>
                  <a:srgbClr val="00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採購案業於 </a:t>
            </a:r>
            <a:r>
              <a:rPr kumimoji="0" lang="en-US" altLang="zh-TW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107/2/13</a:t>
            </a:r>
            <a:r>
              <a:rPr kumimoji="0" lang="zh-TW" alt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</a:rPr>
              <a:t> 決標</a:t>
            </a:r>
            <a:endParaRPr kumimoji="0" lang="en-US" altLang="zh-TW" b="1" dirty="0">
              <a:solidFill>
                <a:srgbClr val="FF0000"/>
              </a:solidFill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grpSp>
        <p:nvGrpSpPr>
          <p:cNvPr id="41" name="Group 369"/>
          <p:cNvGrpSpPr>
            <a:grpSpLocks/>
          </p:cNvGrpSpPr>
          <p:nvPr/>
        </p:nvGrpSpPr>
        <p:grpSpPr bwMode="auto">
          <a:xfrm>
            <a:off x="5076825" y="1268685"/>
            <a:ext cx="4067175" cy="5400675"/>
            <a:chOff x="3011" y="618"/>
            <a:chExt cx="2749" cy="3402"/>
          </a:xfrm>
        </p:grpSpPr>
        <p:pic>
          <p:nvPicPr>
            <p:cNvPr id="42" name="Picture 356" descr="13100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65" r="16420" b="47453"/>
            <a:stretch>
              <a:fillRect/>
            </a:stretch>
          </p:blipFill>
          <p:spPr bwMode="auto">
            <a:xfrm>
              <a:off x="3011" y="618"/>
              <a:ext cx="2749" cy="34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8" name="Text Box 357"/>
            <p:cNvSpPr txBox="1">
              <a:spLocks noChangeArrowheads="1"/>
            </p:cNvSpPr>
            <p:nvPr/>
          </p:nvSpPr>
          <p:spPr bwMode="auto">
            <a:xfrm>
              <a:off x="4809" y="645"/>
              <a:ext cx="38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臺北市</a:t>
              </a:r>
            </a:p>
          </p:txBody>
        </p:sp>
        <p:sp>
          <p:nvSpPr>
            <p:cNvPr id="79" name="Text Box 358"/>
            <p:cNvSpPr txBox="1">
              <a:spLocks noChangeArrowheads="1"/>
            </p:cNvSpPr>
            <p:nvPr/>
          </p:nvSpPr>
          <p:spPr bwMode="auto">
            <a:xfrm>
              <a:off x="5308" y="1326"/>
              <a:ext cx="38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新北市</a:t>
              </a:r>
            </a:p>
          </p:txBody>
        </p:sp>
        <p:sp>
          <p:nvSpPr>
            <p:cNvPr id="80" name="Rectangle 359"/>
            <p:cNvSpPr>
              <a:spLocks noChangeArrowheads="1"/>
            </p:cNvSpPr>
            <p:nvPr/>
          </p:nvSpPr>
          <p:spPr bwMode="auto">
            <a:xfrm>
              <a:off x="4694" y="1133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桃園縣</a:t>
              </a:r>
            </a:p>
          </p:txBody>
        </p:sp>
        <p:sp>
          <p:nvSpPr>
            <p:cNvPr id="81" name="Rectangle 360"/>
            <p:cNvSpPr>
              <a:spLocks noChangeArrowheads="1"/>
            </p:cNvSpPr>
            <p:nvPr/>
          </p:nvSpPr>
          <p:spPr bwMode="auto">
            <a:xfrm>
              <a:off x="4648" y="1706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新竹縣</a:t>
              </a:r>
            </a:p>
          </p:txBody>
        </p:sp>
        <p:sp>
          <p:nvSpPr>
            <p:cNvPr id="82" name="Rectangle 361"/>
            <p:cNvSpPr>
              <a:spLocks noChangeArrowheads="1"/>
            </p:cNvSpPr>
            <p:nvPr/>
          </p:nvSpPr>
          <p:spPr bwMode="auto">
            <a:xfrm>
              <a:off x="4194" y="2085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苗栗縣</a:t>
              </a:r>
            </a:p>
          </p:txBody>
        </p:sp>
        <p:sp>
          <p:nvSpPr>
            <p:cNvPr id="83" name="Text Box 362"/>
            <p:cNvSpPr txBox="1">
              <a:spLocks noChangeArrowheads="1"/>
            </p:cNvSpPr>
            <p:nvPr/>
          </p:nvSpPr>
          <p:spPr bwMode="auto">
            <a:xfrm>
              <a:off x="3993" y="2641"/>
              <a:ext cx="38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臺中市</a:t>
              </a:r>
            </a:p>
          </p:txBody>
        </p:sp>
        <p:sp>
          <p:nvSpPr>
            <p:cNvPr id="84" name="Rectangle 363"/>
            <p:cNvSpPr>
              <a:spLocks noChangeArrowheads="1"/>
            </p:cNvSpPr>
            <p:nvPr/>
          </p:nvSpPr>
          <p:spPr bwMode="auto">
            <a:xfrm>
              <a:off x="3424" y="3113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彰化縣</a:t>
              </a:r>
            </a:p>
          </p:txBody>
        </p:sp>
        <p:sp>
          <p:nvSpPr>
            <p:cNvPr id="85" name="Rectangle 364"/>
            <p:cNvSpPr>
              <a:spLocks noChangeArrowheads="1"/>
            </p:cNvSpPr>
            <p:nvPr/>
          </p:nvSpPr>
          <p:spPr bwMode="auto">
            <a:xfrm>
              <a:off x="3198" y="3566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雲林縣</a:t>
              </a:r>
            </a:p>
          </p:txBody>
        </p:sp>
        <p:sp>
          <p:nvSpPr>
            <p:cNvPr id="86" name="Rectangle 365"/>
            <p:cNvSpPr>
              <a:spLocks noChangeArrowheads="1"/>
            </p:cNvSpPr>
            <p:nvPr/>
          </p:nvSpPr>
          <p:spPr bwMode="auto">
            <a:xfrm>
              <a:off x="4241" y="3339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南投縣</a:t>
              </a:r>
            </a:p>
          </p:txBody>
        </p:sp>
        <p:sp>
          <p:nvSpPr>
            <p:cNvPr id="87" name="Rectangle 366"/>
            <p:cNvSpPr>
              <a:spLocks noChangeArrowheads="1"/>
            </p:cNvSpPr>
            <p:nvPr/>
          </p:nvSpPr>
          <p:spPr bwMode="auto">
            <a:xfrm>
              <a:off x="5057" y="3249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花蓮縣</a:t>
              </a:r>
            </a:p>
          </p:txBody>
        </p:sp>
        <p:sp>
          <p:nvSpPr>
            <p:cNvPr id="88" name="Rectangle 367"/>
            <p:cNvSpPr>
              <a:spLocks noChangeArrowheads="1"/>
            </p:cNvSpPr>
            <p:nvPr/>
          </p:nvSpPr>
          <p:spPr bwMode="auto">
            <a:xfrm>
              <a:off x="5260" y="2069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宜蘭縣</a:t>
              </a:r>
            </a:p>
          </p:txBody>
        </p:sp>
        <p:sp>
          <p:nvSpPr>
            <p:cNvPr id="89" name="Text Box 368"/>
            <p:cNvSpPr txBox="1">
              <a:spLocks noChangeArrowheads="1"/>
            </p:cNvSpPr>
            <p:nvPr/>
          </p:nvSpPr>
          <p:spPr bwMode="auto">
            <a:xfrm>
              <a:off x="4220" y="1434"/>
              <a:ext cx="38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新竹市</a:t>
              </a:r>
            </a:p>
          </p:txBody>
        </p:sp>
      </p:grpSp>
      <p:sp>
        <p:nvSpPr>
          <p:cNvPr id="92" name="Oval 9"/>
          <p:cNvSpPr>
            <a:spLocks noChangeArrowheads="1"/>
          </p:cNvSpPr>
          <p:nvPr/>
        </p:nvSpPr>
        <p:spPr bwMode="auto">
          <a:xfrm>
            <a:off x="4995170" y="4921514"/>
            <a:ext cx="360362" cy="360363"/>
          </a:xfrm>
          <a:prstGeom prst="ellipse">
            <a:avLst/>
          </a:prstGeom>
          <a:noFill/>
          <a:ln w="9525" algn="ctr">
            <a:solidFill>
              <a:srgbClr val="EAEAEA">
                <a:alpha val="999"/>
              </a:srgb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114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grpSp>
        <p:nvGrpSpPr>
          <p:cNvPr id="93" name="Group 10"/>
          <p:cNvGrpSpPr>
            <a:grpSpLocks/>
          </p:cNvGrpSpPr>
          <p:nvPr/>
        </p:nvGrpSpPr>
        <p:grpSpPr bwMode="auto">
          <a:xfrm>
            <a:off x="5472113" y="4697444"/>
            <a:ext cx="360363" cy="360362"/>
            <a:chOff x="1722" y="868"/>
            <a:chExt cx="2904" cy="2904"/>
          </a:xfrm>
        </p:grpSpPr>
        <p:sp>
          <p:nvSpPr>
            <p:cNvPr id="94" name="AutoShape 11"/>
            <p:cNvSpPr>
              <a:spLocks noChangeArrowheads="1"/>
            </p:cNvSpPr>
            <p:nvPr/>
          </p:nvSpPr>
          <p:spPr bwMode="auto">
            <a:xfrm>
              <a:off x="1818" y="890"/>
              <a:ext cx="2721" cy="2587"/>
            </a:xfrm>
            <a:prstGeom prst="star5">
              <a:avLst/>
            </a:prstGeom>
            <a:solidFill>
              <a:srgbClr val="0000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Oval 12"/>
            <p:cNvSpPr>
              <a:spLocks noChangeArrowheads="1"/>
            </p:cNvSpPr>
            <p:nvPr/>
          </p:nvSpPr>
          <p:spPr bwMode="auto">
            <a:xfrm>
              <a:off x="1722" y="868"/>
              <a:ext cx="2904" cy="2904"/>
            </a:xfrm>
            <a:prstGeom prst="ellipse">
              <a:avLst/>
            </a:prstGeom>
            <a:noFill/>
            <a:ln w="9525" algn="ctr">
              <a:solidFill>
                <a:srgbClr val="EAEAEA">
                  <a:alpha val="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6" name="Group 13"/>
          <p:cNvGrpSpPr>
            <a:grpSpLocks/>
          </p:cNvGrpSpPr>
          <p:nvPr/>
        </p:nvGrpSpPr>
        <p:grpSpPr bwMode="auto">
          <a:xfrm>
            <a:off x="6605294" y="2851530"/>
            <a:ext cx="360363" cy="360363"/>
            <a:chOff x="1722" y="868"/>
            <a:chExt cx="2904" cy="2904"/>
          </a:xfrm>
        </p:grpSpPr>
        <p:sp>
          <p:nvSpPr>
            <p:cNvPr id="97" name="AutoShape 14"/>
            <p:cNvSpPr>
              <a:spLocks noChangeArrowheads="1"/>
            </p:cNvSpPr>
            <p:nvPr/>
          </p:nvSpPr>
          <p:spPr bwMode="auto">
            <a:xfrm>
              <a:off x="1818" y="890"/>
              <a:ext cx="2721" cy="2587"/>
            </a:xfrm>
            <a:prstGeom prst="star5">
              <a:avLst/>
            </a:prstGeom>
            <a:solidFill>
              <a:srgbClr val="00B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Oval 15"/>
            <p:cNvSpPr>
              <a:spLocks noChangeArrowheads="1"/>
            </p:cNvSpPr>
            <p:nvPr/>
          </p:nvSpPr>
          <p:spPr bwMode="auto">
            <a:xfrm>
              <a:off x="1722" y="868"/>
              <a:ext cx="2904" cy="2904"/>
            </a:xfrm>
            <a:prstGeom prst="ellipse">
              <a:avLst/>
            </a:prstGeom>
            <a:noFill/>
            <a:ln w="9525" algn="ctr">
              <a:solidFill>
                <a:srgbClr val="EAEAEA">
                  <a:alpha val="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05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9" name="Group 7"/>
          <p:cNvGrpSpPr>
            <a:grpSpLocks/>
          </p:cNvGrpSpPr>
          <p:nvPr/>
        </p:nvGrpSpPr>
        <p:grpSpPr bwMode="auto">
          <a:xfrm>
            <a:off x="107504" y="947909"/>
            <a:ext cx="360362" cy="360363"/>
            <a:chOff x="1722" y="868"/>
            <a:chExt cx="2904" cy="2904"/>
          </a:xfrm>
        </p:grpSpPr>
        <p:sp>
          <p:nvSpPr>
            <p:cNvPr id="100" name="AutoShape 8"/>
            <p:cNvSpPr>
              <a:spLocks noChangeArrowheads="1"/>
            </p:cNvSpPr>
            <p:nvPr/>
          </p:nvSpPr>
          <p:spPr bwMode="auto">
            <a:xfrm>
              <a:off x="1818" y="890"/>
              <a:ext cx="2721" cy="2587"/>
            </a:xfrm>
            <a:prstGeom prst="star5">
              <a:avLst/>
            </a:prstGeom>
            <a:solidFill>
              <a:srgbClr val="00B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Oval 9"/>
            <p:cNvSpPr>
              <a:spLocks noChangeArrowheads="1"/>
            </p:cNvSpPr>
            <p:nvPr/>
          </p:nvSpPr>
          <p:spPr bwMode="auto">
            <a:xfrm>
              <a:off x="1722" y="868"/>
              <a:ext cx="2904" cy="2904"/>
            </a:xfrm>
            <a:prstGeom prst="ellipse">
              <a:avLst/>
            </a:prstGeom>
            <a:noFill/>
            <a:ln w="9525" algn="ctr">
              <a:solidFill>
                <a:srgbClr val="EAEAEA">
                  <a:alpha val="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2" name="Group 10"/>
          <p:cNvGrpSpPr>
            <a:grpSpLocks/>
          </p:cNvGrpSpPr>
          <p:nvPr/>
        </p:nvGrpSpPr>
        <p:grpSpPr bwMode="auto">
          <a:xfrm>
            <a:off x="119417" y="5021199"/>
            <a:ext cx="360363" cy="360362"/>
            <a:chOff x="1722" y="868"/>
            <a:chExt cx="2904" cy="2904"/>
          </a:xfrm>
        </p:grpSpPr>
        <p:sp>
          <p:nvSpPr>
            <p:cNvPr id="103" name="AutoShape 11"/>
            <p:cNvSpPr>
              <a:spLocks noChangeArrowheads="1"/>
            </p:cNvSpPr>
            <p:nvPr/>
          </p:nvSpPr>
          <p:spPr bwMode="auto">
            <a:xfrm>
              <a:off x="1818" y="890"/>
              <a:ext cx="2721" cy="2587"/>
            </a:xfrm>
            <a:prstGeom prst="star5">
              <a:avLst/>
            </a:prstGeom>
            <a:solidFill>
              <a:srgbClr val="0000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Oval 12"/>
            <p:cNvSpPr>
              <a:spLocks noChangeArrowheads="1"/>
            </p:cNvSpPr>
            <p:nvPr/>
          </p:nvSpPr>
          <p:spPr bwMode="auto">
            <a:xfrm>
              <a:off x="1722" y="868"/>
              <a:ext cx="2904" cy="2904"/>
            </a:xfrm>
            <a:prstGeom prst="ellipse">
              <a:avLst/>
            </a:prstGeom>
            <a:noFill/>
            <a:ln w="9525" algn="ctr">
              <a:solidFill>
                <a:srgbClr val="EAEAEA">
                  <a:alpha val="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114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3" name="標題 1"/>
          <p:cNvSpPr txBox="1">
            <a:spLocks/>
          </p:cNvSpPr>
          <p:nvPr/>
        </p:nvSpPr>
        <p:spPr>
          <a:xfrm>
            <a:off x="1316673" y="182139"/>
            <a:ext cx="7442654" cy="587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r>
              <a:rPr lang="zh-TW" altLang="en-US" sz="4000" kern="0" dirty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離岸風電推動現況 </a:t>
            </a:r>
            <a:r>
              <a:rPr lang="en-US" altLang="zh-TW" sz="4000" kern="0" dirty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-</a:t>
            </a:r>
            <a:r>
              <a:rPr lang="zh-TW" altLang="en-US" sz="4000" kern="0" dirty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</a:rPr>
              <a:t> 示範獎勵</a:t>
            </a:r>
          </a:p>
        </p:txBody>
      </p:sp>
    </p:spTree>
    <p:extLst>
      <p:ext uri="{BB962C8B-B14F-4D97-AF65-F5344CB8AC3E}">
        <p14:creationId xmlns:p14="http://schemas.microsoft.com/office/powerpoint/2010/main" val="6099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群組 48"/>
          <p:cNvGrpSpPr/>
          <p:nvPr/>
        </p:nvGrpSpPr>
        <p:grpSpPr>
          <a:xfrm>
            <a:off x="5343524" y="1844823"/>
            <a:ext cx="3800475" cy="4881901"/>
            <a:chOff x="6062318" y="981074"/>
            <a:chExt cx="3800475" cy="4881901"/>
          </a:xfrm>
        </p:grpSpPr>
        <p:pic>
          <p:nvPicPr>
            <p:cNvPr id="50" name="圖片 4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80" t="10698" r="26963" b="30636"/>
            <a:stretch/>
          </p:blipFill>
          <p:spPr>
            <a:xfrm>
              <a:off x="6062318" y="981074"/>
              <a:ext cx="3800475" cy="4881901"/>
            </a:xfrm>
            <a:prstGeom prst="rect">
              <a:avLst/>
            </a:prstGeom>
          </p:spPr>
        </p:pic>
        <p:sp>
          <p:nvSpPr>
            <p:cNvPr id="51" name="橢圓 50"/>
            <p:cNvSpPr/>
            <p:nvPr/>
          </p:nvSpPr>
          <p:spPr>
            <a:xfrm>
              <a:off x="9108504" y="1052736"/>
              <a:ext cx="251145" cy="18683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altLang="zh-TW" sz="1200" dirty="0" smtClean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2</a:t>
              </a:r>
              <a:endParaRPr lang="zh-TW" altLang="en-US" sz="12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52" name="橢圓 51"/>
            <p:cNvSpPr/>
            <p:nvPr/>
          </p:nvSpPr>
          <p:spPr>
            <a:xfrm>
              <a:off x="8237552" y="1628800"/>
              <a:ext cx="1086976" cy="59319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r>
                <a:rPr lang="zh-TW" altLang="en-US" sz="1200" dirty="0" smtClean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        </a:t>
              </a:r>
              <a:r>
                <a:rPr lang="en-US" altLang="zh-TW" sz="1200" dirty="0" smtClean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4</a:t>
              </a:r>
              <a:endParaRPr lang="en-US" altLang="zh-TW" sz="12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  <a:p>
              <a:r>
                <a:rPr lang="zh-TW" altLang="en-US" sz="1200" dirty="0" smtClean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    </a:t>
              </a:r>
              <a:r>
                <a:rPr lang="en-US" altLang="zh-TW" sz="1200" dirty="0" smtClean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5</a:t>
              </a:r>
            </a:p>
            <a:p>
              <a:r>
                <a:rPr lang="en-US" altLang="zh-TW" sz="1200" dirty="0" smtClean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6</a:t>
              </a:r>
              <a:endParaRPr lang="zh-TW" altLang="en-US" sz="12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53" name="橢圓 52"/>
            <p:cNvSpPr/>
            <p:nvPr/>
          </p:nvSpPr>
          <p:spPr>
            <a:xfrm>
              <a:off x="8892855" y="1319360"/>
              <a:ext cx="251145" cy="18683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altLang="zh-TW" sz="12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3</a:t>
              </a:r>
              <a:endParaRPr lang="zh-TW" altLang="en-US" sz="12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54" name="流程圖: 接點 53"/>
            <p:cNvSpPr>
              <a:spLocks noChangeAspect="1"/>
            </p:cNvSpPr>
            <p:nvPr/>
          </p:nvSpPr>
          <p:spPr bwMode="auto">
            <a:xfrm>
              <a:off x="7664613" y="3475065"/>
              <a:ext cx="104495" cy="108962"/>
            </a:xfrm>
            <a:prstGeom prst="flowChartConnector">
              <a:avLst/>
            </a:prstGeom>
            <a:solidFill>
              <a:srgbClr val="0000FF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ts val="0"/>
                </a:spcBef>
                <a:defRPr/>
              </a:pPr>
              <a:endParaRPr lang="zh-TW" altLang="en-US">
                <a:solidFill>
                  <a:schemeClr val="dk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55" name="流程圖: 接點 54"/>
            <p:cNvSpPr>
              <a:spLocks noChangeAspect="1"/>
            </p:cNvSpPr>
            <p:nvPr/>
          </p:nvSpPr>
          <p:spPr bwMode="auto">
            <a:xfrm>
              <a:off x="7595486" y="3557108"/>
              <a:ext cx="104495" cy="108962"/>
            </a:xfrm>
            <a:prstGeom prst="flowChartConnector">
              <a:avLst/>
            </a:prstGeom>
            <a:solidFill>
              <a:srgbClr val="0000FF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ts val="0"/>
                </a:spcBef>
                <a:defRPr/>
              </a:pPr>
              <a:endParaRPr lang="zh-TW" altLang="en-US">
                <a:solidFill>
                  <a:schemeClr val="dk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56" name="橢圓 55"/>
            <p:cNvSpPr/>
            <p:nvPr/>
          </p:nvSpPr>
          <p:spPr>
            <a:xfrm>
              <a:off x="7400299" y="3980043"/>
              <a:ext cx="104495" cy="11154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57" name="橢圓 56"/>
            <p:cNvSpPr/>
            <p:nvPr/>
          </p:nvSpPr>
          <p:spPr>
            <a:xfrm>
              <a:off x="7550885" y="3465223"/>
              <a:ext cx="104495" cy="11154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58" name="橢圓 57"/>
            <p:cNvSpPr/>
            <p:nvPr/>
          </p:nvSpPr>
          <p:spPr>
            <a:xfrm>
              <a:off x="6249048" y="3223626"/>
              <a:ext cx="1198410" cy="31616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altLang="zh-TW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16   </a:t>
              </a:r>
              <a:r>
                <a:rPr lang="en-US" altLang="zh-TW" sz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 </a:t>
              </a:r>
              <a:r>
                <a:rPr lang="en-US" altLang="zh-TW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17</a:t>
              </a:r>
              <a:endParaRPr lang="zh-TW" alt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59" name="橢圓 58"/>
            <p:cNvSpPr/>
            <p:nvPr/>
          </p:nvSpPr>
          <p:spPr>
            <a:xfrm>
              <a:off x="6087988" y="3054800"/>
              <a:ext cx="1484836" cy="31616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altLang="zh-TW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11 </a:t>
              </a:r>
              <a:r>
                <a:rPr lang="zh-TW" altLang="en-US" sz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 </a:t>
              </a:r>
              <a:r>
                <a:rPr lang="en-US" altLang="zh-TW" sz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14    </a:t>
              </a:r>
              <a:r>
                <a:rPr lang="en-US" altLang="zh-TW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15</a:t>
              </a:r>
              <a:endParaRPr lang="zh-TW" alt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60" name="橢圓 59"/>
            <p:cNvSpPr/>
            <p:nvPr/>
          </p:nvSpPr>
          <p:spPr>
            <a:xfrm rot="206767">
              <a:off x="6442396" y="2902901"/>
              <a:ext cx="1198410" cy="31616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altLang="zh-TW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12     13</a:t>
              </a:r>
              <a:endParaRPr lang="zh-TW" alt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61" name="橢圓 60"/>
            <p:cNvSpPr/>
            <p:nvPr/>
          </p:nvSpPr>
          <p:spPr>
            <a:xfrm rot="206767">
              <a:off x="6240630" y="3385280"/>
              <a:ext cx="1198410" cy="31616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altLang="zh-TW" sz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18 </a:t>
              </a:r>
              <a:r>
                <a:rPr lang="en-US" altLang="zh-TW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19</a:t>
              </a:r>
              <a:endParaRPr lang="zh-TW" alt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62" name="橢圓 61"/>
            <p:cNvSpPr/>
            <p:nvPr/>
          </p:nvSpPr>
          <p:spPr>
            <a:xfrm rot="206767">
              <a:off x="6993729" y="3441685"/>
              <a:ext cx="1047307" cy="31616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>
                <a:spcBef>
                  <a:spcPts val="500"/>
                </a:spcBef>
              </a:pPr>
              <a:r>
                <a:rPr lang="zh-TW" altLang="en-US" sz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       </a:t>
              </a:r>
              <a:r>
                <a:rPr lang="en-US" altLang="zh-TW" sz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26</a:t>
              </a:r>
              <a:endParaRPr lang="en-US" altLang="zh-TW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  <a:p>
              <a:r>
                <a:rPr lang="en-US" altLang="zh-TW" sz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 </a:t>
              </a:r>
              <a:r>
                <a:rPr lang="zh-TW" altLang="en-US" sz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  </a:t>
              </a:r>
              <a:r>
                <a:rPr lang="en-US" altLang="zh-TW" sz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27</a:t>
              </a:r>
              <a:endParaRPr lang="en-US" altLang="zh-TW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  <a:p>
              <a:pPr>
                <a:spcBef>
                  <a:spcPts val="500"/>
                </a:spcBef>
              </a:pPr>
              <a:r>
                <a:rPr lang="en-US" altLang="zh-TW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  <a:ea typeface="微軟正黑體" panose="020B0604030504040204" pitchFamily="34" charset="-120"/>
                  <a:cs typeface="Calibri" panose="020F0502020204030204" pitchFamily="34" charset="0"/>
                </a:rPr>
                <a:t>28  29</a:t>
              </a:r>
              <a:endParaRPr lang="zh-TW" alt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</p:grpSp>
      <p:graphicFrame>
        <p:nvGraphicFramePr>
          <p:cNvPr id="63" name="表格 62"/>
          <p:cNvGraphicFramePr>
            <a:graphicFrameLocks noGrp="1"/>
          </p:cNvGraphicFramePr>
          <p:nvPr>
            <p:extLst/>
          </p:nvPr>
        </p:nvGraphicFramePr>
        <p:xfrm>
          <a:off x="107504" y="1628800"/>
          <a:ext cx="4769331" cy="4976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1"/>
                <a:gridCol w="1440161"/>
                <a:gridCol w="1095816"/>
                <a:gridCol w="932180"/>
                <a:gridCol w="1013143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050" dirty="0" smtClean="0">
                          <a:latin typeface="Calibri" panose="020F0502020204030204" pitchFamily="34" charset="0"/>
                        </a:rPr>
                        <a:t>開發商</a:t>
                      </a:r>
                      <a:endParaRPr lang="zh-TW" altLang="en-US" sz="1050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105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dirty="0" smtClean="0">
                          <a:latin typeface="Calibri" panose="020F0502020204030204" pitchFamily="34" charset="0"/>
                        </a:rPr>
                        <a:t>籌備處 </a:t>
                      </a:r>
                      <a:r>
                        <a:rPr lang="en-US" altLang="zh-TW" sz="800" dirty="0" smtClean="0"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zh-TW" altLang="en-US" sz="800" dirty="0" smtClean="0">
                          <a:latin typeface="Calibri" panose="020F0502020204030204" pitchFamily="34" charset="0"/>
                        </a:rPr>
                        <a:t>場址</a:t>
                      </a:r>
                      <a:r>
                        <a:rPr lang="en-US" altLang="zh-TW" sz="80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 sz="1050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dirty="0" smtClean="0">
                          <a:latin typeface="Calibri" panose="020F0502020204030204" pitchFamily="34" charset="0"/>
                        </a:rPr>
                        <a:t>規劃量</a:t>
                      </a:r>
                      <a:r>
                        <a:rPr lang="en-US" altLang="zh-TW" sz="1050" dirty="0" smtClean="0">
                          <a:latin typeface="Calibri" panose="020F0502020204030204" pitchFamily="34" charset="0"/>
                        </a:rPr>
                        <a:t>(MW)</a:t>
                      </a:r>
                      <a:endParaRPr lang="zh-TW" altLang="en-US" sz="1050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dirty="0" smtClean="0">
                          <a:latin typeface="Calibri" panose="020F0502020204030204" pitchFamily="34" charset="0"/>
                        </a:rPr>
                        <a:t>環評進度</a:t>
                      </a:r>
                      <a:endParaRPr lang="zh-TW" altLang="en-US" sz="1050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14">
                  <a:txBody>
                    <a:bodyPr/>
                    <a:lstStyle/>
                    <a:p>
                      <a:pPr algn="ctr"/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外商 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8.4</a:t>
                      </a:r>
                      <a:r>
                        <a:rPr lang="zh-TW" altLang="en-US" sz="1400" b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400" b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GW</a:t>
                      </a:r>
                      <a:endParaRPr lang="zh-TW" altLang="en-US" sz="1400" b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vert="vert27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4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達德 </a:t>
                      </a: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zh-TW" sz="1400" b="1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wpd</a:t>
                      </a:r>
                      <a:r>
                        <a:rPr lang="en-US" altLang="zh-TW" sz="1400" b="1" dirty="0" smtClean="0">
                          <a:latin typeface="Calibri" panose="020F0502020204030204" pitchFamily="34" charset="0"/>
                        </a:rPr>
                        <a:t>)</a:t>
                      </a:r>
                    </a:p>
                    <a:p>
                      <a:pPr algn="ctr"/>
                      <a:r>
                        <a:rPr lang="zh-TW" altLang="en-US" sz="1000" b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原英華威 </a:t>
                      </a:r>
                      <a:r>
                        <a:rPr lang="en-US" altLang="zh-TW" sz="1000" b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zh-TW" sz="1000" b="0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Infravest</a:t>
                      </a:r>
                      <a:r>
                        <a:rPr lang="en-US" altLang="zh-TW" sz="1000" b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zh-TW" altLang="en-US" sz="1000" b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麗威 </a:t>
                      </a:r>
                      <a:r>
                        <a:rPr lang="en-US" altLang="zh-TW" sz="8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(2)</a:t>
                      </a:r>
                      <a:endParaRPr lang="zh-TW" altLang="en-US" sz="105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251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環評大會通過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允能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註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632-707.8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小組會議通過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600"/>
                        </a:spcAft>
                      </a:pPr>
                      <a:endParaRPr lang="zh-TW" altLang="en-US" sz="1000" b="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1400" b="1" dirty="0" smtClean="0">
                          <a:latin typeface="Calibri" panose="020F0502020204030204" pitchFamily="34" charset="0"/>
                        </a:rPr>
                        <a:t>沃旭 </a:t>
                      </a:r>
                      <a:r>
                        <a:rPr lang="en-US" altLang="zh-TW" sz="1400" b="1" dirty="0" smtClean="0"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altLang="zh-TW" sz="1400" b="1" dirty="0" err="1" smtClean="0">
                          <a:latin typeface="Calibri" panose="020F0502020204030204" pitchFamily="34" charset="0"/>
                        </a:rPr>
                        <a:t>Ørsted</a:t>
                      </a:r>
                      <a:r>
                        <a:rPr lang="en-US" altLang="zh-TW" sz="1400" b="1" dirty="0" smtClean="0">
                          <a:latin typeface="Calibri" panose="020F0502020204030204" pitchFamily="34" charset="0"/>
                        </a:rPr>
                        <a:t>)</a:t>
                      </a:r>
                      <a:br>
                        <a:rPr lang="en-US" altLang="zh-TW" sz="1400" b="1" dirty="0" smtClean="0">
                          <a:latin typeface="Calibri" panose="020F0502020204030204" pitchFamily="34" charset="0"/>
                        </a:rPr>
                      </a:br>
                      <a:r>
                        <a:rPr lang="zh-TW" altLang="en-US" sz="1000" b="0" dirty="0" smtClean="0">
                          <a:latin typeface="Calibri" panose="020F0502020204030204" pitchFamily="34" charset="0"/>
                        </a:rPr>
                        <a:t>原丹能 </a:t>
                      </a:r>
                      <a:r>
                        <a:rPr lang="en-US" altLang="zh-TW" sz="1000" b="0" dirty="0" smtClean="0">
                          <a:latin typeface="Calibri" panose="020F0502020204030204" pitchFamily="34" charset="0"/>
                        </a:rPr>
                        <a:t>(DONG</a:t>
                      </a:r>
                      <a:r>
                        <a:rPr lang="zh-TW" altLang="en-US" sz="1000" b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zh-TW" sz="1000" b="0" dirty="0" smtClean="0">
                          <a:latin typeface="Calibri" panose="020F0502020204030204" pitchFamily="34" charset="0"/>
                        </a:rPr>
                        <a:t>Energy)</a:t>
                      </a:r>
                      <a:endParaRPr lang="zh-TW" altLang="en-US" sz="1000" b="0" dirty="0"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大彰化西北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(12)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598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050" b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環評大會通過</a:t>
                      </a:r>
                      <a:endParaRPr lang="zh-TW" altLang="en-US" sz="105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大彰化東北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(13)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570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000" b="1" dirty="0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大彰化西南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(14)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642.5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000" b="1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大彰化東南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(15)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613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000" b="1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93663" indent="-93663" algn="l">
                        <a:spcBef>
                          <a:spcPts val="200"/>
                        </a:spcBef>
                        <a:buFont typeface="Arial" panose="020B0604020202020204" pitchFamily="34" charset="0"/>
                        <a:buChar char="•"/>
                      </a:pPr>
                      <a:endParaRPr lang="zh-TW" altLang="en-US" sz="1000" b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R="0" anchor="ctr">
                    <a:solidFill>
                      <a:srgbClr val="FEBDB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latin typeface="Calibri" panose="020F0502020204030204" pitchFamily="34" charset="0"/>
                        </a:rPr>
                        <a:t>　上緯 </a:t>
                      </a:r>
                      <a:r>
                        <a:rPr lang="en-US" altLang="zh-TW" sz="1400" b="1" dirty="0" smtClean="0">
                          <a:latin typeface="Calibri" panose="020F0502020204030204" pitchFamily="34" charset="0"/>
                        </a:rPr>
                        <a:t>&amp;</a:t>
                      </a:r>
                      <a:r>
                        <a:rPr lang="zh-TW" altLang="en-US" sz="1400" b="1" dirty="0" smtClean="0">
                          <a:latin typeface="Calibri" panose="020F0502020204030204" pitchFamily="34" charset="0"/>
                        </a:rPr>
                        <a:t> 麥格理</a:t>
                      </a:r>
                      <a:endParaRPr lang="en-US" altLang="zh-TW" sz="1400" b="1" dirty="0" smtClean="0">
                        <a:latin typeface="Calibri" panose="020F0502020204030204" pitchFamily="34" charset="0"/>
                      </a:endParaRPr>
                    </a:p>
                    <a:p>
                      <a:pPr marL="93663" indent="-93663" algn="l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zh-TW" altLang="zh-TW" sz="1000" b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上緯新能源</a:t>
                      </a:r>
                    </a:p>
                    <a:p>
                      <a:pPr marL="93663" indent="-93663" algn="l">
                        <a:spcBef>
                          <a:spcPts val="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zh-TW" sz="1000" b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Macquarie Corporate Holdings Pty Ltd.</a:t>
                      </a:r>
                      <a:endParaRPr lang="zh-TW" altLang="en-US" sz="1000" b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BD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海能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(5</a:t>
                      </a:r>
                      <a:r>
                        <a:rPr lang="zh-TW" altLang="en-US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&amp;</a:t>
                      </a:r>
                      <a:r>
                        <a:rPr lang="zh-TW" altLang="en-US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BD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555.45-736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BDB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環評大會通過</a:t>
                      </a:r>
                      <a:endParaRPr lang="zh-TW" altLang="en-US" sz="105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BDB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海鼎一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(11)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BD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648-736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BDB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000" b="1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EBDB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海鼎二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(16)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BD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666-760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BDB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000" b="1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EBDB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海鼎三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(17)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BD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648-760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BDB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000" b="1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EBDB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050" b="0" kern="1200" dirty="0" smtClean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kern="1200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　</a:t>
                      </a:r>
                      <a:r>
                        <a:rPr lang="zh-TW" altLang="zh-TW" sz="1400" b="1" kern="1200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北陸電力</a:t>
                      </a:r>
                      <a:r>
                        <a:rPr lang="zh-TW" altLang="en-US" sz="1400" b="1" kern="1200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400" b="1" kern="1200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(NPI)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50" b="0" kern="1200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Northland Power Inc.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</a:rPr>
                        <a:t>海龍三號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(18)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</a:rPr>
                        <a:t>468-512</a:t>
                      </a:r>
                      <a:endParaRPr lang="zh-TW" altLang="en-US" sz="1050" b="1" dirty="0">
                        <a:solidFill>
                          <a:srgbClr val="FFFF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050" b="1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</a:rPr>
                        <a:t>環評大會通過</a:t>
                      </a: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</a:rPr>
                        <a:t>海龍二號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(19)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</a:rPr>
                        <a:t>612-696</a:t>
                      </a:r>
                      <a:endParaRPr lang="zh-TW" altLang="en-US" sz="1050" b="1" dirty="0">
                        <a:solidFill>
                          <a:srgbClr val="FFFF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000" b="1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050" b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A6A6A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　哥本哈根基礎</a:t>
                      </a: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zh-TW" altLang="en-US" sz="14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建設基金 </a:t>
                      </a:r>
                      <a:r>
                        <a:rPr lang="en-US" altLang="zh-TW" sz="14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zh-TW" sz="1400" b="1" dirty="0" smtClean="0">
                          <a:latin typeface="Calibri" panose="020F0502020204030204" pitchFamily="34" charset="0"/>
                        </a:rPr>
                        <a:t>CIP)</a:t>
                      </a:r>
                      <a:br>
                        <a:rPr lang="en-US" altLang="zh-TW" sz="1400" b="1" dirty="0" smtClean="0">
                          <a:latin typeface="Calibri" panose="020F0502020204030204" pitchFamily="34" charset="0"/>
                        </a:rPr>
                      </a:br>
                      <a:r>
                        <a:rPr lang="en-US" altLang="zh-TW" sz="1050" b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Copenhagen Infrastructure Partners</a:t>
                      </a:r>
                      <a:endParaRPr lang="zh-TW" altLang="en-US" sz="1050" b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彰芳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(27)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475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環評大會通過</a:t>
                      </a: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西島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註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305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000" b="1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A6A6A6"/>
                    </a:solidFill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 algn="ctr"/>
                      <a:r>
                        <a:rPr lang="zh-TW" altLang="en-US" sz="1400" b="0" dirty="0" smtClean="0">
                          <a:latin typeface="Calibri" panose="020F0502020204030204" pitchFamily="34" charset="0"/>
                        </a:rPr>
                        <a:t> 本土 </a:t>
                      </a:r>
                      <a:r>
                        <a:rPr lang="en-US" altLang="zh-TW" sz="1400" b="0" dirty="0" smtClean="0">
                          <a:latin typeface="Calibri" panose="020F0502020204030204" pitchFamily="34" charset="0"/>
                        </a:rPr>
                        <a:t>2.2</a:t>
                      </a:r>
                      <a:r>
                        <a:rPr lang="zh-TW" altLang="en-US" sz="1400" b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zh-TW" sz="1400" b="0" dirty="0" smtClean="0">
                          <a:latin typeface="Calibri" panose="020F0502020204030204" pitchFamily="34" charset="0"/>
                        </a:rPr>
                        <a:t>GW</a:t>
                      </a:r>
                      <a:endParaRPr lang="zh-TW" altLang="en-US" sz="1400" b="0" dirty="0">
                        <a:latin typeface="Calibri" panose="020F0502020204030204" pitchFamily="34" charset="0"/>
                      </a:endParaRPr>
                    </a:p>
                  </a:txBody>
                  <a:tcPr marT="36000" marB="36000" vert="vert27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latin typeface="Calibri" panose="020F0502020204030204" pitchFamily="34" charset="0"/>
                        </a:rPr>
                        <a:t>力麗</a:t>
                      </a:r>
                      <a:endParaRPr lang="zh-TW" altLang="en-US" sz="1400" b="1" dirty="0"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海峽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(28)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500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環評大會通過</a:t>
                      </a: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zh-TW" altLang="en-US" sz="105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2E75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</a:rPr>
                        <a:t>中鋼</a:t>
                      </a:r>
                      <a:endParaRPr lang="zh-TW" altLang="en-US" sz="1400" b="1" dirty="0">
                        <a:solidFill>
                          <a:srgbClr val="FFFF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5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</a:rPr>
                        <a:t>中能 </a:t>
                      </a:r>
                      <a:r>
                        <a:rPr lang="en-US" altLang="zh-TW" sz="800" b="1" kern="1200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(29)</a:t>
                      </a:r>
                      <a:endParaRPr lang="zh-TW" altLang="en-US" sz="800" b="1" kern="1200" dirty="0">
                        <a:solidFill>
                          <a:srgbClr val="FFFF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5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</a:rPr>
                        <a:t>450</a:t>
                      </a:r>
                      <a:endParaRPr lang="zh-TW" altLang="en-US" sz="1050" b="1" dirty="0">
                        <a:solidFill>
                          <a:srgbClr val="FFFF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5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050" b="1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</a:rPr>
                        <a:t>環評大會通過</a:t>
                      </a: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5B6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latin typeface="Calibri" panose="020F0502020204030204" pitchFamily="34" charset="0"/>
                        </a:rPr>
                        <a:t>台電</a:t>
                      </a:r>
                      <a:endParaRPr lang="zh-TW" altLang="en-US" sz="1400" b="1" dirty="0"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台電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(26)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812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050" b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環評大會通過</a:t>
                      </a:r>
                      <a:endParaRPr lang="zh-TW" altLang="en-US" sz="105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 b="1" dirty="0" smtClean="0">
                          <a:latin typeface="Calibri" panose="020F0502020204030204" pitchFamily="34" charset="0"/>
                        </a:rPr>
                        <a:t>亞泥</a:t>
                      </a:r>
                      <a:endParaRPr lang="zh-TW" altLang="en-US" sz="1400" b="1" dirty="0"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1" dirty="0" smtClean="0">
                          <a:latin typeface="Calibri" panose="020F0502020204030204" pitchFamily="34" charset="0"/>
                        </a:rPr>
                        <a:t>竹風 </a:t>
                      </a:r>
                      <a:r>
                        <a:rPr lang="en-US" altLang="zh-TW" sz="800" b="1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(4)</a:t>
                      </a:r>
                      <a:endParaRPr lang="zh-TW" altLang="en-US" sz="800" b="1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1" dirty="0" smtClean="0">
                          <a:latin typeface="Calibri" panose="020F0502020204030204" pitchFamily="34" charset="0"/>
                        </a:rPr>
                        <a:t>410</a:t>
                      </a:r>
                      <a:endParaRPr lang="zh-TW" altLang="en-US" sz="1050" b="1" dirty="0">
                        <a:latin typeface="Calibri" panose="020F0502020204030204" pitchFamily="34" charset="0"/>
                      </a:endParaRP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05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環評大會通過</a:t>
                      </a:r>
                    </a:p>
                  </a:txBody>
                  <a:tcPr marT="36000" marB="3600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64" name="文字方塊 6"/>
          <p:cNvSpPr txBox="1">
            <a:spLocks noChangeArrowheads="1"/>
          </p:cNvSpPr>
          <p:nvPr/>
        </p:nvSpPr>
        <p:spPr bwMode="auto">
          <a:xfrm>
            <a:off x="175606" y="876568"/>
            <a:ext cx="8858557" cy="656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800100" indent="-342900">
              <a:defRPr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marL="285750" lvl="1" indent="-285750" fontAlgn="base">
              <a:lnSpc>
                <a:spcPts val="2200"/>
              </a:lnSpc>
              <a:buClr>
                <a:srgbClr val="0000FF"/>
              </a:buClr>
              <a:buFont typeface="Wingdings" panose="05000000000000000000" pitchFamily="2" charset="2"/>
              <a:buChar char="n"/>
              <a:tabLst>
                <a:tab pos="6365875" algn="l"/>
              </a:tabLst>
            </a:pPr>
            <a:r>
              <a:rPr kumimoji="1" lang="zh-TW" altLang="en-US" b="1" kern="10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備查 </a:t>
            </a:r>
            <a:r>
              <a:rPr kumimoji="1" lang="en-US" altLang="zh-TW" b="1" kern="100" dirty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24</a:t>
            </a:r>
            <a:r>
              <a:rPr kumimoji="1" lang="zh-TW" altLang="en-US" b="1" kern="100" dirty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1" lang="zh-TW" altLang="en-US" b="1" kern="100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案，</a:t>
            </a:r>
            <a:r>
              <a:rPr lang="en-US" altLang="zh-TW" b="1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</a:rPr>
              <a:t>19</a:t>
            </a:r>
            <a:r>
              <a:rPr lang="zh-TW" alt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</a:rPr>
              <a:t> 案 </a:t>
            </a:r>
            <a:r>
              <a:rPr lang="zh-TW" altLang="en-US" b="1" dirty="0">
                <a:latin typeface="Calibri" panose="020F0502020204030204" pitchFamily="34" charset="0"/>
                <a:ea typeface="+mn-ea"/>
              </a:rPr>
              <a:t>已通過環評</a:t>
            </a:r>
            <a:r>
              <a:rPr lang="zh-TW" altLang="en-US" b="1" dirty="0" smtClean="0">
                <a:latin typeface="Calibri" panose="020F0502020204030204" pitchFamily="34" charset="0"/>
                <a:ea typeface="+mn-ea"/>
              </a:rPr>
              <a:t>大會，</a:t>
            </a:r>
            <a:r>
              <a:rPr lang="en-US" altLang="zh-TW" b="1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</a:rPr>
              <a:t>1</a:t>
            </a:r>
            <a:r>
              <a:rPr lang="zh-TW" alt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</a:rPr>
              <a:t> 案</a:t>
            </a:r>
            <a:r>
              <a:rPr lang="zh-TW" altLang="en-US" b="1" dirty="0" smtClean="0">
                <a:latin typeface="Calibri" panose="020F0502020204030204" pitchFamily="34" charset="0"/>
                <a:ea typeface="+mn-ea"/>
              </a:rPr>
              <a:t>通過</a:t>
            </a:r>
            <a:r>
              <a:rPr lang="zh-TW" altLang="en-US" b="1" dirty="0">
                <a:latin typeface="Calibri" panose="020F0502020204030204" pitchFamily="34" charset="0"/>
                <a:ea typeface="+mn-ea"/>
              </a:rPr>
              <a:t>專案小組</a:t>
            </a:r>
            <a:r>
              <a:rPr lang="zh-TW" altLang="en-US" b="1" dirty="0" smtClean="0">
                <a:latin typeface="Calibri" panose="020F0502020204030204" pitchFamily="34" charset="0"/>
                <a:ea typeface="+mn-ea"/>
              </a:rPr>
              <a:t>審查，</a:t>
            </a:r>
            <a:r>
              <a:rPr lang="en-US" altLang="zh-TW" b="1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</a:rPr>
              <a:t>4 </a:t>
            </a:r>
            <a:r>
              <a:rPr lang="zh-TW" alt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</a:rPr>
              <a:t>案</a:t>
            </a:r>
            <a:r>
              <a:rPr lang="zh-TW" altLang="en-US" b="1" dirty="0" smtClean="0">
                <a:latin typeface="Calibri" panose="020F0502020204030204" pitchFamily="34" charset="0"/>
                <a:ea typeface="+mn-ea"/>
              </a:rPr>
              <a:t>未通過環評審查。</a:t>
            </a:r>
            <a:endParaRPr lang="en-US" altLang="zh-TW" b="1" dirty="0" smtClean="0">
              <a:latin typeface="Calibri" panose="020F0502020204030204" pitchFamily="34" charset="0"/>
              <a:ea typeface="+mn-ea"/>
            </a:endParaRPr>
          </a:p>
          <a:p>
            <a:pPr marL="285750" lvl="1" indent="-285750" fontAlgn="base">
              <a:lnSpc>
                <a:spcPts val="2200"/>
              </a:lnSpc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zh-TW" altLang="en-US" b="1" dirty="0" smtClean="0">
                <a:latin typeface="Calibri" panose="020F0502020204030204" pitchFamily="34" charset="0"/>
                <a:ea typeface="+mn-ea"/>
              </a:rPr>
              <a:t>扣除 </a:t>
            </a:r>
            <a:r>
              <a:rPr lang="en-US" altLang="zh-TW" b="1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</a:rPr>
              <a:t>2</a:t>
            </a:r>
            <a:r>
              <a:rPr lang="zh-TW" alt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</a:rPr>
              <a:t> 案</a:t>
            </a:r>
            <a:r>
              <a:rPr lang="zh-TW" altLang="en-US" b="1" dirty="0" smtClean="0">
                <a:latin typeface="Calibri" panose="020F0502020204030204" pitchFamily="34" charset="0"/>
                <a:ea typeface="+mn-ea"/>
              </a:rPr>
              <a:t>場址重疊，共有 </a:t>
            </a:r>
            <a:r>
              <a:rPr lang="en-US" altLang="zh-TW" b="1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</a:rPr>
              <a:t>18</a:t>
            </a:r>
            <a:r>
              <a:rPr lang="zh-TW" alt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+mn-ea"/>
              </a:rPr>
              <a:t> 案</a:t>
            </a:r>
            <a:r>
              <a:rPr lang="zh-TW" altLang="en-US" b="1" dirty="0" smtClean="0">
                <a:latin typeface="Calibri" panose="020F0502020204030204" pitchFamily="34" charset="0"/>
                <a:ea typeface="+mn-ea"/>
              </a:rPr>
              <a:t>可進入下階段進行分配。</a:t>
            </a:r>
            <a:endParaRPr lang="en-US" altLang="zh-TW" b="1" dirty="0">
              <a:latin typeface="Calibri" panose="020F0502020204030204" pitchFamily="34" charset="0"/>
              <a:ea typeface="+mn-ea"/>
            </a:endParaRPr>
          </a:p>
        </p:txBody>
      </p:sp>
      <p:cxnSp>
        <p:nvCxnSpPr>
          <p:cNvPr id="65" name="直線接點 64"/>
          <p:cNvCxnSpPr>
            <a:cxnSpLocks noChangeShapeType="1"/>
            <a:endCxn id="51" idx="4"/>
          </p:cNvCxnSpPr>
          <p:nvPr/>
        </p:nvCxnSpPr>
        <p:spPr bwMode="auto">
          <a:xfrm>
            <a:off x="7932413" y="1810601"/>
            <a:ext cx="582870" cy="292715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圓角矩形 65"/>
          <p:cNvSpPr>
            <a:spLocks noChangeArrowheads="1"/>
          </p:cNvSpPr>
          <p:nvPr/>
        </p:nvSpPr>
        <p:spPr bwMode="auto">
          <a:xfrm>
            <a:off x="5004131" y="5913707"/>
            <a:ext cx="864000" cy="395613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r>
              <a:rPr lang="zh-TW" altLang="en-US" sz="1200" b="1" dirty="0">
                <a:solidFill>
                  <a:srgbClr val="FFFF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中</a:t>
            </a:r>
            <a:r>
              <a:rPr lang="zh-TW" altLang="en-US" sz="1200" b="1" dirty="0" smtClean="0">
                <a:solidFill>
                  <a:srgbClr val="FFFF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能 </a:t>
            </a:r>
            <a:r>
              <a:rPr lang="en-US" altLang="zh-TW" sz="1000" b="1" dirty="0" smtClean="0">
                <a:solidFill>
                  <a:srgbClr val="FFFF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#</a:t>
            </a:r>
            <a:r>
              <a:rPr lang="en-US" altLang="zh-TW" sz="1000" b="1" dirty="0">
                <a:solidFill>
                  <a:srgbClr val="FFFF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29</a:t>
            </a:r>
          </a:p>
          <a:p>
            <a:pPr algn="r"/>
            <a:r>
              <a:rPr lang="en-US" altLang="zh-TW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450 </a:t>
            </a:r>
            <a:r>
              <a:rPr lang="en-US" altLang="zh-TW" sz="800" b="1" dirty="0">
                <a:solidFill>
                  <a:srgbClr val="FFFF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800" b="1" dirty="0">
              <a:solidFill>
                <a:srgbClr val="FFFF00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67" name="圓角矩形 66"/>
          <p:cNvSpPr>
            <a:spLocks noChangeArrowheads="1"/>
          </p:cNvSpPr>
          <p:nvPr/>
        </p:nvSpPr>
        <p:spPr bwMode="auto">
          <a:xfrm>
            <a:off x="7559870" y="1665235"/>
            <a:ext cx="828554" cy="395613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pPr>
              <a:defRPr/>
            </a:pPr>
            <a:r>
              <a:rPr lang="zh-TW" altLang="en-US" sz="1200" b="1" dirty="0">
                <a:solidFill>
                  <a:schemeClr val="tx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麗</a:t>
            </a:r>
            <a:r>
              <a:rPr lang="zh-TW" altLang="en-US" sz="1200" b="1" dirty="0" smtClean="0">
                <a:solidFill>
                  <a:schemeClr val="tx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威 </a:t>
            </a:r>
            <a:r>
              <a:rPr lang="en-US" altLang="zh-TW" sz="1000" b="1" dirty="0" smtClean="0">
                <a:solidFill>
                  <a:schemeClr val="tx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#2</a:t>
            </a:r>
            <a:endParaRPr lang="en-US" altLang="zh-TW" sz="1000" b="1" dirty="0">
              <a:solidFill>
                <a:schemeClr val="tx1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algn="r">
              <a:spcBef>
                <a:spcPts val="0"/>
              </a:spcBef>
              <a:defRPr/>
            </a:pPr>
            <a:r>
              <a:rPr lang="en-US" altLang="zh-TW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251 </a:t>
            </a:r>
            <a:r>
              <a:rPr lang="en-US" altLang="zh-TW" sz="800" b="1" dirty="0">
                <a:solidFill>
                  <a:schemeClr val="tx1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800" b="1" dirty="0">
              <a:solidFill>
                <a:schemeClr val="tx1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68" name="圓角矩形 67"/>
          <p:cNvSpPr>
            <a:spLocks noChangeArrowheads="1"/>
          </p:cNvSpPr>
          <p:nvPr/>
        </p:nvSpPr>
        <p:spPr bwMode="auto">
          <a:xfrm>
            <a:off x="5004049" y="2708920"/>
            <a:ext cx="1066103" cy="39561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r>
              <a:rPr lang="zh-TW" altLang="en-US" sz="12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大彰化 </a:t>
            </a:r>
            <a:r>
              <a:rPr lang="en-US" altLang="zh-TW" sz="10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#</a:t>
            </a:r>
            <a:r>
              <a:rPr lang="en-US" altLang="zh-TW" sz="10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12-15</a:t>
            </a:r>
            <a:endParaRPr lang="en-US" altLang="zh-TW" sz="24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algn="r"/>
            <a:r>
              <a:rPr lang="en-US" altLang="zh-TW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2,423</a:t>
            </a:r>
            <a:r>
              <a:rPr lang="en-US" altLang="zh-TW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</a:t>
            </a:r>
            <a:r>
              <a:rPr lang="en-US" altLang="zh-TW" sz="8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8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cxnSp>
        <p:nvCxnSpPr>
          <p:cNvPr id="69" name="直線接點 68"/>
          <p:cNvCxnSpPr>
            <a:cxnSpLocks noChangeShapeType="1"/>
            <a:stCxn id="68" idx="3"/>
          </p:cNvCxnSpPr>
          <p:nvPr/>
        </p:nvCxnSpPr>
        <p:spPr bwMode="auto">
          <a:xfrm>
            <a:off x="6070152" y="2906727"/>
            <a:ext cx="374056" cy="1098337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直線接點 69"/>
          <p:cNvCxnSpPr>
            <a:cxnSpLocks noChangeShapeType="1"/>
            <a:endCxn id="79" idx="1"/>
          </p:cNvCxnSpPr>
          <p:nvPr/>
        </p:nvCxnSpPr>
        <p:spPr bwMode="auto">
          <a:xfrm>
            <a:off x="6936586" y="4248953"/>
            <a:ext cx="1257145" cy="169942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" name="直線接點 70"/>
          <p:cNvCxnSpPr>
            <a:cxnSpLocks noChangeShapeType="1"/>
            <a:stCxn id="72" idx="1"/>
            <a:endCxn id="56" idx="5"/>
          </p:cNvCxnSpPr>
          <p:nvPr/>
        </p:nvCxnSpPr>
        <p:spPr bwMode="auto">
          <a:xfrm flipH="1" flipV="1">
            <a:off x="6770697" y="4939004"/>
            <a:ext cx="1432122" cy="415995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" name="圓角矩形 71"/>
          <p:cNvSpPr>
            <a:spLocks noChangeArrowheads="1"/>
          </p:cNvSpPr>
          <p:nvPr/>
        </p:nvSpPr>
        <p:spPr bwMode="auto">
          <a:xfrm>
            <a:off x="8202819" y="5157192"/>
            <a:ext cx="864000" cy="395613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r>
              <a:rPr lang="zh-TW" altLang="en-US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允能 </a:t>
            </a:r>
            <a:r>
              <a:rPr lang="en-US" altLang="zh-TW" sz="10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@</a:t>
            </a:r>
            <a:r>
              <a:rPr lang="zh-TW" altLang="en-US" sz="10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雲林</a:t>
            </a:r>
            <a:endParaRPr lang="en-US" altLang="zh-TW" sz="10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algn="r"/>
            <a:r>
              <a:rPr lang="en-US" altLang="zh-TW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708 </a:t>
            </a:r>
            <a:r>
              <a:rPr lang="en-US" altLang="zh-TW" sz="8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8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cxnSp>
        <p:nvCxnSpPr>
          <p:cNvPr id="73" name="直線接點 72"/>
          <p:cNvCxnSpPr>
            <a:cxnSpLocks noChangeShapeType="1"/>
          </p:cNvCxnSpPr>
          <p:nvPr/>
        </p:nvCxnSpPr>
        <p:spPr bwMode="auto">
          <a:xfrm flipH="1" flipV="1">
            <a:off x="7055626" y="1828859"/>
            <a:ext cx="1044766" cy="769278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4" name="圓角矩形 73"/>
          <p:cNvSpPr>
            <a:spLocks noChangeArrowheads="1"/>
          </p:cNvSpPr>
          <p:nvPr/>
        </p:nvSpPr>
        <p:spPr bwMode="auto">
          <a:xfrm>
            <a:off x="6619028" y="1663023"/>
            <a:ext cx="805812" cy="395613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r>
              <a:rPr lang="zh-TW" altLang="en-US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竹</a:t>
            </a:r>
            <a:r>
              <a:rPr lang="zh-TW" altLang="en-US" sz="12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風 </a:t>
            </a:r>
            <a:r>
              <a:rPr lang="en-US" altLang="zh-TW" sz="10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#4</a:t>
            </a:r>
            <a:endParaRPr lang="en-US" altLang="zh-TW" sz="10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algn="r"/>
            <a:r>
              <a:rPr lang="en-US" altLang="zh-TW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410</a:t>
            </a:r>
            <a:r>
              <a:rPr lang="zh-TW" alt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</a:t>
            </a:r>
            <a:r>
              <a:rPr lang="en-US" altLang="zh-TW" sz="8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8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cxnSp>
        <p:nvCxnSpPr>
          <p:cNvPr id="75" name="直線接點 74"/>
          <p:cNvCxnSpPr>
            <a:cxnSpLocks noChangeShapeType="1"/>
            <a:endCxn id="80" idx="2"/>
          </p:cNvCxnSpPr>
          <p:nvPr/>
        </p:nvCxnSpPr>
        <p:spPr bwMode="auto">
          <a:xfrm flipH="1" flipV="1">
            <a:off x="6096878" y="2058636"/>
            <a:ext cx="1754569" cy="1060410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" name="圓角矩形 75"/>
          <p:cNvSpPr>
            <a:spLocks noChangeArrowheads="1"/>
          </p:cNvSpPr>
          <p:nvPr/>
        </p:nvSpPr>
        <p:spPr bwMode="auto">
          <a:xfrm>
            <a:off x="5004049" y="3265274"/>
            <a:ext cx="1066103" cy="395613"/>
          </a:xfrm>
          <a:prstGeom prst="roundRect">
            <a:avLst>
              <a:gd name="adj" fmla="val 16667"/>
            </a:avLst>
          </a:prstGeom>
          <a:solidFill>
            <a:srgbClr val="FEBDB0"/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r>
              <a:rPr lang="zh-TW" altLang="en-US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海</a:t>
            </a:r>
            <a:r>
              <a:rPr lang="zh-TW" altLang="en-US" sz="12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鼎 </a:t>
            </a:r>
            <a:r>
              <a:rPr lang="en-US" altLang="zh-TW" sz="10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#</a:t>
            </a:r>
            <a:r>
              <a:rPr lang="en-US" altLang="zh-TW" sz="10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11,16,17</a:t>
            </a:r>
          </a:p>
          <a:p>
            <a:pPr algn="r"/>
            <a:r>
              <a:rPr lang="en-US" altLang="zh-TW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2,256</a:t>
            </a:r>
            <a:r>
              <a:rPr lang="en-US" altLang="zh-TW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</a:t>
            </a:r>
            <a:r>
              <a:rPr lang="en-US" altLang="zh-TW" sz="8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8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77" name="圓角矩形 76"/>
          <p:cNvSpPr>
            <a:spLocks noChangeArrowheads="1"/>
          </p:cNvSpPr>
          <p:nvPr/>
        </p:nvSpPr>
        <p:spPr bwMode="auto">
          <a:xfrm>
            <a:off x="5004131" y="4509120"/>
            <a:ext cx="864000" cy="39561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r>
              <a:rPr lang="zh-TW" altLang="en-US" sz="1200" b="1" dirty="0" smtClean="0">
                <a:solidFill>
                  <a:srgbClr val="FFFF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海龍 </a:t>
            </a:r>
            <a:r>
              <a:rPr lang="en-US" altLang="zh-TW" sz="1000" b="1" dirty="0" smtClean="0">
                <a:solidFill>
                  <a:srgbClr val="FFFF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#18,19</a:t>
            </a:r>
            <a:endParaRPr lang="en-US" altLang="zh-TW" sz="1000" b="1" dirty="0">
              <a:solidFill>
                <a:srgbClr val="FFFF00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algn="r"/>
            <a:r>
              <a:rPr lang="en-US" altLang="zh-TW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1,208</a:t>
            </a:r>
            <a:r>
              <a:rPr lang="en-US" altLang="zh-TW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</a:t>
            </a:r>
            <a:r>
              <a:rPr lang="en-US" altLang="zh-TW" sz="700" b="1" dirty="0">
                <a:solidFill>
                  <a:srgbClr val="FFFF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700" b="1" dirty="0">
              <a:solidFill>
                <a:srgbClr val="FFFF00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78" name="圓角矩形 77"/>
          <p:cNvSpPr>
            <a:spLocks noChangeArrowheads="1"/>
          </p:cNvSpPr>
          <p:nvPr/>
        </p:nvSpPr>
        <p:spPr bwMode="auto">
          <a:xfrm>
            <a:off x="5004131" y="4990764"/>
            <a:ext cx="864000" cy="395613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r>
              <a:rPr lang="zh-TW" altLang="en-US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彰</a:t>
            </a:r>
            <a:r>
              <a:rPr lang="zh-TW" altLang="en-US" sz="12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芳 </a:t>
            </a:r>
            <a:r>
              <a:rPr lang="en-US" altLang="zh-TW" sz="10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#</a:t>
            </a:r>
            <a:r>
              <a:rPr lang="en-US" altLang="zh-TW" sz="10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27</a:t>
            </a:r>
          </a:p>
          <a:p>
            <a:pPr algn="r"/>
            <a:r>
              <a:rPr lang="en-US" altLang="zh-TW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475</a:t>
            </a:r>
            <a:r>
              <a:rPr lang="en-US" altLang="zh-TW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</a:t>
            </a:r>
            <a:r>
              <a:rPr lang="en-US" altLang="zh-TW" sz="8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8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79" name="圓角矩形 78"/>
          <p:cNvSpPr>
            <a:spLocks noChangeArrowheads="1"/>
          </p:cNvSpPr>
          <p:nvPr/>
        </p:nvSpPr>
        <p:spPr bwMode="auto">
          <a:xfrm>
            <a:off x="8193731" y="4221088"/>
            <a:ext cx="873087" cy="395613"/>
          </a:xfrm>
          <a:prstGeom prst="roundRect">
            <a:avLst>
              <a:gd name="adj" fmla="val 16667"/>
            </a:avLst>
          </a:prstGeom>
          <a:solidFill>
            <a:srgbClr val="CC9900"/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r>
              <a:rPr lang="zh-TW" altLang="en-US" sz="12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台電 </a:t>
            </a:r>
            <a:r>
              <a:rPr lang="en-US" altLang="zh-TW" sz="10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#</a:t>
            </a:r>
            <a:r>
              <a:rPr lang="en-US" altLang="zh-TW" sz="10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26</a:t>
            </a:r>
          </a:p>
          <a:p>
            <a:pPr algn="r"/>
            <a:r>
              <a:rPr lang="en-US" altLang="zh-TW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812</a:t>
            </a:r>
            <a:r>
              <a:rPr lang="zh-TW" altLang="en-US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</a:t>
            </a:r>
            <a:r>
              <a:rPr lang="en-US" altLang="zh-TW" sz="8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8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80" name="圓角矩形 79"/>
          <p:cNvSpPr>
            <a:spLocks noChangeArrowheads="1"/>
          </p:cNvSpPr>
          <p:nvPr/>
        </p:nvSpPr>
        <p:spPr bwMode="auto">
          <a:xfrm>
            <a:off x="5691207" y="1663023"/>
            <a:ext cx="811341" cy="395613"/>
          </a:xfrm>
          <a:prstGeom prst="roundRect">
            <a:avLst>
              <a:gd name="adj" fmla="val 16667"/>
            </a:avLst>
          </a:prstGeom>
          <a:solidFill>
            <a:srgbClr val="FEBDB0"/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r>
              <a:rPr lang="zh-TW" altLang="en-US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海能 </a:t>
            </a:r>
            <a:r>
              <a:rPr lang="en-US" altLang="zh-TW" sz="10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#</a:t>
            </a:r>
            <a:r>
              <a:rPr lang="en-US" altLang="zh-TW" sz="10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5-6</a:t>
            </a:r>
            <a:endParaRPr lang="en-US" altLang="zh-TW" sz="10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algn="r"/>
            <a:r>
              <a:rPr lang="en-US" altLang="zh-TW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736 </a:t>
            </a:r>
            <a:r>
              <a:rPr lang="en-US" altLang="zh-TW" sz="8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8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81" name="圓角矩形 80"/>
          <p:cNvSpPr>
            <a:spLocks noChangeArrowheads="1"/>
          </p:cNvSpPr>
          <p:nvPr/>
        </p:nvSpPr>
        <p:spPr bwMode="auto">
          <a:xfrm>
            <a:off x="8193731" y="4689571"/>
            <a:ext cx="864000" cy="395613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r>
              <a:rPr lang="zh-TW" altLang="en-US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西</a:t>
            </a:r>
            <a:r>
              <a:rPr lang="zh-TW" altLang="en-US" sz="12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島 </a:t>
            </a:r>
            <a:r>
              <a:rPr lang="en-US" altLang="zh-TW" sz="10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@</a:t>
            </a:r>
            <a:r>
              <a:rPr lang="zh-TW" altLang="en-US" sz="10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彰化</a:t>
            </a:r>
            <a:endParaRPr lang="en-US" altLang="zh-TW" sz="10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algn="r"/>
            <a:r>
              <a:rPr lang="en-US" altLang="zh-TW" sz="12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305</a:t>
            </a:r>
            <a:r>
              <a:rPr lang="en-US" altLang="zh-TW" sz="12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</a:t>
            </a:r>
            <a:r>
              <a:rPr lang="en-US" altLang="zh-TW" sz="8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8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cxnSp>
        <p:nvCxnSpPr>
          <p:cNvPr id="82" name="直線接點 81"/>
          <p:cNvCxnSpPr>
            <a:cxnSpLocks noChangeShapeType="1"/>
            <a:stCxn id="81" idx="1"/>
            <a:endCxn id="57" idx="6"/>
          </p:cNvCxnSpPr>
          <p:nvPr/>
        </p:nvCxnSpPr>
        <p:spPr bwMode="auto">
          <a:xfrm flipH="1" flipV="1">
            <a:off x="6936586" y="4384746"/>
            <a:ext cx="1257145" cy="502632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3" name="直線接點 82"/>
          <p:cNvCxnSpPr>
            <a:cxnSpLocks noChangeShapeType="1"/>
            <a:stCxn id="76" idx="2"/>
          </p:cNvCxnSpPr>
          <p:nvPr/>
        </p:nvCxnSpPr>
        <p:spPr bwMode="auto">
          <a:xfrm>
            <a:off x="5537101" y="3660887"/>
            <a:ext cx="331030" cy="588066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4" name="直線接點 83"/>
          <p:cNvCxnSpPr>
            <a:cxnSpLocks noChangeShapeType="1"/>
            <a:stCxn id="77" idx="3"/>
          </p:cNvCxnSpPr>
          <p:nvPr/>
        </p:nvCxnSpPr>
        <p:spPr bwMode="auto">
          <a:xfrm flipV="1">
            <a:off x="5868131" y="4420857"/>
            <a:ext cx="261668" cy="286070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" name="圓角矩形 84"/>
          <p:cNvSpPr>
            <a:spLocks noChangeArrowheads="1"/>
          </p:cNvSpPr>
          <p:nvPr/>
        </p:nvSpPr>
        <p:spPr bwMode="auto">
          <a:xfrm>
            <a:off x="5004131" y="5452236"/>
            <a:ext cx="864000" cy="395613"/>
          </a:xfrm>
          <a:prstGeom prst="roundRect">
            <a:avLst>
              <a:gd name="adj" fmla="val 16667"/>
            </a:avLst>
          </a:prstGeom>
          <a:solidFill>
            <a:srgbClr val="F7FAFC"/>
          </a:solidFill>
          <a:ln w="12700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lIns="36000" tIns="0" rIns="36000" bIns="0" anchor="ctr"/>
          <a:lstStyle/>
          <a:p>
            <a:r>
              <a:rPr lang="zh-TW" altLang="en-US" sz="12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海峽 </a:t>
            </a:r>
            <a:r>
              <a:rPr lang="en-US" altLang="zh-TW" sz="10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#28</a:t>
            </a:r>
            <a:endParaRPr lang="en-US" altLang="zh-TW" sz="10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algn="r"/>
            <a:r>
              <a:rPr lang="en-US" altLang="zh-TW" sz="1000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500</a:t>
            </a:r>
            <a:r>
              <a:rPr lang="en-US" altLang="zh-TW" sz="10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</a:t>
            </a:r>
            <a:r>
              <a:rPr lang="en-US" altLang="zh-TW" sz="8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MW</a:t>
            </a:r>
            <a:endParaRPr lang="zh-TW" altLang="en-US" sz="8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cxnSp>
        <p:nvCxnSpPr>
          <p:cNvPr id="86" name="直線接點 85"/>
          <p:cNvCxnSpPr>
            <a:cxnSpLocks noChangeShapeType="1"/>
            <a:stCxn id="85" idx="3"/>
          </p:cNvCxnSpPr>
          <p:nvPr/>
        </p:nvCxnSpPr>
        <p:spPr bwMode="auto">
          <a:xfrm flipV="1">
            <a:off x="5868131" y="4652789"/>
            <a:ext cx="720093" cy="997254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" name="直線接點 86"/>
          <p:cNvCxnSpPr>
            <a:cxnSpLocks noChangeShapeType="1"/>
            <a:stCxn id="78" idx="3"/>
          </p:cNvCxnSpPr>
          <p:nvPr/>
        </p:nvCxnSpPr>
        <p:spPr bwMode="auto">
          <a:xfrm flipV="1">
            <a:off x="5868131" y="4418895"/>
            <a:ext cx="813374" cy="769676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8" name="直線接點 87"/>
          <p:cNvCxnSpPr>
            <a:cxnSpLocks noChangeShapeType="1"/>
            <a:stCxn id="66" idx="3"/>
          </p:cNvCxnSpPr>
          <p:nvPr/>
        </p:nvCxnSpPr>
        <p:spPr bwMode="auto">
          <a:xfrm flipV="1">
            <a:off x="5868131" y="4598709"/>
            <a:ext cx="931040" cy="1512805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9" name="橢圓 88"/>
          <p:cNvSpPr/>
          <p:nvPr/>
        </p:nvSpPr>
        <p:spPr>
          <a:xfrm>
            <a:off x="395537" y="1879508"/>
            <a:ext cx="253348" cy="2533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 smtClean="0">
                <a:solidFill>
                  <a:srgbClr val="0000FF"/>
                </a:solidFill>
              </a:rPr>
              <a:t>德</a:t>
            </a:r>
            <a:endParaRPr lang="zh-TW" altLang="en-US" sz="1200" b="1" dirty="0">
              <a:solidFill>
                <a:srgbClr val="0000FF"/>
              </a:solidFill>
            </a:endParaRPr>
          </a:p>
        </p:txBody>
      </p:sp>
      <p:sp>
        <p:nvSpPr>
          <p:cNvPr id="90" name="橢圓 89"/>
          <p:cNvSpPr/>
          <p:nvPr/>
        </p:nvSpPr>
        <p:spPr>
          <a:xfrm>
            <a:off x="395536" y="2348880"/>
            <a:ext cx="253348" cy="253348"/>
          </a:xfrm>
          <a:prstGeom prst="ellipse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rgbClr val="0000FF"/>
                </a:solidFill>
              </a:rPr>
              <a:t>丹</a:t>
            </a:r>
          </a:p>
        </p:txBody>
      </p:sp>
      <p:sp>
        <p:nvSpPr>
          <p:cNvPr id="91" name="橢圓 90"/>
          <p:cNvSpPr/>
          <p:nvPr/>
        </p:nvSpPr>
        <p:spPr>
          <a:xfrm>
            <a:off x="395536" y="3284984"/>
            <a:ext cx="253348" cy="253348"/>
          </a:xfrm>
          <a:prstGeom prst="ellipse">
            <a:avLst/>
          </a:prstGeom>
          <a:solidFill>
            <a:srgbClr val="FF7C8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 smtClean="0">
                <a:solidFill>
                  <a:srgbClr val="0000FF"/>
                </a:solidFill>
              </a:rPr>
              <a:t>澳</a:t>
            </a:r>
            <a:endParaRPr lang="zh-TW" altLang="en-US" sz="1200" b="1" dirty="0">
              <a:solidFill>
                <a:srgbClr val="0000FF"/>
              </a:solidFill>
            </a:endParaRPr>
          </a:p>
        </p:txBody>
      </p:sp>
      <p:sp>
        <p:nvSpPr>
          <p:cNvPr id="93" name="橢圓 92"/>
          <p:cNvSpPr/>
          <p:nvPr/>
        </p:nvSpPr>
        <p:spPr>
          <a:xfrm>
            <a:off x="395536" y="4183764"/>
            <a:ext cx="253348" cy="25334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 smtClean="0">
                <a:solidFill>
                  <a:srgbClr val="0000FF"/>
                </a:solidFill>
              </a:rPr>
              <a:t>加</a:t>
            </a:r>
            <a:endParaRPr lang="zh-TW" altLang="en-US" sz="1200" b="1" dirty="0">
              <a:solidFill>
                <a:srgbClr val="0000FF"/>
              </a:solidFill>
            </a:endParaRPr>
          </a:p>
        </p:txBody>
      </p:sp>
      <p:sp>
        <p:nvSpPr>
          <p:cNvPr id="94" name="橢圓 93"/>
          <p:cNvSpPr/>
          <p:nvPr/>
        </p:nvSpPr>
        <p:spPr>
          <a:xfrm>
            <a:off x="395536" y="4653136"/>
            <a:ext cx="253348" cy="253348"/>
          </a:xfrm>
          <a:prstGeom prst="ellipse">
            <a:avLst/>
          </a:prstGeom>
          <a:solidFill>
            <a:srgbClr val="FF7C8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200" b="1" dirty="0">
                <a:solidFill>
                  <a:srgbClr val="0000FF"/>
                </a:solidFill>
              </a:rPr>
              <a:t>丹</a:t>
            </a:r>
          </a:p>
        </p:txBody>
      </p:sp>
      <p:sp>
        <p:nvSpPr>
          <p:cNvPr id="95" name="文字方塊 94"/>
          <p:cNvSpPr txBox="1"/>
          <p:nvPr/>
        </p:nvSpPr>
        <p:spPr>
          <a:xfrm>
            <a:off x="332041" y="6654318"/>
            <a:ext cx="35157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註</a:t>
            </a:r>
            <a:r>
              <a:rPr lang="en-US" altLang="zh-TW" sz="1000" b="1" dirty="0" smtClean="0">
                <a:latin typeface="Calibri" panose="020F0502020204030204" pitchFamily="34" charset="0"/>
              </a:rPr>
              <a:t>:</a:t>
            </a:r>
            <a:r>
              <a:rPr lang="zh-TW" altLang="en-US" sz="1000" b="1" dirty="0" smtClean="0">
                <a:latin typeface="Calibri" panose="020F0502020204030204" pitchFamily="34" charset="0"/>
              </a:rPr>
              <a:t> 允能、西島兩案係業者自行選址，非屬 </a:t>
            </a:r>
            <a:r>
              <a:rPr lang="en-US" altLang="zh-TW" sz="1000" b="1" dirty="0" smtClean="0">
                <a:latin typeface="Calibri" panose="020F0502020204030204" pitchFamily="34" charset="0"/>
              </a:rPr>
              <a:t>36</a:t>
            </a:r>
            <a:r>
              <a:rPr lang="zh-TW" altLang="en-US" sz="1000" b="1" dirty="0" smtClean="0">
                <a:latin typeface="Calibri" panose="020F0502020204030204" pitchFamily="34" charset="0"/>
              </a:rPr>
              <a:t> 處潛力場址</a:t>
            </a:r>
            <a:endParaRPr lang="zh-TW" altLang="en-US" sz="1000" b="1" dirty="0">
              <a:latin typeface="Calibri" panose="020F0502020204030204" pitchFamily="34" charset="0"/>
            </a:endParaRPr>
          </a:p>
        </p:txBody>
      </p:sp>
      <p:sp>
        <p:nvSpPr>
          <p:cNvPr id="92" name="標題 1"/>
          <p:cNvSpPr txBox="1">
            <a:spLocks/>
          </p:cNvSpPr>
          <p:nvPr/>
        </p:nvSpPr>
        <p:spPr>
          <a:xfrm>
            <a:off x="1316673" y="182139"/>
            <a:ext cx="7442654" cy="587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r>
              <a:rPr lang="zh-TW" altLang="en-US" sz="4000" kern="0" dirty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離岸風電推動現況 </a:t>
            </a:r>
            <a:r>
              <a:rPr lang="en-US" altLang="zh-TW" sz="4000" kern="0" dirty="0" smtClean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-</a:t>
            </a:r>
            <a:r>
              <a:rPr lang="zh-TW" altLang="en-US" sz="4000" dirty="0">
                <a:latin typeface="Calibri" panose="020F0502020204030204" pitchFamily="34" charset="0"/>
              </a:rPr>
              <a:t>潛力場</a:t>
            </a:r>
            <a:r>
              <a:rPr lang="zh-TW" altLang="en-US" sz="4000" dirty="0" smtClean="0">
                <a:latin typeface="Calibri" panose="020F0502020204030204" pitchFamily="34" charset="0"/>
              </a:rPr>
              <a:t>址</a:t>
            </a:r>
            <a:endParaRPr lang="zh-TW" altLang="en-US" sz="4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00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標題 1"/>
          <p:cNvSpPr txBox="1">
            <a:spLocks/>
          </p:cNvSpPr>
          <p:nvPr/>
        </p:nvSpPr>
        <p:spPr>
          <a:xfrm>
            <a:off x="971600" y="177525"/>
            <a:ext cx="7442654" cy="587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r>
              <a:rPr lang="zh-TW" altLang="en-US" sz="4000" kern="0" dirty="0" smtClean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潛力場址分配機制</a:t>
            </a:r>
            <a:endParaRPr lang="zh-TW" altLang="en-US" sz="4000" kern="0" dirty="0">
              <a:latin typeface="Calibri" panose="020F0502020204030204" pitchFamily="34" charset="0"/>
              <a:ea typeface="微軟正黑體" panose="020B0604030504040204" pitchFamily="34" charset="-120"/>
              <a:cs typeface="Times New Roman" pitchFamily="18" charset="0"/>
            </a:endParaRPr>
          </a:p>
        </p:txBody>
      </p:sp>
      <p:sp>
        <p:nvSpPr>
          <p:cNvPr id="49" name="內容版面配置區 6"/>
          <p:cNvSpPr txBox="1">
            <a:spLocks/>
          </p:cNvSpPr>
          <p:nvPr/>
        </p:nvSpPr>
        <p:spPr>
          <a:xfrm>
            <a:off x="251520" y="1196752"/>
            <a:ext cx="8892479" cy="15878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n"/>
              <a:defRPr sz="2800" b="1" kern="12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4445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23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12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906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defTabSz="1160463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zh-TW" altLang="en-US" sz="2800" b="1" dirty="0" smtClean="0">
                <a:solidFill>
                  <a:prstClr val="black"/>
                </a:solidFill>
                <a:ea typeface="微軟正黑體"/>
                <a:cs typeface="Calibri" panose="020F0502020204030204" pitchFamily="34" charset="0"/>
              </a:rPr>
              <a:t> 配合</a:t>
            </a:r>
            <a:r>
              <a:rPr lang="zh-TW" altLang="en-US" sz="2800" b="1" dirty="0" smtClean="0">
                <a:solidFill>
                  <a:srgbClr val="FF0000"/>
                </a:solidFill>
                <a:ea typeface="微軟正黑體"/>
                <a:cs typeface="Calibri" panose="020F0502020204030204" pitchFamily="34" charset="0"/>
              </a:rPr>
              <a:t>基礎</a:t>
            </a:r>
            <a:r>
              <a:rPr lang="zh-TW" altLang="en-US" sz="2800" b="1" dirty="0">
                <a:solidFill>
                  <a:srgbClr val="FF0000"/>
                </a:solidFill>
                <a:ea typeface="微軟正黑體"/>
                <a:cs typeface="Calibri" panose="020F0502020204030204" pitchFamily="34" charset="0"/>
              </a:rPr>
              <a:t>設施建置期程</a:t>
            </a:r>
            <a:r>
              <a:rPr lang="zh-TW" altLang="en-US" sz="2800" b="1" dirty="0">
                <a:solidFill>
                  <a:prstClr val="black"/>
                </a:solidFill>
                <a:ea typeface="微軟正黑體"/>
                <a:cs typeface="Calibri" panose="020F0502020204030204" pitchFamily="34" charset="0"/>
              </a:rPr>
              <a:t>，穩健有序推動離岸風</a:t>
            </a:r>
            <a:r>
              <a:rPr lang="zh-TW" altLang="en-US" sz="2800" b="1" dirty="0" smtClean="0">
                <a:solidFill>
                  <a:prstClr val="black"/>
                </a:solidFill>
                <a:ea typeface="微軟正黑體"/>
                <a:cs typeface="Calibri" panose="020F0502020204030204" pitchFamily="34" charset="0"/>
              </a:rPr>
              <a:t>電</a:t>
            </a:r>
            <a:endParaRPr lang="en-US" altLang="zh-TW" sz="2800" b="1" dirty="0">
              <a:solidFill>
                <a:prstClr val="black"/>
              </a:solidFill>
              <a:ea typeface="微軟正黑體"/>
              <a:cs typeface="Calibri" panose="020F0502020204030204" pitchFamily="34" charset="0"/>
            </a:endParaRPr>
          </a:p>
          <a:p>
            <a:pPr lvl="1" defTabSz="1160463"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zh-TW" altLang="en-US" sz="2800" b="1" dirty="0" smtClean="0">
                <a:solidFill>
                  <a:prstClr val="black"/>
                </a:solidFill>
                <a:ea typeface="微軟正黑體"/>
                <a:cs typeface="Calibri" panose="020F0502020204030204" pitchFamily="34" charset="0"/>
              </a:rPr>
              <a:t> 採</a:t>
            </a:r>
            <a:r>
              <a:rPr lang="zh-TW" altLang="en-US" sz="2800" b="1" dirty="0">
                <a:solidFill>
                  <a:srgbClr val="FF0000"/>
                </a:solidFill>
                <a:ea typeface="微軟正黑體"/>
                <a:cs typeface="Calibri" panose="020F0502020204030204" pitchFamily="34" charset="0"/>
              </a:rPr>
              <a:t>先遴選後競價</a:t>
            </a:r>
            <a:r>
              <a:rPr lang="zh-TW" altLang="en-US" sz="2800" b="1" dirty="0">
                <a:solidFill>
                  <a:prstClr val="black"/>
                </a:solidFill>
                <a:ea typeface="微軟正黑體"/>
                <a:cs typeface="Calibri" panose="020F0502020204030204" pitchFamily="34" charset="0"/>
              </a:rPr>
              <a:t>方式，擇優辦理</a:t>
            </a:r>
          </a:p>
          <a:p>
            <a:pPr lvl="1" defTabSz="1160463">
              <a:buClr>
                <a:srgbClr val="0000FF"/>
              </a:buClr>
              <a:buFont typeface="Wingdings" panose="05000000000000000000" pitchFamily="2" charset="2"/>
              <a:buChar char="n"/>
            </a:pPr>
            <a:endParaRPr lang="en-US" altLang="zh-TW" sz="2800" b="1" dirty="0">
              <a:solidFill>
                <a:prstClr val="black"/>
              </a:solidFill>
              <a:ea typeface="微軟正黑體"/>
              <a:cs typeface="Calibri" panose="020F0502020204030204" pitchFamily="34" charset="0"/>
            </a:endParaRPr>
          </a:p>
          <a:p>
            <a:pPr lvl="1" defTabSz="1160463">
              <a:buClr>
                <a:srgbClr val="0000FF"/>
              </a:buClr>
              <a:buFont typeface="Wingdings" panose="05000000000000000000" pitchFamily="2" charset="2"/>
              <a:buChar char="n"/>
            </a:pPr>
            <a:endParaRPr lang="en-US" altLang="zh-TW" sz="2800" b="1" dirty="0">
              <a:solidFill>
                <a:srgbClr val="FF0000"/>
              </a:solidFill>
              <a:ea typeface="微軟正黑體"/>
              <a:cs typeface="Calibri" panose="020F050202020403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154181" y="4365104"/>
            <a:ext cx="256994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分配容量</a:t>
            </a:r>
            <a:r>
              <a:rPr lang="en-US" altLang="zh-TW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：</a:t>
            </a:r>
            <a:r>
              <a:rPr lang="en-US" altLang="zh-TW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3 </a:t>
            </a:r>
            <a:r>
              <a:rPr lang="en-US" altLang="zh-TW" sz="1700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GW</a:t>
            </a:r>
            <a:endParaRPr lang="en-US" altLang="zh-TW" sz="1700" b="1" dirty="0">
              <a:solidFill>
                <a:srgbClr val="FF0000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 smtClean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以</a:t>
            </a:r>
            <a:r>
              <a:rPr lang="zh-TW" altLang="en-US" sz="1700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技術能力</a:t>
            </a:r>
            <a:r>
              <a:rPr lang="zh-TW" altLang="en-US" sz="1700" b="1" dirty="0" smtClean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及</a:t>
            </a:r>
            <a:r>
              <a:rPr lang="zh-TW" altLang="en-US" sz="1700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財務能力</a:t>
            </a:r>
            <a:r>
              <a:rPr lang="zh-TW" altLang="en-US" sz="1700" b="1" dirty="0" smtClean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等項目進行遴選。</a:t>
            </a:r>
            <a:endParaRPr lang="en-US" altLang="zh-TW" sz="1700" b="1" dirty="0" smtClean="0">
              <a:solidFill>
                <a:prstClr val="black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應承諾事項：</a:t>
            </a: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ü"/>
            </a:pPr>
            <a:r>
              <a:rPr lang="zh-TW" alt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具體產業關聯執行方案</a:t>
            </a: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ü"/>
            </a:pPr>
            <a:r>
              <a:rPr lang="zh-TW" alt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最佳可行技術</a:t>
            </a:r>
            <a:r>
              <a:rPr lang="zh-TW" altLang="en-US" sz="14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執行環境影響避免與減輕對策</a:t>
            </a:r>
            <a:endParaRPr lang="en-US" altLang="zh-TW" sz="14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ü"/>
            </a:pPr>
            <a:r>
              <a:rPr lang="zh-TW" alt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電力開發協助金</a:t>
            </a:r>
            <a:r>
              <a:rPr lang="zh-TW" altLang="en-US" sz="14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投入生態環境融合及企業社會責任項目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l"/>
            </a:pPr>
            <a:endParaRPr lang="en-US" altLang="zh-TW" sz="1700" b="1" dirty="0">
              <a:solidFill>
                <a:prstClr val="black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11560" y="4437112"/>
            <a:ext cx="2247821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分配容量：</a:t>
            </a:r>
            <a:r>
              <a:rPr lang="en-US" altLang="zh-TW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0.5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</a:t>
            </a:r>
            <a:r>
              <a:rPr lang="en-US" altLang="zh-TW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GW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以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技術能力</a:t>
            </a:r>
            <a:r>
              <a:rPr lang="zh-TW" altLang="en-US" sz="17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及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財務能力</a:t>
            </a:r>
            <a:r>
              <a:rPr lang="zh-TW" altLang="en-US" sz="17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等項目進行遴選。</a:t>
            </a:r>
            <a:endParaRPr lang="en-US" altLang="zh-TW" sz="17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依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籌設許可要件</a:t>
            </a:r>
            <a:r>
              <a:rPr lang="zh-TW" altLang="en-US" sz="1700" b="1" dirty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提出具體佐證資料，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實質審查進度</a:t>
            </a:r>
            <a:r>
              <a:rPr lang="zh-TW" altLang="en-US" sz="1700" b="1" dirty="0" smtClean="0"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。</a:t>
            </a:r>
            <a:endParaRPr lang="zh-TW" altLang="en-US" sz="1700" b="1" dirty="0"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5652120" y="4365104"/>
            <a:ext cx="2945093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分配容量</a:t>
            </a:r>
            <a:r>
              <a:rPr lang="en-US" altLang="zh-TW" sz="1700" b="1" dirty="0" smtClean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：</a:t>
            </a:r>
            <a:r>
              <a:rPr lang="en-US" altLang="zh-TW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2</a:t>
            </a:r>
            <a:r>
              <a:rPr lang="en-US" altLang="zh-TW" sz="1700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GW</a:t>
            </a:r>
            <a:endParaRPr lang="en-US" altLang="zh-TW" sz="1700" b="1" dirty="0">
              <a:solidFill>
                <a:prstClr val="black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TW" altLang="en-US" sz="1700" b="1" dirty="0" smtClean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核</a:t>
            </a: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配 </a:t>
            </a:r>
            <a:r>
              <a:rPr lang="en-US" altLang="zh-TW" sz="1700" b="1" dirty="0" smtClean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110-114 </a:t>
            </a: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年併網容量，要求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規範</a:t>
            </a:r>
            <a:r>
              <a:rPr lang="zh-TW" altLang="en-US" sz="1700" b="1" dirty="0">
                <a:solidFill>
                  <a:prstClr val="black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相對具</a:t>
            </a:r>
            <a:r>
              <a:rPr lang="zh-TW" altLang="en-US" sz="1700" b="1" dirty="0">
                <a:solidFill>
                  <a:srgbClr val="FF0000"/>
                </a:solidFill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彈性。</a:t>
            </a:r>
            <a:endParaRPr lang="en-US" altLang="zh-TW" sz="1700" b="1" dirty="0">
              <a:solidFill>
                <a:srgbClr val="FF0000"/>
              </a:solidFill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graphicFrame>
        <p:nvGraphicFramePr>
          <p:cNvPr id="53" name="資料庫圖表 52"/>
          <p:cNvGraphicFramePr/>
          <p:nvPr>
            <p:extLst>
              <p:ext uri="{D42A27DB-BD31-4B8C-83A1-F6EECF244321}">
                <p14:modId xmlns:p14="http://schemas.microsoft.com/office/powerpoint/2010/main" val="2567680218"/>
              </p:ext>
            </p:extLst>
          </p:nvPr>
        </p:nvGraphicFramePr>
        <p:xfrm>
          <a:off x="534433" y="3151534"/>
          <a:ext cx="8070015" cy="731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4" name="圓角矩形 53"/>
          <p:cNvSpPr/>
          <p:nvPr/>
        </p:nvSpPr>
        <p:spPr>
          <a:xfrm>
            <a:off x="534433" y="2564904"/>
            <a:ext cx="7850793" cy="504056"/>
          </a:xfrm>
          <a:prstGeom prst="round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114 </a:t>
            </a:r>
            <a:r>
              <a:rPr kumimoji="0" lang="zh-TW" altLang="en-US" sz="2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年總量 </a:t>
            </a:r>
            <a:r>
              <a:rPr kumimoji="0" lang="en-US" altLang="zh-TW" sz="2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5.5 GW</a:t>
            </a:r>
            <a:endParaRPr kumimoji="0" lang="zh-TW" altLang="en-US" sz="2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微軟正黑體" panose="020B0604030504040204" pitchFamily="34" charset="-120"/>
              <a:cs typeface="Calibri" panose="020F050202020403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18327" y="3871612"/>
            <a:ext cx="2585521" cy="440148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109 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年前完工併聯</a:t>
            </a:r>
          </a:p>
        </p:txBody>
      </p:sp>
      <p:sp>
        <p:nvSpPr>
          <p:cNvPr id="56" name="矩形 55"/>
          <p:cNvSpPr/>
          <p:nvPr/>
        </p:nvSpPr>
        <p:spPr>
          <a:xfrm>
            <a:off x="3203848" y="3871612"/>
            <a:ext cx="2448272" cy="446997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  </a:t>
            </a: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110-114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年完工併聯</a:t>
            </a:r>
          </a:p>
        </p:txBody>
      </p:sp>
      <p:sp>
        <p:nvSpPr>
          <p:cNvPr id="57" name="等腰三角形 56"/>
          <p:cNvSpPr/>
          <p:nvPr/>
        </p:nvSpPr>
        <p:spPr>
          <a:xfrm rot="5400000">
            <a:off x="514455" y="3993594"/>
            <a:ext cx="428887" cy="221143"/>
          </a:xfrm>
          <a:prstGeom prst="triangle">
            <a:avLst>
              <a:gd name="adj" fmla="val 42893"/>
            </a:avLst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58" name="等腰三角形 57"/>
          <p:cNvSpPr/>
          <p:nvPr/>
        </p:nvSpPr>
        <p:spPr>
          <a:xfrm rot="5400000">
            <a:off x="3093804" y="3981115"/>
            <a:ext cx="422038" cy="221143"/>
          </a:xfrm>
          <a:prstGeom prst="triangle">
            <a:avLst>
              <a:gd name="adj" fmla="val 45262"/>
            </a:avLst>
          </a:prstGeom>
          <a:solidFill>
            <a:srgbClr val="2E75B6"/>
          </a:solidFill>
          <a:ln w="12700" cap="flat" cmpd="sng" algn="ctr">
            <a:solidFill>
              <a:srgbClr val="2E75B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64" name="等腰三角形 63"/>
          <p:cNvSpPr/>
          <p:nvPr/>
        </p:nvSpPr>
        <p:spPr>
          <a:xfrm rot="5400000">
            <a:off x="5551907" y="3968826"/>
            <a:ext cx="419832" cy="247928"/>
          </a:xfrm>
          <a:prstGeom prst="triangle">
            <a:avLst>
              <a:gd name="adj" fmla="val 52228"/>
            </a:avLst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284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/>
          <p:cNvSpPr txBox="1"/>
          <p:nvPr/>
        </p:nvSpPr>
        <p:spPr>
          <a:xfrm>
            <a:off x="1974152" y="6348466"/>
            <a:ext cx="3749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107</a:t>
            </a:r>
            <a:r>
              <a:rPr lang="zh-TW" altLang="en-US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年第 </a:t>
            </a:r>
            <a:r>
              <a:rPr lang="en-US" altLang="zh-TW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zh-TW" altLang="en-US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季</a:t>
            </a:r>
            <a:r>
              <a:rPr lang="en-US" altLang="zh-TW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2200" b="1" dirty="0">
                <a:latin typeface="Calibri" panose="020F0502020204030204" pitchFamily="34" charset="0"/>
                <a:cs typeface="Times New Roman" panose="02020603050405020304" pitchFamily="18" charset="0"/>
              </a:rPr>
              <a:t>辦理競價</a:t>
            </a:r>
          </a:p>
        </p:txBody>
      </p:sp>
      <p:cxnSp>
        <p:nvCxnSpPr>
          <p:cNvPr id="11" name="直線單箭頭接點 10"/>
          <p:cNvCxnSpPr/>
          <p:nvPr/>
        </p:nvCxnSpPr>
        <p:spPr>
          <a:xfrm>
            <a:off x="215536" y="4097245"/>
            <a:ext cx="8928464" cy="0"/>
          </a:xfrm>
          <a:prstGeom prst="straightConnector1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流程圖: 接點 11"/>
          <p:cNvSpPr>
            <a:spLocks noChangeAspect="1"/>
          </p:cNvSpPr>
          <p:nvPr/>
        </p:nvSpPr>
        <p:spPr>
          <a:xfrm>
            <a:off x="215536" y="4029885"/>
            <a:ext cx="180000" cy="180000"/>
          </a:xfrm>
          <a:prstGeom prst="flowChartConnector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Calibri" panose="020F0502020204030204" pitchFamily="34" charset="0"/>
            </a:endParaRPr>
          </a:p>
        </p:txBody>
      </p:sp>
      <p:cxnSp>
        <p:nvCxnSpPr>
          <p:cNvPr id="13" name="直線接點 12"/>
          <p:cNvCxnSpPr>
            <a:cxnSpLocks/>
            <a:stCxn id="15" idx="4"/>
            <a:endCxn id="12" idx="0"/>
          </p:cNvCxnSpPr>
          <p:nvPr/>
        </p:nvCxnSpPr>
        <p:spPr>
          <a:xfrm flipH="1">
            <a:off x="305536" y="1927455"/>
            <a:ext cx="4062" cy="21024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流程圖: 接點 14"/>
          <p:cNvSpPr>
            <a:spLocks noChangeAspect="1"/>
          </p:cNvSpPr>
          <p:nvPr/>
        </p:nvSpPr>
        <p:spPr>
          <a:xfrm>
            <a:off x="255598" y="1819455"/>
            <a:ext cx="108000" cy="108000"/>
          </a:xfrm>
          <a:prstGeom prst="flowChartConnector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Calibri" panose="020F0502020204030204" pitchFamily="34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255599" y="945518"/>
            <a:ext cx="1724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107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年 </a:t>
            </a:r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月中旬</a:t>
            </a:r>
            <a:r>
              <a:rPr lang="zh-TW" altLang="en-US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公告</a:t>
            </a:r>
            <a:endParaRPr lang="zh-TW" altLang="en-US" sz="2400" b="1" dirty="0">
              <a:latin typeface="Calibri" panose="020F0502020204030204" pitchFamily="34" charset="0"/>
            </a:endParaRPr>
          </a:p>
        </p:txBody>
      </p:sp>
      <p:sp>
        <p:nvSpPr>
          <p:cNvPr id="20" name="流程圖: 接點 19"/>
          <p:cNvSpPr>
            <a:spLocks noChangeAspect="1"/>
          </p:cNvSpPr>
          <p:nvPr/>
        </p:nvSpPr>
        <p:spPr>
          <a:xfrm>
            <a:off x="1907704" y="4019611"/>
            <a:ext cx="180000" cy="180000"/>
          </a:xfrm>
          <a:prstGeom prst="flowChartConnector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Calibri" panose="020F0502020204030204" pitchFamily="34" charset="0"/>
            </a:endParaRPr>
          </a:p>
        </p:txBody>
      </p:sp>
      <p:cxnSp>
        <p:nvCxnSpPr>
          <p:cNvPr id="21" name="直線接點 20"/>
          <p:cNvCxnSpPr>
            <a:cxnSpLocks/>
            <a:stCxn id="22" idx="4"/>
            <a:endCxn id="20" idx="0"/>
          </p:cNvCxnSpPr>
          <p:nvPr/>
        </p:nvCxnSpPr>
        <p:spPr>
          <a:xfrm>
            <a:off x="1988643" y="1972997"/>
            <a:ext cx="9061" cy="204661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流程圖: 接點 21"/>
          <p:cNvSpPr>
            <a:spLocks noChangeAspect="1"/>
          </p:cNvSpPr>
          <p:nvPr/>
        </p:nvSpPr>
        <p:spPr>
          <a:xfrm>
            <a:off x="1934643" y="1864997"/>
            <a:ext cx="108000" cy="108000"/>
          </a:xfrm>
          <a:prstGeom prst="flowChartConnector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latin typeface="Calibri" panose="020F0502020204030204" pitchFamily="34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2217069" y="957369"/>
            <a:ext cx="2885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107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年第 </a:t>
            </a:r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1-2 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季</a:t>
            </a:r>
            <a:endParaRPr lang="en-US" altLang="zh-TW" sz="24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zh-TW" altLang="en-US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辦理 </a:t>
            </a:r>
            <a:r>
              <a:rPr lang="en-US" altLang="zh-TW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3.5 GW </a:t>
            </a:r>
            <a:r>
              <a:rPr lang="zh-TW" altLang="en-US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遴選</a:t>
            </a:r>
          </a:p>
        </p:txBody>
      </p:sp>
      <p:cxnSp>
        <p:nvCxnSpPr>
          <p:cNvPr id="24" name="直線接點 23"/>
          <p:cNvCxnSpPr>
            <a:cxnSpLocks/>
          </p:cNvCxnSpPr>
          <p:nvPr/>
        </p:nvCxnSpPr>
        <p:spPr>
          <a:xfrm>
            <a:off x="2915816" y="4085062"/>
            <a:ext cx="11037" cy="2130773"/>
          </a:xfrm>
          <a:prstGeom prst="line">
            <a:avLst/>
          </a:prstGeom>
          <a:ln w="25400">
            <a:solidFill>
              <a:srgbClr val="70AD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圖: 接點 24"/>
          <p:cNvSpPr>
            <a:spLocks noChangeAspect="1"/>
          </p:cNvSpPr>
          <p:nvPr/>
        </p:nvSpPr>
        <p:spPr>
          <a:xfrm>
            <a:off x="2836853" y="4005887"/>
            <a:ext cx="180000" cy="180000"/>
          </a:xfrm>
          <a:prstGeom prst="flowChartConnector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Calibri" panose="020F0502020204030204" pitchFamily="34" charset="0"/>
            </a:endParaRPr>
          </a:p>
        </p:txBody>
      </p:sp>
      <p:sp>
        <p:nvSpPr>
          <p:cNvPr id="26" name="流程圖: 接點 25"/>
          <p:cNvSpPr>
            <a:spLocks noChangeAspect="1"/>
          </p:cNvSpPr>
          <p:nvPr/>
        </p:nvSpPr>
        <p:spPr>
          <a:xfrm>
            <a:off x="2872853" y="6187658"/>
            <a:ext cx="108000" cy="108000"/>
          </a:xfrm>
          <a:prstGeom prst="flowChartConnector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latin typeface="Calibri" panose="020F0502020204030204" pitchFamily="34" charset="0"/>
            </a:endParaRPr>
          </a:p>
        </p:txBody>
      </p:sp>
      <p:sp>
        <p:nvSpPr>
          <p:cNvPr id="27" name="流程圖: 接點 26"/>
          <p:cNvSpPr>
            <a:spLocks noChangeAspect="1"/>
          </p:cNvSpPr>
          <p:nvPr/>
        </p:nvSpPr>
        <p:spPr>
          <a:xfrm>
            <a:off x="6372200" y="4019611"/>
            <a:ext cx="180000" cy="180000"/>
          </a:xfrm>
          <a:prstGeom prst="flowChartConnector">
            <a:avLst/>
          </a:prstGeom>
          <a:gradFill>
            <a:gsLst>
              <a:gs pos="0">
                <a:srgbClr val="4472C4"/>
              </a:gs>
              <a:gs pos="100000">
                <a:srgbClr val="70AD4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Calibri" panose="020F0502020204030204" pitchFamily="34" charset="0"/>
            </a:endParaRPr>
          </a:p>
        </p:txBody>
      </p:sp>
      <p:cxnSp>
        <p:nvCxnSpPr>
          <p:cNvPr id="28" name="直線接點 27"/>
          <p:cNvCxnSpPr>
            <a:cxnSpLocks/>
            <a:stCxn id="29" idx="4"/>
            <a:endCxn id="27" idx="4"/>
          </p:cNvCxnSpPr>
          <p:nvPr/>
        </p:nvCxnSpPr>
        <p:spPr>
          <a:xfrm>
            <a:off x="6461761" y="1895204"/>
            <a:ext cx="439" cy="23044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流程圖: 接點 28"/>
          <p:cNvSpPr>
            <a:spLocks noChangeAspect="1"/>
          </p:cNvSpPr>
          <p:nvPr/>
        </p:nvSpPr>
        <p:spPr>
          <a:xfrm>
            <a:off x="6396793" y="1765268"/>
            <a:ext cx="129936" cy="129936"/>
          </a:xfrm>
          <a:prstGeom prst="flowChartConnector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latin typeface="Calibri" panose="020F0502020204030204" pitchFamily="34" charset="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6538041" y="1000471"/>
            <a:ext cx="2138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</a:lstStyle>
          <a:p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107 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年第 </a:t>
            </a:r>
            <a:r>
              <a:rPr lang="en-US" altLang="zh-TW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zh-TW" altLang="en-US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季</a:t>
            </a:r>
            <a:endParaRPr lang="en-US" altLang="zh-TW" sz="24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zh-TW" altLang="en-US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簽約執行</a:t>
            </a:r>
          </a:p>
        </p:txBody>
      </p:sp>
      <p:sp>
        <p:nvSpPr>
          <p:cNvPr id="31" name="文字方塊 30"/>
          <p:cNvSpPr txBox="1"/>
          <p:nvPr/>
        </p:nvSpPr>
        <p:spPr>
          <a:xfrm>
            <a:off x="2095415" y="2096286"/>
            <a:ext cx="421254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altLang="zh-TW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</a:t>
            </a:r>
            <a:r>
              <a:rPr lang="zh-TW" altLang="en-US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截止</a:t>
            </a:r>
            <a:r>
              <a:rPr lang="zh-TW" altLang="en-US" sz="2000" b="1" dirty="0" smtClean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收件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月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日</a:t>
            </a:r>
            <a:r>
              <a:rPr lang="en-US" altLang="zh-TW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altLang="zh-TW" sz="1600" b="1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r>
              <a:rPr lang="en-US" altLang="zh-TW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2.</a:t>
            </a:r>
            <a:r>
              <a:rPr lang="zh-TW" altLang="en-US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辦理遴選會議及容量</a:t>
            </a:r>
            <a:r>
              <a:rPr lang="zh-TW" altLang="en-US" sz="2000" b="1" dirty="0" smtClean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分配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月中旬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71463" lvl="0">
              <a:spcBef>
                <a:spcPts val="600"/>
              </a:spcBef>
            </a:pP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先進行 </a:t>
            </a:r>
            <a:r>
              <a:rPr lang="en-US" altLang="zh-TW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109 </a:t>
            </a: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年</a:t>
            </a:r>
            <a:r>
              <a:rPr lang="zh-TW" altLang="en-US" sz="1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申請案遴選分配作業後，後</a:t>
            </a: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召開 </a:t>
            </a:r>
            <a:r>
              <a:rPr lang="en-US" altLang="zh-TW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110-114 </a:t>
            </a: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年申請</a:t>
            </a:r>
            <a:r>
              <a:rPr lang="zh-TW" altLang="en-US" sz="1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案遴選排序。</a:t>
            </a:r>
            <a:endParaRPr lang="en-US" altLang="zh-TW" sz="2200" b="1" dirty="0">
              <a:solidFill>
                <a:srgbClr val="4472C4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zh-TW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3.</a:t>
            </a:r>
            <a:r>
              <a:rPr lang="zh-TW" altLang="en-US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公告遴選</a:t>
            </a:r>
            <a:r>
              <a:rPr lang="zh-TW" altLang="en-US" sz="2000" b="1" dirty="0" smtClean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結果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月下旬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zh-TW" altLang="en-US" sz="1400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2931991" y="4326700"/>
            <a:ext cx="36060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公開併網剩餘</a:t>
            </a:r>
            <a:r>
              <a:rPr lang="zh-TW" altLang="en-US" sz="2000" b="1" dirty="0" smtClean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容量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(5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月上旬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依併網剩餘容量</a:t>
            </a: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，規劃</a:t>
            </a:r>
            <a:r>
              <a:rPr lang="zh-TW" altLang="en-US" sz="1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競</a:t>
            </a: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價作業</a:t>
            </a:r>
            <a:endParaRPr lang="en-US" altLang="zh-TW" sz="2200" b="1" dirty="0">
              <a:solidFill>
                <a:srgbClr val="4472C4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辦理競</a:t>
            </a:r>
            <a:r>
              <a:rPr lang="zh-TW" altLang="en-US" sz="2000" b="1" dirty="0" smtClean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價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(6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月中旬收件</a:t>
            </a:r>
            <a:r>
              <a:rPr lang="zh-TW" altLang="en-US" sz="16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截止</a:t>
            </a:r>
            <a:r>
              <a:rPr lang="en-US" altLang="zh-TW" sz="1600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依競價機制，</a:t>
            </a:r>
            <a:r>
              <a:rPr lang="zh-TW" altLang="en-US" sz="1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排序風場順位</a:t>
            </a:r>
            <a:endParaRPr lang="en-US" altLang="zh-TW" sz="2200" b="1" dirty="0">
              <a:solidFill>
                <a:srgbClr val="4472C4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分配剩餘併網</a:t>
            </a:r>
            <a:r>
              <a:rPr lang="zh-TW" altLang="en-US" sz="2000" b="1" dirty="0" smtClean="0">
                <a:solidFill>
                  <a:srgbClr val="70AD47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容量 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(6</a:t>
            </a:r>
            <a:r>
              <a:rPr lang="zh-TW" altLang="en-US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月下旬</a:t>
            </a:r>
            <a:r>
              <a:rPr lang="en-US" altLang="zh-TW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2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依排序結果，決定剩餘併網容量</a:t>
            </a:r>
          </a:p>
        </p:txBody>
      </p:sp>
      <p:cxnSp>
        <p:nvCxnSpPr>
          <p:cNvPr id="33" name="直線接點 32"/>
          <p:cNvCxnSpPr>
            <a:cxnSpLocks/>
          </p:cNvCxnSpPr>
          <p:nvPr/>
        </p:nvCxnSpPr>
        <p:spPr>
          <a:xfrm>
            <a:off x="6469152" y="4097245"/>
            <a:ext cx="11037" cy="2130773"/>
          </a:xfrm>
          <a:prstGeom prst="line">
            <a:avLst/>
          </a:prstGeom>
          <a:ln w="25400">
            <a:solidFill>
              <a:srgbClr val="70AD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流程圖: 接點 33"/>
          <p:cNvSpPr>
            <a:spLocks noChangeAspect="1"/>
          </p:cNvSpPr>
          <p:nvPr/>
        </p:nvSpPr>
        <p:spPr>
          <a:xfrm>
            <a:off x="6435700" y="6166284"/>
            <a:ext cx="108000" cy="108000"/>
          </a:xfrm>
          <a:prstGeom prst="flowChartConnector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latin typeface="Calibri" panose="020F0502020204030204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406729" y="1826088"/>
            <a:ext cx="157298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</a:pPr>
            <a:r>
              <a:rPr lang="zh-TW" altLang="en-US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要點公告</a:t>
            </a:r>
            <a:r>
              <a:rPr lang="en-US" altLang="zh-TW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000" b="1" dirty="0">
                <a:solidFill>
                  <a:srgbClr val="4472C4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計畫</a:t>
            </a: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書格式</a:t>
            </a:r>
          </a:p>
        </p:txBody>
      </p:sp>
      <p:sp>
        <p:nvSpPr>
          <p:cNvPr id="36" name="文字方塊 35"/>
          <p:cNvSpPr txBox="1"/>
          <p:nvPr/>
        </p:nvSpPr>
        <p:spPr>
          <a:xfrm>
            <a:off x="6588224" y="2060848"/>
            <a:ext cx="2376264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繳交保證</a:t>
            </a:r>
            <a:r>
              <a:rPr lang="en-US" altLang="zh-TW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</a:t>
            </a:r>
            <a:r>
              <a:rPr lang="zh-TW" altLang="en-US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金</a:t>
            </a:r>
            <a:r>
              <a:rPr lang="en-US" altLang="zh-TW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r>
              <a:rPr lang="en-US" altLang="zh-TW" sz="24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4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新臺幣 </a:t>
            </a:r>
            <a:r>
              <a:rPr lang="en-US" altLang="zh-TW" sz="1400" b="1" dirty="0">
                <a:latin typeface="Calibri" panose="020F0502020204030204" pitchFamily="34" charset="0"/>
                <a:cs typeface="Calibri" panose="020F0502020204030204" pitchFamily="34" charset="0"/>
              </a:rPr>
              <a:t>400 </a:t>
            </a:r>
            <a:r>
              <a:rPr lang="zh-TW" alt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萬</a:t>
            </a:r>
            <a:r>
              <a:rPr lang="en-US" altLang="zh-TW" sz="1400" b="1" dirty="0">
                <a:latin typeface="Calibri" panose="020F0502020204030204" pitchFamily="34" charset="0"/>
                <a:cs typeface="Calibri" panose="020F0502020204030204" pitchFamily="34" charset="0"/>
              </a:rPr>
              <a:t>/MW </a:t>
            </a:r>
            <a:r>
              <a:rPr lang="en-US" altLang="zh-TW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(109</a:t>
            </a:r>
            <a:r>
              <a:rPr lang="zh-TW" altLang="en-US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年前</a:t>
            </a:r>
            <a:r>
              <a:rPr lang="zh-TW" altLang="en-US" sz="14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完工併聯</a:t>
            </a:r>
            <a:r>
              <a:rPr lang="en-US" altLang="zh-TW" sz="14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、新臺幣 </a:t>
            </a:r>
            <a:r>
              <a:rPr lang="en-US" altLang="zh-TW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200 </a:t>
            </a: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萬</a:t>
            </a:r>
            <a:r>
              <a:rPr lang="en-US" altLang="zh-TW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/MW </a:t>
            </a:r>
            <a:r>
              <a:rPr lang="en-US" altLang="zh-TW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(110-114 </a:t>
            </a:r>
            <a:r>
              <a:rPr lang="zh-TW" altLang="en-US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年完工</a:t>
            </a:r>
            <a:r>
              <a:rPr lang="zh-TW" altLang="en-US" sz="14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併</a:t>
            </a:r>
            <a:r>
              <a:rPr lang="zh-TW" altLang="en-US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聯 </a:t>
            </a:r>
            <a:r>
              <a:rPr lang="en-US" altLang="zh-TW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&amp;</a:t>
            </a:r>
            <a:r>
              <a:rPr lang="zh-TW" altLang="en-US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競價案</a:t>
            </a:r>
            <a:r>
              <a:rPr lang="zh-TW" altLang="en-US" sz="14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件</a:t>
            </a:r>
            <a:r>
              <a:rPr lang="en-US" altLang="zh-TW" sz="1400" dirty="0" smtClean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endParaRPr lang="en-US" altLang="zh-TW" sz="2400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簽約執行</a:t>
            </a:r>
            <a:r>
              <a:rPr lang="en-US" altLang="zh-TW" sz="2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簽訂行政契約</a:t>
            </a:r>
            <a:r>
              <a:rPr lang="zh-TW" alt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，發給同意文件</a:t>
            </a:r>
            <a:endParaRPr lang="en-US" altLang="zh-TW" sz="2400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辦理查核監督</a:t>
            </a:r>
            <a:r>
              <a:rPr lang="en-US" altLang="zh-TW" sz="2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每季一次，辦理監督查核</a:t>
            </a:r>
            <a:endParaRPr lang="en-US" altLang="zh-TW" sz="1400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000" b="1" dirty="0">
                <a:solidFill>
                  <a:srgbClr val="5D85C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違約處罰</a:t>
            </a:r>
            <a:r>
              <a:rPr lang="en-US" altLang="zh-TW" sz="20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/>
            </a:r>
            <a:br>
              <a:rPr lang="en-US" altLang="zh-TW" sz="20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zh-TW" altLang="en-US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依違約事由，每月計罰履保金 </a:t>
            </a:r>
            <a:r>
              <a:rPr lang="en-US" altLang="zh-TW" sz="14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3~8 %</a:t>
            </a:r>
            <a:endParaRPr lang="zh-TW" altLang="en-US" sz="1400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8" name="標題 1"/>
          <p:cNvSpPr txBox="1">
            <a:spLocks/>
          </p:cNvSpPr>
          <p:nvPr/>
        </p:nvSpPr>
        <p:spPr>
          <a:xfrm>
            <a:off x="971600" y="177525"/>
            <a:ext cx="7442654" cy="587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r>
              <a:rPr lang="zh-TW" altLang="en-US" sz="4000" kern="0" dirty="0" smtClean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潛力場址分配</a:t>
            </a:r>
            <a:r>
              <a:rPr lang="zh-TW" altLang="en-US" sz="4000" kern="0" dirty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機制期程</a:t>
            </a:r>
            <a:r>
              <a:rPr lang="zh-TW" altLang="en-US" sz="4000" kern="0" dirty="0" smtClean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規劃</a:t>
            </a:r>
            <a:endParaRPr lang="zh-TW" altLang="en-US" sz="4000" kern="0" dirty="0">
              <a:latin typeface="Calibri" panose="020F0502020204030204" pitchFamily="34" charset="0"/>
              <a:ea typeface="微軟正黑體" panose="020B0604030504040204" pitchFamily="34" charset="-12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06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65061" y="3382978"/>
            <a:ext cx="19481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03200" algn="just">
              <a:buFont typeface="Arial" panose="020B0604020202020204" pitchFamily="34" charset="0"/>
              <a:buChar char="•"/>
            </a:pPr>
            <a:endParaRPr lang="zh-TW" altLang="en-US" sz="1300" b="1" dirty="0">
              <a:solidFill>
                <a:srgbClr val="FF0000"/>
              </a:solidFill>
              <a:latin typeface="微軟正黑體"/>
              <a:ea typeface="微軟正黑體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971600" y="177525"/>
            <a:ext cx="7442654" cy="731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TW" altLang="en-US" sz="4000" kern="0" dirty="0" smtClean="0">
                <a:ea typeface="微軟正黑體" panose="020B0604030504040204" pitchFamily="34" charset="-120"/>
                <a:cs typeface="Times New Roman" pitchFamily="18" charset="0"/>
              </a:rPr>
              <a:t>離岸風電行政法規調和</a:t>
            </a:r>
            <a:endParaRPr lang="zh-TW" altLang="en-US" sz="4000" dirty="0">
              <a:solidFill>
                <a:sysClr val="windowText" lastClr="000000"/>
              </a:solidFill>
              <a:ea typeface="微軟正黑體" panose="020B0604030504040204" pitchFamily="34" charset="-120"/>
            </a:endParaRP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3614321649"/>
              </p:ext>
            </p:extLst>
          </p:nvPr>
        </p:nvGraphicFramePr>
        <p:xfrm>
          <a:off x="107504" y="1381224"/>
          <a:ext cx="6384032" cy="4784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657192" y="3123384"/>
            <a:ext cx="1210589" cy="1323439"/>
          </a:xfrm>
          <a:prstGeom prst="rect">
            <a:avLst/>
          </a:prstGeom>
          <a:solidFill>
            <a:srgbClr val="9BBB59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法規</a:t>
            </a:r>
            <a:r>
              <a:rPr lang="en-US" altLang="zh-TW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調和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5725592" y="1929993"/>
            <a:ext cx="3526928" cy="10669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ts val="38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漁業</a:t>
            </a:r>
            <a:r>
              <a:rPr lang="zh-TW" altLang="en-US" dirty="0">
                <a:latin typeface="Calibri" panose="020F0502020204030204" pitchFamily="34" charset="0"/>
                <a:ea typeface="微軟正黑體" panose="020B0604030504040204" pitchFamily="34" charset="-120"/>
              </a:rPr>
              <a:t>補償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基準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&amp;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爭議處理機制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lvl="0">
              <a:lnSpc>
                <a:spcPts val="38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發電</a:t>
            </a:r>
            <a:r>
              <a:rPr lang="zh-TW" altLang="en-US" dirty="0">
                <a:latin typeface="Calibri" panose="020F0502020204030204" pitchFamily="34" charset="0"/>
                <a:ea typeface="微軟正黑體" panose="020B0604030504040204" pitchFamily="34" charset="-120"/>
              </a:rPr>
              <a:t>收入一定比例提供地方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回饋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228184" y="4518678"/>
            <a:ext cx="280831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Aft>
                <a:spcPts val="0"/>
              </a:spcAft>
            </a:pP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相關主管機關已公告修正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lnSpc>
                <a:spcPct val="120000"/>
              </a:lnSpc>
              <a:spcAft>
                <a:spcPts val="0"/>
              </a:spcAft>
            </a:pP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航港局已公開預定座標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98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65061" y="3382978"/>
            <a:ext cx="194810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03200" algn="just">
              <a:buFont typeface="Arial" panose="020B0604020202020204" pitchFamily="34" charset="0"/>
              <a:buChar char="•"/>
            </a:pPr>
            <a:endParaRPr lang="zh-TW" altLang="en-US" sz="1300" b="1" dirty="0">
              <a:solidFill>
                <a:srgbClr val="FF0000"/>
              </a:solidFill>
              <a:latin typeface="微軟正黑體"/>
              <a:ea typeface="微軟正黑體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971600" y="177525"/>
            <a:ext cx="7442654" cy="7311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zh-TW" altLang="en-US" sz="4000" kern="0" smtClean="0">
                <a:ea typeface="微軟正黑體" panose="020B0604030504040204" pitchFamily="34" charset="-120"/>
                <a:cs typeface="Times New Roman" pitchFamily="18" charset="0"/>
              </a:rPr>
              <a:t>完備離</a:t>
            </a:r>
            <a:r>
              <a:rPr lang="zh-TW" altLang="en-US" sz="4000" kern="0" dirty="0" smtClean="0">
                <a:ea typeface="微軟正黑體" panose="020B0604030504040204" pitchFamily="34" charset="-120"/>
                <a:cs typeface="Times New Roman" pitchFamily="18" charset="0"/>
              </a:rPr>
              <a:t>岸風電基礎建設</a:t>
            </a:r>
            <a:endParaRPr lang="zh-TW" altLang="en-US" sz="4000" dirty="0">
              <a:solidFill>
                <a:sysClr val="windowText" lastClr="000000"/>
              </a:solidFill>
              <a:ea typeface="微軟正黑體" panose="020B0604030504040204" pitchFamily="34" charset="-120"/>
            </a:endParaRP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1001941972"/>
              </p:ext>
            </p:extLst>
          </p:nvPr>
        </p:nvGraphicFramePr>
        <p:xfrm>
          <a:off x="107504" y="1381224"/>
          <a:ext cx="6384032" cy="4784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657195" y="3123384"/>
            <a:ext cx="1210588" cy="1323439"/>
          </a:xfrm>
          <a:prstGeom prst="rect">
            <a:avLst/>
          </a:prstGeom>
          <a:solidFill>
            <a:srgbClr val="9BBB59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基礎</a:t>
            </a:r>
            <a:r>
              <a:rPr lang="en-US" altLang="zh-TW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建設</a:t>
            </a:r>
            <a:endParaRPr lang="zh-TW" altLang="en-US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5680695" y="1137777"/>
            <a:ext cx="343235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臺中港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2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、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5A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、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5B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及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36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號碼頭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興達港及台北港</a:t>
            </a:r>
            <a:endParaRPr lang="en-US" altLang="zh-TW" dirty="0" smtClean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彰化漁港運維基地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臺中港工業</a:t>
            </a:r>
            <a:r>
              <a:rPr lang="zh-TW" altLang="en-US" dirty="0">
                <a:latin typeface="Calibri" panose="020F0502020204030204" pitchFamily="34" charset="0"/>
                <a:ea typeface="微軟正黑體" panose="020B0604030504040204" pitchFamily="34" charset="-120"/>
              </a:rPr>
              <a:t>專業區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II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4463775" y="5003651"/>
            <a:ext cx="414446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zh-TW" altLang="en-US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　 </a:t>
            </a:r>
            <a:r>
              <a:rPr lang="en-US" altLang="zh-TW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7.14</a:t>
            </a:r>
            <a:r>
              <a:rPr lang="zh-TW" altLang="en-US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</a:t>
            </a:r>
            <a:r>
              <a:rPr lang="en-US" altLang="zh-TW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GW</a:t>
            </a:r>
            <a:r>
              <a:rPr lang="zh-TW" altLang="en-US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興建</a:t>
            </a:r>
            <a:r>
              <a:rPr lang="zh-TW" altLang="en-US" dirty="0">
                <a:latin typeface="Calibri" panose="020F0502020204030204" pitchFamily="34" charset="0"/>
                <a:ea typeface="微軟正黑體" panose="020B0604030504040204" pitchFamily="34" charset="-120"/>
              </a:rPr>
              <a:t>彰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工與永興併網點</a:t>
            </a:r>
            <a:endParaRPr lang="en-US" altLang="zh-TW" dirty="0" smtClean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lvl="0">
              <a:lnSpc>
                <a:spcPts val="3300"/>
              </a:lnSpc>
              <a:spcAft>
                <a:spcPts val="0"/>
              </a:spcAft>
            </a:pPr>
            <a:r>
              <a:rPr lang="zh-TW" altLang="en-US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　 </a:t>
            </a:r>
            <a:r>
              <a:rPr lang="en-US" altLang="zh-TW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10.7</a:t>
            </a:r>
            <a:r>
              <a:rPr lang="zh-TW" altLang="en-US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 </a:t>
            </a:r>
            <a:r>
              <a:rPr lang="en-US" altLang="zh-TW" sz="2400" b="1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GW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6084168" y="3068960"/>
            <a:ext cx="30598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lvl="0" indent="-92075">
              <a:spcAft>
                <a:spcPts val="120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盤點國內能量，成立海事工程聯盟 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(M-team)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，短期租用</a:t>
            </a: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/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購置國內之施工平台船</a:t>
            </a:r>
            <a:endParaRPr lang="en-US" altLang="zh-TW" dirty="0" smtClean="0">
              <a:latin typeface="Calibri" panose="020F0502020204030204" pitchFamily="34" charset="0"/>
              <a:ea typeface="微軟正黑體" panose="020B0604030504040204" pitchFamily="34" charset="-120"/>
            </a:endParaRPr>
          </a:p>
          <a:p>
            <a:pPr marL="92075" lvl="0" indent="-92075">
              <a:spcAft>
                <a:spcPts val="1200"/>
              </a:spcAft>
            </a:pPr>
            <a:r>
              <a:rPr lang="en-US" altLang="zh-TW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: </a:t>
            </a:r>
            <a:r>
              <a:rPr lang="zh-TW" altLang="en-US" dirty="0" smtClean="0">
                <a:latin typeface="Calibri" panose="020F0502020204030204" pitchFamily="34" charset="0"/>
                <a:ea typeface="微軟正黑體" panose="020B0604030504040204" pitchFamily="34" charset="-120"/>
              </a:rPr>
              <a:t>中長期新建離岸風機設置施工平台船</a:t>
            </a:r>
            <a:endParaRPr lang="zh-TW" altLang="en-US" dirty="0"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736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標題 1"/>
          <p:cNvSpPr txBox="1">
            <a:spLocks/>
          </p:cNvSpPr>
          <p:nvPr/>
        </p:nvSpPr>
        <p:spPr>
          <a:xfrm>
            <a:off x="971600" y="177525"/>
            <a:ext cx="7442654" cy="587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003399"/>
                </a:solidFill>
                <a:latin typeface="微軟正黑體" panose="020B0604030504040204" pitchFamily="34" charset="-120"/>
                <a:ea typeface="+mj-ea"/>
                <a:cs typeface="+mj-cs"/>
              </a:defRPr>
            </a:lvl1pPr>
          </a:lstStyle>
          <a:p>
            <a:r>
              <a:rPr lang="zh-TW" altLang="en-US" sz="4000" kern="0" dirty="0" smtClean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帶動</a:t>
            </a:r>
            <a:r>
              <a:rPr lang="zh-TW" altLang="en-US" sz="4000" kern="0" dirty="0">
                <a:latin typeface="Calibri" panose="020F0502020204030204" pitchFamily="34" charset="0"/>
                <a:ea typeface="微軟正黑體" panose="020B0604030504040204" pitchFamily="34" charset="-120"/>
                <a:cs typeface="Times New Roman" pitchFamily="18" charset="0"/>
                <a:sym typeface="Wingdings" panose="05000000000000000000" pitchFamily="2" charset="2"/>
              </a:rPr>
              <a:t>效益</a:t>
            </a:r>
            <a:endParaRPr lang="zh-TW" altLang="en-US" sz="4000" kern="0" dirty="0">
              <a:latin typeface="Calibri" panose="020F0502020204030204" pitchFamily="34" charset="0"/>
              <a:ea typeface="微軟正黑體" panose="020B0604030504040204" pitchFamily="34" charset="-120"/>
              <a:cs typeface="Times New Roman" pitchFamily="18" charset="0"/>
            </a:endParaRPr>
          </a:p>
        </p:txBody>
      </p:sp>
      <p:pic>
        <p:nvPicPr>
          <p:cNvPr id="26" name="圖片 2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818" t="48946"/>
          <a:stretch/>
        </p:blipFill>
        <p:spPr>
          <a:xfrm>
            <a:off x="35496" y="1058416"/>
            <a:ext cx="4586514" cy="4963040"/>
          </a:xfrm>
          <a:prstGeom prst="rect">
            <a:avLst/>
          </a:prstGeom>
        </p:spPr>
      </p:pic>
      <p:sp>
        <p:nvSpPr>
          <p:cNvPr id="27" name="橢圓 26"/>
          <p:cNvSpPr/>
          <p:nvPr/>
        </p:nvSpPr>
        <p:spPr>
          <a:xfrm>
            <a:off x="2376903" y="5606405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6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橢圓 29"/>
          <p:cNvSpPr/>
          <p:nvPr/>
        </p:nvSpPr>
        <p:spPr>
          <a:xfrm>
            <a:off x="2119226" y="572390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31138"/>
              <a:satOff val="273"/>
              <a:lumOff val="2127"/>
              <a:alphaOff val="0"/>
            </a:schemeClr>
          </a:lnRef>
          <a:fillRef idx="1">
            <a:schemeClr val="accent6">
              <a:shade val="80000"/>
              <a:hueOff val="-31138"/>
              <a:satOff val="273"/>
              <a:lumOff val="2127"/>
              <a:alphaOff val="0"/>
            </a:schemeClr>
          </a:fillRef>
          <a:effectRef idx="0">
            <a:schemeClr val="accent6">
              <a:shade val="80000"/>
              <a:hueOff val="-31138"/>
              <a:satOff val="273"/>
              <a:lumOff val="2127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橢圓 30"/>
          <p:cNvSpPr/>
          <p:nvPr/>
        </p:nvSpPr>
        <p:spPr>
          <a:xfrm>
            <a:off x="1853929" y="5820630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62276"/>
              <a:satOff val="545"/>
              <a:lumOff val="4254"/>
              <a:alphaOff val="0"/>
            </a:schemeClr>
          </a:lnRef>
          <a:fillRef idx="1">
            <a:schemeClr val="accent6">
              <a:shade val="80000"/>
              <a:hueOff val="-62276"/>
              <a:satOff val="545"/>
              <a:lumOff val="4254"/>
              <a:alphaOff val="0"/>
            </a:schemeClr>
          </a:fillRef>
          <a:effectRef idx="0">
            <a:schemeClr val="accent6">
              <a:shade val="80000"/>
              <a:hueOff val="-62276"/>
              <a:satOff val="545"/>
              <a:lumOff val="4254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橢圓 31"/>
          <p:cNvSpPr/>
          <p:nvPr/>
        </p:nvSpPr>
        <p:spPr>
          <a:xfrm>
            <a:off x="1581013" y="5896046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93414"/>
              <a:satOff val="818"/>
              <a:lumOff val="6381"/>
              <a:alphaOff val="0"/>
            </a:schemeClr>
          </a:lnRef>
          <a:fillRef idx="1">
            <a:schemeClr val="accent6">
              <a:shade val="80000"/>
              <a:hueOff val="-93414"/>
              <a:satOff val="818"/>
              <a:lumOff val="6381"/>
              <a:alphaOff val="0"/>
            </a:schemeClr>
          </a:fillRef>
          <a:effectRef idx="0">
            <a:schemeClr val="accent6">
              <a:shade val="80000"/>
              <a:hueOff val="-93414"/>
              <a:satOff val="818"/>
              <a:lumOff val="6381"/>
              <a:alphaOff val="0"/>
            </a:schemeClr>
          </a:effectRef>
          <a:fontRef idx="minor">
            <a:schemeClr val="lt1"/>
          </a:fontRef>
        </p:style>
      </p:sp>
      <p:sp>
        <p:nvSpPr>
          <p:cNvPr id="33" name="橢圓 32"/>
          <p:cNvSpPr/>
          <p:nvPr/>
        </p:nvSpPr>
        <p:spPr>
          <a:xfrm>
            <a:off x="3581475" y="4624902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124553"/>
              <a:satOff val="1090"/>
              <a:lumOff val="8507"/>
              <a:alphaOff val="0"/>
            </a:schemeClr>
          </a:lnRef>
          <a:fillRef idx="1">
            <a:schemeClr val="accent6">
              <a:shade val="80000"/>
              <a:hueOff val="-124553"/>
              <a:satOff val="1090"/>
              <a:lumOff val="8507"/>
              <a:alphaOff val="0"/>
            </a:schemeClr>
          </a:fillRef>
          <a:effectRef idx="0">
            <a:schemeClr val="accent6">
              <a:shade val="80000"/>
              <a:hueOff val="-124553"/>
              <a:satOff val="1090"/>
              <a:lumOff val="8507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橢圓 34"/>
          <p:cNvSpPr/>
          <p:nvPr/>
        </p:nvSpPr>
        <p:spPr>
          <a:xfrm>
            <a:off x="3893542" y="318489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155691"/>
              <a:satOff val="1363"/>
              <a:lumOff val="10634"/>
              <a:alphaOff val="0"/>
            </a:schemeClr>
          </a:lnRef>
          <a:fillRef idx="1">
            <a:schemeClr val="accent6">
              <a:shade val="80000"/>
              <a:hueOff val="-155691"/>
              <a:satOff val="1363"/>
              <a:lumOff val="10634"/>
              <a:alphaOff val="0"/>
            </a:schemeClr>
          </a:fillRef>
          <a:effectRef idx="0">
            <a:schemeClr val="accent6">
              <a:shade val="80000"/>
              <a:hueOff val="-155691"/>
              <a:satOff val="1363"/>
              <a:lumOff val="10634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橢圓 35"/>
          <p:cNvSpPr/>
          <p:nvPr/>
        </p:nvSpPr>
        <p:spPr>
          <a:xfrm>
            <a:off x="3707904" y="1388020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186829"/>
              <a:satOff val="1635"/>
              <a:lumOff val="12761"/>
              <a:alphaOff val="0"/>
            </a:schemeClr>
          </a:lnRef>
          <a:fillRef idx="1">
            <a:schemeClr val="accent6">
              <a:shade val="80000"/>
              <a:hueOff val="-186829"/>
              <a:satOff val="1635"/>
              <a:lumOff val="12761"/>
              <a:alphaOff val="0"/>
            </a:schemeClr>
          </a:fillRef>
          <a:effectRef idx="0">
            <a:schemeClr val="accent6">
              <a:shade val="80000"/>
              <a:hueOff val="-186829"/>
              <a:satOff val="1635"/>
              <a:lumOff val="12761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橢圓 36"/>
          <p:cNvSpPr/>
          <p:nvPr/>
        </p:nvSpPr>
        <p:spPr>
          <a:xfrm>
            <a:off x="3872762" y="127107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217967"/>
              <a:satOff val="1908"/>
              <a:lumOff val="14888"/>
              <a:alphaOff val="0"/>
            </a:schemeClr>
          </a:lnRef>
          <a:fillRef idx="1">
            <a:schemeClr val="accent6">
              <a:shade val="80000"/>
              <a:hueOff val="-217967"/>
              <a:satOff val="1908"/>
              <a:lumOff val="14888"/>
              <a:alphaOff val="0"/>
            </a:schemeClr>
          </a:fillRef>
          <a:effectRef idx="0">
            <a:schemeClr val="accent6">
              <a:shade val="80000"/>
              <a:hueOff val="-217967"/>
              <a:satOff val="1908"/>
              <a:lumOff val="14888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橢圓 37"/>
          <p:cNvSpPr/>
          <p:nvPr/>
        </p:nvSpPr>
        <p:spPr>
          <a:xfrm>
            <a:off x="4037620" y="115412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249105"/>
              <a:satOff val="2180"/>
              <a:lumOff val="17015"/>
              <a:alphaOff val="0"/>
            </a:schemeClr>
          </a:lnRef>
          <a:fillRef idx="1">
            <a:schemeClr val="accent6">
              <a:shade val="80000"/>
              <a:hueOff val="-249105"/>
              <a:satOff val="2180"/>
              <a:lumOff val="17015"/>
              <a:alphaOff val="0"/>
            </a:schemeClr>
          </a:fillRef>
          <a:effectRef idx="0">
            <a:schemeClr val="accent6">
              <a:shade val="80000"/>
              <a:hueOff val="-249105"/>
              <a:satOff val="2180"/>
              <a:lumOff val="17015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橢圓 38"/>
          <p:cNvSpPr/>
          <p:nvPr/>
        </p:nvSpPr>
        <p:spPr>
          <a:xfrm>
            <a:off x="4202478" y="127107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280243"/>
              <a:satOff val="2453"/>
              <a:lumOff val="19142"/>
              <a:alphaOff val="0"/>
            </a:schemeClr>
          </a:lnRef>
          <a:fillRef idx="1">
            <a:schemeClr val="accent6">
              <a:shade val="80000"/>
              <a:hueOff val="-280243"/>
              <a:satOff val="2453"/>
              <a:lumOff val="19142"/>
              <a:alphaOff val="0"/>
            </a:schemeClr>
          </a:fillRef>
          <a:effectRef idx="0">
            <a:schemeClr val="accent6">
              <a:shade val="80000"/>
              <a:hueOff val="-280243"/>
              <a:satOff val="2453"/>
              <a:lumOff val="19142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橢圓 39"/>
          <p:cNvSpPr/>
          <p:nvPr/>
        </p:nvSpPr>
        <p:spPr>
          <a:xfrm>
            <a:off x="4368029" y="1388020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311382"/>
              <a:satOff val="2725"/>
              <a:lumOff val="21268"/>
              <a:alphaOff val="0"/>
            </a:schemeClr>
          </a:lnRef>
          <a:fillRef idx="1">
            <a:schemeClr val="accent6">
              <a:shade val="80000"/>
              <a:hueOff val="-311382"/>
              <a:satOff val="2725"/>
              <a:lumOff val="21268"/>
              <a:alphaOff val="0"/>
            </a:schemeClr>
          </a:fillRef>
          <a:effectRef idx="0">
            <a:schemeClr val="accent6">
              <a:shade val="80000"/>
              <a:hueOff val="-311382"/>
              <a:satOff val="2725"/>
              <a:lumOff val="21268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橢圓 40"/>
          <p:cNvSpPr/>
          <p:nvPr/>
        </p:nvSpPr>
        <p:spPr>
          <a:xfrm>
            <a:off x="4037620" y="1401136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342520"/>
              <a:satOff val="2998"/>
              <a:lumOff val="23395"/>
              <a:alphaOff val="0"/>
            </a:schemeClr>
          </a:lnRef>
          <a:fillRef idx="1">
            <a:schemeClr val="accent6">
              <a:shade val="80000"/>
              <a:hueOff val="-342520"/>
              <a:satOff val="2998"/>
              <a:lumOff val="23395"/>
              <a:alphaOff val="0"/>
            </a:schemeClr>
          </a:fillRef>
          <a:effectRef idx="0">
            <a:schemeClr val="accent6">
              <a:shade val="80000"/>
              <a:hueOff val="-342520"/>
              <a:satOff val="2998"/>
              <a:lumOff val="23395"/>
              <a:alphaOff val="0"/>
            </a:schemeClr>
          </a:effectRef>
          <a:fontRef idx="minor">
            <a:schemeClr val="lt1"/>
          </a:fontRef>
        </p:style>
      </p:sp>
      <p:sp>
        <p:nvSpPr>
          <p:cNvPr id="42" name="橢圓 41"/>
          <p:cNvSpPr/>
          <p:nvPr/>
        </p:nvSpPr>
        <p:spPr>
          <a:xfrm>
            <a:off x="4037620" y="1648151"/>
            <a:ext cx="115677" cy="115677"/>
          </a:xfrm>
          <a:prstGeom prst="ellipse">
            <a:avLst/>
          </a:prstGeom>
        </p:spPr>
        <p:style>
          <a:lnRef idx="2">
            <a:schemeClr val="accent6">
              <a:shade val="80000"/>
              <a:hueOff val="-373658"/>
              <a:satOff val="3270"/>
              <a:lumOff val="25522"/>
              <a:alphaOff val="0"/>
            </a:schemeClr>
          </a:lnRef>
          <a:fillRef idx="1">
            <a:schemeClr val="accent6">
              <a:shade val="80000"/>
              <a:hueOff val="-373658"/>
              <a:satOff val="3270"/>
              <a:lumOff val="25522"/>
              <a:alphaOff val="0"/>
            </a:schemeClr>
          </a:fillRef>
          <a:effectRef idx="0">
            <a:schemeClr val="accent6">
              <a:shade val="80000"/>
              <a:hueOff val="-373658"/>
              <a:satOff val="3270"/>
              <a:lumOff val="25522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手繪多邊形 42"/>
          <p:cNvSpPr/>
          <p:nvPr/>
        </p:nvSpPr>
        <p:spPr>
          <a:xfrm>
            <a:off x="2187948" y="5641505"/>
            <a:ext cx="2179366" cy="667815"/>
          </a:xfrm>
          <a:custGeom>
            <a:avLst/>
            <a:gdLst>
              <a:gd name="connsiteX0" fmla="*/ 0 w 2490187"/>
              <a:gd name="connsiteY0" fmla="*/ 111305 h 667815"/>
              <a:gd name="connsiteX1" fmla="*/ 111305 w 2490187"/>
              <a:gd name="connsiteY1" fmla="*/ 0 h 667815"/>
              <a:gd name="connsiteX2" fmla="*/ 2378882 w 2490187"/>
              <a:gd name="connsiteY2" fmla="*/ 0 h 667815"/>
              <a:gd name="connsiteX3" fmla="*/ 2490187 w 2490187"/>
              <a:gd name="connsiteY3" fmla="*/ 111305 h 667815"/>
              <a:gd name="connsiteX4" fmla="*/ 2490187 w 2490187"/>
              <a:gd name="connsiteY4" fmla="*/ 556510 h 667815"/>
              <a:gd name="connsiteX5" fmla="*/ 2378882 w 2490187"/>
              <a:gd name="connsiteY5" fmla="*/ 667815 h 667815"/>
              <a:gd name="connsiteX6" fmla="*/ 111305 w 2490187"/>
              <a:gd name="connsiteY6" fmla="*/ 667815 h 667815"/>
              <a:gd name="connsiteX7" fmla="*/ 0 w 2490187"/>
              <a:gd name="connsiteY7" fmla="*/ 556510 h 667815"/>
              <a:gd name="connsiteX8" fmla="*/ 0 w 2490187"/>
              <a:gd name="connsiteY8" fmla="*/ 111305 h 66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0187" h="667815">
                <a:moveTo>
                  <a:pt x="0" y="111305"/>
                </a:moveTo>
                <a:cubicBezTo>
                  <a:pt x="0" y="49833"/>
                  <a:pt x="49833" y="0"/>
                  <a:pt x="111305" y="0"/>
                </a:cubicBezTo>
                <a:lnTo>
                  <a:pt x="2378882" y="0"/>
                </a:lnTo>
                <a:cubicBezTo>
                  <a:pt x="2440354" y="0"/>
                  <a:pt x="2490187" y="49833"/>
                  <a:pt x="2490187" y="111305"/>
                </a:cubicBezTo>
                <a:lnTo>
                  <a:pt x="2490187" y="556510"/>
                </a:lnTo>
                <a:cubicBezTo>
                  <a:pt x="2490187" y="617982"/>
                  <a:pt x="2440354" y="667815"/>
                  <a:pt x="2378882" y="667815"/>
                </a:cubicBezTo>
                <a:lnTo>
                  <a:pt x="111305" y="667815"/>
                </a:lnTo>
                <a:cubicBezTo>
                  <a:pt x="49833" y="667815"/>
                  <a:pt x="0" y="617982"/>
                  <a:pt x="0" y="556510"/>
                </a:cubicBezTo>
                <a:lnTo>
                  <a:pt x="0" y="111305"/>
                </a:ln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9690" tIns="139280" rIns="139280" bIns="139280" numCol="1" spcCol="1270" anchor="ctr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800" b="1" kern="12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促成投資</a:t>
            </a:r>
            <a:endParaRPr lang="zh-TW" altLang="en-US" sz="2800" b="1" kern="1200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4" name="橢圓 43"/>
          <p:cNvSpPr/>
          <p:nvPr/>
        </p:nvSpPr>
        <p:spPr>
          <a:xfrm>
            <a:off x="1331640" y="4938051"/>
            <a:ext cx="1154698" cy="1154741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5" name="手繪多邊形 44"/>
          <p:cNvSpPr/>
          <p:nvPr/>
        </p:nvSpPr>
        <p:spPr>
          <a:xfrm>
            <a:off x="3598015" y="4194726"/>
            <a:ext cx="2160240" cy="667815"/>
          </a:xfrm>
          <a:custGeom>
            <a:avLst/>
            <a:gdLst>
              <a:gd name="connsiteX0" fmla="*/ 0 w 2490187"/>
              <a:gd name="connsiteY0" fmla="*/ 111305 h 667815"/>
              <a:gd name="connsiteX1" fmla="*/ 111305 w 2490187"/>
              <a:gd name="connsiteY1" fmla="*/ 0 h 667815"/>
              <a:gd name="connsiteX2" fmla="*/ 2378882 w 2490187"/>
              <a:gd name="connsiteY2" fmla="*/ 0 h 667815"/>
              <a:gd name="connsiteX3" fmla="*/ 2490187 w 2490187"/>
              <a:gd name="connsiteY3" fmla="*/ 111305 h 667815"/>
              <a:gd name="connsiteX4" fmla="*/ 2490187 w 2490187"/>
              <a:gd name="connsiteY4" fmla="*/ 556510 h 667815"/>
              <a:gd name="connsiteX5" fmla="*/ 2378882 w 2490187"/>
              <a:gd name="connsiteY5" fmla="*/ 667815 h 667815"/>
              <a:gd name="connsiteX6" fmla="*/ 111305 w 2490187"/>
              <a:gd name="connsiteY6" fmla="*/ 667815 h 667815"/>
              <a:gd name="connsiteX7" fmla="*/ 0 w 2490187"/>
              <a:gd name="connsiteY7" fmla="*/ 556510 h 667815"/>
              <a:gd name="connsiteX8" fmla="*/ 0 w 2490187"/>
              <a:gd name="connsiteY8" fmla="*/ 111305 h 66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0187" h="667815">
                <a:moveTo>
                  <a:pt x="0" y="111305"/>
                </a:moveTo>
                <a:cubicBezTo>
                  <a:pt x="0" y="49833"/>
                  <a:pt x="49833" y="0"/>
                  <a:pt x="111305" y="0"/>
                </a:cubicBezTo>
                <a:lnTo>
                  <a:pt x="2378882" y="0"/>
                </a:lnTo>
                <a:cubicBezTo>
                  <a:pt x="2440354" y="0"/>
                  <a:pt x="2490187" y="49833"/>
                  <a:pt x="2490187" y="111305"/>
                </a:cubicBezTo>
                <a:lnTo>
                  <a:pt x="2490187" y="556510"/>
                </a:lnTo>
                <a:cubicBezTo>
                  <a:pt x="2490187" y="617982"/>
                  <a:pt x="2440354" y="667815"/>
                  <a:pt x="2378882" y="667815"/>
                </a:cubicBezTo>
                <a:lnTo>
                  <a:pt x="111305" y="667815"/>
                </a:lnTo>
                <a:cubicBezTo>
                  <a:pt x="49833" y="667815"/>
                  <a:pt x="0" y="617982"/>
                  <a:pt x="0" y="556510"/>
                </a:cubicBezTo>
                <a:lnTo>
                  <a:pt x="0" y="111305"/>
                </a:lnTo>
                <a:close/>
              </a:path>
            </a:pathLst>
          </a:custGeom>
          <a:solidFill>
            <a:srgbClr val="CC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559690" tIns="154520" rIns="154520" bIns="154520" numCol="1" spcCol="1270" anchor="ctr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800" b="1" kern="120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創造就業</a:t>
            </a:r>
            <a:endParaRPr lang="zh-TW" altLang="en-US" sz="2800" b="1" kern="1200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6" name="橢圓 45"/>
          <p:cNvSpPr/>
          <p:nvPr/>
        </p:nvSpPr>
        <p:spPr>
          <a:xfrm>
            <a:off x="2731348" y="3573016"/>
            <a:ext cx="1154698" cy="1154741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7" name="手繪多邊形 46"/>
          <p:cNvSpPr/>
          <p:nvPr/>
        </p:nvSpPr>
        <p:spPr>
          <a:xfrm>
            <a:off x="4200031" y="2536660"/>
            <a:ext cx="2134287" cy="667815"/>
          </a:xfrm>
          <a:custGeom>
            <a:avLst/>
            <a:gdLst>
              <a:gd name="connsiteX0" fmla="*/ 0 w 2490187"/>
              <a:gd name="connsiteY0" fmla="*/ 111305 h 667815"/>
              <a:gd name="connsiteX1" fmla="*/ 111305 w 2490187"/>
              <a:gd name="connsiteY1" fmla="*/ 0 h 667815"/>
              <a:gd name="connsiteX2" fmla="*/ 2378882 w 2490187"/>
              <a:gd name="connsiteY2" fmla="*/ 0 h 667815"/>
              <a:gd name="connsiteX3" fmla="*/ 2490187 w 2490187"/>
              <a:gd name="connsiteY3" fmla="*/ 111305 h 667815"/>
              <a:gd name="connsiteX4" fmla="*/ 2490187 w 2490187"/>
              <a:gd name="connsiteY4" fmla="*/ 556510 h 667815"/>
              <a:gd name="connsiteX5" fmla="*/ 2378882 w 2490187"/>
              <a:gd name="connsiteY5" fmla="*/ 667815 h 667815"/>
              <a:gd name="connsiteX6" fmla="*/ 111305 w 2490187"/>
              <a:gd name="connsiteY6" fmla="*/ 667815 h 667815"/>
              <a:gd name="connsiteX7" fmla="*/ 0 w 2490187"/>
              <a:gd name="connsiteY7" fmla="*/ 556510 h 667815"/>
              <a:gd name="connsiteX8" fmla="*/ 0 w 2490187"/>
              <a:gd name="connsiteY8" fmla="*/ 111305 h 66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0187" h="667815">
                <a:moveTo>
                  <a:pt x="0" y="111305"/>
                </a:moveTo>
                <a:cubicBezTo>
                  <a:pt x="0" y="49833"/>
                  <a:pt x="49833" y="0"/>
                  <a:pt x="111305" y="0"/>
                </a:cubicBezTo>
                <a:lnTo>
                  <a:pt x="2378882" y="0"/>
                </a:lnTo>
                <a:cubicBezTo>
                  <a:pt x="2440354" y="0"/>
                  <a:pt x="2490187" y="49833"/>
                  <a:pt x="2490187" y="111305"/>
                </a:cubicBezTo>
                <a:lnTo>
                  <a:pt x="2490187" y="556510"/>
                </a:lnTo>
                <a:cubicBezTo>
                  <a:pt x="2490187" y="617982"/>
                  <a:pt x="2440354" y="667815"/>
                  <a:pt x="2378882" y="667815"/>
                </a:cubicBezTo>
                <a:lnTo>
                  <a:pt x="111305" y="667815"/>
                </a:lnTo>
                <a:cubicBezTo>
                  <a:pt x="49833" y="667815"/>
                  <a:pt x="0" y="617982"/>
                  <a:pt x="0" y="556510"/>
                </a:cubicBezTo>
                <a:lnTo>
                  <a:pt x="0" y="111305"/>
                </a:lnTo>
                <a:close/>
              </a:path>
            </a:pathLst>
          </a:custGeom>
          <a:solidFill>
            <a:srgbClr val="70AD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559690" tIns="139280" rIns="139280" bIns="139280" numCol="1" spcCol="1270" anchor="ctr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800" b="1" kern="120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降低排碳</a:t>
            </a:r>
            <a:endParaRPr lang="zh-TW" altLang="en-US" sz="2800" b="1" kern="1200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8" name="橢圓 47"/>
          <p:cNvSpPr/>
          <p:nvPr/>
        </p:nvSpPr>
        <p:spPr>
          <a:xfrm>
            <a:off x="3509775" y="1881688"/>
            <a:ext cx="1154698" cy="1154741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hueOff val="-74501"/>
              <a:satOff val="-2978"/>
              <a:lumOff val="10256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9" name="文字方塊 48"/>
          <p:cNvSpPr txBox="1"/>
          <p:nvPr/>
        </p:nvSpPr>
        <p:spPr>
          <a:xfrm>
            <a:off x="4367314" y="5701781"/>
            <a:ext cx="4776686" cy="5037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可帶動約新臺幣 </a:t>
            </a:r>
            <a:r>
              <a:rPr lang="en-US" altLang="zh-TW" sz="2400" b="1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1</a:t>
            </a:r>
            <a:r>
              <a:rPr lang="zh-TW" altLang="en-US" sz="2400" b="1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兆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元國內外廠商投資額</a:t>
            </a:r>
          </a:p>
        </p:txBody>
      </p:sp>
      <p:sp>
        <p:nvSpPr>
          <p:cNvPr id="50" name="文字方塊 49"/>
          <p:cNvSpPr txBox="1"/>
          <p:nvPr/>
        </p:nvSpPr>
        <p:spPr>
          <a:xfrm>
            <a:off x="5796136" y="4112646"/>
            <a:ext cx="3066490" cy="8679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將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可</a:t>
            </a:r>
            <a:r>
              <a:rPr lang="zh-TW" altLang="en-US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新增約 </a:t>
            </a:r>
            <a:r>
              <a:rPr lang="en-US" altLang="zh-TW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2</a:t>
            </a:r>
            <a:r>
              <a:rPr lang="zh-TW" altLang="en-US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萬</a:t>
            </a:r>
            <a:r>
              <a:rPr lang="en-US" altLang="zh-TW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zh-TW" altLang="en-US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人次就業機會</a:t>
            </a:r>
            <a:endParaRPr lang="zh-TW" altLang="en-US" dirty="0">
              <a:solidFill>
                <a:srgbClr val="002060"/>
              </a:solidFill>
              <a:latin typeface="Calibri" panose="020F0502020204030204" pitchFamily="34" charset="0"/>
              <a:ea typeface="微軟正黑體" pitchFamily="34" charset="-12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6334318" y="1503697"/>
            <a:ext cx="2774186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TW" altLang="en-US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年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發電量達 </a:t>
            </a:r>
            <a:r>
              <a:rPr lang="en-US" altLang="zh-TW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198</a:t>
            </a:r>
            <a:r>
              <a:rPr lang="en-US" altLang="zh-TW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zh-TW" altLang="en-US" sz="2400" b="1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億 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度</a:t>
            </a:r>
            <a:endParaRPr lang="en-US" altLang="zh-TW" dirty="0">
              <a:solidFill>
                <a:srgbClr val="002060"/>
              </a:solidFill>
              <a:latin typeface="Calibri" panose="020F0502020204030204" pitchFamily="34" charset="0"/>
              <a:ea typeface="微軟正黑體" pitchFamily="34" charset="-120"/>
            </a:endParaRPr>
          </a:p>
          <a:p>
            <a:pPr>
              <a:lnSpc>
                <a:spcPct val="140000"/>
              </a:lnSpc>
            </a:pPr>
            <a:r>
              <a:rPr lang="zh-TW" altLang="en-US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並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可減緩</a:t>
            </a:r>
            <a:r>
              <a:rPr lang="zh-TW" altLang="zh-TW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空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污及 </a:t>
            </a:r>
            <a:r>
              <a:rPr lang="en-US" altLang="zh-TW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PM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en-US" altLang="zh-TW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2.5</a:t>
            </a:r>
            <a:r>
              <a:rPr lang="zh-TW" altLang="en-US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等議題，改善</a:t>
            </a:r>
            <a:r>
              <a:rPr lang="zh-TW" altLang="zh-TW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國人健康</a:t>
            </a:r>
            <a:endParaRPr lang="zh-TW" altLang="en-US" dirty="0">
              <a:solidFill>
                <a:srgbClr val="002060"/>
              </a:solidFill>
              <a:latin typeface="Calibri" panose="020F0502020204030204" pitchFamily="34" charset="0"/>
              <a:ea typeface="微軟正黑體" pitchFamily="34" charset="-12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133186" y="1052736"/>
            <a:ext cx="3760355" cy="4801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TW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114</a:t>
            </a:r>
            <a:r>
              <a:rPr lang="zh-TW" alt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zh-TW" altLang="en-US" b="1" dirty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年 </a:t>
            </a:r>
            <a:r>
              <a:rPr lang="en-US" altLang="zh-TW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5.5</a:t>
            </a:r>
            <a:r>
              <a:rPr lang="zh-TW" alt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</a:t>
            </a:r>
            <a:r>
              <a:rPr lang="en-US" altLang="zh-TW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GW</a:t>
            </a:r>
            <a:r>
              <a:rPr lang="zh-TW" altLang="en-US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 離岸風電設置目標</a:t>
            </a:r>
            <a:r>
              <a:rPr lang="en-US" altLang="zh-TW" b="1" dirty="0" smtClean="0">
                <a:solidFill>
                  <a:srgbClr val="002060"/>
                </a:solidFill>
                <a:latin typeface="Calibri" panose="020F0502020204030204" pitchFamily="34" charset="0"/>
                <a:ea typeface="微軟正黑體" pitchFamily="34" charset="-120"/>
              </a:rPr>
              <a:t>…</a:t>
            </a:r>
            <a:endParaRPr lang="zh-TW" altLang="en-US" b="1" dirty="0">
              <a:solidFill>
                <a:srgbClr val="002060"/>
              </a:solidFill>
              <a:latin typeface="Calibri" panose="020F0502020204030204" pitchFamily="34" charset="0"/>
              <a:ea typeface="微軟正黑體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057E4-79A8-40EF-8883-77F0EB628696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06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軟正黑體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879</Words>
  <Application>Microsoft Office PowerPoint</Application>
  <PresentationFormat>如螢幕大小 (4:3)</PresentationFormat>
  <Paragraphs>229</Paragraphs>
  <Slides>8</Slides>
  <Notes>3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8</vt:i4>
      </vt:variant>
    </vt:vector>
  </HeadingPairs>
  <TitlesOfParts>
    <vt:vector size="10" baseType="lpstr">
      <vt:lpstr>Office 佈景主題</vt:lpstr>
      <vt:lpstr>1_Office 佈景主題</vt:lpstr>
      <vt:lpstr>離岸風電推動進度報告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530967</dc:creator>
  <cp:lastModifiedBy>翁正原</cp:lastModifiedBy>
  <cp:revision>62</cp:revision>
  <cp:lastPrinted>2016-09-07T05:58:38Z</cp:lastPrinted>
  <dcterms:created xsi:type="dcterms:W3CDTF">2016-09-07T03:47:43Z</dcterms:created>
  <dcterms:modified xsi:type="dcterms:W3CDTF">2018-03-21T04:01:42Z</dcterms:modified>
</cp:coreProperties>
</file>