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317" r:id="rId2"/>
    <p:sldId id="402" r:id="rId3"/>
    <p:sldId id="510" r:id="rId4"/>
    <p:sldId id="495" r:id="rId5"/>
    <p:sldId id="496" r:id="rId6"/>
    <p:sldId id="497" r:id="rId7"/>
    <p:sldId id="512" r:id="rId8"/>
    <p:sldId id="498" r:id="rId9"/>
    <p:sldId id="499" r:id="rId10"/>
    <p:sldId id="500" r:id="rId11"/>
    <p:sldId id="501" r:id="rId12"/>
    <p:sldId id="502" r:id="rId13"/>
    <p:sldId id="504" r:id="rId14"/>
    <p:sldId id="505" r:id="rId15"/>
    <p:sldId id="506" r:id="rId16"/>
    <p:sldId id="507" r:id="rId17"/>
    <p:sldId id="508" r:id="rId18"/>
    <p:sldId id="462" r:id="rId19"/>
    <p:sldId id="511" r:id="rId20"/>
    <p:sldId id="479" r:id="rId21"/>
    <p:sldId id="513" r:id="rId22"/>
    <p:sldId id="514" r:id="rId23"/>
    <p:sldId id="515" r:id="rId24"/>
    <p:sldId id="516" r:id="rId25"/>
    <p:sldId id="517" r:id="rId26"/>
    <p:sldId id="365" r:id="rId27"/>
  </p:sldIdLst>
  <p:sldSz cx="9144000" cy="6858000" type="screen4x3"/>
  <p:notesSz cx="6735763" cy="986948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2" pos="1927">
          <p15:clr>
            <a:srgbClr val="A4A3A4"/>
          </p15:clr>
        </p15:guide>
        <p15:guide id="3" pos="3833">
          <p15:clr>
            <a:srgbClr val="A4A3A4"/>
          </p15:clr>
        </p15:guide>
        <p15:guide id="4" pos="5692">
          <p15:clr>
            <a:srgbClr val="A4A3A4"/>
          </p15:clr>
        </p15:guide>
        <p15:guide id="5" orient="horz" pos="2160">
          <p15:clr>
            <a:srgbClr val="A4A3A4"/>
          </p15:clr>
        </p15:guide>
      </p15:sldGuideLst>
    </p:ext>
    <p:ext uri="{2D200454-40CA-4A62-9FC3-DE9A4176ACB9}">
      <p15:notesGuideLst xmlns="" xmlns:p15="http://schemas.microsoft.com/office/powerpoint/2012/main">
        <p15:guide id="1" orient="horz" pos="3108" userDrawn="1">
          <p15:clr>
            <a:srgbClr val="A4A3A4"/>
          </p15:clr>
        </p15:guide>
        <p15:guide id="2" pos="2121" userDrawn="1">
          <p15:clr>
            <a:srgbClr val="A4A3A4"/>
          </p15:clr>
        </p15:guide>
        <p15:guide id="3" orient="horz" pos="3107" userDrawn="1">
          <p15:clr>
            <a:srgbClr val="A4A3A4"/>
          </p15:clr>
        </p15:guide>
        <p15:guide id="5" orient="horz" pos="3109" userDrawn="1">
          <p15:clr>
            <a:srgbClr val="A4A3A4"/>
          </p15:clr>
        </p15:guide>
        <p15:guide id="6" pos="2122" userDrawn="1">
          <p15:clr>
            <a:srgbClr val="A4A3A4"/>
          </p15:clr>
        </p15:guide>
        <p15:guide id="7" orient="horz" pos="3110">
          <p15:clr>
            <a:srgbClr val="A4A3A4"/>
          </p15:clr>
        </p15:guide>
        <p15:guide id="8" pos="212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CC"/>
    <a:srgbClr val="3E1F00"/>
    <a:srgbClr val="361B00"/>
    <a:srgbClr val="4C2600"/>
    <a:srgbClr val="663300"/>
    <a:srgbClr val="333300"/>
    <a:srgbClr val="FFFFCC"/>
    <a:srgbClr val="FF9900"/>
    <a:srgbClr val="D0EF81"/>
    <a:srgbClr val="CCFF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E171933-4619-4E11-9A3F-F7608DF75F80}" styleName="中等深淺樣式 1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93D81CF-94F2-401A-BA57-92F5A7B2D0C5}" styleName="中等深淺樣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3808" autoAdjust="0"/>
  </p:normalViewPr>
  <p:slideViewPr>
    <p:cSldViewPr>
      <p:cViewPr varScale="1">
        <p:scale>
          <a:sx n="61" d="100"/>
          <a:sy n="61" d="100"/>
        </p:scale>
        <p:origin x="-1336" y="-60"/>
      </p:cViewPr>
      <p:guideLst>
        <p:guide orient="horz" pos="2160"/>
        <p:guide pos="1927"/>
        <p:guide pos="3833"/>
        <p:guide pos="5692"/>
      </p:guideLst>
    </p:cSldViewPr>
  </p:slideViewPr>
  <p:notesTextViewPr>
    <p:cViewPr>
      <p:scale>
        <a:sx n="100" d="100"/>
        <a:sy n="100" d="100"/>
      </p:scale>
      <p:origin x="0" y="0"/>
    </p:cViewPr>
  </p:notesTextViewPr>
  <p:sorterViewPr>
    <p:cViewPr>
      <p:scale>
        <a:sx n="86" d="100"/>
        <a:sy n="86" d="100"/>
      </p:scale>
      <p:origin x="0" y="0"/>
    </p:cViewPr>
  </p:sorterViewPr>
  <p:notesViewPr>
    <p:cSldViewPr>
      <p:cViewPr varScale="1">
        <p:scale>
          <a:sx n="66" d="100"/>
          <a:sy n="66" d="100"/>
        </p:scale>
        <p:origin x="-2820" y="-96"/>
      </p:cViewPr>
      <p:guideLst>
        <p:guide orient="horz" pos="3108"/>
        <p:guide orient="horz" pos="3107"/>
        <p:guide orient="horz" pos="3109"/>
        <p:guide orient="horz" pos="3110"/>
        <p:guide pos="2121"/>
        <p:guide pos="2122"/>
        <p:guide pos="2123"/>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8E4A5B-2086-44B8-8AC8-54B214148BFE}" type="doc">
      <dgm:prSet loTypeId="urn:microsoft.com/office/officeart/2005/8/layout/equation1" loCatId="relationship" qsTypeId="urn:microsoft.com/office/officeart/2005/8/quickstyle/simple2" qsCatId="simple" csTypeId="urn:microsoft.com/office/officeart/2005/8/colors/accent4_4" csCatId="accent4" phldr="1"/>
      <dgm:spPr/>
    </dgm:pt>
    <dgm:pt modelId="{71E66AA4-A5EE-49A4-9B1E-13DF5D1F3A77}">
      <dgm:prSet phldrT="[文字]" custT="1"/>
      <dgm:spPr>
        <a:xfrm>
          <a:off x="1684565" y="173812"/>
          <a:ext cx="964814" cy="964814"/>
        </a:xfrm>
        <a:solidFill>
          <a:srgbClr val="4BC5B9">
            <a:shade val="50000"/>
            <a:hueOff val="-66013"/>
            <a:satOff val="-3024"/>
            <a:lumOff val="21022"/>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r>
            <a:rPr lang="zh-TW" altLang="en-US" sz="1800" b="1" dirty="0" smtClean="0">
              <a:solidFill>
                <a:sysClr val="windowText" lastClr="000000">
                  <a:lumMod val="95000"/>
                  <a:lumOff val="5000"/>
                </a:sysClr>
              </a:solidFill>
              <a:latin typeface="微軟正黑體" pitchFamily="34" charset="-120"/>
              <a:ea typeface="微軟正黑體" pitchFamily="34" charset="-120"/>
              <a:cs typeface="+mn-cs"/>
            </a:rPr>
            <a:t>地震</a:t>
          </a:r>
          <a:endParaRPr lang="zh-TW" altLang="en-US" sz="1800" b="1" dirty="0">
            <a:solidFill>
              <a:sysClr val="windowText" lastClr="000000">
                <a:lumMod val="95000"/>
                <a:lumOff val="5000"/>
              </a:sysClr>
            </a:solidFill>
            <a:latin typeface="微軟正黑體" pitchFamily="34" charset="-120"/>
            <a:ea typeface="微軟正黑體" pitchFamily="34" charset="-120"/>
            <a:cs typeface="+mn-cs"/>
          </a:endParaRPr>
        </a:p>
      </dgm:t>
    </dgm:pt>
    <dgm:pt modelId="{2D7924DF-408C-4591-9CE6-A431B937B8F6}" type="parTrans" cxnId="{991B2C68-D35F-4FE3-877C-F712B24CD04A}">
      <dgm:prSet/>
      <dgm:spPr/>
      <dgm:t>
        <a:bodyPr/>
        <a:lstStyle/>
        <a:p>
          <a:endParaRPr lang="zh-TW" altLang="en-US" sz="1800" b="1">
            <a:solidFill>
              <a:schemeClr val="tx1">
                <a:lumMod val="95000"/>
                <a:lumOff val="5000"/>
              </a:schemeClr>
            </a:solidFill>
            <a:latin typeface="微軟正黑體" pitchFamily="34" charset="-120"/>
            <a:ea typeface="微軟正黑體" pitchFamily="34" charset="-120"/>
          </a:endParaRPr>
        </a:p>
      </dgm:t>
    </dgm:pt>
    <dgm:pt modelId="{722271CD-A8B3-420B-B478-E724EC2F6F94}" type="sibTrans" cxnId="{991B2C68-D35F-4FE3-877C-F712B24CD04A}">
      <dgm:prSet custT="1"/>
      <dgm:spPr>
        <a:xfrm>
          <a:off x="2727722" y="376423"/>
          <a:ext cx="559592" cy="559592"/>
        </a:xfrm>
        <a:solidFill>
          <a:srgbClr val="4BC5B9">
            <a:shade val="90000"/>
            <a:hueOff val="-92690"/>
            <a:satOff val="-4493"/>
            <a:lumOff val="21259"/>
            <a:alphaOff val="0"/>
          </a:srgbClr>
        </a:solidFill>
        <a:ln>
          <a:noFill/>
        </a:ln>
        <a:effectLst>
          <a:outerShdw blurRad="40000" dist="20000" dir="5400000" rotWithShape="0">
            <a:srgbClr val="000000">
              <a:alpha val="38000"/>
            </a:srgbClr>
          </a:outerShdw>
        </a:effectLst>
      </dgm:spPr>
      <dgm:t>
        <a:bodyPr/>
        <a:lstStyle/>
        <a:p>
          <a:endParaRPr lang="zh-TW" altLang="en-US" sz="1800" b="1">
            <a:solidFill>
              <a:sysClr val="windowText" lastClr="000000">
                <a:lumMod val="95000"/>
                <a:lumOff val="5000"/>
              </a:sysClr>
            </a:solidFill>
            <a:latin typeface="微軟正黑體" pitchFamily="34" charset="-120"/>
            <a:ea typeface="微軟正黑體" pitchFamily="34" charset="-120"/>
            <a:cs typeface="+mn-cs"/>
          </a:endParaRPr>
        </a:p>
      </dgm:t>
    </dgm:pt>
    <dgm:pt modelId="{92FC09A3-117B-48B6-A1D6-994B10432DE9}">
      <dgm:prSet phldrT="[文字]" custT="1"/>
      <dgm:spPr>
        <a:xfrm>
          <a:off x="3365658" y="173812"/>
          <a:ext cx="964814" cy="964814"/>
        </a:xfrm>
        <a:solidFill>
          <a:srgbClr val="4BC5B9">
            <a:shade val="50000"/>
            <a:hueOff val="-132025"/>
            <a:satOff val="-6049"/>
            <a:lumOff val="42043"/>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r>
            <a:rPr lang="zh-TW" altLang="en-US" sz="1800" b="1" dirty="0" smtClean="0">
              <a:solidFill>
                <a:sysClr val="windowText" lastClr="000000">
                  <a:lumMod val="95000"/>
                  <a:lumOff val="5000"/>
                </a:sysClr>
              </a:solidFill>
              <a:latin typeface="微軟正黑體" pitchFamily="34" charset="-120"/>
              <a:ea typeface="微軟正黑體" pitchFamily="34" charset="-120"/>
              <a:cs typeface="+mn-cs"/>
            </a:rPr>
            <a:t>地下</a:t>
          </a:r>
          <a:r>
            <a:rPr lang="en-US" altLang="zh-TW" sz="1800" b="1" dirty="0" smtClean="0">
              <a:solidFill>
                <a:sysClr val="windowText" lastClr="000000">
                  <a:lumMod val="95000"/>
                  <a:lumOff val="5000"/>
                </a:sysClr>
              </a:solidFill>
              <a:latin typeface="微軟正黑體" pitchFamily="34" charset="-120"/>
              <a:ea typeface="微軟正黑體" pitchFamily="34" charset="-120"/>
              <a:cs typeface="+mn-cs"/>
            </a:rPr>
            <a:t/>
          </a:r>
          <a:br>
            <a:rPr lang="en-US" altLang="zh-TW" sz="1800" b="1" dirty="0" smtClean="0">
              <a:solidFill>
                <a:sysClr val="windowText" lastClr="000000">
                  <a:lumMod val="95000"/>
                  <a:lumOff val="5000"/>
                </a:sysClr>
              </a:solidFill>
              <a:latin typeface="微軟正黑體" pitchFamily="34" charset="-120"/>
              <a:ea typeface="微軟正黑體" pitchFamily="34" charset="-120"/>
              <a:cs typeface="+mn-cs"/>
            </a:rPr>
          </a:br>
          <a:r>
            <a:rPr lang="zh-TW" altLang="en-US" sz="1800" b="1" dirty="0" smtClean="0">
              <a:solidFill>
                <a:sysClr val="windowText" lastClr="000000">
                  <a:lumMod val="95000"/>
                  <a:lumOff val="5000"/>
                </a:sysClr>
              </a:solidFill>
              <a:latin typeface="微軟正黑體" pitchFamily="34" charset="-120"/>
              <a:ea typeface="微軟正黑體" pitchFamily="34" charset="-120"/>
              <a:cs typeface="+mn-cs"/>
            </a:rPr>
            <a:t>水位</a:t>
          </a:r>
          <a:endParaRPr lang="zh-TW" altLang="en-US" sz="1800" b="1" dirty="0">
            <a:solidFill>
              <a:sysClr val="windowText" lastClr="000000">
                <a:lumMod val="95000"/>
                <a:lumOff val="5000"/>
              </a:sysClr>
            </a:solidFill>
            <a:latin typeface="微軟正黑體" pitchFamily="34" charset="-120"/>
            <a:ea typeface="微軟正黑體" pitchFamily="34" charset="-120"/>
            <a:cs typeface="+mn-cs"/>
          </a:endParaRPr>
        </a:p>
      </dgm:t>
    </dgm:pt>
    <dgm:pt modelId="{C5359637-B54E-4FE0-8476-3C7CC6246022}" type="parTrans" cxnId="{E7948F44-CA25-4821-A9A5-89482E736A28}">
      <dgm:prSet/>
      <dgm:spPr/>
      <dgm:t>
        <a:bodyPr/>
        <a:lstStyle/>
        <a:p>
          <a:endParaRPr lang="zh-TW" altLang="en-US" sz="1800" b="1">
            <a:solidFill>
              <a:schemeClr val="tx1">
                <a:lumMod val="95000"/>
                <a:lumOff val="5000"/>
              </a:schemeClr>
            </a:solidFill>
            <a:latin typeface="微軟正黑體" pitchFamily="34" charset="-120"/>
            <a:ea typeface="微軟正黑體" pitchFamily="34" charset="-120"/>
          </a:endParaRPr>
        </a:p>
      </dgm:t>
    </dgm:pt>
    <dgm:pt modelId="{4FCD399B-197C-4C03-9B0C-3FF8A0369178}" type="sibTrans" cxnId="{E7948F44-CA25-4821-A9A5-89482E736A28}">
      <dgm:prSet custT="1"/>
      <dgm:spPr>
        <a:xfrm>
          <a:off x="4408815" y="376423"/>
          <a:ext cx="559592" cy="559592"/>
        </a:xfrm>
        <a:solidFill>
          <a:srgbClr val="4BC5B9">
            <a:shade val="90000"/>
            <a:hueOff val="-92690"/>
            <a:satOff val="-4493"/>
            <a:lumOff val="21259"/>
            <a:alphaOff val="0"/>
          </a:srgbClr>
        </a:solidFill>
        <a:ln>
          <a:noFill/>
        </a:ln>
        <a:effectLst>
          <a:outerShdw blurRad="40000" dist="20000" dir="5400000" rotWithShape="0">
            <a:srgbClr val="000000">
              <a:alpha val="38000"/>
            </a:srgbClr>
          </a:outerShdw>
        </a:effectLst>
      </dgm:spPr>
      <dgm:t>
        <a:bodyPr/>
        <a:lstStyle/>
        <a:p>
          <a:endParaRPr lang="zh-TW" altLang="en-US" sz="1800" b="1" dirty="0">
            <a:solidFill>
              <a:sysClr val="windowText" lastClr="000000">
                <a:lumMod val="95000"/>
                <a:lumOff val="5000"/>
              </a:sysClr>
            </a:solidFill>
            <a:latin typeface="微軟正黑體" pitchFamily="34" charset="-120"/>
            <a:ea typeface="微軟正黑體" pitchFamily="34" charset="-120"/>
            <a:cs typeface="+mn-cs"/>
          </a:endParaRPr>
        </a:p>
      </dgm:t>
    </dgm:pt>
    <dgm:pt modelId="{4BF8F5F4-A8B5-4721-ADF4-BA2F3CF40E7F}">
      <dgm:prSet phldrT="[文字]" custT="1"/>
      <dgm:spPr>
        <a:xfrm>
          <a:off x="5046750" y="173812"/>
          <a:ext cx="964814" cy="964814"/>
        </a:xfrm>
        <a:solidFill>
          <a:srgbClr val="4BC5B9">
            <a:shade val="50000"/>
            <a:hueOff val="-66013"/>
            <a:satOff val="-3024"/>
            <a:lumOff val="21022"/>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r>
            <a:rPr lang="zh-TW" altLang="en-US" sz="1800" b="1" dirty="0" smtClean="0">
              <a:solidFill>
                <a:sysClr val="windowText" lastClr="000000">
                  <a:lumMod val="95000"/>
                  <a:lumOff val="5000"/>
                </a:sysClr>
              </a:solidFill>
              <a:latin typeface="微軟正黑體" pitchFamily="34" charset="-120"/>
              <a:ea typeface="微軟正黑體" pitchFamily="34" charset="-120"/>
              <a:cs typeface="+mn-cs"/>
            </a:rPr>
            <a:t>土壤液化潛勢</a:t>
          </a:r>
          <a:endParaRPr lang="zh-TW" altLang="en-US" sz="1800" b="1" dirty="0">
            <a:solidFill>
              <a:sysClr val="windowText" lastClr="000000">
                <a:lumMod val="95000"/>
                <a:lumOff val="5000"/>
              </a:sysClr>
            </a:solidFill>
            <a:latin typeface="微軟正黑體" pitchFamily="34" charset="-120"/>
            <a:ea typeface="微軟正黑體" pitchFamily="34" charset="-120"/>
            <a:cs typeface="+mn-cs"/>
          </a:endParaRPr>
        </a:p>
      </dgm:t>
    </dgm:pt>
    <dgm:pt modelId="{3A378990-13D5-4983-AD87-DC11D0DDB54D}" type="parTrans" cxnId="{A722D27B-9AEA-48DE-A2F2-134E193402AD}">
      <dgm:prSet/>
      <dgm:spPr/>
      <dgm:t>
        <a:bodyPr/>
        <a:lstStyle/>
        <a:p>
          <a:endParaRPr lang="zh-TW" altLang="en-US" sz="1800" b="1">
            <a:solidFill>
              <a:schemeClr val="tx1">
                <a:lumMod val="95000"/>
                <a:lumOff val="5000"/>
              </a:schemeClr>
            </a:solidFill>
            <a:latin typeface="微軟正黑體" pitchFamily="34" charset="-120"/>
            <a:ea typeface="微軟正黑體" pitchFamily="34" charset="-120"/>
          </a:endParaRPr>
        </a:p>
      </dgm:t>
    </dgm:pt>
    <dgm:pt modelId="{AEB9EBAF-FAB5-43CE-91D7-2E63248566D8}" type="sibTrans" cxnId="{A722D27B-9AEA-48DE-A2F2-134E193402AD}">
      <dgm:prSet/>
      <dgm:spPr/>
      <dgm:t>
        <a:bodyPr/>
        <a:lstStyle/>
        <a:p>
          <a:endParaRPr lang="zh-TW" altLang="en-US" sz="1800" b="1">
            <a:solidFill>
              <a:schemeClr val="tx1">
                <a:lumMod val="95000"/>
                <a:lumOff val="5000"/>
              </a:schemeClr>
            </a:solidFill>
            <a:latin typeface="微軟正黑體" pitchFamily="34" charset="-120"/>
            <a:ea typeface="微軟正黑體" pitchFamily="34" charset="-120"/>
          </a:endParaRPr>
        </a:p>
      </dgm:t>
    </dgm:pt>
    <dgm:pt modelId="{CFD8300F-18C6-4F66-B019-75B28E9BFD06}">
      <dgm:prSet custT="1"/>
      <dgm:spPr>
        <a:xfrm>
          <a:off x="3472" y="173812"/>
          <a:ext cx="964814" cy="964814"/>
        </a:xfrm>
        <a:solidFill>
          <a:srgbClr val="4BC5B9">
            <a:shade val="50000"/>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r>
            <a:rPr lang="zh-TW" altLang="en-US" sz="1800" b="1" dirty="0" smtClean="0">
              <a:solidFill>
                <a:sysClr val="window" lastClr="FFFFFF"/>
              </a:solidFill>
              <a:latin typeface="微軟正黑體" pitchFamily="34" charset="-120"/>
              <a:ea typeface="微軟正黑體" pitchFamily="34" charset="-120"/>
              <a:cs typeface="+mn-cs"/>
            </a:rPr>
            <a:t>鑽探</a:t>
          </a:r>
          <a:r>
            <a:rPr lang="en-US" altLang="zh-TW" sz="1800" b="1" dirty="0" smtClean="0">
              <a:solidFill>
                <a:sysClr val="window" lastClr="FFFFFF"/>
              </a:solidFill>
              <a:latin typeface="微軟正黑體" pitchFamily="34" charset="-120"/>
              <a:ea typeface="微軟正黑體" pitchFamily="34" charset="-120"/>
              <a:cs typeface="+mn-cs"/>
            </a:rPr>
            <a:t/>
          </a:r>
          <a:br>
            <a:rPr lang="en-US" altLang="zh-TW" sz="1800" b="1" dirty="0" smtClean="0">
              <a:solidFill>
                <a:sysClr val="window" lastClr="FFFFFF"/>
              </a:solidFill>
              <a:latin typeface="微軟正黑體" pitchFamily="34" charset="-120"/>
              <a:ea typeface="微軟正黑體" pitchFamily="34" charset="-120"/>
              <a:cs typeface="+mn-cs"/>
            </a:rPr>
          </a:br>
          <a:r>
            <a:rPr lang="zh-TW" altLang="en-US" sz="1800" b="1" dirty="0" smtClean="0">
              <a:solidFill>
                <a:sysClr val="window" lastClr="FFFFFF"/>
              </a:solidFill>
              <a:latin typeface="微軟正黑體" pitchFamily="34" charset="-120"/>
              <a:ea typeface="微軟正黑體" pitchFamily="34" charset="-120"/>
              <a:cs typeface="+mn-cs"/>
            </a:rPr>
            <a:t>資料</a:t>
          </a:r>
          <a:endParaRPr lang="zh-TW" altLang="en-US" sz="1800" b="1" dirty="0">
            <a:solidFill>
              <a:sysClr val="window" lastClr="FFFFFF"/>
            </a:solidFill>
            <a:latin typeface="微軟正黑體" pitchFamily="34" charset="-120"/>
            <a:ea typeface="微軟正黑體" pitchFamily="34" charset="-120"/>
            <a:cs typeface="+mn-cs"/>
          </a:endParaRPr>
        </a:p>
      </dgm:t>
    </dgm:pt>
    <dgm:pt modelId="{F18AAA3F-265C-4913-B3C5-C3BF0A7F01DD}" type="parTrans" cxnId="{266515BD-F254-4FC2-AE5F-6C35575C54B1}">
      <dgm:prSet/>
      <dgm:spPr/>
      <dgm:t>
        <a:bodyPr/>
        <a:lstStyle/>
        <a:p>
          <a:endParaRPr lang="zh-TW" altLang="en-US" sz="1800" b="1">
            <a:solidFill>
              <a:schemeClr val="tx1">
                <a:lumMod val="95000"/>
                <a:lumOff val="5000"/>
              </a:schemeClr>
            </a:solidFill>
            <a:latin typeface="微軟正黑體" pitchFamily="34" charset="-120"/>
            <a:ea typeface="微軟正黑體" pitchFamily="34" charset="-120"/>
          </a:endParaRPr>
        </a:p>
      </dgm:t>
    </dgm:pt>
    <dgm:pt modelId="{D039E77B-AEF4-4755-82C5-F150BB6CFFBB}" type="sibTrans" cxnId="{266515BD-F254-4FC2-AE5F-6C35575C54B1}">
      <dgm:prSet custT="1"/>
      <dgm:spPr>
        <a:xfrm>
          <a:off x="1046630" y="376423"/>
          <a:ext cx="559592" cy="559592"/>
        </a:xfrm>
        <a:solidFill>
          <a:srgbClr val="4BC5B9">
            <a:shade val="90000"/>
            <a:hueOff val="0"/>
            <a:satOff val="0"/>
            <a:lumOff val="0"/>
            <a:alphaOff val="0"/>
          </a:srgbClr>
        </a:solidFill>
        <a:ln>
          <a:noFill/>
        </a:ln>
        <a:effectLst>
          <a:outerShdw blurRad="40000" dist="20000" dir="5400000" rotWithShape="0">
            <a:srgbClr val="000000">
              <a:alpha val="38000"/>
            </a:srgbClr>
          </a:outerShdw>
        </a:effectLst>
      </dgm:spPr>
      <dgm:t>
        <a:bodyPr/>
        <a:lstStyle/>
        <a:p>
          <a:endParaRPr lang="zh-TW" altLang="en-US" sz="1800" b="1">
            <a:solidFill>
              <a:sysClr val="windowText" lastClr="000000">
                <a:lumMod val="95000"/>
                <a:lumOff val="5000"/>
              </a:sysClr>
            </a:solidFill>
            <a:latin typeface="微軟正黑體" pitchFamily="34" charset="-120"/>
            <a:ea typeface="微軟正黑體" pitchFamily="34" charset="-120"/>
            <a:cs typeface="+mn-cs"/>
          </a:endParaRPr>
        </a:p>
      </dgm:t>
    </dgm:pt>
    <dgm:pt modelId="{F0C23A61-AE32-41A7-9B6B-FBF1561A02F2}" type="pres">
      <dgm:prSet presAssocID="{188E4A5B-2086-44B8-8AC8-54B214148BFE}" presName="linearFlow" presStyleCnt="0">
        <dgm:presLayoutVars>
          <dgm:dir/>
          <dgm:resizeHandles val="exact"/>
        </dgm:presLayoutVars>
      </dgm:prSet>
      <dgm:spPr/>
    </dgm:pt>
    <dgm:pt modelId="{22EFBAC2-D964-47B3-A9C3-B4B1D0C487BD}" type="pres">
      <dgm:prSet presAssocID="{CFD8300F-18C6-4F66-B019-75B28E9BFD06}" presName="node" presStyleLbl="node1" presStyleIdx="0" presStyleCnt="4">
        <dgm:presLayoutVars>
          <dgm:bulletEnabled val="1"/>
        </dgm:presLayoutVars>
      </dgm:prSet>
      <dgm:spPr>
        <a:prstGeom prst="ellipse">
          <a:avLst/>
        </a:prstGeom>
      </dgm:spPr>
      <dgm:t>
        <a:bodyPr/>
        <a:lstStyle/>
        <a:p>
          <a:endParaRPr lang="zh-TW" altLang="en-US"/>
        </a:p>
      </dgm:t>
    </dgm:pt>
    <dgm:pt modelId="{DB36934D-69B7-4BE5-8307-E2D62EA6452D}" type="pres">
      <dgm:prSet presAssocID="{D039E77B-AEF4-4755-82C5-F150BB6CFFBB}" presName="spacerL" presStyleCnt="0"/>
      <dgm:spPr/>
    </dgm:pt>
    <dgm:pt modelId="{279FEEED-BDE3-4242-A82D-F097762931BC}" type="pres">
      <dgm:prSet presAssocID="{D039E77B-AEF4-4755-82C5-F150BB6CFFBB}" presName="sibTrans" presStyleLbl="sibTrans2D1" presStyleIdx="0" presStyleCnt="3"/>
      <dgm:spPr>
        <a:prstGeom prst="mathPlus">
          <a:avLst/>
        </a:prstGeom>
      </dgm:spPr>
      <dgm:t>
        <a:bodyPr/>
        <a:lstStyle/>
        <a:p>
          <a:endParaRPr lang="zh-TW" altLang="en-US"/>
        </a:p>
      </dgm:t>
    </dgm:pt>
    <dgm:pt modelId="{21603AE4-8455-42D1-AC6F-467FB85CB2CA}" type="pres">
      <dgm:prSet presAssocID="{D039E77B-AEF4-4755-82C5-F150BB6CFFBB}" presName="spacerR" presStyleCnt="0"/>
      <dgm:spPr/>
    </dgm:pt>
    <dgm:pt modelId="{4BCFBF9F-B337-4D10-B4B4-44F8F1128338}" type="pres">
      <dgm:prSet presAssocID="{71E66AA4-A5EE-49A4-9B1E-13DF5D1F3A77}" presName="node" presStyleLbl="node1" presStyleIdx="1" presStyleCnt="4">
        <dgm:presLayoutVars>
          <dgm:bulletEnabled val="1"/>
        </dgm:presLayoutVars>
      </dgm:prSet>
      <dgm:spPr>
        <a:prstGeom prst="ellipse">
          <a:avLst/>
        </a:prstGeom>
      </dgm:spPr>
      <dgm:t>
        <a:bodyPr/>
        <a:lstStyle/>
        <a:p>
          <a:endParaRPr lang="zh-TW" altLang="en-US"/>
        </a:p>
      </dgm:t>
    </dgm:pt>
    <dgm:pt modelId="{44F1395B-C856-43A2-A04B-1ABDB2D34E6F}" type="pres">
      <dgm:prSet presAssocID="{722271CD-A8B3-420B-B478-E724EC2F6F94}" presName="spacerL" presStyleCnt="0"/>
      <dgm:spPr/>
    </dgm:pt>
    <dgm:pt modelId="{65CC3669-C5CC-4438-A75E-2A9D959938B0}" type="pres">
      <dgm:prSet presAssocID="{722271CD-A8B3-420B-B478-E724EC2F6F94}" presName="sibTrans" presStyleLbl="sibTrans2D1" presStyleIdx="1" presStyleCnt="3"/>
      <dgm:spPr>
        <a:prstGeom prst="mathPlus">
          <a:avLst/>
        </a:prstGeom>
      </dgm:spPr>
      <dgm:t>
        <a:bodyPr/>
        <a:lstStyle/>
        <a:p>
          <a:endParaRPr lang="zh-TW" altLang="en-US"/>
        </a:p>
      </dgm:t>
    </dgm:pt>
    <dgm:pt modelId="{89A77ED6-159D-48EC-968C-0C7DC02A0A18}" type="pres">
      <dgm:prSet presAssocID="{722271CD-A8B3-420B-B478-E724EC2F6F94}" presName="spacerR" presStyleCnt="0"/>
      <dgm:spPr/>
    </dgm:pt>
    <dgm:pt modelId="{B347C03E-FDF3-477E-93FE-3D7C598D3B6F}" type="pres">
      <dgm:prSet presAssocID="{92FC09A3-117B-48B6-A1D6-994B10432DE9}" presName="node" presStyleLbl="node1" presStyleIdx="2" presStyleCnt="4">
        <dgm:presLayoutVars>
          <dgm:bulletEnabled val="1"/>
        </dgm:presLayoutVars>
      </dgm:prSet>
      <dgm:spPr>
        <a:prstGeom prst="ellipse">
          <a:avLst/>
        </a:prstGeom>
      </dgm:spPr>
      <dgm:t>
        <a:bodyPr/>
        <a:lstStyle/>
        <a:p>
          <a:endParaRPr lang="zh-TW" altLang="en-US"/>
        </a:p>
      </dgm:t>
    </dgm:pt>
    <dgm:pt modelId="{3375F599-15A0-4550-9CC6-DBD6699F847D}" type="pres">
      <dgm:prSet presAssocID="{4FCD399B-197C-4C03-9B0C-3FF8A0369178}" presName="spacerL" presStyleCnt="0"/>
      <dgm:spPr/>
    </dgm:pt>
    <dgm:pt modelId="{57D11106-6850-4432-B2AA-F644715C3C2A}" type="pres">
      <dgm:prSet presAssocID="{4FCD399B-197C-4C03-9B0C-3FF8A0369178}" presName="sibTrans" presStyleLbl="sibTrans2D1" presStyleIdx="2" presStyleCnt="3" custScaleX="192241" custLinFactNeighborY="2807"/>
      <dgm:spPr>
        <a:prstGeom prst="mathEqual">
          <a:avLst/>
        </a:prstGeom>
      </dgm:spPr>
      <dgm:t>
        <a:bodyPr/>
        <a:lstStyle/>
        <a:p>
          <a:endParaRPr lang="zh-TW" altLang="en-US"/>
        </a:p>
      </dgm:t>
    </dgm:pt>
    <dgm:pt modelId="{681A20DF-4CEC-4747-B59D-0E087DE8F236}" type="pres">
      <dgm:prSet presAssocID="{4FCD399B-197C-4C03-9B0C-3FF8A0369178}" presName="spacerR" presStyleCnt="0"/>
      <dgm:spPr/>
    </dgm:pt>
    <dgm:pt modelId="{F94CA1E6-9AA7-4772-BB31-1CBE2ACD34DF}" type="pres">
      <dgm:prSet presAssocID="{4BF8F5F4-A8B5-4721-ADF4-BA2F3CF40E7F}" presName="node" presStyleLbl="node1" presStyleIdx="3" presStyleCnt="4">
        <dgm:presLayoutVars>
          <dgm:bulletEnabled val="1"/>
        </dgm:presLayoutVars>
      </dgm:prSet>
      <dgm:spPr>
        <a:prstGeom prst="ellipse">
          <a:avLst/>
        </a:prstGeom>
      </dgm:spPr>
      <dgm:t>
        <a:bodyPr/>
        <a:lstStyle/>
        <a:p>
          <a:endParaRPr lang="zh-TW" altLang="en-US"/>
        </a:p>
      </dgm:t>
    </dgm:pt>
  </dgm:ptLst>
  <dgm:cxnLst>
    <dgm:cxn modelId="{A722D27B-9AEA-48DE-A2F2-134E193402AD}" srcId="{188E4A5B-2086-44B8-8AC8-54B214148BFE}" destId="{4BF8F5F4-A8B5-4721-ADF4-BA2F3CF40E7F}" srcOrd="3" destOrd="0" parTransId="{3A378990-13D5-4983-AD87-DC11D0DDB54D}" sibTransId="{AEB9EBAF-FAB5-43CE-91D7-2E63248566D8}"/>
    <dgm:cxn modelId="{266515BD-F254-4FC2-AE5F-6C35575C54B1}" srcId="{188E4A5B-2086-44B8-8AC8-54B214148BFE}" destId="{CFD8300F-18C6-4F66-B019-75B28E9BFD06}" srcOrd="0" destOrd="0" parTransId="{F18AAA3F-265C-4913-B3C5-C3BF0A7F01DD}" sibTransId="{D039E77B-AEF4-4755-82C5-F150BB6CFFBB}"/>
    <dgm:cxn modelId="{DC3B30E0-BBCA-4927-9DA2-F0658D0ACA26}" type="presOf" srcId="{CFD8300F-18C6-4F66-B019-75B28E9BFD06}" destId="{22EFBAC2-D964-47B3-A9C3-B4B1D0C487BD}" srcOrd="0" destOrd="0" presId="urn:microsoft.com/office/officeart/2005/8/layout/equation1"/>
    <dgm:cxn modelId="{BCB9A163-1987-441F-98BA-8F7934A7F0C0}" type="presOf" srcId="{4FCD399B-197C-4C03-9B0C-3FF8A0369178}" destId="{57D11106-6850-4432-B2AA-F644715C3C2A}" srcOrd="0" destOrd="0" presId="urn:microsoft.com/office/officeart/2005/8/layout/equation1"/>
    <dgm:cxn modelId="{991B2C68-D35F-4FE3-877C-F712B24CD04A}" srcId="{188E4A5B-2086-44B8-8AC8-54B214148BFE}" destId="{71E66AA4-A5EE-49A4-9B1E-13DF5D1F3A77}" srcOrd="1" destOrd="0" parTransId="{2D7924DF-408C-4591-9CE6-A431B937B8F6}" sibTransId="{722271CD-A8B3-420B-B478-E724EC2F6F94}"/>
    <dgm:cxn modelId="{E9C6567A-672C-4E29-B52A-60E45D2E99DF}" type="presOf" srcId="{D039E77B-AEF4-4755-82C5-F150BB6CFFBB}" destId="{279FEEED-BDE3-4242-A82D-F097762931BC}" srcOrd="0" destOrd="0" presId="urn:microsoft.com/office/officeart/2005/8/layout/equation1"/>
    <dgm:cxn modelId="{F93C77EC-C8F8-41F9-9A41-CF38A21C7323}" type="presOf" srcId="{722271CD-A8B3-420B-B478-E724EC2F6F94}" destId="{65CC3669-C5CC-4438-A75E-2A9D959938B0}" srcOrd="0" destOrd="0" presId="urn:microsoft.com/office/officeart/2005/8/layout/equation1"/>
    <dgm:cxn modelId="{5C0D2202-6979-48C3-9D25-10D5E4F28067}" type="presOf" srcId="{4BF8F5F4-A8B5-4721-ADF4-BA2F3CF40E7F}" destId="{F94CA1E6-9AA7-4772-BB31-1CBE2ACD34DF}" srcOrd="0" destOrd="0" presId="urn:microsoft.com/office/officeart/2005/8/layout/equation1"/>
    <dgm:cxn modelId="{E7948F44-CA25-4821-A9A5-89482E736A28}" srcId="{188E4A5B-2086-44B8-8AC8-54B214148BFE}" destId="{92FC09A3-117B-48B6-A1D6-994B10432DE9}" srcOrd="2" destOrd="0" parTransId="{C5359637-B54E-4FE0-8476-3C7CC6246022}" sibTransId="{4FCD399B-197C-4C03-9B0C-3FF8A0369178}"/>
    <dgm:cxn modelId="{44695415-0276-41DA-9F16-FC1CD930F9BD}" type="presOf" srcId="{92FC09A3-117B-48B6-A1D6-994B10432DE9}" destId="{B347C03E-FDF3-477E-93FE-3D7C598D3B6F}" srcOrd="0" destOrd="0" presId="urn:microsoft.com/office/officeart/2005/8/layout/equation1"/>
    <dgm:cxn modelId="{A488CF8E-1E61-419D-8078-33B27CF3B13B}" type="presOf" srcId="{71E66AA4-A5EE-49A4-9B1E-13DF5D1F3A77}" destId="{4BCFBF9F-B337-4D10-B4B4-44F8F1128338}" srcOrd="0" destOrd="0" presId="urn:microsoft.com/office/officeart/2005/8/layout/equation1"/>
    <dgm:cxn modelId="{F439C88D-5095-4007-BC16-040F2C08F9E6}" type="presOf" srcId="{188E4A5B-2086-44B8-8AC8-54B214148BFE}" destId="{F0C23A61-AE32-41A7-9B6B-FBF1561A02F2}" srcOrd="0" destOrd="0" presId="urn:microsoft.com/office/officeart/2005/8/layout/equation1"/>
    <dgm:cxn modelId="{31F777E5-901E-41C7-BD67-BE645273A0DA}" type="presParOf" srcId="{F0C23A61-AE32-41A7-9B6B-FBF1561A02F2}" destId="{22EFBAC2-D964-47B3-A9C3-B4B1D0C487BD}" srcOrd="0" destOrd="0" presId="urn:microsoft.com/office/officeart/2005/8/layout/equation1"/>
    <dgm:cxn modelId="{CEE8E007-E9B3-4C63-B52D-0B630B976300}" type="presParOf" srcId="{F0C23A61-AE32-41A7-9B6B-FBF1561A02F2}" destId="{DB36934D-69B7-4BE5-8307-E2D62EA6452D}" srcOrd="1" destOrd="0" presId="urn:microsoft.com/office/officeart/2005/8/layout/equation1"/>
    <dgm:cxn modelId="{6A1C9558-3955-4EA8-9396-9E73B5F1E85A}" type="presParOf" srcId="{F0C23A61-AE32-41A7-9B6B-FBF1561A02F2}" destId="{279FEEED-BDE3-4242-A82D-F097762931BC}" srcOrd="2" destOrd="0" presId="urn:microsoft.com/office/officeart/2005/8/layout/equation1"/>
    <dgm:cxn modelId="{BB6CF478-0AA9-44DA-8637-1B8F7FF9AA65}" type="presParOf" srcId="{F0C23A61-AE32-41A7-9B6B-FBF1561A02F2}" destId="{21603AE4-8455-42D1-AC6F-467FB85CB2CA}" srcOrd="3" destOrd="0" presId="urn:microsoft.com/office/officeart/2005/8/layout/equation1"/>
    <dgm:cxn modelId="{1F5A7B4E-FB67-43D0-91F9-2861AFCCF761}" type="presParOf" srcId="{F0C23A61-AE32-41A7-9B6B-FBF1561A02F2}" destId="{4BCFBF9F-B337-4D10-B4B4-44F8F1128338}" srcOrd="4" destOrd="0" presId="urn:microsoft.com/office/officeart/2005/8/layout/equation1"/>
    <dgm:cxn modelId="{7B382568-9686-48F5-A58D-72EB0A452D60}" type="presParOf" srcId="{F0C23A61-AE32-41A7-9B6B-FBF1561A02F2}" destId="{44F1395B-C856-43A2-A04B-1ABDB2D34E6F}" srcOrd="5" destOrd="0" presId="urn:microsoft.com/office/officeart/2005/8/layout/equation1"/>
    <dgm:cxn modelId="{69AD3A0F-B234-4EFF-98E9-633D57CFA119}" type="presParOf" srcId="{F0C23A61-AE32-41A7-9B6B-FBF1561A02F2}" destId="{65CC3669-C5CC-4438-A75E-2A9D959938B0}" srcOrd="6" destOrd="0" presId="urn:microsoft.com/office/officeart/2005/8/layout/equation1"/>
    <dgm:cxn modelId="{5310E4D1-576D-4959-B738-C8934E3C4B17}" type="presParOf" srcId="{F0C23A61-AE32-41A7-9B6B-FBF1561A02F2}" destId="{89A77ED6-159D-48EC-968C-0C7DC02A0A18}" srcOrd="7" destOrd="0" presId="urn:microsoft.com/office/officeart/2005/8/layout/equation1"/>
    <dgm:cxn modelId="{C99276B9-08BB-498A-9D0D-9E19225B5DDE}" type="presParOf" srcId="{F0C23A61-AE32-41A7-9B6B-FBF1561A02F2}" destId="{B347C03E-FDF3-477E-93FE-3D7C598D3B6F}" srcOrd="8" destOrd="0" presId="urn:microsoft.com/office/officeart/2005/8/layout/equation1"/>
    <dgm:cxn modelId="{B6121A3B-8DB2-4CFC-B96D-08669AC931C8}" type="presParOf" srcId="{F0C23A61-AE32-41A7-9B6B-FBF1561A02F2}" destId="{3375F599-15A0-4550-9CC6-DBD6699F847D}" srcOrd="9" destOrd="0" presId="urn:microsoft.com/office/officeart/2005/8/layout/equation1"/>
    <dgm:cxn modelId="{51431F82-1E07-490B-8730-B5964BD1466F}" type="presParOf" srcId="{F0C23A61-AE32-41A7-9B6B-FBF1561A02F2}" destId="{57D11106-6850-4432-B2AA-F644715C3C2A}" srcOrd="10" destOrd="0" presId="urn:microsoft.com/office/officeart/2005/8/layout/equation1"/>
    <dgm:cxn modelId="{D790D95B-9F22-41A9-9A52-17AB98DAB17A}" type="presParOf" srcId="{F0C23A61-AE32-41A7-9B6B-FBF1561A02F2}" destId="{681A20DF-4CEC-4747-B59D-0E087DE8F236}" srcOrd="11" destOrd="0" presId="urn:microsoft.com/office/officeart/2005/8/layout/equation1"/>
    <dgm:cxn modelId="{04CDA412-1EB0-4E11-BE2C-47B968F8C449}" type="presParOf" srcId="{F0C23A61-AE32-41A7-9B6B-FBF1561A02F2}" destId="{F94CA1E6-9AA7-4772-BB31-1CBE2ACD34DF}" srcOrd="12" destOrd="0" presId="urn:microsoft.com/office/officeart/2005/8/layout/equati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2EFBAC2-D964-47B3-A9C3-B4B1D0C487BD}">
      <dsp:nvSpPr>
        <dsp:cNvPr id="0" name=""/>
        <dsp:cNvSpPr/>
      </dsp:nvSpPr>
      <dsp:spPr>
        <a:xfrm>
          <a:off x="4794" y="374470"/>
          <a:ext cx="1191226" cy="1191226"/>
        </a:xfrm>
        <a:prstGeom prst="ellipse">
          <a:avLst/>
        </a:prstGeom>
        <a:solidFill>
          <a:srgbClr val="4BC5B9">
            <a:shade val="50000"/>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zh-TW" altLang="en-US" sz="1800" b="1" kern="1200" dirty="0" smtClean="0">
              <a:solidFill>
                <a:sysClr val="window" lastClr="FFFFFF"/>
              </a:solidFill>
              <a:latin typeface="微軟正黑體" pitchFamily="34" charset="-120"/>
              <a:ea typeface="微軟正黑體" pitchFamily="34" charset="-120"/>
              <a:cs typeface="+mn-cs"/>
            </a:rPr>
            <a:t>鑽探</a:t>
          </a:r>
          <a:r>
            <a:rPr lang="en-US" altLang="zh-TW" sz="1800" b="1" kern="1200" dirty="0" smtClean="0">
              <a:solidFill>
                <a:sysClr val="window" lastClr="FFFFFF"/>
              </a:solidFill>
              <a:latin typeface="微軟正黑體" pitchFamily="34" charset="-120"/>
              <a:ea typeface="微軟正黑體" pitchFamily="34" charset="-120"/>
              <a:cs typeface="+mn-cs"/>
            </a:rPr>
            <a:t/>
          </a:r>
          <a:br>
            <a:rPr lang="en-US" altLang="zh-TW" sz="1800" b="1" kern="1200" dirty="0" smtClean="0">
              <a:solidFill>
                <a:sysClr val="window" lastClr="FFFFFF"/>
              </a:solidFill>
              <a:latin typeface="微軟正黑體" pitchFamily="34" charset="-120"/>
              <a:ea typeface="微軟正黑體" pitchFamily="34" charset="-120"/>
              <a:cs typeface="+mn-cs"/>
            </a:rPr>
          </a:br>
          <a:r>
            <a:rPr lang="zh-TW" altLang="en-US" sz="1800" b="1" kern="1200" dirty="0" smtClean="0">
              <a:solidFill>
                <a:sysClr val="window" lastClr="FFFFFF"/>
              </a:solidFill>
              <a:latin typeface="微軟正黑體" pitchFamily="34" charset="-120"/>
              <a:ea typeface="微軟正黑體" pitchFamily="34" charset="-120"/>
              <a:cs typeface="+mn-cs"/>
            </a:rPr>
            <a:t>資料</a:t>
          </a:r>
          <a:endParaRPr lang="zh-TW" altLang="en-US" sz="1800" b="1" kern="1200" dirty="0">
            <a:solidFill>
              <a:sysClr val="window" lastClr="FFFFFF"/>
            </a:solidFill>
            <a:latin typeface="微軟正黑體" pitchFamily="34" charset="-120"/>
            <a:ea typeface="微軟正黑體" pitchFamily="34" charset="-120"/>
            <a:cs typeface="+mn-cs"/>
          </a:endParaRPr>
        </a:p>
      </dsp:txBody>
      <dsp:txXfrm>
        <a:off x="4794" y="374470"/>
        <a:ext cx="1191226" cy="1191226"/>
      </dsp:txXfrm>
    </dsp:sp>
    <dsp:sp modelId="{279FEEED-BDE3-4242-A82D-F097762931BC}">
      <dsp:nvSpPr>
        <dsp:cNvPr id="0" name=""/>
        <dsp:cNvSpPr/>
      </dsp:nvSpPr>
      <dsp:spPr>
        <a:xfrm>
          <a:off x="1292748" y="624628"/>
          <a:ext cx="690911" cy="690911"/>
        </a:xfrm>
        <a:prstGeom prst="mathPlus">
          <a:avLst/>
        </a:prstGeom>
        <a:solidFill>
          <a:srgbClr val="4BC5B9">
            <a:shade val="90000"/>
            <a:hueOff val="0"/>
            <a:satOff val="0"/>
            <a:lumOff val="0"/>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zh-TW" altLang="en-US" sz="1800" b="1" kern="1200">
            <a:solidFill>
              <a:sysClr val="windowText" lastClr="000000">
                <a:lumMod val="95000"/>
                <a:lumOff val="5000"/>
              </a:sysClr>
            </a:solidFill>
            <a:latin typeface="微軟正黑體" pitchFamily="34" charset="-120"/>
            <a:ea typeface="微軟正黑體" pitchFamily="34" charset="-120"/>
            <a:cs typeface="+mn-cs"/>
          </a:endParaRPr>
        </a:p>
      </dsp:txBody>
      <dsp:txXfrm>
        <a:off x="1292748" y="624628"/>
        <a:ext cx="690911" cy="690911"/>
      </dsp:txXfrm>
    </dsp:sp>
    <dsp:sp modelId="{4BCFBF9F-B337-4D10-B4B4-44F8F1128338}">
      <dsp:nvSpPr>
        <dsp:cNvPr id="0" name=""/>
        <dsp:cNvSpPr/>
      </dsp:nvSpPr>
      <dsp:spPr>
        <a:xfrm>
          <a:off x="2080387" y="374470"/>
          <a:ext cx="1191226" cy="1191226"/>
        </a:xfrm>
        <a:prstGeom prst="ellipse">
          <a:avLst/>
        </a:prstGeom>
        <a:solidFill>
          <a:srgbClr val="4BC5B9">
            <a:shade val="50000"/>
            <a:hueOff val="-66013"/>
            <a:satOff val="-3024"/>
            <a:lumOff val="21022"/>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zh-TW" altLang="en-US" sz="1800" b="1" kern="1200" dirty="0" smtClean="0">
              <a:solidFill>
                <a:sysClr val="windowText" lastClr="000000">
                  <a:lumMod val="95000"/>
                  <a:lumOff val="5000"/>
                </a:sysClr>
              </a:solidFill>
              <a:latin typeface="微軟正黑體" pitchFamily="34" charset="-120"/>
              <a:ea typeface="微軟正黑體" pitchFamily="34" charset="-120"/>
              <a:cs typeface="+mn-cs"/>
            </a:rPr>
            <a:t>地震</a:t>
          </a:r>
          <a:endParaRPr lang="zh-TW" altLang="en-US" sz="1800" b="1" kern="1200" dirty="0">
            <a:solidFill>
              <a:sysClr val="windowText" lastClr="000000">
                <a:lumMod val="95000"/>
                <a:lumOff val="5000"/>
              </a:sysClr>
            </a:solidFill>
            <a:latin typeface="微軟正黑體" pitchFamily="34" charset="-120"/>
            <a:ea typeface="微軟正黑體" pitchFamily="34" charset="-120"/>
            <a:cs typeface="+mn-cs"/>
          </a:endParaRPr>
        </a:p>
      </dsp:txBody>
      <dsp:txXfrm>
        <a:off x="2080387" y="374470"/>
        <a:ext cx="1191226" cy="1191226"/>
      </dsp:txXfrm>
    </dsp:sp>
    <dsp:sp modelId="{65CC3669-C5CC-4438-A75E-2A9D959938B0}">
      <dsp:nvSpPr>
        <dsp:cNvPr id="0" name=""/>
        <dsp:cNvSpPr/>
      </dsp:nvSpPr>
      <dsp:spPr>
        <a:xfrm>
          <a:off x="3368340" y="624628"/>
          <a:ext cx="690911" cy="690911"/>
        </a:xfrm>
        <a:prstGeom prst="mathPlus">
          <a:avLst/>
        </a:prstGeom>
        <a:solidFill>
          <a:srgbClr val="4BC5B9">
            <a:shade val="90000"/>
            <a:hueOff val="-92690"/>
            <a:satOff val="-4493"/>
            <a:lumOff val="21259"/>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zh-TW" altLang="en-US" sz="1800" b="1" kern="1200">
            <a:solidFill>
              <a:sysClr val="windowText" lastClr="000000">
                <a:lumMod val="95000"/>
                <a:lumOff val="5000"/>
              </a:sysClr>
            </a:solidFill>
            <a:latin typeface="微軟正黑體" pitchFamily="34" charset="-120"/>
            <a:ea typeface="微軟正黑體" pitchFamily="34" charset="-120"/>
            <a:cs typeface="+mn-cs"/>
          </a:endParaRPr>
        </a:p>
      </dsp:txBody>
      <dsp:txXfrm>
        <a:off x="3368340" y="624628"/>
        <a:ext cx="690911" cy="690911"/>
      </dsp:txXfrm>
    </dsp:sp>
    <dsp:sp modelId="{B347C03E-FDF3-477E-93FE-3D7C598D3B6F}">
      <dsp:nvSpPr>
        <dsp:cNvPr id="0" name=""/>
        <dsp:cNvSpPr/>
      </dsp:nvSpPr>
      <dsp:spPr>
        <a:xfrm>
          <a:off x="4155979" y="374470"/>
          <a:ext cx="1191226" cy="1191226"/>
        </a:xfrm>
        <a:prstGeom prst="ellipse">
          <a:avLst/>
        </a:prstGeom>
        <a:solidFill>
          <a:srgbClr val="4BC5B9">
            <a:shade val="50000"/>
            <a:hueOff val="-132025"/>
            <a:satOff val="-6049"/>
            <a:lumOff val="42043"/>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zh-TW" altLang="en-US" sz="1800" b="1" kern="1200" dirty="0" smtClean="0">
              <a:solidFill>
                <a:sysClr val="windowText" lastClr="000000">
                  <a:lumMod val="95000"/>
                  <a:lumOff val="5000"/>
                </a:sysClr>
              </a:solidFill>
              <a:latin typeface="微軟正黑體" pitchFamily="34" charset="-120"/>
              <a:ea typeface="微軟正黑體" pitchFamily="34" charset="-120"/>
              <a:cs typeface="+mn-cs"/>
            </a:rPr>
            <a:t>地下</a:t>
          </a:r>
          <a:r>
            <a:rPr lang="en-US" altLang="zh-TW" sz="1800" b="1" kern="1200" dirty="0" smtClean="0">
              <a:solidFill>
                <a:sysClr val="windowText" lastClr="000000">
                  <a:lumMod val="95000"/>
                  <a:lumOff val="5000"/>
                </a:sysClr>
              </a:solidFill>
              <a:latin typeface="微軟正黑體" pitchFamily="34" charset="-120"/>
              <a:ea typeface="微軟正黑體" pitchFamily="34" charset="-120"/>
              <a:cs typeface="+mn-cs"/>
            </a:rPr>
            <a:t/>
          </a:r>
          <a:br>
            <a:rPr lang="en-US" altLang="zh-TW" sz="1800" b="1" kern="1200" dirty="0" smtClean="0">
              <a:solidFill>
                <a:sysClr val="windowText" lastClr="000000">
                  <a:lumMod val="95000"/>
                  <a:lumOff val="5000"/>
                </a:sysClr>
              </a:solidFill>
              <a:latin typeface="微軟正黑體" pitchFamily="34" charset="-120"/>
              <a:ea typeface="微軟正黑體" pitchFamily="34" charset="-120"/>
              <a:cs typeface="+mn-cs"/>
            </a:rPr>
          </a:br>
          <a:r>
            <a:rPr lang="zh-TW" altLang="en-US" sz="1800" b="1" kern="1200" dirty="0" smtClean="0">
              <a:solidFill>
                <a:sysClr val="windowText" lastClr="000000">
                  <a:lumMod val="95000"/>
                  <a:lumOff val="5000"/>
                </a:sysClr>
              </a:solidFill>
              <a:latin typeface="微軟正黑體" pitchFamily="34" charset="-120"/>
              <a:ea typeface="微軟正黑體" pitchFamily="34" charset="-120"/>
              <a:cs typeface="+mn-cs"/>
            </a:rPr>
            <a:t>水位</a:t>
          </a:r>
          <a:endParaRPr lang="zh-TW" altLang="en-US" sz="1800" b="1" kern="1200" dirty="0">
            <a:solidFill>
              <a:sysClr val="windowText" lastClr="000000">
                <a:lumMod val="95000"/>
                <a:lumOff val="5000"/>
              </a:sysClr>
            </a:solidFill>
            <a:latin typeface="微軟正黑體" pitchFamily="34" charset="-120"/>
            <a:ea typeface="微軟正黑體" pitchFamily="34" charset="-120"/>
            <a:cs typeface="+mn-cs"/>
          </a:endParaRPr>
        </a:p>
      </dsp:txBody>
      <dsp:txXfrm>
        <a:off x="4155979" y="374470"/>
        <a:ext cx="1191226" cy="1191226"/>
      </dsp:txXfrm>
    </dsp:sp>
    <dsp:sp modelId="{57D11106-6850-4432-B2AA-F644715C3C2A}">
      <dsp:nvSpPr>
        <dsp:cNvPr id="0" name=""/>
        <dsp:cNvSpPr/>
      </dsp:nvSpPr>
      <dsp:spPr>
        <a:xfrm>
          <a:off x="5443933" y="644022"/>
          <a:ext cx="1328214" cy="690911"/>
        </a:xfrm>
        <a:prstGeom prst="mathEqual">
          <a:avLst/>
        </a:prstGeom>
        <a:solidFill>
          <a:srgbClr val="4BC5B9">
            <a:shade val="90000"/>
            <a:hueOff val="-92690"/>
            <a:satOff val="-4493"/>
            <a:lumOff val="21259"/>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zh-TW" altLang="en-US" sz="1800" b="1" kern="1200" dirty="0">
            <a:solidFill>
              <a:sysClr val="windowText" lastClr="000000">
                <a:lumMod val="95000"/>
                <a:lumOff val="5000"/>
              </a:sysClr>
            </a:solidFill>
            <a:latin typeface="微軟正黑體" pitchFamily="34" charset="-120"/>
            <a:ea typeface="微軟正黑體" pitchFamily="34" charset="-120"/>
            <a:cs typeface="+mn-cs"/>
          </a:endParaRPr>
        </a:p>
      </dsp:txBody>
      <dsp:txXfrm>
        <a:off x="5443933" y="644022"/>
        <a:ext cx="1328214" cy="690911"/>
      </dsp:txXfrm>
    </dsp:sp>
    <dsp:sp modelId="{F94CA1E6-9AA7-4772-BB31-1CBE2ACD34DF}">
      <dsp:nvSpPr>
        <dsp:cNvPr id="0" name=""/>
        <dsp:cNvSpPr/>
      </dsp:nvSpPr>
      <dsp:spPr>
        <a:xfrm>
          <a:off x="6868875" y="374470"/>
          <a:ext cx="1191226" cy="1191226"/>
        </a:xfrm>
        <a:prstGeom prst="ellipse">
          <a:avLst/>
        </a:prstGeom>
        <a:solidFill>
          <a:srgbClr val="4BC5B9">
            <a:shade val="50000"/>
            <a:hueOff val="-66013"/>
            <a:satOff val="-3024"/>
            <a:lumOff val="21022"/>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zh-TW" altLang="en-US" sz="1800" b="1" kern="1200" dirty="0" smtClean="0">
              <a:solidFill>
                <a:sysClr val="windowText" lastClr="000000">
                  <a:lumMod val="95000"/>
                  <a:lumOff val="5000"/>
                </a:sysClr>
              </a:solidFill>
              <a:latin typeface="微軟正黑體" pitchFamily="34" charset="-120"/>
              <a:ea typeface="微軟正黑體" pitchFamily="34" charset="-120"/>
              <a:cs typeface="+mn-cs"/>
            </a:rPr>
            <a:t>土壤液化潛勢</a:t>
          </a:r>
          <a:endParaRPr lang="zh-TW" altLang="en-US" sz="1800" b="1" kern="1200" dirty="0">
            <a:solidFill>
              <a:sysClr val="windowText" lastClr="000000">
                <a:lumMod val="95000"/>
                <a:lumOff val="5000"/>
              </a:sysClr>
            </a:solidFill>
            <a:latin typeface="微軟正黑體" pitchFamily="34" charset="-120"/>
            <a:ea typeface="微軟正黑體" pitchFamily="34" charset="-120"/>
            <a:cs typeface="+mn-cs"/>
          </a:endParaRPr>
        </a:p>
      </dsp:txBody>
      <dsp:txXfrm>
        <a:off x="6868875" y="374470"/>
        <a:ext cx="1191226" cy="1191226"/>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0" y="9"/>
            <a:ext cx="2918831" cy="493475"/>
          </a:xfrm>
          <a:prstGeom prst="rect">
            <a:avLst/>
          </a:prstGeom>
        </p:spPr>
        <p:txBody>
          <a:bodyPr vert="horz" lIns="90581" tIns="45286" rIns="90581" bIns="45286" rtlCol="0"/>
          <a:lstStyle>
            <a:lvl1pPr algn="l">
              <a:defRPr sz="1200"/>
            </a:lvl1pPr>
          </a:lstStyle>
          <a:p>
            <a:endParaRPr lang="zh-TW" altLang="en-US"/>
          </a:p>
        </p:txBody>
      </p:sp>
      <p:sp>
        <p:nvSpPr>
          <p:cNvPr id="3" name="日期版面配置區 2"/>
          <p:cNvSpPr>
            <a:spLocks noGrp="1"/>
          </p:cNvSpPr>
          <p:nvPr>
            <p:ph type="dt" sz="quarter" idx="1"/>
          </p:nvPr>
        </p:nvSpPr>
        <p:spPr>
          <a:xfrm>
            <a:off x="3815383" y="9"/>
            <a:ext cx="2918831" cy="493475"/>
          </a:xfrm>
          <a:prstGeom prst="rect">
            <a:avLst/>
          </a:prstGeom>
        </p:spPr>
        <p:txBody>
          <a:bodyPr vert="horz" lIns="90581" tIns="45286" rIns="90581" bIns="45286" rtlCol="0"/>
          <a:lstStyle>
            <a:lvl1pPr algn="r">
              <a:defRPr sz="1200"/>
            </a:lvl1pPr>
          </a:lstStyle>
          <a:p>
            <a:fld id="{FAC51E24-DCAA-4058-95B7-D0B3518DA107}" type="datetimeFigureOut">
              <a:rPr lang="zh-TW" altLang="en-US" smtClean="0"/>
              <a:pPr/>
              <a:t>2016/3/18</a:t>
            </a:fld>
            <a:endParaRPr lang="zh-TW" altLang="en-US"/>
          </a:p>
        </p:txBody>
      </p:sp>
      <p:sp>
        <p:nvSpPr>
          <p:cNvPr id="4" name="頁尾版面配置區 3"/>
          <p:cNvSpPr>
            <a:spLocks noGrp="1"/>
          </p:cNvSpPr>
          <p:nvPr>
            <p:ph type="ftr" sz="quarter" idx="2"/>
          </p:nvPr>
        </p:nvSpPr>
        <p:spPr>
          <a:xfrm>
            <a:off x="10" y="9374310"/>
            <a:ext cx="2918831" cy="493475"/>
          </a:xfrm>
          <a:prstGeom prst="rect">
            <a:avLst/>
          </a:prstGeom>
        </p:spPr>
        <p:txBody>
          <a:bodyPr vert="horz" lIns="90581" tIns="45286" rIns="90581" bIns="45286"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83" y="9374310"/>
            <a:ext cx="2918831" cy="493475"/>
          </a:xfrm>
          <a:prstGeom prst="rect">
            <a:avLst/>
          </a:prstGeom>
        </p:spPr>
        <p:txBody>
          <a:bodyPr vert="horz" lIns="90581" tIns="45286" rIns="90581" bIns="45286" rtlCol="0" anchor="b"/>
          <a:lstStyle>
            <a:lvl1pPr algn="r">
              <a:defRPr sz="1200"/>
            </a:lvl1pPr>
          </a:lstStyle>
          <a:p>
            <a:fld id="{9526BF2A-8773-495C-A440-C50258EF8F34}" type="slidenum">
              <a:rPr lang="zh-TW" altLang="en-US" smtClean="0"/>
              <a:pPr/>
              <a:t>‹#›</a:t>
            </a:fld>
            <a:endParaRPr lang="zh-TW" altLang="en-US"/>
          </a:p>
        </p:txBody>
      </p:sp>
    </p:spTree>
    <p:extLst>
      <p:ext uri="{BB962C8B-B14F-4D97-AF65-F5344CB8AC3E}">
        <p14:creationId xmlns="" xmlns:p14="http://schemas.microsoft.com/office/powerpoint/2010/main" val="4053853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0" y="9"/>
            <a:ext cx="2918831" cy="493475"/>
          </a:xfrm>
          <a:prstGeom prst="rect">
            <a:avLst/>
          </a:prstGeom>
        </p:spPr>
        <p:txBody>
          <a:bodyPr vert="horz" lIns="90581" tIns="45286" rIns="90581" bIns="45286" rtlCol="0"/>
          <a:lstStyle>
            <a:lvl1pPr algn="l">
              <a:defRPr sz="1200"/>
            </a:lvl1pPr>
          </a:lstStyle>
          <a:p>
            <a:endParaRPr lang="zh-TW" altLang="en-US"/>
          </a:p>
        </p:txBody>
      </p:sp>
      <p:sp>
        <p:nvSpPr>
          <p:cNvPr id="3" name="日期版面配置區 2"/>
          <p:cNvSpPr>
            <a:spLocks noGrp="1"/>
          </p:cNvSpPr>
          <p:nvPr>
            <p:ph type="dt" idx="1"/>
          </p:nvPr>
        </p:nvSpPr>
        <p:spPr>
          <a:xfrm>
            <a:off x="3815383" y="9"/>
            <a:ext cx="2918831" cy="493475"/>
          </a:xfrm>
          <a:prstGeom prst="rect">
            <a:avLst/>
          </a:prstGeom>
        </p:spPr>
        <p:txBody>
          <a:bodyPr vert="horz" lIns="90581" tIns="45286" rIns="90581" bIns="45286" rtlCol="0"/>
          <a:lstStyle>
            <a:lvl1pPr algn="r">
              <a:defRPr sz="1200"/>
            </a:lvl1pPr>
          </a:lstStyle>
          <a:p>
            <a:fld id="{3E5C738A-8927-4D0D-BCBF-0ACD2C333A6B}" type="datetimeFigureOut">
              <a:rPr lang="zh-TW" altLang="en-US" smtClean="0"/>
              <a:pPr/>
              <a:t>2016/3/18</a:t>
            </a:fld>
            <a:endParaRPr lang="zh-TW" altLang="en-US"/>
          </a:p>
        </p:txBody>
      </p:sp>
      <p:sp>
        <p:nvSpPr>
          <p:cNvPr id="4" name="投影片圖像版面配置區 3"/>
          <p:cNvSpPr>
            <a:spLocks noGrp="1" noRot="1" noChangeAspect="1"/>
          </p:cNvSpPr>
          <p:nvPr>
            <p:ph type="sldImg" idx="2"/>
          </p:nvPr>
        </p:nvSpPr>
        <p:spPr>
          <a:xfrm>
            <a:off x="903288" y="741363"/>
            <a:ext cx="4930775" cy="3698875"/>
          </a:xfrm>
          <a:prstGeom prst="rect">
            <a:avLst/>
          </a:prstGeom>
          <a:noFill/>
          <a:ln w="12700">
            <a:solidFill>
              <a:prstClr val="black"/>
            </a:solidFill>
          </a:ln>
        </p:spPr>
        <p:txBody>
          <a:bodyPr vert="horz" lIns="90581" tIns="45286" rIns="90581" bIns="45286" rtlCol="0" anchor="ctr"/>
          <a:lstStyle/>
          <a:p>
            <a:endParaRPr lang="zh-TW" altLang="en-US"/>
          </a:p>
        </p:txBody>
      </p:sp>
      <p:sp>
        <p:nvSpPr>
          <p:cNvPr id="5" name="備忘稿版面配置區 4"/>
          <p:cNvSpPr>
            <a:spLocks noGrp="1"/>
          </p:cNvSpPr>
          <p:nvPr>
            <p:ph type="body" sz="quarter" idx="3"/>
          </p:nvPr>
        </p:nvSpPr>
        <p:spPr>
          <a:xfrm>
            <a:off x="673577" y="4688017"/>
            <a:ext cx="5388610" cy="4441270"/>
          </a:xfrm>
          <a:prstGeom prst="rect">
            <a:avLst/>
          </a:prstGeom>
        </p:spPr>
        <p:txBody>
          <a:bodyPr vert="horz" lIns="90581" tIns="45286" rIns="90581" bIns="45286"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0" y="9374310"/>
            <a:ext cx="2918831" cy="493475"/>
          </a:xfrm>
          <a:prstGeom prst="rect">
            <a:avLst/>
          </a:prstGeom>
        </p:spPr>
        <p:txBody>
          <a:bodyPr vert="horz" lIns="90581" tIns="45286" rIns="90581" bIns="45286"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83" y="9374310"/>
            <a:ext cx="2918831" cy="493475"/>
          </a:xfrm>
          <a:prstGeom prst="rect">
            <a:avLst/>
          </a:prstGeom>
        </p:spPr>
        <p:txBody>
          <a:bodyPr vert="horz" lIns="90581" tIns="45286" rIns="90581" bIns="45286" rtlCol="0" anchor="b"/>
          <a:lstStyle>
            <a:lvl1pPr algn="r">
              <a:defRPr sz="1200"/>
            </a:lvl1pPr>
          </a:lstStyle>
          <a:p>
            <a:fld id="{E9809B7E-EFF6-4FD8-B319-74735CB397FC}" type="slidenum">
              <a:rPr lang="zh-TW" altLang="en-US" smtClean="0"/>
              <a:pPr/>
              <a:t>‹#›</a:t>
            </a:fld>
            <a:endParaRPr lang="zh-TW" altLang="en-US"/>
          </a:p>
        </p:txBody>
      </p:sp>
    </p:spTree>
    <p:extLst>
      <p:ext uri="{BB962C8B-B14F-4D97-AF65-F5344CB8AC3E}">
        <p14:creationId xmlns="" xmlns:p14="http://schemas.microsoft.com/office/powerpoint/2010/main" val="1889449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E9809B7E-EFF6-4FD8-B319-74735CB397FC}" type="slidenum">
              <a:rPr lang="zh-TW" altLang="en-US" smtClean="0"/>
              <a:pPr/>
              <a:t>7</a:t>
            </a:fld>
            <a:endParaRPr lang="zh-TW" altLang="en-US"/>
          </a:p>
        </p:txBody>
      </p:sp>
    </p:spTree>
    <p:extLst>
      <p:ext uri="{BB962C8B-B14F-4D97-AF65-F5344CB8AC3E}">
        <p14:creationId xmlns:p14="http://schemas.microsoft.com/office/powerpoint/2010/main" xmlns="" val="834859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E9809B7E-EFF6-4FD8-B319-74735CB397FC}" type="slidenum">
              <a:rPr lang="zh-TW" altLang="en-US" smtClean="0"/>
              <a:pPr/>
              <a:t>10</a:t>
            </a:fld>
            <a:endParaRPr lang="zh-TW" altLang="en-US"/>
          </a:p>
        </p:txBody>
      </p:sp>
    </p:spTree>
    <p:extLst>
      <p:ext uri="{BB962C8B-B14F-4D97-AF65-F5344CB8AC3E}">
        <p14:creationId xmlns:p14="http://schemas.microsoft.com/office/powerpoint/2010/main" xmlns="" val="305320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809B7E-EFF6-4FD8-B319-74735CB397FC}" type="slidenum">
              <a:rPr lang="zh-TW" altLang="en-US" smtClean="0"/>
              <a:pPr/>
              <a:t>11</a:t>
            </a:fld>
            <a:endParaRPr lang="zh-TW" altLang="en-US"/>
          </a:p>
        </p:txBody>
      </p:sp>
    </p:spTree>
    <p:extLst>
      <p:ext uri="{BB962C8B-B14F-4D97-AF65-F5344CB8AC3E}">
        <p14:creationId xmlns:p14="http://schemas.microsoft.com/office/powerpoint/2010/main" xmlns="" val="1662561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809B7E-EFF6-4FD8-B319-74735CB397FC}" type="slidenum">
              <a:rPr lang="zh-TW" altLang="en-US" smtClean="0"/>
              <a:pPr/>
              <a:t>13</a:t>
            </a:fld>
            <a:endParaRPr lang="zh-TW" altLang="en-US"/>
          </a:p>
        </p:txBody>
      </p:sp>
    </p:spTree>
    <p:extLst>
      <p:ext uri="{BB962C8B-B14F-4D97-AF65-F5344CB8AC3E}">
        <p14:creationId xmlns:p14="http://schemas.microsoft.com/office/powerpoint/2010/main" xmlns="" val="1862103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9809B7E-EFF6-4FD8-B319-74735CB397FC}" type="slidenum">
              <a:rPr lang="zh-TW" altLang="en-US" smtClean="0"/>
              <a:pPr/>
              <a:t>14</a:t>
            </a:fld>
            <a:endParaRPr lang="zh-TW" altLang="en-US"/>
          </a:p>
        </p:txBody>
      </p:sp>
    </p:spTree>
    <p:extLst>
      <p:ext uri="{BB962C8B-B14F-4D97-AF65-F5344CB8AC3E}">
        <p14:creationId xmlns:p14="http://schemas.microsoft.com/office/powerpoint/2010/main" xmlns="" val="8128552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gradFill>
          <a:gsLst>
            <a:gs pos="0">
              <a:srgbClr val="FFF8E5"/>
            </a:gs>
            <a:gs pos="100000">
              <a:schemeClr val="bg1"/>
            </a:gs>
          </a:gsLst>
          <a:lin ang="5400000" scaled="1"/>
        </a:gradFill>
        <a:effectLst/>
      </p:bgPr>
    </p:bg>
    <p:spTree>
      <p:nvGrpSpPr>
        <p:cNvPr id="1" name=""/>
        <p:cNvGrpSpPr/>
        <p:nvPr/>
      </p:nvGrpSpPr>
      <p:grpSpPr>
        <a:xfrm>
          <a:off x="0" y="0"/>
          <a:ext cx="0" cy="0"/>
          <a:chOff x="0" y="0"/>
          <a:chExt cx="0" cy="0"/>
        </a:xfrm>
      </p:grpSpPr>
      <p:sp>
        <p:nvSpPr>
          <p:cNvPr id="4125" name="Rectangle 29"/>
          <p:cNvSpPr>
            <a:spLocks noGrp="1" noChangeArrowheads="1"/>
          </p:cNvSpPr>
          <p:nvPr>
            <p:ph type="subTitle" idx="1"/>
          </p:nvPr>
        </p:nvSpPr>
        <p:spPr>
          <a:xfrm>
            <a:off x="1371600" y="4286250"/>
            <a:ext cx="6400800" cy="1752600"/>
          </a:xfrm>
        </p:spPr>
        <p:txBody>
          <a:bodyPr/>
          <a:lstStyle>
            <a:lvl1pPr marL="0" indent="0">
              <a:buFontTx/>
              <a:buNone/>
              <a:defRPr/>
            </a:lvl1pPr>
          </a:lstStyle>
          <a:p>
            <a:r>
              <a:rPr lang="zh-TW" altLang="en-US" smtClean="0"/>
              <a:t>按一下以編輯母片副標題樣式</a:t>
            </a:r>
            <a:endParaRPr lang="zh-TW" altLang="en-US"/>
          </a:p>
        </p:txBody>
      </p:sp>
      <p:sp>
        <p:nvSpPr>
          <p:cNvPr id="4126" name="Rectangle 30"/>
          <p:cNvSpPr>
            <a:spLocks noGrp="1" noChangeArrowheads="1"/>
          </p:cNvSpPr>
          <p:nvPr>
            <p:ph type="ctrTitle"/>
          </p:nvPr>
        </p:nvSpPr>
        <p:spPr>
          <a:xfrm>
            <a:off x="685800" y="2730500"/>
            <a:ext cx="7772400" cy="1470025"/>
          </a:xfrm>
        </p:spPr>
        <p:txBody>
          <a:bodyPr/>
          <a:lstStyle>
            <a:lvl1pPr>
              <a:defRPr kumimoji="0" b="1">
                <a:solidFill>
                  <a:schemeClr val="accent6"/>
                </a:solidFill>
                <a:effectLst>
                  <a:outerShdw blurRad="38100" dist="38100" dir="2700000" algn="tl">
                    <a:srgbClr val="000000"/>
                  </a:outerShdw>
                </a:effectLst>
              </a:defRPr>
            </a:lvl1pPr>
          </a:lstStyle>
          <a:p>
            <a:r>
              <a:rPr lang="zh-TW" altLang="en-US" dirty="0" smtClean="0"/>
              <a:t>按一下以編輯母片標題樣式</a:t>
            </a:r>
            <a:endParaRPr lang="zh-TW" altLang="en-US" dirty="0"/>
          </a:p>
        </p:txBody>
      </p:sp>
      <p:pic>
        <p:nvPicPr>
          <p:cNvPr id="4103" name="Picture 7"/>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0"/>
            <a:ext cx="9144000" cy="1468438"/>
          </a:xfrm>
          <a:prstGeom prst="rect">
            <a:avLst/>
          </a:prstGeom>
          <a:noFill/>
          <a:ln w="9525">
            <a:noFill/>
            <a:miter lim="800000"/>
            <a:headEnd/>
            <a:tailEnd/>
          </a:ln>
          <a:effectLst/>
        </p:spPr>
      </p:pic>
      <p:sp>
        <p:nvSpPr>
          <p:cNvPr id="4107" name="Rectangle 11"/>
          <p:cNvSpPr>
            <a:spLocks noGrp="1" noChangeArrowheads="1"/>
          </p:cNvSpPr>
          <p:nvPr>
            <p:ph type="dt" sz="half" idx="2"/>
          </p:nvPr>
        </p:nvSpPr>
        <p:spPr/>
        <p:txBody>
          <a:bodyPr/>
          <a:lstStyle>
            <a:lvl1pPr>
              <a:defRPr/>
            </a:lvl1pPr>
          </a:lstStyle>
          <a:p>
            <a:fld id="{B20F90F6-63DB-48EF-B473-51DDC2DF063A}" type="datetime1">
              <a:rPr lang="zh-TW" altLang="en-US" smtClean="0"/>
              <a:pPr/>
              <a:t>2016/3/18</a:t>
            </a:fld>
            <a:endParaRPr lang="zh-TW" altLang="en-US"/>
          </a:p>
        </p:txBody>
      </p:sp>
      <p:sp>
        <p:nvSpPr>
          <p:cNvPr id="4108" name="Rectangle 12"/>
          <p:cNvSpPr>
            <a:spLocks noGrp="1" noChangeArrowheads="1"/>
          </p:cNvSpPr>
          <p:nvPr>
            <p:ph type="ftr" sz="quarter" idx="3"/>
          </p:nvPr>
        </p:nvSpPr>
        <p:spPr/>
        <p:txBody>
          <a:bodyPr/>
          <a:lstStyle>
            <a:lvl1pPr>
              <a:defRPr/>
            </a:lvl1pPr>
          </a:lstStyle>
          <a:p>
            <a:endParaRPr lang="zh-TW" altLang="en-US"/>
          </a:p>
        </p:txBody>
      </p:sp>
      <p:sp>
        <p:nvSpPr>
          <p:cNvPr id="4115" name="Rectangle 19"/>
          <p:cNvSpPr>
            <a:spLocks noGrp="1" noChangeArrowheads="1"/>
          </p:cNvSpPr>
          <p:nvPr>
            <p:ph type="sldNum" sz="quarter" idx="4"/>
          </p:nvPr>
        </p:nvSpPr>
        <p:spPr/>
        <p:txBody>
          <a:bodyPr/>
          <a:lstStyle>
            <a:lvl1pPr>
              <a:defRPr/>
            </a:lvl1pPr>
          </a:lstStyle>
          <a:p>
            <a:fld id="{F4A0F11E-FC0F-4A68-BC7F-3C2C5A2B4495}" type="slidenum">
              <a:rPr lang="zh-TW" altLang="en-US" smtClean="0"/>
              <a:pPr/>
              <a:t>‹#›</a:t>
            </a:fld>
            <a:endParaRPr lang="zh-TW" altLang="en-US"/>
          </a:p>
        </p:txBody>
      </p:sp>
      <p:grpSp>
        <p:nvGrpSpPr>
          <p:cNvPr id="2" name="Group 228"/>
          <p:cNvGrpSpPr>
            <a:grpSpLocks/>
          </p:cNvGrpSpPr>
          <p:nvPr/>
        </p:nvGrpSpPr>
        <p:grpSpPr bwMode="auto">
          <a:xfrm>
            <a:off x="28575" y="346075"/>
            <a:ext cx="1811338" cy="412750"/>
            <a:chOff x="18" y="218"/>
            <a:chExt cx="1141" cy="260"/>
          </a:xfrm>
        </p:grpSpPr>
        <p:pic>
          <p:nvPicPr>
            <p:cNvPr id="4117" name="Picture 222"/>
            <p:cNvPicPr>
              <a:picLocks noChangeAspect="1" noChangeArrowheads="1"/>
            </p:cNvPicPr>
            <p:nvPr userDrawn="1"/>
          </p:nvPicPr>
          <p:blipFill>
            <a:blip r:embed="rId3" cstate="print">
              <a:extLst>
                <a:ext uri="{28A0092B-C50C-407E-A947-70E740481C1C}">
                  <a14:useLocalDpi xmlns="" xmlns:a14="http://schemas.microsoft.com/office/drawing/2010/main" val="0"/>
                </a:ext>
              </a:extLst>
            </a:blip>
            <a:srcRect/>
            <a:stretch>
              <a:fillRect/>
            </a:stretch>
          </p:blipFill>
          <p:spPr bwMode="auto">
            <a:xfrm>
              <a:off x="18" y="218"/>
              <a:ext cx="261" cy="260"/>
            </a:xfrm>
            <a:prstGeom prst="rect">
              <a:avLst/>
            </a:prstGeom>
            <a:noFill/>
            <a:ln w="12700">
              <a:noFill/>
              <a:miter lim="800000"/>
              <a:headEnd/>
              <a:tailEnd/>
            </a:ln>
          </p:spPr>
        </p:pic>
        <p:pic>
          <p:nvPicPr>
            <p:cNvPr id="4322" name="Picture 226" descr="未命名 -3拷貝"/>
            <p:cNvPicPr>
              <a:picLocks noChangeAspect="1" noChangeArrowheads="1"/>
            </p:cNvPicPr>
            <p:nvPr userDrawn="1"/>
          </p:nvPicPr>
          <p:blipFill>
            <a:blip r:embed="rId4" cstate="print">
              <a:extLst>
                <a:ext uri="{28A0092B-C50C-407E-A947-70E740481C1C}">
                  <a14:useLocalDpi xmlns="" xmlns:a14="http://schemas.microsoft.com/office/drawing/2010/main" val="0"/>
                </a:ext>
              </a:extLst>
            </a:blip>
            <a:srcRect/>
            <a:stretch>
              <a:fillRect/>
            </a:stretch>
          </p:blipFill>
          <p:spPr bwMode="auto">
            <a:xfrm>
              <a:off x="269" y="248"/>
              <a:ext cx="890" cy="206"/>
            </a:xfrm>
            <a:prstGeom prst="rect">
              <a:avLst/>
            </a:prstGeom>
            <a:noFill/>
          </p:spPr>
        </p:pic>
      </p:grpSp>
      <p:grpSp>
        <p:nvGrpSpPr>
          <p:cNvPr id="3" name="Group 230"/>
          <p:cNvGrpSpPr>
            <a:grpSpLocks/>
          </p:cNvGrpSpPr>
          <p:nvPr/>
        </p:nvGrpSpPr>
        <p:grpSpPr bwMode="auto">
          <a:xfrm>
            <a:off x="0" y="0"/>
            <a:ext cx="1471613" cy="325438"/>
            <a:chOff x="0" y="0"/>
            <a:chExt cx="927" cy="205"/>
          </a:xfrm>
        </p:grpSpPr>
        <p:sp>
          <p:nvSpPr>
            <p:cNvPr id="223258" name="Freeform 26"/>
            <p:cNvSpPr>
              <a:spLocks/>
            </p:cNvSpPr>
            <p:nvPr userDrawn="1"/>
          </p:nvSpPr>
          <p:spPr bwMode="auto">
            <a:xfrm>
              <a:off x="712" y="45"/>
              <a:ext cx="203" cy="160"/>
            </a:xfrm>
            <a:custGeom>
              <a:avLst/>
              <a:gdLst>
                <a:gd name="T0" fmla="*/ 89 w 203"/>
                <a:gd name="T1" fmla="*/ 0 h 160"/>
                <a:gd name="T2" fmla="*/ 203 w 203"/>
                <a:gd name="T3" fmla="*/ 0 h 160"/>
                <a:gd name="T4" fmla="*/ 188 w 203"/>
                <a:gd name="T5" fmla="*/ 24 h 160"/>
                <a:gd name="T6" fmla="*/ 169 w 203"/>
                <a:gd name="T7" fmla="*/ 26 h 160"/>
                <a:gd name="T8" fmla="*/ 151 w 203"/>
                <a:gd name="T9" fmla="*/ 28 h 160"/>
                <a:gd name="T10" fmla="*/ 137 w 203"/>
                <a:gd name="T11" fmla="*/ 32 h 160"/>
                <a:gd name="T12" fmla="*/ 122 w 203"/>
                <a:gd name="T13" fmla="*/ 38 h 160"/>
                <a:gd name="T14" fmla="*/ 110 w 203"/>
                <a:gd name="T15" fmla="*/ 45 h 160"/>
                <a:gd name="T16" fmla="*/ 99 w 203"/>
                <a:gd name="T17" fmla="*/ 52 h 160"/>
                <a:gd name="T18" fmla="*/ 89 w 203"/>
                <a:gd name="T19" fmla="*/ 63 h 160"/>
                <a:gd name="T20" fmla="*/ 82 w 203"/>
                <a:gd name="T21" fmla="*/ 75 h 160"/>
                <a:gd name="T22" fmla="*/ 77 w 203"/>
                <a:gd name="T23" fmla="*/ 91 h 160"/>
                <a:gd name="T24" fmla="*/ 79 w 203"/>
                <a:gd name="T25" fmla="*/ 107 h 160"/>
                <a:gd name="T26" fmla="*/ 87 w 203"/>
                <a:gd name="T27" fmla="*/ 119 h 160"/>
                <a:gd name="T28" fmla="*/ 99 w 203"/>
                <a:gd name="T29" fmla="*/ 127 h 160"/>
                <a:gd name="T30" fmla="*/ 112 w 203"/>
                <a:gd name="T31" fmla="*/ 134 h 160"/>
                <a:gd name="T32" fmla="*/ 128 w 203"/>
                <a:gd name="T33" fmla="*/ 137 h 160"/>
                <a:gd name="T34" fmla="*/ 114 w 203"/>
                <a:gd name="T35" fmla="*/ 160 h 160"/>
                <a:gd name="T36" fmla="*/ 0 w 203"/>
                <a:gd name="T37" fmla="*/ 160 h 160"/>
                <a:gd name="T38" fmla="*/ 89 w 203"/>
                <a:gd name="T39" fmla="*/ 0 h 1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03"/>
                <a:gd name="T61" fmla="*/ 0 h 160"/>
                <a:gd name="T62" fmla="*/ 203 w 203"/>
                <a:gd name="T63" fmla="*/ 160 h 16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03" h="160">
                  <a:moveTo>
                    <a:pt x="89" y="0"/>
                  </a:moveTo>
                  <a:lnTo>
                    <a:pt x="203" y="0"/>
                  </a:lnTo>
                  <a:lnTo>
                    <a:pt x="188" y="24"/>
                  </a:lnTo>
                  <a:lnTo>
                    <a:pt x="169" y="26"/>
                  </a:lnTo>
                  <a:lnTo>
                    <a:pt x="151" y="28"/>
                  </a:lnTo>
                  <a:lnTo>
                    <a:pt x="137" y="32"/>
                  </a:lnTo>
                  <a:lnTo>
                    <a:pt x="122" y="38"/>
                  </a:lnTo>
                  <a:lnTo>
                    <a:pt x="110" y="45"/>
                  </a:lnTo>
                  <a:lnTo>
                    <a:pt x="99" y="52"/>
                  </a:lnTo>
                  <a:lnTo>
                    <a:pt x="89" y="63"/>
                  </a:lnTo>
                  <a:lnTo>
                    <a:pt x="82" y="75"/>
                  </a:lnTo>
                  <a:lnTo>
                    <a:pt x="77" y="91"/>
                  </a:lnTo>
                  <a:lnTo>
                    <a:pt x="79" y="107"/>
                  </a:lnTo>
                  <a:lnTo>
                    <a:pt x="87" y="119"/>
                  </a:lnTo>
                  <a:lnTo>
                    <a:pt x="99" y="127"/>
                  </a:lnTo>
                  <a:lnTo>
                    <a:pt x="112" y="134"/>
                  </a:lnTo>
                  <a:lnTo>
                    <a:pt x="128" y="137"/>
                  </a:lnTo>
                  <a:lnTo>
                    <a:pt x="114" y="160"/>
                  </a:lnTo>
                  <a:lnTo>
                    <a:pt x="0" y="160"/>
                  </a:lnTo>
                  <a:lnTo>
                    <a:pt x="89" y="0"/>
                  </a:lnTo>
                  <a:close/>
                </a:path>
              </a:pathLst>
            </a:custGeom>
            <a:solidFill>
              <a:srgbClr val="003399"/>
            </a:solidFill>
            <a:ln w="3175" cap="sq">
              <a:noFill/>
              <a:round/>
              <a:headEnd type="none" w="sm" len="sm"/>
              <a:tailEnd type="none" w="sm" len="sm"/>
            </a:ln>
          </p:spPr>
          <p:txBody>
            <a:bodyPr wrap="none"/>
            <a:lstStyle/>
            <a:p>
              <a:pPr algn="l" eaLnBrk="0" hangingPunct="0">
                <a:defRPr/>
              </a:pPr>
              <a:endParaRPr kumimoji="0" lang="zh-TW" altLang="en-US" i="1">
                <a:latin typeface="Arial" pitchFamily="34" charset="0"/>
              </a:endParaRPr>
            </a:p>
          </p:txBody>
        </p:sp>
        <p:sp>
          <p:nvSpPr>
            <p:cNvPr id="223259" name="Freeform 27"/>
            <p:cNvSpPr>
              <a:spLocks/>
            </p:cNvSpPr>
            <p:nvPr userDrawn="1"/>
          </p:nvSpPr>
          <p:spPr bwMode="auto">
            <a:xfrm>
              <a:off x="818" y="82"/>
              <a:ext cx="109" cy="87"/>
            </a:xfrm>
            <a:custGeom>
              <a:avLst/>
              <a:gdLst/>
              <a:ahLst/>
              <a:cxnLst>
                <a:cxn ang="0">
                  <a:pos x="0" y="362"/>
                </a:cxn>
                <a:cxn ang="0">
                  <a:pos x="948" y="0"/>
                </a:cxn>
                <a:cxn ang="0">
                  <a:pos x="510" y="715"/>
                </a:cxn>
                <a:cxn ang="0">
                  <a:pos x="0" y="362"/>
                </a:cxn>
              </a:cxnLst>
              <a:rect l="0" t="0" r="r" b="b"/>
              <a:pathLst>
                <a:path w="948" h="715">
                  <a:moveTo>
                    <a:pt x="0" y="362"/>
                  </a:moveTo>
                  <a:lnTo>
                    <a:pt x="948" y="0"/>
                  </a:lnTo>
                  <a:lnTo>
                    <a:pt x="510" y="715"/>
                  </a:lnTo>
                  <a:lnTo>
                    <a:pt x="0" y="362"/>
                  </a:lnTo>
                  <a:close/>
                </a:path>
              </a:pathLst>
            </a:custGeom>
            <a:solidFill>
              <a:srgbClr val="CC0000"/>
            </a:solidFill>
            <a:ln w="3175" cap="sq" cmpd="sng">
              <a:noFill/>
              <a:prstDash val="solid"/>
              <a:round/>
              <a:headEnd type="none" w="sm" len="sm"/>
              <a:tailEnd type="none" w="sm" len="sm"/>
            </a:ln>
            <a:effectLst/>
          </p:spPr>
          <p:txBody>
            <a:bodyPr wrap="none"/>
            <a:lstStyle/>
            <a:p>
              <a:pPr algn="l" eaLnBrk="0" hangingPunct="0">
                <a:defRPr/>
              </a:pPr>
              <a:endParaRPr kumimoji="0" lang="zh-TW" altLang="en-US" i="1">
                <a:latin typeface="Arial" pitchFamily="34" charset="0"/>
              </a:endParaRPr>
            </a:p>
          </p:txBody>
        </p:sp>
        <p:sp>
          <p:nvSpPr>
            <p:cNvPr id="223260" name="Freeform 28"/>
            <p:cNvSpPr>
              <a:spLocks/>
            </p:cNvSpPr>
            <p:nvPr userDrawn="1"/>
          </p:nvSpPr>
          <p:spPr bwMode="auto">
            <a:xfrm>
              <a:off x="0" y="0"/>
              <a:ext cx="795" cy="204"/>
            </a:xfrm>
            <a:custGeom>
              <a:avLst/>
              <a:gdLst/>
              <a:ahLst/>
              <a:cxnLst>
                <a:cxn ang="0">
                  <a:pos x="0" y="0"/>
                </a:cxn>
                <a:cxn ang="0">
                  <a:pos x="794" y="0"/>
                </a:cxn>
                <a:cxn ang="0">
                  <a:pos x="682" y="203"/>
                </a:cxn>
                <a:cxn ang="0">
                  <a:pos x="0" y="204"/>
                </a:cxn>
                <a:cxn ang="0">
                  <a:pos x="0" y="0"/>
                </a:cxn>
              </a:cxnLst>
              <a:rect l="0" t="0" r="r" b="b"/>
              <a:pathLst>
                <a:path w="794" h="204">
                  <a:moveTo>
                    <a:pt x="0" y="0"/>
                  </a:moveTo>
                  <a:lnTo>
                    <a:pt x="794" y="0"/>
                  </a:lnTo>
                  <a:lnTo>
                    <a:pt x="682" y="203"/>
                  </a:lnTo>
                  <a:lnTo>
                    <a:pt x="0" y="204"/>
                  </a:lnTo>
                  <a:lnTo>
                    <a:pt x="0" y="0"/>
                  </a:lnTo>
                  <a:close/>
                </a:path>
              </a:pathLst>
            </a:custGeom>
            <a:solidFill>
              <a:srgbClr val="00FFFF"/>
            </a:solidFill>
            <a:ln w="12700" cap="sq" cmpd="sng">
              <a:noFill/>
              <a:prstDash val="solid"/>
              <a:round/>
              <a:headEnd type="none" w="sm" len="sm"/>
              <a:tailEnd type="none" w="sm" len="sm"/>
            </a:ln>
            <a:effectLst/>
          </p:spPr>
          <p:txBody>
            <a:bodyPr wrap="none"/>
            <a:lstStyle/>
            <a:p>
              <a:pPr algn="l" eaLnBrk="0" hangingPunct="0">
                <a:defRPr/>
              </a:pPr>
              <a:endParaRPr kumimoji="0" lang="zh-TW" altLang="en-US" i="1">
                <a:latin typeface="Arial" pitchFamily="34" charset="0"/>
              </a:endParaRPr>
            </a:p>
          </p:txBody>
        </p:sp>
        <p:pic>
          <p:nvPicPr>
            <p:cNvPr id="4325" name="Picture 229" descr="未命名 -6拷貝"/>
            <p:cNvPicPr>
              <a:picLocks noChangeAspect="1" noChangeArrowheads="1"/>
            </p:cNvPicPr>
            <p:nvPr userDrawn="1"/>
          </p:nvPicPr>
          <p:blipFill>
            <a:blip r:embed="rId5" cstate="print">
              <a:extLst>
                <a:ext uri="{28A0092B-C50C-407E-A947-70E740481C1C}">
                  <a14:useLocalDpi xmlns="" xmlns:a14="http://schemas.microsoft.com/office/drawing/2010/main" val="0"/>
                </a:ext>
              </a:extLst>
            </a:blip>
            <a:srcRect/>
            <a:stretch>
              <a:fillRect/>
            </a:stretch>
          </p:blipFill>
          <p:spPr bwMode="auto">
            <a:xfrm>
              <a:off x="157" y="65"/>
              <a:ext cx="439" cy="117"/>
            </a:xfrm>
            <a:prstGeom prst="rect">
              <a:avLst/>
            </a:prstGeom>
            <a:noFill/>
          </p:spPr>
        </p:pic>
      </p:grpSp>
      <p:grpSp>
        <p:nvGrpSpPr>
          <p:cNvPr id="17" name="群組 16"/>
          <p:cNvGrpSpPr/>
          <p:nvPr/>
        </p:nvGrpSpPr>
        <p:grpSpPr>
          <a:xfrm>
            <a:off x="2500313" y="1785938"/>
            <a:ext cx="4044950" cy="4017962"/>
            <a:chOff x="2500313" y="1785938"/>
            <a:chExt cx="4044950" cy="4017962"/>
          </a:xfrm>
        </p:grpSpPr>
        <p:sp>
          <p:nvSpPr>
            <p:cNvPr id="18" name="WordArt 398"/>
            <p:cNvSpPr>
              <a:spLocks noChangeArrowheads="1" noChangeShapeType="1" noTextEdit="1"/>
            </p:cNvSpPr>
            <p:nvPr/>
          </p:nvSpPr>
          <p:spPr bwMode="auto">
            <a:xfrm>
              <a:off x="2594858" y="1893888"/>
              <a:ext cx="3873193" cy="3786187"/>
            </a:xfrm>
            <a:prstGeom prst="rect">
              <a:avLst/>
            </a:prstGeom>
            <a:ln>
              <a:noFill/>
            </a:ln>
          </p:spPr>
          <p:txBody>
            <a:bodyPr wrap="none" fromWordArt="1">
              <a:prstTxWarp prst="textArchUpPour">
                <a:avLst>
                  <a:gd name="adj1" fmla="val 11140628"/>
                  <a:gd name="adj2" fmla="val 82157"/>
                </a:avLst>
              </a:prstTxWarp>
            </a:bodyPr>
            <a:lstStyle/>
            <a:p>
              <a:pPr algn="ctr"/>
              <a:r>
                <a:rPr lang="zh-TW" altLang="en-US" sz="3600" kern="10" dirty="0">
                  <a:ln w="0">
                    <a:solidFill>
                      <a:schemeClr val="accent2">
                        <a:lumMod val="20000"/>
                        <a:lumOff val="80000"/>
                      </a:schemeClr>
                    </a:solidFill>
                    <a:prstDash val="sysDot"/>
                    <a:round/>
                    <a:headEnd/>
                    <a:tailEnd/>
                  </a:ln>
                  <a:noFill/>
                  <a:latin typeface="標楷體"/>
                  <a:ea typeface="標楷體"/>
                </a:rPr>
                <a:t>經濟部中央地質調查所</a:t>
              </a:r>
            </a:p>
          </p:txBody>
        </p:sp>
        <p:sp>
          <p:nvSpPr>
            <p:cNvPr id="19" name="WordArt 399"/>
            <p:cNvSpPr>
              <a:spLocks noChangeArrowheads="1" noChangeShapeType="1" noTextEdit="1"/>
            </p:cNvSpPr>
            <p:nvPr/>
          </p:nvSpPr>
          <p:spPr bwMode="auto">
            <a:xfrm>
              <a:off x="2643706" y="1857376"/>
              <a:ext cx="3821194" cy="3803649"/>
            </a:xfrm>
            <a:prstGeom prst="rect">
              <a:avLst/>
            </a:prstGeom>
            <a:ln>
              <a:noFill/>
            </a:ln>
          </p:spPr>
          <p:txBody>
            <a:bodyPr wrap="none" fromWordArt="1">
              <a:prstTxWarp prst="textArchDownPour">
                <a:avLst>
                  <a:gd name="adj1" fmla="val 390148"/>
                  <a:gd name="adj2" fmla="val 83620"/>
                </a:avLst>
              </a:prstTxWarp>
            </a:bodyPr>
            <a:lstStyle/>
            <a:p>
              <a:pPr algn="ctr"/>
              <a:r>
                <a:rPr lang="en-US" altLang="zh-TW" sz="3600" kern="10" dirty="0">
                  <a:ln w="0">
                    <a:solidFill>
                      <a:schemeClr val="accent2">
                        <a:lumMod val="20000"/>
                        <a:lumOff val="80000"/>
                      </a:schemeClr>
                    </a:solidFill>
                    <a:prstDash val="sysDot"/>
                    <a:round/>
                    <a:headEnd/>
                    <a:tailEnd/>
                  </a:ln>
                  <a:noFill/>
                  <a:latin typeface="Times New Roman"/>
                  <a:cs typeface="Times New Roman"/>
                </a:rPr>
                <a:t>CENTRAL GEOLOGICAL SURVEY R.O.C.</a:t>
              </a:r>
              <a:endParaRPr lang="zh-TW" altLang="en-US" sz="3600" kern="10" dirty="0">
                <a:ln w="0">
                  <a:solidFill>
                    <a:schemeClr val="accent2">
                      <a:lumMod val="20000"/>
                      <a:lumOff val="80000"/>
                    </a:schemeClr>
                  </a:solidFill>
                  <a:prstDash val="sysDot"/>
                  <a:round/>
                  <a:headEnd/>
                  <a:tailEnd/>
                </a:ln>
                <a:noFill/>
                <a:latin typeface="Times New Roman"/>
                <a:cs typeface="Times New Roman"/>
              </a:endParaRPr>
            </a:p>
          </p:txBody>
        </p:sp>
        <p:sp>
          <p:nvSpPr>
            <p:cNvPr id="20" name="Oval 370"/>
            <p:cNvSpPr>
              <a:spLocks noChangeArrowheads="1"/>
            </p:cNvSpPr>
            <p:nvPr/>
          </p:nvSpPr>
          <p:spPr bwMode="auto">
            <a:xfrm>
              <a:off x="3071813" y="2354263"/>
              <a:ext cx="2903537" cy="2881312"/>
            </a:xfrm>
            <a:prstGeom prst="ellips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1" name="Freeform 371"/>
            <p:cNvSpPr>
              <a:spLocks/>
            </p:cNvSpPr>
            <p:nvPr/>
          </p:nvSpPr>
          <p:spPr bwMode="auto">
            <a:xfrm>
              <a:off x="3244850" y="2706688"/>
              <a:ext cx="1279525" cy="1144587"/>
            </a:xfrm>
            <a:custGeom>
              <a:avLst/>
              <a:gdLst/>
              <a:ahLst/>
              <a:cxnLst>
                <a:cxn ang="0">
                  <a:pos x="429" y="419"/>
                </a:cxn>
                <a:cxn ang="0">
                  <a:pos x="488" y="349"/>
                </a:cxn>
                <a:cxn ang="0">
                  <a:pos x="550" y="288"/>
                </a:cxn>
                <a:cxn ang="0">
                  <a:pos x="627" y="212"/>
                </a:cxn>
                <a:cxn ang="0">
                  <a:pos x="695" y="157"/>
                </a:cxn>
                <a:cxn ang="0">
                  <a:pos x="748" y="114"/>
                </a:cxn>
                <a:cxn ang="0">
                  <a:pos x="822" y="58"/>
                </a:cxn>
                <a:cxn ang="0">
                  <a:pos x="884" y="18"/>
                </a:cxn>
                <a:cxn ang="0">
                  <a:pos x="914" y="0"/>
                </a:cxn>
                <a:cxn ang="0">
                  <a:pos x="932" y="8"/>
                </a:cxn>
                <a:cxn ang="0">
                  <a:pos x="972" y="44"/>
                </a:cxn>
                <a:cxn ang="0">
                  <a:pos x="1006" y="91"/>
                </a:cxn>
                <a:cxn ang="0">
                  <a:pos x="1021" y="109"/>
                </a:cxn>
                <a:cxn ang="0">
                  <a:pos x="1030" y="130"/>
                </a:cxn>
                <a:cxn ang="0">
                  <a:pos x="1013" y="148"/>
                </a:cxn>
                <a:cxn ang="0">
                  <a:pos x="941" y="191"/>
                </a:cxn>
                <a:cxn ang="0">
                  <a:pos x="873" y="244"/>
                </a:cxn>
                <a:cxn ang="0">
                  <a:pos x="802" y="299"/>
                </a:cxn>
                <a:cxn ang="0">
                  <a:pos x="758" y="339"/>
                </a:cxn>
                <a:cxn ang="0">
                  <a:pos x="743" y="369"/>
                </a:cxn>
                <a:cxn ang="0">
                  <a:pos x="741" y="390"/>
                </a:cxn>
                <a:cxn ang="0">
                  <a:pos x="750" y="429"/>
                </a:cxn>
                <a:cxn ang="0">
                  <a:pos x="797" y="518"/>
                </a:cxn>
                <a:cxn ang="0">
                  <a:pos x="825" y="562"/>
                </a:cxn>
                <a:cxn ang="0">
                  <a:pos x="871" y="625"/>
                </a:cxn>
                <a:cxn ang="0">
                  <a:pos x="932" y="696"/>
                </a:cxn>
                <a:cxn ang="0">
                  <a:pos x="1039" y="799"/>
                </a:cxn>
                <a:cxn ang="0">
                  <a:pos x="1134" y="890"/>
                </a:cxn>
                <a:cxn ang="0">
                  <a:pos x="1201" y="955"/>
                </a:cxn>
                <a:cxn ang="0">
                  <a:pos x="1277" y="1032"/>
                </a:cxn>
                <a:cxn ang="0">
                  <a:pos x="1320" y="1083"/>
                </a:cxn>
                <a:cxn ang="0">
                  <a:pos x="1220" y="1189"/>
                </a:cxn>
                <a:cxn ang="0">
                  <a:pos x="1152" y="1106"/>
                </a:cxn>
                <a:cxn ang="0">
                  <a:pos x="1088" y="1029"/>
                </a:cxn>
                <a:cxn ang="0">
                  <a:pos x="1020" y="937"/>
                </a:cxn>
                <a:cxn ang="0">
                  <a:pos x="919" y="807"/>
                </a:cxn>
                <a:cxn ang="0">
                  <a:pos x="842" y="703"/>
                </a:cxn>
                <a:cxn ang="0">
                  <a:pos x="778" y="629"/>
                </a:cxn>
                <a:cxn ang="0">
                  <a:pos x="708" y="562"/>
                </a:cxn>
                <a:cxn ang="0">
                  <a:pos x="653" y="517"/>
                </a:cxn>
                <a:cxn ang="0">
                  <a:pos x="608" y="506"/>
                </a:cxn>
                <a:cxn ang="0">
                  <a:pos x="557" y="516"/>
                </a:cxn>
                <a:cxn ang="0">
                  <a:pos x="495" y="556"/>
                </a:cxn>
                <a:cxn ang="0">
                  <a:pos x="382" y="645"/>
                </a:cxn>
                <a:cxn ang="0">
                  <a:pos x="255" y="765"/>
                </a:cxn>
                <a:cxn ang="0">
                  <a:pos x="152" y="877"/>
                </a:cxn>
                <a:cxn ang="0">
                  <a:pos x="76" y="972"/>
                </a:cxn>
                <a:cxn ang="0">
                  <a:pos x="35" y="1027"/>
                </a:cxn>
                <a:cxn ang="0">
                  <a:pos x="12" y="1066"/>
                </a:cxn>
                <a:cxn ang="0">
                  <a:pos x="0" y="1066"/>
                </a:cxn>
                <a:cxn ang="0">
                  <a:pos x="2" y="1048"/>
                </a:cxn>
                <a:cxn ang="0">
                  <a:pos x="58" y="948"/>
                </a:cxn>
                <a:cxn ang="0">
                  <a:pos x="119" y="848"/>
                </a:cxn>
                <a:cxn ang="0">
                  <a:pos x="212" y="702"/>
                </a:cxn>
                <a:cxn ang="0">
                  <a:pos x="303" y="575"/>
                </a:cxn>
                <a:cxn ang="0">
                  <a:pos x="365" y="496"/>
                </a:cxn>
              </a:cxnLst>
              <a:rect l="0" t="0" r="r" b="b"/>
              <a:pathLst>
                <a:path w="1320" h="1189">
                  <a:moveTo>
                    <a:pt x="429" y="419"/>
                  </a:moveTo>
                  <a:lnTo>
                    <a:pt x="488" y="349"/>
                  </a:lnTo>
                  <a:lnTo>
                    <a:pt x="550" y="288"/>
                  </a:lnTo>
                  <a:lnTo>
                    <a:pt x="627" y="212"/>
                  </a:lnTo>
                  <a:lnTo>
                    <a:pt x="695" y="157"/>
                  </a:lnTo>
                  <a:lnTo>
                    <a:pt x="748" y="114"/>
                  </a:lnTo>
                  <a:lnTo>
                    <a:pt x="822" y="58"/>
                  </a:lnTo>
                  <a:lnTo>
                    <a:pt x="884" y="18"/>
                  </a:lnTo>
                  <a:lnTo>
                    <a:pt x="914" y="0"/>
                  </a:lnTo>
                  <a:lnTo>
                    <a:pt x="932" y="8"/>
                  </a:lnTo>
                  <a:lnTo>
                    <a:pt x="972" y="44"/>
                  </a:lnTo>
                  <a:lnTo>
                    <a:pt x="1006" y="91"/>
                  </a:lnTo>
                  <a:lnTo>
                    <a:pt x="1021" y="109"/>
                  </a:lnTo>
                  <a:lnTo>
                    <a:pt x="1030" y="130"/>
                  </a:lnTo>
                  <a:lnTo>
                    <a:pt x="1013" y="148"/>
                  </a:lnTo>
                  <a:lnTo>
                    <a:pt x="941" y="191"/>
                  </a:lnTo>
                  <a:lnTo>
                    <a:pt x="873" y="244"/>
                  </a:lnTo>
                  <a:lnTo>
                    <a:pt x="802" y="299"/>
                  </a:lnTo>
                  <a:lnTo>
                    <a:pt x="758" y="339"/>
                  </a:lnTo>
                  <a:lnTo>
                    <a:pt x="743" y="369"/>
                  </a:lnTo>
                  <a:lnTo>
                    <a:pt x="741" y="390"/>
                  </a:lnTo>
                  <a:lnTo>
                    <a:pt x="750" y="429"/>
                  </a:lnTo>
                  <a:lnTo>
                    <a:pt x="797" y="518"/>
                  </a:lnTo>
                  <a:lnTo>
                    <a:pt x="825" y="562"/>
                  </a:lnTo>
                  <a:lnTo>
                    <a:pt x="871" y="625"/>
                  </a:lnTo>
                  <a:lnTo>
                    <a:pt x="932" y="696"/>
                  </a:lnTo>
                  <a:lnTo>
                    <a:pt x="1039" y="799"/>
                  </a:lnTo>
                  <a:lnTo>
                    <a:pt x="1134" y="890"/>
                  </a:lnTo>
                  <a:lnTo>
                    <a:pt x="1201" y="955"/>
                  </a:lnTo>
                  <a:lnTo>
                    <a:pt x="1277" y="1032"/>
                  </a:lnTo>
                  <a:lnTo>
                    <a:pt x="1320" y="1083"/>
                  </a:lnTo>
                  <a:lnTo>
                    <a:pt x="1220" y="1189"/>
                  </a:lnTo>
                  <a:lnTo>
                    <a:pt x="1152" y="1106"/>
                  </a:lnTo>
                  <a:lnTo>
                    <a:pt x="1088" y="1029"/>
                  </a:lnTo>
                  <a:lnTo>
                    <a:pt x="1020" y="937"/>
                  </a:lnTo>
                  <a:lnTo>
                    <a:pt x="919" y="807"/>
                  </a:lnTo>
                  <a:lnTo>
                    <a:pt x="842" y="703"/>
                  </a:lnTo>
                  <a:lnTo>
                    <a:pt x="778" y="629"/>
                  </a:lnTo>
                  <a:lnTo>
                    <a:pt x="708" y="562"/>
                  </a:lnTo>
                  <a:lnTo>
                    <a:pt x="653" y="517"/>
                  </a:lnTo>
                  <a:lnTo>
                    <a:pt x="608" y="506"/>
                  </a:lnTo>
                  <a:lnTo>
                    <a:pt x="557" y="516"/>
                  </a:lnTo>
                  <a:lnTo>
                    <a:pt x="495" y="556"/>
                  </a:lnTo>
                  <a:lnTo>
                    <a:pt x="382" y="645"/>
                  </a:lnTo>
                  <a:lnTo>
                    <a:pt x="255" y="765"/>
                  </a:lnTo>
                  <a:lnTo>
                    <a:pt x="152" y="877"/>
                  </a:lnTo>
                  <a:lnTo>
                    <a:pt x="76" y="972"/>
                  </a:lnTo>
                  <a:lnTo>
                    <a:pt x="35" y="1027"/>
                  </a:lnTo>
                  <a:lnTo>
                    <a:pt x="12" y="1066"/>
                  </a:lnTo>
                  <a:lnTo>
                    <a:pt x="0" y="1066"/>
                  </a:lnTo>
                  <a:lnTo>
                    <a:pt x="2" y="1048"/>
                  </a:lnTo>
                  <a:lnTo>
                    <a:pt x="58" y="948"/>
                  </a:lnTo>
                  <a:lnTo>
                    <a:pt x="119" y="848"/>
                  </a:lnTo>
                  <a:lnTo>
                    <a:pt x="212" y="702"/>
                  </a:lnTo>
                  <a:lnTo>
                    <a:pt x="303" y="575"/>
                  </a:lnTo>
                  <a:lnTo>
                    <a:pt x="365" y="496"/>
                  </a:lnTo>
                </a:path>
              </a:pathLst>
            </a:custGeom>
            <a:no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2" name="Freeform 372"/>
            <p:cNvSpPr>
              <a:spLocks/>
            </p:cNvSpPr>
            <p:nvPr/>
          </p:nvSpPr>
          <p:spPr bwMode="auto">
            <a:xfrm rot="21539226">
              <a:off x="3756025" y="2724150"/>
              <a:ext cx="2060575" cy="1960563"/>
            </a:xfrm>
            <a:custGeom>
              <a:avLst/>
              <a:gdLst/>
              <a:ahLst/>
              <a:cxnLst>
                <a:cxn ang="0">
                  <a:pos x="1673" y="366"/>
                </a:cxn>
                <a:cxn ang="0">
                  <a:pos x="1540" y="223"/>
                </a:cxn>
                <a:cxn ang="0">
                  <a:pos x="1423" y="120"/>
                </a:cxn>
                <a:cxn ang="0">
                  <a:pos x="1291" y="19"/>
                </a:cxn>
                <a:cxn ang="0">
                  <a:pos x="1243" y="8"/>
                </a:cxn>
                <a:cxn ang="0">
                  <a:pos x="1167" y="87"/>
                </a:cxn>
                <a:cxn ang="0">
                  <a:pos x="1140" y="125"/>
                </a:cxn>
                <a:cxn ang="0">
                  <a:pos x="1227" y="190"/>
                </a:cxn>
                <a:cxn ang="0">
                  <a:pos x="1361" y="303"/>
                </a:cxn>
                <a:cxn ang="0">
                  <a:pos x="1417" y="375"/>
                </a:cxn>
                <a:cxn ang="0">
                  <a:pos x="1408" y="435"/>
                </a:cxn>
                <a:cxn ang="0">
                  <a:pos x="1328" y="565"/>
                </a:cxn>
                <a:cxn ang="0">
                  <a:pos x="1215" y="694"/>
                </a:cxn>
                <a:cxn ang="0">
                  <a:pos x="1006" y="880"/>
                </a:cxn>
                <a:cxn ang="0">
                  <a:pos x="857" y="1016"/>
                </a:cxn>
                <a:cxn ang="0">
                  <a:pos x="9" y="1896"/>
                </a:cxn>
                <a:cxn ang="0">
                  <a:pos x="6" y="1944"/>
                </a:cxn>
                <a:cxn ang="0">
                  <a:pos x="60" y="2010"/>
                </a:cxn>
                <a:cxn ang="0">
                  <a:pos x="129" y="2034"/>
                </a:cxn>
                <a:cxn ang="0">
                  <a:pos x="908" y="1175"/>
                </a:cxn>
                <a:cxn ang="0">
                  <a:pos x="1046" y="1021"/>
                </a:cxn>
                <a:cxn ang="0">
                  <a:pos x="1224" y="806"/>
                </a:cxn>
                <a:cxn ang="0">
                  <a:pos x="1372" y="634"/>
                </a:cxn>
                <a:cxn ang="0">
                  <a:pos x="1501" y="527"/>
                </a:cxn>
                <a:cxn ang="0">
                  <a:pos x="1597" y="530"/>
                </a:cxn>
                <a:cxn ang="0">
                  <a:pos x="1767" y="666"/>
                </a:cxn>
                <a:cxn ang="0">
                  <a:pos x="1987" y="907"/>
                </a:cxn>
                <a:cxn ang="0">
                  <a:pos x="2098" y="1061"/>
                </a:cxn>
                <a:cxn ang="0">
                  <a:pos x="2132" y="1102"/>
                </a:cxn>
                <a:cxn ang="0">
                  <a:pos x="2079" y="982"/>
                </a:cxn>
                <a:cxn ang="0">
                  <a:pos x="1934" y="730"/>
                </a:cxn>
                <a:cxn ang="0">
                  <a:pos x="1790" y="517"/>
                </a:cxn>
              </a:cxnLst>
              <a:rect l="0" t="0" r="r" b="b"/>
              <a:pathLst>
                <a:path w="2132" h="2037">
                  <a:moveTo>
                    <a:pt x="1729" y="439"/>
                  </a:moveTo>
                  <a:lnTo>
                    <a:pt x="1673" y="366"/>
                  </a:lnTo>
                  <a:lnTo>
                    <a:pt x="1614" y="303"/>
                  </a:lnTo>
                  <a:lnTo>
                    <a:pt x="1540" y="223"/>
                  </a:lnTo>
                  <a:lnTo>
                    <a:pt x="1475" y="165"/>
                  </a:lnTo>
                  <a:lnTo>
                    <a:pt x="1423" y="120"/>
                  </a:lnTo>
                  <a:lnTo>
                    <a:pt x="1351" y="62"/>
                  </a:lnTo>
                  <a:lnTo>
                    <a:pt x="1291" y="19"/>
                  </a:lnTo>
                  <a:lnTo>
                    <a:pt x="1262" y="0"/>
                  </a:lnTo>
                  <a:lnTo>
                    <a:pt x="1243" y="8"/>
                  </a:lnTo>
                  <a:lnTo>
                    <a:pt x="1202" y="41"/>
                  </a:lnTo>
                  <a:lnTo>
                    <a:pt x="1167" y="87"/>
                  </a:lnTo>
                  <a:lnTo>
                    <a:pt x="1151" y="104"/>
                  </a:lnTo>
                  <a:lnTo>
                    <a:pt x="1140" y="125"/>
                  </a:lnTo>
                  <a:lnTo>
                    <a:pt x="1157" y="144"/>
                  </a:lnTo>
                  <a:lnTo>
                    <a:pt x="1227" y="190"/>
                  </a:lnTo>
                  <a:lnTo>
                    <a:pt x="1293" y="245"/>
                  </a:lnTo>
                  <a:lnTo>
                    <a:pt x="1361" y="303"/>
                  </a:lnTo>
                  <a:lnTo>
                    <a:pt x="1404" y="344"/>
                  </a:lnTo>
                  <a:lnTo>
                    <a:pt x="1417" y="375"/>
                  </a:lnTo>
                  <a:lnTo>
                    <a:pt x="1419" y="396"/>
                  </a:lnTo>
                  <a:lnTo>
                    <a:pt x="1408" y="435"/>
                  </a:lnTo>
                  <a:lnTo>
                    <a:pt x="1357" y="522"/>
                  </a:lnTo>
                  <a:lnTo>
                    <a:pt x="1328" y="565"/>
                  </a:lnTo>
                  <a:lnTo>
                    <a:pt x="1279" y="626"/>
                  </a:lnTo>
                  <a:lnTo>
                    <a:pt x="1215" y="694"/>
                  </a:lnTo>
                  <a:lnTo>
                    <a:pt x="1104" y="793"/>
                  </a:lnTo>
                  <a:lnTo>
                    <a:pt x="1006" y="880"/>
                  </a:lnTo>
                  <a:lnTo>
                    <a:pt x="936" y="942"/>
                  </a:lnTo>
                  <a:lnTo>
                    <a:pt x="857" y="1016"/>
                  </a:lnTo>
                  <a:lnTo>
                    <a:pt x="812" y="1064"/>
                  </a:lnTo>
                  <a:lnTo>
                    <a:pt x="9" y="1896"/>
                  </a:lnTo>
                  <a:lnTo>
                    <a:pt x="0" y="1923"/>
                  </a:lnTo>
                  <a:lnTo>
                    <a:pt x="6" y="1944"/>
                  </a:lnTo>
                  <a:lnTo>
                    <a:pt x="24" y="1968"/>
                  </a:lnTo>
                  <a:lnTo>
                    <a:pt x="60" y="2010"/>
                  </a:lnTo>
                  <a:lnTo>
                    <a:pt x="102" y="2037"/>
                  </a:lnTo>
                  <a:lnTo>
                    <a:pt x="129" y="2034"/>
                  </a:lnTo>
                  <a:lnTo>
                    <a:pt x="150" y="2013"/>
                  </a:lnTo>
                  <a:lnTo>
                    <a:pt x="908" y="1175"/>
                  </a:lnTo>
                  <a:lnTo>
                    <a:pt x="978" y="1095"/>
                  </a:lnTo>
                  <a:lnTo>
                    <a:pt x="1046" y="1021"/>
                  </a:lnTo>
                  <a:lnTo>
                    <a:pt x="1117" y="932"/>
                  </a:lnTo>
                  <a:lnTo>
                    <a:pt x="1224" y="806"/>
                  </a:lnTo>
                  <a:lnTo>
                    <a:pt x="1305" y="705"/>
                  </a:lnTo>
                  <a:lnTo>
                    <a:pt x="1372" y="634"/>
                  </a:lnTo>
                  <a:lnTo>
                    <a:pt x="1445" y="569"/>
                  </a:lnTo>
                  <a:lnTo>
                    <a:pt x="1501" y="527"/>
                  </a:lnTo>
                  <a:lnTo>
                    <a:pt x="1547" y="518"/>
                  </a:lnTo>
                  <a:lnTo>
                    <a:pt x="1597" y="530"/>
                  </a:lnTo>
                  <a:lnTo>
                    <a:pt x="1658" y="573"/>
                  </a:lnTo>
                  <a:lnTo>
                    <a:pt x="1767" y="666"/>
                  </a:lnTo>
                  <a:lnTo>
                    <a:pt x="1889" y="791"/>
                  </a:lnTo>
                  <a:lnTo>
                    <a:pt x="1987" y="907"/>
                  </a:lnTo>
                  <a:lnTo>
                    <a:pt x="2059" y="1005"/>
                  </a:lnTo>
                  <a:lnTo>
                    <a:pt x="2098" y="1061"/>
                  </a:lnTo>
                  <a:lnTo>
                    <a:pt x="2120" y="1102"/>
                  </a:lnTo>
                  <a:lnTo>
                    <a:pt x="2132" y="1102"/>
                  </a:lnTo>
                  <a:lnTo>
                    <a:pt x="2130" y="1084"/>
                  </a:lnTo>
                  <a:lnTo>
                    <a:pt x="2079" y="982"/>
                  </a:lnTo>
                  <a:lnTo>
                    <a:pt x="2022" y="879"/>
                  </a:lnTo>
                  <a:lnTo>
                    <a:pt x="1934" y="730"/>
                  </a:lnTo>
                  <a:lnTo>
                    <a:pt x="1849" y="599"/>
                  </a:lnTo>
                  <a:lnTo>
                    <a:pt x="1790" y="517"/>
                  </a:lnTo>
                </a:path>
              </a:pathLst>
            </a:custGeom>
            <a:no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3" name="Line 374"/>
            <p:cNvSpPr>
              <a:spLocks noChangeShapeType="1"/>
            </p:cNvSpPr>
            <p:nvPr/>
          </p:nvSpPr>
          <p:spPr bwMode="auto">
            <a:xfrm flipV="1">
              <a:off x="4449763" y="2354263"/>
              <a:ext cx="163512"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4" name="Line 375"/>
            <p:cNvSpPr>
              <a:spLocks noChangeShapeType="1"/>
            </p:cNvSpPr>
            <p:nvPr/>
          </p:nvSpPr>
          <p:spPr bwMode="auto">
            <a:xfrm rot="1800000" flipV="1">
              <a:off x="5176838" y="2551113"/>
              <a:ext cx="166687"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5" name="Line 376"/>
            <p:cNvSpPr>
              <a:spLocks noChangeShapeType="1"/>
            </p:cNvSpPr>
            <p:nvPr/>
          </p:nvSpPr>
          <p:spPr bwMode="auto">
            <a:xfrm rot="3600000" flipV="1">
              <a:off x="5705475" y="3076576"/>
              <a:ext cx="155575"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6" name="Line 377"/>
            <p:cNvSpPr>
              <a:spLocks noChangeShapeType="1"/>
            </p:cNvSpPr>
            <p:nvPr/>
          </p:nvSpPr>
          <p:spPr bwMode="auto">
            <a:xfrm rot="5400000" flipV="1">
              <a:off x="5892800" y="3794125"/>
              <a:ext cx="153988" cy="7938"/>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7" name="Line 378"/>
            <p:cNvSpPr>
              <a:spLocks noChangeShapeType="1"/>
            </p:cNvSpPr>
            <p:nvPr/>
          </p:nvSpPr>
          <p:spPr bwMode="auto">
            <a:xfrm rot="7200000" flipV="1">
              <a:off x="5701507" y="4509294"/>
              <a:ext cx="163512"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8" name="Line 379"/>
            <p:cNvSpPr>
              <a:spLocks noChangeShapeType="1"/>
            </p:cNvSpPr>
            <p:nvPr/>
          </p:nvSpPr>
          <p:spPr bwMode="auto">
            <a:xfrm rot="9000000" flipV="1">
              <a:off x="5176838" y="5038725"/>
              <a:ext cx="157162"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29" name="Line 380"/>
            <p:cNvSpPr>
              <a:spLocks noChangeShapeType="1"/>
            </p:cNvSpPr>
            <p:nvPr/>
          </p:nvSpPr>
          <p:spPr bwMode="auto">
            <a:xfrm rot="10800000" flipV="1">
              <a:off x="4457700" y="5235575"/>
              <a:ext cx="155575"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0" name="Line 381"/>
            <p:cNvSpPr>
              <a:spLocks noChangeShapeType="1"/>
            </p:cNvSpPr>
            <p:nvPr/>
          </p:nvSpPr>
          <p:spPr bwMode="auto">
            <a:xfrm rot="1800000" flipV="1">
              <a:off x="3730625" y="5046663"/>
              <a:ext cx="153988"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1" name="Line 382"/>
            <p:cNvSpPr>
              <a:spLocks noChangeShapeType="1"/>
            </p:cNvSpPr>
            <p:nvPr/>
          </p:nvSpPr>
          <p:spPr bwMode="auto">
            <a:xfrm rot="3600000" flipH="1" flipV="1">
              <a:off x="3198019" y="4528344"/>
              <a:ext cx="150812"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2" name="Line 383"/>
            <p:cNvSpPr>
              <a:spLocks noChangeShapeType="1"/>
            </p:cNvSpPr>
            <p:nvPr/>
          </p:nvSpPr>
          <p:spPr bwMode="auto">
            <a:xfrm rot="5400000" flipV="1">
              <a:off x="2994025" y="3798888"/>
              <a:ext cx="155575"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3" name="Line 384"/>
            <p:cNvSpPr>
              <a:spLocks noChangeShapeType="1"/>
            </p:cNvSpPr>
            <p:nvPr/>
          </p:nvSpPr>
          <p:spPr bwMode="auto">
            <a:xfrm rot="7200000" flipV="1">
              <a:off x="3190081" y="3067844"/>
              <a:ext cx="160338"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4" name="Line 385"/>
            <p:cNvSpPr>
              <a:spLocks noChangeShapeType="1"/>
            </p:cNvSpPr>
            <p:nvPr/>
          </p:nvSpPr>
          <p:spPr bwMode="auto">
            <a:xfrm rot="9000000" flipV="1">
              <a:off x="3721100" y="2543175"/>
              <a:ext cx="158750" cy="0"/>
            </a:xfrm>
            <a:prstGeom prst="lin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5" name="Freeform 386"/>
            <p:cNvSpPr>
              <a:spLocks/>
            </p:cNvSpPr>
            <p:nvPr/>
          </p:nvSpPr>
          <p:spPr bwMode="auto">
            <a:xfrm>
              <a:off x="4622800" y="2354263"/>
              <a:ext cx="528638" cy="206375"/>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6" name="Freeform 387"/>
            <p:cNvSpPr>
              <a:spLocks/>
            </p:cNvSpPr>
            <p:nvPr/>
          </p:nvSpPr>
          <p:spPr bwMode="auto">
            <a:xfrm rot="1800000">
              <a:off x="5245100" y="2714625"/>
              <a:ext cx="530225" cy="198438"/>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7" name="Freeform 388"/>
            <p:cNvSpPr>
              <a:spLocks/>
            </p:cNvSpPr>
            <p:nvPr/>
          </p:nvSpPr>
          <p:spPr bwMode="auto">
            <a:xfrm rot="3600000">
              <a:off x="5603875" y="3333750"/>
              <a:ext cx="523875" cy="200025"/>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8" name="Freeform 389"/>
            <p:cNvSpPr>
              <a:spLocks/>
            </p:cNvSpPr>
            <p:nvPr/>
          </p:nvSpPr>
          <p:spPr bwMode="auto">
            <a:xfrm rot="5363293">
              <a:off x="5606257" y="4044156"/>
              <a:ext cx="527050" cy="207963"/>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39" name="Freeform 390"/>
            <p:cNvSpPr>
              <a:spLocks/>
            </p:cNvSpPr>
            <p:nvPr/>
          </p:nvSpPr>
          <p:spPr bwMode="auto">
            <a:xfrm rot="19800000">
              <a:off x="3902075" y="2354263"/>
              <a:ext cx="530225" cy="196850"/>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0" name="Freeform 391"/>
            <p:cNvSpPr>
              <a:spLocks/>
            </p:cNvSpPr>
            <p:nvPr/>
          </p:nvSpPr>
          <p:spPr bwMode="auto">
            <a:xfrm rot="18000000">
              <a:off x="3282157" y="2713831"/>
              <a:ext cx="525462" cy="200025"/>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1" name="Freeform 392"/>
            <p:cNvSpPr>
              <a:spLocks/>
            </p:cNvSpPr>
            <p:nvPr/>
          </p:nvSpPr>
          <p:spPr bwMode="auto">
            <a:xfrm rot="16200000">
              <a:off x="2913856" y="3329782"/>
              <a:ext cx="523875" cy="207962"/>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2" name="Freeform 393"/>
            <p:cNvSpPr>
              <a:spLocks/>
            </p:cNvSpPr>
            <p:nvPr/>
          </p:nvSpPr>
          <p:spPr bwMode="auto">
            <a:xfrm rot="14400000">
              <a:off x="2917031" y="4064794"/>
              <a:ext cx="525463" cy="200025"/>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3" name="Freeform 394"/>
            <p:cNvSpPr>
              <a:spLocks/>
            </p:cNvSpPr>
            <p:nvPr/>
          </p:nvSpPr>
          <p:spPr bwMode="auto">
            <a:xfrm rot="12536704">
              <a:off x="3279775" y="4684713"/>
              <a:ext cx="528638" cy="198437"/>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4" name="Freeform 395"/>
            <p:cNvSpPr>
              <a:spLocks/>
            </p:cNvSpPr>
            <p:nvPr/>
          </p:nvSpPr>
          <p:spPr bwMode="auto">
            <a:xfrm rot="7200000">
              <a:off x="5247481" y="4668044"/>
              <a:ext cx="523875" cy="198438"/>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5" name="Freeform 396"/>
            <p:cNvSpPr>
              <a:spLocks/>
            </p:cNvSpPr>
            <p:nvPr/>
          </p:nvSpPr>
          <p:spPr bwMode="auto">
            <a:xfrm rot="10806761">
              <a:off x="3902075" y="5029200"/>
              <a:ext cx="530225" cy="206375"/>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46" name="Freeform 397"/>
            <p:cNvSpPr>
              <a:spLocks/>
            </p:cNvSpPr>
            <p:nvPr/>
          </p:nvSpPr>
          <p:spPr bwMode="auto">
            <a:xfrm rot="8932734">
              <a:off x="4630738" y="5029200"/>
              <a:ext cx="530225" cy="198438"/>
            </a:xfrm>
            <a:custGeom>
              <a:avLst/>
              <a:gdLst/>
              <a:ahLst/>
              <a:cxnLst>
                <a:cxn ang="0">
                  <a:pos x="0" y="54"/>
                </a:cxn>
                <a:cxn ang="0">
                  <a:pos x="54" y="0"/>
                </a:cxn>
                <a:cxn ang="0">
                  <a:pos x="139" y="13"/>
                </a:cxn>
                <a:cxn ang="0">
                  <a:pos x="225" y="30"/>
                </a:cxn>
                <a:cxn ang="0">
                  <a:pos x="306" y="51"/>
                </a:cxn>
                <a:cxn ang="0">
                  <a:pos x="387" y="76"/>
                </a:cxn>
                <a:cxn ang="0">
                  <a:pos x="460" y="103"/>
                </a:cxn>
                <a:cxn ang="0">
                  <a:pos x="528" y="133"/>
                </a:cxn>
                <a:cxn ang="0">
                  <a:pos x="546" y="210"/>
                </a:cxn>
              </a:cxnLst>
              <a:rect l="0" t="0" r="r" b="b"/>
              <a:pathLst>
                <a:path w="546" h="210">
                  <a:moveTo>
                    <a:pt x="0" y="54"/>
                  </a:moveTo>
                  <a:lnTo>
                    <a:pt x="54" y="0"/>
                  </a:lnTo>
                  <a:lnTo>
                    <a:pt x="139" y="13"/>
                  </a:lnTo>
                  <a:lnTo>
                    <a:pt x="225" y="30"/>
                  </a:lnTo>
                  <a:lnTo>
                    <a:pt x="306" y="51"/>
                  </a:lnTo>
                  <a:lnTo>
                    <a:pt x="387" y="76"/>
                  </a:lnTo>
                  <a:lnTo>
                    <a:pt x="460" y="103"/>
                  </a:lnTo>
                  <a:lnTo>
                    <a:pt x="528" y="133"/>
                  </a:lnTo>
                  <a:lnTo>
                    <a:pt x="546" y="210"/>
                  </a:lnTo>
                </a:path>
              </a:pathLst>
            </a:custGeom>
            <a:noFill/>
            <a:ln w="19050" cmpd="sng">
              <a:solidFill>
                <a:srgbClr val="D1D1F0">
                  <a:alpha val="50196"/>
                </a:srgbClr>
              </a:solidFill>
              <a:round/>
              <a:headEnd type="none" w="med" len="med"/>
              <a:tailEnd type="none" w="med" len="me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nvGrpSpPr>
            <p:cNvPr id="47" name="Group 400"/>
            <p:cNvGrpSpPr>
              <a:grpSpLocks/>
            </p:cNvGrpSpPr>
            <p:nvPr/>
          </p:nvGrpSpPr>
          <p:grpSpPr bwMode="auto">
            <a:xfrm>
              <a:off x="2612751" y="3695701"/>
              <a:ext cx="366595" cy="138113"/>
              <a:chOff x="295" y="2015"/>
              <a:chExt cx="359" cy="145"/>
            </a:xfrm>
            <a:noFill/>
          </p:grpSpPr>
          <p:sp>
            <p:nvSpPr>
              <p:cNvPr id="76" name="AutoShape 401"/>
              <p:cNvSpPr>
                <a:spLocks noChangeArrowheads="1"/>
              </p:cNvSpPr>
              <p:nvPr/>
            </p:nvSpPr>
            <p:spPr bwMode="auto">
              <a:xfrm>
                <a:off x="393" y="2015"/>
                <a:ext cx="165" cy="145"/>
              </a:xfrm>
              <a:prstGeom prst="triangle">
                <a:avLst>
                  <a:gd name="adj" fmla="val 50000"/>
                </a:avLst>
              </a:prstGeom>
              <a:grpFill/>
              <a:ln w="635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7" name="AutoShape 402"/>
              <p:cNvSpPr>
                <a:spLocks noChangeArrowheads="1"/>
              </p:cNvSpPr>
              <p:nvPr/>
            </p:nvSpPr>
            <p:spPr bwMode="auto">
              <a:xfrm>
                <a:off x="525" y="2043"/>
                <a:ext cx="129" cy="117"/>
              </a:xfrm>
              <a:prstGeom prst="triangle">
                <a:avLst>
                  <a:gd name="adj" fmla="val 50000"/>
                </a:avLst>
              </a:prstGeom>
              <a:grpFill/>
              <a:ln w="635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8" name="AutoShape 403"/>
              <p:cNvSpPr>
                <a:spLocks noChangeArrowheads="1"/>
              </p:cNvSpPr>
              <p:nvPr/>
            </p:nvSpPr>
            <p:spPr bwMode="auto">
              <a:xfrm>
                <a:off x="295" y="2043"/>
                <a:ext cx="129" cy="117"/>
              </a:xfrm>
              <a:prstGeom prst="triangle">
                <a:avLst>
                  <a:gd name="adj" fmla="val 50000"/>
                </a:avLst>
              </a:prstGeom>
              <a:grpFill/>
              <a:ln w="635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grpSp>
          <p:nvGrpSpPr>
            <p:cNvPr id="48" name="Group 404"/>
            <p:cNvGrpSpPr>
              <a:grpSpLocks/>
            </p:cNvGrpSpPr>
            <p:nvPr/>
          </p:nvGrpSpPr>
          <p:grpSpPr bwMode="auto">
            <a:xfrm>
              <a:off x="6077260" y="3695701"/>
              <a:ext cx="361861" cy="138113"/>
              <a:chOff x="297" y="2015"/>
              <a:chExt cx="357" cy="145"/>
            </a:xfrm>
            <a:noFill/>
          </p:grpSpPr>
          <p:sp>
            <p:nvSpPr>
              <p:cNvPr id="73" name="AutoShape 405"/>
              <p:cNvSpPr>
                <a:spLocks noChangeArrowheads="1"/>
              </p:cNvSpPr>
              <p:nvPr/>
            </p:nvSpPr>
            <p:spPr bwMode="auto">
              <a:xfrm>
                <a:off x="392" y="2015"/>
                <a:ext cx="163" cy="145"/>
              </a:xfrm>
              <a:prstGeom prst="triangle">
                <a:avLst>
                  <a:gd name="adj" fmla="val 50000"/>
                </a:avLst>
              </a:prstGeom>
              <a:grpFill/>
              <a:ln w="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4" name="AutoShape 406"/>
              <p:cNvSpPr>
                <a:spLocks noChangeArrowheads="1"/>
              </p:cNvSpPr>
              <p:nvPr/>
            </p:nvSpPr>
            <p:spPr bwMode="auto">
              <a:xfrm>
                <a:off x="524" y="2043"/>
                <a:ext cx="130" cy="117"/>
              </a:xfrm>
              <a:prstGeom prst="triangle">
                <a:avLst>
                  <a:gd name="adj" fmla="val 50000"/>
                </a:avLst>
              </a:prstGeom>
              <a:grpFill/>
              <a:ln w="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5" name="AutoShape 407"/>
              <p:cNvSpPr>
                <a:spLocks noChangeArrowheads="1"/>
              </p:cNvSpPr>
              <p:nvPr/>
            </p:nvSpPr>
            <p:spPr bwMode="auto">
              <a:xfrm>
                <a:off x="297" y="2043"/>
                <a:ext cx="130" cy="117"/>
              </a:xfrm>
              <a:prstGeom prst="triangle">
                <a:avLst>
                  <a:gd name="adj" fmla="val 50000"/>
                </a:avLst>
              </a:prstGeom>
              <a:grpFill/>
              <a:ln w="0">
                <a:solidFill>
                  <a:srgbClr val="D1D1F0">
                    <a:alpha val="50196"/>
                  </a:srgbClr>
                </a:solidFill>
                <a:miter lim="800000"/>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grpSp>
          <p:nvGrpSpPr>
            <p:cNvPr id="49" name="Group 408"/>
            <p:cNvGrpSpPr>
              <a:grpSpLocks/>
            </p:cNvGrpSpPr>
            <p:nvPr/>
          </p:nvGrpSpPr>
          <p:grpSpPr bwMode="auto">
            <a:xfrm>
              <a:off x="3427912" y="3454428"/>
              <a:ext cx="715871" cy="681047"/>
              <a:chOff x="1754" y="1890"/>
              <a:chExt cx="660" cy="633"/>
            </a:xfrm>
            <a:noFill/>
          </p:grpSpPr>
          <p:sp>
            <p:nvSpPr>
              <p:cNvPr id="68" name="Freeform 409"/>
              <p:cNvSpPr>
                <a:spLocks/>
              </p:cNvSpPr>
              <p:nvPr/>
            </p:nvSpPr>
            <p:spPr bwMode="auto">
              <a:xfrm>
                <a:off x="1754" y="1890"/>
                <a:ext cx="660" cy="633"/>
              </a:xfrm>
              <a:custGeom>
                <a:avLst/>
                <a:gdLst/>
                <a:ahLst/>
                <a:cxnLst>
                  <a:cxn ang="0">
                    <a:pos x="190" y="14"/>
                  </a:cxn>
                  <a:cxn ang="0">
                    <a:pos x="215" y="32"/>
                  </a:cxn>
                  <a:cxn ang="0">
                    <a:pos x="225" y="58"/>
                  </a:cxn>
                  <a:cxn ang="0">
                    <a:pos x="227" y="148"/>
                  </a:cxn>
                  <a:cxn ang="0">
                    <a:pos x="240" y="163"/>
                  </a:cxn>
                  <a:cxn ang="0">
                    <a:pos x="237" y="85"/>
                  </a:cxn>
                  <a:cxn ang="0">
                    <a:pos x="248" y="55"/>
                  </a:cxn>
                  <a:cxn ang="0">
                    <a:pos x="275" y="30"/>
                  </a:cxn>
                  <a:cxn ang="0">
                    <a:pos x="308" y="26"/>
                  </a:cxn>
                  <a:cxn ang="0">
                    <a:pos x="344" y="31"/>
                  </a:cxn>
                  <a:cxn ang="0">
                    <a:pos x="366" y="54"/>
                  </a:cxn>
                  <a:cxn ang="0">
                    <a:pos x="366" y="159"/>
                  </a:cxn>
                  <a:cxn ang="0">
                    <a:pos x="381" y="153"/>
                  </a:cxn>
                  <a:cxn ang="0">
                    <a:pos x="380" y="42"/>
                  </a:cxn>
                  <a:cxn ang="0">
                    <a:pos x="400" y="11"/>
                  </a:cxn>
                  <a:cxn ang="0">
                    <a:pos x="433" y="1"/>
                  </a:cxn>
                  <a:cxn ang="0">
                    <a:pos x="475" y="0"/>
                  </a:cxn>
                  <a:cxn ang="0">
                    <a:pos x="514" y="11"/>
                  </a:cxn>
                  <a:cxn ang="0">
                    <a:pos x="533" y="34"/>
                  </a:cxn>
                  <a:cxn ang="0">
                    <a:pos x="534" y="55"/>
                  </a:cxn>
                  <a:cxn ang="0">
                    <a:pos x="536" y="133"/>
                  </a:cxn>
                  <a:cxn ang="0">
                    <a:pos x="557" y="132"/>
                  </a:cxn>
                  <a:cxn ang="0">
                    <a:pos x="599" y="140"/>
                  </a:cxn>
                  <a:cxn ang="0">
                    <a:pos x="627" y="166"/>
                  </a:cxn>
                  <a:cxn ang="0">
                    <a:pos x="637" y="190"/>
                  </a:cxn>
                  <a:cxn ang="0">
                    <a:pos x="641" y="319"/>
                  </a:cxn>
                  <a:cxn ang="0">
                    <a:pos x="629" y="445"/>
                  </a:cxn>
                  <a:cxn ang="0">
                    <a:pos x="658" y="484"/>
                  </a:cxn>
                  <a:cxn ang="0">
                    <a:pos x="662" y="519"/>
                  </a:cxn>
                  <a:cxn ang="0">
                    <a:pos x="642" y="574"/>
                  </a:cxn>
                  <a:cxn ang="0">
                    <a:pos x="614" y="614"/>
                  </a:cxn>
                  <a:cxn ang="0">
                    <a:pos x="587" y="630"/>
                  </a:cxn>
                  <a:cxn ang="0">
                    <a:pos x="464" y="633"/>
                  </a:cxn>
                  <a:cxn ang="0">
                    <a:pos x="368" y="633"/>
                  </a:cxn>
                  <a:cxn ang="0">
                    <a:pos x="293" y="621"/>
                  </a:cxn>
                  <a:cxn ang="0">
                    <a:pos x="256" y="595"/>
                  </a:cxn>
                  <a:cxn ang="0">
                    <a:pos x="243" y="556"/>
                  </a:cxn>
                  <a:cxn ang="0">
                    <a:pos x="239" y="526"/>
                  </a:cxn>
                  <a:cxn ang="0">
                    <a:pos x="179" y="543"/>
                  </a:cxn>
                  <a:cxn ang="0">
                    <a:pos x="75" y="564"/>
                  </a:cxn>
                  <a:cxn ang="0">
                    <a:pos x="45" y="562"/>
                  </a:cxn>
                  <a:cxn ang="0">
                    <a:pos x="20" y="542"/>
                  </a:cxn>
                  <a:cxn ang="0">
                    <a:pos x="4" y="509"/>
                  </a:cxn>
                  <a:cxn ang="0">
                    <a:pos x="0" y="476"/>
                  </a:cxn>
                  <a:cxn ang="0">
                    <a:pos x="11" y="437"/>
                  </a:cxn>
                  <a:cxn ang="0">
                    <a:pos x="34" y="418"/>
                  </a:cxn>
                  <a:cxn ang="0">
                    <a:pos x="73" y="404"/>
                  </a:cxn>
                  <a:cxn ang="0">
                    <a:pos x="75" y="363"/>
                  </a:cxn>
                  <a:cxn ang="0">
                    <a:pos x="73" y="300"/>
                  </a:cxn>
                  <a:cxn ang="0">
                    <a:pos x="39" y="297"/>
                  </a:cxn>
                  <a:cxn ang="0">
                    <a:pos x="15" y="281"/>
                  </a:cxn>
                  <a:cxn ang="0">
                    <a:pos x="5" y="248"/>
                  </a:cxn>
                  <a:cxn ang="0">
                    <a:pos x="1" y="221"/>
                  </a:cxn>
                  <a:cxn ang="0">
                    <a:pos x="6" y="182"/>
                  </a:cxn>
                  <a:cxn ang="0">
                    <a:pos x="26" y="151"/>
                  </a:cxn>
                  <a:cxn ang="0">
                    <a:pos x="71" y="141"/>
                  </a:cxn>
                  <a:cxn ang="0">
                    <a:pos x="74" y="51"/>
                  </a:cxn>
                  <a:cxn ang="0">
                    <a:pos x="88" y="24"/>
                  </a:cxn>
                  <a:cxn ang="0">
                    <a:pos x="121" y="11"/>
                  </a:cxn>
                  <a:cxn ang="0">
                    <a:pos x="154" y="10"/>
                  </a:cxn>
                  <a:cxn ang="0">
                    <a:pos x="190" y="14"/>
                  </a:cxn>
                </a:cxnLst>
                <a:rect l="0" t="0" r="r" b="b"/>
                <a:pathLst>
                  <a:path w="662" h="633">
                    <a:moveTo>
                      <a:pt x="190" y="14"/>
                    </a:moveTo>
                    <a:lnTo>
                      <a:pt x="215" y="32"/>
                    </a:lnTo>
                    <a:lnTo>
                      <a:pt x="225" y="58"/>
                    </a:lnTo>
                    <a:lnTo>
                      <a:pt x="227" y="148"/>
                    </a:lnTo>
                    <a:lnTo>
                      <a:pt x="240" y="163"/>
                    </a:lnTo>
                    <a:lnTo>
                      <a:pt x="237" y="85"/>
                    </a:lnTo>
                    <a:lnTo>
                      <a:pt x="248" y="55"/>
                    </a:lnTo>
                    <a:lnTo>
                      <a:pt x="275" y="30"/>
                    </a:lnTo>
                    <a:lnTo>
                      <a:pt x="308" y="26"/>
                    </a:lnTo>
                    <a:lnTo>
                      <a:pt x="344" y="31"/>
                    </a:lnTo>
                    <a:lnTo>
                      <a:pt x="366" y="54"/>
                    </a:lnTo>
                    <a:lnTo>
                      <a:pt x="366" y="159"/>
                    </a:lnTo>
                    <a:lnTo>
                      <a:pt x="381" y="153"/>
                    </a:lnTo>
                    <a:lnTo>
                      <a:pt x="380" y="42"/>
                    </a:lnTo>
                    <a:lnTo>
                      <a:pt x="400" y="11"/>
                    </a:lnTo>
                    <a:lnTo>
                      <a:pt x="433" y="1"/>
                    </a:lnTo>
                    <a:lnTo>
                      <a:pt x="475" y="0"/>
                    </a:lnTo>
                    <a:lnTo>
                      <a:pt x="514" y="11"/>
                    </a:lnTo>
                    <a:lnTo>
                      <a:pt x="533" y="34"/>
                    </a:lnTo>
                    <a:lnTo>
                      <a:pt x="534" y="55"/>
                    </a:lnTo>
                    <a:lnTo>
                      <a:pt x="536" y="133"/>
                    </a:lnTo>
                    <a:lnTo>
                      <a:pt x="557" y="132"/>
                    </a:lnTo>
                    <a:lnTo>
                      <a:pt x="599" y="140"/>
                    </a:lnTo>
                    <a:lnTo>
                      <a:pt x="627" y="166"/>
                    </a:lnTo>
                    <a:lnTo>
                      <a:pt x="637" y="190"/>
                    </a:lnTo>
                    <a:lnTo>
                      <a:pt x="641" y="319"/>
                    </a:lnTo>
                    <a:lnTo>
                      <a:pt x="629" y="445"/>
                    </a:lnTo>
                    <a:lnTo>
                      <a:pt x="658" y="484"/>
                    </a:lnTo>
                    <a:lnTo>
                      <a:pt x="662" y="519"/>
                    </a:lnTo>
                    <a:lnTo>
                      <a:pt x="642" y="574"/>
                    </a:lnTo>
                    <a:lnTo>
                      <a:pt x="614" y="614"/>
                    </a:lnTo>
                    <a:lnTo>
                      <a:pt x="587" y="630"/>
                    </a:lnTo>
                    <a:lnTo>
                      <a:pt x="464" y="633"/>
                    </a:lnTo>
                    <a:lnTo>
                      <a:pt x="368" y="633"/>
                    </a:lnTo>
                    <a:lnTo>
                      <a:pt x="293" y="621"/>
                    </a:lnTo>
                    <a:lnTo>
                      <a:pt x="256" y="595"/>
                    </a:lnTo>
                    <a:lnTo>
                      <a:pt x="243" y="556"/>
                    </a:lnTo>
                    <a:lnTo>
                      <a:pt x="239" y="526"/>
                    </a:lnTo>
                    <a:lnTo>
                      <a:pt x="179" y="543"/>
                    </a:lnTo>
                    <a:lnTo>
                      <a:pt x="75" y="564"/>
                    </a:lnTo>
                    <a:lnTo>
                      <a:pt x="45" y="562"/>
                    </a:lnTo>
                    <a:lnTo>
                      <a:pt x="20" y="542"/>
                    </a:lnTo>
                    <a:lnTo>
                      <a:pt x="4" y="509"/>
                    </a:lnTo>
                    <a:lnTo>
                      <a:pt x="0" y="476"/>
                    </a:lnTo>
                    <a:lnTo>
                      <a:pt x="11" y="437"/>
                    </a:lnTo>
                    <a:lnTo>
                      <a:pt x="34" y="418"/>
                    </a:lnTo>
                    <a:lnTo>
                      <a:pt x="73" y="404"/>
                    </a:lnTo>
                    <a:lnTo>
                      <a:pt x="75" y="363"/>
                    </a:lnTo>
                    <a:lnTo>
                      <a:pt x="73" y="300"/>
                    </a:lnTo>
                    <a:lnTo>
                      <a:pt x="39" y="297"/>
                    </a:lnTo>
                    <a:lnTo>
                      <a:pt x="15" y="281"/>
                    </a:lnTo>
                    <a:lnTo>
                      <a:pt x="5" y="248"/>
                    </a:lnTo>
                    <a:lnTo>
                      <a:pt x="1" y="221"/>
                    </a:lnTo>
                    <a:lnTo>
                      <a:pt x="6" y="182"/>
                    </a:lnTo>
                    <a:lnTo>
                      <a:pt x="26" y="151"/>
                    </a:lnTo>
                    <a:lnTo>
                      <a:pt x="71" y="141"/>
                    </a:lnTo>
                    <a:lnTo>
                      <a:pt x="74" y="51"/>
                    </a:lnTo>
                    <a:lnTo>
                      <a:pt x="88" y="24"/>
                    </a:lnTo>
                    <a:lnTo>
                      <a:pt x="121" y="11"/>
                    </a:lnTo>
                    <a:lnTo>
                      <a:pt x="154" y="10"/>
                    </a:lnTo>
                    <a:lnTo>
                      <a:pt x="190" y="14"/>
                    </a:lnTo>
                    <a:close/>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9" name="Freeform 410"/>
              <p:cNvSpPr>
                <a:spLocks/>
              </p:cNvSpPr>
              <p:nvPr/>
            </p:nvSpPr>
            <p:spPr bwMode="auto">
              <a:xfrm rot="21496323">
                <a:off x="1938" y="2046"/>
                <a:ext cx="104" cy="373"/>
              </a:xfrm>
              <a:custGeom>
                <a:avLst/>
                <a:gdLst/>
                <a:ahLst/>
                <a:cxnLst>
                  <a:cxn ang="0">
                    <a:pos x="60" y="0"/>
                  </a:cxn>
                  <a:cxn ang="0">
                    <a:pos x="57" y="42"/>
                  </a:cxn>
                  <a:cxn ang="0">
                    <a:pos x="33" y="51"/>
                  </a:cxn>
                  <a:cxn ang="0">
                    <a:pos x="9" y="75"/>
                  </a:cxn>
                  <a:cxn ang="0">
                    <a:pos x="0" y="111"/>
                  </a:cxn>
                  <a:cxn ang="0">
                    <a:pos x="6" y="150"/>
                  </a:cxn>
                  <a:cxn ang="0">
                    <a:pos x="30" y="189"/>
                  </a:cxn>
                  <a:cxn ang="0">
                    <a:pos x="66" y="222"/>
                  </a:cxn>
                  <a:cxn ang="0">
                    <a:pos x="93" y="249"/>
                  </a:cxn>
                  <a:cxn ang="0">
                    <a:pos x="102" y="279"/>
                  </a:cxn>
                  <a:cxn ang="0">
                    <a:pos x="105" y="315"/>
                  </a:cxn>
                  <a:cxn ang="0">
                    <a:pos x="84" y="351"/>
                  </a:cxn>
                  <a:cxn ang="0">
                    <a:pos x="42" y="372"/>
                  </a:cxn>
                </a:cxnLst>
                <a:rect l="0" t="0" r="r" b="b"/>
                <a:pathLst>
                  <a:path w="105" h="372">
                    <a:moveTo>
                      <a:pt x="60" y="0"/>
                    </a:moveTo>
                    <a:lnTo>
                      <a:pt x="57" y="42"/>
                    </a:lnTo>
                    <a:lnTo>
                      <a:pt x="33" y="51"/>
                    </a:lnTo>
                    <a:lnTo>
                      <a:pt x="9" y="75"/>
                    </a:lnTo>
                    <a:lnTo>
                      <a:pt x="0" y="111"/>
                    </a:lnTo>
                    <a:lnTo>
                      <a:pt x="6" y="150"/>
                    </a:lnTo>
                    <a:lnTo>
                      <a:pt x="30" y="189"/>
                    </a:lnTo>
                    <a:lnTo>
                      <a:pt x="66" y="222"/>
                    </a:lnTo>
                    <a:lnTo>
                      <a:pt x="93" y="249"/>
                    </a:lnTo>
                    <a:lnTo>
                      <a:pt x="102" y="279"/>
                    </a:lnTo>
                    <a:lnTo>
                      <a:pt x="105" y="315"/>
                    </a:lnTo>
                    <a:lnTo>
                      <a:pt x="84" y="351"/>
                    </a:lnTo>
                    <a:lnTo>
                      <a:pt x="42" y="372"/>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0" name="Freeform 411"/>
              <p:cNvSpPr>
                <a:spLocks/>
              </p:cNvSpPr>
              <p:nvPr/>
            </p:nvSpPr>
            <p:spPr bwMode="auto">
              <a:xfrm rot="21496323">
                <a:off x="2128" y="2207"/>
                <a:ext cx="246" cy="183"/>
              </a:xfrm>
              <a:custGeom>
                <a:avLst/>
                <a:gdLst/>
                <a:ahLst/>
                <a:cxnLst>
                  <a:cxn ang="0">
                    <a:pos x="2" y="66"/>
                  </a:cxn>
                  <a:cxn ang="0">
                    <a:pos x="14" y="42"/>
                  </a:cxn>
                  <a:cxn ang="0">
                    <a:pos x="14" y="0"/>
                  </a:cxn>
                  <a:cxn ang="0">
                    <a:pos x="0" y="3"/>
                  </a:cxn>
                  <a:cxn ang="0">
                    <a:pos x="0" y="84"/>
                  </a:cxn>
                  <a:cxn ang="0">
                    <a:pos x="0" y="144"/>
                  </a:cxn>
                  <a:cxn ang="0">
                    <a:pos x="15" y="165"/>
                  </a:cxn>
                  <a:cxn ang="0">
                    <a:pos x="36" y="180"/>
                  </a:cxn>
                  <a:cxn ang="0">
                    <a:pos x="87" y="183"/>
                  </a:cxn>
                  <a:cxn ang="0">
                    <a:pos x="123" y="174"/>
                  </a:cxn>
                  <a:cxn ang="0">
                    <a:pos x="150" y="135"/>
                  </a:cxn>
                  <a:cxn ang="0">
                    <a:pos x="171" y="120"/>
                  </a:cxn>
                  <a:cxn ang="0">
                    <a:pos x="201" y="120"/>
                  </a:cxn>
                  <a:cxn ang="0">
                    <a:pos x="246" y="129"/>
                  </a:cxn>
                </a:cxnLst>
                <a:rect l="0" t="0" r="r" b="b"/>
                <a:pathLst>
                  <a:path w="246" h="183">
                    <a:moveTo>
                      <a:pt x="2" y="66"/>
                    </a:moveTo>
                    <a:lnTo>
                      <a:pt x="14" y="42"/>
                    </a:lnTo>
                    <a:lnTo>
                      <a:pt x="14" y="0"/>
                    </a:lnTo>
                    <a:lnTo>
                      <a:pt x="0" y="3"/>
                    </a:lnTo>
                    <a:lnTo>
                      <a:pt x="0" y="84"/>
                    </a:lnTo>
                    <a:lnTo>
                      <a:pt x="0" y="144"/>
                    </a:lnTo>
                    <a:lnTo>
                      <a:pt x="15" y="165"/>
                    </a:lnTo>
                    <a:lnTo>
                      <a:pt x="36" y="180"/>
                    </a:lnTo>
                    <a:lnTo>
                      <a:pt x="87" y="183"/>
                    </a:lnTo>
                    <a:lnTo>
                      <a:pt x="123" y="174"/>
                    </a:lnTo>
                    <a:lnTo>
                      <a:pt x="150" y="135"/>
                    </a:lnTo>
                    <a:lnTo>
                      <a:pt x="171" y="120"/>
                    </a:lnTo>
                    <a:lnTo>
                      <a:pt x="201" y="120"/>
                    </a:lnTo>
                    <a:lnTo>
                      <a:pt x="246" y="129"/>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1" name="Freeform 412"/>
              <p:cNvSpPr>
                <a:spLocks/>
              </p:cNvSpPr>
              <p:nvPr/>
            </p:nvSpPr>
            <p:spPr bwMode="auto">
              <a:xfrm>
                <a:off x="2200" y="2185"/>
                <a:ext cx="53" cy="181"/>
              </a:xfrm>
              <a:custGeom>
                <a:avLst/>
                <a:gdLst/>
                <a:ahLst/>
                <a:cxnLst>
                  <a:cxn ang="0">
                    <a:pos x="42" y="37"/>
                  </a:cxn>
                  <a:cxn ang="0">
                    <a:pos x="51" y="36"/>
                  </a:cxn>
                  <a:cxn ang="0">
                    <a:pos x="50" y="0"/>
                  </a:cxn>
                  <a:cxn ang="0">
                    <a:pos x="39" y="3"/>
                  </a:cxn>
                  <a:cxn ang="0">
                    <a:pos x="40" y="33"/>
                  </a:cxn>
                  <a:cxn ang="0">
                    <a:pos x="19" y="41"/>
                  </a:cxn>
                  <a:cxn ang="0">
                    <a:pos x="2" y="65"/>
                  </a:cxn>
                  <a:cxn ang="0">
                    <a:pos x="0" y="98"/>
                  </a:cxn>
                  <a:cxn ang="0">
                    <a:pos x="4" y="131"/>
                  </a:cxn>
                  <a:cxn ang="0">
                    <a:pos x="13" y="155"/>
                  </a:cxn>
                  <a:cxn ang="0">
                    <a:pos x="38" y="181"/>
                  </a:cxn>
                  <a:cxn ang="0">
                    <a:pos x="53" y="166"/>
                  </a:cxn>
                  <a:cxn ang="0">
                    <a:pos x="10" y="155"/>
                  </a:cxn>
                </a:cxnLst>
                <a:rect l="0" t="0" r="r" b="b"/>
                <a:pathLst>
                  <a:path w="53" h="181">
                    <a:moveTo>
                      <a:pt x="42" y="37"/>
                    </a:moveTo>
                    <a:lnTo>
                      <a:pt x="51" y="36"/>
                    </a:lnTo>
                    <a:lnTo>
                      <a:pt x="50" y="0"/>
                    </a:lnTo>
                    <a:lnTo>
                      <a:pt x="39" y="3"/>
                    </a:lnTo>
                    <a:lnTo>
                      <a:pt x="40" y="33"/>
                    </a:lnTo>
                    <a:lnTo>
                      <a:pt x="19" y="41"/>
                    </a:lnTo>
                    <a:lnTo>
                      <a:pt x="2" y="65"/>
                    </a:lnTo>
                    <a:lnTo>
                      <a:pt x="0" y="98"/>
                    </a:lnTo>
                    <a:lnTo>
                      <a:pt x="4" y="131"/>
                    </a:lnTo>
                    <a:lnTo>
                      <a:pt x="13" y="155"/>
                    </a:lnTo>
                    <a:lnTo>
                      <a:pt x="38" y="181"/>
                    </a:lnTo>
                    <a:lnTo>
                      <a:pt x="53" y="166"/>
                    </a:lnTo>
                    <a:lnTo>
                      <a:pt x="10" y="155"/>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72" name="Freeform 413"/>
              <p:cNvSpPr>
                <a:spLocks/>
              </p:cNvSpPr>
              <p:nvPr/>
            </p:nvSpPr>
            <p:spPr bwMode="auto">
              <a:xfrm rot="21496323">
                <a:off x="1972" y="2235"/>
                <a:ext cx="29" cy="40"/>
              </a:xfrm>
              <a:custGeom>
                <a:avLst/>
                <a:gdLst/>
                <a:ahLst/>
                <a:cxnLst>
                  <a:cxn ang="0">
                    <a:pos x="0" y="32"/>
                  </a:cxn>
                  <a:cxn ang="0">
                    <a:pos x="0" y="6"/>
                  </a:cxn>
                  <a:cxn ang="0">
                    <a:pos x="18" y="0"/>
                  </a:cxn>
                  <a:cxn ang="0">
                    <a:pos x="29" y="3"/>
                  </a:cxn>
                  <a:cxn ang="0">
                    <a:pos x="29" y="36"/>
                  </a:cxn>
                  <a:cxn ang="0">
                    <a:pos x="12" y="39"/>
                  </a:cxn>
                  <a:cxn ang="0">
                    <a:pos x="0" y="32"/>
                  </a:cxn>
                </a:cxnLst>
                <a:rect l="0" t="0" r="r" b="b"/>
                <a:pathLst>
                  <a:path w="29" h="39">
                    <a:moveTo>
                      <a:pt x="0" y="32"/>
                    </a:moveTo>
                    <a:lnTo>
                      <a:pt x="0" y="6"/>
                    </a:lnTo>
                    <a:lnTo>
                      <a:pt x="18" y="0"/>
                    </a:lnTo>
                    <a:lnTo>
                      <a:pt x="29" y="3"/>
                    </a:lnTo>
                    <a:lnTo>
                      <a:pt x="29" y="36"/>
                    </a:lnTo>
                    <a:lnTo>
                      <a:pt x="12" y="39"/>
                    </a:lnTo>
                    <a:lnTo>
                      <a:pt x="0" y="32"/>
                    </a:lnTo>
                    <a:close/>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grpSp>
          <p:nvGrpSpPr>
            <p:cNvPr id="50" name="Group 414"/>
            <p:cNvGrpSpPr>
              <a:grpSpLocks/>
            </p:cNvGrpSpPr>
            <p:nvPr/>
          </p:nvGrpSpPr>
          <p:grpSpPr bwMode="auto">
            <a:xfrm>
              <a:off x="4942185" y="3473439"/>
              <a:ext cx="647138" cy="681038"/>
              <a:chOff x="3322" y="1866"/>
              <a:chExt cx="625" cy="660"/>
            </a:xfrm>
            <a:noFill/>
          </p:grpSpPr>
          <p:sp>
            <p:nvSpPr>
              <p:cNvPr id="58" name="Freeform 415"/>
              <p:cNvSpPr>
                <a:spLocks/>
              </p:cNvSpPr>
              <p:nvPr/>
            </p:nvSpPr>
            <p:spPr bwMode="auto">
              <a:xfrm rot="21496323">
                <a:off x="3322" y="1874"/>
                <a:ext cx="322" cy="295"/>
              </a:xfrm>
              <a:custGeom>
                <a:avLst/>
                <a:gdLst/>
                <a:ahLst/>
                <a:cxnLst>
                  <a:cxn ang="0">
                    <a:pos x="46" y="35"/>
                  </a:cxn>
                  <a:cxn ang="0">
                    <a:pos x="67" y="23"/>
                  </a:cxn>
                  <a:cxn ang="0">
                    <a:pos x="94" y="20"/>
                  </a:cxn>
                  <a:cxn ang="0">
                    <a:pos x="151" y="14"/>
                  </a:cxn>
                  <a:cxn ang="0">
                    <a:pos x="220" y="5"/>
                  </a:cxn>
                  <a:cxn ang="0">
                    <a:pos x="259" y="0"/>
                  </a:cxn>
                  <a:cxn ang="0">
                    <a:pos x="288" y="8"/>
                  </a:cxn>
                  <a:cxn ang="0">
                    <a:pos x="310" y="33"/>
                  </a:cxn>
                  <a:cxn ang="0">
                    <a:pos x="313" y="56"/>
                  </a:cxn>
                  <a:cxn ang="0">
                    <a:pos x="309" y="99"/>
                  </a:cxn>
                  <a:cxn ang="0">
                    <a:pos x="312" y="116"/>
                  </a:cxn>
                  <a:cxn ang="0">
                    <a:pos x="322" y="144"/>
                  </a:cxn>
                  <a:cxn ang="0">
                    <a:pos x="324" y="170"/>
                  </a:cxn>
                  <a:cxn ang="0">
                    <a:pos x="316" y="195"/>
                  </a:cxn>
                  <a:cxn ang="0">
                    <a:pos x="300" y="213"/>
                  </a:cxn>
                  <a:cxn ang="0">
                    <a:pos x="282" y="216"/>
                  </a:cxn>
                  <a:cxn ang="0">
                    <a:pos x="283" y="237"/>
                  </a:cxn>
                  <a:cxn ang="0">
                    <a:pos x="271" y="258"/>
                  </a:cxn>
                  <a:cxn ang="0">
                    <a:pos x="252" y="273"/>
                  </a:cxn>
                  <a:cxn ang="0">
                    <a:pos x="226" y="279"/>
                  </a:cxn>
                  <a:cxn ang="0">
                    <a:pos x="196" y="275"/>
                  </a:cxn>
                  <a:cxn ang="0">
                    <a:pos x="174" y="267"/>
                  </a:cxn>
                  <a:cxn ang="0">
                    <a:pos x="163" y="258"/>
                  </a:cxn>
                  <a:cxn ang="0">
                    <a:pos x="159" y="245"/>
                  </a:cxn>
                  <a:cxn ang="0">
                    <a:pos x="157" y="216"/>
                  </a:cxn>
                  <a:cxn ang="0">
                    <a:pos x="145" y="215"/>
                  </a:cxn>
                  <a:cxn ang="0">
                    <a:pos x="141" y="234"/>
                  </a:cxn>
                  <a:cxn ang="0">
                    <a:pos x="138" y="252"/>
                  </a:cxn>
                  <a:cxn ang="0">
                    <a:pos x="124" y="273"/>
                  </a:cxn>
                  <a:cxn ang="0">
                    <a:pos x="103" y="288"/>
                  </a:cxn>
                  <a:cxn ang="0">
                    <a:pos x="76" y="296"/>
                  </a:cxn>
                  <a:cxn ang="0">
                    <a:pos x="46" y="291"/>
                  </a:cxn>
                  <a:cxn ang="0">
                    <a:pos x="15" y="275"/>
                  </a:cxn>
                  <a:cxn ang="0">
                    <a:pos x="4" y="263"/>
                  </a:cxn>
                  <a:cxn ang="0">
                    <a:pos x="0" y="243"/>
                  </a:cxn>
                  <a:cxn ang="0">
                    <a:pos x="3" y="224"/>
                  </a:cxn>
                  <a:cxn ang="0">
                    <a:pos x="10" y="197"/>
                  </a:cxn>
                  <a:cxn ang="0">
                    <a:pos x="18" y="168"/>
                  </a:cxn>
                  <a:cxn ang="0">
                    <a:pos x="22" y="129"/>
                  </a:cxn>
                  <a:cxn ang="0">
                    <a:pos x="24" y="83"/>
                  </a:cxn>
                  <a:cxn ang="0">
                    <a:pos x="33" y="50"/>
                  </a:cxn>
                  <a:cxn ang="0">
                    <a:pos x="46" y="35"/>
                  </a:cxn>
                </a:cxnLst>
                <a:rect l="0" t="0" r="r" b="b"/>
                <a:pathLst>
                  <a:path w="324" h="296">
                    <a:moveTo>
                      <a:pt x="46" y="35"/>
                    </a:moveTo>
                    <a:lnTo>
                      <a:pt x="67" y="23"/>
                    </a:lnTo>
                    <a:lnTo>
                      <a:pt x="94" y="20"/>
                    </a:lnTo>
                    <a:lnTo>
                      <a:pt x="151" y="14"/>
                    </a:lnTo>
                    <a:lnTo>
                      <a:pt x="220" y="5"/>
                    </a:lnTo>
                    <a:lnTo>
                      <a:pt x="259" y="0"/>
                    </a:lnTo>
                    <a:lnTo>
                      <a:pt x="288" y="8"/>
                    </a:lnTo>
                    <a:lnTo>
                      <a:pt x="310" y="33"/>
                    </a:lnTo>
                    <a:lnTo>
                      <a:pt x="313" y="56"/>
                    </a:lnTo>
                    <a:lnTo>
                      <a:pt x="309" y="99"/>
                    </a:lnTo>
                    <a:lnTo>
                      <a:pt x="312" y="116"/>
                    </a:lnTo>
                    <a:lnTo>
                      <a:pt x="322" y="144"/>
                    </a:lnTo>
                    <a:lnTo>
                      <a:pt x="324" y="170"/>
                    </a:lnTo>
                    <a:lnTo>
                      <a:pt x="316" y="195"/>
                    </a:lnTo>
                    <a:lnTo>
                      <a:pt x="300" y="213"/>
                    </a:lnTo>
                    <a:lnTo>
                      <a:pt x="282" y="216"/>
                    </a:lnTo>
                    <a:lnTo>
                      <a:pt x="283" y="237"/>
                    </a:lnTo>
                    <a:lnTo>
                      <a:pt x="271" y="258"/>
                    </a:lnTo>
                    <a:lnTo>
                      <a:pt x="252" y="273"/>
                    </a:lnTo>
                    <a:lnTo>
                      <a:pt x="226" y="279"/>
                    </a:lnTo>
                    <a:lnTo>
                      <a:pt x="196" y="275"/>
                    </a:lnTo>
                    <a:lnTo>
                      <a:pt x="174" y="267"/>
                    </a:lnTo>
                    <a:lnTo>
                      <a:pt x="163" y="258"/>
                    </a:lnTo>
                    <a:lnTo>
                      <a:pt x="159" y="245"/>
                    </a:lnTo>
                    <a:lnTo>
                      <a:pt x="157" y="216"/>
                    </a:lnTo>
                    <a:lnTo>
                      <a:pt x="145" y="215"/>
                    </a:lnTo>
                    <a:lnTo>
                      <a:pt x="141" y="234"/>
                    </a:lnTo>
                    <a:lnTo>
                      <a:pt x="138" y="252"/>
                    </a:lnTo>
                    <a:lnTo>
                      <a:pt x="124" y="273"/>
                    </a:lnTo>
                    <a:lnTo>
                      <a:pt x="103" y="288"/>
                    </a:lnTo>
                    <a:lnTo>
                      <a:pt x="76" y="296"/>
                    </a:lnTo>
                    <a:lnTo>
                      <a:pt x="46" y="291"/>
                    </a:lnTo>
                    <a:lnTo>
                      <a:pt x="15" y="275"/>
                    </a:lnTo>
                    <a:lnTo>
                      <a:pt x="4" y="263"/>
                    </a:lnTo>
                    <a:lnTo>
                      <a:pt x="0" y="243"/>
                    </a:lnTo>
                    <a:lnTo>
                      <a:pt x="3" y="224"/>
                    </a:lnTo>
                    <a:lnTo>
                      <a:pt x="10" y="197"/>
                    </a:lnTo>
                    <a:lnTo>
                      <a:pt x="18" y="168"/>
                    </a:lnTo>
                    <a:lnTo>
                      <a:pt x="22" y="129"/>
                    </a:lnTo>
                    <a:lnTo>
                      <a:pt x="24" y="83"/>
                    </a:lnTo>
                    <a:lnTo>
                      <a:pt x="33" y="50"/>
                    </a:lnTo>
                    <a:lnTo>
                      <a:pt x="46" y="35"/>
                    </a:lnTo>
                    <a:close/>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59" name="Freeform 416"/>
              <p:cNvSpPr>
                <a:spLocks/>
              </p:cNvSpPr>
              <p:nvPr/>
            </p:nvSpPr>
            <p:spPr bwMode="auto">
              <a:xfrm>
                <a:off x="3469" y="1978"/>
                <a:ext cx="158" cy="2"/>
              </a:xfrm>
              <a:custGeom>
                <a:avLst/>
                <a:gdLst/>
                <a:ahLst/>
                <a:cxnLst>
                  <a:cxn ang="0">
                    <a:pos x="159" y="0"/>
                  </a:cxn>
                  <a:cxn ang="0">
                    <a:pos x="0" y="1"/>
                  </a:cxn>
                </a:cxnLst>
                <a:rect l="0" t="0" r="r" b="b"/>
                <a:pathLst>
                  <a:path w="159" h="1">
                    <a:moveTo>
                      <a:pt x="159" y="0"/>
                    </a:moveTo>
                    <a:lnTo>
                      <a:pt x="0" y="1"/>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0" name="Freeform 417"/>
              <p:cNvSpPr>
                <a:spLocks/>
              </p:cNvSpPr>
              <p:nvPr/>
            </p:nvSpPr>
            <p:spPr bwMode="auto">
              <a:xfrm rot="21496323">
                <a:off x="3604" y="1866"/>
                <a:ext cx="343" cy="286"/>
              </a:xfrm>
              <a:custGeom>
                <a:avLst/>
                <a:gdLst/>
                <a:ahLst/>
                <a:cxnLst>
                  <a:cxn ang="0">
                    <a:pos x="30" y="54"/>
                  </a:cxn>
                  <a:cxn ang="0">
                    <a:pos x="53" y="31"/>
                  </a:cxn>
                  <a:cxn ang="0">
                    <a:pos x="77" y="22"/>
                  </a:cxn>
                  <a:cxn ang="0">
                    <a:pos x="125" y="16"/>
                  </a:cxn>
                  <a:cxn ang="0">
                    <a:pos x="194" y="9"/>
                  </a:cxn>
                  <a:cxn ang="0">
                    <a:pos x="239" y="4"/>
                  </a:cxn>
                  <a:cxn ang="0">
                    <a:pos x="258" y="0"/>
                  </a:cxn>
                  <a:cxn ang="0">
                    <a:pos x="281" y="1"/>
                  </a:cxn>
                  <a:cxn ang="0">
                    <a:pos x="302" y="15"/>
                  </a:cxn>
                  <a:cxn ang="0">
                    <a:pos x="312" y="40"/>
                  </a:cxn>
                  <a:cxn ang="0">
                    <a:pos x="315" y="73"/>
                  </a:cxn>
                  <a:cxn ang="0">
                    <a:pos x="318" y="94"/>
                  </a:cxn>
                  <a:cxn ang="0">
                    <a:pos x="323" y="111"/>
                  </a:cxn>
                  <a:cxn ang="0">
                    <a:pos x="338" y="124"/>
                  </a:cxn>
                  <a:cxn ang="0">
                    <a:pos x="345" y="144"/>
                  </a:cxn>
                  <a:cxn ang="0">
                    <a:pos x="345" y="180"/>
                  </a:cxn>
                  <a:cxn ang="0">
                    <a:pos x="339" y="199"/>
                  </a:cxn>
                  <a:cxn ang="0">
                    <a:pos x="327" y="214"/>
                  </a:cxn>
                  <a:cxn ang="0">
                    <a:pos x="284" y="223"/>
                  </a:cxn>
                  <a:cxn ang="0">
                    <a:pos x="284" y="238"/>
                  </a:cxn>
                  <a:cxn ang="0">
                    <a:pos x="281" y="259"/>
                  </a:cxn>
                  <a:cxn ang="0">
                    <a:pos x="266" y="267"/>
                  </a:cxn>
                  <a:cxn ang="0">
                    <a:pos x="242" y="274"/>
                  </a:cxn>
                  <a:cxn ang="0">
                    <a:pos x="218" y="277"/>
                  </a:cxn>
                  <a:cxn ang="0">
                    <a:pos x="191" y="277"/>
                  </a:cxn>
                  <a:cxn ang="0">
                    <a:pos x="170" y="267"/>
                  </a:cxn>
                  <a:cxn ang="0">
                    <a:pos x="161" y="256"/>
                  </a:cxn>
                  <a:cxn ang="0">
                    <a:pos x="156" y="237"/>
                  </a:cxn>
                  <a:cxn ang="0">
                    <a:pos x="155" y="217"/>
                  </a:cxn>
                  <a:cxn ang="0">
                    <a:pos x="144" y="216"/>
                  </a:cxn>
                  <a:cxn ang="0">
                    <a:pos x="141" y="234"/>
                  </a:cxn>
                  <a:cxn ang="0">
                    <a:pos x="129" y="255"/>
                  </a:cxn>
                  <a:cxn ang="0">
                    <a:pos x="113" y="273"/>
                  </a:cxn>
                  <a:cxn ang="0">
                    <a:pos x="95" y="283"/>
                  </a:cxn>
                  <a:cxn ang="0">
                    <a:pos x="80" y="286"/>
                  </a:cxn>
                  <a:cxn ang="0">
                    <a:pos x="53" y="282"/>
                  </a:cxn>
                  <a:cxn ang="0">
                    <a:pos x="24" y="267"/>
                  </a:cxn>
                  <a:cxn ang="0">
                    <a:pos x="0" y="240"/>
                  </a:cxn>
                </a:cxnLst>
                <a:rect l="0" t="0" r="r" b="b"/>
                <a:pathLst>
                  <a:path w="345" h="286">
                    <a:moveTo>
                      <a:pt x="30" y="54"/>
                    </a:moveTo>
                    <a:lnTo>
                      <a:pt x="53" y="31"/>
                    </a:lnTo>
                    <a:lnTo>
                      <a:pt x="77" y="22"/>
                    </a:lnTo>
                    <a:lnTo>
                      <a:pt x="125" y="16"/>
                    </a:lnTo>
                    <a:lnTo>
                      <a:pt x="194" y="9"/>
                    </a:lnTo>
                    <a:lnTo>
                      <a:pt x="239" y="4"/>
                    </a:lnTo>
                    <a:lnTo>
                      <a:pt x="258" y="0"/>
                    </a:lnTo>
                    <a:lnTo>
                      <a:pt x="281" y="1"/>
                    </a:lnTo>
                    <a:lnTo>
                      <a:pt x="302" y="15"/>
                    </a:lnTo>
                    <a:lnTo>
                      <a:pt x="312" y="40"/>
                    </a:lnTo>
                    <a:lnTo>
                      <a:pt x="315" y="73"/>
                    </a:lnTo>
                    <a:lnTo>
                      <a:pt x="318" y="94"/>
                    </a:lnTo>
                    <a:lnTo>
                      <a:pt x="323" y="111"/>
                    </a:lnTo>
                    <a:lnTo>
                      <a:pt x="338" y="124"/>
                    </a:lnTo>
                    <a:lnTo>
                      <a:pt x="345" y="144"/>
                    </a:lnTo>
                    <a:lnTo>
                      <a:pt x="345" y="180"/>
                    </a:lnTo>
                    <a:lnTo>
                      <a:pt x="339" y="199"/>
                    </a:lnTo>
                    <a:lnTo>
                      <a:pt x="327" y="214"/>
                    </a:lnTo>
                    <a:lnTo>
                      <a:pt x="284" y="223"/>
                    </a:lnTo>
                    <a:lnTo>
                      <a:pt x="284" y="238"/>
                    </a:lnTo>
                    <a:lnTo>
                      <a:pt x="281" y="259"/>
                    </a:lnTo>
                    <a:lnTo>
                      <a:pt x="266" y="267"/>
                    </a:lnTo>
                    <a:lnTo>
                      <a:pt x="242" y="274"/>
                    </a:lnTo>
                    <a:lnTo>
                      <a:pt x="218" y="277"/>
                    </a:lnTo>
                    <a:lnTo>
                      <a:pt x="191" y="277"/>
                    </a:lnTo>
                    <a:lnTo>
                      <a:pt x="170" y="267"/>
                    </a:lnTo>
                    <a:lnTo>
                      <a:pt x="161" y="256"/>
                    </a:lnTo>
                    <a:lnTo>
                      <a:pt x="156" y="237"/>
                    </a:lnTo>
                    <a:lnTo>
                      <a:pt x="155" y="217"/>
                    </a:lnTo>
                    <a:lnTo>
                      <a:pt x="144" y="216"/>
                    </a:lnTo>
                    <a:lnTo>
                      <a:pt x="141" y="234"/>
                    </a:lnTo>
                    <a:lnTo>
                      <a:pt x="129" y="255"/>
                    </a:lnTo>
                    <a:lnTo>
                      <a:pt x="113" y="273"/>
                    </a:lnTo>
                    <a:lnTo>
                      <a:pt x="95" y="283"/>
                    </a:lnTo>
                    <a:lnTo>
                      <a:pt x="80" y="286"/>
                    </a:lnTo>
                    <a:lnTo>
                      <a:pt x="53" y="282"/>
                    </a:lnTo>
                    <a:lnTo>
                      <a:pt x="24" y="267"/>
                    </a:lnTo>
                    <a:lnTo>
                      <a:pt x="0" y="24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1" name="Freeform 418"/>
              <p:cNvSpPr>
                <a:spLocks/>
              </p:cNvSpPr>
              <p:nvPr/>
            </p:nvSpPr>
            <p:spPr bwMode="auto">
              <a:xfrm>
                <a:off x="3753" y="1957"/>
                <a:ext cx="159" cy="17"/>
              </a:xfrm>
              <a:custGeom>
                <a:avLst/>
                <a:gdLst/>
                <a:ahLst/>
                <a:cxnLst>
                  <a:cxn ang="0">
                    <a:pos x="159" y="0"/>
                  </a:cxn>
                  <a:cxn ang="0">
                    <a:pos x="149" y="16"/>
                  </a:cxn>
                  <a:cxn ang="0">
                    <a:pos x="0" y="17"/>
                  </a:cxn>
                </a:cxnLst>
                <a:rect l="0" t="0" r="r" b="b"/>
                <a:pathLst>
                  <a:path w="159" h="17">
                    <a:moveTo>
                      <a:pt x="159" y="0"/>
                    </a:moveTo>
                    <a:lnTo>
                      <a:pt x="149" y="16"/>
                    </a:lnTo>
                    <a:lnTo>
                      <a:pt x="0" y="17"/>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2" name="Freeform 419"/>
              <p:cNvSpPr>
                <a:spLocks/>
              </p:cNvSpPr>
              <p:nvPr/>
            </p:nvSpPr>
            <p:spPr bwMode="auto">
              <a:xfrm>
                <a:off x="3389" y="2131"/>
                <a:ext cx="488" cy="294"/>
              </a:xfrm>
              <a:custGeom>
                <a:avLst/>
                <a:gdLst/>
                <a:ahLst/>
                <a:cxnLst>
                  <a:cxn ang="0">
                    <a:pos x="492" y="0"/>
                  </a:cxn>
                  <a:cxn ang="0">
                    <a:pos x="492" y="225"/>
                  </a:cxn>
                  <a:cxn ang="0">
                    <a:pos x="490" y="252"/>
                  </a:cxn>
                  <a:cxn ang="0">
                    <a:pos x="467" y="272"/>
                  </a:cxn>
                  <a:cxn ang="0">
                    <a:pos x="449" y="285"/>
                  </a:cxn>
                  <a:cxn ang="0">
                    <a:pos x="426" y="294"/>
                  </a:cxn>
                  <a:cxn ang="0">
                    <a:pos x="68" y="295"/>
                  </a:cxn>
                  <a:cxn ang="0">
                    <a:pos x="47" y="288"/>
                  </a:cxn>
                  <a:cxn ang="0">
                    <a:pos x="26" y="273"/>
                  </a:cxn>
                  <a:cxn ang="0">
                    <a:pos x="10" y="252"/>
                  </a:cxn>
                  <a:cxn ang="0">
                    <a:pos x="0" y="231"/>
                  </a:cxn>
                  <a:cxn ang="0">
                    <a:pos x="0" y="40"/>
                  </a:cxn>
                </a:cxnLst>
                <a:rect l="0" t="0" r="r" b="b"/>
                <a:pathLst>
                  <a:path w="492" h="295">
                    <a:moveTo>
                      <a:pt x="492" y="0"/>
                    </a:moveTo>
                    <a:lnTo>
                      <a:pt x="492" y="225"/>
                    </a:lnTo>
                    <a:lnTo>
                      <a:pt x="490" y="252"/>
                    </a:lnTo>
                    <a:lnTo>
                      <a:pt x="467" y="272"/>
                    </a:lnTo>
                    <a:lnTo>
                      <a:pt x="449" y="285"/>
                    </a:lnTo>
                    <a:lnTo>
                      <a:pt x="426" y="294"/>
                    </a:lnTo>
                    <a:lnTo>
                      <a:pt x="68" y="295"/>
                    </a:lnTo>
                    <a:lnTo>
                      <a:pt x="47" y="288"/>
                    </a:lnTo>
                    <a:lnTo>
                      <a:pt x="26" y="273"/>
                    </a:lnTo>
                    <a:lnTo>
                      <a:pt x="10" y="252"/>
                    </a:lnTo>
                    <a:lnTo>
                      <a:pt x="0" y="231"/>
                    </a:lnTo>
                    <a:lnTo>
                      <a:pt x="0" y="4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3" name="Freeform 420"/>
              <p:cNvSpPr>
                <a:spLocks/>
              </p:cNvSpPr>
              <p:nvPr/>
            </p:nvSpPr>
            <p:spPr bwMode="auto">
              <a:xfrm>
                <a:off x="3526" y="2197"/>
                <a:ext cx="216" cy="0"/>
              </a:xfrm>
              <a:custGeom>
                <a:avLst/>
                <a:gdLst/>
                <a:ahLst/>
                <a:cxnLst>
                  <a:cxn ang="0">
                    <a:pos x="216" y="0"/>
                  </a:cxn>
                  <a:cxn ang="0">
                    <a:pos x="0" y="0"/>
                  </a:cxn>
                </a:cxnLst>
                <a:rect l="0" t="0" r="r" b="b"/>
                <a:pathLst>
                  <a:path w="216" h="1">
                    <a:moveTo>
                      <a:pt x="216" y="0"/>
                    </a:moveTo>
                    <a:lnTo>
                      <a:pt x="0" y="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4" name="Freeform 421"/>
              <p:cNvSpPr>
                <a:spLocks/>
              </p:cNvSpPr>
              <p:nvPr/>
            </p:nvSpPr>
            <p:spPr bwMode="auto">
              <a:xfrm>
                <a:off x="3529" y="2264"/>
                <a:ext cx="210" cy="2"/>
              </a:xfrm>
              <a:custGeom>
                <a:avLst/>
                <a:gdLst/>
                <a:ahLst/>
                <a:cxnLst>
                  <a:cxn ang="0">
                    <a:pos x="210" y="0"/>
                  </a:cxn>
                  <a:cxn ang="0">
                    <a:pos x="0" y="0"/>
                  </a:cxn>
                </a:cxnLst>
                <a:rect l="0" t="0" r="r" b="b"/>
                <a:pathLst>
                  <a:path w="210" h="1">
                    <a:moveTo>
                      <a:pt x="210" y="0"/>
                    </a:moveTo>
                    <a:lnTo>
                      <a:pt x="0" y="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5" name="Freeform 422"/>
              <p:cNvSpPr>
                <a:spLocks/>
              </p:cNvSpPr>
              <p:nvPr/>
            </p:nvSpPr>
            <p:spPr bwMode="auto">
              <a:xfrm>
                <a:off x="3526" y="2334"/>
                <a:ext cx="213" cy="3"/>
              </a:xfrm>
              <a:custGeom>
                <a:avLst/>
                <a:gdLst/>
                <a:ahLst/>
                <a:cxnLst>
                  <a:cxn ang="0">
                    <a:pos x="213" y="0"/>
                  </a:cxn>
                  <a:cxn ang="0">
                    <a:pos x="0" y="0"/>
                  </a:cxn>
                </a:cxnLst>
                <a:rect l="0" t="0" r="r" b="b"/>
                <a:pathLst>
                  <a:path w="213" h="1">
                    <a:moveTo>
                      <a:pt x="213" y="0"/>
                    </a:moveTo>
                    <a:lnTo>
                      <a:pt x="0" y="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6" name="Freeform 423"/>
              <p:cNvSpPr>
                <a:spLocks/>
              </p:cNvSpPr>
              <p:nvPr/>
            </p:nvSpPr>
            <p:spPr bwMode="auto">
              <a:xfrm rot="21496323">
                <a:off x="3592" y="2368"/>
                <a:ext cx="354" cy="154"/>
              </a:xfrm>
              <a:custGeom>
                <a:avLst/>
                <a:gdLst/>
                <a:ahLst/>
                <a:cxnLst>
                  <a:cxn ang="0">
                    <a:pos x="296" y="0"/>
                  </a:cxn>
                  <a:cxn ang="0">
                    <a:pos x="324" y="12"/>
                  </a:cxn>
                  <a:cxn ang="0">
                    <a:pos x="342" y="30"/>
                  </a:cxn>
                  <a:cxn ang="0">
                    <a:pos x="351" y="49"/>
                  </a:cxn>
                  <a:cxn ang="0">
                    <a:pos x="354" y="70"/>
                  </a:cxn>
                  <a:cxn ang="0">
                    <a:pos x="351" y="102"/>
                  </a:cxn>
                  <a:cxn ang="0">
                    <a:pos x="333" y="130"/>
                  </a:cxn>
                  <a:cxn ang="0">
                    <a:pos x="315" y="145"/>
                  </a:cxn>
                  <a:cxn ang="0">
                    <a:pos x="293" y="154"/>
                  </a:cxn>
                  <a:cxn ang="0">
                    <a:pos x="263" y="154"/>
                  </a:cxn>
                  <a:cxn ang="0">
                    <a:pos x="185" y="139"/>
                  </a:cxn>
                  <a:cxn ang="0">
                    <a:pos x="125" y="123"/>
                  </a:cxn>
                  <a:cxn ang="0">
                    <a:pos x="96" y="109"/>
                  </a:cxn>
                  <a:cxn ang="0">
                    <a:pos x="75" y="90"/>
                  </a:cxn>
                  <a:cxn ang="0">
                    <a:pos x="53" y="72"/>
                  </a:cxn>
                  <a:cxn ang="0">
                    <a:pos x="0" y="52"/>
                  </a:cxn>
                </a:cxnLst>
                <a:rect l="0" t="0" r="r" b="b"/>
                <a:pathLst>
                  <a:path w="354" h="154">
                    <a:moveTo>
                      <a:pt x="296" y="0"/>
                    </a:moveTo>
                    <a:lnTo>
                      <a:pt x="324" y="12"/>
                    </a:lnTo>
                    <a:lnTo>
                      <a:pt x="342" y="30"/>
                    </a:lnTo>
                    <a:lnTo>
                      <a:pt x="351" y="49"/>
                    </a:lnTo>
                    <a:lnTo>
                      <a:pt x="354" y="70"/>
                    </a:lnTo>
                    <a:lnTo>
                      <a:pt x="351" y="102"/>
                    </a:lnTo>
                    <a:lnTo>
                      <a:pt x="333" y="130"/>
                    </a:lnTo>
                    <a:lnTo>
                      <a:pt x="315" y="145"/>
                    </a:lnTo>
                    <a:lnTo>
                      <a:pt x="293" y="154"/>
                    </a:lnTo>
                    <a:lnTo>
                      <a:pt x="263" y="154"/>
                    </a:lnTo>
                    <a:lnTo>
                      <a:pt x="185" y="139"/>
                    </a:lnTo>
                    <a:lnTo>
                      <a:pt x="125" y="123"/>
                    </a:lnTo>
                    <a:lnTo>
                      <a:pt x="96" y="109"/>
                    </a:lnTo>
                    <a:lnTo>
                      <a:pt x="75" y="90"/>
                    </a:lnTo>
                    <a:lnTo>
                      <a:pt x="53" y="72"/>
                    </a:lnTo>
                    <a:lnTo>
                      <a:pt x="0" y="52"/>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67" name="Freeform 424"/>
              <p:cNvSpPr>
                <a:spLocks/>
              </p:cNvSpPr>
              <p:nvPr/>
            </p:nvSpPr>
            <p:spPr bwMode="auto">
              <a:xfrm rot="21496323">
                <a:off x="3336" y="2374"/>
                <a:ext cx="351" cy="152"/>
              </a:xfrm>
              <a:custGeom>
                <a:avLst/>
                <a:gdLst/>
                <a:ahLst/>
                <a:cxnLst>
                  <a:cxn ang="0">
                    <a:pos x="65" y="0"/>
                  </a:cxn>
                  <a:cxn ang="0">
                    <a:pos x="35" y="11"/>
                  </a:cxn>
                  <a:cxn ang="0">
                    <a:pos x="17" y="21"/>
                  </a:cxn>
                  <a:cxn ang="0">
                    <a:pos x="3" y="41"/>
                  </a:cxn>
                  <a:cxn ang="0">
                    <a:pos x="0" y="65"/>
                  </a:cxn>
                  <a:cxn ang="0">
                    <a:pos x="3" y="99"/>
                  </a:cxn>
                  <a:cxn ang="0">
                    <a:pos x="17" y="129"/>
                  </a:cxn>
                  <a:cxn ang="0">
                    <a:pos x="36" y="149"/>
                  </a:cxn>
                  <a:cxn ang="0">
                    <a:pos x="54" y="153"/>
                  </a:cxn>
                  <a:cxn ang="0">
                    <a:pos x="108" y="150"/>
                  </a:cxn>
                  <a:cxn ang="0">
                    <a:pos x="168" y="140"/>
                  </a:cxn>
                  <a:cxn ang="0">
                    <a:pos x="225" y="122"/>
                  </a:cxn>
                  <a:cxn ang="0">
                    <a:pos x="269" y="101"/>
                  </a:cxn>
                  <a:cxn ang="0">
                    <a:pos x="284" y="81"/>
                  </a:cxn>
                  <a:cxn ang="0">
                    <a:pos x="324" y="77"/>
                  </a:cxn>
                  <a:cxn ang="0">
                    <a:pos x="353" y="53"/>
                  </a:cxn>
                </a:cxnLst>
                <a:rect l="0" t="0" r="r" b="b"/>
                <a:pathLst>
                  <a:path w="353" h="153">
                    <a:moveTo>
                      <a:pt x="65" y="0"/>
                    </a:moveTo>
                    <a:lnTo>
                      <a:pt x="35" y="11"/>
                    </a:lnTo>
                    <a:lnTo>
                      <a:pt x="17" y="21"/>
                    </a:lnTo>
                    <a:lnTo>
                      <a:pt x="3" y="41"/>
                    </a:lnTo>
                    <a:lnTo>
                      <a:pt x="0" y="65"/>
                    </a:lnTo>
                    <a:lnTo>
                      <a:pt x="3" y="99"/>
                    </a:lnTo>
                    <a:lnTo>
                      <a:pt x="17" y="129"/>
                    </a:lnTo>
                    <a:lnTo>
                      <a:pt x="36" y="149"/>
                    </a:lnTo>
                    <a:lnTo>
                      <a:pt x="54" y="153"/>
                    </a:lnTo>
                    <a:lnTo>
                      <a:pt x="108" y="150"/>
                    </a:lnTo>
                    <a:lnTo>
                      <a:pt x="168" y="140"/>
                    </a:lnTo>
                    <a:lnTo>
                      <a:pt x="225" y="122"/>
                    </a:lnTo>
                    <a:lnTo>
                      <a:pt x="269" y="101"/>
                    </a:lnTo>
                    <a:lnTo>
                      <a:pt x="284" y="81"/>
                    </a:lnTo>
                    <a:lnTo>
                      <a:pt x="324" y="77"/>
                    </a:lnTo>
                    <a:lnTo>
                      <a:pt x="353" y="53"/>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grpSp>
          <p:nvGrpSpPr>
            <p:cNvPr id="51" name="Group 425"/>
            <p:cNvGrpSpPr>
              <a:grpSpLocks/>
            </p:cNvGrpSpPr>
            <p:nvPr/>
          </p:nvGrpSpPr>
          <p:grpSpPr bwMode="auto">
            <a:xfrm>
              <a:off x="3975212" y="4605212"/>
              <a:ext cx="1076236" cy="404802"/>
              <a:chOff x="2409" y="3065"/>
              <a:chExt cx="926" cy="268"/>
            </a:xfrm>
            <a:noFill/>
          </p:grpSpPr>
          <p:sp>
            <p:nvSpPr>
              <p:cNvPr id="54" name="Freeform 426"/>
              <p:cNvSpPr>
                <a:spLocks/>
              </p:cNvSpPr>
              <p:nvPr/>
            </p:nvSpPr>
            <p:spPr bwMode="auto">
              <a:xfrm rot="21460658">
                <a:off x="2409" y="3065"/>
                <a:ext cx="290" cy="266"/>
              </a:xfrm>
              <a:custGeom>
                <a:avLst/>
                <a:gdLst/>
                <a:ahLst/>
                <a:cxnLst>
                  <a:cxn ang="0">
                    <a:pos x="273" y="122"/>
                  </a:cxn>
                  <a:cxn ang="0">
                    <a:pos x="285" y="114"/>
                  </a:cxn>
                  <a:cxn ang="0">
                    <a:pos x="285" y="87"/>
                  </a:cxn>
                  <a:cxn ang="0">
                    <a:pos x="277" y="66"/>
                  </a:cxn>
                  <a:cxn ang="0">
                    <a:pos x="264" y="44"/>
                  </a:cxn>
                  <a:cxn ang="0">
                    <a:pos x="244" y="27"/>
                  </a:cxn>
                  <a:cxn ang="0">
                    <a:pos x="220" y="17"/>
                  </a:cxn>
                  <a:cxn ang="0">
                    <a:pos x="196" y="8"/>
                  </a:cxn>
                  <a:cxn ang="0">
                    <a:pos x="172" y="2"/>
                  </a:cxn>
                  <a:cxn ang="0">
                    <a:pos x="148" y="0"/>
                  </a:cxn>
                  <a:cxn ang="0">
                    <a:pos x="115" y="3"/>
                  </a:cxn>
                  <a:cxn ang="0">
                    <a:pos x="76" y="12"/>
                  </a:cxn>
                  <a:cxn ang="0">
                    <a:pos x="52" y="24"/>
                  </a:cxn>
                  <a:cxn ang="0">
                    <a:pos x="36" y="39"/>
                  </a:cxn>
                  <a:cxn ang="0">
                    <a:pos x="21" y="56"/>
                  </a:cxn>
                  <a:cxn ang="0">
                    <a:pos x="9" y="75"/>
                  </a:cxn>
                  <a:cxn ang="0">
                    <a:pos x="4" y="98"/>
                  </a:cxn>
                  <a:cxn ang="0">
                    <a:pos x="0" y="122"/>
                  </a:cxn>
                  <a:cxn ang="0">
                    <a:pos x="0" y="149"/>
                  </a:cxn>
                  <a:cxn ang="0">
                    <a:pos x="6" y="180"/>
                  </a:cxn>
                  <a:cxn ang="0">
                    <a:pos x="16" y="201"/>
                  </a:cxn>
                  <a:cxn ang="0">
                    <a:pos x="36" y="224"/>
                  </a:cxn>
                  <a:cxn ang="0">
                    <a:pos x="58" y="239"/>
                  </a:cxn>
                  <a:cxn ang="0">
                    <a:pos x="87" y="254"/>
                  </a:cxn>
                  <a:cxn ang="0">
                    <a:pos x="115" y="261"/>
                  </a:cxn>
                  <a:cxn ang="0">
                    <a:pos x="150" y="266"/>
                  </a:cxn>
                  <a:cxn ang="0">
                    <a:pos x="187" y="263"/>
                  </a:cxn>
                  <a:cxn ang="0">
                    <a:pos x="226" y="251"/>
                  </a:cxn>
                  <a:cxn ang="0">
                    <a:pos x="255" y="230"/>
                  </a:cxn>
                  <a:cxn ang="0">
                    <a:pos x="277" y="201"/>
                  </a:cxn>
                  <a:cxn ang="0">
                    <a:pos x="286" y="174"/>
                  </a:cxn>
                  <a:cxn ang="0">
                    <a:pos x="289" y="152"/>
                  </a:cxn>
                  <a:cxn ang="0">
                    <a:pos x="285" y="134"/>
                  </a:cxn>
                  <a:cxn ang="0">
                    <a:pos x="273" y="122"/>
                  </a:cxn>
                </a:cxnLst>
                <a:rect l="0" t="0" r="r" b="b"/>
                <a:pathLst>
                  <a:path w="289" h="266">
                    <a:moveTo>
                      <a:pt x="273" y="122"/>
                    </a:moveTo>
                    <a:lnTo>
                      <a:pt x="285" y="114"/>
                    </a:lnTo>
                    <a:lnTo>
                      <a:pt x="285" y="87"/>
                    </a:lnTo>
                    <a:lnTo>
                      <a:pt x="277" y="66"/>
                    </a:lnTo>
                    <a:lnTo>
                      <a:pt x="264" y="44"/>
                    </a:lnTo>
                    <a:lnTo>
                      <a:pt x="244" y="27"/>
                    </a:lnTo>
                    <a:lnTo>
                      <a:pt x="220" y="17"/>
                    </a:lnTo>
                    <a:lnTo>
                      <a:pt x="196" y="8"/>
                    </a:lnTo>
                    <a:lnTo>
                      <a:pt x="172" y="2"/>
                    </a:lnTo>
                    <a:lnTo>
                      <a:pt x="148" y="0"/>
                    </a:lnTo>
                    <a:lnTo>
                      <a:pt x="115" y="3"/>
                    </a:lnTo>
                    <a:lnTo>
                      <a:pt x="76" y="12"/>
                    </a:lnTo>
                    <a:lnTo>
                      <a:pt x="52" y="24"/>
                    </a:lnTo>
                    <a:lnTo>
                      <a:pt x="36" y="39"/>
                    </a:lnTo>
                    <a:lnTo>
                      <a:pt x="21" y="56"/>
                    </a:lnTo>
                    <a:lnTo>
                      <a:pt x="9" y="75"/>
                    </a:lnTo>
                    <a:lnTo>
                      <a:pt x="4" y="98"/>
                    </a:lnTo>
                    <a:lnTo>
                      <a:pt x="0" y="122"/>
                    </a:lnTo>
                    <a:lnTo>
                      <a:pt x="0" y="149"/>
                    </a:lnTo>
                    <a:lnTo>
                      <a:pt x="6" y="180"/>
                    </a:lnTo>
                    <a:lnTo>
                      <a:pt x="16" y="201"/>
                    </a:lnTo>
                    <a:lnTo>
                      <a:pt x="36" y="224"/>
                    </a:lnTo>
                    <a:lnTo>
                      <a:pt x="58" y="239"/>
                    </a:lnTo>
                    <a:lnTo>
                      <a:pt x="87" y="254"/>
                    </a:lnTo>
                    <a:lnTo>
                      <a:pt x="115" y="261"/>
                    </a:lnTo>
                    <a:lnTo>
                      <a:pt x="150" y="266"/>
                    </a:lnTo>
                    <a:lnTo>
                      <a:pt x="187" y="263"/>
                    </a:lnTo>
                    <a:lnTo>
                      <a:pt x="226" y="251"/>
                    </a:lnTo>
                    <a:lnTo>
                      <a:pt x="255" y="230"/>
                    </a:lnTo>
                    <a:lnTo>
                      <a:pt x="277" y="201"/>
                    </a:lnTo>
                    <a:lnTo>
                      <a:pt x="286" y="174"/>
                    </a:lnTo>
                    <a:lnTo>
                      <a:pt x="289" y="152"/>
                    </a:lnTo>
                    <a:lnTo>
                      <a:pt x="285" y="134"/>
                    </a:lnTo>
                    <a:lnTo>
                      <a:pt x="273" y="122"/>
                    </a:lnTo>
                    <a:close/>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55" name="Freeform 427"/>
              <p:cNvSpPr>
                <a:spLocks/>
              </p:cNvSpPr>
              <p:nvPr/>
            </p:nvSpPr>
            <p:spPr bwMode="auto">
              <a:xfrm rot="21460658">
                <a:off x="2499" y="3141"/>
                <a:ext cx="183" cy="112"/>
              </a:xfrm>
              <a:custGeom>
                <a:avLst/>
                <a:gdLst/>
                <a:ahLst/>
                <a:cxnLst>
                  <a:cxn ang="0">
                    <a:pos x="183" y="45"/>
                  </a:cxn>
                  <a:cxn ang="0">
                    <a:pos x="162" y="42"/>
                  </a:cxn>
                  <a:cxn ang="0">
                    <a:pos x="142" y="43"/>
                  </a:cxn>
                  <a:cxn ang="0">
                    <a:pos x="124" y="46"/>
                  </a:cxn>
                  <a:cxn ang="0">
                    <a:pos x="115" y="58"/>
                  </a:cxn>
                  <a:cxn ang="0">
                    <a:pos x="114" y="78"/>
                  </a:cxn>
                  <a:cxn ang="0">
                    <a:pos x="102" y="96"/>
                  </a:cxn>
                  <a:cxn ang="0">
                    <a:pos x="90" y="105"/>
                  </a:cxn>
                  <a:cxn ang="0">
                    <a:pos x="70" y="112"/>
                  </a:cxn>
                  <a:cxn ang="0">
                    <a:pos x="46" y="112"/>
                  </a:cxn>
                  <a:cxn ang="0">
                    <a:pos x="27" y="106"/>
                  </a:cxn>
                  <a:cxn ang="0">
                    <a:pos x="10" y="94"/>
                  </a:cxn>
                  <a:cxn ang="0">
                    <a:pos x="1" y="75"/>
                  </a:cxn>
                  <a:cxn ang="0">
                    <a:pos x="0" y="55"/>
                  </a:cxn>
                  <a:cxn ang="0">
                    <a:pos x="3" y="34"/>
                  </a:cxn>
                  <a:cxn ang="0">
                    <a:pos x="13" y="16"/>
                  </a:cxn>
                  <a:cxn ang="0">
                    <a:pos x="31" y="6"/>
                  </a:cxn>
                  <a:cxn ang="0">
                    <a:pos x="57" y="0"/>
                  </a:cxn>
                  <a:cxn ang="0">
                    <a:pos x="78" y="4"/>
                  </a:cxn>
                  <a:cxn ang="0">
                    <a:pos x="97" y="13"/>
                  </a:cxn>
                  <a:cxn ang="0">
                    <a:pos x="109" y="28"/>
                  </a:cxn>
                  <a:cxn ang="0">
                    <a:pos x="115" y="55"/>
                  </a:cxn>
                </a:cxnLst>
                <a:rect l="0" t="0" r="r" b="b"/>
                <a:pathLst>
                  <a:path w="183" h="112">
                    <a:moveTo>
                      <a:pt x="183" y="45"/>
                    </a:moveTo>
                    <a:lnTo>
                      <a:pt x="162" y="42"/>
                    </a:lnTo>
                    <a:lnTo>
                      <a:pt x="142" y="43"/>
                    </a:lnTo>
                    <a:lnTo>
                      <a:pt x="124" y="46"/>
                    </a:lnTo>
                    <a:lnTo>
                      <a:pt x="115" y="58"/>
                    </a:lnTo>
                    <a:lnTo>
                      <a:pt x="114" y="78"/>
                    </a:lnTo>
                    <a:lnTo>
                      <a:pt x="102" y="96"/>
                    </a:lnTo>
                    <a:lnTo>
                      <a:pt x="90" y="105"/>
                    </a:lnTo>
                    <a:lnTo>
                      <a:pt x="70" y="112"/>
                    </a:lnTo>
                    <a:lnTo>
                      <a:pt x="46" y="112"/>
                    </a:lnTo>
                    <a:lnTo>
                      <a:pt x="27" y="106"/>
                    </a:lnTo>
                    <a:lnTo>
                      <a:pt x="10" y="94"/>
                    </a:lnTo>
                    <a:lnTo>
                      <a:pt x="1" y="75"/>
                    </a:lnTo>
                    <a:lnTo>
                      <a:pt x="0" y="55"/>
                    </a:lnTo>
                    <a:lnTo>
                      <a:pt x="3" y="34"/>
                    </a:lnTo>
                    <a:lnTo>
                      <a:pt x="13" y="16"/>
                    </a:lnTo>
                    <a:lnTo>
                      <a:pt x="31" y="6"/>
                    </a:lnTo>
                    <a:lnTo>
                      <a:pt x="57" y="0"/>
                    </a:lnTo>
                    <a:lnTo>
                      <a:pt x="78" y="4"/>
                    </a:lnTo>
                    <a:lnTo>
                      <a:pt x="97" y="13"/>
                    </a:lnTo>
                    <a:lnTo>
                      <a:pt x="109" y="28"/>
                    </a:lnTo>
                    <a:lnTo>
                      <a:pt x="115" y="55"/>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56" name="Freeform 428"/>
              <p:cNvSpPr>
                <a:spLocks/>
              </p:cNvSpPr>
              <p:nvPr/>
            </p:nvSpPr>
            <p:spPr bwMode="auto">
              <a:xfrm>
                <a:off x="2738" y="3068"/>
                <a:ext cx="292" cy="264"/>
              </a:xfrm>
              <a:custGeom>
                <a:avLst/>
                <a:gdLst/>
                <a:ahLst/>
                <a:cxnLst>
                  <a:cxn ang="0">
                    <a:pos x="205" y="116"/>
                  </a:cxn>
                  <a:cxn ang="0">
                    <a:pos x="190" y="84"/>
                  </a:cxn>
                  <a:cxn ang="0">
                    <a:pos x="170" y="72"/>
                  </a:cxn>
                  <a:cxn ang="0">
                    <a:pos x="147" y="70"/>
                  </a:cxn>
                  <a:cxn ang="0">
                    <a:pos x="125" y="74"/>
                  </a:cxn>
                  <a:cxn ang="0">
                    <a:pos x="102" y="87"/>
                  </a:cxn>
                  <a:cxn ang="0">
                    <a:pos x="90" y="106"/>
                  </a:cxn>
                  <a:cxn ang="0">
                    <a:pos x="86" y="127"/>
                  </a:cxn>
                  <a:cxn ang="0">
                    <a:pos x="90" y="154"/>
                  </a:cxn>
                  <a:cxn ang="0">
                    <a:pos x="102" y="173"/>
                  </a:cxn>
                  <a:cxn ang="0">
                    <a:pos x="125" y="188"/>
                  </a:cxn>
                  <a:cxn ang="0">
                    <a:pos x="155" y="190"/>
                  </a:cxn>
                  <a:cxn ang="0">
                    <a:pos x="187" y="186"/>
                  </a:cxn>
                  <a:cxn ang="0">
                    <a:pos x="198" y="172"/>
                  </a:cxn>
                  <a:cxn ang="0">
                    <a:pos x="177" y="170"/>
                  </a:cxn>
                  <a:cxn ang="0">
                    <a:pos x="156" y="169"/>
                  </a:cxn>
                  <a:cxn ang="0">
                    <a:pos x="132" y="161"/>
                  </a:cxn>
                  <a:cxn ang="0">
                    <a:pos x="128" y="146"/>
                  </a:cxn>
                  <a:cxn ang="0">
                    <a:pos x="125" y="128"/>
                  </a:cxn>
                  <a:cxn ang="0">
                    <a:pos x="133" y="112"/>
                  </a:cxn>
                  <a:cxn ang="0">
                    <a:pos x="151" y="103"/>
                  </a:cxn>
                  <a:cxn ang="0">
                    <a:pos x="177" y="102"/>
                  </a:cxn>
                  <a:cxn ang="0">
                    <a:pos x="193" y="106"/>
                  </a:cxn>
                  <a:cxn ang="0">
                    <a:pos x="221" y="127"/>
                  </a:cxn>
                  <a:cxn ang="0">
                    <a:pos x="235" y="129"/>
                  </a:cxn>
                  <a:cxn ang="0">
                    <a:pos x="262" y="125"/>
                  </a:cxn>
                  <a:cxn ang="0">
                    <a:pos x="280" y="110"/>
                  </a:cxn>
                  <a:cxn ang="0">
                    <a:pos x="283" y="83"/>
                  </a:cxn>
                  <a:cxn ang="0">
                    <a:pos x="278" y="59"/>
                  </a:cxn>
                  <a:cxn ang="0">
                    <a:pos x="260" y="36"/>
                  </a:cxn>
                  <a:cxn ang="0">
                    <a:pos x="234" y="19"/>
                  </a:cxn>
                  <a:cxn ang="0">
                    <a:pos x="201" y="5"/>
                  </a:cxn>
                  <a:cxn ang="0">
                    <a:pos x="173" y="0"/>
                  </a:cxn>
                  <a:cxn ang="0">
                    <a:pos x="138" y="1"/>
                  </a:cxn>
                  <a:cxn ang="0">
                    <a:pos x="102" y="3"/>
                  </a:cxn>
                  <a:cxn ang="0">
                    <a:pos x="66" y="16"/>
                  </a:cxn>
                  <a:cxn ang="0">
                    <a:pos x="40" y="33"/>
                  </a:cxn>
                  <a:cxn ang="0">
                    <a:pos x="20" y="54"/>
                  </a:cxn>
                  <a:cxn ang="0">
                    <a:pos x="8" y="76"/>
                  </a:cxn>
                  <a:cxn ang="0">
                    <a:pos x="1" y="106"/>
                  </a:cxn>
                  <a:cxn ang="0">
                    <a:pos x="0" y="138"/>
                  </a:cxn>
                  <a:cxn ang="0">
                    <a:pos x="4" y="166"/>
                  </a:cxn>
                  <a:cxn ang="0">
                    <a:pos x="19" y="204"/>
                  </a:cxn>
                  <a:cxn ang="0">
                    <a:pos x="45" y="230"/>
                  </a:cxn>
                  <a:cxn ang="0">
                    <a:pos x="82" y="252"/>
                  </a:cxn>
                  <a:cxn ang="0">
                    <a:pos x="113" y="261"/>
                  </a:cxn>
                  <a:cxn ang="0">
                    <a:pos x="157" y="264"/>
                  </a:cxn>
                  <a:cxn ang="0">
                    <a:pos x="190" y="259"/>
                  </a:cxn>
                  <a:cxn ang="0">
                    <a:pos x="214" y="241"/>
                  </a:cxn>
                  <a:cxn ang="0">
                    <a:pos x="241" y="262"/>
                  </a:cxn>
                  <a:cxn ang="0">
                    <a:pos x="274" y="262"/>
                  </a:cxn>
                  <a:cxn ang="0">
                    <a:pos x="292" y="253"/>
                  </a:cxn>
                  <a:cxn ang="0">
                    <a:pos x="291" y="163"/>
                  </a:cxn>
                  <a:cxn ang="0">
                    <a:pos x="290" y="139"/>
                  </a:cxn>
                  <a:cxn ang="0">
                    <a:pos x="284" y="125"/>
                  </a:cxn>
                  <a:cxn ang="0">
                    <a:pos x="275" y="118"/>
                  </a:cxn>
                </a:cxnLst>
                <a:rect l="0" t="0" r="r" b="b"/>
                <a:pathLst>
                  <a:path w="292" h="264">
                    <a:moveTo>
                      <a:pt x="205" y="116"/>
                    </a:moveTo>
                    <a:lnTo>
                      <a:pt x="190" y="84"/>
                    </a:lnTo>
                    <a:lnTo>
                      <a:pt x="170" y="72"/>
                    </a:lnTo>
                    <a:lnTo>
                      <a:pt x="147" y="70"/>
                    </a:lnTo>
                    <a:lnTo>
                      <a:pt x="125" y="74"/>
                    </a:lnTo>
                    <a:lnTo>
                      <a:pt x="102" y="87"/>
                    </a:lnTo>
                    <a:lnTo>
                      <a:pt x="90" y="106"/>
                    </a:lnTo>
                    <a:lnTo>
                      <a:pt x="86" y="127"/>
                    </a:lnTo>
                    <a:lnTo>
                      <a:pt x="90" y="154"/>
                    </a:lnTo>
                    <a:lnTo>
                      <a:pt x="102" y="173"/>
                    </a:lnTo>
                    <a:lnTo>
                      <a:pt x="125" y="188"/>
                    </a:lnTo>
                    <a:lnTo>
                      <a:pt x="155" y="190"/>
                    </a:lnTo>
                    <a:lnTo>
                      <a:pt x="187" y="186"/>
                    </a:lnTo>
                    <a:lnTo>
                      <a:pt x="198" y="172"/>
                    </a:lnTo>
                    <a:lnTo>
                      <a:pt x="177" y="170"/>
                    </a:lnTo>
                    <a:lnTo>
                      <a:pt x="156" y="169"/>
                    </a:lnTo>
                    <a:lnTo>
                      <a:pt x="132" y="161"/>
                    </a:lnTo>
                    <a:lnTo>
                      <a:pt x="128" y="146"/>
                    </a:lnTo>
                    <a:lnTo>
                      <a:pt x="125" y="128"/>
                    </a:lnTo>
                    <a:lnTo>
                      <a:pt x="133" y="112"/>
                    </a:lnTo>
                    <a:lnTo>
                      <a:pt x="151" y="103"/>
                    </a:lnTo>
                    <a:lnTo>
                      <a:pt x="177" y="102"/>
                    </a:lnTo>
                    <a:lnTo>
                      <a:pt x="193" y="106"/>
                    </a:lnTo>
                    <a:lnTo>
                      <a:pt x="221" y="127"/>
                    </a:lnTo>
                    <a:lnTo>
                      <a:pt x="235" y="129"/>
                    </a:lnTo>
                    <a:lnTo>
                      <a:pt x="262" y="125"/>
                    </a:lnTo>
                    <a:lnTo>
                      <a:pt x="280" y="110"/>
                    </a:lnTo>
                    <a:lnTo>
                      <a:pt x="283" y="83"/>
                    </a:lnTo>
                    <a:lnTo>
                      <a:pt x="278" y="59"/>
                    </a:lnTo>
                    <a:lnTo>
                      <a:pt x="260" y="36"/>
                    </a:lnTo>
                    <a:lnTo>
                      <a:pt x="234" y="19"/>
                    </a:lnTo>
                    <a:lnTo>
                      <a:pt x="201" y="5"/>
                    </a:lnTo>
                    <a:lnTo>
                      <a:pt x="173" y="0"/>
                    </a:lnTo>
                    <a:lnTo>
                      <a:pt x="138" y="1"/>
                    </a:lnTo>
                    <a:lnTo>
                      <a:pt x="102" y="3"/>
                    </a:lnTo>
                    <a:lnTo>
                      <a:pt x="66" y="16"/>
                    </a:lnTo>
                    <a:lnTo>
                      <a:pt x="40" y="33"/>
                    </a:lnTo>
                    <a:lnTo>
                      <a:pt x="20" y="54"/>
                    </a:lnTo>
                    <a:lnTo>
                      <a:pt x="8" y="76"/>
                    </a:lnTo>
                    <a:lnTo>
                      <a:pt x="1" y="106"/>
                    </a:lnTo>
                    <a:lnTo>
                      <a:pt x="0" y="138"/>
                    </a:lnTo>
                    <a:lnTo>
                      <a:pt x="4" y="166"/>
                    </a:lnTo>
                    <a:lnTo>
                      <a:pt x="19" y="204"/>
                    </a:lnTo>
                    <a:lnTo>
                      <a:pt x="45" y="230"/>
                    </a:lnTo>
                    <a:lnTo>
                      <a:pt x="82" y="252"/>
                    </a:lnTo>
                    <a:lnTo>
                      <a:pt x="113" y="261"/>
                    </a:lnTo>
                    <a:lnTo>
                      <a:pt x="157" y="264"/>
                    </a:lnTo>
                    <a:lnTo>
                      <a:pt x="190" y="259"/>
                    </a:lnTo>
                    <a:lnTo>
                      <a:pt x="214" y="241"/>
                    </a:lnTo>
                    <a:lnTo>
                      <a:pt x="241" y="262"/>
                    </a:lnTo>
                    <a:lnTo>
                      <a:pt x="274" y="262"/>
                    </a:lnTo>
                    <a:lnTo>
                      <a:pt x="292" y="253"/>
                    </a:lnTo>
                    <a:lnTo>
                      <a:pt x="291" y="163"/>
                    </a:lnTo>
                    <a:lnTo>
                      <a:pt x="290" y="139"/>
                    </a:lnTo>
                    <a:lnTo>
                      <a:pt x="284" y="125"/>
                    </a:lnTo>
                    <a:lnTo>
                      <a:pt x="275" y="118"/>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57" name="Freeform 429"/>
              <p:cNvSpPr>
                <a:spLocks/>
              </p:cNvSpPr>
              <p:nvPr/>
            </p:nvSpPr>
            <p:spPr bwMode="auto">
              <a:xfrm rot="21460658">
                <a:off x="3065" y="3068"/>
                <a:ext cx="270" cy="265"/>
              </a:xfrm>
              <a:custGeom>
                <a:avLst/>
                <a:gdLst/>
                <a:ahLst/>
                <a:cxnLst>
                  <a:cxn ang="0">
                    <a:pos x="179" y="100"/>
                  </a:cxn>
                  <a:cxn ang="0">
                    <a:pos x="149" y="99"/>
                  </a:cxn>
                  <a:cxn ang="0">
                    <a:pos x="117" y="93"/>
                  </a:cxn>
                  <a:cxn ang="0">
                    <a:pos x="110" y="85"/>
                  </a:cxn>
                  <a:cxn ang="0">
                    <a:pos x="107" y="75"/>
                  </a:cxn>
                  <a:cxn ang="0">
                    <a:pos x="125" y="69"/>
                  </a:cxn>
                  <a:cxn ang="0">
                    <a:pos x="152" y="69"/>
                  </a:cxn>
                  <a:cxn ang="0">
                    <a:pos x="171" y="76"/>
                  </a:cxn>
                  <a:cxn ang="0">
                    <a:pos x="182" y="90"/>
                  </a:cxn>
                  <a:cxn ang="0">
                    <a:pos x="185" y="109"/>
                  </a:cxn>
                  <a:cxn ang="0">
                    <a:pos x="200" y="118"/>
                  </a:cxn>
                  <a:cxn ang="0">
                    <a:pos x="219" y="121"/>
                  </a:cxn>
                  <a:cxn ang="0">
                    <a:pos x="242" y="120"/>
                  </a:cxn>
                  <a:cxn ang="0">
                    <a:pos x="260" y="106"/>
                  </a:cxn>
                  <a:cxn ang="0">
                    <a:pos x="264" y="84"/>
                  </a:cxn>
                  <a:cxn ang="0">
                    <a:pos x="261" y="64"/>
                  </a:cxn>
                  <a:cxn ang="0">
                    <a:pos x="248" y="42"/>
                  </a:cxn>
                  <a:cxn ang="0">
                    <a:pos x="224" y="21"/>
                  </a:cxn>
                  <a:cxn ang="0">
                    <a:pos x="192" y="7"/>
                  </a:cxn>
                  <a:cxn ang="0">
                    <a:pos x="159" y="0"/>
                  </a:cxn>
                  <a:cxn ang="0">
                    <a:pos x="125" y="0"/>
                  </a:cxn>
                  <a:cxn ang="0">
                    <a:pos x="87" y="3"/>
                  </a:cxn>
                  <a:cxn ang="0">
                    <a:pos x="54" y="13"/>
                  </a:cxn>
                  <a:cxn ang="0">
                    <a:pos x="30" y="33"/>
                  </a:cxn>
                  <a:cxn ang="0">
                    <a:pos x="21" y="52"/>
                  </a:cxn>
                  <a:cxn ang="0">
                    <a:pos x="18" y="73"/>
                  </a:cxn>
                  <a:cxn ang="0">
                    <a:pos x="18" y="94"/>
                  </a:cxn>
                  <a:cxn ang="0">
                    <a:pos x="30" y="124"/>
                  </a:cxn>
                  <a:cxn ang="0">
                    <a:pos x="57" y="126"/>
                  </a:cxn>
                  <a:cxn ang="0">
                    <a:pos x="78" y="132"/>
                  </a:cxn>
                  <a:cxn ang="0">
                    <a:pos x="95" y="157"/>
                  </a:cxn>
                  <a:cxn ang="0">
                    <a:pos x="120" y="160"/>
                  </a:cxn>
                  <a:cxn ang="0">
                    <a:pos x="153" y="168"/>
                  </a:cxn>
                  <a:cxn ang="0">
                    <a:pos x="176" y="174"/>
                  </a:cxn>
                  <a:cxn ang="0">
                    <a:pos x="182" y="183"/>
                  </a:cxn>
                  <a:cxn ang="0">
                    <a:pos x="174" y="190"/>
                  </a:cxn>
                  <a:cxn ang="0">
                    <a:pos x="156" y="195"/>
                  </a:cxn>
                  <a:cxn ang="0">
                    <a:pos x="128" y="195"/>
                  </a:cxn>
                  <a:cxn ang="0">
                    <a:pos x="102" y="187"/>
                  </a:cxn>
                  <a:cxn ang="0">
                    <a:pos x="92" y="177"/>
                  </a:cxn>
                  <a:cxn ang="0">
                    <a:pos x="89" y="162"/>
                  </a:cxn>
                  <a:cxn ang="0">
                    <a:pos x="86" y="145"/>
                  </a:cxn>
                  <a:cxn ang="0">
                    <a:pos x="71" y="130"/>
                  </a:cxn>
                  <a:cxn ang="0">
                    <a:pos x="42" y="126"/>
                  </a:cxn>
                  <a:cxn ang="0">
                    <a:pos x="23" y="126"/>
                  </a:cxn>
                  <a:cxn ang="0">
                    <a:pos x="5" y="136"/>
                  </a:cxn>
                  <a:cxn ang="0">
                    <a:pos x="0" y="156"/>
                  </a:cxn>
                  <a:cxn ang="0">
                    <a:pos x="0" y="187"/>
                  </a:cxn>
                  <a:cxn ang="0">
                    <a:pos x="9" y="210"/>
                  </a:cxn>
                  <a:cxn ang="0">
                    <a:pos x="32" y="234"/>
                  </a:cxn>
                  <a:cxn ang="0">
                    <a:pos x="62" y="250"/>
                  </a:cxn>
                  <a:cxn ang="0">
                    <a:pos x="96" y="259"/>
                  </a:cxn>
                  <a:cxn ang="0">
                    <a:pos x="128" y="264"/>
                  </a:cxn>
                  <a:cxn ang="0">
                    <a:pos x="159" y="265"/>
                  </a:cxn>
                  <a:cxn ang="0">
                    <a:pos x="195" y="261"/>
                  </a:cxn>
                  <a:cxn ang="0">
                    <a:pos x="225" y="249"/>
                  </a:cxn>
                  <a:cxn ang="0">
                    <a:pos x="251" y="226"/>
                  </a:cxn>
                  <a:cxn ang="0">
                    <a:pos x="264" y="204"/>
                  </a:cxn>
                  <a:cxn ang="0">
                    <a:pos x="270" y="177"/>
                  </a:cxn>
                  <a:cxn ang="0">
                    <a:pos x="266" y="153"/>
                  </a:cxn>
                  <a:cxn ang="0">
                    <a:pos x="257" y="135"/>
                  </a:cxn>
                  <a:cxn ang="0">
                    <a:pos x="242" y="120"/>
                  </a:cxn>
                </a:cxnLst>
                <a:rect l="0" t="0" r="r" b="b"/>
                <a:pathLst>
                  <a:path w="270" h="265">
                    <a:moveTo>
                      <a:pt x="179" y="100"/>
                    </a:moveTo>
                    <a:lnTo>
                      <a:pt x="149" y="99"/>
                    </a:lnTo>
                    <a:lnTo>
                      <a:pt x="117" y="93"/>
                    </a:lnTo>
                    <a:lnTo>
                      <a:pt x="110" y="85"/>
                    </a:lnTo>
                    <a:lnTo>
                      <a:pt x="107" y="75"/>
                    </a:lnTo>
                    <a:lnTo>
                      <a:pt x="125" y="69"/>
                    </a:lnTo>
                    <a:lnTo>
                      <a:pt x="152" y="69"/>
                    </a:lnTo>
                    <a:lnTo>
                      <a:pt x="171" y="76"/>
                    </a:lnTo>
                    <a:lnTo>
                      <a:pt x="182" y="90"/>
                    </a:lnTo>
                    <a:lnTo>
                      <a:pt x="185" y="109"/>
                    </a:lnTo>
                    <a:lnTo>
                      <a:pt x="200" y="118"/>
                    </a:lnTo>
                    <a:lnTo>
                      <a:pt x="219" y="121"/>
                    </a:lnTo>
                    <a:lnTo>
                      <a:pt x="242" y="120"/>
                    </a:lnTo>
                    <a:lnTo>
                      <a:pt x="260" y="106"/>
                    </a:lnTo>
                    <a:lnTo>
                      <a:pt x="264" y="84"/>
                    </a:lnTo>
                    <a:lnTo>
                      <a:pt x="261" y="64"/>
                    </a:lnTo>
                    <a:lnTo>
                      <a:pt x="248" y="42"/>
                    </a:lnTo>
                    <a:lnTo>
                      <a:pt x="224" y="21"/>
                    </a:lnTo>
                    <a:lnTo>
                      <a:pt x="192" y="7"/>
                    </a:lnTo>
                    <a:lnTo>
                      <a:pt x="159" y="0"/>
                    </a:lnTo>
                    <a:lnTo>
                      <a:pt x="125" y="0"/>
                    </a:lnTo>
                    <a:lnTo>
                      <a:pt x="87" y="3"/>
                    </a:lnTo>
                    <a:lnTo>
                      <a:pt x="54" y="13"/>
                    </a:lnTo>
                    <a:lnTo>
                      <a:pt x="30" y="33"/>
                    </a:lnTo>
                    <a:lnTo>
                      <a:pt x="21" y="52"/>
                    </a:lnTo>
                    <a:lnTo>
                      <a:pt x="18" y="73"/>
                    </a:lnTo>
                    <a:lnTo>
                      <a:pt x="18" y="94"/>
                    </a:lnTo>
                    <a:lnTo>
                      <a:pt x="30" y="124"/>
                    </a:lnTo>
                    <a:lnTo>
                      <a:pt x="57" y="126"/>
                    </a:lnTo>
                    <a:lnTo>
                      <a:pt x="78" y="132"/>
                    </a:lnTo>
                    <a:lnTo>
                      <a:pt x="95" y="157"/>
                    </a:lnTo>
                    <a:lnTo>
                      <a:pt x="120" y="160"/>
                    </a:lnTo>
                    <a:lnTo>
                      <a:pt x="153" y="168"/>
                    </a:lnTo>
                    <a:lnTo>
                      <a:pt x="176" y="174"/>
                    </a:lnTo>
                    <a:lnTo>
                      <a:pt x="182" y="183"/>
                    </a:lnTo>
                    <a:lnTo>
                      <a:pt x="174" y="190"/>
                    </a:lnTo>
                    <a:lnTo>
                      <a:pt x="156" y="195"/>
                    </a:lnTo>
                    <a:lnTo>
                      <a:pt x="128" y="195"/>
                    </a:lnTo>
                    <a:lnTo>
                      <a:pt x="102" y="187"/>
                    </a:lnTo>
                    <a:lnTo>
                      <a:pt x="92" y="177"/>
                    </a:lnTo>
                    <a:lnTo>
                      <a:pt x="89" y="162"/>
                    </a:lnTo>
                    <a:lnTo>
                      <a:pt x="86" y="145"/>
                    </a:lnTo>
                    <a:lnTo>
                      <a:pt x="71" y="130"/>
                    </a:lnTo>
                    <a:lnTo>
                      <a:pt x="42" y="126"/>
                    </a:lnTo>
                    <a:lnTo>
                      <a:pt x="23" y="126"/>
                    </a:lnTo>
                    <a:lnTo>
                      <a:pt x="5" y="136"/>
                    </a:lnTo>
                    <a:lnTo>
                      <a:pt x="0" y="156"/>
                    </a:lnTo>
                    <a:lnTo>
                      <a:pt x="0" y="187"/>
                    </a:lnTo>
                    <a:lnTo>
                      <a:pt x="9" y="210"/>
                    </a:lnTo>
                    <a:lnTo>
                      <a:pt x="32" y="234"/>
                    </a:lnTo>
                    <a:lnTo>
                      <a:pt x="62" y="250"/>
                    </a:lnTo>
                    <a:lnTo>
                      <a:pt x="96" y="259"/>
                    </a:lnTo>
                    <a:lnTo>
                      <a:pt x="128" y="264"/>
                    </a:lnTo>
                    <a:lnTo>
                      <a:pt x="159" y="265"/>
                    </a:lnTo>
                    <a:lnTo>
                      <a:pt x="195" y="261"/>
                    </a:lnTo>
                    <a:lnTo>
                      <a:pt x="225" y="249"/>
                    </a:lnTo>
                    <a:lnTo>
                      <a:pt x="251" y="226"/>
                    </a:lnTo>
                    <a:lnTo>
                      <a:pt x="264" y="204"/>
                    </a:lnTo>
                    <a:lnTo>
                      <a:pt x="270" y="177"/>
                    </a:lnTo>
                    <a:lnTo>
                      <a:pt x="266" y="153"/>
                    </a:lnTo>
                    <a:lnTo>
                      <a:pt x="257" y="135"/>
                    </a:lnTo>
                    <a:lnTo>
                      <a:pt x="242" y="120"/>
                    </a:lnTo>
                  </a:path>
                </a:pathLst>
              </a:custGeom>
              <a:grp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sp>
          <p:nvSpPr>
            <p:cNvPr id="52" name="Oval 369"/>
            <p:cNvSpPr>
              <a:spLocks noChangeArrowheads="1"/>
            </p:cNvSpPr>
            <p:nvPr/>
          </p:nvSpPr>
          <p:spPr bwMode="auto">
            <a:xfrm>
              <a:off x="2500313" y="1785938"/>
              <a:ext cx="4044950" cy="4017962"/>
            </a:xfrm>
            <a:prstGeom prst="ellipse">
              <a:avLst/>
            </a:prstGeom>
            <a:noFill/>
            <a:ln w="19050">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sp>
          <p:nvSpPr>
            <p:cNvPr id="53" name="Freeform 373"/>
            <p:cNvSpPr>
              <a:spLocks/>
            </p:cNvSpPr>
            <p:nvPr/>
          </p:nvSpPr>
          <p:spPr bwMode="auto">
            <a:xfrm>
              <a:off x="4543425" y="3876675"/>
              <a:ext cx="719138" cy="835025"/>
            </a:xfrm>
            <a:custGeom>
              <a:avLst/>
              <a:gdLst/>
              <a:ahLst/>
              <a:cxnLst>
                <a:cxn ang="0">
                  <a:pos x="0" y="113"/>
                </a:cxn>
                <a:cxn ang="0">
                  <a:pos x="100" y="0"/>
                </a:cxn>
                <a:cxn ang="0">
                  <a:pos x="749" y="757"/>
                </a:cxn>
                <a:cxn ang="0">
                  <a:pos x="750" y="784"/>
                </a:cxn>
                <a:cxn ang="0">
                  <a:pos x="732" y="811"/>
                </a:cxn>
                <a:cxn ang="0">
                  <a:pos x="674" y="858"/>
                </a:cxn>
                <a:cxn ang="0">
                  <a:pos x="644" y="867"/>
                </a:cxn>
                <a:cxn ang="0">
                  <a:pos x="614" y="864"/>
                </a:cxn>
              </a:cxnLst>
              <a:rect l="0" t="0" r="r" b="b"/>
              <a:pathLst>
                <a:path w="750" h="867">
                  <a:moveTo>
                    <a:pt x="0" y="113"/>
                  </a:moveTo>
                  <a:lnTo>
                    <a:pt x="100" y="0"/>
                  </a:lnTo>
                  <a:lnTo>
                    <a:pt x="749" y="757"/>
                  </a:lnTo>
                  <a:lnTo>
                    <a:pt x="750" y="784"/>
                  </a:lnTo>
                  <a:lnTo>
                    <a:pt x="732" y="811"/>
                  </a:lnTo>
                  <a:lnTo>
                    <a:pt x="674" y="858"/>
                  </a:lnTo>
                  <a:lnTo>
                    <a:pt x="644" y="867"/>
                  </a:lnTo>
                  <a:lnTo>
                    <a:pt x="614" y="864"/>
                  </a:lnTo>
                </a:path>
              </a:pathLst>
            </a:custGeom>
            <a:noFill/>
            <a:ln w="19050" cmpd="sng">
              <a:solidFill>
                <a:srgbClr val="D1D1F0">
                  <a:alpha val="50196"/>
                </a:srgbClr>
              </a:solidFill>
              <a:round/>
              <a:headEnd/>
              <a:tailEnd/>
            </a:ln>
            <a:effectLst/>
          </p:spPr>
          <p:txBody>
            <a:bodyPr wrap="none" anchor="ctr"/>
            <a:lstStyle/>
            <a:p>
              <a:pPr fontAlgn="auto">
                <a:spcBef>
                  <a:spcPts val="0"/>
                </a:spcBef>
                <a:spcAft>
                  <a:spcPts val="0"/>
                </a:spcAft>
                <a:defRPr/>
              </a:pPr>
              <a:endParaRPr kumimoji="0" lang="zh-TW" altLang="en-US">
                <a:ln>
                  <a:solidFill>
                    <a:schemeClr val="accent2">
                      <a:lumMod val="20000"/>
                      <a:lumOff val="80000"/>
                    </a:schemeClr>
                  </a:solidFill>
                  <a:prstDash val="sysDot"/>
                </a:ln>
                <a:noFill/>
                <a:latin typeface="+mn-lt"/>
                <a:ea typeface="+mn-ea"/>
              </a:endParaRPr>
            </a:p>
          </p:txBody>
        </p:sp>
      </p:gr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69900" y="447452"/>
            <a:ext cx="8218488" cy="749300"/>
          </a:xfrm>
        </p:spPr>
        <p:txBody>
          <a:bodyPr/>
          <a:lstStyle>
            <a:lvl1pPr>
              <a:defRPr sz="3600">
                <a:solidFill>
                  <a:schemeClr val="accent6"/>
                </a:solidFill>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lgn="l">
              <a:defRPr sz="2400"/>
            </a:lvl1pPr>
            <a:lvl2pPr algn="l">
              <a:defRPr sz="2200"/>
            </a:lvl2pPr>
            <a:lvl3pPr algn="l">
              <a:defRPr sz="2000"/>
            </a:lvl3pPr>
            <a:lvl4pPr algn="l">
              <a:defRPr sz="1800"/>
            </a:lvl4pPr>
            <a:lvl5pPr algn="l">
              <a:defRPr sz="1600"/>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fld id="{C45B7786-7EA2-410F-9885-4CBDB65C74F9}" type="datetime1">
              <a:rPr lang="zh-TW" altLang="en-US" smtClean="0"/>
              <a:pPr/>
              <a:t>2016/3/18</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ACCE2CA9-A7C0-48D0-84BE-07D63FC397E2}" type="datetime1">
              <a:rPr lang="zh-TW" altLang="en-US" smtClean="0"/>
              <a:pPr/>
              <a:t>2016/3/18</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382713"/>
            <a:ext cx="4038600" cy="5099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382713"/>
            <a:ext cx="4038600" cy="5099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7E2BED57-C816-4CA8-8990-68D45C07F01B}" type="datetime1">
              <a:rPr lang="zh-TW" altLang="en-US" smtClean="0"/>
              <a:pPr/>
              <a:t>2016/3/18</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7B2937A3-F13B-4357-9CF3-E973CD51451B}" type="datetime1">
              <a:rPr lang="zh-TW" altLang="en-US" smtClean="0"/>
              <a:pPr/>
              <a:t>2016/3/18</a:t>
            </a:fld>
            <a:endParaRPr lang="zh-TW" altLang="en-US"/>
          </a:p>
        </p:txBody>
      </p:sp>
      <p:sp>
        <p:nvSpPr>
          <p:cNvPr id="8" name="頁尾版面配置區 7"/>
          <p:cNvSpPr>
            <a:spLocks noGrp="1"/>
          </p:cNvSpPr>
          <p:nvPr>
            <p:ph type="ftr" sz="quarter" idx="11"/>
          </p:nvPr>
        </p:nvSpPr>
        <p:spPr/>
        <p:txBody>
          <a:bodyPr/>
          <a:lstStyle>
            <a:lvl1pPr>
              <a:defRPr/>
            </a:lvl1pPr>
          </a:lstStyle>
          <a:p>
            <a:endParaRPr lang="zh-TW" altLang="en-US"/>
          </a:p>
        </p:txBody>
      </p:sp>
      <p:sp>
        <p:nvSpPr>
          <p:cNvPr id="9" name="投影片編號版面配置區 8"/>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7F8B95DB-18B9-4214-BBBE-113376C621AC}" type="datetime1">
              <a:rPr lang="zh-TW" altLang="en-US" smtClean="0"/>
              <a:pPr/>
              <a:t>2016/3/18</a:t>
            </a:fld>
            <a:endParaRPr lang="zh-TW" altLang="en-US"/>
          </a:p>
        </p:txBody>
      </p:sp>
      <p:sp>
        <p:nvSpPr>
          <p:cNvPr id="4" name="頁尾版面配置區 3"/>
          <p:cNvSpPr>
            <a:spLocks noGrp="1"/>
          </p:cNvSpPr>
          <p:nvPr>
            <p:ph type="ftr" sz="quarter" idx="11"/>
          </p:nvPr>
        </p:nvSpPr>
        <p:spPr/>
        <p:txBody>
          <a:bodyPr/>
          <a:lstStyle>
            <a:lvl1pPr>
              <a:defRPr/>
            </a:lvl1pPr>
          </a:lstStyle>
          <a:p>
            <a:endParaRPr lang="zh-TW" altLang="en-US"/>
          </a:p>
        </p:txBody>
      </p:sp>
      <p:sp>
        <p:nvSpPr>
          <p:cNvPr id="5" name="投影片編號版面配置區 4"/>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CE005F35-C9EB-49DF-B8A5-97510549608D}" type="datetime1">
              <a:rPr lang="zh-TW" altLang="en-US" smtClean="0"/>
              <a:pPr/>
              <a:t>2016/3/18</a:t>
            </a:fld>
            <a:endParaRPr lang="zh-TW" altLang="en-US"/>
          </a:p>
        </p:txBody>
      </p:sp>
      <p:sp>
        <p:nvSpPr>
          <p:cNvPr id="3" name="頁尾版面配置區 2"/>
          <p:cNvSpPr>
            <a:spLocks noGrp="1"/>
          </p:cNvSpPr>
          <p:nvPr>
            <p:ph type="ftr" sz="quarter" idx="11"/>
          </p:nvPr>
        </p:nvSpPr>
        <p:spPr/>
        <p:txBody>
          <a:bodyPr/>
          <a:lstStyle>
            <a:lvl1pPr>
              <a:defRPr/>
            </a:lvl1pPr>
          </a:lstStyle>
          <a:p>
            <a:endParaRPr lang="zh-TW" altLang="en-US"/>
          </a:p>
        </p:txBody>
      </p:sp>
      <p:sp>
        <p:nvSpPr>
          <p:cNvPr id="4" name="投影片編號版面配置區 3"/>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94F16694-DC02-4612-816F-792BE0806B12}" type="datetime1">
              <a:rPr lang="zh-TW" altLang="en-US" smtClean="0"/>
              <a:pPr/>
              <a:t>2016/3/18</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D5E75B91-4B46-4FA2-9D41-BF3D5B3DA720}" type="datetime1">
              <a:rPr lang="zh-TW" altLang="en-US" smtClean="0"/>
              <a:pPr/>
              <a:t>2016/3/18</a:t>
            </a:fld>
            <a:endParaRPr lang="zh-TW" altLang="en-US"/>
          </a:p>
        </p:txBody>
      </p:sp>
      <p:sp>
        <p:nvSpPr>
          <p:cNvPr id="6" name="頁尾版面配置區 5"/>
          <p:cNvSpPr>
            <a:spLocks noGrp="1"/>
          </p:cNvSpPr>
          <p:nvPr>
            <p:ph type="ftr" sz="quarter" idx="11"/>
          </p:nvPr>
        </p:nvSpPr>
        <p:spPr/>
        <p:txBody>
          <a:bodyPr/>
          <a:lstStyle>
            <a:lvl1pPr>
              <a:defRPr/>
            </a:lvl1pPr>
          </a:lstStyle>
          <a:p>
            <a:endParaRPr lang="zh-TW" altLang="en-US"/>
          </a:p>
        </p:txBody>
      </p:sp>
      <p:sp>
        <p:nvSpPr>
          <p:cNvPr id="7" name="投影片編號版面配置區 6"/>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3F194EFD-C7B9-4391-8BEA-9A1336C510AA}" type="datetime1">
              <a:rPr lang="zh-TW" altLang="en-US" smtClean="0"/>
              <a:pPr/>
              <a:t>2016/3/18</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30988" y="260350"/>
            <a:ext cx="2057400" cy="622141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60350"/>
            <a:ext cx="6021388" cy="622141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8BDCDD13-B93B-419E-BF34-B6D5FDAEFAE1}" type="datetime1">
              <a:rPr lang="zh-TW" altLang="en-US" smtClean="0"/>
              <a:pPr/>
              <a:t>2016/3/18</a:t>
            </a:fld>
            <a:endParaRPr lang="zh-TW" altLang="en-US"/>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F4A0F11E-FC0F-4A68-BC7F-3C2C5A2B4495}"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600200"/>
            <a:ext cx="8229600" cy="4525963"/>
          </a:xfrm>
          <a:prstGeom prst="rect">
            <a:avLst/>
          </a:prstGeom>
        </p:spPr>
        <p:txBody>
          <a:bodyPr/>
          <a:lstStyle/>
          <a:p>
            <a:endParaRPr lang="zh-TW" altLang="en-US"/>
          </a:p>
        </p:txBody>
      </p:sp>
      <p:sp>
        <p:nvSpPr>
          <p:cNvPr id="4" name="投影片編號版面配置區 3"/>
          <p:cNvSpPr>
            <a:spLocks noGrp="1"/>
          </p:cNvSpPr>
          <p:nvPr>
            <p:ph type="sldNum" sz="quarter" idx="10"/>
          </p:nvPr>
        </p:nvSpPr>
        <p:spPr>
          <a:xfrm>
            <a:off x="7046913" y="6597650"/>
            <a:ext cx="2133600" cy="476250"/>
          </a:xfrm>
        </p:spPr>
        <p:txBody>
          <a:bodyPr/>
          <a:lstStyle>
            <a:lvl1pPr>
              <a:defRPr/>
            </a:lvl1pPr>
          </a:lstStyle>
          <a:p>
            <a:fld id="{A7C34E1D-5884-44D0-82A0-D3CBF40F1D88}" type="slidenum">
              <a:rPr lang="en-US" altLang="zh-TW">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xmlns="" val="1159674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9" name="Picture 7"/>
          <p:cNvPicPr>
            <a:picLocks noChangeAspect="1" noChangeArrowheads="1"/>
          </p:cNvPicPr>
          <p:nvPr/>
        </p:nvPicPr>
        <p:blipFill>
          <a:blip r:embed="rId14" cstate="print">
            <a:extLst>
              <a:ext uri="{28A0092B-C50C-407E-A947-70E740481C1C}">
                <a14:useLocalDpi xmlns="" xmlns:a14="http://schemas.microsoft.com/office/drawing/2010/main" val="0"/>
              </a:ext>
            </a:extLst>
          </a:blip>
          <a:srcRect/>
          <a:stretch>
            <a:fillRect/>
          </a:stretch>
        </p:blipFill>
        <p:spPr bwMode="auto">
          <a:xfrm>
            <a:off x="0" y="0"/>
            <a:ext cx="9144000" cy="893763"/>
          </a:xfrm>
          <a:prstGeom prst="rect">
            <a:avLst/>
          </a:prstGeom>
          <a:noFill/>
          <a:ln w="9525">
            <a:noFill/>
            <a:miter lim="800000"/>
            <a:headEnd/>
            <a:tailEnd/>
          </a:ln>
          <a:effectLst/>
        </p:spPr>
      </p:pic>
      <p:sp>
        <p:nvSpPr>
          <p:cNvPr id="3080" name="Rectangle 8"/>
          <p:cNvSpPr>
            <a:spLocks noChangeArrowheads="1"/>
          </p:cNvSpPr>
          <p:nvPr/>
        </p:nvSpPr>
        <p:spPr bwMode="auto">
          <a:xfrm>
            <a:off x="0" y="6573838"/>
            <a:ext cx="9144000" cy="284162"/>
          </a:xfrm>
          <a:prstGeom prst="rect">
            <a:avLst/>
          </a:prstGeom>
          <a:gradFill rotWithShape="1">
            <a:gsLst>
              <a:gs pos="0">
                <a:srgbClr val="C0C0C0">
                  <a:alpha val="80000"/>
                </a:srgbClr>
              </a:gs>
              <a:gs pos="100000">
                <a:srgbClr val="FFFFFF">
                  <a:alpha val="10001"/>
                </a:srgbClr>
              </a:gs>
            </a:gsLst>
            <a:lin ang="0" scaled="1"/>
          </a:gradFill>
          <a:ln w="9525">
            <a:noFill/>
            <a:miter lim="800000"/>
            <a:headEnd/>
            <a:tailEnd/>
          </a:ln>
          <a:effectLst/>
        </p:spPr>
        <p:txBody>
          <a:bodyPr wrap="none" anchor="ctr"/>
          <a:lstStyle/>
          <a:p>
            <a:endParaRPr lang="zh-TW" altLang="en-US"/>
          </a:p>
        </p:txBody>
      </p:sp>
      <p:sp>
        <p:nvSpPr>
          <p:cNvPr id="3081" name="Rectangle 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kumimoji="0" sz="1400" i="1"/>
            </a:lvl1pPr>
          </a:lstStyle>
          <a:p>
            <a:fld id="{9ECC962B-14E2-4772-AB52-B73DF9C6CE64}" type="datetime1">
              <a:rPr lang="zh-TW" altLang="en-US" smtClean="0"/>
              <a:pPr/>
              <a:t>2016/3/18</a:t>
            </a:fld>
            <a:endParaRPr lang="zh-TW" altLang="en-US"/>
          </a:p>
        </p:txBody>
      </p:sp>
      <p:sp>
        <p:nvSpPr>
          <p:cNvPr id="3082" name="Rectangle 1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400" i="1"/>
            </a:lvl1pPr>
          </a:lstStyle>
          <a:p>
            <a:endParaRPr lang="zh-TW" altLang="en-US"/>
          </a:p>
        </p:txBody>
      </p:sp>
      <p:sp>
        <p:nvSpPr>
          <p:cNvPr id="3084" name="Rectangle 12"/>
          <p:cNvSpPr>
            <a:spLocks noChangeArrowheads="1"/>
          </p:cNvSpPr>
          <p:nvPr/>
        </p:nvSpPr>
        <p:spPr bwMode="auto">
          <a:xfrm>
            <a:off x="0" y="6513513"/>
            <a:ext cx="9144000" cy="28575"/>
          </a:xfrm>
          <a:prstGeom prst="rect">
            <a:avLst/>
          </a:prstGeom>
          <a:gradFill rotWithShape="1">
            <a:gsLst>
              <a:gs pos="0">
                <a:srgbClr val="6A6AB2"/>
              </a:gs>
              <a:gs pos="100000">
                <a:schemeClr val="bg1">
                  <a:alpha val="0"/>
                </a:schemeClr>
              </a:gs>
            </a:gsLst>
            <a:lin ang="0" scaled="1"/>
          </a:gradFill>
          <a:ln w="9525">
            <a:noFill/>
            <a:miter lim="800000"/>
            <a:headEnd/>
            <a:tailEnd/>
          </a:ln>
          <a:effectLst/>
        </p:spPr>
        <p:txBody>
          <a:bodyPr wrap="none" anchor="ctr"/>
          <a:lstStyle/>
          <a:p>
            <a:endParaRPr lang="zh-TW" altLang="en-US"/>
          </a:p>
        </p:txBody>
      </p:sp>
      <p:sp>
        <p:nvSpPr>
          <p:cNvPr id="3085" name="Rectangle 13"/>
          <p:cNvSpPr>
            <a:spLocks noGrp="1" noChangeArrowheads="1"/>
          </p:cNvSpPr>
          <p:nvPr>
            <p:ph type="sldNum" sz="quarter" idx="4"/>
          </p:nvPr>
        </p:nvSpPr>
        <p:spPr bwMode="auto">
          <a:xfrm>
            <a:off x="8743950" y="6551613"/>
            <a:ext cx="400050" cy="2841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400" b="1"/>
            </a:lvl1pPr>
          </a:lstStyle>
          <a:p>
            <a:fld id="{F4A0F11E-FC0F-4A68-BC7F-3C2C5A2B4495}" type="slidenum">
              <a:rPr lang="zh-TW" altLang="en-US" smtClean="0"/>
              <a:pPr/>
              <a:t>‹#›</a:t>
            </a:fld>
            <a:endParaRPr lang="zh-TW" altLang="en-US"/>
          </a:p>
        </p:txBody>
      </p:sp>
      <p:sp>
        <p:nvSpPr>
          <p:cNvPr id="3096" name="Rectangle 24"/>
          <p:cNvSpPr>
            <a:spLocks noGrp="1" noChangeArrowheads="1"/>
          </p:cNvSpPr>
          <p:nvPr>
            <p:ph type="body" idx="1"/>
          </p:nvPr>
        </p:nvSpPr>
        <p:spPr bwMode="auto">
          <a:xfrm>
            <a:off x="457200" y="1382713"/>
            <a:ext cx="8229600" cy="50990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dirty="0" smtClean="0"/>
              <a:t>按一下以編輯母片</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grpSp>
        <p:nvGrpSpPr>
          <p:cNvPr id="2" name="Group 34"/>
          <p:cNvGrpSpPr>
            <a:grpSpLocks/>
          </p:cNvGrpSpPr>
          <p:nvPr/>
        </p:nvGrpSpPr>
        <p:grpSpPr bwMode="auto">
          <a:xfrm>
            <a:off x="39688" y="20638"/>
            <a:ext cx="2366962" cy="412750"/>
            <a:chOff x="25" y="13"/>
            <a:chExt cx="1491" cy="260"/>
          </a:xfrm>
        </p:grpSpPr>
        <p:pic>
          <p:nvPicPr>
            <p:cNvPr id="3089" name="Picture 222"/>
            <p:cNvPicPr>
              <a:picLocks noChangeAspect="1" noChangeArrowheads="1"/>
            </p:cNvPicPr>
            <p:nvPr userDrawn="1"/>
          </p:nvPicPr>
          <p:blipFill>
            <a:blip r:embed="rId15" cstate="print">
              <a:extLst>
                <a:ext uri="{28A0092B-C50C-407E-A947-70E740481C1C}">
                  <a14:useLocalDpi xmlns="" xmlns:a14="http://schemas.microsoft.com/office/drawing/2010/main" val="0"/>
                </a:ext>
              </a:extLst>
            </a:blip>
            <a:srcRect/>
            <a:stretch>
              <a:fillRect/>
            </a:stretch>
          </p:blipFill>
          <p:spPr bwMode="auto">
            <a:xfrm>
              <a:off x="25" y="13"/>
              <a:ext cx="261" cy="260"/>
            </a:xfrm>
            <a:prstGeom prst="rect">
              <a:avLst/>
            </a:prstGeom>
            <a:noFill/>
            <a:ln w="12700">
              <a:noFill/>
              <a:miter lim="800000"/>
              <a:headEnd/>
              <a:tailEnd/>
            </a:ln>
          </p:spPr>
        </p:pic>
        <p:pic>
          <p:nvPicPr>
            <p:cNvPr id="3105" name="Picture 33" descr="未命名 -5拷貝"/>
            <p:cNvPicPr>
              <a:picLocks noChangeAspect="1" noChangeArrowheads="1"/>
            </p:cNvPicPr>
            <p:nvPr userDrawn="1"/>
          </p:nvPicPr>
          <p:blipFill>
            <a:blip r:embed="rId16" cstate="print">
              <a:extLst>
                <a:ext uri="{28A0092B-C50C-407E-A947-70E740481C1C}">
                  <a14:useLocalDpi xmlns="" xmlns:a14="http://schemas.microsoft.com/office/drawing/2010/main" val="0"/>
                </a:ext>
              </a:extLst>
            </a:blip>
            <a:srcRect/>
            <a:stretch>
              <a:fillRect/>
            </a:stretch>
          </p:blipFill>
          <p:spPr bwMode="auto">
            <a:xfrm>
              <a:off x="292" y="48"/>
              <a:ext cx="1224" cy="222"/>
            </a:xfrm>
            <a:prstGeom prst="rect">
              <a:avLst/>
            </a:prstGeom>
            <a:noFill/>
          </p:spPr>
        </p:pic>
      </p:grpSp>
      <p:sp>
        <p:nvSpPr>
          <p:cNvPr id="3097" name="Rectangle 25"/>
          <p:cNvSpPr>
            <a:spLocks noGrp="1" noChangeArrowheads="1"/>
          </p:cNvSpPr>
          <p:nvPr>
            <p:ph type="title"/>
          </p:nvPr>
        </p:nvSpPr>
        <p:spPr bwMode="auto">
          <a:xfrm>
            <a:off x="469900" y="447452"/>
            <a:ext cx="8218488" cy="749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hf hdr="0" ftr="0" dt="0"/>
  <p:txStyles>
    <p:title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p:titleStyle>
    <p:bodyStyle>
      <a:lvl1pPr marL="342900" indent="-342900" algn="ctr" rtl="0" eaLnBrk="1" fontAlgn="base" hangingPunct="1">
        <a:spcBef>
          <a:spcPct val="20000"/>
        </a:spcBef>
        <a:spcAft>
          <a:spcPct val="0"/>
        </a:spcAft>
        <a:buChar char="•"/>
        <a:defRPr kumimoji="1" sz="3200">
          <a:solidFill>
            <a:schemeClr val="tx1"/>
          </a:solidFill>
          <a:latin typeface="微軟正黑體" pitchFamily="34" charset="-120"/>
          <a:ea typeface="微軟正黑體" pitchFamily="34" charset="-120"/>
          <a:cs typeface="+mn-cs"/>
        </a:defRPr>
      </a:lvl1pPr>
      <a:lvl2pPr marL="742950" indent="-285750" algn="ctr" rtl="0" eaLnBrk="1" fontAlgn="base" hangingPunct="1">
        <a:spcBef>
          <a:spcPct val="20000"/>
        </a:spcBef>
        <a:spcAft>
          <a:spcPct val="0"/>
        </a:spcAft>
        <a:buChar char="–"/>
        <a:defRPr kumimoji="1" sz="2800">
          <a:solidFill>
            <a:schemeClr val="tx1"/>
          </a:solidFill>
          <a:latin typeface="微軟正黑體" pitchFamily="34" charset="-120"/>
          <a:ea typeface="微軟正黑體" pitchFamily="34" charset="-120"/>
        </a:defRPr>
      </a:lvl2pPr>
      <a:lvl3pPr marL="1143000" indent="-228600" algn="ctr" rtl="0" eaLnBrk="1" fontAlgn="base" hangingPunct="1">
        <a:spcBef>
          <a:spcPct val="20000"/>
        </a:spcBef>
        <a:spcAft>
          <a:spcPct val="0"/>
        </a:spcAft>
        <a:buChar char="•"/>
        <a:defRPr kumimoji="1" sz="2400">
          <a:solidFill>
            <a:schemeClr val="tx1"/>
          </a:solidFill>
          <a:latin typeface="微軟正黑體" pitchFamily="34" charset="-120"/>
          <a:ea typeface="微軟正黑體" pitchFamily="34" charset="-120"/>
        </a:defRPr>
      </a:lvl3pPr>
      <a:lvl4pPr marL="1600200" indent="-228600" algn="ctr" rtl="0" eaLnBrk="1" fontAlgn="base" hangingPunct="1">
        <a:spcBef>
          <a:spcPct val="20000"/>
        </a:spcBef>
        <a:spcAft>
          <a:spcPct val="0"/>
        </a:spcAft>
        <a:buChar char="–"/>
        <a:defRPr kumimoji="1" sz="2000">
          <a:solidFill>
            <a:schemeClr val="tx1"/>
          </a:solidFill>
          <a:latin typeface="微軟正黑體" pitchFamily="34" charset="-120"/>
          <a:ea typeface="微軟正黑體" pitchFamily="34" charset="-120"/>
        </a:defRPr>
      </a:lvl4pPr>
      <a:lvl5pPr marL="2057400" indent="-228600" algn="ctr" rtl="0" eaLnBrk="1" fontAlgn="base" hangingPunct="1">
        <a:spcBef>
          <a:spcPct val="20000"/>
        </a:spcBef>
        <a:spcAft>
          <a:spcPct val="0"/>
        </a:spcAft>
        <a:buChar char="»"/>
        <a:defRPr kumimoji="1" sz="2000">
          <a:solidFill>
            <a:schemeClr val="tx1"/>
          </a:solidFill>
          <a:latin typeface="微軟正黑體" pitchFamily="34" charset="-120"/>
          <a:ea typeface="微軟正黑體" pitchFamily="34" charset="-120"/>
        </a:defRPr>
      </a:lvl5pPr>
      <a:lvl6pPr marL="2514600" indent="-228600" algn="ctr" rtl="0" eaLnBrk="1" fontAlgn="base" hangingPunct="1">
        <a:spcBef>
          <a:spcPct val="20000"/>
        </a:spcBef>
        <a:spcAft>
          <a:spcPct val="0"/>
        </a:spcAft>
        <a:buChar char="»"/>
        <a:defRPr kumimoji="1" sz="2000">
          <a:solidFill>
            <a:schemeClr val="tx1"/>
          </a:solidFill>
          <a:latin typeface="+mn-lt"/>
          <a:ea typeface="+mn-ea"/>
        </a:defRPr>
      </a:lvl6pPr>
      <a:lvl7pPr marL="2971800" indent="-228600" algn="ctr" rtl="0" eaLnBrk="1" fontAlgn="base" hangingPunct="1">
        <a:spcBef>
          <a:spcPct val="20000"/>
        </a:spcBef>
        <a:spcAft>
          <a:spcPct val="0"/>
        </a:spcAft>
        <a:buChar char="»"/>
        <a:defRPr kumimoji="1" sz="2000">
          <a:solidFill>
            <a:schemeClr val="tx1"/>
          </a:solidFill>
          <a:latin typeface="+mn-lt"/>
          <a:ea typeface="+mn-ea"/>
        </a:defRPr>
      </a:lvl7pPr>
      <a:lvl8pPr marL="3429000" indent="-228600" algn="ctr" rtl="0" eaLnBrk="1" fontAlgn="base" hangingPunct="1">
        <a:spcBef>
          <a:spcPct val="20000"/>
        </a:spcBef>
        <a:spcAft>
          <a:spcPct val="0"/>
        </a:spcAft>
        <a:buChar char="»"/>
        <a:defRPr kumimoji="1" sz="2000">
          <a:solidFill>
            <a:schemeClr val="tx1"/>
          </a:solidFill>
          <a:latin typeface="+mn-lt"/>
          <a:ea typeface="+mn-ea"/>
        </a:defRPr>
      </a:lvl8pPr>
      <a:lvl9pPr marL="3886200" indent="-228600" algn="ctr" rtl="0" eaLnBrk="1" fontAlgn="base" hangingPunct="1">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7.tiff"/><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72716" y="2708920"/>
            <a:ext cx="8062664" cy="1470025"/>
          </a:xfrm>
        </p:spPr>
        <p:txBody>
          <a:bodyPr/>
          <a:lstStyle/>
          <a:p>
            <a:r>
              <a:rPr lang="zh-TW" altLang="zh-TW" sz="4800" dirty="0" smtClean="0">
                <a:effectLst/>
              </a:rPr>
              <a:t>土壤液化潛勢資訊公開</a:t>
            </a:r>
            <a:r>
              <a:rPr lang="zh-TW" altLang="zh-TW" sz="4800" dirty="0" smtClean="0">
                <a:effectLst/>
              </a:rPr>
              <a:t>作業</a:t>
            </a:r>
            <a:endParaRPr lang="zh-TW" altLang="zh-TW" sz="4800" dirty="0">
              <a:effectLst/>
            </a:endParaRPr>
          </a:p>
        </p:txBody>
      </p:sp>
      <p:sp>
        <p:nvSpPr>
          <p:cNvPr id="4" name="投影片編號版面配置區 3"/>
          <p:cNvSpPr>
            <a:spLocks noGrp="1"/>
          </p:cNvSpPr>
          <p:nvPr>
            <p:ph type="sldNum" sz="quarter" idx="4"/>
          </p:nvPr>
        </p:nvSpPr>
        <p:spPr/>
        <p:txBody>
          <a:bodyPr/>
          <a:lstStyle/>
          <a:p>
            <a:fld id="{F4A0F11E-FC0F-4A68-BC7F-3C2C5A2B4495}" type="slidenum">
              <a:rPr lang="zh-TW" altLang="en-US" smtClean="0"/>
              <a:pPr/>
              <a:t>1</a:t>
            </a:fld>
            <a:endParaRPr lang="zh-TW" altLang="en-US" dirty="0"/>
          </a:p>
        </p:txBody>
      </p:sp>
      <p:sp>
        <p:nvSpPr>
          <p:cNvPr id="5" name="Rectangle 5"/>
          <p:cNvSpPr>
            <a:spLocks noChangeArrowheads="1"/>
          </p:cNvSpPr>
          <p:nvPr/>
        </p:nvSpPr>
        <p:spPr bwMode="auto">
          <a:xfrm>
            <a:off x="106561" y="1485156"/>
            <a:ext cx="3889375" cy="647700"/>
          </a:xfrm>
          <a:prstGeom prst="rect">
            <a:avLst/>
          </a:prstGeom>
          <a:noFill/>
          <a:ln w="9525">
            <a:noFill/>
            <a:miter lim="800000"/>
            <a:headEnd/>
            <a:tailEnd/>
          </a:ln>
          <a:effectLst/>
        </p:spPr>
        <p:txBody>
          <a:bodyPr/>
          <a:lstStyle/>
          <a:p>
            <a:pPr algn="ctr">
              <a:defRPr/>
            </a:pPr>
            <a:r>
              <a:rPr lang="zh-TW" altLang="en-US" sz="3200" dirty="0">
                <a:solidFill>
                  <a:srgbClr val="0000FF"/>
                </a:solidFill>
                <a:effectLst>
                  <a:outerShdw blurRad="38100" dist="38100" dir="2700000" algn="tl">
                    <a:srgbClr val="C0C0C0"/>
                  </a:outerShdw>
                </a:effectLst>
                <a:ea typeface="微軟正黑體" pitchFamily="34" charset="-120"/>
              </a:rPr>
              <a:t>行政院</a:t>
            </a:r>
            <a:r>
              <a:rPr lang="en-US" altLang="zh-TW" sz="3200" dirty="0">
                <a:solidFill>
                  <a:srgbClr val="0000FF"/>
                </a:solidFill>
                <a:effectLst>
                  <a:outerShdw blurRad="38100" dist="38100" dir="2700000" algn="tl">
                    <a:srgbClr val="C0C0C0"/>
                  </a:outerShdw>
                </a:effectLst>
                <a:ea typeface="微軟正黑體" pitchFamily="34" charset="-120"/>
              </a:rPr>
              <a:t>3491</a:t>
            </a:r>
            <a:r>
              <a:rPr lang="zh-TW" altLang="en-US" sz="3200" dirty="0">
                <a:solidFill>
                  <a:srgbClr val="0000FF"/>
                </a:solidFill>
                <a:effectLst>
                  <a:outerShdw blurRad="38100" dist="38100" dir="2700000" algn="tl">
                    <a:srgbClr val="C0C0C0"/>
                  </a:outerShdw>
                </a:effectLst>
                <a:ea typeface="微軟正黑體" pitchFamily="34" charset="-120"/>
              </a:rPr>
              <a:t>次會議</a:t>
            </a:r>
            <a:endParaRPr lang="en-US" altLang="zh-TW" sz="3200" dirty="0">
              <a:solidFill>
                <a:srgbClr val="0000FF"/>
              </a:solidFill>
              <a:effectLst>
                <a:outerShdw blurRad="38100" dist="38100" dir="2700000" algn="tl">
                  <a:srgbClr val="C0C0C0"/>
                </a:outerShdw>
              </a:effectLst>
              <a:ea typeface="微軟正黑體" pitchFamily="34" charset="-120"/>
            </a:endParaRPr>
          </a:p>
        </p:txBody>
      </p:sp>
      <p:sp>
        <p:nvSpPr>
          <p:cNvPr id="7" name="副標題 2"/>
          <p:cNvSpPr>
            <a:spLocks noGrp="1"/>
          </p:cNvSpPr>
          <p:nvPr>
            <p:ph type="subTitle" idx="1"/>
          </p:nvPr>
        </p:nvSpPr>
        <p:spPr>
          <a:xfrm>
            <a:off x="1043608" y="4293096"/>
            <a:ext cx="7128792" cy="1656184"/>
          </a:xfrm>
        </p:spPr>
        <p:txBody>
          <a:bodyPr/>
          <a:lstStyle/>
          <a:p>
            <a:endParaRPr lang="en-US" altLang="zh-TW" sz="2000" b="1" baseline="30000" dirty="0" smtClean="0">
              <a:solidFill>
                <a:srgbClr val="7030A0"/>
              </a:solidFill>
            </a:endParaRPr>
          </a:p>
          <a:p>
            <a:r>
              <a:rPr lang="zh-TW" altLang="en-US" sz="2800" b="1" dirty="0" smtClean="0">
                <a:solidFill>
                  <a:srgbClr val="7030A0"/>
                </a:solidFill>
              </a:rPr>
              <a:t>經濟部</a:t>
            </a:r>
            <a:endParaRPr lang="en-US" altLang="zh-TW" sz="2800" b="1" dirty="0" smtClean="0">
              <a:solidFill>
                <a:srgbClr val="7030A0"/>
              </a:solidFill>
            </a:endParaRPr>
          </a:p>
          <a:p>
            <a:r>
              <a:rPr lang="zh-TW" altLang="en-US" sz="2800" b="1" dirty="0" smtClean="0">
                <a:solidFill>
                  <a:srgbClr val="7030A0"/>
                </a:solidFill>
              </a:rPr>
              <a:t>簡報人：中央地質調查所 江崇榮所長</a:t>
            </a:r>
            <a:endParaRPr lang="en-US" altLang="zh-TW" sz="2800" b="1" dirty="0" smtClean="0">
              <a:solidFill>
                <a:srgbClr val="7030A0"/>
              </a:solidFill>
            </a:endParaRPr>
          </a:p>
          <a:p>
            <a:r>
              <a:rPr lang="zh-TW" altLang="en-US" sz="2800" b="1" dirty="0" smtClean="0">
                <a:solidFill>
                  <a:srgbClr val="7030A0"/>
                </a:solidFill>
              </a:rPr>
              <a:t>民國</a:t>
            </a:r>
            <a:r>
              <a:rPr lang="en-US" altLang="zh-TW" sz="2800" b="1" dirty="0" smtClean="0">
                <a:solidFill>
                  <a:srgbClr val="7030A0"/>
                </a:solidFill>
              </a:rPr>
              <a:t>105</a:t>
            </a:r>
            <a:r>
              <a:rPr lang="zh-TW" altLang="en-US" sz="2800" b="1" dirty="0" smtClean="0">
                <a:solidFill>
                  <a:srgbClr val="7030A0"/>
                </a:solidFill>
              </a:rPr>
              <a:t>年</a:t>
            </a:r>
            <a:r>
              <a:rPr lang="en-US" altLang="zh-TW" sz="2800" b="1" dirty="0" smtClean="0">
                <a:solidFill>
                  <a:srgbClr val="7030A0"/>
                </a:solidFill>
              </a:rPr>
              <a:t>3</a:t>
            </a:r>
            <a:r>
              <a:rPr lang="zh-TW" altLang="en-US" sz="2800" b="1" dirty="0" smtClean="0">
                <a:solidFill>
                  <a:srgbClr val="7030A0"/>
                </a:solidFill>
              </a:rPr>
              <a:t>月</a:t>
            </a:r>
            <a:r>
              <a:rPr lang="en-US" altLang="zh-TW" sz="2800" b="1" dirty="0" smtClean="0">
                <a:solidFill>
                  <a:srgbClr val="7030A0"/>
                </a:solidFill>
              </a:rPr>
              <a:t>17</a:t>
            </a:r>
            <a:r>
              <a:rPr lang="zh-TW" altLang="en-US" sz="2800" b="1" dirty="0" smtClean="0">
                <a:solidFill>
                  <a:srgbClr val="7030A0"/>
                </a:solidFill>
              </a:rPr>
              <a:t>日</a:t>
            </a:r>
            <a:endParaRPr lang="en-US" altLang="zh-TW" sz="2800" b="1" dirty="0" smtClean="0">
              <a:solidFill>
                <a:srgbClr val="7030A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529062" y="620688"/>
            <a:ext cx="2085876" cy="749300"/>
          </a:xfrm>
        </p:spPr>
        <p:txBody>
          <a:bodyPr/>
          <a:lstStyle/>
          <a:p>
            <a:pPr algn="l"/>
            <a:r>
              <a:rPr lang="zh-TW" altLang="en-US" b="1" dirty="0" smtClean="0"/>
              <a:t>簡報大綱</a:t>
            </a:r>
            <a:endParaRPr lang="zh-TW" altLang="en-US" b="1" dirty="0"/>
          </a:p>
        </p:txBody>
      </p:sp>
      <p:sp>
        <p:nvSpPr>
          <p:cNvPr id="3" name="內容版面配置區 2"/>
          <p:cNvSpPr>
            <a:spLocks noGrp="1"/>
          </p:cNvSpPr>
          <p:nvPr>
            <p:ph idx="1"/>
          </p:nvPr>
        </p:nvSpPr>
        <p:spPr>
          <a:xfrm>
            <a:off x="755576" y="2276872"/>
            <a:ext cx="7776864" cy="3744416"/>
          </a:xfrm>
        </p:spPr>
        <p:txBody>
          <a:bodyPr/>
          <a:lstStyle/>
          <a:p>
            <a:pPr marL="514350" indent="-514350">
              <a:buFont typeface="+mj-lt"/>
              <a:buAutoNum type="arabicPeriod"/>
            </a:pPr>
            <a:r>
              <a:rPr lang="zh-TW" altLang="en-US" sz="3200" b="1" dirty="0" smtClean="0">
                <a:solidFill>
                  <a:srgbClr val="002060"/>
                </a:solidFill>
              </a:rPr>
              <a:t>土壤液化潛勢資訊公開作業說明</a:t>
            </a:r>
            <a:endParaRPr lang="en-US" altLang="zh-TW" sz="3200" b="1" dirty="0" smtClean="0">
              <a:solidFill>
                <a:srgbClr val="002060"/>
              </a:solidFill>
            </a:endParaRPr>
          </a:p>
          <a:p>
            <a:pPr marL="514350" indent="-514350">
              <a:buFont typeface="+mj-lt"/>
              <a:buAutoNum type="arabicPeriod"/>
            </a:pPr>
            <a:r>
              <a:rPr lang="zh-TW" altLang="en-US" sz="3200" b="1" dirty="0" smtClean="0">
                <a:solidFill>
                  <a:srgbClr val="002060"/>
                </a:solidFill>
              </a:rPr>
              <a:t>土壤液化概述</a:t>
            </a:r>
            <a:endParaRPr lang="en-US" altLang="zh-TW" sz="3200" b="1" dirty="0" smtClean="0">
              <a:solidFill>
                <a:srgbClr val="002060"/>
              </a:solidFill>
            </a:endParaRPr>
          </a:p>
          <a:p>
            <a:pPr marL="514350" indent="-514350">
              <a:buFont typeface="+mj-lt"/>
              <a:buAutoNum type="arabicPeriod"/>
            </a:pPr>
            <a:r>
              <a:rPr lang="zh-TW" altLang="en-US" sz="3200" b="1" dirty="0" smtClean="0">
                <a:solidFill>
                  <a:srgbClr val="002060"/>
                </a:solidFill>
              </a:rPr>
              <a:t>潛勢圖資分期調查及公開規劃</a:t>
            </a:r>
            <a:endParaRPr lang="en-US" altLang="zh-TW" sz="3200" b="1" dirty="0" smtClean="0">
              <a:solidFill>
                <a:srgbClr val="002060"/>
              </a:solidFill>
            </a:endParaRPr>
          </a:p>
          <a:p>
            <a:pPr marL="514350" indent="-514350">
              <a:buFont typeface="+mj-lt"/>
              <a:buAutoNum type="arabicPeriod"/>
            </a:pPr>
            <a:r>
              <a:rPr lang="zh-TW" altLang="en-US" sz="3200" b="1" dirty="0" smtClean="0">
                <a:solidFill>
                  <a:srgbClr val="002060"/>
                </a:solidFill>
              </a:rPr>
              <a:t>土壤液化潛勢查詢系統操作及維運</a:t>
            </a:r>
            <a:endParaRPr lang="en-US" altLang="zh-TW" sz="3200" b="1" dirty="0" smtClean="0">
              <a:solidFill>
                <a:srgbClr val="002060"/>
              </a:solidFill>
            </a:endParaRPr>
          </a:p>
          <a:p>
            <a:pPr marL="514350" indent="-514350">
              <a:buFont typeface="+mj-lt"/>
              <a:buAutoNum type="arabicPeriod"/>
            </a:pPr>
            <a:r>
              <a:rPr lang="zh-TW" altLang="en-US" sz="3200" b="1" dirty="0" smtClean="0">
                <a:solidFill>
                  <a:srgbClr val="002060"/>
                </a:solidFill>
              </a:rPr>
              <a:t>輿情反應</a:t>
            </a:r>
            <a:endParaRPr lang="en-US" altLang="zh-TW" sz="3200" b="1" dirty="0" smtClean="0">
              <a:solidFill>
                <a:srgbClr val="002060"/>
              </a:solidFill>
            </a:endParaRPr>
          </a:p>
          <a:p>
            <a:pPr marL="514350" indent="-514350">
              <a:buFont typeface="+mj-lt"/>
              <a:buAutoNum type="arabicPeriod"/>
            </a:pPr>
            <a:endParaRPr lang="en-US" altLang="zh-TW" sz="3200" b="1" dirty="0" smtClean="0">
              <a:solidFill>
                <a:srgbClr val="002060"/>
              </a:solidFill>
            </a:endParaRPr>
          </a:p>
        </p:txBody>
      </p:sp>
      <p:sp>
        <p:nvSpPr>
          <p:cNvPr id="4" name="投影片編號版面配置區 3"/>
          <p:cNvSpPr>
            <a:spLocks noGrp="1"/>
          </p:cNvSpPr>
          <p:nvPr>
            <p:ph type="sldNum" sz="quarter" idx="12"/>
          </p:nvPr>
        </p:nvSpPr>
        <p:spPr/>
        <p:txBody>
          <a:bodyPr/>
          <a:lstStyle/>
          <a:p>
            <a:fld id="{F4A0F11E-FC0F-4A68-BC7F-3C2C5A2B4495}" type="slidenum">
              <a:rPr lang="zh-TW" altLang="en-US" smtClean="0"/>
              <a:pPr/>
              <a:t>2</a:t>
            </a:fld>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69900" y="404664"/>
            <a:ext cx="8218488" cy="749300"/>
          </a:xfrm>
        </p:spPr>
        <p:txBody>
          <a:bodyPr/>
          <a:lstStyle/>
          <a:p>
            <a:pPr marL="514350" indent="-514350" algn="l"/>
            <a:r>
              <a:rPr lang="en-US" altLang="zh-TW" sz="3200" b="1" dirty="0" smtClean="0"/>
              <a:t>1-1</a:t>
            </a:r>
            <a:r>
              <a:rPr lang="zh-TW" altLang="en-US" sz="3200" b="1" dirty="0" smtClean="0"/>
              <a:t> 系統建置公開作業說明</a:t>
            </a:r>
            <a:endParaRPr lang="en-US" altLang="zh-TW" sz="3200" b="1" dirty="0" smtClean="0">
              <a:solidFill>
                <a:srgbClr val="002060"/>
              </a:solidFill>
            </a:endParaRPr>
          </a:p>
        </p:txBody>
      </p:sp>
      <p:sp>
        <p:nvSpPr>
          <p:cNvPr id="5" name="內容版面配置區 4"/>
          <p:cNvSpPr>
            <a:spLocks noGrp="1"/>
          </p:cNvSpPr>
          <p:nvPr>
            <p:ph idx="1"/>
          </p:nvPr>
        </p:nvSpPr>
        <p:spPr>
          <a:xfrm>
            <a:off x="323528" y="1106290"/>
            <a:ext cx="8496944" cy="5515396"/>
          </a:xfrm>
        </p:spPr>
        <p:txBody>
          <a:bodyPr/>
          <a:lstStyle/>
          <a:p>
            <a:pPr algn="just"/>
            <a:r>
              <a:rPr lang="en-US" altLang="zh-TW" dirty="0" smtClean="0"/>
              <a:t>0206</a:t>
            </a:r>
            <a:r>
              <a:rPr lang="zh-TW" altLang="en-US" dirty="0" smtClean="0"/>
              <a:t>地震災後，行政院張院長已於</a:t>
            </a:r>
            <a:r>
              <a:rPr lang="en-US" altLang="zh-TW" dirty="0" smtClean="0"/>
              <a:t>2</a:t>
            </a:r>
            <a:r>
              <a:rPr lang="zh-TW" altLang="en-US" dirty="0" smtClean="0"/>
              <a:t>月</a:t>
            </a:r>
            <a:r>
              <a:rPr lang="en-US" altLang="zh-TW" dirty="0" smtClean="0"/>
              <a:t>14</a:t>
            </a:r>
            <a:r>
              <a:rPr lang="zh-TW" altLang="en-US" dirty="0" smtClean="0"/>
              <a:t>日，指示經濟部</a:t>
            </a:r>
            <a:r>
              <a:rPr lang="en-US" altLang="zh-TW" dirty="0" smtClean="0"/>
              <a:t>1</a:t>
            </a:r>
            <a:r>
              <a:rPr lang="zh-TW" altLang="en-US" dirty="0" smtClean="0"/>
              <a:t>個月內公布國內土壤液化潛勢區的資料。</a:t>
            </a:r>
          </a:p>
          <a:p>
            <a:pPr algn="just"/>
            <a:r>
              <a:rPr lang="zh-TW" altLang="en-US" dirty="0" smtClean="0"/>
              <a:t>經濟部中央地質調查所針對地震引致的土壤液化潛勢，已進行長期調查研究，具有全國最新、最完整、最有系統的區域性圖資。基於「</a:t>
            </a:r>
            <a:r>
              <a:rPr lang="zh-TW" altLang="en-US" u="sng" dirty="0" smtClean="0"/>
              <a:t>政府資訊公開法</a:t>
            </a:r>
            <a:r>
              <a:rPr lang="zh-TW" altLang="en-US" dirty="0" smtClean="0"/>
              <a:t>」第</a:t>
            </a:r>
            <a:r>
              <a:rPr lang="en-US" altLang="zh-TW" dirty="0" smtClean="0"/>
              <a:t>6</a:t>
            </a:r>
            <a:r>
              <a:rPr lang="zh-TW" altLang="en-US" dirty="0" smtClean="0"/>
              <a:t>條，公開與人民權益攸關之政府資訊，因此將與內政部研議之</a:t>
            </a:r>
            <a:r>
              <a:rPr lang="zh-TW" altLang="en-US" u="sng" dirty="0" smtClean="0"/>
              <a:t>配套措施</a:t>
            </a:r>
            <a:r>
              <a:rPr lang="zh-TW" altLang="en-US" dirty="0" smtClean="0"/>
              <a:t>，於</a:t>
            </a:r>
            <a:r>
              <a:rPr lang="en-US" altLang="zh-TW" dirty="0" smtClean="0"/>
              <a:t>3</a:t>
            </a:r>
            <a:r>
              <a:rPr lang="zh-TW" altLang="en-US" dirty="0" smtClean="0"/>
              <a:t>月</a:t>
            </a:r>
            <a:r>
              <a:rPr lang="en-US" altLang="zh-TW" dirty="0" smtClean="0"/>
              <a:t>14</a:t>
            </a:r>
            <a:r>
              <a:rPr lang="zh-TW" altLang="en-US" dirty="0" smtClean="0"/>
              <a:t>日前</a:t>
            </a:r>
            <a:r>
              <a:rPr lang="zh-TW" altLang="en-US" b="1" u="sng" dirty="0" smtClean="0">
                <a:solidFill>
                  <a:srgbClr val="0000FF"/>
                </a:solidFill>
                <a:effectLst>
                  <a:outerShdw blurRad="38100" dist="38100" dir="2700000" algn="tl">
                    <a:srgbClr val="000000">
                      <a:alpha val="43137"/>
                    </a:srgbClr>
                  </a:outerShdw>
                </a:effectLst>
              </a:rPr>
              <a:t>公開</a:t>
            </a:r>
            <a:r>
              <a:rPr lang="zh-TW" altLang="en-US" dirty="0" smtClean="0"/>
              <a:t>全國土壤液化潛勢區調查成果。</a:t>
            </a:r>
            <a:endParaRPr lang="en-US" altLang="zh-TW" dirty="0" smtClean="0"/>
          </a:p>
          <a:p>
            <a:pPr algn="just"/>
            <a:r>
              <a:rPr lang="zh-TW" altLang="en-US" dirty="0"/>
              <a:t>「災害防救法」</a:t>
            </a:r>
            <a:r>
              <a:rPr lang="zh-TW" altLang="en-US" dirty="0" smtClean="0"/>
              <a:t>修正草案已於</a:t>
            </a:r>
            <a:r>
              <a:rPr lang="en-US" altLang="zh-TW" dirty="0" smtClean="0"/>
              <a:t>3/10</a:t>
            </a:r>
            <a:r>
              <a:rPr lang="zh-TW" altLang="en-US" dirty="0" smtClean="0"/>
              <a:t>初審</a:t>
            </a:r>
            <a:r>
              <a:rPr lang="zh-TW" altLang="en-US" dirty="0"/>
              <a:t>通過</a:t>
            </a:r>
            <a:r>
              <a:rPr lang="zh-TW" altLang="en-US" dirty="0" smtClean="0"/>
              <a:t>，修正</a:t>
            </a:r>
            <a:r>
              <a:rPr lang="zh-TW" altLang="en-US" dirty="0"/>
              <a:t>後明</a:t>
            </a:r>
            <a:r>
              <a:rPr lang="zh-TW" altLang="en-US" dirty="0" smtClean="0"/>
              <a:t>定「土壤液化」也</a:t>
            </a:r>
            <a:r>
              <a:rPr lang="zh-TW" altLang="en-US" dirty="0"/>
              <a:t>屬於天然災害</a:t>
            </a:r>
            <a:r>
              <a:rPr lang="zh-TW" altLang="en-US" dirty="0" smtClean="0"/>
              <a:t>，並在</a:t>
            </a:r>
            <a:r>
              <a:rPr lang="zh-TW" altLang="en-US" dirty="0"/>
              <a:t>「震災」後方註記</a:t>
            </a:r>
            <a:r>
              <a:rPr lang="zh-TW" altLang="en-US" dirty="0" smtClean="0"/>
              <a:t>。</a:t>
            </a:r>
            <a:endParaRPr lang="en-US" altLang="zh-TW" dirty="0" smtClean="0"/>
          </a:p>
          <a:p>
            <a:pPr algn="just"/>
            <a:r>
              <a:rPr lang="zh-TW" altLang="en-US" dirty="0"/>
              <a:t>內政部</a:t>
            </a:r>
            <a:r>
              <a:rPr lang="en-US" altLang="zh-TW" dirty="0"/>
              <a:t>《</a:t>
            </a:r>
            <a:r>
              <a:rPr lang="zh-TW" altLang="en-US" dirty="0"/>
              <a:t>建築物耐震設計規範</a:t>
            </a:r>
            <a:r>
              <a:rPr lang="en-US" altLang="zh-TW" dirty="0" smtClean="0"/>
              <a:t>》</a:t>
            </a:r>
            <a:r>
              <a:rPr lang="zh-TW" altLang="en-US" dirty="0" smtClean="0"/>
              <a:t>第十一章，已敘明土壤液化的評估方法。第</a:t>
            </a:r>
            <a:r>
              <a:rPr lang="en-US" altLang="zh-TW" dirty="0" smtClean="0"/>
              <a:t>11.1.5</a:t>
            </a:r>
            <a:r>
              <a:rPr lang="zh-TW" altLang="en-US" dirty="0" smtClean="0"/>
              <a:t>節</a:t>
            </a:r>
            <a:r>
              <a:rPr lang="zh-TW" altLang="en-US" dirty="0"/>
              <a:t>敘</a:t>
            </a:r>
            <a:r>
              <a:rPr lang="zh-TW" altLang="en-US" dirty="0" smtClean="0"/>
              <a:t>明判定為土壤液化之砂土層者，應折減耐震設計用的土壤參數，並採用適當基礎形式。</a:t>
            </a:r>
            <a:endParaRPr lang="en-US" altLang="zh-TW" dirty="0" smtClean="0"/>
          </a:p>
          <a:p>
            <a:pPr algn="just"/>
            <a:r>
              <a:rPr lang="zh-TW" altLang="en-US" dirty="0"/>
              <a:t>內政部</a:t>
            </a:r>
            <a:r>
              <a:rPr lang="en-US" altLang="zh-TW" dirty="0" smtClean="0"/>
              <a:t>《</a:t>
            </a:r>
            <a:r>
              <a:rPr lang="zh-TW" altLang="en-US" dirty="0"/>
              <a:t>建築物基礎構造設計</a:t>
            </a:r>
            <a:r>
              <a:rPr lang="zh-TW" altLang="en-US" dirty="0" smtClean="0"/>
              <a:t>規範</a:t>
            </a:r>
            <a:r>
              <a:rPr lang="en-US" altLang="zh-TW" dirty="0" smtClean="0"/>
              <a:t>》</a:t>
            </a:r>
            <a:r>
              <a:rPr lang="zh-TW" altLang="en-US" dirty="0" smtClean="0"/>
              <a:t>第十章</a:t>
            </a:r>
            <a:r>
              <a:rPr lang="zh-TW" altLang="en-US" dirty="0"/>
              <a:t>，已敘</a:t>
            </a:r>
            <a:r>
              <a:rPr lang="zh-TW" altLang="en-US" dirty="0" smtClean="0"/>
              <a:t>明建築物基地若具有高液化土層，應地層改良或耐震設計。</a:t>
            </a:r>
            <a:endParaRPr lang="en-US" altLang="zh-TW" dirty="0"/>
          </a:p>
          <a:p>
            <a:pPr marL="0" indent="0" algn="just">
              <a:buNone/>
            </a:pPr>
            <a:endParaRPr lang="en-US" altLang="zh-TW" dirty="0" smtClean="0"/>
          </a:p>
        </p:txBody>
      </p:sp>
      <p:sp>
        <p:nvSpPr>
          <p:cNvPr id="2" name="投影片編號版面配置區 1"/>
          <p:cNvSpPr>
            <a:spLocks noGrp="1"/>
          </p:cNvSpPr>
          <p:nvPr>
            <p:ph type="sldNum" sz="quarter" idx="12"/>
          </p:nvPr>
        </p:nvSpPr>
        <p:spPr/>
        <p:txBody>
          <a:bodyPr/>
          <a:lstStyle/>
          <a:p>
            <a:fld id="{F4A0F11E-FC0F-4A68-BC7F-3C2C5A2B4495}" type="slidenum">
              <a:rPr lang="zh-TW" altLang="en-US" smtClean="0"/>
              <a:pPr/>
              <a:t>3</a:t>
            </a:fld>
            <a:endParaRPr lang="zh-TW" altLang="en-US"/>
          </a:p>
        </p:txBody>
      </p:sp>
    </p:spTree>
    <p:extLst>
      <p:ext uri="{BB962C8B-B14F-4D97-AF65-F5344CB8AC3E}">
        <p14:creationId xmlns:p14="http://schemas.microsoft.com/office/powerpoint/2010/main" xmlns="" val="34680851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xmlns="" val="1478460652"/>
              </p:ext>
            </p:extLst>
          </p:nvPr>
        </p:nvGraphicFramePr>
        <p:xfrm>
          <a:off x="467544" y="1127196"/>
          <a:ext cx="8280920" cy="5556057"/>
        </p:xfrm>
        <a:graphic>
          <a:graphicData uri="http://schemas.openxmlformats.org/drawingml/2006/table">
            <a:tbl>
              <a:tblPr firstRow="1" bandRow="1">
                <a:tableStyleId>{8A107856-5554-42FB-B03E-39F5DBC370BA}</a:tableStyleId>
              </a:tblPr>
              <a:tblGrid>
                <a:gridCol w="1296144"/>
                <a:gridCol w="6984776"/>
              </a:tblGrid>
              <a:tr h="213572">
                <a:tc>
                  <a:txBody>
                    <a:bodyPr/>
                    <a:lstStyle/>
                    <a:p>
                      <a:pPr algn="ctr"/>
                      <a:r>
                        <a:rPr lang="zh-TW" altLang="en-US" b="1" dirty="0" smtClean="0">
                          <a:latin typeface="微軟正黑體" pitchFamily="34" charset="-120"/>
                          <a:ea typeface="微軟正黑體" pitchFamily="34" charset="-120"/>
                        </a:rPr>
                        <a:t>時程</a:t>
                      </a:r>
                      <a:endParaRPr lang="zh-TW" altLang="en-US" b="1" dirty="0">
                        <a:latin typeface="微軟正黑體" pitchFamily="34" charset="-120"/>
                        <a:ea typeface="微軟正黑體" pitchFamily="34" charset="-120"/>
                      </a:endParaRPr>
                    </a:p>
                  </a:txBody>
                  <a:tcPr anchor="ctr"/>
                </a:tc>
                <a:tc>
                  <a:txBody>
                    <a:bodyPr/>
                    <a:lstStyle/>
                    <a:p>
                      <a:pPr algn="ctr"/>
                      <a:r>
                        <a:rPr lang="zh-TW" altLang="en-US" b="1" dirty="0" smtClean="0">
                          <a:latin typeface="微軟正黑體" pitchFamily="34" charset="-120"/>
                          <a:ea typeface="微軟正黑體" pitchFamily="34" charset="-120"/>
                        </a:rPr>
                        <a:t>辦理事項</a:t>
                      </a:r>
                      <a:endParaRPr lang="zh-TW" altLang="en-US" b="1" dirty="0">
                        <a:latin typeface="微軟正黑體" pitchFamily="34" charset="-120"/>
                        <a:ea typeface="微軟正黑體" pitchFamily="34" charset="-120"/>
                      </a:endParaRPr>
                    </a:p>
                  </a:txBody>
                  <a:tcPr anchor="ctr"/>
                </a:tc>
              </a:tr>
              <a:tr h="399500">
                <a:tc>
                  <a:txBody>
                    <a:bodyPr/>
                    <a:lstStyle/>
                    <a:p>
                      <a:pPr algn="l"/>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14</a:t>
                      </a:r>
                      <a:r>
                        <a:rPr lang="zh-TW" altLang="en-US" sz="1600" dirty="0" smtClean="0">
                          <a:latin typeface="Adobe 繁黑體 Std B" pitchFamily="34" charset="-120"/>
                          <a:ea typeface="Adobe 繁黑體 Std B" pitchFamily="34" charset="-120"/>
                        </a:rPr>
                        <a:t>日</a:t>
                      </a:r>
                      <a:r>
                        <a:rPr lang="en-US" altLang="zh-TW" sz="1600" dirty="0" smtClean="0">
                          <a:latin typeface="Adobe 繁黑體 Std B" pitchFamily="34" charset="-120"/>
                          <a:ea typeface="Adobe 繁黑體 Std B" pitchFamily="34" charset="-120"/>
                        </a:rPr>
                        <a:t>~</a:t>
                      </a:r>
                      <a:endParaRPr lang="zh-TW" altLang="en-US" sz="1600" dirty="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en-US" sz="1600" kern="1200" dirty="0" smtClean="0">
                          <a:solidFill>
                            <a:schemeClr val="dk1"/>
                          </a:solidFill>
                          <a:latin typeface="微軟正黑體" pitchFamily="34" charset="-120"/>
                          <a:ea typeface="微軟正黑體" pitchFamily="34" charset="-120"/>
                          <a:cs typeface="+mn-cs"/>
                        </a:rPr>
                        <a:t>展開</a:t>
                      </a:r>
                      <a:r>
                        <a:rPr lang="zh-TW" altLang="zh-TW" sz="1600" kern="1200" dirty="0" smtClean="0">
                          <a:solidFill>
                            <a:schemeClr val="dk1"/>
                          </a:solidFill>
                          <a:latin typeface="微軟正黑體" pitchFamily="34" charset="-120"/>
                          <a:ea typeface="微軟正黑體" pitchFamily="34" charset="-120"/>
                          <a:cs typeface="+mn-cs"/>
                        </a:rPr>
                        <a:t>土壤液化潛勢區圖資的整理準備工作加速</a:t>
                      </a:r>
                      <a:r>
                        <a:rPr lang="zh-TW" altLang="en-US" sz="1600" kern="1200" dirty="0" smtClean="0">
                          <a:solidFill>
                            <a:schemeClr val="dk1"/>
                          </a:solidFill>
                          <a:latin typeface="微軟正黑體" pitchFamily="34" charset="-120"/>
                          <a:ea typeface="微軟正黑體" pitchFamily="34" charset="-120"/>
                          <a:cs typeface="+mn-cs"/>
                        </a:rPr>
                        <a:t>建置</a:t>
                      </a:r>
                      <a:r>
                        <a:rPr lang="zh-TW" altLang="zh-TW" sz="1600" kern="1200" dirty="0" smtClean="0">
                          <a:solidFill>
                            <a:schemeClr val="dk1"/>
                          </a:solidFill>
                          <a:latin typeface="微軟正黑體" pitchFamily="34" charset="-120"/>
                          <a:ea typeface="微軟正黑體" pitchFamily="34" charset="-120"/>
                          <a:cs typeface="+mn-cs"/>
                        </a:rPr>
                        <a:t>公開系統</a:t>
                      </a:r>
                      <a:r>
                        <a:rPr lang="zh-TW" altLang="en-US" sz="1600" kern="1200" dirty="0" smtClean="0">
                          <a:solidFill>
                            <a:schemeClr val="dk1"/>
                          </a:solidFill>
                          <a:latin typeface="微軟正黑體" pitchFamily="34" charset="-120"/>
                          <a:ea typeface="微軟正黑體" pitchFamily="34" charset="-120"/>
                          <a:cs typeface="+mn-cs"/>
                        </a:rPr>
                        <a:t>之</a:t>
                      </a:r>
                      <a:r>
                        <a:rPr lang="zh-TW" altLang="zh-TW" sz="1600" kern="1200" dirty="0" smtClean="0">
                          <a:solidFill>
                            <a:schemeClr val="dk1"/>
                          </a:solidFill>
                          <a:latin typeface="微軟正黑體" pitchFamily="34" charset="-120"/>
                          <a:ea typeface="微軟正黑體" pitchFamily="34" charset="-120"/>
                          <a:cs typeface="+mn-cs"/>
                        </a:rPr>
                        <a:t>作業</a:t>
                      </a:r>
                      <a:endParaRPr lang="zh-TW" altLang="en-US" sz="1600" dirty="0">
                        <a:latin typeface="微軟正黑體" pitchFamily="34" charset="-120"/>
                        <a:ea typeface="微軟正黑體" pitchFamily="34" charset="-120"/>
                      </a:endParaRPr>
                    </a:p>
                  </a:txBody>
                  <a:tcPr anchor="ctr"/>
                </a:tc>
              </a:tr>
              <a:tr h="360040">
                <a:tc>
                  <a:txBody>
                    <a:bodyPr/>
                    <a:lstStyle/>
                    <a:p>
                      <a:pPr algn="l"/>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16</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楊次長</a:t>
                      </a:r>
                      <a:r>
                        <a:rPr lang="zh-TW" altLang="zh-TW" sz="1600" kern="1200" dirty="0" smtClean="0">
                          <a:solidFill>
                            <a:schemeClr val="dk1"/>
                          </a:solidFill>
                          <a:latin typeface="微軟正黑體" pitchFamily="34" charset="-120"/>
                          <a:ea typeface="微軟正黑體" pitchFamily="34" charset="-120"/>
                          <a:cs typeface="+mn-cs"/>
                        </a:rPr>
                        <a:t>召開『土壤液化潛勢圖資整合會議』</a:t>
                      </a:r>
                      <a:r>
                        <a:rPr lang="zh-TW" altLang="en-US" sz="1600" kern="1200" dirty="0" smtClean="0">
                          <a:solidFill>
                            <a:schemeClr val="dk1"/>
                          </a:solidFill>
                          <a:latin typeface="微軟正黑體" pitchFamily="34" charset="-120"/>
                          <a:ea typeface="微軟正黑體" pitchFamily="34" charset="-120"/>
                          <a:cs typeface="+mn-cs"/>
                        </a:rPr>
                        <a:t>確認中央地調所為全國土壤液化圖資主要機關</a:t>
                      </a:r>
                      <a:endParaRPr lang="zh-TW" altLang="zh-TW" sz="1600" kern="1200" dirty="0" smtClean="0">
                        <a:solidFill>
                          <a:schemeClr val="dk1"/>
                        </a:solidFill>
                        <a:latin typeface="微軟正黑體" pitchFamily="34" charset="-120"/>
                        <a:ea typeface="微軟正黑體" pitchFamily="34" charset="-120"/>
                        <a:cs typeface="+mn-cs"/>
                      </a:endParaRPr>
                    </a:p>
                  </a:txBody>
                  <a:tcPr anchor="ctr"/>
                </a:tc>
              </a:tr>
              <a:tr h="3569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18</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許政委</a:t>
                      </a:r>
                      <a:r>
                        <a:rPr lang="zh-TW" altLang="zh-TW" sz="1600" kern="1200" dirty="0" smtClean="0">
                          <a:solidFill>
                            <a:schemeClr val="dk1"/>
                          </a:solidFill>
                          <a:latin typeface="微軟正黑體" pitchFamily="34" charset="-120"/>
                          <a:ea typeface="微軟正黑體" pitchFamily="34" charset="-120"/>
                          <a:cs typeface="+mn-cs"/>
                        </a:rPr>
                        <a:t>召開『</a:t>
                      </a:r>
                      <a:r>
                        <a:rPr lang="zh-TW" altLang="en-US" sz="1600" kern="1200" dirty="0" smtClean="0">
                          <a:solidFill>
                            <a:schemeClr val="dk1"/>
                          </a:solidFill>
                          <a:latin typeface="微軟正黑體" pitchFamily="34" charset="-120"/>
                          <a:ea typeface="微軟正黑體" pitchFamily="34" charset="-120"/>
                          <a:cs typeface="+mn-cs"/>
                        </a:rPr>
                        <a:t>研商公布土壤液化潛勢區相關事宜</a:t>
                      </a:r>
                      <a:r>
                        <a:rPr lang="zh-TW" altLang="zh-TW" sz="1600" kern="1200" dirty="0" smtClean="0">
                          <a:solidFill>
                            <a:schemeClr val="dk1"/>
                          </a:solidFill>
                          <a:latin typeface="微軟正黑體" pitchFamily="34" charset="-120"/>
                          <a:ea typeface="微軟正黑體" pitchFamily="34" charset="-120"/>
                          <a:cs typeface="+mn-cs"/>
                        </a:rPr>
                        <a:t>』</a:t>
                      </a:r>
                      <a:r>
                        <a:rPr lang="zh-TW" altLang="en-US" sz="1600" kern="1200" dirty="0" smtClean="0">
                          <a:solidFill>
                            <a:schemeClr val="dk1"/>
                          </a:solidFill>
                          <a:latin typeface="微軟正黑體" pitchFamily="34" charset="-120"/>
                          <a:ea typeface="微軟正黑體" pitchFamily="34" charset="-120"/>
                          <a:cs typeface="+mn-cs"/>
                        </a:rPr>
                        <a:t>會中說明</a:t>
                      </a:r>
                      <a:r>
                        <a:rPr lang="zh-TW" altLang="zh-TW" sz="1600" kern="1200" dirty="0" smtClean="0">
                          <a:solidFill>
                            <a:schemeClr val="dk1"/>
                          </a:solidFill>
                          <a:latin typeface="微軟正黑體" pitchFamily="34" charset="-120"/>
                          <a:ea typeface="微軟正黑體" pitchFamily="34" charset="-120"/>
                          <a:cs typeface="+mn-cs"/>
                        </a:rPr>
                        <a:t>土壤液化潛勢區</a:t>
                      </a:r>
                      <a:r>
                        <a:rPr lang="zh-TW" altLang="en-US" sz="1600" kern="1200" dirty="0" smtClean="0">
                          <a:solidFill>
                            <a:schemeClr val="dk1"/>
                          </a:solidFill>
                          <a:latin typeface="微軟正黑體" pitchFamily="34" charset="-120"/>
                          <a:ea typeface="微軟正黑體" pitchFamily="34" charset="-120"/>
                          <a:cs typeface="+mn-cs"/>
                        </a:rPr>
                        <a:t>之調查與公開作業辦理情形</a:t>
                      </a:r>
                      <a:endParaRPr lang="en-US" altLang="zh-TW" sz="1600" kern="1200" dirty="0" smtClean="0">
                        <a:solidFill>
                          <a:schemeClr val="dk1"/>
                        </a:solidFill>
                        <a:latin typeface="微軟正黑體" pitchFamily="34" charset="-120"/>
                        <a:ea typeface="微軟正黑體" pitchFamily="34" charset="-120"/>
                        <a:cs typeface="+mn-cs"/>
                      </a:endParaRPr>
                    </a:p>
                  </a:txBody>
                  <a:tcPr anchor="ctr"/>
                </a:tc>
              </a:tr>
              <a:tr h="36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24</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行政院召開「土壤液化潛勢區資訊公開及配套措施」第</a:t>
                      </a:r>
                      <a:r>
                        <a:rPr lang="en-US" altLang="zh-TW" sz="1600" kern="1200" dirty="0" smtClean="0">
                          <a:solidFill>
                            <a:schemeClr val="dk1"/>
                          </a:solidFill>
                          <a:latin typeface="微軟正黑體" pitchFamily="34" charset="-120"/>
                          <a:ea typeface="微軟正黑體" pitchFamily="34" charset="-120"/>
                          <a:cs typeface="+mn-cs"/>
                        </a:rPr>
                        <a:t>1</a:t>
                      </a:r>
                      <a:r>
                        <a:rPr lang="zh-TW" altLang="en-US" sz="1600" kern="1200" dirty="0" smtClean="0">
                          <a:solidFill>
                            <a:schemeClr val="dk1"/>
                          </a:solidFill>
                          <a:latin typeface="微軟正黑體" pitchFamily="34" charset="-120"/>
                          <a:ea typeface="微軟正黑體" pitchFamily="34" charset="-120"/>
                          <a:cs typeface="+mn-cs"/>
                        </a:rPr>
                        <a:t>次專案會議</a:t>
                      </a:r>
                    </a:p>
                  </a:txBody>
                  <a:tcPr anchor="ctr"/>
                </a:tc>
              </a:tr>
              <a:tr h="353928">
                <a:tc>
                  <a:txBody>
                    <a:bodyPr/>
                    <a:lstStyle/>
                    <a:p>
                      <a:pPr algn="l"/>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26</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與內政部</a:t>
                      </a:r>
                      <a:r>
                        <a:rPr lang="zh-TW" altLang="zh-TW" sz="1600" kern="1200" dirty="0" smtClean="0">
                          <a:solidFill>
                            <a:schemeClr val="dk1"/>
                          </a:solidFill>
                          <a:latin typeface="微軟正黑體" pitchFamily="34" charset="-120"/>
                          <a:ea typeface="微軟正黑體" pitchFamily="34" charset="-120"/>
                          <a:cs typeface="+mn-cs"/>
                        </a:rPr>
                        <a:t>召開『土壤液化潛勢</a:t>
                      </a:r>
                      <a:r>
                        <a:rPr lang="zh-TW" altLang="en-US" sz="1600" kern="1200" dirty="0" smtClean="0">
                          <a:solidFill>
                            <a:schemeClr val="dk1"/>
                          </a:solidFill>
                          <a:latin typeface="微軟正黑體" pitchFamily="34" charset="-120"/>
                          <a:ea typeface="微軟正黑體" pitchFamily="34" charset="-120"/>
                          <a:cs typeface="+mn-cs"/>
                        </a:rPr>
                        <a:t>區公開與相關配套</a:t>
                      </a:r>
                      <a:r>
                        <a:rPr lang="zh-TW" altLang="zh-TW" sz="1600" kern="1200" dirty="0" smtClean="0">
                          <a:solidFill>
                            <a:schemeClr val="dk1"/>
                          </a:solidFill>
                          <a:latin typeface="微軟正黑體" pitchFamily="34" charset="-120"/>
                          <a:ea typeface="微軟正黑體" pitchFamily="34" charset="-120"/>
                          <a:cs typeface="+mn-cs"/>
                        </a:rPr>
                        <a:t>整合</a:t>
                      </a:r>
                      <a:r>
                        <a:rPr lang="zh-TW" altLang="en-US" sz="1600" kern="1200" dirty="0" smtClean="0">
                          <a:solidFill>
                            <a:schemeClr val="dk1"/>
                          </a:solidFill>
                          <a:latin typeface="微軟正黑體" pitchFamily="34" charset="-120"/>
                          <a:ea typeface="微軟正黑體" pitchFamily="34" charset="-120"/>
                          <a:cs typeface="+mn-cs"/>
                        </a:rPr>
                        <a:t>協調會</a:t>
                      </a:r>
                      <a:r>
                        <a:rPr lang="zh-TW" altLang="zh-TW" sz="1600" kern="1200" dirty="0" smtClean="0">
                          <a:solidFill>
                            <a:schemeClr val="dk1"/>
                          </a:solidFill>
                          <a:latin typeface="微軟正黑體" pitchFamily="34" charset="-120"/>
                          <a:ea typeface="微軟正黑體" pitchFamily="34" charset="-120"/>
                          <a:cs typeface="+mn-cs"/>
                        </a:rPr>
                        <a:t>議』</a:t>
                      </a:r>
                      <a:r>
                        <a:rPr lang="zh-TW" altLang="en-US" sz="1600" kern="1200" dirty="0" smtClean="0">
                          <a:solidFill>
                            <a:schemeClr val="dk1"/>
                          </a:solidFill>
                          <a:latin typeface="微軟正黑體" pitchFamily="34" charset="-120"/>
                          <a:ea typeface="微軟正黑體" pitchFamily="34" charset="-120"/>
                          <a:cs typeface="+mn-cs"/>
                        </a:rPr>
                        <a:t>確認相關配套說帖之整合及文宣連結方式</a:t>
                      </a:r>
                      <a:endParaRPr lang="zh-TW" altLang="zh-TW" sz="1600" kern="1200" dirty="0" smtClean="0">
                        <a:solidFill>
                          <a:schemeClr val="dk1"/>
                        </a:solidFill>
                        <a:latin typeface="微軟正黑體" pitchFamily="34" charset="-120"/>
                        <a:ea typeface="微軟正黑體" pitchFamily="34" charset="-120"/>
                        <a:cs typeface="+mn-cs"/>
                      </a:endParaRPr>
                    </a:p>
                  </a:txBody>
                  <a:tcPr anchor="ctr"/>
                </a:tc>
              </a:tr>
              <a:tr h="323151">
                <a:tc>
                  <a:txBody>
                    <a:bodyPr/>
                    <a:lstStyle/>
                    <a:p>
                      <a:pPr algn="l"/>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月底</a:t>
                      </a:r>
                      <a:endParaRPr lang="zh-TW" altLang="en-US" sz="1600" dirty="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zh-TW" sz="1600" kern="1200" dirty="0" smtClean="0">
                          <a:solidFill>
                            <a:schemeClr val="dk1"/>
                          </a:solidFill>
                          <a:latin typeface="微軟正黑體" pitchFamily="34" charset="-120"/>
                          <a:ea typeface="微軟正黑體" pitchFamily="34" charset="-120"/>
                          <a:cs typeface="+mn-cs"/>
                        </a:rPr>
                        <a:t>完成土壤液化潛勢區公開</a:t>
                      </a:r>
                      <a:r>
                        <a:rPr lang="zh-TW" altLang="en-US" sz="1600" kern="1200" dirty="0" smtClean="0">
                          <a:solidFill>
                            <a:schemeClr val="dk1"/>
                          </a:solidFill>
                          <a:latin typeface="微軟正黑體" pitchFamily="34" charset="-120"/>
                          <a:ea typeface="微軟正黑體" pitchFamily="34" charset="-120"/>
                          <a:cs typeface="+mn-cs"/>
                        </a:rPr>
                        <a:t>查詢</a:t>
                      </a:r>
                      <a:r>
                        <a:rPr lang="zh-TW" altLang="zh-TW" sz="1600" kern="1200" dirty="0" smtClean="0">
                          <a:solidFill>
                            <a:schemeClr val="dk1"/>
                          </a:solidFill>
                          <a:latin typeface="微軟正黑體" pitchFamily="34" charset="-120"/>
                          <a:ea typeface="微軟正黑體" pitchFamily="34" charset="-120"/>
                          <a:cs typeface="+mn-cs"/>
                        </a:rPr>
                        <a:t>系統</a:t>
                      </a:r>
                      <a:r>
                        <a:rPr lang="zh-TW" altLang="en-US" sz="1600" kern="1200" dirty="0" smtClean="0">
                          <a:solidFill>
                            <a:schemeClr val="dk1"/>
                          </a:solidFill>
                          <a:latin typeface="微軟正黑體" pitchFamily="34" charset="-120"/>
                          <a:ea typeface="微軟正黑體" pitchFamily="34" charset="-120"/>
                          <a:cs typeface="+mn-cs"/>
                        </a:rPr>
                        <a:t>雛形測試版</a:t>
                      </a:r>
                      <a:endParaRPr lang="zh-TW" altLang="en-US" sz="1600" dirty="0">
                        <a:latin typeface="微軟正黑體" pitchFamily="34" charset="-120"/>
                        <a:ea typeface="微軟正黑體" pitchFamily="34" charset="-120"/>
                      </a:endParaRPr>
                    </a:p>
                  </a:txBody>
                  <a:tcPr anchor="ctr"/>
                </a:tc>
              </a:tr>
              <a:tr h="323151">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2</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en-US" sz="1600" dirty="0" smtClean="0">
                          <a:latin typeface="微軟正黑體" pitchFamily="34" charset="-120"/>
                          <a:ea typeface="微軟正黑體" pitchFamily="34" charset="-120"/>
                        </a:rPr>
                        <a:t>向楊次長展示查詢系統並修正</a:t>
                      </a:r>
                      <a:endParaRPr lang="zh-TW" altLang="en-US" sz="1600" dirty="0">
                        <a:latin typeface="微軟正黑體" pitchFamily="34" charset="-120"/>
                        <a:ea typeface="微軟正黑體" pitchFamily="34" charset="-120"/>
                      </a:endParaRPr>
                    </a:p>
                  </a:txBody>
                  <a:tcPr anchor="ctr"/>
                </a:tc>
              </a:tr>
              <a:tr h="275903">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en-US" sz="1600" kern="1200" dirty="0" smtClean="0">
                          <a:solidFill>
                            <a:schemeClr val="dk1"/>
                          </a:solidFill>
                          <a:latin typeface="微軟正黑體" pitchFamily="34" charset="-120"/>
                          <a:ea typeface="微軟正黑體" pitchFamily="34" charset="-120"/>
                          <a:cs typeface="+mn-cs"/>
                        </a:rPr>
                        <a:t>向經濟部</a:t>
                      </a:r>
                      <a:r>
                        <a:rPr lang="zh-TW" altLang="zh-TW" sz="1600" kern="1200" dirty="0" smtClean="0">
                          <a:solidFill>
                            <a:schemeClr val="dk1"/>
                          </a:solidFill>
                          <a:latin typeface="微軟正黑體" pitchFamily="34" charset="-120"/>
                          <a:ea typeface="微軟正黑體" pitchFamily="34" charset="-120"/>
                          <a:cs typeface="+mn-cs"/>
                        </a:rPr>
                        <a:t>報告</a:t>
                      </a:r>
                      <a:r>
                        <a:rPr lang="zh-TW" altLang="en-US" sz="1600" kern="1200" dirty="0" smtClean="0">
                          <a:solidFill>
                            <a:schemeClr val="dk1"/>
                          </a:solidFill>
                          <a:latin typeface="微軟正黑體" pitchFamily="34" charset="-120"/>
                          <a:ea typeface="微軟正黑體" pitchFamily="34" charset="-120"/>
                          <a:cs typeface="+mn-cs"/>
                        </a:rPr>
                        <a:t>並</a:t>
                      </a:r>
                      <a:r>
                        <a:rPr lang="zh-TW" altLang="zh-TW" sz="1600" kern="1200" dirty="0" smtClean="0">
                          <a:solidFill>
                            <a:schemeClr val="dk1"/>
                          </a:solidFill>
                          <a:latin typeface="微軟正黑體" pitchFamily="34" charset="-120"/>
                          <a:ea typeface="微軟正黑體" pitchFamily="34" charset="-120"/>
                          <a:cs typeface="+mn-cs"/>
                        </a:rPr>
                        <a:t>修正</a:t>
                      </a:r>
                      <a:endParaRPr lang="zh-TW" altLang="en-US" sz="1600" dirty="0">
                        <a:latin typeface="微軟正黑體" pitchFamily="34" charset="-120"/>
                        <a:ea typeface="微軟正黑體" pitchFamily="34" charset="-120"/>
                      </a:endParaRPr>
                    </a:p>
                  </a:txBody>
                  <a:tcPr anchor="ctr"/>
                </a:tc>
              </a:tr>
              <a:tr h="372671">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7</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en-US" sz="1600" kern="1200" dirty="0" smtClean="0">
                          <a:solidFill>
                            <a:schemeClr val="dk1"/>
                          </a:solidFill>
                          <a:latin typeface="微軟正黑體" pitchFamily="34" charset="-120"/>
                          <a:ea typeface="微軟正黑體" pitchFamily="34" charset="-120"/>
                          <a:cs typeface="+mn-cs"/>
                        </a:rPr>
                        <a:t>行政院召開「土壤液化潛勢區資訊公開及配套措施」第</a:t>
                      </a:r>
                      <a:r>
                        <a:rPr lang="en-US" altLang="zh-TW" sz="1600" kern="1200" dirty="0" smtClean="0">
                          <a:solidFill>
                            <a:schemeClr val="dk1"/>
                          </a:solidFill>
                          <a:latin typeface="微軟正黑體" pitchFamily="34" charset="-120"/>
                          <a:ea typeface="微軟正黑體" pitchFamily="34" charset="-120"/>
                          <a:cs typeface="+mn-cs"/>
                        </a:rPr>
                        <a:t>2</a:t>
                      </a:r>
                      <a:r>
                        <a:rPr lang="zh-TW" altLang="en-US" sz="1600" kern="1200" dirty="0" smtClean="0">
                          <a:solidFill>
                            <a:schemeClr val="dk1"/>
                          </a:solidFill>
                          <a:latin typeface="微軟正黑體" pitchFamily="34" charset="-120"/>
                          <a:ea typeface="微軟正黑體" pitchFamily="34" charset="-120"/>
                          <a:cs typeface="+mn-cs"/>
                        </a:rPr>
                        <a:t>次專案會議</a:t>
                      </a:r>
                    </a:p>
                  </a:txBody>
                  <a:tcPr anchor="ctr"/>
                </a:tc>
              </a:tr>
              <a:tr h="372671">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10</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行政院發言人審查配套措施及文宣會議</a:t>
                      </a:r>
                      <a:r>
                        <a:rPr lang="en-US" altLang="zh-TW" sz="1600" kern="1200" dirty="0" smtClean="0">
                          <a:solidFill>
                            <a:schemeClr val="dk1"/>
                          </a:solidFill>
                          <a:latin typeface="微軟正黑體" pitchFamily="34" charset="-120"/>
                          <a:ea typeface="微軟正黑體" pitchFamily="34" charset="-120"/>
                          <a:cs typeface="+mn-cs"/>
                        </a:rPr>
                        <a:t/>
                      </a:r>
                      <a:br>
                        <a:rPr lang="en-US" altLang="zh-TW" sz="1600" kern="1200" dirty="0" smtClean="0">
                          <a:solidFill>
                            <a:schemeClr val="dk1"/>
                          </a:solidFill>
                          <a:latin typeface="微軟正黑體" pitchFamily="34" charset="-120"/>
                          <a:ea typeface="微軟正黑體" pitchFamily="34" charset="-120"/>
                          <a:cs typeface="+mn-cs"/>
                        </a:rPr>
                      </a:br>
                      <a:r>
                        <a:rPr lang="zh-TW" altLang="en-US" sz="1600" kern="1200" dirty="0" smtClean="0">
                          <a:solidFill>
                            <a:schemeClr val="dk1"/>
                          </a:solidFill>
                          <a:latin typeface="微軟正黑體" pitchFamily="34" charset="-120"/>
                          <a:ea typeface="微軟正黑體" pitchFamily="34" charset="-120"/>
                          <a:cs typeface="+mn-cs"/>
                        </a:rPr>
                        <a:t>行政院</a:t>
                      </a:r>
                      <a:r>
                        <a:rPr lang="zh-TW" altLang="zh-TW" sz="1600" kern="1200" dirty="0" smtClean="0">
                          <a:solidFill>
                            <a:schemeClr val="dk1"/>
                          </a:solidFill>
                          <a:latin typeface="微軟正黑體" pitchFamily="34" charset="-120"/>
                          <a:ea typeface="微軟正黑體" pitchFamily="34" charset="-120"/>
                          <a:cs typeface="+mn-cs"/>
                        </a:rPr>
                        <a:t>院長聽取「土壤液化及配套措施懶人包彙整報告」</a:t>
                      </a:r>
                      <a:endParaRPr lang="zh-TW" altLang="en-US" sz="1600" kern="1200" dirty="0" smtClean="0">
                        <a:solidFill>
                          <a:schemeClr val="dk1"/>
                        </a:solidFill>
                        <a:latin typeface="微軟正黑體" pitchFamily="34" charset="-120"/>
                        <a:ea typeface="微軟正黑體" pitchFamily="34" charset="-120"/>
                        <a:cs typeface="+mn-cs"/>
                      </a:endParaRPr>
                    </a:p>
                  </a:txBody>
                  <a:tcPr anchor="ctr"/>
                </a:tc>
              </a:tr>
              <a:tr h="372671">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dirty="0" smtClean="0">
                          <a:latin typeface="Adobe 繁黑體 Std B" pitchFamily="34" charset="-120"/>
                          <a:ea typeface="Adobe 繁黑體 Std B" pitchFamily="34" charset="-120"/>
                        </a:rPr>
                        <a:t>11</a:t>
                      </a:r>
                      <a:r>
                        <a:rPr lang="zh-TW" altLang="en-US" sz="1600" dirty="0" smtClean="0">
                          <a:latin typeface="Adobe 繁黑體 Std B" pitchFamily="34" charset="-120"/>
                          <a:ea typeface="Adobe 繁黑體 Std B" pitchFamily="34" charset="-120"/>
                        </a:rPr>
                        <a:t>日</a:t>
                      </a:r>
                      <a:endParaRPr lang="zh-TW" altLang="en-US" sz="1600" dirty="0">
                        <a:latin typeface="Adobe 繁黑體 Std B" pitchFamily="34" charset="-120"/>
                        <a:ea typeface="Adobe 繁黑體 Std B" pitchFamily="34" charset="-120"/>
                      </a:endParaRPr>
                    </a:p>
                  </a:txBody>
                  <a:tcPr anchor="ct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1600" kern="1200" dirty="0" smtClean="0">
                          <a:solidFill>
                            <a:schemeClr val="dk1"/>
                          </a:solidFill>
                          <a:latin typeface="微軟正黑體" pitchFamily="34" charset="-120"/>
                          <a:ea typeface="微軟正黑體" pitchFamily="34" charset="-120"/>
                          <a:cs typeface="+mn-cs"/>
                        </a:rPr>
                        <a:t>行政院召開「土壤液化潛勢區資訊公開及配套措施」第</a:t>
                      </a:r>
                      <a:r>
                        <a:rPr lang="en-US" altLang="zh-TW" sz="1600" kern="1200" dirty="0" smtClean="0">
                          <a:solidFill>
                            <a:schemeClr val="dk1"/>
                          </a:solidFill>
                          <a:latin typeface="微軟正黑體" pitchFamily="34" charset="-120"/>
                          <a:ea typeface="微軟正黑體" pitchFamily="34" charset="-120"/>
                          <a:cs typeface="+mn-cs"/>
                        </a:rPr>
                        <a:t>3</a:t>
                      </a:r>
                      <a:r>
                        <a:rPr lang="zh-TW" altLang="en-US" sz="1600" kern="1200" dirty="0" smtClean="0">
                          <a:solidFill>
                            <a:schemeClr val="dk1"/>
                          </a:solidFill>
                          <a:latin typeface="微軟正黑體" pitchFamily="34" charset="-120"/>
                          <a:ea typeface="微軟正黑體" pitchFamily="34" charset="-120"/>
                          <a:cs typeface="+mn-cs"/>
                        </a:rPr>
                        <a:t>次專案會議</a:t>
                      </a:r>
                    </a:p>
                  </a:txBody>
                  <a:tcPr anchor="ctr"/>
                </a:tc>
              </a:tr>
              <a:tr h="363095">
                <a:tc>
                  <a:txBody>
                    <a:bodyPr/>
                    <a:lstStyle/>
                    <a:p>
                      <a:pPr algn="l"/>
                      <a:r>
                        <a:rPr lang="en-US" altLang="zh-TW" sz="1600" dirty="0" smtClean="0">
                          <a:latin typeface="Adobe 繁黑體 Std B" pitchFamily="34" charset="-120"/>
                          <a:ea typeface="Adobe 繁黑體 Std B" pitchFamily="34" charset="-120"/>
                        </a:rPr>
                        <a:t>3</a:t>
                      </a:r>
                      <a:r>
                        <a:rPr lang="zh-TW" altLang="en-US" sz="1600" dirty="0" smtClean="0">
                          <a:latin typeface="Adobe 繁黑體 Std B" pitchFamily="34" charset="-120"/>
                          <a:ea typeface="Adobe 繁黑體 Std B" pitchFamily="34" charset="-120"/>
                        </a:rPr>
                        <a:t>月</a:t>
                      </a:r>
                      <a:r>
                        <a:rPr lang="en-US" altLang="zh-TW" sz="1600" smtClean="0">
                          <a:latin typeface="Adobe 繁黑體 Std B" pitchFamily="34" charset="-120"/>
                          <a:ea typeface="Adobe 繁黑體 Std B" pitchFamily="34" charset="-120"/>
                        </a:rPr>
                        <a:t>14</a:t>
                      </a:r>
                      <a:r>
                        <a:rPr lang="zh-TW" altLang="en-US" sz="1600" smtClean="0">
                          <a:latin typeface="Adobe 繁黑體 Std B" pitchFamily="34" charset="-120"/>
                          <a:ea typeface="Adobe 繁黑體 Std B" pitchFamily="34" charset="-120"/>
                        </a:rPr>
                        <a:t>日</a:t>
                      </a:r>
                      <a:endParaRPr lang="en-US" altLang="zh-TW" sz="1600" dirty="0" smtClean="0">
                        <a:latin typeface="Adobe 繁黑體 Std B" pitchFamily="34" charset="-120"/>
                        <a:ea typeface="Adobe 繁黑體 Std B" pitchFamily="34" charset="-120"/>
                      </a:endParaRPr>
                    </a:p>
                  </a:txBody>
                  <a:tcPr anchor="ctr"/>
                </a:tc>
                <a:tc>
                  <a:txBody>
                    <a:bodyPr/>
                    <a:lstStyle/>
                    <a:p>
                      <a:pPr marL="342900" indent="-342900">
                        <a:buFont typeface="Arial" panose="020B0604020202020204" pitchFamily="34" charset="0"/>
                        <a:buChar char="•"/>
                      </a:pPr>
                      <a:r>
                        <a:rPr lang="zh-TW" altLang="zh-TW" sz="1600" kern="1200" dirty="0" smtClean="0">
                          <a:solidFill>
                            <a:schemeClr val="dk1"/>
                          </a:solidFill>
                          <a:latin typeface="微軟正黑體" pitchFamily="34" charset="-120"/>
                          <a:ea typeface="微軟正黑體" pitchFamily="34" charset="-120"/>
                          <a:cs typeface="+mn-cs"/>
                        </a:rPr>
                        <a:t>土壤液化潛勢圖資</a:t>
                      </a:r>
                      <a:r>
                        <a:rPr lang="zh-TW" altLang="en-US" sz="1600" kern="1200" dirty="0" smtClean="0">
                          <a:solidFill>
                            <a:schemeClr val="dk1"/>
                          </a:solidFill>
                          <a:latin typeface="微軟正黑體" pitchFamily="34" charset="-120"/>
                          <a:ea typeface="微軟正黑體" pitchFamily="34" charset="-120"/>
                          <a:cs typeface="+mn-cs"/>
                        </a:rPr>
                        <a:t>及查詢系統記者會及公開上網</a:t>
                      </a:r>
                      <a:endParaRPr lang="en-US" altLang="zh-TW" sz="1600" kern="1200" dirty="0" smtClean="0">
                        <a:solidFill>
                          <a:schemeClr val="dk1"/>
                        </a:solidFill>
                        <a:latin typeface="微軟正黑體" pitchFamily="34" charset="-120"/>
                        <a:ea typeface="微軟正黑體" pitchFamily="34" charset="-120"/>
                        <a:cs typeface="+mn-cs"/>
                      </a:endParaRPr>
                    </a:p>
                  </a:txBody>
                  <a:tcPr anchor="ctr"/>
                </a:tc>
              </a:tr>
            </a:tbl>
          </a:graphicData>
        </a:graphic>
      </p:graphicFrame>
      <p:sp>
        <p:nvSpPr>
          <p:cNvPr id="3" name="投影片編號版面配置區 2"/>
          <p:cNvSpPr>
            <a:spLocks noGrp="1"/>
          </p:cNvSpPr>
          <p:nvPr>
            <p:ph type="sldNum" sz="quarter" idx="12"/>
          </p:nvPr>
        </p:nvSpPr>
        <p:spPr/>
        <p:txBody>
          <a:bodyPr/>
          <a:lstStyle/>
          <a:p>
            <a:fld id="{F4A0F11E-FC0F-4A68-BC7F-3C2C5A2B4495}" type="slidenum">
              <a:rPr lang="zh-TW" altLang="en-US" smtClean="0"/>
              <a:pPr/>
              <a:t>4</a:t>
            </a:fld>
            <a:endParaRPr lang="zh-TW" altLang="en-US"/>
          </a:p>
        </p:txBody>
      </p:sp>
      <p:sp>
        <p:nvSpPr>
          <p:cNvPr id="5" name="標題 1"/>
          <p:cNvSpPr>
            <a:spLocks noGrp="1"/>
          </p:cNvSpPr>
          <p:nvPr>
            <p:ph type="title"/>
          </p:nvPr>
        </p:nvSpPr>
        <p:spPr>
          <a:xfrm>
            <a:off x="467544" y="485201"/>
            <a:ext cx="8135888" cy="641995"/>
          </a:xfrm>
        </p:spPr>
        <p:txBody>
          <a:bodyPr/>
          <a:lstStyle/>
          <a:p>
            <a:pPr algn="l"/>
            <a:r>
              <a:rPr lang="en-US" altLang="zh-TW" sz="3200" b="1" dirty="0" smtClean="0"/>
              <a:t>1-2</a:t>
            </a:r>
            <a:r>
              <a:rPr lang="zh-TW" altLang="en-US" sz="3200" b="1" dirty="0" smtClean="0"/>
              <a:t> 系統建置公開作業說明</a:t>
            </a:r>
            <a:endParaRPr lang="zh-TW" altLang="en-US" sz="3200" b="1" dirty="0"/>
          </a:p>
        </p:txBody>
      </p:sp>
    </p:spTree>
    <p:extLst>
      <p:ext uri="{BB962C8B-B14F-4D97-AF65-F5344CB8AC3E}">
        <p14:creationId xmlns:p14="http://schemas.microsoft.com/office/powerpoint/2010/main" xmlns="" val="3150079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F4A0F11E-FC0F-4A68-BC7F-3C2C5A2B4495}" type="slidenum">
              <a:rPr lang="zh-TW" altLang="en-US" smtClean="0"/>
              <a:pPr/>
              <a:t>5</a:t>
            </a:fld>
            <a:endParaRPr lang="zh-TW" altLang="en-US"/>
          </a:p>
        </p:txBody>
      </p:sp>
      <p:graphicFrame>
        <p:nvGraphicFramePr>
          <p:cNvPr id="5" name="表格 4"/>
          <p:cNvGraphicFramePr>
            <a:graphicFrameLocks noGrp="1"/>
          </p:cNvGraphicFramePr>
          <p:nvPr>
            <p:extLst>
              <p:ext uri="{D42A27DB-BD31-4B8C-83A1-F6EECF244321}">
                <p14:modId xmlns:p14="http://schemas.microsoft.com/office/powerpoint/2010/main" xmlns="" val="769376965"/>
              </p:ext>
            </p:extLst>
          </p:nvPr>
        </p:nvGraphicFramePr>
        <p:xfrm>
          <a:off x="284578" y="2060847"/>
          <a:ext cx="8640959" cy="4490429"/>
        </p:xfrm>
        <a:graphic>
          <a:graphicData uri="http://schemas.openxmlformats.org/drawingml/2006/table">
            <a:tbl>
              <a:tblPr firstRow="1" firstCol="1" bandRow="1">
                <a:tableStyleId>{B301B821-A1FF-4177-AEE7-76D212191A09}</a:tableStyleId>
              </a:tblPr>
              <a:tblGrid>
                <a:gridCol w="1623126"/>
                <a:gridCol w="864096"/>
                <a:gridCol w="792088"/>
                <a:gridCol w="3431888"/>
                <a:gridCol w="1929761"/>
              </a:tblGrid>
              <a:tr h="356645">
                <a:tc gridSpan="5">
                  <a:txBody>
                    <a:bodyPr/>
                    <a:lstStyle/>
                    <a:p>
                      <a:pPr algn="ctr">
                        <a:spcAft>
                          <a:spcPts val="0"/>
                        </a:spcAft>
                      </a:pPr>
                      <a:r>
                        <a:rPr lang="zh-TW" altLang="en-US" sz="1600" kern="100" dirty="0" smtClean="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rPr>
                        <a:t>各單位提供之土壤液化相關資料表</a:t>
                      </a: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spcAft>
                          <a:spcPts val="0"/>
                        </a:spcAft>
                      </a:pP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spcAft>
                          <a:spcPts val="0"/>
                        </a:spcAft>
                      </a:pP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spcAft>
                          <a:spcPts val="0"/>
                        </a:spcAft>
                      </a:pP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spcAft>
                          <a:spcPts val="0"/>
                        </a:spcAft>
                      </a:pP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0007">
                <a:tc>
                  <a:txBody>
                    <a:bodyPr/>
                    <a:lstStyle/>
                    <a:p>
                      <a:pPr algn="ctr">
                        <a:spcAft>
                          <a:spcPts val="0"/>
                        </a:spcAft>
                      </a:pPr>
                      <a:r>
                        <a:rPr lang="zh-TW" sz="1100" kern="0" dirty="0">
                          <a:solidFill>
                            <a:sysClr val="windowText" lastClr="000000"/>
                          </a:solidFill>
                          <a:effectLst/>
                          <a:latin typeface="微軟正黑體" panose="020B0604030504040204" pitchFamily="34" charset="-120"/>
                          <a:ea typeface="微軟正黑體" panose="020B0604030504040204" pitchFamily="34" charset="-120"/>
                        </a:rPr>
                        <a:t>單位</a:t>
                      </a: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a:solidFill>
                            <a:sysClr val="windowText" lastClr="000000"/>
                          </a:solidFill>
                          <a:effectLst/>
                          <a:latin typeface="微軟正黑體" panose="020B0604030504040204" pitchFamily="34" charset="-120"/>
                          <a:ea typeface="微軟正黑體" panose="020B0604030504040204" pitchFamily="34" charset="-120"/>
                        </a:rPr>
                        <a:t>資料提供時間</a:t>
                      </a:r>
                      <a:endParaRPr lang="zh-TW" sz="1100" kern="10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solidFill>
                            <a:sysClr val="windowText" lastClr="000000"/>
                          </a:solidFill>
                          <a:effectLst/>
                          <a:latin typeface="微軟正黑體" panose="020B0604030504040204" pitchFamily="34" charset="-120"/>
                          <a:ea typeface="微軟正黑體" panose="020B0604030504040204" pitchFamily="34" charset="-120"/>
                        </a:rPr>
                        <a:t>格式</a:t>
                      </a: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solidFill>
                            <a:sysClr val="windowText" lastClr="000000"/>
                          </a:solidFill>
                          <a:effectLst/>
                          <a:latin typeface="微軟正黑體" panose="020B0604030504040204" pitchFamily="34" charset="-120"/>
                          <a:ea typeface="微軟正黑體" panose="020B0604030504040204" pitchFamily="34" charset="-120"/>
                        </a:rPr>
                        <a:t>提供內容</a:t>
                      </a: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solidFill>
                            <a:sysClr val="windowText" lastClr="000000"/>
                          </a:solidFill>
                          <a:effectLst/>
                          <a:latin typeface="微軟正黑體" panose="020B0604030504040204" pitchFamily="34" charset="-120"/>
                          <a:ea typeface="微軟正黑體" panose="020B0604030504040204" pitchFamily="34" charset="-120"/>
                        </a:rPr>
                        <a:t>整合情形</a:t>
                      </a:r>
                      <a:endParaRPr lang="zh-TW" sz="1100" kern="100" dirty="0">
                        <a:solidFill>
                          <a:sysClr val="windowText" lastClr="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05326">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經濟部</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19</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altLang="en-US" sz="1100" kern="0" dirty="0" smtClean="0">
                          <a:effectLst/>
                          <a:latin typeface="微軟正黑體" panose="020B0604030504040204" pitchFamily="34" charset="-120"/>
                          <a:ea typeface="微軟正黑體" panose="020B0604030504040204" pitchFamily="34" charset="-120"/>
                        </a:rPr>
                        <a:t>臺</a:t>
                      </a:r>
                      <a:r>
                        <a:rPr lang="zh-TW" sz="1100" kern="0" dirty="0" smtClean="0">
                          <a:effectLst/>
                          <a:latin typeface="微軟正黑體" panose="020B0604030504040204" pitchFamily="34" charset="-120"/>
                          <a:ea typeface="微軟正黑體" panose="020B0604030504040204" pitchFamily="34" charset="-120"/>
                        </a:rPr>
                        <a:t>北</a:t>
                      </a:r>
                      <a:r>
                        <a:rPr lang="zh-TW" sz="1100" kern="0" dirty="0">
                          <a:effectLst/>
                          <a:latin typeface="微軟正黑體" panose="020B0604030504040204" pitchFamily="34" charset="-120"/>
                          <a:ea typeface="微軟正黑體" panose="020B0604030504040204" pitchFamily="34" charset="-120"/>
                        </a:rPr>
                        <a:t>盆地地下水管制區檢討及土壤液化評估報告</a:t>
                      </a:r>
                      <a:endParaRPr lang="zh-TW" sz="1100" kern="100" dirty="0">
                        <a:effectLst/>
                        <a:latin typeface="微軟正黑體" panose="020B0604030504040204" pitchFamily="34" charset="-120"/>
                        <a:ea typeface="微軟正黑體" panose="020B0604030504040204" pitchFamily="34" charset="-120"/>
                      </a:endParaRPr>
                    </a:p>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南港展覽二館液化潛能評估報告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原引用之鑽井調查資料，均已納入本所</a:t>
                      </a:r>
                      <a:r>
                        <a:rPr lang="en-US" sz="1100" kern="0" dirty="0">
                          <a:effectLst/>
                          <a:latin typeface="微軟正黑體" panose="020B0604030504040204" pitchFamily="34" charset="-120"/>
                          <a:ea typeface="微軟正黑體" panose="020B0604030504040204" pitchFamily="34" charset="-120"/>
                        </a:rPr>
                        <a:t>Geo2010</a:t>
                      </a:r>
                      <a:r>
                        <a:rPr lang="zh-TW" sz="1100" kern="0" dirty="0">
                          <a:effectLst/>
                          <a:latin typeface="微軟正黑體" panose="020B0604030504040204" pitchFamily="34" charset="-120"/>
                          <a:ea typeface="微軟正黑體" panose="020B0604030504040204" pitchFamily="34" charset="-120"/>
                        </a:rPr>
                        <a:t>工程地質鑽探資料庫，並已整合在現有土壤液化潛勢公開查詢系統中</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30969">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國家地震工程研究中心</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18</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彰化、雲林地區土壤液化潛能評估與潛能圖繪製報告</a:t>
                      </a:r>
                      <a:endParaRPr lang="zh-TW" sz="1100" kern="100" dirty="0">
                        <a:effectLst/>
                        <a:latin typeface="微軟正黑體" panose="020B0604030504040204" pitchFamily="34" charset="-120"/>
                        <a:ea typeface="微軟正黑體" panose="020B0604030504040204" pitchFamily="34" charset="-120"/>
                      </a:endParaRPr>
                    </a:p>
                    <a:p>
                      <a:pPr marL="171450" lvl="0" indent="-171450" algn="just" defTabSz="0">
                        <a:spcAft>
                          <a:spcPts val="0"/>
                        </a:spcAft>
                        <a:buFont typeface="Wingdings" panose="05000000000000000000" pitchFamily="2" charset="2"/>
                        <a:buChar char="u"/>
                        <a:tabLst>
                          <a:tab pos="0" algn="l"/>
                        </a:tabLst>
                      </a:pPr>
                      <a:r>
                        <a:rPr lang="zh-TW" altLang="en-US" sz="1100" kern="0" dirty="0" smtClean="0">
                          <a:effectLst/>
                          <a:latin typeface="微軟正黑體" panose="020B0604030504040204" pitchFamily="34" charset="-120"/>
                          <a:ea typeface="微軟正黑體" panose="020B0604030504040204" pitchFamily="34" charset="-120"/>
                        </a:rPr>
                        <a:t>臺</a:t>
                      </a:r>
                      <a:r>
                        <a:rPr lang="zh-TW" sz="1100" kern="0" dirty="0" smtClean="0">
                          <a:effectLst/>
                          <a:latin typeface="微軟正黑體" panose="020B0604030504040204" pitchFamily="34" charset="-120"/>
                          <a:ea typeface="微軟正黑體" panose="020B0604030504040204" pitchFamily="34" charset="-120"/>
                        </a:rPr>
                        <a:t>北</a:t>
                      </a:r>
                      <a:r>
                        <a:rPr lang="zh-TW" sz="1100" kern="0" dirty="0">
                          <a:effectLst/>
                          <a:latin typeface="微軟正黑體" panose="020B0604030504040204" pitchFamily="34" charset="-120"/>
                          <a:ea typeface="微軟正黑體" panose="020B0604030504040204" pitchFamily="34" charset="-120"/>
                        </a:rPr>
                        <a:t>盆地土壤液化潛能圖之製作研究報告</a:t>
                      </a:r>
                      <a:endParaRPr lang="zh-TW" sz="1100" kern="100" dirty="0">
                        <a:effectLst/>
                        <a:latin typeface="微軟正黑體" panose="020B0604030504040204" pitchFamily="34" charset="-120"/>
                        <a:ea typeface="微軟正黑體" panose="020B0604030504040204" pitchFamily="34" charset="-120"/>
                      </a:endParaRPr>
                    </a:p>
                    <a:p>
                      <a:pPr marL="171450" lvl="0" indent="-171450" algn="just" defTabSz="0">
                        <a:spcAft>
                          <a:spcPts val="0"/>
                        </a:spcAft>
                        <a:buFont typeface="Wingdings" panose="05000000000000000000" pitchFamily="2" charset="2"/>
                        <a:buChar char="u"/>
                        <a:tabLst>
                          <a:tab pos="0" algn="l"/>
                        </a:tabLst>
                      </a:pPr>
                      <a:r>
                        <a:rPr lang="zh-TW" altLang="en-US" sz="1100" kern="0" dirty="0" smtClean="0">
                          <a:effectLst/>
                          <a:latin typeface="微軟正黑體" panose="020B0604030504040204" pitchFamily="34" charset="-120"/>
                          <a:ea typeface="微軟正黑體" panose="020B0604030504040204" pitchFamily="34" charset="-120"/>
                        </a:rPr>
                        <a:t>臺</a:t>
                      </a:r>
                      <a:r>
                        <a:rPr lang="zh-TW" sz="1100" kern="0" dirty="0" smtClean="0">
                          <a:effectLst/>
                          <a:latin typeface="微軟正黑體" panose="020B0604030504040204" pitchFamily="34" charset="-120"/>
                          <a:ea typeface="微軟正黑體" panose="020B0604030504040204" pitchFamily="34" charset="-120"/>
                        </a:rPr>
                        <a:t>南</a:t>
                      </a:r>
                      <a:r>
                        <a:rPr lang="zh-TW" sz="1100" kern="0" dirty="0">
                          <a:effectLst/>
                          <a:latin typeface="微軟正黑體" panose="020B0604030504040204" pitchFamily="34" charset="-120"/>
                          <a:ea typeface="微軟正黑體" panose="020B0604030504040204" pitchFamily="34" charset="-120"/>
                        </a:rPr>
                        <a:t>主要經建區域之土壤液化潛能評估報告</a:t>
                      </a:r>
                      <a:endParaRPr lang="zh-TW" sz="1100" kern="100" dirty="0">
                        <a:effectLst/>
                        <a:latin typeface="微軟正黑體" panose="020B0604030504040204" pitchFamily="34" charset="-120"/>
                        <a:ea typeface="微軟正黑體" panose="020B0604030504040204" pitchFamily="34" charset="-120"/>
                      </a:endParaRPr>
                    </a:p>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高雄都會區土壤液化潛能評估報告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r>
              <a:tr h="510239">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國家災害防救科技中心</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19</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en-US" sz="1100" kern="0">
                          <a:effectLst/>
                          <a:latin typeface="微軟正黑體" panose="020B0604030504040204" pitchFamily="34" charset="-120"/>
                          <a:ea typeface="微軟正黑體" panose="020B0604030504040204" pitchFamily="34" charset="-120"/>
                        </a:rPr>
                        <a:t>0206</a:t>
                      </a:r>
                      <a:r>
                        <a:rPr lang="zh-TW" sz="1100" kern="0">
                          <a:effectLst/>
                          <a:latin typeface="微軟正黑體" panose="020B0604030504040204" pitchFamily="34" charset="-120"/>
                          <a:ea typeface="微軟正黑體" panose="020B0604030504040204" pitchFamily="34" charset="-120"/>
                        </a:rPr>
                        <a:t>高雄美濃地震土壤液化潛勢分析報告</a:t>
                      </a:r>
                      <a:endParaRPr lang="zh-TW" sz="1100" kern="100">
                        <a:effectLst/>
                        <a:latin typeface="微軟正黑體" panose="020B0604030504040204" pitchFamily="34" charset="-120"/>
                        <a:ea typeface="微軟正黑體" panose="020B0604030504040204" pitchFamily="34" charset="-120"/>
                      </a:endParaRPr>
                    </a:p>
                    <a:p>
                      <a:pPr marL="171450" lvl="0" indent="-171450" algn="just" defTabSz="0">
                        <a:spcAft>
                          <a:spcPts val="0"/>
                        </a:spcAft>
                        <a:buFont typeface="Wingdings" panose="05000000000000000000" pitchFamily="2" charset="2"/>
                        <a:buChar char="u"/>
                        <a:tabLst>
                          <a:tab pos="0" algn="l"/>
                        </a:tabLst>
                      </a:pPr>
                      <a:r>
                        <a:rPr lang="zh-TW" sz="1100" kern="0">
                          <a:effectLst/>
                          <a:latin typeface="微軟正黑體" panose="020B0604030504040204" pitchFamily="34" charset="-120"/>
                          <a:ea typeface="微軟正黑體" panose="020B0604030504040204" pitchFamily="34" charset="-120"/>
                        </a:rPr>
                        <a:t>大臺北地區震災衝擊情境之災害潛勢分析報告</a:t>
                      </a:r>
                      <a:endParaRPr lang="zh-TW" sz="1100" kern="10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r>
              <a:tr h="388171">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南投縣政府</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19</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南投市軍功寮加州陽光大樓結構耐震評估報告書</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r>
              <a:tr h="350628">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高雄市政府</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22</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高雄市地質鑽探及液化潛能分析報告</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r>
              <a:tr h="323076">
                <a:tc rowSpan="2">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臺北市政府</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17</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圖檔</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臺北市平原區液化潛能</a:t>
                      </a:r>
                      <a:r>
                        <a:rPr lang="zh-TW" sz="1100" kern="0" dirty="0" smtClean="0">
                          <a:effectLst/>
                          <a:latin typeface="微軟正黑體" panose="020B0604030504040204" pitchFamily="34" charset="-120"/>
                          <a:ea typeface="微軟正黑體" panose="020B0604030504040204" pitchFamily="34" charset="-120"/>
                        </a:rPr>
                        <a:t>圖</a:t>
                      </a:r>
                      <a:r>
                        <a:rPr lang="en-US" altLang="zh-TW" sz="1100" kern="0" dirty="0" smtClean="0">
                          <a:effectLst/>
                          <a:latin typeface="微軟正黑體" panose="020B0604030504040204" pitchFamily="34" charset="-120"/>
                          <a:ea typeface="微軟正黑體" panose="020B0604030504040204" pitchFamily="34" charset="-120"/>
                        </a:rPr>
                        <a:t>(A4</a:t>
                      </a:r>
                      <a:r>
                        <a:rPr lang="zh-TW" altLang="en-US" sz="1100" kern="0" smtClean="0">
                          <a:effectLst/>
                          <a:latin typeface="微軟正黑體" panose="020B0604030504040204" pitchFamily="34" charset="-120"/>
                          <a:ea typeface="微軟正黑體" panose="020B0604030504040204" pitchFamily="34" charset="-120"/>
                        </a:rPr>
                        <a:t>，比例尺</a:t>
                      </a:r>
                      <a:r>
                        <a:rPr lang="en-US" altLang="zh-TW" sz="1100" kern="0" smtClean="0">
                          <a:effectLst/>
                          <a:latin typeface="微軟正黑體" panose="020B0604030504040204" pitchFamily="34" charset="-120"/>
                          <a:ea typeface="微軟正黑體" panose="020B0604030504040204" pitchFamily="34" charset="-120"/>
                        </a:rPr>
                        <a:t>1/90000)</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zh-TW" altLang="en-US"/>
                    </a:p>
                  </a:txBody>
                  <a:tcPr/>
                </a:tc>
              </a:tr>
              <a:tr h="360007">
                <a:tc vMerge="1">
                  <a:txBody>
                    <a:bodyPr/>
                    <a:lstStyle/>
                    <a:p>
                      <a:endParaRPr lang="zh-TW" altLang="en-US"/>
                    </a:p>
                  </a:txBody>
                  <a:tcPr/>
                </a:tc>
                <a:tc vMerge="1">
                  <a:txBody>
                    <a:bodyPr/>
                    <a:lstStyle/>
                    <a:p>
                      <a:endParaRPr lang="zh-TW" altLang="en-US"/>
                    </a:p>
                  </a:txBody>
                  <a:tcPr/>
                </a:tc>
                <a:tc>
                  <a:txBody>
                    <a:bodyPr/>
                    <a:lstStyle/>
                    <a:p>
                      <a:endParaRPr lang="zh-TW" sz="1100" kern="100" dirty="0">
                        <a:solidFill>
                          <a:schemeClr val="tx1"/>
                        </a:solidFill>
                        <a:effectLst/>
                        <a:latin typeface="微軟正黑體" panose="020B0604030504040204" pitchFamily="34" charset="-120"/>
                        <a:ea typeface="微軟正黑體" panose="020B0604030504040204" pitchFamily="34" charset="-12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en-US" sz="1100" kern="0" dirty="0">
                          <a:effectLst/>
                          <a:latin typeface="微軟正黑體" panose="020B0604030504040204" pitchFamily="34" charset="-120"/>
                          <a:ea typeface="微軟正黑體" panose="020B0604030504040204" pitchFamily="34" charset="-120"/>
                        </a:rPr>
                        <a:t>105</a:t>
                      </a:r>
                      <a:r>
                        <a:rPr lang="zh-TW" sz="1100" kern="0" dirty="0">
                          <a:effectLst/>
                          <a:latin typeface="微軟正黑體" panose="020B0604030504040204" pitchFamily="34" charset="-120"/>
                          <a:ea typeface="微軟正黑體" panose="020B0604030504040204" pitchFamily="34" charset="-120"/>
                        </a:rPr>
                        <a:t>年委託臺灣營建研究院辦理「臺北市土壤液化潛勢區分析評估工作」，進行中。</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尚無圖資</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5361">
                <a:tc>
                  <a:txBody>
                    <a:bodyPr/>
                    <a:lstStyle/>
                    <a:p>
                      <a:pPr algn="ctr">
                        <a:spcAft>
                          <a:spcPts val="0"/>
                        </a:spcAft>
                      </a:pPr>
                      <a:r>
                        <a:rPr lang="zh-TW" sz="1100" b="0" kern="0" dirty="0">
                          <a:effectLst/>
                          <a:latin typeface="微軟正黑體" panose="020B0604030504040204" pitchFamily="34" charset="-120"/>
                          <a:ea typeface="微軟正黑體" panose="020B0604030504040204" pitchFamily="34" charset="-120"/>
                        </a:rPr>
                        <a:t>臺南市政府</a:t>
                      </a:r>
                      <a:endParaRPr lang="zh-TW" sz="1100" b="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100" kern="0" dirty="0">
                          <a:effectLst/>
                          <a:latin typeface="微軟正黑體" panose="020B0604030504040204" pitchFamily="34" charset="-120"/>
                          <a:ea typeface="微軟正黑體" panose="020B0604030504040204" pitchFamily="34" charset="-120"/>
                        </a:rPr>
                        <a:t>2</a:t>
                      </a:r>
                      <a:r>
                        <a:rPr lang="zh-TW" sz="1100" kern="0" dirty="0">
                          <a:effectLst/>
                          <a:latin typeface="微軟正黑體" panose="020B0604030504040204" pitchFamily="34" charset="-120"/>
                          <a:ea typeface="微軟正黑體" panose="020B0604030504040204" pitchFamily="34" charset="-120"/>
                        </a:rPr>
                        <a:t>月</a:t>
                      </a:r>
                      <a:r>
                        <a:rPr lang="en-US" sz="1100" kern="0" dirty="0">
                          <a:effectLst/>
                          <a:latin typeface="微軟正黑體" panose="020B0604030504040204" pitchFamily="34" charset="-120"/>
                          <a:ea typeface="微軟正黑體" panose="020B0604030504040204" pitchFamily="34" charset="-120"/>
                        </a:rPr>
                        <a:t>19</a:t>
                      </a:r>
                      <a:r>
                        <a:rPr lang="zh-TW" sz="1100" kern="0" dirty="0">
                          <a:effectLst/>
                          <a:latin typeface="微軟正黑體" panose="020B0604030504040204" pitchFamily="34" charset="-120"/>
                          <a:ea typeface="微軟正黑體" panose="020B0604030504040204" pitchFamily="34" charset="-120"/>
                        </a:rPr>
                        <a:t>日</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sz="1100" kern="100" dirty="0">
                        <a:solidFill>
                          <a:schemeClr val="tx1"/>
                        </a:solidFill>
                        <a:effectLst/>
                        <a:latin typeface="微軟正黑體" panose="020B0604030504040204" pitchFamily="34" charset="-120"/>
                        <a:ea typeface="微軟正黑體" panose="020B0604030504040204" pitchFamily="34" charset="-12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lgn="just" defTabSz="0">
                        <a:spcAft>
                          <a:spcPts val="0"/>
                        </a:spcAft>
                        <a:buFont typeface="Wingdings" panose="05000000000000000000" pitchFamily="2" charset="2"/>
                        <a:buChar char="u"/>
                        <a:tabLst>
                          <a:tab pos="0" algn="l"/>
                        </a:tabLst>
                      </a:pPr>
                      <a:r>
                        <a:rPr lang="zh-TW" sz="1100" kern="0" dirty="0">
                          <a:effectLst/>
                          <a:latin typeface="微軟正黑體" panose="020B0604030504040204" pitchFamily="34" charset="-120"/>
                          <a:ea typeface="微軟正黑體" panose="020B0604030504040204" pitchFamily="34" charset="-120"/>
                        </a:rPr>
                        <a:t>目前委託成功大學進行中</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zh-TW" sz="1100" kern="0" dirty="0">
                          <a:effectLst/>
                          <a:latin typeface="微軟正黑體" panose="020B0604030504040204" pitchFamily="34" charset="-120"/>
                          <a:ea typeface="微軟正黑體" panose="020B0604030504040204" pitchFamily="34" charset="-120"/>
                        </a:rPr>
                        <a:t>尚無圖資</a:t>
                      </a:r>
                      <a:endParaRPr lang="zh-TW" sz="11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14464" marR="14464" marT="90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標題 1"/>
          <p:cNvSpPr>
            <a:spLocks noGrp="1"/>
          </p:cNvSpPr>
          <p:nvPr>
            <p:ph type="title"/>
          </p:nvPr>
        </p:nvSpPr>
        <p:spPr>
          <a:xfrm>
            <a:off x="611560" y="554757"/>
            <a:ext cx="6087622" cy="641995"/>
          </a:xfrm>
        </p:spPr>
        <p:txBody>
          <a:bodyPr/>
          <a:lstStyle/>
          <a:p>
            <a:pPr algn="l"/>
            <a:r>
              <a:rPr lang="en-US" altLang="zh-TW" sz="3200" b="1" dirty="0" smtClean="0"/>
              <a:t>1-3</a:t>
            </a:r>
            <a:r>
              <a:rPr lang="zh-TW" altLang="en-US" sz="3200" b="1" dirty="0" smtClean="0"/>
              <a:t>系統建置公開作業說明    </a:t>
            </a:r>
            <a:endParaRPr lang="zh-TW" altLang="en-US" sz="3200" b="1" dirty="0"/>
          </a:p>
        </p:txBody>
      </p:sp>
      <p:sp>
        <p:nvSpPr>
          <p:cNvPr id="7" name="文字方塊 6"/>
          <p:cNvSpPr txBox="1"/>
          <p:nvPr/>
        </p:nvSpPr>
        <p:spPr>
          <a:xfrm>
            <a:off x="565382" y="1199025"/>
            <a:ext cx="8079350" cy="1015663"/>
          </a:xfrm>
          <a:prstGeom prst="rect">
            <a:avLst/>
          </a:prstGeom>
          <a:noFill/>
        </p:spPr>
        <p:txBody>
          <a:bodyPr wrap="square" rtlCol="0">
            <a:spAutoFit/>
          </a:bodyPr>
          <a:lstStyle/>
          <a:p>
            <a:r>
              <a:rPr lang="en-US" altLang="zh-TW" sz="2000" dirty="0" smtClean="0">
                <a:latin typeface="微軟正黑體" panose="020B0604030504040204" pitchFamily="34" charset="-120"/>
                <a:ea typeface="微軟正黑體" panose="020B0604030504040204" pitchFamily="34" charset="-120"/>
              </a:rPr>
              <a:t>2</a:t>
            </a:r>
            <a:r>
              <a:rPr lang="zh-TW" altLang="en-US" sz="2000" dirty="0" smtClean="0">
                <a:latin typeface="微軟正黑體" panose="020B0604030504040204" pitchFamily="34" charset="-120"/>
                <a:ea typeface="微軟正黑體" panose="020B0604030504040204" pitchFamily="34" charset="-120"/>
              </a:rPr>
              <a:t>月</a:t>
            </a:r>
            <a:r>
              <a:rPr lang="en-US" altLang="zh-TW" sz="2000" dirty="0" smtClean="0">
                <a:latin typeface="微軟正黑體" panose="020B0604030504040204" pitchFamily="34" charset="-120"/>
                <a:ea typeface="微軟正黑體" panose="020B0604030504040204" pitchFamily="34" charset="-120"/>
              </a:rPr>
              <a:t>16</a:t>
            </a:r>
            <a:r>
              <a:rPr lang="zh-TW" altLang="en-US" sz="2000" dirty="0" smtClean="0">
                <a:latin typeface="微軟正黑體" panose="020B0604030504040204" pitchFamily="34" charset="-120"/>
                <a:ea typeface="微軟正黑體" panose="020B0604030504040204" pitchFamily="34" charset="-120"/>
              </a:rPr>
              <a:t>日召開「</a:t>
            </a:r>
            <a:r>
              <a:rPr lang="zh-TW" altLang="zh-TW" sz="2000" dirty="0" smtClean="0">
                <a:latin typeface="微軟正黑體" panose="020B0604030504040204" pitchFamily="34" charset="-120"/>
                <a:ea typeface="微軟正黑體" panose="020B0604030504040204" pitchFamily="34" charset="-120"/>
              </a:rPr>
              <a:t>全國</a:t>
            </a:r>
            <a:r>
              <a:rPr lang="zh-TW" altLang="zh-TW" sz="2000" dirty="0">
                <a:latin typeface="微軟正黑體" panose="020B0604030504040204" pitchFamily="34" charset="-120"/>
                <a:ea typeface="微軟正黑體" panose="020B0604030504040204" pitchFamily="34" charset="-120"/>
              </a:rPr>
              <a:t>土壤液化潛勢圖資</a:t>
            </a:r>
            <a:r>
              <a:rPr lang="zh-TW" altLang="zh-TW" sz="2000" dirty="0" smtClean="0">
                <a:latin typeface="微軟正黑體" panose="020B0604030504040204" pitchFamily="34" charset="-120"/>
                <a:ea typeface="微軟正黑體" panose="020B0604030504040204" pitchFamily="34" charset="-120"/>
              </a:rPr>
              <a:t>整合</a:t>
            </a:r>
            <a:r>
              <a:rPr lang="zh-TW" altLang="en-US" sz="2000" dirty="0">
                <a:latin typeface="微軟正黑體" panose="020B0604030504040204" pitchFamily="34" charset="-120"/>
                <a:ea typeface="微軟正黑體" panose="020B0604030504040204" pitchFamily="34" charset="-120"/>
              </a:rPr>
              <a:t>」</a:t>
            </a:r>
            <a:r>
              <a:rPr lang="zh-TW" altLang="zh-TW" sz="2000" dirty="0" smtClean="0">
                <a:latin typeface="微軟正黑體" panose="020B0604030504040204" pitchFamily="34" charset="-120"/>
                <a:ea typeface="微軟正黑體" panose="020B0604030504040204" pitchFamily="34" charset="-120"/>
              </a:rPr>
              <a:t>會議</a:t>
            </a:r>
            <a:r>
              <a:rPr lang="zh-TW" altLang="en-US" sz="2000" dirty="0" smtClean="0">
                <a:latin typeface="微軟正黑體" panose="020B0604030504040204" pitchFamily="34" charset="-120"/>
                <a:ea typeface="微軟正黑體" panose="020B0604030504040204" pitchFamily="34" charset="-120"/>
              </a:rPr>
              <a:t>，整合各單位既有土壤液化圖資。會議中確認中央地質調查所具有全國有系統最完整的圖資。</a:t>
            </a:r>
            <a:r>
              <a:rPr lang="en-US" altLang="zh-TW" sz="2000" dirty="0" smtClean="0">
                <a:latin typeface="微軟正黑體" panose="020B0604030504040204" pitchFamily="34" charset="-120"/>
                <a:ea typeface="微軟正黑體" panose="020B0604030504040204" pitchFamily="34" charset="-120"/>
              </a:rPr>
              <a:t/>
            </a:r>
            <a:br>
              <a:rPr lang="en-US" altLang="zh-TW" sz="2000" dirty="0" smtClean="0">
                <a:latin typeface="微軟正黑體" panose="020B0604030504040204" pitchFamily="34" charset="-120"/>
                <a:ea typeface="微軟正黑體" panose="020B0604030504040204" pitchFamily="34" charset="-120"/>
              </a:rPr>
            </a:br>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xmlns="" val="1883900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F4A0F11E-FC0F-4A68-BC7F-3C2C5A2B4495}" type="slidenum">
              <a:rPr lang="zh-TW" altLang="en-US" smtClean="0"/>
              <a:pPr/>
              <a:t>6</a:t>
            </a:fld>
            <a:endParaRPr lang="zh-TW" altLang="en-US"/>
          </a:p>
        </p:txBody>
      </p:sp>
      <p:sp>
        <p:nvSpPr>
          <p:cNvPr id="5" name="標題 1"/>
          <p:cNvSpPr txBox="1">
            <a:spLocks/>
          </p:cNvSpPr>
          <p:nvPr/>
        </p:nvSpPr>
        <p:spPr bwMode="auto">
          <a:xfrm>
            <a:off x="539552" y="548680"/>
            <a:ext cx="8135888" cy="641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1-4</a:t>
            </a:r>
            <a:r>
              <a:rPr lang="zh-TW" altLang="en-US" sz="3200" b="1" kern="0" dirty="0" smtClean="0"/>
              <a:t>系統建置公開作業說明</a:t>
            </a:r>
            <a:endParaRPr lang="zh-TW" altLang="en-US" sz="3200" b="1" kern="0" dirty="0"/>
          </a:p>
        </p:txBody>
      </p:sp>
      <p:sp>
        <p:nvSpPr>
          <p:cNvPr id="6" name="文字方塊 5"/>
          <p:cNvSpPr txBox="1"/>
          <p:nvPr/>
        </p:nvSpPr>
        <p:spPr>
          <a:xfrm>
            <a:off x="414808" y="1844824"/>
            <a:ext cx="8314384" cy="830997"/>
          </a:xfrm>
          <a:prstGeom prst="rect">
            <a:avLst/>
          </a:prstGeom>
          <a:noFill/>
        </p:spPr>
        <p:txBody>
          <a:bodyPr wrap="square" rtlCol="0">
            <a:spAutoFit/>
          </a:bodyPr>
          <a:lstStyle/>
          <a:p>
            <a:r>
              <a:rPr lang="zh-TW" altLang="en-US" sz="2400" dirty="0" smtClean="0">
                <a:latin typeface="微軟正黑體" panose="020B0604030504040204" pitchFamily="34" charset="-120"/>
                <a:ea typeface="微軟正黑體" panose="020B0604030504040204" pitchFamily="34" charset="-120"/>
              </a:rPr>
              <a:t>與內政部營建署及資訊中心於</a:t>
            </a:r>
            <a:r>
              <a:rPr lang="en-US" altLang="zh-TW" sz="2400" dirty="0" smtClean="0">
                <a:latin typeface="微軟正黑體" panose="020B0604030504040204" pitchFamily="34" charset="-120"/>
                <a:ea typeface="微軟正黑體" panose="020B0604030504040204" pitchFamily="34" charset="-120"/>
              </a:rPr>
              <a:t>2</a:t>
            </a:r>
            <a:r>
              <a:rPr lang="zh-TW" altLang="en-US" sz="2400" dirty="0" smtClean="0">
                <a:latin typeface="微軟正黑體" panose="020B0604030504040204" pitchFamily="34" charset="-120"/>
                <a:ea typeface="微軟正黑體" panose="020B0604030504040204" pitchFamily="34" charset="-120"/>
              </a:rPr>
              <a:t>月</a:t>
            </a:r>
            <a:r>
              <a:rPr lang="en-US" altLang="zh-TW" sz="2400" dirty="0" smtClean="0">
                <a:latin typeface="微軟正黑體" panose="020B0604030504040204" pitchFamily="34" charset="-120"/>
                <a:ea typeface="微軟正黑體" panose="020B0604030504040204" pitchFamily="34" charset="-120"/>
              </a:rPr>
              <a:t>26</a:t>
            </a:r>
            <a:r>
              <a:rPr lang="zh-TW" altLang="en-US" sz="2400" dirty="0" smtClean="0">
                <a:latin typeface="微軟正黑體" panose="020B0604030504040204" pitchFamily="34" charset="-120"/>
                <a:ea typeface="微軟正黑體" panose="020B0604030504040204" pitchFamily="34" charset="-120"/>
              </a:rPr>
              <a:t>日</a:t>
            </a:r>
            <a:r>
              <a:rPr lang="zh-TW" altLang="en-US" sz="2400" dirty="0">
                <a:latin typeface="微軟正黑體" panose="020B0604030504040204" pitchFamily="34" charset="-120"/>
                <a:ea typeface="微軟正黑體" panose="020B0604030504040204" pitchFamily="34" charset="-120"/>
              </a:rPr>
              <a:t>召開「土壤液化潛勢區公開與相關配套整合協調</a:t>
            </a:r>
            <a:r>
              <a:rPr lang="zh-TW" altLang="en-US" sz="2400" dirty="0" smtClean="0">
                <a:latin typeface="微軟正黑體" panose="020B0604030504040204" pitchFamily="34" charset="-120"/>
                <a:ea typeface="微軟正黑體" panose="020B0604030504040204" pitchFamily="34" charset="-120"/>
              </a:rPr>
              <a:t>會」</a:t>
            </a:r>
            <a:endParaRPr lang="zh-TW" altLang="en-US" sz="2400" dirty="0">
              <a:latin typeface="微軟正黑體" panose="020B0604030504040204" pitchFamily="34" charset="-120"/>
              <a:ea typeface="微軟正黑體" panose="020B0604030504040204" pitchFamily="34" charset="-120"/>
            </a:endParaRPr>
          </a:p>
        </p:txBody>
      </p:sp>
      <p:sp>
        <p:nvSpPr>
          <p:cNvPr id="9" name="文字方塊 8"/>
          <p:cNvSpPr txBox="1"/>
          <p:nvPr/>
        </p:nvSpPr>
        <p:spPr>
          <a:xfrm>
            <a:off x="569019" y="2924944"/>
            <a:ext cx="8005962" cy="2308324"/>
          </a:xfrm>
          <a:prstGeom prst="rect">
            <a:avLst/>
          </a:prstGeom>
          <a:noFill/>
        </p:spPr>
        <p:txBody>
          <a:bodyPr wrap="square" rtlCol="0">
            <a:spAutoFit/>
          </a:bodyPr>
          <a:lstStyle/>
          <a:p>
            <a:pPr>
              <a:lnSpc>
                <a:spcPct val="150000"/>
              </a:lnSpc>
            </a:pPr>
            <a:r>
              <a:rPr lang="zh-TW" altLang="en-US" sz="2400" b="1" dirty="0" smtClean="0">
                <a:latin typeface="微軟正黑體" panose="020B0604030504040204" pitchFamily="34" charset="-120"/>
                <a:ea typeface="微軟正黑體" panose="020B0604030504040204" pitchFamily="34" charset="-120"/>
              </a:rPr>
              <a:t>結論：</a:t>
            </a:r>
            <a:endParaRPr lang="en-US" altLang="zh-TW" sz="2400" b="1" dirty="0" smtClean="0">
              <a:latin typeface="微軟正黑體" panose="020B0604030504040204" pitchFamily="34" charset="-120"/>
              <a:ea typeface="微軟正黑體" panose="020B0604030504040204" pitchFamily="34" charset="-120"/>
            </a:endParaRPr>
          </a:p>
          <a:p>
            <a:pPr marL="285750" indent="-285750">
              <a:lnSpc>
                <a:spcPct val="150000"/>
              </a:lnSpc>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建立地調所、營建署、資訊中心</a:t>
            </a:r>
            <a:r>
              <a:rPr lang="en-US" altLang="zh-TW" sz="2400" dirty="0" smtClean="0">
                <a:latin typeface="微軟正黑體" panose="020B0604030504040204" pitchFamily="34" charset="-120"/>
                <a:ea typeface="微軟正黑體" panose="020B0604030504040204" pitchFamily="34" charset="-120"/>
              </a:rPr>
              <a:t>3</a:t>
            </a:r>
            <a:r>
              <a:rPr lang="zh-TW" altLang="en-US" sz="2400" dirty="0" smtClean="0">
                <a:latin typeface="微軟正黑體" panose="020B0604030504040204" pitchFamily="34" charset="-120"/>
                <a:ea typeface="微軟正黑體" panose="020B0604030504040204" pitchFamily="34" charset="-120"/>
              </a:rPr>
              <a:t>個單位的諮詢</a:t>
            </a:r>
            <a:r>
              <a:rPr lang="zh-TW" altLang="en-US" sz="2400" dirty="0">
                <a:latin typeface="微軟正黑體" panose="020B0604030504040204" pitchFamily="34" charset="-120"/>
                <a:ea typeface="微軟正黑體" panose="020B0604030504040204" pitchFamily="34" charset="-120"/>
              </a:rPr>
              <a:t>服務</a:t>
            </a:r>
            <a:r>
              <a:rPr lang="zh-TW" altLang="en-US" sz="2400" dirty="0" smtClean="0">
                <a:latin typeface="微軟正黑體" panose="020B0604030504040204" pitchFamily="34" charset="-120"/>
                <a:ea typeface="微軟正黑體" panose="020B0604030504040204" pitchFamily="34" charset="-120"/>
              </a:rPr>
              <a:t>窗口。</a:t>
            </a:r>
            <a:endParaRPr lang="en-US" altLang="zh-TW" sz="2400" dirty="0" smtClean="0">
              <a:latin typeface="微軟正黑體" panose="020B0604030504040204" pitchFamily="34" charset="-120"/>
              <a:ea typeface="微軟正黑體" panose="020B0604030504040204" pitchFamily="34" charset="-120"/>
            </a:endParaRPr>
          </a:p>
          <a:p>
            <a:pPr marL="285750" indent="-285750">
              <a:lnSpc>
                <a:spcPct val="150000"/>
              </a:lnSpc>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確定配套措施及說帖整合及連結方式。</a:t>
            </a:r>
            <a:endParaRPr lang="en-US" altLang="zh-TW" sz="2400" dirty="0" smtClean="0">
              <a:latin typeface="微軟正黑體" panose="020B0604030504040204" pitchFamily="34" charset="-120"/>
              <a:ea typeface="微軟正黑體" panose="020B0604030504040204" pitchFamily="34" charset="-120"/>
            </a:endParaRPr>
          </a:p>
          <a:p>
            <a:pPr marL="285750" indent="-285750">
              <a:lnSpc>
                <a:spcPct val="150000"/>
              </a:lnSpc>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請各單位研擬查詢系統公開後可能發生狀況之因應措施。</a:t>
            </a:r>
            <a:endParaRPr lang="zh-TW" altLang="en-US"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xmlns="" val="10473874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89"/>
          <p:cNvSpPr/>
          <p:nvPr/>
        </p:nvSpPr>
        <p:spPr>
          <a:xfrm>
            <a:off x="3906275" y="3256216"/>
            <a:ext cx="1354576" cy="977858"/>
          </a:xfrm>
          <a:custGeom>
            <a:avLst/>
            <a:gdLst/>
            <a:ahLst/>
            <a:cxnLst/>
            <a:rect l="l" t="t" r="r" b="b"/>
            <a:pathLst>
              <a:path w="1228670" h="886968">
                <a:moveTo>
                  <a:pt x="614335" y="0"/>
                </a:moveTo>
                <a:lnTo>
                  <a:pt x="1228670" y="886968"/>
                </a:lnTo>
                <a:lnTo>
                  <a:pt x="0" y="886968"/>
                </a:lnTo>
                <a:close/>
              </a:path>
            </a:pathLst>
          </a:custGeom>
          <a:solidFill>
            <a:srgbClr val="EE33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dobe 繁黑體 Std B" pitchFamily="34" charset="-120"/>
              <a:ea typeface="Adobe 繁黑體 Std B" pitchFamily="34" charset="-120"/>
            </a:endParaRPr>
          </a:p>
        </p:txBody>
      </p:sp>
      <p:sp>
        <p:nvSpPr>
          <p:cNvPr id="78" name="Rectangle 90"/>
          <p:cNvSpPr/>
          <p:nvPr/>
        </p:nvSpPr>
        <p:spPr>
          <a:xfrm>
            <a:off x="3135624" y="4466759"/>
            <a:ext cx="2868989" cy="993015"/>
          </a:xfrm>
          <a:custGeom>
            <a:avLst/>
            <a:gdLst/>
            <a:ahLst/>
            <a:cxnLst/>
            <a:rect l="l" t="t" r="r" b="b"/>
            <a:pathLst>
              <a:path w="2562600" h="886968">
                <a:moveTo>
                  <a:pt x="614335" y="0"/>
                </a:moveTo>
                <a:lnTo>
                  <a:pt x="1948265" y="0"/>
                </a:lnTo>
                <a:lnTo>
                  <a:pt x="2562600" y="886968"/>
                </a:lnTo>
                <a:lnTo>
                  <a:pt x="0" y="886968"/>
                </a:lnTo>
                <a:close/>
              </a:path>
            </a:pathLst>
          </a:custGeom>
          <a:solidFill>
            <a:srgbClr val="8AD7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dobe 繁黑體 Std B" pitchFamily="34" charset="-120"/>
              <a:ea typeface="Adobe 繁黑體 Std B" pitchFamily="34" charset="-120"/>
            </a:endParaRPr>
          </a:p>
        </p:txBody>
      </p:sp>
      <p:sp>
        <p:nvSpPr>
          <p:cNvPr id="79" name="Rectangle 91"/>
          <p:cNvSpPr/>
          <p:nvPr/>
        </p:nvSpPr>
        <p:spPr>
          <a:xfrm>
            <a:off x="2422208" y="5657266"/>
            <a:ext cx="4295820" cy="977858"/>
          </a:xfrm>
          <a:custGeom>
            <a:avLst/>
            <a:gdLst/>
            <a:ahLst/>
            <a:cxnLst/>
            <a:rect l="l" t="t" r="r" b="b"/>
            <a:pathLst>
              <a:path w="3896530" h="886968">
                <a:moveTo>
                  <a:pt x="614335" y="0"/>
                </a:moveTo>
                <a:lnTo>
                  <a:pt x="3282196" y="0"/>
                </a:lnTo>
                <a:lnTo>
                  <a:pt x="3896530" y="886968"/>
                </a:lnTo>
                <a:lnTo>
                  <a:pt x="0" y="886968"/>
                </a:lnTo>
                <a:close/>
              </a:path>
            </a:pathLst>
          </a:cu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dobe 繁黑體 Std B" pitchFamily="34" charset="-120"/>
              <a:ea typeface="Adobe 繁黑體 Std B" pitchFamily="34" charset="-120"/>
            </a:endParaRPr>
          </a:p>
        </p:txBody>
      </p:sp>
      <p:sp>
        <p:nvSpPr>
          <p:cNvPr id="61" name="Rectangle 83"/>
          <p:cNvSpPr/>
          <p:nvPr/>
        </p:nvSpPr>
        <p:spPr>
          <a:xfrm flipH="1">
            <a:off x="120413" y="3359557"/>
            <a:ext cx="4005664" cy="886968"/>
          </a:xfrm>
          <a:prstGeom prst="rect">
            <a:avLst/>
          </a:prstGeom>
          <a:gradFill flip="none" rotWithShape="1">
            <a:gsLst>
              <a:gs pos="45000">
                <a:srgbClr val="F1583F"/>
              </a:gs>
              <a:gs pos="0">
                <a:schemeClr val="bg1">
                  <a:alpha val="0"/>
                </a:schemeClr>
              </a:gs>
              <a:gs pos="100000">
                <a:srgbClr val="EE381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60" name="Rectangle 87"/>
          <p:cNvSpPr/>
          <p:nvPr/>
        </p:nvSpPr>
        <p:spPr>
          <a:xfrm flipH="1">
            <a:off x="120413" y="4545299"/>
            <a:ext cx="3391329" cy="886968"/>
          </a:xfrm>
          <a:prstGeom prst="rect">
            <a:avLst/>
          </a:prstGeom>
          <a:gradFill flip="none" rotWithShape="1">
            <a:gsLst>
              <a:gs pos="52000">
                <a:srgbClr val="9CDD46"/>
              </a:gs>
              <a:gs pos="0">
                <a:schemeClr val="bg1">
                  <a:alpha val="0"/>
                </a:schemeClr>
              </a:gs>
              <a:gs pos="100000">
                <a:srgbClr val="8AD72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62" name="Rectangle 88"/>
          <p:cNvSpPr/>
          <p:nvPr/>
        </p:nvSpPr>
        <p:spPr>
          <a:xfrm flipH="1">
            <a:off x="121463" y="5748156"/>
            <a:ext cx="2724364" cy="886968"/>
          </a:xfrm>
          <a:prstGeom prst="rect">
            <a:avLst/>
          </a:prstGeom>
          <a:gradFill flip="none" rotWithShape="1">
            <a:gsLst>
              <a:gs pos="53000">
                <a:srgbClr val="2EB1EC"/>
              </a:gs>
              <a:gs pos="0">
                <a:schemeClr val="bg1">
                  <a:alpha val="0"/>
                </a:schemeClr>
              </a:gs>
              <a:gs pos="100000">
                <a:srgbClr val="00A0E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55" name="Rectangle 87"/>
          <p:cNvSpPr/>
          <p:nvPr/>
        </p:nvSpPr>
        <p:spPr>
          <a:xfrm>
            <a:off x="5653114" y="4555345"/>
            <a:ext cx="3391329" cy="886968"/>
          </a:xfrm>
          <a:prstGeom prst="rect">
            <a:avLst/>
          </a:prstGeom>
          <a:gradFill flip="none" rotWithShape="1">
            <a:gsLst>
              <a:gs pos="52000">
                <a:srgbClr val="9CDD46"/>
              </a:gs>
              <a:gs pos="0">
                <a:schemeClr val="bg1">
                  <a:alpha val="0"/>
                </a:schemeClr>
              </a:gs>
              <a:gs pos="100000">
                <a:srgbClr val="8AD72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54" name="Rectangle 83"/>
          <p:cNvSpPr/>
          <p:nvPr/>
        </p:nvSpPr>
        <p:spPr>
          <a:xfrm>
            <a:off x="5041049" y="3336685"/>
            <a:ext cx="4005664" cy="886968"/>
          </a:xfrm>
          <a:prstGeom prst="rect">
            <a:avLst/>
          </a:prstGeom>
          <a:gradFill flip="none" rotWithShape="1">
            <a:gsLst>
              <a:gs pos="45000">
                <a:srgbClr val="F1583F"/>
              </a:gs>
              <a:gs pos="0">
                <a:schemeClr val="bg1">
                  <a:alpha val="0"/>
                </a:schemeClr>
              </a:gs>
              <a:gs pos="100000">
                <a:srgbClr val="EE381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56" name="Rectangle 88"/>
          <p:cNvSpPr/>
          <p:nvPr/>
        </p:nvSpPr>
        <p:spPr>
          <a:xfrm>
            <a:off x="6315280" y="5748156"/>
            <a:ext cx="2724364" cy="886968"/>
          </a:xfrm>
          <a:prstGeom prst="rect">
            <a:avLst/>
          </a:prstGeom>
          <a:gradFill flip="none" rotWithShape="1">
            <a:gsLst>
              <a:gs pos="53000">
                <a:srgbClr val="2EB1EC"/>
              </a:gs>
              <a:gs pos="0">
                <a:schemeClr val="bg1">
                  <a:alpha val="0"/>
                </a:schemeClr>
              </a:gs>
              <a:gs pos="100000">
                <a:srgbClr val="00A0E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dirty="0">
              <a:latin typeface="Adobe 繁黑體 Std B" pitchFamily="34" charset="-120"/>
              <a:ea typeface="Adobe 繁黑體 Std B" pitchFamily="34" charset="-120"/>
            </a:endParaRPr>
          </a:p>
        </p:txBody>
      </p:sp>
      <p:sp>
        <p:nvSpPr>
          <p:cNvPr id="8" name="投影片編號版面配置區 7"/>
          <p:cNvSpPr>
            <a:spLocks noGrp="1"/>
          </p:cNvSpPr>
          <p:nvPr>
            <p:ph type="sldNum" sz="quarter" idx="12"/>
          </p:nvPr>
        </p:nvSpPr>
        <p:spPr/>
        <p:txBody>
          <a:bodyPr/>
          <a:lstStyle/>
          <a:p>
            <a:fld id="{F4A0F11E-FC0F-4A68-BC7F-3C2C5A2B4495}" type="slidenum">
              <a:rPr lang="zh-TW" altLang="en-US" smtClean="0"/>
              <a:pPr/>
              <a:t>7</a:t>
            </a:fld>
            <a:endParaRPr lang="zh-TW" altLang="en-US"/>
          </a:p>
        </p:txBody>
      </p:sp>
      <p:sp>
        <p:nvSpPr>
          <p:cNvPr id="25" name="TextBox 2"/>
          <p:cNvSpPr txBox="1"/>
          <p:nvPr/>
        </p:nvSpPr>
        <p:spPr>
          <a:xfrm>
            <a:off x="3347864" y="5592142"/>
            <a:ext cx="2438400" cy="1077218"/>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32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rPr>
              <a:t>中央</a:t>
            </a:r>
            <a:endParaRPr kumimoji="0" lang="en-US" altLang="zh-TW" sz="32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32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rPr>
              <a:t>全國圖資</a:t>
            </a:r>
            <a:endParaRPr kumimoji="0" lang="en-US" sz="32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p:txBody>
      </p:sp>
      <p:sp>
        <p:nvSpPr>
          <p:cNvPr id="26" name="TextBox 7"/>
          <p:cNvSpPr txBox="1"/>
          <p:nvPr/>
        </p:nvSpPr>
        <p:spPr>
          <a:xfrm>
            <a:off x="3347864" y="4542800"/>
            <a:ext cx="2438400" cy="830997"/>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24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rPr>
              <a:t>縣市</a:t>
            </a:r>
            <a:endParaRPr kumimoji="0" lang="en-US" altLang="zh-TW" sz="24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24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rPr>
              <a:t>地方圖資</a:t>
            </a:r>
            <a:endParaRPr kumimoji="0" lang="en-US" sz="24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p:txBody>
      </p:sp>
      <p:sp>
        <p:nvSpPr>
          <p:cNvPr id="27" name="TextBox 8"/>
          <p:cNvSpPr txBox="1"/>
          <p:nvPr/>
        </p:nvSpPr>
        <p:spPr>
          <a:xfrm>
            <a:off x="3846984" y="3555012"/>
            <a:ext cx="1440160" cy="646331"/>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18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rPr>
              <a:t>工程</a:t>
            </a:r>
            <a:endParaRPr kumimoji="0" lang="en-US" altLang="zh-TW" sz="18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kern="0" dirty="0" smtClean="0">
                <a:effectLst>
                  <a:outerShdw blurRad="38100" dist="38100" dir="2700000" algn="tl">
                    <a:srgbClr val="000000">
                      <a:alpha val="43137"/>
                    </a:srgbClr>
                  </a:outerShdw>
                </a:effectLst>
                <a:latin typeface="Adobe 繁黑體 Std B" pitchFamily="34" charset="-120"/>
                <a:ea typeface="Adobe 繁黑體 Std B" pitchFamily="34" charset="-120"/>
              </a:rPr>
              <a:t>設計圖資</a:t>
            </a:r>
            <a:endParaRPr kumimoji="0" lang="en-US" sz="1800" b="0" i="0" u="none" strike="noStrike" kern="0" cap="none" spc="0" normalizeH="0" baseline="0" noProof="0" dirty="0" smtClean="0">
              <a:ln>
                <a:noFill/>
              </a:ln>
              <a:effectLst>
                <a:outerShdw blurRad="38100" dist="38100" dir="2700000" algn="tl">
                  <a:srgbClr val="000000">
                    <a:alpha val="43137"/>
                  </a:srgbClr>
                </a:outerShdw>
              </a:effectLst>
              <a:uLnTx/>
              <a:uFillTx/>
              <a:latin typeface="Adobe 繁黑體 Std B" pitchFamily="34" charset="-120"/>
              <a:ea typeface="Adobe 繁黑體 Std B" pitchFamily="34" charset="-120"/>
            </a:endParaRPr>
          </a:p>
        </p:txBody>
      </p:sp>
      <p:sp>
        <p:nvSpPr>
          <p:cNvPr id="28" name="TextBox 4"/>
          <p:cNvSpPr txBox="1"/>
          <p:nvPr/>
        </p:nvSpPr>
        <p:spPr>
          <a:xfrm>
            <a:off x="971600" y="2927087"/>
            <a:ext cx="1008112" cy="338554"/>
          </a:xfrm>
          <a:prstGeom prst="rect">
            <a:avLst/>
          </a:prstGeom>
          <a:solidFill>
            <a:schemeClr val="bg1">
              <a:lumMod val="75000"/>
            </a:schemeClr>
          </a:solidFill>
          <a:effectLst>
            <a:innerShdw blurRad="63500" dist="50800" dir="13500000">
              <a:prstClr val="black">
                <a:alpha val="50000"/>
              </a:prstClr>
            </a:innerShdw>
          </a:effectLst>
        </p:spPr>
        <p:txBody>
          <a:bodyPr wrap="square" rtlCol="0" anchor="ctr">
            <a:spAutoFit/>
          </a:bodyPr>
          <a:lstStyle/>
          <a:p>
            <a:pPr algn="ctr"/>
            <a:r>
              <a:rPr lang="zh-TW" altLang="en-US" sz="1600" dirty="0" smtClean="0">
                <a:solidFill>
                  <a:prstClr val="black">
                    <a:lumMod val="75000"/>
                    <a:lumOff val="25000"/>
                  </a:prstClr>
                </a:solidFill>
                <a:latin typeface="Adobe 繁黑體 Std B" pitchFamily="34" charset="-120"/>
                <a:ea typeface="Adobe 繁黑體 Std B" pitchFamily="34" charset="-120"/>
              </a:rPr>
              <a:t>鑽</a:t>
            </a:r>
            <a:r>
              <a:rPr lang="zh-TW" altLang="en-US" sz="1600" dirty="0">
                <a:solidFill>
                  <a:prstClr val="black">
                    <a:lumMod val="75000"/>
                    <a:lumOff val="25000"/>
                  </a:prstClr>
                </a:solidFill>
                <a:latin typeface="Adobe 繁黑體 Std B" pitchFamily="34" charset="-120"/>
                <a:ea typeface="Adobe 繁黑體 Std B" pitchFamily="34" charset="-120"/>
              </a:rPr>
              <a:t>探</a:t>
            </a:r>
            <a:r>
              <a:rPr lang="zh-TW" altLang="en-US" sz="1600" dirty="0" smtClean="0">
                <a:solidFill>
                  <a:prstClr val="black">
                    <a:lumMod val="75000"/>
                    <a:lumOff val="25000"/>
                  </a:prstClr>
                </a:solidFill>
                <a:latin typeface="Adobe 繁黑體 Std B" pitchFamily="34" charset="-120"/>
                <a:ea typeface="Adobe 繁黑體 Std B" pitchFamily="34" charset="-120"/>
              </a:rPr>
              <a:t>密度</a:t>
            </a:r>
            <a:endParaRPr lang="en-US" altLang="en-US" sz="1600" dirty="0">
              <a:solidFill>
                <a:prstClr val="black">
                  <a:lumMod val="75000"/>
                  <a:lumOff val="25000"/>
                </a:prstClr>
              </a:solidFill>
              <a:latin typeface="Adobe 繁黑體 Std B" pitchFamily="34" charset="-120"/>
              <a:ea typeface="Adobe 繁黑體 Std B" pitchFamily="34" charset="-120"/>
            </a:endParaRPr>
          </a:p>
        </p:txBody>
      </p:sp>
      <p:sp>
        <p:nvSpPr>
          <p:cNvPr id="31" name="TextBox 4"/>
          <p:cNvSpPr txBox="1"/>
          <p:nvPr/>
        </p:nvSpPr>
        <p:spPr>
          <a:xfrm>
            <a:off x="6948264" y="2921870"/>
            <a:ext cx="1224136" cy="338554"/>
          </a:xfrm>
          <a:prstGeom prst="rect">
            <a:avLst/>
          </a:prstGeom>
          <a:solidFill>
            <a:schemeClr val="bg1">
              <a:lumMod val="75000"/>
            </a:schemeClr>
          </a:solidFill>
          <a:effectLst>
            <a:innerShdw blurRad="63500" dist="50800" dir="13500000">
              <a:prstClr val="black">
                <a:alpha val="50000"/>
              </a:prstClr>
            </a:innerShdw>
          </a:effectLst>
        </p:spPr>
        <p:txBody>
          <a:bodyPr wrap="square" rtlCol="0" anchor="ctr">
            <a:spAutoFit/>
          </a:bodyPr>
          <a:lstStyle/>
          <a:p>
            <a:pPr algn="ctr"/>
            <a:r>
              <a:rPr lang="zh-TW" altLang="en-US" sz="1600" b="1" dirty="0" smtClean="0">
                <a:solidFill>
                  <a:prstClr val="black">
                    <a:lumMod val="75000"/>
                    <a:lumOff val="25000"/>
                  </a:prstClr>
                </a:solidFill>
                <a:latin typeface="Adobe 繁黑體 Std B" pitchFamily="34" charset="-120"/>
                <a:ea typeface="Adobe 繁黑體 Std B" pitchFamily="34" charset="-120"/>
              </a:rPr>
              <a:t>底圖比例尺</a:t>
            </a:r>
            <a:endParaRPr lang="en-US" sz="1600" b="1" dirty="0">
              <a:solidFill>
                <a:prstClr val="black">
                  <a:lumMod val="75000"/>
                  <a:lumOff val="25000"/>
                </a:prstClr>
              </a:solidFill>
              <a:latin typeface="Adobe 繁黑體 Std B" pitchFamily="34" charset="-120"/>
              <a:ea typeface="Adobe 繁黑體 Std B" pitchFamily="34" charset="-120"/>
            </a:endParaRPr>
          </a:p>
        </p:txBody>
      </p:sp>
      <p:sp>
        <p:nvSpPr>
          <p:cNvPr id="32" name="TextBox 4"/>
          <p:cNvSpPr txBox="1"/>
          <p:nvPr/>
        </p:nvSpPr>
        <p:spPr>
          <a:xfrm>
            <a:off x="2660271" y="2917791"/>
            <a:ext cx="1008112" cy="338554"/>
          </a:xfrm>
          <a:prstGeom prst="rect">
            <a:avLst/>
          </a:prstGeom>
          <a:solidFill>
            <a:schemeClr val="bg1">
              <a:lumMod val="75000"/>
            </a:schemeClr>
          </a:solidFill>
          <a:effectLst>
            <a:innerShdw blurRad="63500" dist="50800" dir="13500000">
              <a:prstClr val="black">
                <a:alpha val="50000"/>
              </a:prstClr>
            </a:innerShdw>
          </a:effectLst>
        </p:spPr>
        <p:txBody>
          <a:bodyPr wrap="square" rtlCol="0" anchor="ctr">
            <a:spAutoFit/>
          </a:bodyPr>
          <a:lstStyle/>
          <a:p>
            <a:pPr algn="ctr"/>
            <a:r>
              <a:rPr lang="zh-TW" altLang="en-US" sz="1600" dirty="0" smtClean="0">
                <a:solidFill>
                  <a:prstClr val="black">
                    <a:lumMod val="75000"/>
                    <a:lumOff val="25000"/>
                  </a:prstClr>
                </a:solidFill>
                <a:latin typeface="Adobe 繁黑體 Std B" pitchFamily="34" charset="-120"/>
                <a:ea typeface="Adobe 繁黑體 Std B" pitchFamily="34" charset="-120"/>
              </a:rPr>
              <a:t>資料來源</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3" name="TextBox 4"/>
          <p:cNvSpPr txBox="1"/>
          <p:nvPr/>
        </p:nvSpPr>
        <p:spPr>
          <a:xfrm>
            <a:off x="5148064" y="2912899"/>
            <a:ext cx="1008112" cy="338554"/>
          </a:xfrm>
          <a:prstGeom prst="rect">
            <a:avLst/>
          </a:prstGeom>
          <a:solidFill>
            <a:schemeClr val="bg1">
              <a:lumMod val="75000"/>
            </a:schemeClr>
          </a:solidFill>
          <a:effectLst>
            <a:innerShdw blurRad="63500" dist="50800" dir="13500000">
              <a:prstClr val="black">
                <a:alpha val="50000"/>
              </a:prstClr>
            </a:innerShdw>
          </a:effectLst>
        </p:spPr>
        <p:txBody>
          <a:bodyPr wrap="square" rtlCol="0" anchor="ctr">
            <a:spAutoFit/>
          </a:bodyPr>
          <a:lstStyle/>
          <a:p>
            <a:pPr algn="ctr"/>
            <a:r>
              <a:rPr lang="zh-TW" altLang="en-US" sz="1600" b="1" dirty="0" smtClean="0">
                <a:solidFill>
                  <a:prstClr val="black">
                    <a:lumMod val="75000"/>
                    <a:lumOff val="25000"/>
                  </a:prstClr>
                </a:solidFill>
                <a:latin typeface="Adobe 繁黑體 Std B" pitchFamily="34" charset="-120"/>
                <a:ea typeface="Adobe 繁黑體 Std B" pitchFamily="34" charset="-120"/>
              </a:rPr>
              <a:t>圖資應用</a:t>
            </a:r>
            <a:endParaRPr lang="en-US" sz="1600" b="1" dirty="0">
              <a:solidFill>
                <a:prstClr val="black">
                  <a:lumMod val="75000"/>
                  <a:lumOff val="25000"/>
                </a:prstClr>
              </a:solidFill>
              <a:latin typeface="Adobe 繁黑體 Std B" pitchFamily="34" charset="-120"/>
              <a:ea typeface="Adobe 繁黑體 Std B" pitchFamily="34" charset="-120"/>
            </a:endParaRPr>
          </a:p>
        </p:txBody>
      </p:sp>
      <p:sp>
        <p:nvSpPr>
          <p:cNvPr id="34" name="TextBox 4"/>
          <p:cNvSpPr txBox="1"/>
          <p:nvPr/>
        </p:nvSpPr>
        <p:spPr>
          <a:xfrm>
            <a:off x="1331779" y="3622673"/>
            <a:ext cx="648904" cy="338554"/>
          </a:xfrm>
          <a:prstGeom prst="rect">
            <a:avLst/>
          </a:prstGeom>
          <a:noFill/>
        </p:spPr>
        <p:txBody>
          <a:bodyPr wrap="square" rtlCol="0">
            <a:spAutoFit/>
          </a:bodyPr>
          <a:lstStyle/>
          <a:p>
            <a:r>
              <a:rPr lang="zh-TW" altLang="en-US" sz="1600" dirty="0" smtClean="0">
                <a:solidFill>
                  <a:prstClr val="black">
                    <a:lumMod val="75000"/>
                    <a:lumOff val="25000"/>
                  </a:prstClr>
                </a:solidFill>
                <a:latin typeface="Adobe 繁黑體 Std B" pitchFamily="34" charset="-120"/>
                <a:ea typeface="Adobe 繁黑體 Std B" pitchFamily="34" charset="-120"/>
              </a:rPr>
              <a:t>高</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5" name="TextBox 4"/>
          <p:cNvSpPr txBox="1"/>
          <p:nvPr/>
        </p:nvSpPr>
        <p:spPr>
          <a:xfrm>
            <a:off x="7812360" y="4829552"/>
            <a:ext cx="1080120" cy="338554"/>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a:t>
            </a:r>
            <a:r>
              <a:rPr lang="en-US" altLang="zh-TW" sz="1600" dirty="0" smtClean="0">
                <a:latin typeface="Adobe 繁黑體 Std B" pitchFamily="34" charset="-120"/>
                <a:ea typeface="Adobe 繁黑體 Std B" pitchFamily="34" charset="-120"/>
              </a:rPr>
              <a:t>1/5000</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6" name="TextBox 4"/>
          <p:cNvSpPr txBox="1"/>
          <p:nvPr/>
        </p:nvSpPr>
        <p:spPr>
          <a:xfrm>
            <a:off x="8009666" y="6219308"/>
            <a:ext cx="1134334" cy="338554"/>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a:t>
            </a:r>
            <a:r>
              <a:rPr lang="en-US" altLang="zh-TW" sz="1600" dirty="0" smtClean="0">
                <a:latin typeface="Adobe 繁黑體 Std B" pitchFamily="34" charset="-120"/>
                <a:ea typeface="Adobe 繁黑體 Std B" pitchFamily="34" charset="-120"/>
              </a:rPr>
              <a:t>1/25000</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7" name="TextBox 4"/>
          <p:cNvSpPr txBox="1"/>
          <p:nvPr/>
        </p:nvSpPr>
        <p:spPr>
          <a:xfrm>
            <a:off x="7092280" y="3627020"/>
            <a:ext cx="1080120" cy="338554"/>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a:t>
            </a:r>
            <a:r>
              <a:rPr lang="en-US" altLang="zh-TW" sz="1600" dirty="0" smtClean="0">
                <a:latin typeface="Adobe 繁黑體 Std B" pitchFamily="34" charset="-120"/>
                <a:ea typeface="Adobe 繁黑體 Std B" pitchFamily="34" charset="-120"/>
              </a:rPr>
              <a:t>1/1000</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8" name="TextBox 4"/>
          <p:cNvSpPr txBox="1"/>
          <p:nvPr/>
        </p:nvSpPr>
        <p:spPr>
          <a:xfrm>
            <a:off x="5076056" y="3483175"/>
            <a:ext cx="1656184" cy="584775"/>
          </a:xfrm>
          <a:prstGeom prst="rect">
            <a:avLst/>
          </a:prstGeom>
          <a:noFill/>
        </p:spPr>
        <p:txBody>
          <a:bodyPr wrap="square" rtlCol="0" anchor="ctr">
            <a:spAutoFit/>
          </a:bodyPr>
          <a:lstStyle/>
          <a:p>
            <a:r>
              <a:rPr lang="zh-TW" altLang="en-US" sz="1600" dirty="0" smtClean="0">
                <a:latin typeface="Adobe 繁黑體 Std B" pitchFamily="34" charset="-120"/>
                <a:ea typeface="Adobe 繁黑體 Std B" pitchFamily="34" charset="-120"/>
              </a:rPr>
              <a:t>工程、建築</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設計、施工</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39" name="TextBox 4"/>
          <p:cNvSpPr txBox="1"/>
          <p:nvPr/>
        </p:nvSpPr>
        <p:spPr>
          <a:xfrm>
            <a:off x="5652120" y="4734659"/>
            <a:ext cx="1944216" cy="584775"/>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都市計畫</a:t>
            </a:r>
            <a:r>
              <a:rPr lang="zh-TW" altLang="en-US" sz="1600" dirty="0">
                <a:latin typeface="Adobe 繁黑體 Std B" pitchFamily="34" charset="-120"/>
                <a:ea typeface="Adobe 繁黑體 Std B" pitchFamily="34" charset="-120"/>
              </a:rPr>
              <a:t>、</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都市防災</a:t>
            </a:r>
            <a:endParaRPr lang="en-US" altLang="zh-TW" sz="1600" dirty="0" smtClean="0">
              <a:latin typeface="Adobe 繁黑體 Std B" pitchFamily="34" charset="-120"/>
              <a:ea typeface="Adobe 繁黑體 Std B" pitchFamily="34" charset="-120"/>
            </a:endParaRPr>
          </a:p>
        </p:txBody>
      </p:sp>
      <p:sp>
        <p:nvSpPr>
          <p:cNvPr id="40" name="TextBox 4"/>
          <p:cNvSpPr txBox="1"/>
          <p:nvPr/>
        </p:nvSpPr>
        <p:spPr>
          <a:xfrm>
            <a:off x="6408204" y="5921919"/>
            <a:ext cx="1764195" cy="584775"/>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國土計畫、</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國土防災</a:t>
            </a:r>
            <a:endParaRPr lang="en-US" altLang="zh-TW" sz="1600" dirty="0" smtClean="0">
              <a:latin typeface="Adobe 繁黑體 Std B" pitchFamily="34" charset="-120"/>
              <a:ea typeface="Adobe 繁黑體 Std B" pitchFamily="34" charset="-120"/>
            </a:endParaRPr>
          </a:p>
        </p:txBody>
      </p:sp>
      <p:sp>
        <p:nvSpPr>
          <p:cNvPr id="41" name="TextBox 4"/>
          <p:cNvSpPr txBox="1"/>
          <p:nvPr/>
        </p:nvSpPr>
        <p:spPr>
          <a:xfrm>
            <a:off x="1907704" y="3394848"/>
            <a:ext cx="2376264" cy="830997"/>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參考全國及地方圖</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資，辦理地基探查、</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液化潛勢分析</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42" name="TextBox 4"/>
          <p:cNvSpPr txBox="1"/>
          <p:nvPr/>
        </p:nvSpPr>
        <p:spPr>
          <a:xfrm>
            <a:off x="1259632" y="4601270"/>
            <a:ext cx="1872208" cy="830997"/>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增加房屋建築、</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地方工程建</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設鑽探資料</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43" name="TextBox 4"/>
          <p:cNvSpPr txBox="1"/>
          <p:nvPr/>
        </p:nvSpPr>
        <p:spPr>
          <a:xfrm>
            <a:off x="683568" y="5798807"/>
            <a:ext cx="2376264" cy="830997"/>
          </a:xfrm>
          <a:prstGeom prst="rect">
            <a:avLst/>
          </a:prstGeom>
          <a:noFill/>
        </p:spPr>
        <p:txBody>
          <a:bodyPr wrap="square" rtlCol="0">
            <a:spAutoFit/>
          </a:bodyPr>
          <a:lstStyle/>
          <a:p>
            <a:r>
              <a:rPr lang="zh-TW" altLang="en-US" sz="1600" dirty="0" smtClean="0">
                <a:latin typeface="Adobe 繁黑體 Std B" pitchFamily="34" charset="-120"/>
                <a:ea typeface="Adobe 繁黑體 Std B" pitchFamily="34" charset="-120"/>
              </a:rPr>
              <a:t>     工程地質鑽探資料庫</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   國家重大工程建設、</a:t>
            </a:r>
            <a:endParaRPr lang="en-US" altLang="zh-TW" sz="1600" dirty="0" smtClean="0">
              <a:latin typeface="Adobe 繁黑體 Std B" pitchFamily="34" charset="-120"/>
              <a:ea typeface="Adobe 繁黑體 Std B" pitchFamily="34" charset="-120"/>
            </a:endParaRPr>
          </a:p>
          <a:p>
            <a:r>
              <a:rPr lang="zh-TW" altLang="en-US" sz="1600" dirty="0" smtClean="0">
                <a:latin typeface="Adobe 繁黑體 Std B" pitchFamily="34" charset="-120"/>
                <a:ea typeface="Adobe 繁黑體 Std B" pitchFamily="34" charset="-120"/>
              </a:rPr>
              <a:t>地調所鑽探</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76" name="TextBox 4"/>
          <p:cNvSpPr txBox="1"/>
          <p:nvPr/>
        </p:nvSpPr>
        <p:spPr>
          <a:xfrm>
            <a:off x="258224" y="5977477"/>
            <a:ext cx="648904" cy="338554"/>
          </a:xfrm>
          <a:prstGeom prst="rect">
            <a:avLst/>
          </a:prstGeom>
          <a:noFill/>
        </p:spPr>
        <p:txBody>
          <a:bodyPr wrap="square" rtlCol="0">
            <a:spAutoFit/>
          </a:bodyPr>
          <a:lstStyle/>
          <a:p>
            <a:r>
              <a:rPr lang="zh-TW" altLang="en-US" sz="1600" dirty="0" smtClean="0">
                <a:solidFill>
                  <a:prstClr val="black">
                    <a:lumMod val="75000"/>
                    <a:lumOff val="25000"/>
                  </a:prstClr>
                </a:solidFill>
                <a:latin typeface="Adobe 繁黑體 Std B" pitchFamily="34" charset="-120"/>
                <a:ea typeface="Adobe 繁黑體 Std B" pitchFamily="34" charset="-120"/>
              </a:rPr>
              <a:t>低</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77" name="TextBox 4"/>
          <p:cNvSpPr txBox="1"/>
          <p:nvPr/>
        </p:nvSpPr>
        <p:spPr>
          <a:xfrm>
            <a:off x="826752" y="4819505"/>
            <a:ext cx="648904" cy="338554"/>
          </a:xfrm>
          <a:prstGeom prst="rect">
            <a:avLst/>
          </a:prstGeom>
          <a:noFill/>
        </p:spPr>
        <p:txBody>
          <a:bodyPr wrap="square" rtlCol="0">
            <a:spAutoFit/>
          </a:bodyPr>
          <a:lstStyle/>
          <a:p>
            <a:r>
              <a:rPr lang="zh-TW" altLang="en-US" sz="1600" dirty="0">
                <a:solidFill>
                  <a:prstClr val="black">
                    <a:lumMod val="75000"/>
                    <a:lumOff val="25000"/>
                  </a:prstClr>
                </a:solidFill>
                <a:latin typeface="Adobe 繁黑體 Std B" pitchFamily="34" charset="-120"/>
                <a:ea typeface="Adobe 繁黑體 Std B" pitchFamily="34" charset="-120"/>
              </a:rPr>
              <a:t>中</a:t>
            </a:r>
            <a:endParaRPr lang="en-US" sz="1600" dirty="0">
              <a:solidFill>
                <a:prstClr val="black">
                  <a:lumMod val="75000"/>
                  <a:lumOff val="25000"/>
                </a:prstClr>
              </a:solidFill>
              <a:latin typeface="Adobe 繁黑體 Std B" pitchFamily="34" charset="-120"/>
              <a:ea typeface="Adobe 繁黑體 Std B" pitchFamily="34" charset="-120"/>
            </a:endParaRPr>
          </a:p>
        </p:txBody>
      </p:sp>
      <p:sp>
        <p:nvSpPr>
          <p:cNvPr id="5" name="燕尾形向右箭號 4"/>
          <p:cNvSpPr/>
          <p:nvPr/>
        </p:nvSpPr>
        <p:spPr bwMode="auto">
          <a:xfrm rot="17939930">
            <a:off x="-98358" y="4940875"/>
            <a:ext cx="2817792" cy="95813"/>
          </a:xfrm>
          <a:prstGeom prst="notchedRightArrow">
            <a:avLst/>
          </a:prstGeom>
          <a:solidFill>
            <a:schemeClr val="bg1"/>
          </a:solidFill>
          <a:ln w="571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dobe 繁黑體 Std B" pitchFamily="34" charset="-120"/>
              <a:ea typeface="Adobe 繁黑體 Std B" pitchFamily="34" charset="-120"/>
            </a:endParaRPr>
          </a:p>
        </p:txBody>
      </p:sp>
      <p:sp>
        <p:nvSpPr>
          <p:cNvPr id="81" name="燕尾形向右箭號 80"/>
          <p:cNvSpPr/>
          <p:nvPr/>
        </p:nvSpPr>
        <p:spPr bwMode="auto">
          <a:xfrm rot="3431822" flipH="1">
            <a:off x="6175988" y="4940875"/>
            <a:ext cx="2817792" cy="95813"/>
          </a:xfrm>
          <a:prstGeom prst="notchedRightArrow">
            <a:avLst/>
          </a:prstGeom>
          <a:solidFill>
            <a:schemeClr val="bg1"/>
          </a:solidFill>
          <a:ln w="571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dobe 繁黑體 Std B" pitchFamily="34" charset="-120"/>
              <a:ea typeface="Adobe 繁黑體 Std B" pitchFamily="34" charset="-120"/>
            </a:endParaRPr>
          </a:p>
        </p:txBody>
      </p:sp>
      <p:sp>
        <p:nvSpPr>
          <p:cNvPr id="44" name="標題 1"/>
          <p:cNvSpPr txBox="1">
            <a:spLocks/>
          </p:cNvSpPr>
          <p:nvPr/>
        </p:nvSpPr>
        <p:spPr bwMode="auto">
          <a:xfrm>
            <a:off x="2627784" y="1556792"/>
            <a:ext cx="5400600" cy="86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endParaRPr lang="zh-TW" altLang="en-US" sz="3200" kern="0" dirty="0"/>
          </a:p>
        </p:txBody>
      </p:sp>
      <p:sp>
        <p:nvSpPr>
          <p:cNvPr id="45" name="文字方塊 44"/>
          <p:cNvSpPr txBox="1"/>
          <p:nvPr/>
        </p:nvSpPr>
        <p:spPr>
          <a:xfrm>
            <a:off x="107950" y="1500897"/>
            <a:ext cx="8856538" cy="1208023"/>
          </a:xfrm>
          <a:prstGeom prst="rect">
            <a:avLst/>
          </a:prstGeom>
          <a:noFill/>
        </p:spPr>
        <p:txBody>
          <a:bodyPr wrap="square" rtlCol="0">
            <a:spAutoFit/>
          </a:bodyPr>
          <a:lstStyle/>
          <a:p>
            <a:pPr marL="342900" indent="-342900">
              <a:lnSpc>
                <a:spcPts val="2900"/>
              </a:lnSpc>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政府對於土壤液化潛勢可分為三級分別啟動，第</a:t>
            </a: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級由中央負責，相關資料將作為國土及防災等規劃的參考，第</a:t>
            </a:r>
            <a:r>
              <a:rPr lang="en-US" altLang="zh-TW" sz="2000" dirty="0">
                <a:latin typeface="微軟正黑體" panose="020B0604030504040204" pitchFamily="34" charset="-120"/>
                <a:ea typeface="微軟正黑體" panose="020B0604030504040204" pitchFamily="34" charset="-120"/>
              </a:rPr>
              <a:t>2</a:t>
            </a:r>
            <a:r>
              <a:rPr lang="zh-TW" altLang="en-US" sz="2000" dirty="0">
                <a:latin typeface="微軟正黑體" panose="020B0604030504040204" pitchFamily="34" charset="-120"/>
                <a:ea typeface="微軟正黑體" panose="020B0604030504040204" pitchFamily="34" charset="-120"/>
              </a:rPr>
              <a:t>級由地方政府負責，作為地方相關工程建設參考，至於第</a:t>
            </a:r>
            <a:r>
              <a:rPr lang="en-US" altLang="zh-TW" sz="2000" dirty="0">
                <a:latin typeface="微軟正黑體" panose="020B0604030504040204" pitchFamily="34" charset="-120"/>
                <a:ea typeface="微軟正黑體" panose="020B0604030504040204" pitchFamily="34" charset="-120"/>
              </a:rPr>
              <a:t>3</a:t>
            </a:r>
            <a:r>
              <a:rPr lang="zh-TW" altLang="en-US" sz="2000" dirty="0">
                <a:latin typeface="微軟正黑體" panose="020B0604030504040204" pitchFamily="34" charset="-120"/>
                <a:ea typeface="微軟正黑體" panose="020B0604030504040204" pitchFamily="34" charset="-120"/>
              </a:rPr>
              <a:t>級則由業界負責，作為個別建案建築基礎設計之</a:t>
            </a:r>
            <a:r>
              <a:rPr lang="zh-TW" altLang="en-US" sz="2000" dirty="0" smtClean="0">
                <a:latin typeface="微軟正黑體" panose="020B0604030504040204" pitchFamily="34" charset="-120"/>
                <a:ea typeface="微軟正黑體" panose="020B0604030504040204" pitchFamily="34" charset="-120"/>
              </a:rPr>
              <a:t>依據。</a:t>
            </a:r>
            <a:endParaRPr lang="zh-TW" altLang="en-US" sz="2000" dirty="0">
              <a:latin typeface="微軟正黑體" panose="020B0604030504040204" pitchFamily="34" charset="-120"/>
              <a:ea typeface="微軟正黑體" panose="020B0604030504040204" pitchFamily="34" charset="-120"/>
            </a:endParaRPr>
          </a:p>
        </p:txBody>
      </p:sp>
      <p:sp>
        <p:nvSpPr>
          <p:cNvPr id="46" name="標題 1"/>
          <p:cNvSpPr txBox="1">
            <a:spLocks/>
          </p:cNvSpPr>
          <p:nvPr/>
        </p:nvSpPr>
        <p:spPr bwMode="auto">
          <a:xfrm>
            <a:off x="539552" y="410741"/>
            <a:ext cx="8135888" cy="641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1-5</a:t>
            </a:r>
            <a:r>
              <a:rPr lang="zh-TW" altLang="en-US" sz="3200" b="1" kern="0" dirty="0" smtClean="0"/>
              <a:t>系統建置公開作業說明</a:t>
            </a:r>
            <a:endParaRPr lang="zh-TW" altLang="en-US" sz="3200" b="1" kern="0" dirty="0"/>
          </a:p>
        </p:txBody>
      </p:sp>
      <p:sp>
        <p:nvSpPr>
          <p:cNvPr id="47" name="文字方塊 3"/>
          <p:cNvSpPr txBox="1">
            <a:spLocks noChangeArrowheads="1"/>
          </p:cNvSpPr>
          <p:nvPr/>
        </p:nvSpPr>
        <p:spPr bwMode="auto">
          <a:xfrm>
            <a:off x="2843808" y="1023119"/>
            <a:ext cx="3888432" cy="461665"/>
          </a:xfrm>
          <a:prstGeom prst="rect">
            <a:avLst/>
          </a:prstGeom>
          <a:noFill/>
          <a:ln w="9525">
            <a:noFill/>
            <a:miter lim="800000"/>
            <a:headEnd/>
            <a:tailEnd/>
          </a:ln>
        </p:spPr>
        <p:txBody>
          <a:bodyPr wrap="square">
            <a:spAutoFit/>
          </a:bodyPr>
          <a:lstStyle/>
          <a:p>
            <a:r>
              <a:rPr lang="zh-TW" altLang="en-US" sz="2400" b="1" kern="0" dirty="0" smtClean="0">
                <a:latin typeface="微軟正黑體" pitchFamily="34" charset="-120"/>
                <a:ea typeface="微軟正黑體" pitchFamily="34" charset="-120"/>
              </a:rPr>
              <a:t>土壤液化潛勢圖資角色定位</a:t>
            </a:r>
            <a:endParaRPr lang="zh-TW" altLang="en-US" sz="2400" kern="0" dirty="0">
              <a:latin typeface="微軟正黑體" pitchFamily="34" charset="-120"/>
              <a:ea typeface="微軟正黑體" pitchFamily="34" charset="-120"/>
            </a:endParaRPr>
          </a:p>
        </p:txBody>
      </p:sp>
    </p:spTree>
    <p:extLst>
      <p:ext uri="{BB962C8B-B14F-4D97-AF65-F5344CB8AC3E}">
        <p14:creationId xmlns:p14="http://schemas.microsoft.com/office/powerpoint/2010/main" xmlns="" val="30614220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554757"/>
            <a:ext cx="3960440" cy="641995"/>
          </a:xfrm>
        </p:spPr>
        <p:txBody>
          <a:bodyPr/>
          <a:lstStyle/>
          <a:p>
            <a:r>
              <a:rPr lang="en-US" altLang="zh-TW" sz="3200" dirty="0" smtClean="0"/>
              <a:t>2-1</a:t>
            </a:r>
            <a:r>
              <a:rPr lang="zh-TW" altLang="en-US" sz="3200" dirty="0" smtClean="0"/>
              <a:t>土壤液化概述</a:t>
            </a:r>
            <a:endParaRPr lang="zh-TW" altLang="en-US" sz="3200" dirty="0"/>
          </a:p>
        </p:txBody>
      </p:sp>
      <p:sp>
        <p:nvSpPr>
          <p:cNvPr id="5" name="投影片編號版面配置區 4"/>
          <p:cNvSpPr>
            <a:spLocks noGrp="1"/>
          </p:cNvSpPr>
          <p:nvPr>
            <p:ph type="sldNum" sz="quarter" idx="12"/>
          </p:nvPr>
        </p:nvSpPr>
        <p:spPr/>
        <p:txBody>
          <a:bodyPr/>
          <a:lstStyle/>
          <a:p>
            <a:fld id="{F4A0F11E-FC0F-4A68-BC7F-3C2C5A2B4495}" type="slidenum">
              <a:rPr lang="zh-TW" altLang="en-US" smtClean="0"/>
              <a:pPr/>
              <a:t>8</a:t>
            </a:fld>
            <a:endParaRPr lang="zh-TW" altLang="en-US"/>
          </a:p>
        </p:txBody>
      </p:sp>
      <p:sp>
        <p:nvSpPr>
          <p:cNvPr id="9" name="文字方塊 3"/>
          <p:cNvSpPr txBox="1">
            <a:spLocks noChangeArrowheads="1"/>
          </p:cNvSpPr>
          <p:nvPr/>
        </p:nvSpPr>
        <p:spPr bwMode="auto">
          <a:xfrm>
            <a:off x="2915816" y="1124744"/>
            <a:ext cx="3240360" cy="461665"/>
          </a:xfrm>
          <a:prstGeom prst="rect">
            <a:avLst/>
          </a:prstGeom>
          <a:solidFill>
            <a:srgbClr val="FFC000"/>
          </a:solidFill>
          <a:ln w="9525">
            <a:noFill/>
            <a:miter lim="800000"/>
            <a:headEnd/>
            <a:tailEnd/>
          </a:ln>
        </p:spPr>
        <p:txBody>
          <a:bodyPr wrap="square">
            <a:spAutoFit/>
          </a:bodyPr>
          <a:lstStyle/>
          <a:p>
            <a:r>
              <a:rPr lang="zh-TW" altLang="en-US" sz="2400" b="1" dirty="0" smtClean="0">
                <a:latin typeface="微軟正黑體" pitchFamily="34" charset="-120"/>
                <a:ea typeface="微軟正黑體" pitchFamily="34" charset="-120"/>
              </a:rPr>
              <a:t>土壤</a:t>
            </a:r>
            <a:r>
              <a:rPr lang="zh-TW" altLang="en-US" sz="2400" b="1" dirty="0">
                <a:latin typeface="微軟正黑體" pitchFamily="34" charset="-120"/>
                <a:ea typeface="微軟正黑體" pitchFamily="34" charset="-120"/>
              </a:rPr>
              <a:t>為什麼會發生</a:t>
            </a:r>
            <a:r>
              <a:rPr lang="zh-TW" altLang="en-US" sz="2400" b="1" dirty="0" smtClean="0">
                <a:latin typeface="微軟正黑體" pitchFamily="34" charset="-120"/>
                <a:ea typeface="微軟正黑體" pitchFamily="34" charset="-120"/>
              </a:rPr>
              <a:t>液化</a:t>
            </a:r>
            <a:endParaRPr lang="zh-TW" altLang="en-US" sz="2400" b="1" dirty="0">
              <a:latin typeface="微軟正黑體" pitchFamily="34" charset="-120"/>
              <a:ea typeface="微軟正黑體" pitchFamily="34" charset="-120"/>
            </a:endParaRPr>
          </a:p>
        </p:txBody>
      </p:sp>
      <p:sp>
        <p:nvSpPr>
          <p:cNvPr id="11" name="文字方塊 1"/>
          <p:cNvSpPr txBox="1">
            <a:spLocks noChangeArrowheads="1"/>
          </p:cNvSpPr>
          <p:nvPr/>
        </p:nvSpPr>
        <p:spPr bwMode="auto">
          <a:xfrm>
            <a:off x="1475656" y="1700808"/>
            <a:ext cx="6048672" cy="461665"/>
          </a:xfrm>
          <a:prstGeom prst="rect">
            <a:avLst/>
          </a:prstGeom>
          <a:noFill/>
          <a:ln w="9525">
            <a:noFill/>
            <a:miter lim="800000"/>
            <a:headEnd/>
            <a:tailEnd/>
          </a:ln>
        </p:spPr>
        <p:txBody>
          <a:bodyPr wrap="square">
            <a:spAutoFit/>
          </a:bodyPr>
          <a:lstStyle/>
          <a:p>
            <a:r>
              <a:rPr lang="zh-TW" altLang="en-US" sz="2400" b="1" dirty="0" smtClean="0">
                <a:solidFill>
                  <a:srgbClr val="C00000"/>
                </a:solidFill>
                <a:latin typeface="微軟正黑體" pitchFamily="34" charset="-120"/>
                <a:ea typeface="微軟正黑體" pitchFamily="34" charset="-120"/>
              </a:rPr>
              <a:t>疏鬆砂土 </a:t>
            </a:r>
            <a:r>
              <a:rPr lang="en-US" altLang="zh-TW" sz="2400" b="1" dirty="0">
                <a:solidFill>
                  <a:srgbClr val="C00000"/>
                </a:solidFill>
                <a:latin typeface="微軟正黑體" pitchFamily="34" charset="-120"/>
                <a:ea typeface="微軟正黑體" pitchFamily="34" charset="-120"/>
              </a:rPr>
              <a:t>+ </a:t>
            </a:r>
            <a:r>
              <a:rPr lang="zh-TW" altLang="en-US" sz="2400" b="1" dirty="0">
                <a:solidFill>
                  <a:srgbClr val="C00000"/>
                </a:solidFill>
                <a:latin typeface="微軟正黑體" pitchFamily="34" charset="-120"/>
                <a:ea typeface="微軟正黑體" pitchFamily="34" charset="-120"/>
              </a:rPr>
              <a:t>地下水位高 </a:t>
            </a:r>
            <a:r>
              <a:rPr lang="en-US" altLang="zh-TW" sz="2400" b="1" dirty="0" smtClean="0">
                <a:solidFill>
                  <a:srgbClr val="C00000"/>
                </a:solidFill>
                <a:latin typeface="微軟正黑體" pitchFamily="34" charset="-120"/>
                <a:ea typeface="微軟正黑體" pitchFamily="34" charset="-120"/>
              </a:rPr>
              <a:t>+</a:t>
            </a:r>
            <a:r>
              <a:rPr lang="zh-TW" altLang="en-US" sz="2400" b="1" dirty="0" smtClean="0">
                <a:solidFill>
                  <a:srgbClr val="C00000"/>
                </a:solidFill>
                <a:latin typeface="微軟正黑體" pitchFamily="34" charset="-120"/>
                <a:ea typeface="微軟正黑體" pitchFamily="34" charset="-120"/>
              </a:rPr>
              <a:t>強烈地震 </a:t>
            </a:r>
            <a:r>
              <a:rPr lang="en-US" altLang="zh-TW" sz="2400" b="1" dirty="0">
                <a:solidFill>
                  <a:srgbClr val="C00000"/>
                </a:solidFill>
                <a:latin typeface="微軟正黑體" pitchFamily="34" charset="-120"/>
                <a:ea typeface="微軟正黑體" pitchFamily="34" charset="-120"/>
                <a:sym typeface="Wingdings" pitchFamily="2" charset="2"/>
              </a:rPr>
              <a:t> </a:t>
            </a:r>
            <a:r>
              <a:rPr lang="zh-TW" altLang="en-US" sz="2400" b="1" dirty="0">
                <a:solidFill>
                  <a:srgbClr val="C00000"/>
                </a:solidFill>
                <a:latin typeface="微軟正黑體" pitchFamily="34" charset="-120"/>
                <a:ea typeface="微軟正黑體" pitchFamily="34" charset="-120"/>
                <a:sym typeface="Wingdings" pitchFamily="2" charset="2"/>
              </a:rPr>
              <a:t>液化</a:t>
            </a:r>
            <a:endParaRPr lang="zh-TW" altLang="en-US" sz="2400" b="1" dirty="0">
              <a:solidFill>
                <a:srgbClr val="C00000"/>
              </a:solidFill>
              <a:latin typeface="微軟正黑體" pitchFamily="34" charset="-120"/>
              <a:ea typeface="微軟正黑體" pitchFamily="34" charset="-120"/>
            </a:endParaRPr>
          </a:p>
        </p:txBody>
      </p:sp>
      <p:pic>
        <p:nvPicPr>
          <p:cNvPr id="12" name="圖片 11" descr="a2ef406e2c2351e0b9e80029c909242d.png"/>
          <p:cNvPicPr>
            <a:picLocks noChangeAspect="1"/>
          </p:cNvPicPr>
          <p:nvPr/>
        </p:nvPicPr>
        <p:blipFill>
          <a:blip r:embed="rId2" cstate="email"/>
          <a:stretch>
            <a:fillRect/>
          </a:stretch>
        </p:blipFill>
        <p:spPr>
          <a:xfrm>
            <a:off x="5363866" y="2401623"/>
            <a:ext cx="3302827" cy="3482982"/>
          </a:xfrm>
          <a:prstGeom prst="rect">
            <a:avLst/>
          </a:prstGeom>
        </p:spPr>
      </p:pic>
      <p:sp>
        <p:nvSpPr>
          <p:cNvPr id="13" name="爆炸 2 12"/>
          <p:cNvSpPr/>
          <p:nvPr/>
        </p:nvSpPr>
        <p:spPr>
          <a:xfrm>
            <a:off x="7829903" y="3894192"/>
            <a:ext cx="846553" cy="492733"/>
          </a:xfrm>
          <a:prstGeom prst="irregularSeal2">
            <a:avLst/>
          </a:prstGeom>
          <a:solidFill>
            <a:srgbClr val="FFFF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r>
              <a:rPr lang="zh-TW" altLang="en-US" sz="800" b="1" dirty="0">
                <a:solidFill>
                  <a:schemeClr val="tx1">
                    <a:lumMod val="95000"/>
                    <a:lumOff val="5000"/>
                  </a:schemeClr>
                </a:solidFill>
                <a:latin typeface="微軟正黑體" pitchFamily="34" charset="-120"/>
                <a:ea typeface="微軟正黑體" pitchFamily="34" charset="-120"/>
              </a:rPr>
              <a:t>地震</a:t>
            </a:r>
          </a:p>
        </p:txBody>
      </p:sp>
      <p:sp>
        <p:nvSpPr>
          <p:cNvPr id="14" name="文字方塊 13"/>
          <p:cNvSpPr txBox="1"/>
          <p:nvPr/>
        </p:nvSpPr>
        <p:spPr>
          <a:xfrm>
            <a:off x="575947" y="2401622"/>
            <a:ext cx="3935399" cy="3477875"/>
          </a:xfrm>
          <a:prstGeom prst="rect">
            <a:avLst/>
          </a:prstGeom>
          <a:solidFill>
            <a:srgbClr val="FFFFCC"/>
          </a:solidFill>
          <a:ln>
            <a:solidFill>
              <a:srgbClr val="FFC000"/>
            </a:solidFill>
          </a:ln>
        </p:spPr>
        <p:style>
          <a:lnRef idx="2">
            <a:schemeClr val="accent1"/>
          </a:lnRef>
          <a:fillRef idx="1">
            <a:schemeClr val="lt1"/>
          </a:fillRef>
          <a:effectRef idx="0">
            <a:schemeClr val="accent1"/>
          </a:effectRef>
          <a:fontRef idx="minor">
            <a:schemeClr val="dk1"/>
          </a:fontRef>
        </p:style>
        <p:txBody>
          <a:bodyPr wrap="square" anchor="ctr">
            <a:spAutoFit/>
          </a:bodyPr>
          <a:lstStyle/>
          <a:p>
            <a:pPr marL="342900" indent="-342900">
              <a:buFont typeface="Wingdings" panose="05000000000000000000" pitchFamily="2" charset="2"/>
              <a:buChar char="ü"/>
              <a:defRPr/>
            </a:pPr>
            <a:r>
              <a:rPr lang="zh-TW" altLang="en-US" sz="2000" dirty="0">
                <a:solidFill>
                  <a:srgbClr val="000000"/>
                </a:solidFill>
                <a:latin typeface="微軟正黑體" pitchFamily="34" charset="-120"/>
                <a:ea typeface="微軟正黑體" pitchFamily="34" charset="-120"/>
              </a:rPr>
              <a:t>地震前地下砂</a:t>
            </a:r>
            <a:r>
              <a:rPr lang="zh-TW" altLang="zh-TW" sz="2000" dirty="0">
                <a:solidFill>
                  <a:srgbClr val="000000"/>
                </a:solidFill>
                <a:latin typeface="微軟正黑體" pitchFamily="34" charset="-120"/>
                <a:ea typeface="微軟正黑體" pitchFamily="34" charset="-120"/>
              </a:rPr>
              <a:t>土顆粒</a:t>
            </a:r>
            <a:r>
              <a:rPr lang="zh-TW" altLang="en-US" sz="2000" dirty="0">
                <a:solidFill>
                  <a:srgbClr val="000000"/>
                </a:solidFill>
                <a:latin typeface="微軟正黑體" pitchFamily="34" charset="-120"/>
                <a:ea typeface="微軟正黑體" pitchFamily="34" charset="-120"/>
              </a:rPr>
              <a:t>飽和含水、結構疏鬆，顆粒暫時維持穩定。</a:t>
            </a:r>
            <a:endParaRPr lang="en-US" altLang="zh-TW" sz="2000" dirty="0">
              <a:solidFill>
                <a:srgbClr val="000000"/>
              </a:solidFill>
              <a:latin typeface="微軟正黑體" pitchFamily="34" charset="-120"/>
              <a:ea typeface="微軟正黑體" pitchFamily="34" charset="-120"/>
            </a:endParaRPr>
          </a:p>
          <a:p>
            <a:pPr marL="342900" indent="-342900">
              <a:buFont typeface="Wingdings" panose="05000000000000000000" pitchFamily="2" charset="2"/>
              <a:buChar char="ü"/>
              <a:defRPr/>
            </a:pPr>
            <a:endParaRPr lang="en-US" altLang="zh-TW" sz="2000" dirty="0">
              <a:solidFill>
                <a:srgbClr val="000000"/>
              </a:solidFill>
              <a:latin typeface="微軟正黑體" pitchFamily="34" charset="-120"/>
              <a:ea typeface="微軟正黑體" pitchFamily="34" charset="-120"/>
            </a:endParaRPr>
          </a:p>
          <a:p>
            <a:pPr marL="342900" indent="-342900">
              <a:buFont typeface="Wingdings" panose="05000000000000000000" pitchFamily="2" charset="2"/>
              <a:buChar char="ü"/>
              <a:defRPr/>
            </a:pPr>
            <a:r>
              <a:rPr lang="zh-TW" altLang="zh-TW" sz="2000" dirty="0" smtClean="0">
                <a:solidFill>
                  <a:srgbClr val="000000"/>
                </a:solidFill>
                <a:latin typeface="微軟正黑體" pitchFamily="34" charset="-120"/>
                <a:ea typeface="微軟正黑體" pitchFamily="34" charset="-120"/>
              </a:rPr>
              <a:t>地震激烈搖動</a:t>
            </a:r>
            <a:r>
              <a:rPr lang="zh-TW" altLang="zh-TW" sz="2000" dirty="0">
                <a:solidFill>
                  <a:srgbClr val="000000"/>
                </a:solidFill>
                <a:latin typeface="微軟正黑體" pitchFamily="34" charset="-120"/>
                <a:ea typeface="微軟正黑體" pitchFamily="34" charset="-120"/>
              </a:rPr>
              <a:t>，使得</a:t>
            </a:r>
            <a:r>
              <a:rPr lang="zh-TW" altLang="en-US" sz="2000" dirty="0">
                <a:solidFill>
                  <a:srgbClr val="000000"/>
                </a:solidFill>
                <a:latin typeface="微軟正黑體" pitchFamily="34" charset="-120"/>
                <a:ea typeface="微軟正黑體" pitchFamily="34" charset="-120"/>
              </a:rPr>
              <a:t>砂</a:t>
            </a:r>
            <a:r>
              <a:rPr lang="zh-TW" altLang="zh-TW" sz="2000" dirty="0">
                <a:solidFill>
                  <a:srgbClr val="000000"/>
                </a:solidFill>
                <a:latin typeface="微軟正黑體" pitchFamily="34" charset="-120"/>
                <a:ea typeface="微軟正黑體" pitchFamily="34" charset="-120"/>
              </a:rPr>
              <a:t>土顆粒</a:t>
            </a:r>
            <a:r>
              <a:rPr lang="zh-TW" altLang="zh-TW" sz="2000" dirty="0" smtClean="0">
                <a:solidFill>
                  <a:srgbClr val="000000"/>
                </a:solidFill>
                <a:latin typeface="微軟正黑體" pitchFamily="34" charset="-120"/>
                <a:ea typeface="微軟正黑體" pitchFamily="34" charset="-120"/>
              </a:rPr>
              <a:t>重新排列，</a:t>
            </a:r>
            <a:r>
              <a:rPr lang="zh-TW" altLang="en-US" sz="2000" dirty="0" smtClean="0">
                <a:solidFill>
                  <a:srgbClr val="000000"/>
                </a:solidFill>
                <a:latin typeface="微軟正黑體" pitchFamily="34" charset="-120"/>
                <a:ea typeface="微軟正黑體" pitchFamily="34" charset="-120"/>
              </a:rPr>
              <a:t>地</a:t>
            </a:r>
            <a:r>
              <a:rPr lang="zh-TW" altLang="en-US" sz="2000" dirty="0">
                <a:solidFill>
                  <a:srgbClr val="000000"/>
                </a:solidFill>
                <a:latin typeface="微軟正黑體" pitchFamily="34" charset="-120"/>
                <a:ea typeface="微軟正黑體" pitchFamily="34" charset="-120"/>
              </a:rPr>
              <a:t>下</a:t>
            </a:r>
            <a:r>
              <a:rPr lang="zh-TW" altLang="zh-TW" sz="2000" dirty="0" smtClean="0">
                <a:solidFill>
                  <a:srgbClr val="000000"/>
                </a:solidFill>
                <a:latin typeface="微軟正黑體" pitchFamily="34" charset="-120"/>
                <a:ea typeface="微軟正黑體" pitchFamily="34" charset="-120"/>
              </a:rPr>
              <a:t>水壓</a:t>
            </a:r>
            <a:r>
              <a:rPr lang="zh-TW" altLang="zh-TW" sz="2000" dirty="0">
                <a:solidFill>
                  <a:srgbClr val="000000"/>
                </a:solidFill>
                <a:latin typeface="微軟正黑體" pitchFamily="34" charset="-120"/>
                <a:ea typeface="微軟正黑體" pitchFamily="34" charset="-120"/>
              </a:rPr>
              <a:t>增高，</a:t>
            </a:r>
            <a:r>
              <a:rPr lang="zh-TW" altLang="en-US" sz="2000" dirty="0">
                <a:solidFill>
                  <a:srgbClr val="000000"/>
                </a:solidFill>
                <a:latin typeface="微軟正黑體" pitchFamily="34" charset="-120"/>
                <a:ea typeface="微軟正黑體" pitchFamily="34" charset="-120"/>
              </a:rPr>
              <a:t>砂土</a:t>
            </a:r>
            <a:r>
              <a:rPr lang="zh-TW" altLang="zh-TW" sz="2000" dirty="0">
                <a:solidFill>
                  <a:srgbClr val="000000"/>
                </a:solidFill>
                <a:latin typeface="微軟正黑體" pitchFamily="34" charset="-120"/>
                <a:ea typeface="微軟正黑體" pitchFamily="34" charset="-120"/>
              </a:rPr>
              <a:t>顆粒彼此間</a:t>
            </a:r>
            <a:r>
              <a:rPr lang="zh-TW" altLang="zh-TW" sz="2000" dirty="0" smtClean="0">
                <a:solidFill>
                  <a:srgbClr val="000000"/>
                </a:solidFill>
                <a:latin typeface="微軟正黑體" pitchFamily="34" charset="-120"/>
                <a:ea typeface="微軟正黑體" pitchFamily="34" charset="-120"/>
              </a:rPr>
              <a:t>的</a:t>
            </a:r>
            <a:r>
              <a:rPr lang="zh-TW" altLang="en-US" sz="2000" dirty="0" smtClean="0">
                <a:solidFill>
                  <a:srgbClr val="000000"/>
                </a:solidFill>
                <a:latin typeface="微軟正黑體" pitchFamily="34" charset="-120"/>
                <a:ea typeface="微軟正黑體" pitchFamily="34" charset="-120"/>
              </a:rPr>
              <a:t>結</a:t>
            </a:r>
            <a:r>
              <a:rPr lang="zh-TW" altLang="en-US" sz="2000" dirty="0">
                <a:solidFill>
                  <a:srgbClr val="000000"/>
                </a:solidFill>
                <a:latin typeface="微軟正黑體" pitchFamily="34" charset="-120"/>
                <a:ea typeface="微軟正黑體" pitchFamily="34" charset="-120"/>
              </a:rPr>
              <a:t>合</a:t>
            </a:r>
            <a:r>
              <a:rPr lang="zh-TW" altLang="zh-TW" sz="2000" dirty="0" smtClean="0">
                <a:solidFill>
                  <a:srgbClr val="000000"/>
                </a:solidFill>
                <a:latin typeface="微軟正黑體" pitchFamily="34" charset="-120"/>
                <a:ea typeface="微軟正黑體" pitchFamily="34" charset="-120"/>
              </a:rPr>
              <a:t>力</a:t>
            </a:r>
            <a:r>
              <a:rPr lang="zh-TW" altLang="zh-TW" sz="2000" dirty="0">
                <a:solidFill>
                  <a:srgbClr val="000000"/>
                </a:solidFill>
                <a:latin typeface="微軟正黑體" pitchFamily="34" charset="-120"/>
                <a:ea typeface="微軟正黑體" pitchFamily="34" charset="-120"/>
              </a:rPr>
              <a:t>消失，</a:t>
            </a:r>
            <a:r>
              <a:rPr lang="zh-TW" altLang="zh-TW" sz="2000" dirty="0" smtClean="0">
                <a:solidFill>
                  <a:srgbClr val="000000"/>
                </a:solidFill>
                <a:latin typeface="微軟正黑體" pitchFamily="34" charset="-120"/>
                <a:ea typeface="微軟正黑體" pitchFamily="34" charset="-120"/>
              </a:rPr>
              <a:t>土壤</a:t>
            </a:r>
            <a:r>
              <a:rPr lang="zh-TW" altLang="en-US" sz="2000" dirty="0" smtClean="0">
                <a:solidFill>
                  <a:srgbClr val="000000"/>
                </a:solidFill>
                <a:latin typeface="微軟正黑體" pitchFamily="34" charset="-120"/>
                <a:ea typeface="微軟正黑體" pitchFamily="34" charset="-120"/>
              </a:rPr>
              <a:t>類似流砂</a:t>
            </a:r>
            <a:r>
              <a:rPr lang="zh-TW" altLang="en-US" sz="2000" dirty="0">
                <a:solidFill>
                  <a:srgbClr val="000000"/>
                </a:solidFill>
                <a:latin typeface="微軟正黑體" pitchFamily="34" charset="-120"/>
                <a:ea typeface="微軟正黑體" pitchFamily="34" charset="-120"/>
              </a:rPr>
              <a:t>而</a:t>
            </a:r>
            <a:r>
              <a:rPr lang="zh-TW" altLang="zh-TW" sz="2000" dirty="0" smtClean="0">
                <a:solidFill>
                  <a:srgbClr val="000000"/>
                </a:solidFill>
                <a:latin typeface="微軟正黑體" pitchFamily="34" charset="-120"/>
                <a:ea typeface="微軟正黑體" pitchFamily="34" charset="-120"/>
              </a:rPr>
              <a:t>失去</a:t>
            </a:r>
            <a:r>
              <a:rPr lang="zh-TW" altLang="zh-TW" sz="2000" dirty="0">
                <a:solidFill>
                  <a:srgbClr val="000000"/>
                </a:solidFill>
                <a:latin typeface="微軟正黑體" pitchFamily="34" charset="-120"/>
                <a:ea typeface="微軟正黑體" pitchFamily="34" charset="-120"/>
              </a:rPr>
              <a:t>承載能力</a:t>
            </a:r>
            <a:r>
              <a:rPr lang="zh-TW" altLang="en-US" sz="2000" dirty="0">
                <a:solidFill>
                  <a:srgbClr val="000000"/>
                </a:solidFill>
                <a:latin typeface="微軟正黑體" pitchFamily="34" charset="-120"/>
                <a:ea typeface="微軟正黑體" pitchFamily="34" charset="-120"/>
              </a:rPr>
              <a:t>，引起房屋下陷、</a:t>
            </a:r>
            <a:r>
              <a:rPr lang="zh-TW" altLang="en-US" sz="2000" dirty="0" smtClean="0">
                <a:solidFill>
                  <a:srgbClr val="000000"/>
                </a:solidFill>
                <a:latin typeface="微軟正黑體" pitchFamily="34" charset="-120"/>
                <a:ea typeface="微軟正黑體" pitchFamily="34" charset="-120"/>
              </a:rPr>
              <a:t>傾斜。</a:t>
            </a:r>
            <a:endParaRPr lang="en-US" altLang="zh-TW" sz="2000" dirty="0" smtClean="0">
              <a:solidFill>
                <a:srgbClr val="000000"/>
              </a:solidFill>
              <a:latin typeface="微軟正黑體" pitchFamily="34" charset="-120"/>
              <a:ea typeface="微軟正黑體" pitchFamily="34" charset="-120"/>
            </a:endParaRPr>
          </a:p>
          <a:p>
            <a:pPr marL="342900" indent="-342900">
              <a:buFont typeface="Wingdings" panose="05000000000000000000" pitchFamily="2" charset="2"/>
              <a:buChar char="ü"/>
              <a:defRPr/>
            </a:pPr>
            <a:endParaRPr lang="en-US" altLang="zh-TW" sz="2000" dirty="0">
              <a:solidFill>
                <a:srgbClr val="000000"/>
              </a:solidFill>
              <a:latin typeface="微軟正黑體" pitchFamily="34" charset="-120"/>
              <a:ea typeface="微軟正黑體" pitchFamily="34" charset="-120"/>
            </a:endParaRPr>
          </a:p>
          <a:p>
            <a:pPr marL="342900" indent="-342900">
              <a:buFont typeface="Wingdings" panose="05000000000000000000" pitchFamily="2" charset="2"/>
              <a:buChar char="ü"/>
              <a:defRPr/>
            </a:pPr>
            <a:r>
              <a:rPr lang="zh-TW" altLang="en-US" sz="2000" dirty="0" smtClean="0">
                <a:solidFill>
                  <a:srgbClr val="000000"/>
                </a:solidFill>
                <a:latin typeface="微軟正黑體" pitchFamily="34" charset="-120"/>
                <a:ea typeface="微軟正黑體" pitchFamily="34" charset="-120"/>
              </a:rPr>
              <a:t>地震後液化的砂土向下沉降，形成比原來緊密和安定的結構。</a:t>
            </a:r>
            <a:endParaRPr lang="en-US" altLang="zh-TW" sz="2000" dirty="0">
              <a:solidFill>
                <a:srgbClr val="000000"/>
              </a:solidFill>
              <a:latin typeface="微軟正黑體" pitchFamily="34" charset="-120"/>
              <a:ea typeface="微軟正黑體" pitchFamily="34" charset="-120"/>
            </a:endParaRPr>
          </a:p>
        </p:txBody>
      </p:sp>
      <p:sp>
        <p:nvSpPr>
          <p:cNvPr id="15" name="向右箭號 14"/>
          <p:cNvSpPr/>
          <p:nvPr/>
        </p:nvSpPr>
        <p:spPr>
          <a:xfrm>
            <a:off x="4647792" y="3789706"/>
            <a:ext cx="696111" cy="552926"/>
          </a:xfrm>
          <a:prstGeom prst="stripedRightArrow">
            <a:avLst/>
          </a:prstGeom>
          <a:solidFill>
            <a:srgbClr val="FFC000"/>
          </a:solidFill>
          <a:ln>
            <a:solidFill>
              <a:srgbClr val="FFC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TW" altLang="en-US" sz="1350"/>
          </a:p>
        </p:txBody>
      </p:sp>
    </p:spTree>
    <p:extLst>
      <p:ext uri="{BB962C8B-B14F-4D97-AF65-F5344CB8AC3E}">
        <p14:creationId xmlns:p14="http://schemas.microsoft.com/office/powerpoint/2010/main" xmlns="" val="19241661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F4A0F11E-FC0F-4A68-BC7F-3C2C5A2B4495}" type="slidenum">
              <a:rPr lang="zh-TW" altLang="en-US" smtClean="0"/>
              <a:pPr/>
              <a:t>9</a:t>
            </a:fld>
            <a:endParaRPr lang="zh-TW" altLang="en-US"/>
          </a:p>
        </p:txBody>
      </p:sp>
      <p:sp>
        <p:nvSpPr>
          <p:cNvPr id="5" name="投影片編號版面配置區 1"/>
          <p:cNvSpPr txBox="1">
            <a:spLocks/>
          </p:cNvSpPr>
          <p:nvPr/>
        </p:nvSpPr>
        <p:spPr>
          <a:xfrm>
            <a:off x="6291676" y="4292631"/>
            <a:ext cx="2100015" cy="341197"/>
          </a:xfrm>
          <a:prstGeom prst="rect">
            <a:avLst/>
          </a:prstGeom>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3DA0BB7-265A-403C-9275-D587AB510EDC}" type="slidenum">
              <a:rPr lang="zh-TW" altLang="en-US" smtClean="0">
                <a:latin typeface="微軟正黑體" pitchFamily="34" charset="-120"/>
                <a:ea typeface="微軟正黑體" pitchFamily="34" charset="-120"/>
              </a:rPr>
              <a:pPr/>
              <a:t>9</a:t>
            </a:fld>
            <a:endParaRPr lang="zh-TW" altLang="en-US">
              <a:latin typeface="微軟正黑體" pitchFamily="34" charset="-120"/>
              <a:ea typeface="微軟正黑體" pitchFamily="34" charset="-120"/>
            </a:endParaRPr>
          </a:p>
        </p:txBody>
      </p:sp>
      <p:pic>
        <p:nvPicPr>
          <p:cNvPr id="6" name="Picture 1"/>
          <p:cNvPicPr>
            <a:picLocks noChangeAspect="1" noChangeArrowheads="1"/>
          </p:cNvPicPr>
          <p:nvPr/>
        </p:nvPicPr>
        <p:blipFill>
          <a:blip r:embed="rId2" cstate="email"/>
          <a:srcRect/>
          <a:stretch>
            <a:fillRect/>
          </a:stretch>
        </p:blipFill>
        <p:spPr bwMode="auto">
          <a:xfrm>
            <a:off x="4562670" y="1847643"/>
            <a:ext cx="4181280" cy="4002931"/>
          </a:xfrm>
          <a:prstGeom prst="rect">
            <a:avLst/>
          </a:prstGeom>
          <a:noFill/>
          <a:ln w="9525">
            <a:noFill/>
            <a:miter lim="800000"/>
            <a:headEnd/>
            <a:tailEnd/>
          </a:ln>
        </p:spPr>
      </p:pic>
      <p:sp>
        <p:nvSpPr>
          <p:cNvPr id="7" name="文字方塊 6"/>
          <p:cNvSpPr txBox="1"/>
          <p:nvPr/>
        </p:nvSpPr>
        <p:spPr>
          <a:xfrm>
            <a:off x="2483768" y="1268760"/>
            <a:ext cx="4263544" cy="461665"/>
          </a:xfrm>
          <a:prstGeom prst="rect">
            <a:avLst/>
          </a:prstGeom>
          <a:solidFill>
            <a:srgbClr val="FFC000"/>
          </a:solidFill>
        </p:spPr>
        <p:txBody>
          <a:bodyPr wrap="square" rtlCol="0">
            <a:spAutoFit/>
          </a:bodyPr>
          <a:lstStyle/>
          <a:p>
            <a:r>
              <a:rPr lang="zh-TW" altLang="en-US" sz="2400" b="1" dirty="0" smtClean="0">
                <a:latin typeface="微軟正黑體" pitchFamily="34" charset="-120"/>
                <a:ea typeface="微軟正黑體" pitchFamily="34" charset="-120"/>
              </a:rPr>
              <a:t>土壤</a:t>
            </a:r>
            <a:r>
              <a:rPr lang="zh-TW" altLang="en-US" sz="2400" b="1" dirty="0">
                <a:latin typeface="微軟正黑體" pitchFamily="34" charset="-120"/>
                <a:ea typeface="微軟正黑體" pitchFamily="34" charset="-120"/>
              </a:rPr>
              <a:t>液化會造成什麼樣的</a:t>
            </a:r>
            <a:r>
              <a:rPr lang="zh-TW" altLang="en-US" sz="2400" b="1" dirty="0" smtClean="0">
                <a:latin typeface="微軟正黑體" pitchFamily="34" charset="-120"/>
                <a:ea typeface="微軟正黑體" pitchFamily="34" charset="-120"/>
              </a:rPr>
              <a:t>災害</a:t>
            </a:r>
            <a:endParaRPr lang="zh-TW" altLang="en-US" sz="2400" b="1" dirty="0">
              <a:latin typeface="微軟正黑體" pitchFamily="34" charset="-120"/>
              <a:ea typeface="微軟正黑體" pitchFamily="34" charset="-120"/>
            </a:endParaRPr>
          </a:p>
        </p:txBody>
      </p:sp>
      <p:grpSp>
        <p:nvGrpSpPr>
          <p:cNvPr id="2" name="群組 7"/>
          <p:cNvGrpSpPr/>
          <p:nvPr/>
        </p:nvGrpSpPr>
        <p:grpSpPr>
          <a:xfrm>
            <a:off x="4853021" y="3561109"/>
            <a:ext cx="306442" cy="289077"/>
            <a:chOff x="7395129" y="4796036"/>
            <a:chExt cx="127889" cy="98000"/>
          </a:xfrm>
        </p:grpSpPr>
        <p:sp>
          <p:nvSpPr>
            <p:cNvPr id="9" name="等腰三角形 8"/>
            <p:cNvSpPr/>
            <p:nvPr/>
          </p:nvSpPr>
          <p:spPr>
            <a:xfrm rot="10800000">
              <a:off x="7427867" y="4796036"/>
              <a:ext cx="59331" cy="61455"/>
            </a:xfrm>
            <a:prstGeom prst="triangle">
              <a:avLst/>
            </a:prstGeom>
            <a:solidFill>
              <a:schemeClr val="tx2">
                <a:lumMod val="10000"/>
                <a:lumOff val="9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350">
                <a:latin typeface="微軟正黑體" pitchFamily="34" charset="-120"/>
                <a:ea typeface="微軟正黑體" pitchFamily="34" charset="-120"/>
              </a:endParaRPr>
            </a:p>
          </p:txBody>
        </p:sp>
        <p:sp>
          <p:nvSpPr>
            <p:cNvPr id="10" name="手繪多邊形 9"/>
            <p:cNvSpPr/>
            <p:nvPr/>
          </p:nvSpPr>
          <p:spPr>
            <a:xfrm>
              <a:off x="7395129" y="4856551"/>
              <a:ext cx="127889" cy="0"/>
            </a:xfrm>
            <a:custGeom>
              <a:avLst/>
              <a:gdLst>
                <a:gd name="connsiteX0" fmla="*/ 0 w 127889"/>
                <a:gd name="connsiteY0" fmla="*/ 0 h 0"/>
                <a:gd name="connsiteX1" fmla="*/ 127889 w 127889"/>
                <a:gd name="connsiteY1" fmla="*/ 0 h 0"/>
              </a:gdLst>
              <a:ahLst/>
              <a:cxnLst>
                <a:cxn ang="0">
                  <a:pos x="connsiteX0" y="connsiteY0"/>
                </a:cxn>
                <a:cxn ang="0">
                  <a:pos x="connsiteX1" y="connsiteY1"/>
                </a:cxn>
              </a:cxnLst>
              <a:rect l="l" t="t" r="r" b="b"/>
              <a:pathLst>
                <a:path w="127889">
                  <a:moveTo>
                    <a:pt x="0" y="0"/>
                  </a:moveTo>
                  <a:lnTo>
                    <a:pt x="127889" y="0"/>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350">
                <a:latin typeface="微軟正黑體" pitchFamily="34" charset="-120"/>
                <a:ea typeface="微軟正黑體" pitchFamily="34" charset="-120"/>
              </a:endParaRPr>
            </a:p>
          </p:txBody>
        </p:sp>
        <p:sp>
          <p:nvSpPr>
            <p:cNvPr id="11" name="手繪多邊形 10"/>
            <p:cNvSpPr/>
            <p:nvPr/>
          </p:nvSpPr>
          <p:spPr>
            <a:xfrm>
              <a:off x="7426851" y="4876694"/>
              <a:ext cx="72000" cy="0"/>
            </a:xfrm>
            <a:custGeom>
              <a:avLst/>
              <a:gdLst>
                <a:gd name="connsiteX0" fmla="*/ 0 w 127889"/>
                <a:gd name="connsiteY0" fmla="*/ 0 h 0"/>
                <a:gd name="connsiteX1" fmla="*/ 127889 w 127889"/>
                <a:gd name="connsiteY1" fmla="*/ 0 h 0"/>
              </a:gdLst>
              <a:ahLst/>
              <a:cxnLst>
                <a:cxn ang="0">
                  <a:pos x="connsiteX0" y="connsiteY0"/>
                </a:cxn>
                <a:cxn ang="0">
                  <a:pos x="connsiteX1" y="connsiteY1"/>
                </a:cxn>
              </a:cxnLst>
              <a:rect l="l" t="t" r="r" b="b"/>
              <a:pathLst>
                <a:path w="127889">
                  <a:moveTo>
                    <a:pt x="0" y="0"/>
                  </a:moveTo>
                  <a:lnTo>
                    <a:pt x="127889" y="0"/>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350">
                <a:latin typeface="微軟正黑體" pitchFamily="34" charset="-120"/>
                <a:ea typeface="微軟正黑體" pitchFamily="34" charset="-120"/>
              </a:endParaRPr>
            </a:p>
          </p:txBody>
        </p:sp>
        <p:sp>
          <p:nvSpPr>
            <p:cNvPr id="12" name="手繪多邊形 11"/>
            <p:cNvSpPr/>
            <p:nvPr/>
          </p:nvSpPr>
          <p:spPr>
            <a:xfrm>
              <a:off x="7445548" y="4894036"/>
              <a:ext cx="36000" cy="0"/>
            </a:xfrm>
            <a:custGeom>
              <a:avLst/>
              <a:gdLst>
                <a:gd name="connsiteX0" fmla="*/ 0 w 127889"/>
                <a:gd name="connsiteY0" fmla="*/ 0 h 0"/>
                <a:gd name="connsiteX1" fmla="*/ 127889 w 127889"/>
                <a:gd name="connsiteY1" fmla="*/ 0 h 0"/>
              </a:gdLst>
              <a:ahLst/>
              <a:cxnLst>
                <a:cxn ang="0">
                  <a:pos x="connsiteX0" y="connsiteY0"/>
                </a:cxn>
                <a:cxn ang="0">
                  <a:pos x="connsiteX1" y="connsiteY1"/>
                </a:cxn>
              </a:cxnLst>
              <a:rect l="l" t="t" r="r" b="b"/>
              <a:pathLst>
                <a:path w="127889">
                  <a:moveTo>
                    <a:pt x="0" y="0"/>
                  </a:moveTo>
                  <a:lnTo>
                    <a:pt x="127889" y="0"/>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350">
                <a:latin typeface="微軟正黑體" pitchFamily="34" charset="-120"/>
                <a:ea typeface="微軟正黑體" pitchFamily="34" charset="-120"/>
              </a:endParaRPr>
            </a:p>
          </p:txBody>
        </p:sp>
      </p:grpSp>
      <p:sp>
        <p:nvSpPr>
          <p:cNvPr id="13" name="文字方塊 12"/>
          <p:cNvSpPr txBox="1"/>
          <p:nvPr/>
        </p:nvSpPr>
        <p:spPr>
          <a:xfrm>
            <a:off x="4675340" y="3744888"/>
            <a:ext cx="923942" cy="300082"/>
          </a:xfrm>
          <a:prstGeom prst="rect">
            <a:avLst/>
          </a:prstGeom>
          <a:noFill/>
        </p:spPr>
        <p:txBody>
          <a:bodyPr wrap="square" rtlCol="0">
            <a:spAutoFit/>
          </a:bodyPr>
          <a:lstStyle/>
          <a:p>
            <a:r>
              <a:rPr lang="zh-TW" altLang="en-US" sz="1350" b="1" dirty="0">
                <a:solidFill>
                  <a:schemeClr val="bg2">
                    <a:lumMod val="25000"/>
                  </a:schemeClr>
                </a:solidFill>
                <a:latin typeface="微軟正黑體" pitchFamily="34" charset="-120"/>
                <a:ea typeface="微軟正黑體" pitchFamily="34" charset="-120"/>
              </a:rPr>
              <a:t>地下水</a:t>
            </a:r>
          </a:p>
        </p:txBody>
      </p:sp>
      <p:sp>
        <p:nvSpPr>
          <p:cNvPr id="14" name="文字方塊 13"/>
          <p:cNvSpPr txBox="1"/>
          <p:nvPr/>
        </p:nvSpPr>
        <p:spPr>
          <a:xfrm rot="1061613">
            <a:off x="7676530" y="1932310"/>
            <a:ext cx="1050164" cy="276999"/>
          </a:xfrm>
          <a:prstGeom prst="rect">
            <a:avLst/>
          </a:prstGeom>
          <a:noFill/>
        </p:spPr>
        <p:txBody>
          <a:bodyPr wrap="square" rtlCol="0">
            <a:spAutoFit/>
          </a:bodyPr>
          <a:lstStyle/>
          <a:p>
            <a:r>
              <a:rPr lang="zh-TW" altLang="en-US" sz="1200" b="1" dirty="0">
                <a:solidFill>
                  <a:srgbClr val="C00000"/>
                </a:solidFill>
                <a:latin typeface="微軟正黑體" pitchFamily="34" charset="-120"/>
                <a:ea typeface="微軟正黑體" pitchFamily="34" charset="-120"/>
              </a:rPr>
              <a:t>房屋傾斜</a:t>
            </a:r>
          </a:p>
        </p:txBody>
      </p:sp>
      <p:sp>
        <p:nvSpPr>
          <p:cNvPr id="15" name="文字方塊 14"/>
          <p:cNvSpPr txBox="1"/>
          <p:nvPr/>
        </p:nvSpPr>
        <p:spPr>
          <a:xfrm>
            <a:off x="5137311" y="2263575"/>
            <a:ext cx="1050164" cy="276999"/>
          </a:xfrm>
          <a:prstGeom prst="rect">
            <a:avLst/>
          </a:prstGeom>
          <a:noFill/>
        </p:spPr>
        <p:txBody>
          <a:bodyPr wrap="square" rtlCol="0">
            <a:spAutoFit/>
          </a:bodyPr>
          <a:lstStyle/>
          <a:p>
            <a:r>
              <a:rPr lang="zh-TW" altLang="en-US" sz="1200" b="1" dirty="0">
                <a:solidFill>
                  <a:srgbClr val="C00000"/>
                </a:solidFill>
                <a:latin typeface="微軟正黑體" pitchFamily="34" charset="-120"/>
                <a:ea typeface="微軟正黑體" pitchFamily="34" charset="-120"/>
              </a:rPr>
              <a:t>房屋龜裂</a:t>
            </a:r>
          </a:p>
        </p:txBody>
      </p:sp>
      <p:sp>
        <p:nvSpPr>
          <p:cNvPr id="16" name="文字方塊 15"/>
          <p:cNvSpPr txBox="1"/>
          <p:nvPr/>
        </p:nvSpPr>
        <p:spPr>
          <a:xfrm>
            <a:off x="6188086" y="2679507"/>
            <a:ext cx="646255" cy="276999"/>
          </a:xfrm>
          <a:prstGeom prst="rect">
            <a:avLst/>
          </a:prstGeom>
          <a:noFill/>
        </p:spPr>
        <p:txBody>
          <a:bodyPr wrap="square" rtlCol="0">
            <a:spAutoFit/>
          </a:bodyPr>
          <a:lstStyle/>
          <a:p>
            <a:r>
              <a:rPr lang="zh-TW" altLang="en-US" sz="1200" b="1" dirty="0">
                <a:solidFill>
                  <a:srgbClr val="C00000"/>
                </a:solidFill>
                <a:latin typeface="微軟正黑體" pitchFamily="34" charset="-120"/>
                <a:ea typeface="微軟正黑體" pitchFamily="34" charset="-120"/>
              </a:rPr>
              <a:t>噴砂</a:t>
            </a:r>
          </a:p>
        </p:txBody>
      </p:sp>
      <p:sp>
        <p:nvSpPr>
          <p:cNvPr id="17" name="文字方塊 16"/>
          <p:cNvSpPr txBox="1"/>
          <p:nvPr/>
        </p:nvSpPr>
        <p:spPr>
          <a:xfrm>
            <a:off x="5662393" y="4662396"/>
            <a:ext cx="2794940"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TW" altLang="en-US" sz="3600" b="1" spc="38"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rPr>
              <a:t>液化地層</a:t>
            </a:r>
          </a:p>
        </p:txBody>
      </p:sp>
      <p:sp>
        <p:nvSpPr>
          <p:cNvPr id="18" name="文字方塊 168"/>
          <p:cNvSpPr txBox="1">
            <a:spLocks noChangeArrowheads="1"/>
          </p:cNvSpPr>
          <p:nvPr/>
        </p:nvSpPr>
        <p:spPr bwMode="auto">
          <a:xfrm>
            <a:off x="404736" y="2707581"/>
            <a:ext cx="3744954" cy="3170099"/>
          </a:xfrm>
          <a:prstGeom prst="rect">
            <a:avLst/>
          </a:prstGeom>
          <a:noFill/>
          <a:ln w="9525">
            <a:noFill/>
            <a:miter lim="800000"/>
            <a:headEnd/>
            <a:tailEnd/>
          </a:ln>
        </p:spPr>
        <p:txBody>
          <a:bodyPr wrap="square">
            <a:spAutoFit/>
          </a:bodyPr>
          <a:lstStyle/>
          <a:p>
            <a:pPr marL="285750" indent="-285750">
              <a:buFont typeface="Wingdings" panose="05000000000000000000" pitchFamily="2" charset="2"/>
              <a:buChar char="Ø"/>
            </a:pPr>
            <a:r>
              <a:rPr lang="zh-TW" altLang="en-US" sz="2000" dirty="0" smtClean="0">
                <a:latin typeface="微軟正黑體" panose="020B0604030504040204" pitchFamily="34" charset="-120"/>
                <a:ea typeface="微軟正黑體" panose="020B0604030504040204" pitchFamily="34" charset="-120"/>
              </a:rPr>
              <a:t>地基</a:t>
            </a:r>
            <a:r>
              <a:rPr lang="zh-TW" altLang="en-US" sz="2000" dirty="0">
                <a:latin typeface="微軟正黑體" panose="020B0604030504040204" pitchFamily="34" charset="-120"/>
                <a:ea typeface="微軟正黑體" panose="020B0604030504040204" pitchFamily="34" charset="-120"/>
              </a:rPr>
              <a:t>支撐力</a:t>
            </a:r>
            <a:r>
              <a:rPr lang="zh-TW" altLang="en-US" sz="2000" dirty="0" smtClean="0">
                <a:latin typeface="微軟正黑體" panose="020B0604030504040204" pitchFamily="34" charset="-120"/>
                <a:ea typeface="微軟正黑體" panose="020B0604030504040204" pitchFamily="34" charset="-120"/>
              </a:rPr>
              <a:t>降低，建築物</a:t>
            </a:r>
            <a:r>
              <a:rPr lang="zh-TW" altLang="en-US" sz="2000" dirty="0">
                <a:latin typeface="微軟正黑體" panose="020B0604030504040204" pitchFamily="34" charset="-120"/>
                <a:ea typeface="微軟正黑體" panose="020B0604030504040204" pitchFamily="34" charset="-120"/>
              </a:rPr>
              <a:t>若未做抗液化</a:t>
            </a:r>
            <a:r>
              <a:rPr lang="zh-TW" altLang="en-US" sz="2000" dirty="0" smtClean="0">
                <a:latin typeface="微軟正黑體" panose="020B0604030504040204" pitchFamily="34" charset="-120"/>
                <a:ea typeface="微軟正黑體" panose="020B0604030504040204" pitchFamily="34" charset="-120"/>
              </a:rPr>
              <a:t>設計和施工，可能造成</a:t>
            </a:r>
            <a:r>
              <a:rPr lang="zh-TW" altLang="zh-TW" sz="2000" b="1" u="sng" dirty="0" smtClean="0">
                <a:solidFill>
                  <a:srgbClr val="C00000"/>
                </a:solidFill>
                <a:latin typeface="微軟正黑體" pitchFamily="34" charset="-120"/>
                <a:ea typeface="微軟正黑體" pitchFamily="34" charset="-120"/>
              </a:rPr>
              <a:t>沉</a:t>
            </a:r>
            <a:r>
              <a:rPr lang="zh-TW" altLang="zh-TW" sz="2000" b="1" u="sng" dirty="0">
                <a:solidFill>
                  <a:srgbClr val="C00000"/>
                </a:solidFill>
                <a:latin typeface="微軟正黑體" pitchFamily="34" charset="-120"/>
                <a:ea typeface="微軟正黑體" pitchFamily="34" charset="-120"/>
              </a:rPr>
              <a:t>陷</a:t>
            </a:r>
            <a:r>
              <a:rPr lang="zh-TW" altLang="en-US" sz="2000" b="1" dirty="0">
                <a:latin typeface="微軟正黑體" pitchFamily="34" charset="-120"/>
                <a:ea typeface="微軟正黑體" pitchFamily="34" charset="-120"/>
              </a:rPr>
              <a:t>、</a:t>
            </a:r>
            <a:r>
              <a:rPr lang="zh-TW" altLang="zh-TW" sz="2000" b="1" u="sng" dirty="0">
                <a:solidFill>
                  <a:srgbClr val="C00000"/>
                </a:solidFill>
                <a:latin typeface="微軟正黑體" pitchFamily="34" charset="-120"/>
                <a:ea typeface="微軟正黑體" pitchFamily="34" charset="-120"/>
              </a:rPr>
              <a:t>傾斜</a:t>
            </a:r>
            <a:r>
              <a:rPr lang="zh-TW" altLang="en-US" sz="2000" b="1" u="sng" dirty="0" smtClean="0">
                <a:solidFill>
                  <a:srgbClr val="C00000"/>
                </a:solidFill>
                <a:latin typeface="微軟正黑體" pitchFamily="34" charset="-120"/>
                <a:ea typeface="微軟正黑體" pitchFamily="34" charset="-120"/>
              </a:rPr>
              <a:t>或</a:t>
            </a:r>
            <a:r>
              <a:rPr lang="zh-TW" altLang="en-US" sz="2000" b="1" u="sng" dirty="0">
                <a:solidFill>
                  <a:srgbClr val="C00000"/>
                </a:solidFill>
                <a:latin typeface="微軟正黑體" pitchFamily="34" charset="-120"/>
                <a:ea typeface="微軟正黑體" pitchFamily="34" charset="-120"/>
              </a:rPr>
              <a:t>傾倒</a:t>
            </a:r>
            <a:r>
              <a:rPr lang="zh-TW" altLang="en-US" sz="2000" dirty="0" smtClean="0">
                <a:latin typeface="微軟正黑體" pitchFamily="34" charset="-120"/>
                <a:ea typeface="微軟正黑體" pitchFamily="34" charset="-120"/>
              </a:rPr>
              <a:t>。</a:t>
            </a:r>
            <a:endParaRPr lang="en-US" altLang="zh-TW" sz="2000" dirty="0" smtClean="0">
              <a:latin typeface="微軟正黑體" pitchFamily="34" charset="-120"/>
              <a:ea typeface="微軟正黑體" pitchFamily="34" charset="-120"/>
            </a:endParaRPr>
          </a:p>
          <a:p>
            <a:pPr marL="285750" indent="-285750">
              <a:buFont typeface="Wingdings" panose="05000000000000000000" pitchFamily="2" charset="2"/>
              <a:buChar char="Ø"/>
            </a:pPr>
            <a:endParaRPr lang="en-US" altLang="zh-TW" sz="2000" dirty="0">
              <a:latin typeface="微軟正黑體" pitchFamily="34" charset="-120"/>
              <a:ea typeface="微軟正黑體" pitchFamily="34" charset="-120"/>
            </a:endParaRPr>
          </a:p>
          <a:p>
            <a:pPr marL="285750" indent="-285750">
              <a:buFont typeface="Wingdings" panose="05000000000000000000" pitchFamily="2" charset="2"/>
              <a:buChar char="Ø"/>
            </a:pPr>
            <a:r>
              <a:rPr lang="zh-TW" altLang="en-US" sz="2000" dirty="0" smtClean="0">
                <a:latin typeface="微軟正黑體" pitchFamily="34" charset="-120"/>
                <a:ea typeface="微軟正黑體" pitchFamily="34" charset="-120"/>
              </a:rPr>
              <a:t>甚</a:t>
            </a:r>
            <a:r>
              <a:rPr lang="zh-TW" altLang="en-US" sz="2000" dirty="0">
                <a:latin typeface="微軟正黑體" pitchFamily="34" charset="-120"/>
                <a:ea typeface="微軟正黑體" pitchFamily="34" charset="-120"/>
              </a:rPr>
              <a:t>少</a:t>
            </a:r>
            <a:r>
              <a:rPr lang="zh-TW" altLang="en-US" sz="2000" dirty="0" smtClean="0">
                <a:latin typeface="微軟正黑體" pitchFamily="34" charset="-120"/>
                <a:ea typeface="微軟正黑體" pitchFamily="34" charset="-120"/>
              </a:rPr>
              <a:t>對</a:t>
            </a:r>
            <a:r>
              <a:rPr lang="zh-TW" altLang="en-US" sz="2000" dirty="0">
                <a:latin typeface="微軟正黑體" pitchFamily="34" charset="-120"/>
                <a:ea typeface="微軟正黑體" pitchFamily="34" charset="-120"/>
              </a:rPr>
              <a:t>建築物結構造成</a:t>
            </a:r>
            <a:r>
              <a:rPr lang="zh-TW" altLang="en-US" sz="2000" dirty="0" smtClean="0">
                <a:latin typeface="微軟正黑體" pitchFamily="34" charset="-120"/>
                <a:ea typeface="微軟正黑體" pitchFamily="34" charset="-120"/>
              </a:rPr>
              <a:t>破壞，通常較不會造成重傷或死亡事故。</a:t>
            </a:r>
            <a:endParaRPr lang="en-US" altLang="zh-TW" sz="2000" dirty="0" smtClean="0">
              <a:latin typeface="微軟正黑體" pitchFamily="34" charset="-120"/>
              <a:ea typeface="微軟正黑體" pitchFamily="34" charset="-120"/>
            </a:endParaRPr>
          </a:p>
          <a:p>
            <a:pPr marL="285750" indent="-285750">
              <a:buFont typeface="Wingdings" panose="05000000000000000000" pitchFamily="2" charset="2"/>
              <a:buChar char="Ø"/>
            </a:pPr>
            <a:endParaRPr lang="en-US" altLang="zh-TW" sz="2000" dirty="0">
              <a:latin typeface="微軟正黑體" pitchFamily="34" charset="-120"/>
              <a:ea typeface="微軟正黑體" pitchFamily="34" charset="-120"/>
            </a:endParaRPr>
          </a:p>
          <a:p>
            <a:pPr marL="285750" indent="-285750">
              <a:buFont typeface="Wingdings" panose="05000000000000000000" pitchFamily="2" charset="2"/>
              <a:buChar char="Ø"/>
            </a:pPr>
            <a:r>
              <a:rPr lang="zh-TW" altLang="zh-TW" sz="2000" dirty="0" smtClean="0">
                <a:latin typeface="微軟正黑體" pitchFamily="34" charset="-120"/>
                <a:ea typeface="微軟正黑體" pitchFamily="34" charset="-120"/>
              </a:rPr>
              <a:t>造成</a:t>
            </a:r>
            <a:r>
              <a:rPr lang="zh-TW" altLang="en-US" sz="2000" dirty="0" smtClean="0">
                <a:latin typeface="微軟正黑體" pitchFamily="34" charset="-120"/>
                <a:ea typeface="微軟正黑體" pitchFamily="34" charset="-120"/>
              </a:rPr>
              <a:t>聯外之</a:t>
            </a:r>
            <a:r>
              <a:rPr lang="zh-TW" altLang="zh-TW" sz="2000" dirty="0" smtClean="0">
                <a:latin typeface="微軟正黑體" pitchFamily="34" charset="-120"/>
                <a:ea typeface="微軟正黑體" pitchFamily="34" charset="-120"/>
              </a:rPr>
              <a:t>自來水</a:t>
            </a:r>
            <a:r>
              <a:rPr lang="zh-TW" altLang="zh-TW" sz="2000" dirty="0">
                <a:latin typeface="微軟正黑體" pitchFamily="34" charset="-120"/>
                <a:ea typeface="微軟正黑體" pitchFamily="34" charset="-120"/>
              </a:rPr>
              <a:t>、汙水、瓦斯、電力與電信</a:t>
            </a:r>
            <a:r>
              <a:rPr lang="zh-TW" altLang="zh-TW" sz="2000" dirty="0" smtClean="0">
                <a:latin typeface="微軟正黑體" pitchFamily="34" charset="-120"/>
                <a:ea typeface="微軟正黑體" pitchFamily="34" charset="-120"/>
              </a:rPr>
              <a:t>管線斷裂</a:t>
            </a:r>
            <a:r>
              <a:rPr lang="zh-TW" altLang="en-US" sz="2000" dirty="0" smtClean="0">
                <a:latin typeface="微軟正黑體" pitchFamily="34" charset="-120"/>
                <a:ea typeface="微軟正黑體" pitchFamily="34" charset="-120"/>
              </a:rPr>
              <a:t>。</a:t>
            </a:r>
            <a:endParaRPr lang="en-US" altLang="zh-TW" sz="2000" dirty="0">
              <a:latin typeface="微軟正黑體" pitchFamily="34" charset="-120"/>
              <a:ea typeface="微軟正黑體" pitchFamily="34" charset="-120"/>
            </a:endParaRPr>
          </a:p>
        </p:txBody>
      </p:sp>
      <p:sp>
        <p:nvSpPr>
          <p:cNvPr id="19" name="標題 1"/>
          <p:cNvSpPr txBox="1">
            <a:spLocks/>
          </p:cNvSpPr>
          <p:nvPr/>
        </p:nvSpPr>
        <p:spPr>
          <a:xfrm>
            <a:off x="539552" y="548680"/>
            <a:ext cx="4070952" cy="641995"/>
          </a:xfrm>
          <a:prstGeom prst="rect">
            <a:avLst/>
          </a:prstGeom>
        </p:spPr>
        <p:txBody>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2-2</a:t>
            </a:r>
            <a:r>
              <a:rPr lang="zh-TW" altLang="en-US" sz="3200" b="1" kern="0" dirty="0" smtClean="0"/>
              <a:t>土壤液化概述</a:t>
            </a:r>
            <a:endParaRPr lang="zh-TW" altLang="en-US" sz="3200" b="1" kern="0" dirty="0"/>
          </a:p>
        </p:txBody>
      </p:sp>
    </p:spTree>
    <p:extLst>
      <p:ext uri="{BB962C8B-B14F-4D97-AF65-F5344CB8AC3E}">
        <p14:creationId xmlns:p14="http://schemas.microsoft.com/office/powerpoint/2010/main" xmlns="" val="6293970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404664"/>
            <a:ext cx="4752528" cy="864096"/>
          </a:xfrm>
        </p:spPr>
        <p:txBody>
          <a:bodyPr/>
          <a:lstStyle/>
          <a:p>
            <a:pPr algn="l"/>
            <a:r>
              <a:rPr lang="en-US" altLang="zh-TW" sz="3200" b="1" dirty="0" smtClean="0"/>
              <a:t>2-3</a:t>
            </a:r>
            <a:r>
              <a:rPr lang="zh-TW" altLang="en-US" sz="3200" b="1" dirty="0" smtClean="0"/>
              <a:t> 土壤液化潛勢概述</a:t>
            </a:r>
            <a:endParaRPr lang="zh-TW" altLang="en-US" sz="3200" dirty="0"/>
          </a:p>
        </p:txBody>
      </p:sp>
      <p:sp>
        <p:nvSpPr>
          <p:cNvPr id="6" name="投影片編號版面配置區 5"/>
          <p:cNvSpPr>
            <a:spLocks noGrp="1"/>
          </p:cNvSpPr>
          <p:nvPr>
            <p:ph type="sldNum" sz="quarter" idx="12"/>
          </p:nvPr>
        </p:nvSpPr>
        <p:spPr/>
        <p:txBody>
          <a:bodyPr/>
          <a:lstStyle/>
          <a:p>
            <a:fld id="{F4A0F11E-FC0F-4A68-BC7F-3C2C5A2B4495}" type="slidenum">
              <a:rPr lang="zh-TW" altLang="en-US" smtClean="0"/>
              <a:pPr/>
              <a:t>10</a:t>
            </a:fld>
            <a:endParaRPr lang="zh-TW" altLang="en-US"/>
          </a:p>
        </p:txBody>
      </p:sp>
      <p:sp>
        <p:nvSpPr>
          <p:cNvPr id="9" name="文字方塊 8"/>
          <p:cNvSpPr txBox="1"/>
          <p:nvPr/>
        </p:nvSpPr>
        <p:spPr>
          <a:xfrm>
            <a:off x="2627784" y="1772816"/>
            <a:ext cx="3888432" cy="461665"/>
          </a:xfrm>
          <a:prstGeom prst="rect">
            <a:avLst/>
          </a:prstGeom>
          <a:solidFill>
            <a:srgbClr val="FFC000"/>
          </a:solidFill>
        </p:spPr>
        <p:txBody>
          <a:bodyPr wrap="square" rtlCol="0">
            <a:spAutoFit/>
          </a:bodyPr>
          <a:lstStyle/>
          <a:p>
            <a:r>
              <a:rPr lang="zh-TW" altLang="en-US" sz="2400" b="1" dirty="0">
                <a:latin typeface="微軟正黑體" pitchFamily="34" charset="-120"/>
                <a:ea typeface="微軟正黑體" pitchFamily="34" charset="-120"/>
              </a:rPr>
              <a:t>如何</a:t>
            </a:r>
            <a:r>
              <a:rPr lang="zh-TW" altLang="en-US" sz="2400" b="1" dirty="0" smtClean="0">
                <a:latin typeface="微軟正黑體" pitchFamily="34" charset="-120"/>
                <a:ea typeface="微軟正黑體" pitchFamily="34" charset="-120"/>
              </a:rPr>
              <a:t>決定土壤</a:t>
            </a:r>
            <a:r>
              <a:rPr lang="zh-TW" altLang="en-US" sz="2400" b="1" dirty="0">
                <a:latin typeface="微軟正黑體" pitchFamily="34" charset="-120"/>
                <a:ea typeface="微軟正黑體" pitchFamily="34" charset="-120"/>
              </a:rPr>
              <a:t>液化潛</a:t>
            </a:r>
            <a:r>
              <a:rPr lang="zh-TW" altLang="en-US" sz="2400" b="1" dirty="0" smtClean="0">
                <a:latin typeface="微軟正黑體" pitchFamily="34" charset="-120"/>
                <a:ea typeface="微軟正黑體" pitchFamily="34" charset="-120"/>
              </a:rPr>
              <a:t>勢高低</a:t>
            </a:r>
            <a:endParaRPr lang="zh-TW" altLang="en-US" sz="2400" b="1" dirty="0">
              <a:latin typeface="微軟正黑體" pitchFamily="34" charset="-120"/>
              <a:ea typeface="微軟正黑體" pitchFamily="34" charset="-120"/>
            </a:endParaRPr>
          </a:p>
        </p:txBody>
      </p:sp>
      <p:sp>
        <p:nvSpPr>
          <p:cNvPr id="11" name="文字方塊 10"/>
          <p:cNvSpPr txBox="1"/>
          <p:nvPr/>
        </p:nvSpPr>
        <p:spPr>
          <a:xfrm>
            <a:off x="467544" y="2492896"/>
            <a:ext cx="7992888" cy="1477328"/>
          </a:xfrm>
          <a:prstGeom prst="rect">
            <a:avLst/>
          </a:prstGeom>
          <a:noFill/>
        </p:spPr>
        <p:txBody>
          <a:bodyPr wrap="square" rtlCol="0">
            <a:spAutoFit/>
          </a:bodyPr>
          <a:lstStyle/>
          <a:p>
            <a:pPr marL="385763" indent="-385763">
              <a:lnSpc>
                <a:spcPct val="150000"/>
              </a:lnSpc>
              <a:buFont typeface="Wingdings" pitchFamily="2" charset="2"/>
              <a:buChar char="Ø"/>
            </a:pPr>
            <a:r>
              <a:rPr lang="zh-TW" altLang="en-US" sz="2000" dirty="0" smtClean="0">
                <a:latin typeface="微軟正黑體" pitchFamily="34" charset="-120"/>
                <a:ea typeface="微軟正黑體" pitchFamily="34" charset="-120"/>
              </a:rPr>
              <a:t>透</a:t>
            </a:r>
            <a:r>
              <a:rPr lang="zh-TW" altLang="en-US" sz="2000" dirty="0">
                <a:latin typeface="微軟正黑體" pitchFamily="34" charset="-120"/>
                <a:ea typeface="微軟正黑體" pitchFamily="34" charset="-120"/>
              </a:rPr>
              <a:t>過</a:t>
            </a:r>
            <a:r>
              <a:rPr lang="zh-TW" altLang="en-US" sz="2000" dirty="0" smtClean="0">
                <a:latin typeface="微軟正黑體" pitchFamily="34" charset="-120"/>
                <a:ea typeface="微軟正黑體" pitchFamily="34" charset="-120"/>
              </a:rPr>
              <a:t>蒐集大量地質</a:t>
            </a:r>
            <a:r>
              <a:rPr lang="zh-TW" altLang="en-US" sz="2000" b="1" dirty="0" smtClean="0">
                <a:solidFill>
                  <a:srgbClr val="0070C0"/>
                </a:solidFill>
                <a:latin typeface="微軟正黑體" pitchFamily="34" charset="-120"/>
                <a:ea typeface="微軟正黑體" pitchFamily="34" charset="-120"/>
              </a:rPr>
              <a:t>鑽探資料</a:t>
            </a:r>
            <a:r>
              <a:rPr lang="en-US" altLang="zh-TW" sz="2000" b="1" dirty="0">
                <a:solidFill>
                  <a:srgbClr val="0070C0"/>
                </a:solidFill>
                <a:latin typeface="微軟正黑體" pitchFamily="34" charset="-120"/>
                <a:ea typeface="微軟正黑體" pitchFamily="34" charset="-120"/>
              </a:rPr>
              <a:t>(</a:t>
            </a:r>
            <a:r>
              <a:rPr lang="zh-TW" altLang="en-US" sz="2000" b="1" dirty="0">
                <a:solidFill>
                  <a:srgbClr val="0070C0"/>
                </a:solidFill>
                <a:latin typeface="微軟正黑體" pitchFamily="34" charset="-120"/>
                <a:ea typeface="微軟正黑體" pitchFamily="34" charset="-120"/>
              </a:rPr>
              <a:t>地下地質狀況</a:t>
            </a:r>
            <a:r>
              <a:rPr lang="en-US" altLang="zh-TW" sz="2000" b="1" dirty="0" smtClean="0">
                <a:solidFill>
                  <a:srgbClr val="0070C0"/>
                </a:solidFill>
                <a:latin typeface="微軟正黑體" pitchFamily="34" charset="-120"/>
                <a:ea typeface="微軟正黑體" pitchFamily="34" charset="-120"/>
              </a:rPr>
              <a:t>)</a:t>
            </a:r>
            <a:r>
              <a:rPr lang="zh-TW" altLang="en-US" sz="2000" dirty="0" smtClean="0">
                <a:latin typeface="微軟正黑體" pitchFamily="34" charset="-120"/>
                <a:ea typeface="微軟正黑體" pitchFamily="34" charset="-120"/>
              </a:rPr>
              <a:t>與 </a:t>
            </a:r>
            <a:r>
              <a:rPr lang="zh-TW" altLang="en-US" sz="2000" b="1" dirty="0" smtClean="0">
                <a:solidFill>
                  <a:srgbClr val="0070C0"/>
                </a:solidFill>
                <a:latin typeface="微軟正黑體" pitchFamily="34" charset="-120"/>
                <a:ea typeface="微軟正黑體" pitchFamily="34" charset="-120"/>
              </a:rPr>
              <a:t>地下水位</a:t>
            </a:r>
            <a:r>
              <a:rPr lang="zh-TW" altLang="en-US" sz="2000" dirty="0">
                <a:latin typeface="微軟正黑體" pitchFamily="34" charset="-120"/>
                <a:ea typeface="微軟正黑體" pitchFamily="34" charset="-120"/>
              </a:rPr>
              <a:t>資料</a:t>
            </a:r>
            <a:r>
              <a:rPr lang="zh-TW" altLang="en-US" sz="2000" dirty="0" smtClean="0">
                <a:latin typeface="微軟正黑體" pitchFamily="34" charset="-120"/>
                <a:ea typeface="微軟正黑體" pitchFamily="34" charset="-120"/>
              </a:rPr>
              <a:t>，使用建築法相關規範方法演算，分析在發生設計地震</a:t>
            </a:r>
            <a:r>
              <a:rPr lang="en-US" altLang="zh-TW" sz="2000" dirty="0" smtClean="0">
                <a:latin typeface="微軟正黑體" pitchFamily="34" charset="-120"/>
                <a:ea typeface="微軟正黑體" pitchFamily="34" charset="-120"/>
              </a:rPr>
              <a:t>(</a:t>
            </a:r>
            <a:r>
              <a:rPr lang="zh-TW" altLang="en-US" sz="2000" dirty="0" smtClean="0">
                <a:latin typeface="微軟正黑體" pitchFamily="34" charset="-120"/>
                <a:ea typeface="微軟正黑體" pitchFamily="34" charset="-120"/>
              </a:rPr>
              <a:t>約</a:t>
            </a:r>
            <a:r>
              <a:rPr lang="en-US" altLang="zh-TW" sz="2000" dirty="0" smtClean="0">
                <a:latin typeface="微軟正黑體" pitchFamily="34" charset="-120"/>
                <a:ea typeface="微軟正黑體" pitchFamily="34" charset="-120"/>
              </a:rPr>
              <a:t>5</a:t>
            </a:r>
            <a:r>
              <a:rPr lang="zh-TW" altLang="en-US" sz="2000" dirty="0" smtClean="0">
                <a:latin typeface="微軟正黑體" pitchFamily="34" charset="-120"/>
                <a:ea typeface="微軟正黑體" pitchFamily="34" charset="-120"/>
              </a:rPr>
              <a:t>或</a:t>
            </a:r>
            <a:r>
              <a:rPr lang="en-US" altLang="zh-TW" sz="2000" dirty="0" smtClean="0">
                <a:latin typeface="微軟正黑體" pitchFamily="34" charset="-120"/>
                <a:ea typeface="微軟正黑體" pitchFamily="34" charset="-120"/>
              </a:rPr>
              <a:t>6</a:t>
            </a:r>
            <a:r>
              <a:rPr lang="zh-TW" altLang="en-US" sz="2000" dirty="0" smtClean="0">
                <a:latin typeface="微軟正黑體" pitchFamily="34" charset="-120"/>
                <a:ea typeface="微軟正黑體" pitchFamily="34" charset="-120"/>
              </a:rPr>
              <a:t>級，因地而異</a:t>
            </a:r>
            <a:r>
              <a:rPr lang="en-US" altLang="zh-TW" sz="2000" dirty="0" smtClean="0">
                <a:latin typeface="微軟正黑體" pitchFamily="34" charset="-120"/>
                <a:ea typeface="微軟正黑體" pitchFamily="34" charset="-120"/>
              </a:rPr>
              <a:t>)</a:t>
            </a:r>
            <a:r>
              <a:rPr lang="zh-TW" altLang="en-US" sz="2000" dirty="0" smtClean="0">
                <a:latin typeface="微軟正黑體" pitchFamily="34" charset="-120"/>
                <a:ea typeface="微軟正黑體" pitchFamily="34" charset="-120"/>
              </a:rPr>
              <a:t>時，可能發生土壤</a:t>
            </a:r>
            <a:r>
              <a:rPr lang="zh-TW" altLang="en-US" sz="2000" dirty="0">
                <a:latin typeface="微軟正黑體" pitchFamily="34" charset="-120"/>
                <a:ea typeface="微軟正黑體" pitchFamily="34" charset="-120"/>
              </a:rPr>
              <a:t>液化</a:t>
            </a:r>
            <a:r>
              <a:rPr lang="zh-TW" altLang="en-US" sz="2000" dirty="0" smtClean="0">
                <a:latin typeface="微軟正黑體" pitchFamily="34" charset="-120"/>
                <a:ea typeface="微軟正黑體" pitchFamily="34" charset="-120"/>
              </a:rPr>
              <a:t>的輕重程度。</a:t>
            </a:r>
            <a:endParaRPr lang="zh-TW" altLang="en-US" sz="2000" dirty="0">
              <a:latin typeface="微軟正黑體" pitchFamily="34" charset="-120"/>
              <a:ea typeface="微軟正黑體" pitchFamily="34" charset="-120"/>
            </a:endParaRPr>
          </a:p>
        </p:txBody>
      </p:sp>
      <p:graphicFrame>
        <p:nvGraphicFramePr>
          <p:cNvPr id="13" name="資料庫圖表 12"/>
          <p:cNvGraphicFramePr/>
          <p:nvPr>
            <p:extLst>
              <p:ext uri="{D42A27DB-BD31-4B8C-83A1-F6EECF244321}">
                <p14:modId xmlns:p14="http://schemas.microsoft.com/office/powerpoint/2010/main" xmlns="" val="3698826445"/>
              </p:ext>
            </p:extLst>
          </p:nvPr>
        </p:nvGraphicFramePr>
        <p:xfrm>
          <a:off x="467544" y="3937104"/>
          <a:ext cx="8064896" cy="1940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字方塊 2"/>
          <p:cNvSpPr txBox="1"/>
          <p:nvPr/>
        </p:nvSpPr>
        <p:spPr>
          <a:xfrm>
            <a:off x="5857100" y="4263479"/>
            <a:ext cx="1584177" cy="461665"/>
          </a:xfrm>
          <a:prstGeom prst="rect">
            <a:avLst/>
          </a:prstGeom>
          <a:noFill/>
        </p:spPr>
        <p:txBody>
          <a:bodyPr wrap="square" rtlCol="0">
            <a:spAutoFit/>
          </a:bodyPr>
          <a:lstStyle/>
          <a:p>
            <a:r>
              <a:rPr lang="zh-TW" altLang="en-US" sz="2400" b="1" dirty="0" smtClean="0">
                <a:solidFill>
                  <a:schemeClr val="accent1">
                    <a:lumMod val="50000"/>
                  </a:schemeClr>
                </a:solidFill>
                <a:latin typeface="微軟正黑體" panose="020B0604030504040204" pitchFamily="34" charset="-120"/>
                <a:ea typeface="微軟正黑體" panose="020B0604030504040204" pitchFamily="34" charset="-120"/>
              </a:rPr>
              <a:t>法規規範</a:t>
            </a:r>
            <a:endParaRPr lang="en-US" altLang="zh-TW" sz="2400" b="1" dirty="0" smtClean="0">
              <a:solidFill>
                <a:schemeClr val="accent1">
                  <a:lumMod val="50000"/>
                </a:schemeClr>
              </a:solidFill>
              <a:latin typeface="微軟正黑體" panose="020B0604030504040204" pitchFamily="34" charset="-120"/>
              <a:ea typeface="微軟正黑體" panose="020B0604030504040204" pitchFamily="34" charset="-120"/>
            </a:endParaRPr>
          </a:p>
        </p:txBody>
      </p:sp>
      <p:sp>
        <p:nvSpPr>
          <p:cNvPr id="4" name="矩形 3"/>
          <p:cNvSpPr/>
          <p:nvPr/>
        </p:nvSpPr>
        <p:spPr>
          <a:xfrm>
            <a:off x="5857100" y="5127575"/>
            <a:ext cx="1415772" cy="461665"/>
          </a:xfrm>
          <a:prstGeom prst="rect">
            <a:avLst/>
          </a:prstGeom>
        </p:spPr>
        <p:txBody>
          <a:bodyPr wrap="none">
            <a:spAutoFit/>
          </a:bodyPr>
          <a:lstStyle/>
          <a:p>
            <a:r>
              <a:rPr lang="zh-TW" altLang="en-US" sz="2400" b="1" dirty="0" smtClean="0">
                <a:solidFill>
                  <a:schemeClr val="accent1">
                    <a:lumMod val="50000"/>
                  </a:schemeClr>
                </a:solidFill>
                <a:latin typeface="微軟正黑體" panose="020B0604030504040204" pitchFamily="34" charset="-120"/>
                <a:ea typeface="微軟正黑體" panose="020B0604030504040204" pitchFamily="34" charset="-120"/>
              </a:rPr>
              <a:t>評估方法</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11560" y="3956009"/>
            <a:ext cx="5832648" cy="508918"/>
          </a:xfrm>
          <a:noFill/>
          <a:ln>
            <a:noFill/>
          </a:ln>
          <a:effectLst/>
        </p:spPr>
        <p:txBody>
          <a:bodyPr/>
          <a:lstStyle/>
          <a:p>
            <a:pPr marL="176213" indent="-176213" algn="just">
              <a:spcBef>
                <a:spcPct val="30000"/>
              </a:spcBef>
            </a:pPr>
            <a:r>
              <a:rPr lang="en-US" altLang="zh-TW" sz="2400" b="1" kern="1200" dirty="0" smtClean="0">
                <a:solidFill>
                  <a:srgbClr val="0070C0"/>
                </a:solidFill>
                <a:cs typeface="+mn-cs"/>
              </a:rPr>
              <a:t>2. </a:t>
            </a:r>
            <a:r>
              <a:rPr lang="zh-TW" altLang="en-US" sz="2400" b="1" kern="1200" dirty="0" smtClean="0">
                <a:solidFill>
                  <a:srgbClr val="0070C0"/>
                </a:solidFill>
                <a:cs typeface="+mn-cs"/>
              </a:rPr>
              <a:t>土壤液化潛勢分級（設計地震發生時）</a:t>
            </a:r>
            <a:endParaRPr lang="zh-TW" altLang="en-US" sz="2400" b="1" kern="1200" dirty="0">
              <a:solidFill>
                <a:srgbClr val="0070C0"/>
              </a:solidFill>
              <a:cs typeface="+mn-cs"/>
            </a:endParaRPr>
          </a:p>
        </p:txBody>
      </p:sp>
      <p:sp>
        <p:nvSpPr>
          <p:cNvPr id="4" name="Rectangle 3"/>
          <p:cNvSpPr>
            <a:spLocks noChangeArrowheads="1"/>
          </p:cNvSpPr>
          <p:nvPr/>
        </p:nvSpPr>
        <p:spPr bwMode="auto">
          <a:xfrm>
            <a:off x="705653" y="4509120"/>
            <a:ext cx="7858449" cy="19393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457200" indent="-457200" algn="just" fontAlgn="base">
              <a:spcBef>
                <a:spcPct val="30000"/>
              </a:spcBef>
              <a:spcAft>
                <a:spcPct val="0"/>
              </a:spcAft>
              <a:buFont typeface="Wingdings" pitchFamily="2" charset="2"/>
              <a:buChar char="Ø"/>
            </a:pPr>
            <a:r>
              <a:rPr kumimoji="1" lang="zh-TW" altLang="en-US" sz="2000" dirty="0" smtClean="0">
                <a:latin typeface="微軟正黑體" pitchFamily="34" charset="-120"/>
                <a:ea typeface="微軟正黑體" pitchFamily="34" charset="-120"/>
              </a:rPr>
              <a:t>低潛勢</a:t>
            </a:r>
            <a:r>
              <a:rPr kumimoji="1" lang="en-US" altLang="zh-TW" sz="2000" dirty="0" smtClean="0">
                <a:latin typeface="微軟正黑體" pitchFamily="34" charset="-120"/>
                <a:ea typeface="微軟正黑體" pitchFamily="34" charset="-120"/>
              </a:rPr>
              <a:t>(0</a:t>
            </a:r>
            <a:r>
              <a:rPr kumimoji="1" lang="zh-TW" altLang="en-US" sz="2000" dirty="0" smtClean="0">
                <a:latin typeface="微軟正黑體" pitchFamily="34" charset="-120"/>
                <a:ea typeface="微軟正黑體" pitchFamily="34" charset="-120"/>
              </a:rPr>
              <a:t> </a:t>
            </a:r>
            <a:r>
              <a:rPr kumimoji="1" lang="en-US" altLang="zh-TW" sz="2000" dirty="0" smtClean="0">
                <a:latin typeface="微軟正黑體" pitchFamily="34" charset="-120"/>
                <a:ea typeface="微軟正黑體" pitchFamily="34" charset="-120"/>
              </a:rPr>
              <a:t>&lt;P</a:t>
            </a:r>
            <a:r>
              <a:rPr kumimoji="1" lang="en-US" altLang="zh-TW" sz="2000" baseline="-25000" dirty="0" smtClean="0">
                <a:latin typeface="微軟正黑體" pitchFamily="34" charset="-120"/>
                <a:ea typeface="微軟正黑體" pitchFamily="34" charset="-120"/>
              </a:rPr>
              <a:t>L </a:t>
            </a:r>
            <a:r>
              <a:rPr kumimoji="1" lang="en-US" altLang="zh-TW" sz="2000" dirty="0" smtClean="0">
                <a:latin typeface="微軟正黑體" pitchFamily="34" charset="-120"/>
                <a:ea typeface="微軟正黑體" pitchFamily="34" charset="-120"/>
              </a:rPr>
              <a:t>&lt;5)</a:t>
            </a:r>
            <a:r>
              <a:rPr kumimoji="1" lang="zh-TW" altLang="en-US" sz="2000" dirty="0" smtClean="0">
                <a:latin typeface="微軟正黑體" pitchFamily="34" charset="-120"/>
                <a:ea typeface="微軟正黑體" pitchFamily="34" charset="-120"/>
              </a:rPr>
              <a:t> </a:t>
            </a:r>
            <a:r>
              <a:rPr kumimoji="1" lang="en-US" altLang="zh-TW" sz="2000" dirty="0" smtClean="0">
                <a:latin typeface="微軟正黑體" pitchFamily="34" charset="-120"/>
                <a:ea typeface="微軟正黑體" pitchFamily="34" charset="-120"/>
              </a:rPr>
              <a:t>: </a:t>
            </a:r>
            <a:r>
              <a:rPr kumimoji="1" lang="zh-TW" altLang="en-US" sz="2000" dirty="0" smtClean="0">
                <a:latin typeface="微軟正黑體" pitchFamily="34" charset="-120"/>
                <a:ea typeface="微軟正黑體" pitchFamily="34" charset="-120"/>
              </a:rPr>
              <a:t>地基可能無影響或輕微影響。</a:t>
            </a:r>
            <a:endParaRPr kumimoji="1" lang="en-US" altLang="zh-TW" sz="2000" dirty="0" smtClean="0">
              <a:latin typeface="微軟正黑體" pitchFamily="34" charset="-120"/>
              <a:ea typeface="微軟正黑體" pitchFamily="34" charset="-120"/>
            </a:endParaRPr>
          </a:p>
          <a:p>
            <a:pPr marL="457200" indent="-457200" algn="just" fontAlgn="base">
              <a:spcBef>
                <a:spcPct val="30000"/>
              </a:spcBef>
              <a:spcAft>
                <a:spcPct val="0"/>
              </a:spcAft>
              <a:buFont typeface="Wingdings" pitchFamily="2" charset="2"/>
              <a:buChar char="Ø"/>
            </a:pPr>
            <a:r>
              <a:rPr kumimoji="1" lang="zh-TW" altLang="en-US" sz="2000" dirty="0" smtClean="0">
                <a:latin typeface="微軟正黑體" pitchFamily="34" charset="-120"/>
                <a:ea typeface="微軟正黑體" pitchFamily="34" charset="-120"/>
              </a:rPr>
              <a:t>中潛勢</a:t>
            </a:r>
            <a:r>
              <a:rPr kumimoji="1" lang="en-US" altLang="zh-TW" sz="2000" dirty="0" smtClean="0">
                <a:latin typeface="微軟正黑體" pitchFamily="34" charset="-120"/>
                <a:ea typeface="微軟正黑體" pitchFamily="34" charset="-120"/>
                <a:sym typeface="Wingdings" pitchFamily="2" charset="2"/>
              </a:rPr>
              <a:t>(</a:t>
            </a:r>
            <a:r>
              <a:rPr kumimoji="1" lang="en-US" altLang="zh-TW" sz="2000" dirty="0" smtClean="0">
                <a:latin typeface="微軟正黑體" pitchFamily="34" charset="-120"/>
                <a:ea typeface="微軟正黑體" pitchFamily="34" charset="-120"/>
              </a:rPr>
              <a:t>5</a:t>
            </a:r>
            <a:r>
              <a:rPr kumimoji="1" lang="zh-TW" altLang="en-US" sz="2000" dirty="0" smtClean="0">
                <a:latin typeface="微軟正黑體" pitchFamily="34" charset="-120"/>
                <a:ea typeface="微軟正黑體" pitchFamily="34" charset="-120"/>
              </a:rPr>
              <a:t> </a:t>
            </a:r>
            <a:r>
              <a:rPr kumimoji="1" lang="en-US" altLang="zh-TW" sz="2000" dirty="0" smtClean="0">
                <a:latin typeface="微軟正黑體" pitchFamily="34" charset="-120"/>
                <a:ea typeface="微軟正黑體" pitchFamily="34" charset="-120"/>
              </a:rPr>
              <a:t>≦ P</a:t>
            </a:r>
            <a:r>
              <a:rPr kumimoji="1" lang="en-US" altLang="zh-TW" sz="2000" baseline="-25000" dirty="0" smtClean="0">
                <a:latin typeface="微軟正黑體" pitchFamily="34" charset="-120"/>
                <a:ea typeface="微軟正黑體" pitchFamily="34" charset="-120"/>
              </a:rPr>
              <a:t>L </a:t>
            </a:r>
            <a:r>
              <a:rPr kumimoji="1" lang="en-US" altLang="zh-TW" sz="2000" dirty="0" smtClean="0">
                <a:latin typeface="微軟正黑體" pitchFamily="34" charset="-120"/>
                <a:ea typeface="微軟正黑體" pitchFamily="34" charset="-120"/>
              </a:rPr>
              <a:t>≦ 15)</a:t>
            </a:r>
            <a:r>
              <a:rPr kumimoji="1" lang="zh-TW" altLang="en-US" sz="2000" dirty="0" smtClean="0">
                <a:latin typeface="微軟正黑體" pitchFamily="34" charset="-120"/>
                <a:ea typeface="微軟正黑體" pitchFamily="34" charset="-120"/>
              </a:rPr>
              <a:t>：地基可能輕微至中度影響。</a:t>
            </a:r>
            <a:endParaRPr kumimoji="1" lang="en-US" altLang="zh-TW" sz="2000" dirty="0" smtClean="0">
              <a:latin typeface="微軟正黑體" pitchFamily="34" charset="-120"/>
              <a:ea typeface="微軟正黑體" pitchFamily="34" charset="-120"/>
            </a:endParaRPr>
          </a:p>
          <a:p>
            <a:pPr marL="457200" indent="-457200" algn="just" fontAlgn="base">
              <a:spcBef>
                <a:spcPct val="30000"/>
              </a:spcBef>
              <a:spcAft>
                <a:spcPct val="0"/>
              </a:spcAft>
              <a:buFont typeface="Wingdings" pitchFamily="2" charset="2"/>
              <a:buChar char="Ø"/>
            </a:pPr>
            <a:r>
              <a:rPr kumimoji="1" lang="zh-TW" altLang="en-US" sz="2000" dirty="0" smtClean="0">
                <a:latin typeface="微軟正黑體" pitchFamily="34" charset="-120"/>
                <a:ea typeface="微軟正黑體" pitchFamily="34" charset="-120"/>
              </a:rPr>
              <a:t>高潛勢</a:t>
            </a:r>
            <a:r>
              <a:rPr kumimoji="1" lang="en-US" altLang="zh-TW" sz="2000" dirty="0" smtClean="0">
                <a:latin typeface="微軟正黑體" pitchFamily="34" charset="-120"/>
                <a:ea typeface="微軟正黑體" pitchFamily="34" charset="-120"/>
              </a:rPr>
              <a:t>(P</a:t>
            </a:r>
            <a:r>
              <a:rPr kumimoji="1" lang="en-US" altLang="zh-TW" sz="2000" baseline="-25000" dirty="0" smtClean="0">
                <a:latin typeface="微軟正黑體" pitchFamily="34" charset="-120"/>
                <a:ea typeface="微軟正黑體" pitchFamily="34" charset="-120"/>
              </a:rPr>
              <a:t>L</a:t>
            </a:r>
            <a:r>
              <a:rPr kumimoji="1" lang="zh-TW" altLang="en-US" sz="2000" baseline="-25000" dirty="0" smtClean="0">
                <a:latin typeface="微軟正黑體" pitchFamily="34" charset="-120"/>
                <a:ea typeface="微軟正黑體" pitchFamily="34" charset="-120"/>
              </a:rPr>
              <a:t> </a:t>
            </a:r>
            <a:r>
              <a:rPr kumimoji="1" lang="en-US" altLang="zh-TW" sz="2000" dirty="0" smtClean="0">
                <a:latin typeface="微軟正黑體" pitchFamily="34" charset="-120"/>
                <a:ea typeface="微軟正黑體" pitchFamily="34" charset="-120"/>
              </a:rPr>
              <a:t>&gt;</a:t>
            </a:r>
            <a:r>
              <a:rPr kumimoji="1" lang="zh-TW" altLang="en-US" sz="2000" dirty="0" smtClean="0">
                <a:latin typeface="微軟正黑體" pitchFamily="34" charset="-120"/>
                <a:ea typeface="微軟正黑體" pitchFamily="34" charset="-120"/>
              </a:rPr>
              <a:t> </a:t>
            </a:r>
            <a:r>
              <a:rPr kumimoji="1" lang="en-US" altLang="zh-TW" sz="2000" dirty="0" smtClean="0">
                <a:latin typeface="微軟正黑體" pitchFamily="34" charset="-120"/>
                <a:ea typeface="微軟正黑體" pitchFamily="34" charset="-120"/>
              </a:rPr>
              <a:t>15)</a:t>
            </a:r>
            <a:r>
              <a:rPr kumimoji="1" lang="zh-TW" altLang="en-US" sz="2000" dirty="0" smtClean="0">
                <a:latin typeface="微軟正黑體" pitchFamily="34" charset="-120"/>
                <a:ea typeface="微軟正黑體" pitchFamily="34" charset="-120"/>
              </a:rPr>
              <a:t>：地基可能中度至嚴重影響。</a:t>
            </a:r>
            <a:endParaRPr kumimoji="1" lang="en-US" altLang="zh-TW" sz="2000" dirty="0" smtClean="0">
              <a:latin typeface="微軟正黑體" pitchFamily="34" charset="-120"/>
              <a:ea typeface="微軟正黑體" pitchFamily="34" charset="-120"/>
            </a:endParaRPr>
          </a:p>
          <a:p>
            <a:pPr marL="457200" indent="-457200" algn="just" fontAlgn="base">
              <a:spcBef>
                <a:spcPct val="30000"/>
              </a:spcBef>
              <a:spcAft>
                <a:spcPct val="0"/>
              </a:spcAft>
            </a:pPr>
            <a:r>
              <a:rPr kumimoji="1" lang="zh-TW" altLang="en-US" sz="1600" dirty="0" smtClean="0">
                <a:solidFill>
                  <a:srgbClr val="002060"/>
                </a:solidFill>
                <a:latin typeface="微軟正黑體" pitchFamily="34" charset="-120"/>
                <a:ea typeface="微軟正黑體" pitchFamily="34" charset="-120"/>
              </a:rPr>
              <a:t>        </a:t>
            </a:r>
            <a:r>
              <a:rPr kumimoji="1" lang="en-US" altLang="zh-TW" sz="1600" dirty="0" smtClean="0">
                <a:solidFill>
                  <a:srgbClr val="002060"/>
                </a:solidFill>
                <a:latin typeface="微軟正黑體" pitchFamily="34" charset="-120"/>
                <a:ea typeface="微軟正黑體" pitchFamily="34" charset="-120"/>
              </a:rPr>
              <a:t>P</a:t>
            </a:r>
            <a:r>
              <a:rPr kumimoji="1" lang="en-US" altLang="zh-TW" sz="1600" baseline="-25000" dirty="0" smtClean="0">
                <a:solidFill>
                  <a:srgbClr val="002060"/>
                </a:solidFill>
                <a:latin typeface="微軟正黑體" pitchFamily="34" charset="-120"/>
                <a:ea typeface="微軟正黑體" pitchFamily="34" charset="-120"/>
              </a:rPr>
              <a:t>L </a:t>
            </a:r>
            <a:r>
              <a:rPr kumimoji="1" lang="zh-TW" altLang="en-US" sz="1600" dirty="0" smtClean="0">
                <a:solidFill>
                  <a:srgbClr val="002060"/>
                </a:solidFill>
                <a:latin typeface="微軟正黑體" pitchFamily="34" charset="-120"/>
                <a:ea typeface="微軟正黑體" pitchFamily="34" charset="-120"/>
              </a:rPr>
              <a:t>：土壤液化潛勢</a:t>
            </a:r>
            <a:r>
              <a:rPr kumimoji="1" lang="en-US" altLang="zh-TW" sz="1600" dirty="0" smtClean="0">
                <a:solidFill>
                  <a:srgbClr val="002060"/>
                </a:solidFill>
                <a:latin typeface="微軟正黑體" pitchFamily="34" charset="-120"/>
                <a:ea typeface="微軟正黑體" pitchFamily="34" charset="-120"/>
              </a:rPr>
              <a:t>(</a:t>
            </a:r>
            <a:r>
              <a:rPr kumimoji="1" lang="zh-TW" altLang="en-US" sz="1600" dirty="0" smtClean="0">
                <a:solidFill>
                  <a:srgbClr val="002060"/>
                </a:solidFill>
                <a:latin typeface="微軟正黑體" pitchFamily="34" charset="-120"/>
                <a:ea typeface="微軟正黑體" pitchFamily="34" charset="-120"/>
              </a:rPr>
              <a:t>能</a:t>
            </a:r>
            <a:r>
              <a:rPr kumimoji="1" lang="en-US" altLang="zh-TW" sz="1600" dirty="0" smtClean="0">
                <a:solidFill>
                  <a:srgbClr val="002060"/>
                </a:solidFill>
                <a:latin typeface="微軟正黑體" pitchFamily="34" charset="-120"/>
                <a:ea typeface="微軟正黑體" pitchFamily="34" charset="-120"/>
              </a:rPr>
              <a:t>)</a:t>
            </a:r>
            <a:r>
              <a:rPr kumimoji="1" lang="zh-TW" altLang="en-US" sz="1600" dirty="0" smtClean="0">
                <a:solidFill>
                  <a:srgbClr val="002060"/>
                </a:solidFill>
                <a:latin typeface="微軟正黑體" pitchFamily="34" charset="-120"/>
                <a:ea typeface="微軟正黑體" pitchFamily="34" charset="-120"/>
              </a:rPr>
              <a:t>指數</a:t>
            </a:r>
            <a:endParaRPr kumimoji="1" lang="en-US" altLang="zh-TW" sz="1600" dirty="0" smtClean="0">
              <a:solidFill>
                <a:srgbClr val="002060"/>
              </a:solidFill>
              <a:latin typeface="微軟正黑體" pitchFamily="34" charset="-120"/>
              <a:ea typeface="微軟正黑體" pitchFamily="34" charset="-120"/>
            </a:endParaRPr>
          </a:p>
          <a:p>
            <a:pPr algn="just" fontAlgn="base">
              <a:spcBef>
                <a:spcPct val="30000"/>
              </a:spcBef>
              <a:spcAft>
                <a:spcPct val="0"/>
              </a:spcAft>
            </a:pPr>
            <a:endParaRPr kumimoji="1" lang="zh-TW" altLang="en-US" sz="2000" dirty="0">
              <a:latin typeface="微軟正黑體" pitchFamily="34" charset="-120"/>
              <a:ea typeface="微軟正黑體" pitchFamily="34" charset="-120"/>
            </a:endParaRPr>
          </a:p>
        </p:txBody>
      </p:sp>
      <p:sp>
        <p:nvSpPr>
          <p:cNvPr id="27" name="投影片編號版面配置區 26"/>
          <p:cNvSpPr>
            <a:spLocks noGrp="1"/>
          </p:cNvSpPr>
          <p:nvPr>
            <p:ph type="sldNum" sz="quarter" idx="10"/>
          </p:nvPr>
        </p:nvSpPr>
        <p:spPr/>
        <p:txBody>
          <a:bodyPr/>
          <a:lstStyle/>
          <a:p>
            <a:fld id="{A7C34E1D-5884-44D0-82A0-D3CBF40F1D88}" type="slidenum">
              <a:rPr lang="en-US" altLang="zh-TW" smtClean="0">
                <a:solidFill>
                  <a:srgbClr val="000000"/>
                </a:solidFill>
              </a:rPr>
              <a:pPr/>
              <a:t>11</a:t>
            </a:fld>
            <a:endParaRPr lang="en-US" altLang="zh-TW">
              <a:solidFill>
                <a:srgbClr val="000000"/>
              </a:solidFill>
            </a:endParaRPr>
          </a:p>
        </p:txBody>
      </p:sp>
      <p:sp>
        <p:nvSpPr>
          <p:cNvPr id="53" name="矩形 52"/>
          <p:cNvSpPr/>
          <p:nvPr/>
        </p:nvSpPr>
        <p:spPr bwMode="auto">
          <a:xfrm>
            <a:off x="705653" y="2488607"/>
            <a:ext cx="3532885" cy="1372441"/>
          </a:xfrm>
          <a:prstGeom prst="rect">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285750" indent="-285750" fontAlgn="base">
              <a:spcBef>
                <a:spcPct val="0"/>
              </a:spcBef>
              <a:spcAft>
                <a:spcPct val="0"/>
              </a:spcAft>
            </a:pPr>
            <a:r>
              <a:rPr kumimoji="1" lang="zh-TW" altLang="en-US" sz="2000" b="1" dirty="0" smtClean="0">
                <a:solidFill>
                  <a:srgbClr val="002060"/>
                </a:solidFill>
                <a:latin typeface="微軟正黑體" panose="020B0604030504040204" pitchFamily="34" charset="-120"/>
                <a:ea typeface="微軟正黑體" panose="020B0604030504040204" pitchFamily="34" charset="-120"/>
              </a:rPr>
              <a:t>工程地質探勘資料庫：</a:t>
            </a:r>
            <a:endParaRPr kumimoji="1" lang="en-US" altLang="zh-TW" sz="2000" b="1" dirty="0" smtClean="0">
              <a:solidFill>
                <a:srgbClr val="002060"/>
              </a:solidFill>
              <a:latin typeface="微軟正黑體" panose="020B0604030504040204" pitchFamily="34" charset="-120"/>
              <a:ea typeface="微軟正黑體" panose="020B0604030504040204" pitchFamily="34" charset="-120"/>
            </a:endParaRPr>
          </a:p>
          <a:p>
            <a:pPr marL="285750" indent="-285750" fontAlgn="base">
              <a:spcBef>
                <a:spcPct val="0"/>
              </a:spcBef>
              <a:spcAft>
                <a:spcPct val="0"/>
              </a:spcAft>
              <a:buFont typeface="Wingdings" panose="05000000000000000000" pitchFamily="2" charset="2"/>
              <a:buChar char="Ø"/>
            </a:pPr>
            <a:r>
              <a:rPr kumimoji="1" lang="zh-TW" altLang="en-US" b="1" dirty="0">
                <a:solidFill>
                  <a:sysClr val="windowText" lastClr="000000"/>
                </a:solidFill>
                <a:latin typeface="微軟正黑體" panose="020B0604030504040204" pitchFamily="34" charset="-120"/>
                <a:ea typeface="微軟正黑體" panose="020B0604030504040204" pitchFamily="34" charset="-120"/>
              </a:rPr>
              <a:t>重</a:t>
            </a:r>
            <a:r>
              <a:rPr kumimoji="1" lang="zh-TW" altLang="en-US" b="1" dirty="0" smtClean="0">
                <a:solidFill>
                  <a:sysClr val="windowText" lastClr="000000"/>
                </a:solidFill>
                <a:latin typeface="微軟正黑體" panose="020B0604030504040204" pitchFamily="34" charset="-120"/>
                <a:ea typeface="微軟正黑體" panose="020B0604030504040204" pitchFamily="34" charset="-120"/>
              </a:rPr>
              <a:t>大工程鑽探</a:t>
            </a:r>
            <a:r>
              <a:rPr kumimoji="1" lang="en-US" altLang="zh-TW" dirty="0" smtClean="0">
                <a:solidFill>
                  <a:sysClr val="windowText" lastClr="000000"/>
                </a:solidFill>
                <a:latin typeface="微軟正黑體" panose="020B0604030504040204" pitchFamily="34" charset="-120"/>
                <a:ea typeface="微軟正黑體" panose="020B0604030504040204" pitchFamily="34" charset="-120"/>
              </a:rPr>
              <a:t>(12271</a:t>
            </a:r>
            <a:r>
              <a:rPr kumimoji="1" lang="zh-TW" altLang="en-US" dirty="0" smtClean="0">
                <a:solidFill>
                  <a:sysClr val="windowText" lastClr="000000"/>
                </a:solidFill>
                <a:latin typeface="微軟正黑體" panose="020B0604030504040204" pitchFamily="34" charset="-120"/>
                <a:ea typeface="微軟正黑體" panose="020B0604030504040204" pitchFamily="34" charset="-120"/>
              </a:rPr>
              <a:t>孔</a:t>
            </a:r>
            <a:r>
              <a:rPr kumimoji="1" lang="en-US" altLang="zh-TW" dirty="0">
                <a:solidFill>
                  <a:sysClr val="windowText" lastClr="000000"/>
                </a:solidFill>
                <a:latin typeface="微軟正黑體" panose="020B0604030504040204" pitchFamily="34" charset="-120"/>
                <a:ea typeface="微軟正黑體" panose="020B0604030504040204" pitchFamily="34" charset="-120"/>
              </a:rPr>
              <a:t>)</a:t>
            </a:r>
            <a:endParaRPr kumimoji="1" lang="en-US" altLang="zh-TW" dirty="0" smtClean="0">
              <a:solidFill>
                <a:sysClr val="windowText" lastClr="000000"/>
              </a:solidFill>
              <a:latin typeface="微軟正黑體" panose="020B0604030504040204" pitchFamily="34" charset="-120"/>
              <a:ea typeface="微軟正黑體" panose="020B0604030504040204" pitchFamily="34" charset="-120"/>
            </a:endParaRPr>
          </a:p>
          <a:p>
            <a:pPr marL="285750" indent="-285750" fontAlgn="base">
              <a:spcBef>
                <a:spcPct val="0"/>
              </a:spcBef>
              <a:spcAft>
                <a:spcPct val="0"/>
              </a:spcAft>
              <a:buFont typeface="Wingdings" panose="05000000000000000000" pitchFamily="2" charset="2"/>
              <a:buChar char="Ø"/>
            </a:pPr>
            <a:r>
              <a:rPr kumimoji="1" lang="zh-TW" altLang="en-US" b="1" dirty="0" smtClean="0">
                <a:solidFill>
                  <a:sysClr val="windowText" lastClr="000000"/>
                </a:solidFill>
                <a:latin typeface="微軟正黑體" panose="020B0604030504040204" pitchFamily="34" charset="-120"/>
                <a:ea typeface="微軟正黑體" panose="020B0604030504040204" pitchFamily="34" charset="-120"/>
              </a:rPr>
              <a:t>地質</a:t>
            </a:r>
            <a:r>
              <a:rPr kumimoji="1" lang="zh-TW" altLang="en-US" b="1" dirty="0">
                <a:solidFill>
                  <a:sysClr val="windowText" lastClr="000000"/>
                </a:solidFill>
                <a:latin typeface="微軟正黑體" panose="020B0604030504040204" pitchFamily="34" charset="-120"/>
                <a:ea typeface="微軟正黑體" panose="020B0604030504040204" pitchFamily="34" charset="-120"/>
              </a:rPr>
              <a:t>調查所</a:t>
            </a:r>
            <a:r>
              <a:rPr kumimoji="1" lang="zh-TW" altLang="en-US" b="1" dirty="0" smtClean="0">
                <a:solidFill>
                  <a:sysClr val="windowText" lastClr="000000"/>
                </a:solidFill>
                <a:latin typeface="微軟正黑體" panose="020B0604030504040204" pitchFamily="34" charset="-120"/>
                <a:ea typeface="微軟正黑體" panose="020B0604030504040204" pitchFamily="34" charset="-120"/>
              </a:rPr>
              <a:t>歷年平原</a:t>
            </a:r>
            <a:r>
              <a:rPr kumimoji="1" lang="zh-TW" altLang="en-US" b="1" dirty="0">
                <a:solidFill>
                  <a:sysClr val="windowText" lastClr="000000"/>
                </a:solidFill>
                <a:latin typeface="微軟正黑體" panose="020B0604030504040204" pitchFamily="34" charset="-120"/>
                <a:ea typeface="微軟正黑體" panose="020B0604030504040204" pitchFamily="34" charset="-120"/>
              </a:rPr>
              <a:t>區</a:t>
            </a:r>
            <a:r>
              <a:rPr kumimoji="1" lang="zh-TW" altLang="en-US" b="1" dirty="0" smtClean="0">
                <a:solidFill>
                  <a:sysClr val="windowText" lastClr="000000"/>
                </a:solidFill>
                <a:latin typeface="微軟正黑體" panose="020B0604030504040204" pitchFamily="34" charset="-120"/>
                <a:ea typeface="微軟正黑體" panose="020B0604030504040204" pitchFamily="34" charset="-120"/>
              </a:rPr>
              <a:t>鑽探</a:t>
            </a:r>
            <a:r>
              <a:rPr kumimoji="1" lang="en-US" altLang="zh-TW" b="1" dirty="0" smtClean="0">
                <a:solidFill>
                  <a:sysClr val="windowText" lastClr="000000"/>
                </a:solidFill>
                <a:latin typeface="微軟正黑體" panose="020B0604030504040204" pitchFamily="34" charset="-120"/>
                <a:ea typeface="微軟正黑體" panose="020B0604030504040204" pitchFamily="34" charset="-120"/>
              </a:rPr>
              <a:t>(</a:t>
            </a:r>
            <a:r>
              <a:rPr kumimoji="1" lang="en-US" altLang="zh-TW" dirty="0" smtClean="0">
                <a:solidFill>
                  <a:sysClr val="windowText" lastClr="000000"/>
                </a:solidFill>
                <a:latin typeface="微軟正黑體" panose="020B0604030504040204" pitchFamily="34" charset="-120"/>
                <a:ea typeface="微軟正黑體" panose="020B0604030504040204" pitchFamily="34" charset="-120"/>
              </a:rPr>
              <a:t>1102</a:t>
            </a:r>
            <a:r>
              <a:rPr kumimoji="1" lang="zh-TW" altLang="en-US" dirty="0" smtClean="0">
                <a:solidFill>
                  <a:sysClr val="windowText" lastClr="000000"/>
                </a:solidFill>
                <a:latin typeface="微軟正黑體" panose="020B0604030504040204" pitchFamily="34" charset="-120"/>
                <a:ea typeface="微軟正黑體" panose="020B0604030504040204" pitchFamily="34" charset="-120"/>
              </a:rPr>
              <a:t>孔</a:t>
            </a:r>
            <a:r>
              <a:rPr kumimoji="1" lang="en-US" altLang="zh-TW" dirty="0" smtClean="0">
                <a:solidFill>
                  <a:sysClr val="windowText" lastClr="000000"/>
                </a:solidFill>
                <a:latin typeface="微軟正黑體" panose="020B0604030504040204" pitchFamily="34" charset="-120"/>
                <a:ea typeface="微軟正黑體" panose="020B0604030504040204" pitchFamily="34" charset="-120"/>
              </a:rPr>
              <a:t>)</a:t>
            </a:r>
            <a:endParaRPr kumimoji="1" lang="zh-TW" altLang="en-US" sz="1800" b="0"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endParaRPr>
          </a:p>
        </p:txBody>
      </p:sp>
      <p:sp>
        <p:nvSpPr>
          <p:cNvPr id="54" name="矩形 53"/>
          <p:cNvSpPr/>
          <p:nvPr/>
        </p:nvSpPr>
        <p:spPr bwMode="auto">
          <a:xfrm>
            <a:off x="4738101" y="2488607"/>
            <a:ext cx="3753993" cy="1371600"/>
          </a:xfrm>
          <a:prstGeom prst="rect">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285750" indent="-285750">
              <a:buFont typeface="Wingdings" panose="05000000000000000000" pitchFamily="2" charset="2"/>
              <a:buChar char="Ø"/>
            </a:pPr>
            <a:r>
              <a:rPr lang="en-US" altLang="zh-TW" dirty="0" smtClean="0">
                <a:solidFill>
                  <a:sysClr val="windowText" lastClr="000000"/>
                </a:solidFill>
                <a:latin typeface="微軟正黑體" pitchFamily="34" charset="-120"/>
                <a:ea typeface="微軟正黑體" pitchFamily="34" charset="-120"/>
              </a:rPr>
              <a:t>2011</a:t>
            </a:r>
            <a:r>
              <a:rPr lang="zh-TW" altLang="zh-TW" dirty="0" smtClean="0">
                <a:solidFill>
                  <a:sysClr val="windowText" lastClr="000000"/>
                </a:solidFill>
                <a:latin typeface="微軟正黑體" pitchFamily="34" charset="-120"/>
                <a:ea typeface="微軟正黑體" pitchFamily="34" charset="-120"/>
              </a:rPr>
              <a:t>內政部</a:t>
            </a:r>
            <a:r>
              <a:rPr lang="en-US" altLang="zh-TW" dirty="0" smtClean="0">
                <a:solidFill>
                  <a:sysClr val="windowText" lastClr="000000"/>
                </a:solidFill>
                <a:latin typeface="微軟正黑體" pitchFamily="34" charset="-120"/>
                <a:ea typeface="微軟正黑體" pitchFamily="34" charset="-120"/>
              </a:rPr>
              <a:t>《</a:t>
            </a:r>
            <a:r>
              <a:rPr lang="zh-TW" altLang="zh-TW" dirty="0" smtClean="0">
                <a:solidFill>
                  <a:sysClr val="windowText" lastClr="000000"/>
                </a:solidFill>
                <a:latin typeface="微軟正黑體" pitchFamily="34" charset="-120"/>
                <a:ea typeface="微軟正黑體" pitchFamily="34" charset="-120"/>
              </a:rPr>
              <a:t>建築物耐震設計規範</a:t>
            </a:r>
            <a:r>
              <a:rPr lang="en-US" altLang="zh-TW" dirty="0" smtClean="0">
                <a:solidFill>
                  <a:sysClr val="windowText" lastClr="000000"/>
                </a:solidFill>
                <a:latin typeface="微軟正黑體" pitchFamily="34" charset="-120"/>
                <a:ea typeface="微軟正黑體" pitchFamily="34" charset="-120"/>
              </a:rPr>
              <a:t>》</a:t>
            </a:r>
            <a:r>
              <a:rPr lang="zh-TW" altLang="en-US" b="1" dirty="0" smtClean="0">
                <a:solidFill>
                  <a:sysClr val="windowText" lastClr="000000"/>
                </a:solidFill>
                <a:latin typeface="微軟正黑體" pitchFamily="34" charset="-120"/>
                <a:ea typeface="微軟正黑體" pitchFamily="34" charset="-120"/>
              </a:rPr>
              <a:t>設計地震</a:t>
            </a:r>
          </a:p>
          <a:p>
            <a:pPr marL="285750" lvl="0" indent="-285750">
              <a:buFont typeface="Wingdings" panose="05000000000000000000" pitchFamily="2" charset="2"/>
              <a:buChar char="Ø"/>
            </a:pPr>
            <a:r>
              <a:rPr kumimoji="1" lang="en-US" altLang="zh-TW" b="0"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2001</a:t>
            </a:r>
            <a:r>
              <a:rPr kumimoji="1" lang="zh-TW" altLang="en-US" b="0"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內政部</a:t>
            </a:r>
            <a:r>
              <a:rPr kumimoji="1" lang="en-US" altLang="zh-TW" b="0"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a:t>
            </a:r>
            <a:r>
              <a:rPr lang="zh-TW" altLang="en-US" dirty="0">
                <a:solidFill>
                  <a:sysClr val="windowText" lastClr="000000"/>
                </a:solidFill>
                <a:latin typeface="微軟正黑體" panose="020B0604030504040204" pitchFamily="34" charset="-120"/>
                <a:ea typeface="微軟正黑體" panose="020B0604030504040204" pitchFamily="34" charset="-120"/>
              </a:rPr>
              <a:t>建築物基礎構造設計規範 </a:t>
            </a:r>
            <a:r>
              <a:rPr kumimoji="1" lang="en-US" altLang="zh-TW" b="0"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a:t>
            </a:r>
            <a:r>
              <a:rPr kumimoji="1" lang="zh-TW" altLang="en-US"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土壤液化評估方法</a:t>
            </a:r>
            <a:endParaRPr kumimoji="1" lang="en-US" altLang="zh-TW"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endParaRPr>
          </a:p>
        </p:txBody>
      </p:sp>
      <p:sp>
        <p:nvSpPr>
          <p:cNvPr id="56" name="標題 1"/>
          <p:cNvSpPr txBox="1">
            <a:spLocks/>
          </p:cNvSpPr>
          <p:nvPr/>
        </p:nvSpPr>
        <p:spPr bwMode="auto">
          <a:xfrm>
            <a:off x="611560" y="1916832"/>
            <a:ext cx="5257304" cy="5089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marL="176213" indent="-176213" algn="just">
              <a:spcBef>
                <a:spcPct val="30000"/>
              </a:spcBef>
            </a:pPr>
            <a:r>
              <a:rPr lang="en-US" altLang="zh-TW" sz="2400" b="1" kern="1200" dirty="0" smtClean="0">
                <a:solidFill>
                  <a:srgbClr val="0070C0"/>
                </a:solidFill>
                <a:cs typeface="+mn-cs"/>
              </a:rPr>
              <a:t>1. </a:t>
            </a:r>
            <a:r>
              <a:rPr lang="zh-TW" altLang="en-US" sz="2400" b="1" kern="1200" dirty="0" smtClean="0">
                <a:solidFill>
                  <a:srgbClr val="0070C0"/>
                </a:solidFill>
                <a:cs typeface="+mn-cs"/>
              </a:rPr>
              <a:t>土壤液化潛勢分析使用資料</a:t>
            </a:r>
            <a:endParaRPr lang="zh-TW" altLang="en-US" sz="2400" b="1" kern="1200" dirty="0">
              <a:solidFill>
                <a:srgbClr val="0070C0"/>
              </a:solidFill>
              <a:cs typeface="+mn-cs"/>
            </a:endParaRPr>
          </a:p>
        </p:txBody>
      </p:sp>
      <p:sp>
        <p:nvSpPr>
          <p:cNvPr id="9" name="標題 1"/>
          <p:cNvSpPr txBox="1">
            <a:spLocks/>
          </p:cNvSpPr>
          <p:nvPr/>
        </p:nvSpPr>
        <p:spPr bwMode="auto">
          <a:xfrm>
            <a:off x="539552" y="476672"/>
            <a:ext cx="5112568" cy="7200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2-4</a:t>
            </a:r>
            <a:r>
              <a:rPr lang="zh-TW" altLang="en-US" sz="3200" b="1" kern="0" dirty="0" smtClean="0"/>
              <a:t> 土壤液化潛勢概述 </a:t>
            </a:r>
            <a:endParaRPr lang="zh-TW" altLang="en-US" sz="3200" kern="0" dirty="0"/>
          </a:p>
        </p:txBody>
      </p:sp>
      <p:sp>
        <p:nvSpPr>
          <p:cNvPr id="10" name="文字方塊 9"/>
          <p:cNvSpPr txBox="1"/>
          <p:nvPr/>
        </p:nvSpPr>
        <p:spPr>
          <a:xfrm>
            <a:off x="2987824" y="1311151"/>
            <a:ext cx="3240360" cy="461665"/>
          </a:xfrm>
          <a:prstGeom prst="rect">
            <a:avLst/>
          </a:prstGeom>
          <a:solidFill>
            <a:srgbClr val="FFC000"/>
          </a:solidFill>
        </p:spPr>
        <p:txBody>
          <a:bodyPr wrap="square" rtlCol="0">
            <a:spAutoFit/>
          </a:bodyPr>
          <a:lstStyle/>
          <a:p>
            <a:r>
              <a:rPr lang="zh-TW" altLang="en-US" sz="2400" b="1" dirty="0">
                <a:latin typeface="微軟正黑體" pitchFamily="34" charset="-120"/>
                <a:ea typeface="微軟正黑體" pitchFamily="34" charset="-120"/>
              </a:rPr>
              <a:t>土壤液化潛勢分級說明</a:t>
            </a:r>
          </a:p>
        </p:txBody>
      </p:sp>
    </p:spTree>
    <p:extLst>
      <p:ext uri="{BB962C8B-B14F-4D97-AF65-F5344CB8AC3E}">
        <p14:creationId xmlns:p14="http://schemas.microsoft.com/office/powerpoint/2010/main" xmlns="" val="23156882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12</a:t>
            </a:fld>
            <a:endParaRPr lang="en-US" altLang="zh-TW">
              <a:solidFill>
                <a:srgbClr val="000000"/>
              </a:solidFill>
            </a:endParaRPr>
          </a:p>
        </p:txBody>
      </p:sp>
      <p:sp>
        <p:nvSpPr>
          <p:cNvPr id="5" name="標題 1"/>
          <p:cNvSpPr txBox="1">
            <a:spLocks/>
          </p:cNvSpPr>
          <p:nvPr/>
        </p:nvSpPr>
        <p:spPr bwMode="auto">
          <a:xfrm>
            <a:off x="504056" y="476672"/>
            <a:ext cx="4788024" cy="6480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2-5</a:t>
            </a:r>
            <a:r>
              <a:rPr lang="zh-TW" altLang="en-US" sz="3200" b="1" kern="0" dirty="0" smtClean="0"/>
              <a:t> 土壤液化潛勢概述</a:t>
            </a:r>
            <a:endParaRPr lang="zh-TW" altLang="en-US" sz="3200" kern="0" dirty="0"/>
          </a:p>
        </p:txBody>
      </p:sp>
      <p:sp>
        <p:nvSpPr>
          <p:cNvPr id="6" name="文字方塊 5"/>
          <p:cNvSpPr txBox="1"/>
          <p:nvPr/>
        </p:nvSpPr>
        <p:spPr>
          <a:xfrm>
            <a:off x="2915816" y="1052736"/>
            <a:ext cx="3744416" cy="461665"/>
          </a:xfrm>
          <a:prstGeom prst="rect">
            <a:avLst/>
          </a:prstGeom>
          <a:solidFill>
            <a:srgbClr val="FFC000"/>
          </a:solidFill>
        </p:spPr>
        <p:txBody>
          <a:bodyPr wrap="square" rtlCol="0">
            <a:spAutoFit/>
          </a:bodyPr>
          <a:lstStyle/>
          <a:p>
            <a:r>
              <a:rPr lang="zh-TW" altLang="en-US" sz="2400" b="1" dirty="0">
                <a:latin typeface="微軟正黑體" pitchFamily="34" charset="-120"/>
                <a:ea typeface="微軟正黑體" pitchFamily="34" charset="-120"/>
              </a:rPr>
              <a:t>如何判讀土壤液化潛勢圖？</a:t>
            </a:r>
          </a:p>
        </p:txBody>
      </p:sp>
      <p:sp>
        <p:nvSpPr>
          <p:cNvPr id="7" name="文字方塊 6"/>
          <p:cNvSpPr txBox="1"/>
          <p:nvPr/>
        </p:nvSpPr>
        <p:spPr>
          <a:xfrm>
            <a:off x="467544" y="1579439"/>
            <a:ext cx="7776864" cy="769441"/>
          </a:xfrm>
          <a:prstGeom prst="rect">
            <a:avLst/>
          </a:prstGeom>
          <a:noFill/>
        </p:spPr>
        <p:txBody>
          <a:bodyPr wrap="square" rtlCol="0">
            <a:spAutoFit/>
          </a:bodyPr>
          <a:lstStyle/>
          <a:p>
            <a:pPr algn="just"/>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公開的土壤液化潛勢圖分為</a:t>
            </a:r>
            <a:r>
              <a:rPr lang="en-US" altLang="zh-TW" sz="2200" dirty="0" smtClean="0">
                <a:solidFill>
                  <a:schemeClr val="accent1">
                    <a:lumMod val="10000"/>
                  </a:schemeClr>
                </a:solidFill>
                <a:latin typeface="微軟正黑體" panose="020B0604030504040204" pitchFamily="34" charset="-120"/>
                <a:ea typeface="微軟正黑體" panose="020B0604030504040204" pitchFamily="34" charset="-120"/>
              </a:rPr>
              <a:t>3</a:t>
            </a:r>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級，顯示在約</a:t>
            </a:r>
            <a:r>
              <a:rPr lang="en-US" altLang="zh-TW" sz="2200" dirty="0" smtClean="0">
                <a:solidFill>
                  <a:schemeClr val="accent1">
                    <a:lumMod val="10000"/>
                  </a:schemeClr>
                </a:solidFill>
                <a:latin typeface="微軟正黑體" panose="020B0604030504040204" pitchFamily="34" charset="-120"/>
                <a:ea typeface="微軟正黑體" panose="020B0604030504040204" pitchFamily="34" charset="-120"/>
              </a:rPr>
              <a:t>5</a:t>
            </a:r>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到</a:t>
            </a:r>
            <a:r>
              <a:rPr lang="en-US" altLang="zh-TW" sz="2200" dirty="0" smtClean="0">
                <a:solidFill>
                  <a:schemeClr val="accent1">
                    <a:lumMod val="10000"/>
                  </a:schemeClr>
                </a:solidFill>
                <a:latin typeface="微軟正黑體" panose="020B0604030504040204" pitchFamily="34" charset="-120"/>
                <a:ea typeface="微軟正黑體" panose="020B0604030504040204" pitchFamily="34" charset="-120"/>
              </a:rPr>
              <a:t>6</a:t>
            </a:r>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級</a:t>
            </a:r>
            <a:r>
              <a:rPr lang="en-US" altLang="zh-TW" sz="2200" dirty="0" smtClean="0">
                <a:solidFill>
                  <a:schemeClr val="accent1">
                    <a:lumMod val="10000"/>
                  </a:schemeClr>
                </a:solidFill>
                <a:latin typeface="微軟正黑體" panose="020B0604030504040204" pitchFamily="34" charset="-120"/>
                <a:ea typeface="微軟正黑體" panose="020B0604030504040204" pitchFamily="34" charset="-120"/>
              </a:rPr>
              <a:t>(</a:t>
            </a:r>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因地區而異</a:t>
            </a:r>
            <a:r>
              <a:rPr lang="en-US" altLang="zh-TW" sz="2200" dirty="0" smtClean="0">
                <a:solidFill>
                  <a:schemeClr val="accent1">
                    <a:lumMod val="10000"/>
                  </a:schemeClr>
                </a:solidFill>
                <a:latin typeface="微軟正黑體" panose="020B0604030504040204" pitchFamily="34" charset="-120"/>
                <a:ea typeface="微軟正黑體" panose="020B0604030504040204" pitchFamily="34" charset="-120"/>
              </a:rPr>
              <a:t>)</a:t>
            </a:r>
            <a:r>
              <a:rPr lang="zh-TW" altLang="en-US" sz="2200" dirty="0" smtClean="0">
                <a:solidFill>
                  <a:schemeClr val="accent1">
                    <a:lumMod val="10000"/>
                  </a:schemeClr>
                </a:solidFill>
                <a:latin typeface="微軟正黑體" panose="020B0604030504040204" pitchFamily="34" charset="-120"/>
                <a:ea typeface="微軟正黑體" panose="020B0604030504040204" pitchFamily="34" charset="-120"/>
              </a:rPr>
              <a:t>強烈地震發生時，發生土壤液化之輕重程度。</a:t>
            </a:r>
            <a:endParaRPr lang="zh-TW" altLang="en-US" sz="2200" dirty="0">
              <a:solidFill>
                <a:schemeClr val="accent1">
                  <a:lumMod val="10000"/>
                </a:schemeClr>
              </a:solidFill>
              <a:latin typeface="微軟正黑體" panose="020B0604030504040204" pitchFamily="34" charset="-120"/>
              <a:ea typeface="微軟正黑體" panose="020B0604030504040204" pitchFamily="34" charset="-120"/>
            </a:endParaRPr>
          </a:p>
        </p:txBody>
      </p:sp>
      <p:sp>
        <p:nvSpPr>
          <p:cNvPr id="8" name="圓角矩形 7"/>
          <p:cNvSpPr/>
          <p:nvPr/>
        </p:nvSpPr>
        <p:spPr>
          <a:xfrm>
            <a:off x="641294" y="5016688"/>
            <a:ext cx="2175923" cy="108137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TW" altLang="en-US" sz="1600" dirty="0">
                <a:solidFill>
                  <a:schemeClr val="tx1"/>
                </a:solidFill>
                <a:latin typeface="微軟正黑體" panose="020B0604030504040204" pitchFamily="34" charset="-120"/>
                <a:ea typeface="微軟正黑體" panose="020B0604030504040204" pitchFamily="34" charset="-120"/>
              </a:rPr>
              <a:t>地下水位低</a:t>
            </a:r>
            <a:r>
              <a:rPr lang="zh-TW" altLang="en-US" sz="1600" dirty="0" smtClean="0">
                <a:solidFill>
                  <a:schemeClr val="tx1"/>
                </a:solidFill>
                <a:latin typeface="微軟正黑體" panose="020B0604030504040204" pitchFamily="34" charset="-120"/>
                <a:ea typeface="微軟正黑體" panose="020B0604030504040204" pitchFamily="34" charset="-120"/>
              </a:rPr>
              <a:t>，強烈</a:t>
            </a:r>
            <a:r>
              <a:rPr lang="zh-TW" altLang="en-US" sz="1600" dirty="0">
                <a:solidFill>
                  <a:schemeClr val="tx1"/>
                </a:solidFill>
                <a:latin typeface="微軟正黑體" panose="020B0604030504040204" pitchFamily="34" charset="-120"/>
                <a:ea typeface="微軟正黑體" panose="020B0604030504040204" pitchFamily="34" charset="-120"/>
              </a:rPr>
              <a:t>地震時，會發生液化的土層較薄。</a:t>
            </a:r>
            <a:endParaRPr kumimoji="1" lang="en-US" altLang="zh-TW" sz="1600" dirty="0">
              <a:solidFill>
                <a:schemeClr val="tx1"/>
              </a:solidFill>
              <a:latin typeface="微軟正黑體" pitchFamily="34" charset="-120"/>
              <a:ea typeface="微軟正黑體" pitchFamily="34" charset="-120"/>
            </a:endParaRPr>
          </a:p>
        </p:txBody>
      </p:sp>
      <p:sp>
        <p:nvSpPr>
          <p:cNvPr id="9" name="圓角矩形 8"/>
          <p:cNvSpPr/>
          <p:nvPr/>
        </p:nvSpPr>
        <p:spPr>
          <a:xfrm>
            <a:off x="3513563" y="5016688"/>
            <a:ext cx="2131916" cy="1081371"/>
          </a:xfrm>
          <a:prstGeom prst="roundRect">
            <a:avLst/>
          </a:prstGeom>
          <a:solidFill>
            <a:srgbClr val="FFFF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kumimoji="1" lang="zh-TW" altLang="en-US" sz="1600" dirty="0" smtClean="0">
                <a:solidFill>
                  <a:schemeClr val="tx1">
                    <a:lumMod val="95000"/>
                    <a:lumOff val="5000"/>
                  </a:schemeClr>
                </a:solidFill>
                <a:latin typeface="微軟正黑體" pitchFamily="34" charset="-120"/>
                <a:ea typeface="微軟正黑體" pitchFamily="34" charset="-120"/>
              </a:rPr>
              <a:t>地下水位中間，強烈地震時，會發生液化的土層厚度中等。</a:t>
            </a:r>
            <a:endParaRPr lang="zh-TW" altLang="en-US" sz="1600" dirty="0">
              <a:solidFill>
                <a:schemeClr val="tx1">
                  <a:lumMod val="95000"/>
                  <a:lumOff val="5000"/>
                </a:schemeClr>
              </a:solidFill>
            </a:endParaRPr>
          </a:p>
        </p:txBody>
      </p:sp>
      <p:sp>
        <p:nvSpPr>
          <p:cNvPr id="10" name="圓角矩形 9"/>
          <p:cNvSpPr/>
          <p:nvPr/>
        </p:nvSpPr>
        <p:spPr>
          <a:xfrm>
            <a:off x="6470264" y="5017373"/>
            <a:ext cx="2149797" cy="1080000"/>
          </a:xfrm>
          <a:prstGeom prst="roundRect">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zh-TW" altLang="en-US" sz="1600" dirty="0" smtClean="0">
                <a:solidFill>
                  <a:schemeClr val="bg1"/>
                </a:solidFill>
                <a:latin typeface="微軟正黑體" pitchFamily="34" charset="-120"/>
                <a:ea typeface="微軟正黑體" pitchFamily="34" charset="-120"/>
              </a:rPr>
              <a:t>地下水位高，強烈地震時，會發生液化的土層較厚。</a:t>
            </a:r>
            <a:endParaRPr lang="zh-TW" altLang="en-US" sz="1600" dirty="0">
              <a:solidFill>
                <a:schemeClr val="bg1"/>
              </a:solidFill>
            </a:endParaRPr>
          </a:p>
        </p:txBody>
      </p:sp>
      <p:sp>
        <p:nvSpPr>
          <p:cNvPr id="11" name="矩形 10"/>
          <p:cNvSpPr/>
          <p:nvPr/>
        </p:nvSpPr>
        <p:spPr>
          <a:xfrm>
            <a:off x="2051720" y="6240824"/>
            <a:ext cx="5300177" cy="428536"/>
          </a:xfrm>
          <a:prstGeom prst="rect">
            <a:avLst/>
          </a:prstGeom>
          <a:ln/>
        </p:spPr>
        <p:style>
          <a:lnRef idx="0">
            <a:schemeClr val="accent5"/>
          </a:lnRef>
          <a:fillRef idx="3">
            <a:schemeClr val="accent5"/>
          </a:fillRef>
          <a:effectRef idx="3">
            <a:schemeClr val="accent5"/>
          </a:effectRef>
          <a:fontRef idx="minor">
            <a:schemeClr val="lt1"/>
          </a:fontRef>
        </p:style>
        <p:txBody>
          <a:bodyPr rtlCol="0" anchor="t"/>
          <a:lstStyle/>
          <a:p>
            <a:pPr algn="ctr"/>
            <a:r>
              <a:rPr lang="zh-TW" altLang="en-US" sz="2000" b="1" dirty="0" smtClean="0">
                <a:solidFill>
                  <a:sysClr val="windowText" lastClr="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土壤液化潛勢高、中、低之地質條件示意圖</a:t>
            </a:r>
            <a:endParaRPr lang="zh-TW" altLang="en-US" sz="2000" b="1" dirty="0">
              <a:solidFill>
                <a:sysClr val="windowText" lastClr="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grpSp>
        <p:nvGrpSpPr>
          <p:cNvPr id="2" name="群組 31"/>
          <p:cNvGrpSpPr/>
          <p:nvPr/>
        </p:nvGrpSpPr>
        <p:grpSpPr>
          <a:xfrm>
            <a:off x="50839" y="2280384"/>
            <a:ext cx="8611853" cy="2861840"/>
            <a:chOff x="990605" y="2564008"/>
            <a:chExt cx="6686814" cy="1939334"/>
          </a:xfrm>
        </p:grpSpPr>
        <p:pic>
          <p:nvPicPr>
            <p:cNvPr id="12"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1468330" y="2564008"/>
              <a:ext cx="1670275" cy="1575483"/>
            </a:xfrm>
            <a:prstGeom prst="rect">
              <a:avLst/>
            </a:prstGeom>
            <a:noFill/>
          </p:spPr>
        </p:pic>
        <p:pic>
          <p:nvPicPr>
            <p:cNvPr id="13"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3665329" y="2564904"/>
              <a:ext cx="1669326" cy="1574587"/>
            </a:xfrm>
            <a:prstGeom prst="rect">
              <a:avLst/>
            </a:prstGeom>
            <a:noFill/>
          </p:spPr>
        </p:pic>
        <p:pic>
          <p:nvPicPr>
            <p:cNvPr id="14" name="Picture 6"/>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5975073" y="2564981"/>
              <a:ext cx="1669245" cy="1574509"/>
            </a:xfrm>
            <a:prstGeom prst="rect">
              <a:avLst/>
            </a:prstGeom>
            <a:noFill/>
          </p:spPr>
        </p:pic>
        <p:sp>
          <p:nvSpPr>
            <p:cNvPr id="15" name="文字方塊 14"/>
            <p:cNvSpPr txBox="1"/>
            <p:nvPr/>
          </p:nvSpPr>
          <p:spPr>
            <a:xfrm>
              <a:off x="1989763" y="4164788"/>
              <a:ext cx="800219" cy="338554"/>
            </a:xfrm>
            <a:prstGeom prst="rect">
              <a:avLst/>
            </a:prstGeom>
            <a:noFill/>
            <a:ln>
              <a:noFill/>
            </a:ln>
          </p:spPr>
          <p:txBody>
            <a:bodyPr wrap="none" rtlCol="0">
              <a:spAutoFit/>
            </a:bodyPr>
            <a:lstStyle/>
            <a:p>
              <a:r>
                <a:rPr lang="zh-TW" altLang="en-US" sz="1600" b="1" dirty="0" smtClean="0">
                  <a:latin typeface="微軟正黑體" pitchFamily="34" charset="-120"/>
                  <a:ea typeface="微軟正黑體" pitchFamily="34" charset="-120"/>
                </a:rPr>
                <a:t>低潛勢</a:t>
              </a:r>
              <a:endParaRPr lang="zh-TW" altLang="en-US" sz="1600" b="1" dirty="0">
                <a:latin typeface="微軟正黑體" pitchFamily="34" charset="-120"/>
                <a:ea typeface="微軟正黑體" pitchFamily="34" charset="-120"/>
              </a:endParaRPr>
            </a:p>
          </p:txBody>
        </p:sp>
        <p:sp>
          <p:nvSpPr>
            <p:cNvPr id="16" name="文字方塊 15"/>
            <p:cNvSpPr txBox="1"/>
            <p:nvPr/>
          </p:nvSpPr>
          <p:spPr>
            <a:xfrm>
              <a:off x="4242712" y="4164787"/>
              <a:ext cx="800219" cy="338554"/>
            </a:xfrm>
            <a:prstGeom prst="rect">
              <a:avLst/>
            </a:prstGeom>
            <a:noFill/>
          </p:spPr>
          <p:txBody>
            <a:bodyPr wrap="none" rtlCol="0">
              <a:spAutoFit/>
            </a:bodyPr>
            <a:lstStyle/>
            <a:p>
              <a:r>
                <a:rPr lang="zh-TW" altLang="en-US" sz="1600" b="1" dirty="0" smtClean="0">
                  <a:latin typeface="微軟正黑體" pitchFamily="34" charset="-120"/>
                  <a:ea typeface="微軟正黑體" pitchFamily="34" charset="-120"/>
                </a:rPr>
                <a:t>中潛勢</a:t>
              </a:r>
              <a:endParaRPr lang="zh-TW" altLang="en-US" sz="1600" b="1" dirty="0">
                <a:latin typeface="微軟正黑體" pitchFamily="34" charset="-120"/>
                <a:ea typeface="微軟正黑體" pitchFamily="34" charset="-120"/>
              </a:endParaRPr>
            </a:p>
          </p:txBody>
        </p:sp>
        <p:sp>
          <p:nvSpPr>
            <p:cNvPr id="17" name="文字方塊 16"/>
            <p:cNvSpPr txBox="1"/>
            <p:nvPr/>
          </p:nvSpPr>
          <p:spPr>
            <a:xfrm>
              <a:off x="6552416" y="4164787"/>
              <a:ext cx="800219" cy="338554"/>
            </a:xfrm>
            <a:prstGeom prst="rect">
              <a:avLst/>
            </a:prstGeom>
            <a:noFill/>
          </p:spPr>
          <p:txBody>
            <a:bodyPr wrap="none" rtlCol="0">
              <a:spAutoFit/>
            </a:bodyPr>
            <a:lstStyle/>
            <a:p>
              <a:r>
                <a:rPr lang="zh-TW" altLang="en-US" sz="1600" b="1" dirty="0" smtClean="0">
                  <a:latin typeface="微軟正黑體" pitchFamily="34" charset="-120"/>
                  <a:ea typeface="微軟正黑體" pitchFamily="34" charset="-120"/>
                </a:rPr>
                <a:t>高潛勢</a:t>
              </a:r>
              <a:endParaRPr lang="zh-TW" altLang="en-US" sz="1600" b="1" dirty="0">
                <a:latin typeface="微軟正黑體" pitchFamily="34" charset="-120"/>
                <a:ea typeface="微軟正黑體" pitchFamily="34" charset="-120"/>
              </a:endParaRPr>
            </a:p>
          </p:txBody>
        </p:sp>
        <p:sp>
          <p:nvSpPr>
            <p:cNvPr id="18" name="文字方塊 17"/>
            <p:cNvSpPr txBox="1"/>
            <p:nvPr/>
          </p:nvSpPr>
          <p:spPr>
            <a:xfrm>
              <a:off x="990605" y="3536123"/>
              <a:ext cx="723275" cy="461665"/>
            </a:xfrm>
            <a:prstGeom prst="rect">
              <a:avLst/>
            </a:prstGeom>
            <a:noFill/>
          </p:spPr>
          <p:txBody>
            <a:bodyPr wrap="none" rtlCol="0">
              <a:spAutoFit/>
            </a:bodyPr>
            <a:lstStyle/>
            <a:p>
              <a:r>
                <a:rPr lang="zh-TW" altLang="en-US" sz="1200" dirty="0" smtClean="0">
                  <a:latin typeface="微軟正黑體" pitchFamily="34" charset="-120"/>
                  <a:ea typeface="微軟正黑體" pitchFamily="34" charset="-120"/>
                </a:rPr>
                <a:t>地下</a:t>
              </a:r>
              <a:r>
                <a:rPr lang="en-US" altLang="zh-TW" sz="1200" dirty="0" smtClean="0">
                  <a:latin typeface="微軟正黑體" pitchFamily="34" charset="-120"/>
                  <a:ea typeface="微軟正黑體" pitchFamily="34" charset="-120"/>
                </a:rPr>
                <a:t/>
              </a:r>
              <a:br>
                <a:rPr lang="en-US" altLang="zh-TW" sz="1200" dirty="0" smtClean="0">
                  <a:latin typeface="微軟正黑體" pitchFamily="34" charset="-120"/>
                  <a:ea typeface="微軟正黑體" pitchFamily="34" charset="-120"/>
                </a:rPr>
              </a:br>
              <a:r>
                <a:rPr lang="zh-TW" altLang="en-US" sz="1200" dirty="0" smtClean="0">
                  <a:latin typeface="微軟正黑體" pitchFamily="34" charset="-120"/>
                  <a:ea typeface="微軟正黑體" pitchFamily="34" charset="-120"/>
                </a:rPr>
                <a:t>水位►　</a:t>
              </a:r>
              <a:endParaRPr lang="zh-TW" altLang="en-US" sz="1200" dirty="0">
                <a:latin typeface="微軟正黑體" pitchFamily="34" charset="-120"/>
                <a:ea typeface="微軟正黑體" pitchFamily="34" charset="-120"/>
              </a:endParaRPr>
            </a:p>
          </p:txBody>
        </p:sp>
        <p:sp>
          <p:nvSpPr>
            <p:cNvPr id="19" name="文字方塊 18"/>
            <p:cNvSpPr txBox="1"/>
            <p:nvPr/>
          </p:nvSpPr>
          <p:spPr>
            <a:xfrm>
              <a:off x="3228288" y="3458614"/>
              <a:ext cx="723275" cy="461665"/>
            </a:xfrm>
            <a:prstGeom prst="rect">
              <a:avLst/>
            </a:prstGeom>
            <a:noFill/>
          </p:spPr>
          <p:txBody>
            <a:bodyPr wrap="none" rtlCol="0">
              <a:spAutoFit/>
            </a:bodyPr>
            <a:lstStyle/>
            <a:p>
              <a:r>
                <a:rPr lang="zh-TW" altLang="en-US" sz="1200" dirty="0" smtClean="0">
                  <a:latin typeface="微軟正黑體" pitchFamily="34" charset="-120"/>
                  <a:ea typeface="微軟正黑體" pitchFamily="34" charset="-120"/>
                </a:rPr>
                <a:t>地下</a:t>
              </a:r>
              <a:r>
                <a:rPr lang="en-US" altLang="zh-TW" sz="1200" dirty="0" smtClean="0">
                  <a:latin typeface="微軟正黑體" pitchFamily="34" charset="-120"/>
                  <a:ea typeface="微軟正黑體" pitchFamily="34" charset="-120"/>
                </a:rPr>
                <a:t/>
              </a:r>
              <a:br>
                <a:rPr lang="en-US" altLang="zh-TW" sz="1200" dirty="0" smtClean="0">
                  <a:latin typeface="微軟正黑體" pitchFamily="34" charset="-120"/>
                  <a:ea typeface="微軟正黑體" pitchFamily="34" charset="-120"/>
                </a:rPr>
              </a:br>
              <a:r>
                <a:rPr lang="zh-TW" altLang="en-US" sz="1200" dirty="0" smtClean="0">
                  <a:latin typeface="微軟正黑體" pitchFamily="34" charset="-120"/>
                  <a:ea typeface="微軟正黑體" pitchFamily="34" charset="-120"/>
                </a:rPr>
                <a:t>水位►　</a:t>
              </a:r>
              <a:endParaRPr lang="zh-TW" altLang="en-US" sz="1200" dirty="0">
                <a:latin typeface="微軟正黑體" pitchFamily="34" charset="-120"/>
                <a:ea typeface="微軟正黑體" pitchFamily="34" charset="-120"/>
              </a:endParaRPr>
            </a:p>
          </p:txBody>
        </p:sp>
        <p:sp>
          <p:nvSpPr>
            <p:cNvPr id="20" name="文字方塊 19"/>
            <p:cNvSpPr txBox="1"/>
            <p:nvPr/>
          </p:nvSpPr>
          <p:spPr>
            <a:xfrm>
              <a:off x="5484238" y="3220608"/>
              <a:ext cx="723275" cy="461665"/>
            </a:xfrm>
            <a:prstGeom prst="rect">
              <a:avLst/>
            </a:prstGeom>
            <a:noFill/>
          </p:spPr>
          <p:txBody>
            <a:bodyPr wrap="none" rtlCol="0">
              <a:spAutoFit/>
            </a:bodyPr>
            <a:lstStyle/>
            <a:p>
              <a:r>
                <a:rPr lang="zh-TW" altLang="en-US" sz="1200" dirty="0" smtClean="0">
                  <a:latin typeface="微軟正黑體" pitchFamily="34" charset="-120"/>
                  <a:ea typeface="微軟正黑體" pitchFamily="34" charset="-120"/>
                </a:rPr>
                <a:t>地下</a:t>
              </a:r>
              <a:r>
                <a:rPr lang="en-US" altLang="zh-TW" sz="1200" dirty="0" smtClean="0">
                  <a:latin typeface="微軟正黑體" pitchFamily="34" charset="-120"/>
                  <a:ea typeface="微軟正黑體" pitchFamily="34" charset="-120"/>
                </a:rPr>
                <a:t/>
              </a:r>
              <a:br>
                <a:rPr lang="en-US" altLang="zh-TW" sz="1200" dirty="0" smtClean="0">
                  <a:latin typeface="微軟正黑體" pitchFamily="34" charset="-120"/>
                  <a:ea typeface="微軟正黑體" pitchFamily="34" charset="-120"/>
                </a:rPr>
              </a:br>
              <a:r>
                <a:rPr lang="zh-TW" altLang="en-US" sz="1200" dirty="0" smtClean="0">
                  <a:latin typeface="微軟正黑體" pitchFamily="34" charset="-120"/>
                  <a:ea typeface="微軟正黑體" pitchFamily="34" charset="-120"/>
                </a:rPr>
                <a:t>水位►　</a:t>
              </a:r>
              <a:endParaRPr lang="zh-TW" altLang="en-US" sz="1200" dirty="0">
                <a:latin typeface="微軟正黑體" pitchFamily="34" charset="-120"/>
                <a:ea typeface="微軟正黑體" pitchFamily="34" charset="-120"/>
              </a:endParaRPr>
            </a:p>
          </p:txBody>
        </p:sp>
        <p:cxnSp>
          <p:nvCxnSpPr>
            <p:cNvPr id="21" name="直線接點 20"/>
            <p:cNvCxnSpPr/>
            <p:nvPr/>
          </p:nvCxnSpPr>
          <p:spPr bwMode="auto">
            <a:xfrm>
              <a:off x="1409230" y="3752372"/>
              <a:ext cx="1788675" cy="0"/>
            </a:xfrm>
            <a:prstGeom prst="line">
              <a:avLst/>
            </a:prstGeom>
            <a:solidFill>
              <a:srgbClr val="8D5E2F"/>
            </a:solidFill>
            <a:ln w="9525" cap="flat" cmpd="sng" algn="ctr">
              <a:solidFill>
                <a:schemeClr val="accent5">
                  <a:lumMod val="50000"/>
                </a:schemeClr>
              </a:solidFill>
              <a:prstDash val="dash"/>
              <a:round/>
              <a:headEnd type="none" w="med" len="med"/>
              <a:tailEnd type="none" w="med" len="med"/>
            </a:ln>
            <a:effectLst/>
          </p:spPr>
        </p:cxnSp>
        <p:cxnSp>
          <p:nvCxnSpPr>
            <p:cNvPr id="22" name="直線接點 21"/>
            <p:cNvCxnSpPr/>
            <p:nvPr/>
          </p:nvCxnSpPr>
          <p:spPr bwMode="auto">
            <a:xfrm>
              <a:off x="3605555" y="3662242"/>
              <a:ext cx="1788675" cy="0"/>
            </a:xfrm>
            <a:prstGeom prst="line">
              <a:avLst/>
            </a:prstGeom>
            <a:solidFill>
              <a:srgbClr val="8D5E2F"/>
            </a:solidFill>
            <a:ln w="9525" cap="flat" cmpd="sng" algn="ctr">
              <a:solidFill>
                <a:schemeClr val="accent5">
                  <a:lumMod val="50000"/>
                </a:schemeClr>
              </a:solidFill>
              <a:prstDash val="dash"/>
              <a:round/>
              <a:headEnd type="none" w="med" len="med"/>
              <a:tailEnd type="none" w="med" len="med"/>
            </a:ln>
            <a:effectLst/>
          </p:spPr>
        </p:cxnSp>
        <p:cxnSp>
          <p:nvCxnSpPr>
            <p:cNvPr id="23" name="直線接點 22"/>
            <p:cNvCxnSpPr/>
            <p:nvPr/>
          </p:nvCxnSpPr>
          <p:spPr bwMode="auto">
            <a:xfrm>
              <a:off x="5888943" y="3423115"/>
              <a:ext cx="1788476" cy="0"/>
            </a:xfrm>
            <a:prstGeom prst="line">
              <a:avLst/>
            </a:prstGeom>
            <a:solidFill>
              <a:srgbClr val="8D5E2F"/>
            </a:solidFill>
            <a:ln w="9525" cap="flat" cmpd="sng" algn="ctr">
              <a:solidFill>
                <a:schemeClr val="accent5">
                  <a:lumMod val="50000"/>
                </a:schemeClr>
              </a:solidFill>
              <a:prstDash val="dash"/>
              <a:round/>
              <a:headEnd type="none" w="med" len="med"/>
              <a:tailEnd type="none" w="med" len="med"/>
            </a:ln>
            <a:effectLst/>
          </p:spPr>
        </p:cxnSp>
        <p:sp>
          <p:nvSpPr>
            <p:cNvPr id="24" name="文字方塊 23"/>
            <p:cNvSpPr txBox="1"/>
            <p:nvPr/>
          </p:nvSpPr>
          <p:spPr>
            <a:xfrm>
              <a:off x="1843971" y="3432769"/>
              <a:ext cx="979810"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不會液化土層</a:t>
              </a:r>
              <a:endParaRPr lang="zh-TW" altLang="en-US" sz="1400" b="1" dirty="0">
                <a:latin typeface="微軟正黑體" pitchFamily="34" charset="-120"/>
                <a:ea typeface="微軟正黑體" pitchFamily="34" charset="-120"/>
              </a:endParaRPr>
            </a:p>
          </p:txBody>
        </p:sp>
        <p:sp>
          <p:nvSpPr>
            <p:cNvPr id="25" name="文字方塊 24"/>
            <p:cNvSpPr txBox="1"/>
            <p:nvPr/>
          </p:nvSpPr>
          <p:spPr>
            <a:xfrm>
              <a:off x="1843971" y="3953201"/>
              <a:ext cx="979810"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不會液化土層</a:t>
              </a:r>
              <a:endParaRPr lang="zh-TW" altLang="en-US" sz="1400" b="1" dirty="0">
                <a:latin typeface="微軟正黑體" pitchFamily="34" charset="-120"/>
                <a:ea typeface="微軟正黑體" pitchFamily="34" charset="-120"/>
              </a:endParaRPr>
            </a:p>
          </p:txBody>
        </p:sp>
        <p:sp>
          <p:nvSpPr>
            <p:cNvPr id="26" name="文字方塊 25"/>
            <p:cNvSpPr txBox="1"/>
            <p:nvPr/>
          </p:nvSpPr>
          <p:spPr>
            <a:xfrm>
              <a:off x="1983375" y="3719191"/>
              <a:ext cx="701002"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液化土層</a:t>
              </a:r>
              <a:endParaRPr lang="zh-TW" altLang="en-US" sz="1400" b="1" dirty="0">
                <a:latin typeface="微軟正黑體" pitchFamily="34" charset="-120"/>
                <a:ea typeface="微軟正黑體" pitchFamily="34" charset="-120"/>
              </a:endParaRPr>
            </a:p>
          </p:txBody>
        </p:sp>
        <p:sp>
          <p:nvSpPr>
            <p:cNvPr id="27" name="文字方塊 26"/>
            <p:cNvSpPr txBox="1"/>
            <p:nvPr/>
          </p:nvSpPr>
          <p:spPr>
            <a:xfrm>
              <a:off x="4024531" y="3312062"/>
              <a:ext cx="979810"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不會液化土層</a:t>
              </a:r>
              <a:endParaRPr lang="zh-TW" altLang="en-US" sz="1400" b="1" dirty="0">
                <a:latin typeface="微軟正黑體" pitchFamily="34" charset="-120"/>
                <a:ea typeface="微軟正黑體" pitchFamily="34" charset="-120"/>
              </a:endParaRPr>
            </a:p>
          </p:txBody>
        </p:sp>
        <p:sp>
          <p:nvSpPr>
            <p:cNvPr id="28" name="文字方塊 27"/>
            <p:cNvSpPr txBox="1"/>
            <p:nvPr/>
          </p:nvSpPr>
          <p:spPr>
            <a:xfrm>
              <a:off x="4024531" y="3953201"/>
              <a:ext cx="979810"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不會液化土層</a:t>
              </a:r>
              <a:endParaRPr lang="zh-TW" altLang="en-US" sz="1400" b="1" dirty="0">
                <a:latin typeface="微軟正黑體" pitchFamily="34" charset="-120"/>
                <a:ea typeface="微軟正黑體" pitchFamily="34" charset="-120"/>
              </a:endParaRPr>
            </a:p>
          </p:txBody>
        </p:sp>
        <p:sp>
          <p:nvSpPr>
            <p:cNvPr id="29" name="文字方塊 28"/>
            <p:cNvSpPr txBox="1"/>
            <p:nvPr/>
          </p:nvSpPr>
          <p:spPr>
            <a:xfrm>
              <a:off x="4163934" y="3685677"/>
              <a:ext cx="701002"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液化土層</a:t>
              </a:r>
              <a:endParaRPr lang="zh-TW" altLang="en-US" sz="1400" b="1" dirty="0">
                <a:latin typeface="微軟正黑體" pitchFamily="34" charset="-120"/>
                <a:ea typeface="微軟正黑體" pitchFamily="34" charset="-120"/>
              </a:endParaRPr>
            </a:p>
          </p:txBody>
        </p:sp>
        <p:sp>
          <p:nvSpPr>
            <p:cNvPr id="30" name="文字方塊 29"/>
            <p:cNvSpPr txBox="1"/>
            <p:nvPr/>
          </p:nvSpPr>
          <p:spPr>
            <a:xfrm>
              <a:off x="6454173" y="3536123"/>
              <a:ext cx="701002"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液化土層</a:t>
              </a:r>
              <a:endParaRPr lang="zh-TW" altLang="en-US" sz="1400" b="1" dirty="0">
                <a:latin typeface="微軟正黑體" pitchFamily="34" charset="-120"/>
                <a:ea typeface="微軟正黑體" pitchFamily="34" charset="-120"/>
              </a:endParaRPr>
            </a:p>
          </p:txBody>
        </p:sp>
        <p:sp>
          <p:nvSpPr>
            <p:cNvPr id="31" name="文字方塊 30"/>
            <p:cNvSpPr txBox="1"/>
            <p:nvPr/>
          </p:nvSpPr>
          <p:spPr>
            <a:xfrm>
              <a:off x="6313109" y="3920831"/>
              <a:ext cx="979810" cy="208566"/>
            </a:xfrm>
            <a:prstGeom prst="rect">
              <a:avLst/>
            </a:prstGeom>
            <a:noFill/>
            <a:ln>
              <a:noFill/>
            </a:ln>
          </p:spPr>
          <p:txBody>
            <a:bodyPr wrap="none" rtlCol="0">
              <a:spAutoFit/>
            </a:bodyPr>
            <a:lstStyle/>
            <a:p>
              <a:r>
                <a:rPr lang="zh-TW" altLang="en-US" sz="1400" b="1" dirty="0" smtClean="0">
                  <a:latin typeface="微軟正黑體" pitchFamily="34" charset="-120"/>
                  <a:ea typeface="微軟正黑體" pitchFamily="34" charset="-120"/>
                </a:rPr>
                <a:t>不會液化土層</a:t>
              </a:r>
              <a:endParaRPr lang="zh-TW" altLang="en-US" sz="1400" b="1" dirty="0">
                <a:latin typeface="微軟正黑體" pitchFamily="34" charset="-120"/>
                <a:ea typeface="微軟正黑體" pitchFamily="34" charset="-120"/>
              </a:endParaRPr>
            </a:p>
          </p:txBody>
        </p:sp>
      </p:grpSp>
    </p:spTree>
    <p:extLst>
      <p:ext uri="{BB962C8B-B14F-4D97-AF65-F5344CB8AC3E}">
        <p14:creationId xmlns:p14="http://schemas.microsoft.com/office/powerpoint/2010/main" xmlns="" val="19394598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13</a:t>
            </a:fld>
            <a:endParaRPr lang="en-US" altLang="zh-TW" dirty="0">
              <a:solidFill>
                <a:srgbClr val="000000"/>
              </a:solidFill>
            </a:endParaRPr>
          </a:p>
        </p:txBody>
      </p:sp>
      <p:sp>
        <p:nvSpPr>
          <p:cNvPr id="5" name="標題 1"/>
          <p:cNvSpPr txBox="1">
            <a:spLocks/>
          </p:cNvSpPr>
          <p:nvPr/>
        </p:nvSpPr>
        <p:spPr bwMode="auto">
          <a:xfrm>
            <a:off x="288032" y="332656"/>
            <a:ext cx="5292080" cy="7200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3-1</a:t>
            </a:r>
            <a:r>
              <a:rPr lang="zh-TW" altLang="en-US" sz="3200" b="1" kern="0" dirty="0" smtClean="0"/>
              <a:t>潛勢圖資分期公開規劃</a:t>
            </a:r>
            <a:endParaRPr lang="zh-TW" altLang="en-US" sz="3200" kern="0" dirty="0"/>
          </a:p>
        </p:txBody>
      </p:sp>
      <p:sp>
        <p:nvSpPr>
          <p:cNvPr id="12" name="文字方塊 11"/>
          <p:cNvSpPr txBox="1"/>
          <p:nvPr/>
        </p:nvSpPr>
        <p:spPr>
          <a:xfrm>
            <a:off x="4139952" y="908720"/>
            <a:ext cx="4752528" cy="923330"/>
          </a:xfrm>
          <a:prstGeom prst="rect">
            <a:avLst/>
          </a:prstGeom>
          <a:noFill/>
          <a:ln>
            <a:noFill/>
          </a:ln>
        </p:spPr>
        <p:txBody>
          <a:bodyPr wrap="square" rtlCol="0">
            <a:spAutoFit/>
          </a:bodyPr>
          <a:lstStyle/>
          <a:p>
            <a:pPr marL="342900" indent="-342900" algn="just" fontAlgn="base">
              <a:spcBef>
                <a:spcPct val="30000"/>
              </a:spcBef>
              <a:spcAft>
                <a:spcPct val="0"/>
              </a:spcAft>
              <a:buFont typeface="Wingdings" pitchFamily="2" charset="2"/>
              <a:buChar char="Ø"/>
            </a:pPr>
            <a:r>
              <a:rPr lang="zh-TW" altLang="en-US" b="1" dirty="0" smtClean="0">
                <a:latin typeface="微軟正黑體" pitchFamily="34" charset="-120"/>
                <a:ea typeface="微軟正黑體" pitchFamily="34" charset="-120"/>
              </a:rPr>
              <a:t>非土壤液化區</a:t>
            </a:r>
            <a:r>
              <a:rPr lang="zh-TW" altLang="en-US" dirty="0" smtClean="0">
                <a:latin typeface="微軟正黑體" pitchFamily="34" charset="-120"/>
                <a:ea typeface="微軟正黑體" pitchFamily="34" charset="-120"/>
              </a:rPr>
              <a:t>：坡地或山區及離島地區，地質以固結岩盤為主，屬不會發生土壤液化的地區。</a:t>
            </a:r>
            <a:endParaRPr lang="en-US" altLang="zh-TW" dirty="0">
              <a:latin typeface="微軟正黑體" pitchFamily="34" charset="-120"/>
              <a:ea typeface="微軟正黑體" pitchFamily="34" charset="-120"/>
            </a:endParaRPr>
          </a:p>
        </p:txBody>
      </p:sp>
      <p:pic>
        <p:nvPicPr>
          <p:cNvPr id="9" name="圖片 8" descr="z002s.jpg"/>
          <p:cNvPicPr>
            <a:picLocks noChangeAspect="1"/>
          </p:cNvPicPr>
          <p:nvPr/>
        </p:nvPicPr>
        <p:blipFill>
          <a:blip r:embed="rId3" cstate="print"/>
          <a:stretch>
            <a:fillRect/>
          </a:stretch>
        </p:blipFill>
        <p:spPr>
          <a:xfrm>
            <a:off x="179512" y="1052735"/>
            <a:ext cx="3888432" cy="5169925"/>
          </a:xfrm>
          <a:prstGeom prst="rect">
            <a:avLst/>
          </a:prstGeom>
        </p:spPr>
      </p:pic>
      <p:sp>
        <p:nvSpPr>
          <p:cNvPr id="10" name="文字方塊 9"/>
          <p:cNvSpPr txBox="1"/>
          <p:nvPr/>
        </p:nvSpPr>
        <p:spPr>
          <a:xfrm>
            <a:off x="179511" y="4653000"/>
            <a:ext cx="1584176" cy="1569660"/>
          </a:xfrm>
          <a:prstGeom prst="rect">
            <a:avLst/>
          </a:prstGeom>
          <a:noFill/>
        </p:spPr>
        <p:txBody>
          <a:bodyPr wrap="square" rtlCol="0">
            <a:spAutoFit/>
          </a:bodyPr>
          <a:lstStyle/>
          <a:p>
            <a:r>
              <a:rPr lang="zh-TW" altLang="en-US" sz="1600" b="1" dirty="0" smtClean="0">
                <a:latin typeface="微軟正黑體" pitchFamily="34" charset="-120"/>
                <a:ea typeface="微軟正黑體" pitchFamily="34" charset="-120"/>
              </a:rPr>
              <a:t>黃色為年</a:t>
            </a:r>
            <a:r>
              <a:rPr lang="zh-TW" altLang="en-US" sz="1600" b="1" dirty="0">
                <a:latin typeface="微軟正黑體" pitchFamily="34" charset="-120"/>
                <a:ea typeface="微軟正黑體" pitchFamily="34" charset="-120"/>
              </a:rPr>
              <a:t>輕</a:t>
            </a:r>
            <a:r>
              <a:rPr lang="zh-TW" altLang="en-US" sz="1600" b="1" dirty="0" smtClean="0">
                <a:latin typeface="微軟正黑體" pitchFamily="34" charset="-120"/>
                <a:ea typeface="微軟正黑體" pitchFamily="34" charset="-120"/>
              </a:rPr>
              <a:t>沖積土層有土壤液化潛勢，其他顏色為固結岩盤不會土壤液化</a:t>
            </a:r>
            <a:endParaRPr lang="zh-TW" altLang="en-US" sz="1600" b="1" dirty="0">
              <a:latin typeface="微軟正黑體" pitchFamily="34" charset="-120"/>
              <a:ea typeface="微軟正黑體" pitchFamily="34" charset="-120"/>
            </a:endParaRPr>
          </a:p>
        </p:txBody>
      </p:sp>
      <p:sp>
        <p:nvSpPr>
          <p:cNvPr id="14" name="文字方塊 13"/>
          <p:cNvSpPr txBox="1"/>
          <p:nvPr/>
        </p:nvSpPr>
        <p:spPr>
          <a:xfrm>
            <a:off x="288032" y="1156772"/>
            <a:ext cx="1338828" cy="369332"/>
          </a:xfrm>
          <a:prstGeom prst="rect">
            <a:avLst/>
          </a:prstGeom>
          <a:noFill/>
        </p:spPr>
        <p:txBody>
          <a:bodyPr wrap="none" rtlCol="0">
            <a:spAutoFit/>
          </a:bodyPr>
          <a:lstStyle/>
          <a:p>
            <a:r>
              <a:rPr lang="zh-TW" altLang="en-US" dirty="0" smtClean="0">
                <a:latin typeface="微軟正黑體" panose="020B0604030504040204" pitchFamily="34" charset="-120"/>
                <a:ea typeface="微軟正黑體" panose="020B0604030504040204" pitchFamily="34" charset="-120"/>
              </a:rPr>
              <a:t>臺灣地質圖</a:t>
            </a:r>
            <a:endParaRPr lang="zh-TW" altLang="en-US" dirty="0">
              <a:latin typeface="微軟正黑體" panose="020B0604030504040204" pitchFamily="34" charset="-120"/>
              <a:ea typeface="微軟正黑體" panose="020B0604030504040204" pitchFamily="34" charset="-120"/>
            </a:endParaRPr>
          </a:p>
        </p:txBody>
      </p:sp>
      <p:pic>
        <p:nvPicPr>
          <p:cNvPr id="11" name="圖片 10"/>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220072" y="1891584"/>
            <a:ext cx="3054642" cy="4320480"/>
          </a:xfrm>
          <a:prstGeom prst="rect">
            <a:avLst/>
          </a:prstGeom>
          <a:ln w="19050" cap="sq">
            <a:solidFill>
              <a:schemeClr val="accent1">
                <a:lumMod val="50000"/>
              </a:schemeClr>
            </a:solidFill>
            <a:prstDash val="solid"/>
            <a:miter lim="800000"/>
          </a:ln>
          <a:effectLst>
            <a:outerShdw blurRad="50800" dist="38100" dir="2700000" algn="tl" rotWithShape="0">
              <a:srgbClr val="000000">
                <a:alpha val="43000"/>
              </a:srgbClr>
            </a:outerShdw>
          </a:effectLst>
        </p:spPr>
      </p:pic>
      <p:sp>
        <p:nvSpPr>
          <p:cNvPr id="13" name="圓角矩形 12"/>
          <p:cNvSpPr/>
          <p:nvPr/>
        </p:nvSpPr>
        <p:spPr bwMode="auto">
          <a:xfrm>
            <a:off x="5220072" y="1976066"/>
            <a:ext cx="1728192" cy="432048"/>
          </a:xfrm>
          <a:prstGeom prst="roundRect">
            <a:avLst/>
          </a:prstGeom>
          <a:noFill/>
          <a:ln w="6350">
            <a:noFill/>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r>
              <a:rPr kumimoji="1" lang="zh-TW" altLang="en-US" sz="1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非土壤液化區</a:t>
            </a:r>
          </a:p>
        </p:txBody>
      </p:sp>
    </p:spTree>
    <p:extLst>
      <p:ext uri="{BB962C8B-B14F-4D97-AF65-F5344CB8AC3E}">
        <p14:creationId xmlns:p14="http://schemas.microsoft.com/office/powerpoint/2010/main" xmlns="" val="26555685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14</a:t>
            </a:fld>
            <a:endParaRPr lang="en-US" altLang="zh-TW">
              <a:solidFill>
                <a:srgbClr val="000000"/>
              </a:solidFill>
            </a:endParaRPr>
          </a:p>
        </p:txBody>
      </p:sp>
      <p:sp>
        <p:nvSpPr>
          <p:cNvPr id="5" name="標題 5"/>
          <p:cNvSpPr>
            <a:spLocks noGrp="1"/>
          </p:cNvSpPr>
          <p:nvPr>
            <p:ph type="title"/>
          </p:nvPr>
        </p:nvSpPr>
        <p:spPr>
          <a:xfrm>
            <a:off x="404129" y="260648"/>
            <a:ext cx="8229600" cy="1143000"/>
          </a:xfrm>
        </p:spPr>
        <p:txBody>
          <a:bodyPr>
            <a:normAutofit/>
          </a:bodyPr>
          <a:lstStyle/>
          <a:p>
            <a:pPr algn="l"/>
            <a:r>
              <a:rPr lang="en-US" altLang="zh-TW" sz="3200" b="1" dirty="0" smtClean="0">
                <a:latin typeface="微軟正黑體" pitchFamily="34" charset="-120"/>
                <a:ea typeface="微軟正黑體" pitchFamily="34" charset="-120"/>
              </a:rPr>
              <a:t>3-2</a:t>
            </a:r>
            <a:r>
              <a:rPr lang="zh-TW" altLang="en-US" sz="3200" b="1" dirty="0"/>
              <a:t>潛勢圖資分期公開</a:t>
            </a:r>
            <a:r>
              <a:rPr lang="zh-TW" altLang="en-US" sz="3200" b="1" dirty="0" smtClean="0"/>
              <a:t>規劃</a:t>
            </a:r>
            <a:endParaRPr lang="zh-TW" altLang="en-US" sz="3200" b="1" dirty="0">
              <a:latin typeface="微軟正黑體" pitchFamily="34" charset="-120"/>
              <a:ea typeface="微軟正黑體" pitchFamily="34" charset="-120"/>
            </a:endParaRPr>
          </a:p>
        </p:txBody>
      </p:sp>
      <p:pic>
        <p:nvPicPr>
          <p:cNvPr id="8" name="圖片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516216" y="1208470"/>
            <a:ext cx="2166635" cy="3888734"/>
          </a:xfrm>
          <a:prstGeom prst="rect">
            <a:avLst/>
          </a:prstGeom>
        </p:spPr>
      </p:pic>
      <p:pic>
        <p:nvPicPr>
          <p:cNvPr id="9" name="圖片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542857" y="5134074"/>
            <a:ext cx="1989583" cy="1399202"/>
          </a:xfrm>
          <a:prstGeom prst="rect">
            <a:avLst/>
          </a:prstGeom>
        </p:spPr>
      </p:pic>
      <p:pic>
        <p:nvPicPr>
          <p:cNvPr id="11" name="圖片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32205" y="1339777"/>
            <a:ext cx="5764123" cy="5193499"/>
          </a:xfrm>
          <a:prstGeom prst="rect">
            <a:avLst/>
          </a:prstGeom>
        </p:spPr>
      </p:pic>
    </p:spTree>
    <p:extLst>
      <p:ext uri="{BB962C8B-B14F-4D97-AF65-F5344CB8AC3E}">
        <p14:creationId xmlns:p14="http://schemas.microsoft.com/office/powerpoint/2010/main" xmlns="" val="40310761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15</a:t>
            </a:fld>
            <a:endParaRPr lang="en-US" altLang="zh-TW">
              <a:solidFill>
                <a:srgbClr val="000000"/>
              </a:solidFill>
            </a:endParaRPr>
          </a:p>
        </p:txBody>
      </p:sp>
      <p:sp>
        <p:nvSpPr>
          <p:cNvPr id="5" name="標題 1"/>
          <p:cNvSpPr txBox="1">
            <a:spLocks/>
          </p:cNvSpPr>
          <p:nvPr/>
        </p:nvSpPr>
        <p:spPr bwMode="auto">
          <a:xfrm>
            <a:off x="323528" y="332656"/>
            <a:ext cx="5040560" cy="86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3-3</a:t>
            </a:r>
            <a:r>
              <a:rPr lang="zh-TW" altLang="en-US" sz="3200" b="1" kern="0" dirty="0" smtClean="0"/>
              <a:t>潛勢圖資分期公開規劃</a:t>
            </a:r>
            <a:endParaRPr lang="zh-TW" altLang="en-US" sz="3200" kern="0" dirty="0"/>
          </a:p>
        </p:txBody>
      </p:sp>
      <p:pic>
        <p:nvPicPr>
          <p:cNvPr id="11" name="圖片 10"/>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886" y="1196752"/>
            <a:ext cx="3697121" cy="5229200"/>
          </a:xfrm>
          <a:prstGeom prst="rect">
            <a:avLst/>
          </a:prstGeom>
          <a:ln>
            <a:noFill/>
          </a:ln>
          <a:effectLst>
            <a:outerShdw blurRad="292100" dist="139700" dir="2700000" algn="tl" rotWithShape="0">
              <a:srgbClr val="333333">
                <a:alpha val="65000"/>
              </a:srgbClr>
            </a:outerShdw>
          </a:effectLst>
        </p:spPr>
      </p:pic>
      <p:sp>
        <p:nvSpPr>
          <p:cNvPr id="12" name="文字方塊 11"/>
          <p:cNvSpPr txBox="1"/>
          <p:nvPr/>
        </p:nvSpPr>
        <p:spPr>
          <a:xfrm>
            <a:off x="4283968" y="1972868"/>
            <a:ext cx="4464496" cy="2308324"/>
          </a:xfrm>
          <a:prstGeom prst="rect">
            <a:avLst/>
          </a:prstGeom>
          <a:noFill/>
        </p:spPr>
        <p:txBody>
          <a:bodyPr wrap="square" rtlCol="0">
            <a:spAutoFit/>
          </a:bodyPr>
          <a:lstStyle/>
          <a:p>
            <a:pPr marL="342900" indent="-342900"/>
            <a:endParaRPr lang="en-US" altLang="zh-TW" sz="2400" dirty="0" smtClean="0">
              <a:latin typeface="微軟正黑體" panose="020B0604030504040204" pitchFamily="34" charset="-120"/>
              <a:ea typeface="微軟正黑體" panose="020B0604030504040204" pitchFamily="34" charset="-120"/>
            </a:endParaRPr>
          </a:p>
          <a:p>
            <a:pPr marL="342900" indent="-342900">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目前</a:t>
            </a:r>
            <a:r>
              <a:rPr lang="zh-TW" altLang="en-US" sz="2400" dirty="0">
                <a:latin typeface="微軟正黑體" panose="020B0604030504040204" pitchFamily="34" charset="-120"/>
                <a:ea typeface="微軟正黑體" panose="020B0604030504040204" pitchFamily="34" charset="-120"/>
              </a:rPr>
              <a:t>已經完成的地區有臺北、新北、高雄、宜蘭、新竹、臺南、屏東等</a:t>
            </a:r>
            <a:r>
              <a:rPr lang="en-US" altLang="zh-TW" sz="2400" dirty="0">
                <a:latin typeface="微軟正黑體" panose="020B0604030504040204" pitchFamily="34" charset="-120"/>
                <a:ea typeface="微軟正黑體" panose="020B0604030504040204" pitchFamily="34" charset="-120"/>
              </a:rPr>
              <a:t>7</a:t>
            </a:r>
            <a:r>
              <a:rPr lang="zh-TW" altLang="en-US" sz="2400" dirty="0">
                <a:latin typeface="微軟正黑體" panose="020B0604030504040204" pitchFamily="34" charset="-120"/>
                <a:ea typeface="微軟正黑體" panose="020B0604030504040204" pitchFamily="34" charset="-120"/>
              </a:rPr>
              <a:t>個都會</a:t>
            </a:r>
            <a:r>
              <a:rPr lang="zh-TW" altLang="en-US" sz="2400" dirty="0" smtClean="0">
                <a:latin typeface="微軟正黑體" panose="020B0604030504040204" pitchFamily="34" charset="-120"/>
                <a:ea typeface="微軟正黑體" panose="020B0604030504040204" pitchFamily="34" charset="-120"/>
              </a:rPr>
              <a:t>區。</a:t>
            </a:r>
            <a:endParaRPr lang="en-US" altLang="zh-TW" sz="2400" dirty="0" smtClean="0">
              <a:latin typeface="微軟正黑體" panose="020B0604030504040204" pitchFamily="34" charset="-120"/>
              <a:ea typeface="微軟正黑體" panose="020B0604030504040204" pitchFamily="34" charset="-120"/>
            </a:endParaRPr>
          </a:p>
          <a:p>
            <a:pPr marL="342900" indent="-342900">
              <a:buFont typeface="Wingdings" panose="05000000000000000000" pitchFamily="2" charset="2"/>
              <a:buChar char="Ø"/>
            </a:pPr>
            <a:endParaRPr lang="en-US" altLang="zh-TW" sz="2400" dirty="0">
              <a:latin typeface="微軟正黑體" panose="020B0604030504040204" pitchFamily="34" charset="-120"/>
              <a:ea typeface="微軟正黑體" panose="020B0604030504040204" pitchFamily="34" charset="-120"/>
            </a:endParaRPr>
          </a:p>
          <a:p>
            <a:pPr marL="342900" indent="-342900">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於</a:t>
            </a:r>
            <a:r>
              <a:rPr lang="en-US" altLang="zh-TW" sz="2400" dirty="0">
                <a:latin typeface="微軟正黑體" panose="020B0604030504040204" pitchFamily="34" charset="-120"/>
                <a:ea typeface="微軟正黑體" panose="020B0604030504040204" pitchFamily="34" charset="-120"/>
              </a:rPr>
              <a:t>105</a:t>
            </a:r>
            <a:r>
              <a:rPr lang="zh-TW" altLang="en-US" sz="2400" dirty="0">
                <a:latin typeface="微軟正黑體" panose="020B0604030504040204" pitchFamily="34" charset="-120"/>
                <a:ea typeface="微軟正黑體" panose="020B0604030504040204" pitchFamily="34" charset="-120"/>
              </a:rPr>
              <a:t>年</a:t>
            </a:r>
            <a:r>
              <a:rPr lang="en-US" altLang="zh-TW" sz="2400" dirty="0">
                <a:latin typeface="微軟正黑體" panose="020B0604030504040204" pitchFamily="34" charset="-120"/>
                <a:ea typeface="微軟正黑體" panose="020B0604030504040204" pitchFamily="34" charset="-120"/>
              </a:rPr>
              <a:t>3</a:t>
            </a:r>
            <a:r>
              <a:rPr lang="zh-TW" altLang="en-US" sz="2400" dirty="0" smtClean="0">
                <a:latin typeface="微軟正黑體" panose="020B0604030504040204" pitchFamily="34" charset="-120"/>
                <a:ea typeface="微軟正黑體" panose="020B0604030504040204" pitchFamily="34" charset="-120"/>
              </a:rPr>
              <a:t>月公開</a:t>
            </a:r>
            <a:r>
              <a:rPr lang="zh-TW" altLang="en-US" sz="2400" dirty="0">
                <a:latin typeface="微軟正黑體" panose="020B0604030504040204" pitchFamily="34" charset="-120"/>
                <a:ea typeface="微軟正黑體" panose="020B0604030504040204" pitchFamily="34" charset="-120"/>
              </a:rPr>
              <a:t>。</a:t>
            </a:r>
          </a:p>
        </p:txBody>
      </p:sp>
      <p:sp>
        <p:nvSpPr>
          <p:cNvPr id="13" name="圓角矩形 12"/>
          <p:cNvSpPr/>
          <p:nvPr/>
        </p:nvSpPr>
        <p:spPr bwMode="auto">
          <a:xfrm>
            <a:off x="4644008" y="1341438"/>
            <a:ext cx="3456384" cy="664044"/>
          </a:xfrm>
          <a:prstGeom prst="roundRect">
            <a:avLst/>
          </a:prstGeom>
          <a:solidFill>
            <a:srgbClr val="FFC000"/>
          </a:solidFill>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zh-TW"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105</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年度</a:t>
            </a:r>
            <a:r>
              <a:rPr kumimoji="1" lang="en-US" altLang="zh-TW"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3</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月公開區</a:t>
            </a:r>
          </a:p>
        </p:txBody>
      </p:sp>
    </p:spTree>
    <p:extLst>
      <p:ext uri="{BB962C8B-B14F-4D97-AF65-F5344CB8AC3E}">
        <p14:creationId xmlns:p14="http://schemas.microsoft.com/office/powerpoint/2010/main" xmlns="" val="1449010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16</a:t>
            </a:fld>
            <a:endParaRPr lang="en-US" altLang="zh-TW">
              <a:solidFill>
                <a:srgbClr val="000000"/>
              </a:solidFill>
            </a:endParaRPr>
          </a:p>
        </p:txBody>
      </p:sp>
      <p:sp>
        <p:nvSpPr>
          <p:cNvPr id="5" name="標題 1"/>
          <p:cNvSpPr txBox="1">
            <a:spLocks/>
          </p:cNvSpPr>
          <p:nvPr/>
        </p:nvSpPr>
        <p:spPr bwMode="auto">
          <a:xfrm>
            <a:off x="251520" y="260648"/>
            <a:ext cx="6120680" cy="86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3-4</a:t>
            </a:r>
            <a:r>
              <a:rPr lang="zh-TW" altLang="en-US" sz="3200" b="1" kern="0" dirty="0" smtClean="0"/>
              <a:t>潛勢圖資分期公開規劃</a:t>
            </a:r>
            <a:endParaRPr lang="zh-TW" altLang="en-US" sz="3200" kern="0" dirty="0"/>
          </a:p>
        </p:txBody>
      </p:sp>
      <p:pic>
        <p:nvPicPr>
          <p:cNvPr id="11" name="圖片 10"/>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1520" y="980728"/>
            <a:ext cx="3697120" cy="5229200"/>
          </a:xfrm>
          <a:prstGeom prst="rect">
            <a:avLst/>
          </a:prstGeom>
          <a:ln>
            <a:noFill/>
          </a:ln>
          <a:effectLst>
            <a:outerShdw blurRad="292100" dist="139700" dir="2700000" algn="tl" rotWithShape="0">
              <a:srgbClr val="333333">
                <a:alpha val="65000"/>
              </a:srgbClr>
            </a:outerShdw>
          </a:effectLst>
        </p:spPr>
      </p:pic>
      <p:sp>
        <p:nvSpPr>
          <p:cNvPr id="12" name="文字方塊 11"/>
          <p:cNvSpPr txBox="1"/>
          <p:nvPr/>
        </p:nvSpPr>
        <p:spPr>
          <a:xfrm>
            <a:off x="4283968" y="2087416"/>
            <a:ext cx="4464496" cy="1579920"/>
          </a:xfrm>
          <a:prstGeom prst="rect">
            <a:avLst/>
          </a:prstGeom>
          <a:noFill/>
        </p:spPr>
        <p:txBody>
          <a:bodyPr wrap="square" rtlCol="0">
            <a:spAutoFit/>
          </a:bodyPr>
          <a:lstStyle/>
          <a:p>
            <a:pPr marL="342900" indent="-342900">
              <a:lnSpc>
                <a:spcPts val="2880"/>
              </a:lnSpc>
              <a:buFont typeface="Wingdings" panose="05000000000000000000" pitchFamily="2" charset="2"/>
              <a:buChar char="Ø"/>
            </a:pPr>
            <a:r>
              <a:rPr lang="zh-TW" altLang="en-US" sz="2400" dirty="0">
                <a:latin typeface="微軟正黑體" panose="020B0604030504040204" pitchFamily="34" charset="-120"/>
                <a:ea typeface="微軟正黑體" panose="020B0604030504040204" pitchFamily="34" charset="-120"/>
              </a:rPr>
              <a:t>臺中、</a:t>
            </a:r>
            <a:r>
              <a:rPr lang="zh-TW" altLang="en-US" sz="2400" dirty="0" smtClean="0">
                <a:latin typeface="微軟正黑體" panose="020B0604030504040204" pitchFamily="34" charset="-120"/>
                <a:ea typeface="微軟正黑體" panose="020B0604030504040204" pitchFamily="34" charset="-120"/>
              </a:rPr>
              <a:t>彰化、雲林、嘉義將於今（</a:t>
            </a:r>
            <a:r>
              <a:rPr lang="en-US" altLang="zh-TW" sz="2400" dirty="0" smtClean="0">
                <a:latin typeface="微軟正黑體" panose="020B0604030504040204" pitchFamily="34" charset="-120"/>
                <a:ea typeface="微軟正黑體" panose="020B0604030504040204" pitchFamily="34" charset="-120"/>
              </a:rPr>
              <a:t>105</a:t>
            </a:r>
            <a:r>
              <a:rPr lang="zh-TW" altLang="en-US" sz="2400" dirty="0" smtClean="0">
                <a:latin typeface="微軟正黑體" panose="020B0604030504040204" pitchFamily="34" charset="-120"/>
                <a:ea typeface="微軟正黑體" panose="020B0604030504040204" pitchFamily="34" charset="-120"/>
              </a:rPr>
              <a:t>）年</a:t>
            </a:r>
            <a:r>
              <a:rPr lang="zh-TW" altLang="en-US" sz="2400" dirty="0">
                <a:latin typeface="微軟正黑體" panose="020B0604030504040204" pitchFamily="34" charset="-120"/>
                <a:ea typeface="微軟正黑體" panose="020B0604030504040204" pitchFamily="34" charset="-120"/>
              </a:rPr>
              <a:t>調查</a:t>
            </a:r>
            <a:r>
              <a:rPr lang="zh-TW" altLang="en-US" sz="2400" dirty="0" smtClean="0">
                <a:latin typeface="微軟正黑體" panose="020B0604030504040204" pitchFamily="34" charset="-120"/>
                <a:ea typeface="微軟正黑體" panose="020B0604030504040204" pitchFamily="34" charset="-120"/>
              </a:rPr>
              <a:t>完成。</a:t>
            </a:r>
            <a:endParaRPr lang="en-US" altLang="zh-TW" sz="2400" dirty="0" smtClean="0">
              <a:latin typeface="微軟正黑體" panose="020B0604030504040204" pitchFamily="34" charset="-120"/>
              <a:ea typeface="微軟正黑體" panose="020B0604030504040204" pitchFamily="34" charset="-120"/>
            </a:endParaRPr>
          </a:p>
          <a:p>
            <a:pPr marL="342900" indent="-342900">
              <a:lnSpc>
                <a:spcPts val="2880"/>
              </a:lnSpc>
              <a:buFont typeface="Wingdings" panose="05000000000000000000" pitchFamily="2" charset="2"/>
              <a:buChar char="Ø"/>
            </a:pPr>
            <a:endParaRPr lang="en-US" altLang="zh-TW" sz="2400" dirty="0">
              <a:latin typeface="微軟正黑體" panose="020B0604030504040204" pitchFamily="34" charset="-120"/>
              <a:ea typeface="微軟正黑體" panose="020B0604030504040204" pitchFamily="34" charset="-120"/>
            </a:endParaRPr>
          </a:p>
          <a:p>
            <a:pPr marL="342900" indent="-342900">
              <a:lnSpc>
                <a:spcPts val="2880"/>
              </a:lnSpc>
              <a:buFont typeface="Wingdings" panose="05000000000000000000" pitchFamily="2" charset="2"/>
              <a:buChar char="Ø"/>
            </a:pPr>
            <a:r>
              <a:rPr lang="zh-TW" altLang="en-US" sz="2400" dirty="0" smtClean="0">
                <a:latin typeface="微軟正黑體" panose="020B0604030504040204" pitchFamily="34" charset="-120"/>
                <a:ea typeface="微軟正黑體" panose="020B0604030504040204" pitchFamily="34" charset="-120"/>
              </a:rPr>
              <a:t>於</a:t>
            </a:r>
            <a:r>
              <a:rPr lang="en-US" altLang="zh-TW" sz="2400" dirty="0" smtClean="0">
                <a:latin typeface="微軟正黑體" pitchFamily="34" charset="-120"/>
                <a:ea typeface="微軟正黑體" pitchFamily="34" charset="-120"/>
              </a:rPr>
              <a:t>105</a:t>
            </a:r>
            <a:r>
              <a:rPr lang="zh-TW" altLang="en-US" sz="2400" dirty="0" smtClean="0">
                <a:latin typeface="微軟正黑體" pitchFamily="34" charset="-120"/>
                <a:ea typeface="微軟正黑體" pitchFamily="34" charset="-120"/>
              </a:rPr>
              <a:t>年</a:t>
            </a:r>
            <a:r>
              <a:rPr lang="en-US" altLang="zh-TW" sz="2400" dirty="0" smtClean="0">
                <a:latin typeface="微軟正黑體" pitchFamily="34" charset="-120"/>
                <a:ea typeface="微軟正黑體" pitchFamily="34" charset="-120"/>
              </a:rPr>
              <a:t>12</a:t>
            </a:r>
            <a:r>
              <a:rPr lang="zh-TW" altLang="en-US" sz="2400" dirty="0" smtClean="0">
                <a:latin typeface="微軟正黑體" pitchFamily="34" charset="-120"/>
                <a:ea typeface="微軟正黑體" pitchFamily="34" charset="-120"/>
              </a:rPr>
              <a:t>月公開</a:t>
            </a:r>
            <a:r>
              <a:rPr lang="zh-TW" altLang="en-US" sz="2400" dirty="0">
                <a:latin typeface="微軟正黑體" panose="020B0604030504040204" pitchFamily="34" charset="-120"/>
                <a:ea typeface="微軟正黑體" panose="020B0604030504040204" pitchFamily="34" charset="-120"/>
              </a:rPr>
              <a:t>。</a:t>
            </a:r>
          </a:p>
        </p:txBody>
      </p:sp>
      <p:sp>
        <p:nvSpPr>
          <p:cNvPr id="13" name="圓角矩形 12"/>
          <p:cNvSpPr/>
          <p:nvPr/>
        </p:nvSpPr>
        <p:spPr bwMode="auto">
          <a:xfrm>
            <a:off x="4499992" y="1268760"/>
            <a:ext cx="3789064" cy="580556"/>
          </a:xfrm>
          <a:prstGeom prst="roundRect">
            <a:avLst/>
          </a:prstGeom>
          <a:solidFill>
            <a:srgbClr val="FFC000"/>
          </a:solidFill>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zh-TW"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105</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年度</a:t>
            </a:r>
            <a:r>
              <a:rPr kumimoji="1" lang="en-US" altLang="zh-TW"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12</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月公開區</a:t>
            </a:r>
          </a:p>
        </p:txBody>
      </p:sp>
    </p:spTree>
    <p:extLst>
      <p:ext uri="{BB962C8B-B14F-4D97-AF65-F5344CB8AC3E}">
        <p14:creationId xmlns:p14="http://schemas.microsoft.com/office/powerpoint/2010/main" xmlns="" val="37190808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fld id="{A7C34E1D-5884-44D0-82A0-D3CBF40F1D88}" type="slidenum">
              <a:rPr lang="en-US" altLang="zh-TW" smtClean="0">
                <a:solidFill>
                  <a:srgbClr val="000000"/>
                </a:solidFill>
              </a:rPr>
              <a:pPr/>
              <a:t>17</a:t>
            </a:fld>
            <a:endParaRPr lang="en-US" altLang="zh-TW">
              <a:solidFill>
                <a:srgbClr val="000000"/>
              </a:solidFill>
            </a:endParaRPr>
          </a:p>
        </p:txBody>
      </p:sp>
      <p:sp>
        <p:nvSpPr>
          <p:cNvPr id="5" name="標題 1"/>
          <p:cNvSpPr txBox="1">
            <a:spLocks/>
          </p:cNvSpPr>
          <p:nvPr/>
        </p:nvSpPr>
        <p:spPr bwMode="auto">
          <a:xfrm>
            <a:off x="323528" y="527664"/>
            <a:ext cx="5400600" cy="8640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kumimoji="1" sz="3600">
                <a:solidFill>
                  <a:schemeClr val="accent6"/>
                </a:solidFill>
                <a:latin typeface="微軟正黑體" pitchFamily="34" charset="-120"/>
                <a:ea typeface="微軟正黑體" pitchFamily="34" charset="-120"/>
                <a:cs typeface="+mj-cs"/>
              </a:defRPr>
            </a:lvl1pPr>
            <a:lvl2pPr algn="ctr" rtl="0" eaLnBrk="1" fontAlgn="base" hangingPunct="1">
              <a:spcBef>
                <a:spcPct val="0"/>
              </a:spcBef>
              <a:spcAft>
                <a:spcPct val="0"/>
              </a:spcAft>
              <a:defRPr kumimoji="1" sz="4400">
                <a:solidFill>
                  <a:srgbClr val="0000FF"/>
                </a:solidFill>
                <a:latin typeface="Arial" charset="0"/>
                <a:ea typeface="標楷體" pitchFamily="65" charset="-120"/>
              </a:defRPr>
            </a:lvl2pPr>
            <a:lvl3pPr algn="ctr" rtl="0" eaLnBrk="1" fontAlgn="base" hangingPunct="1">
              <a:spcBef>
                <a:spcPct val="0"/>
              </a:spcBef>
              <a:spcAft>
                <a:spcPct val="0"/>
              </a:spcAft>
              <a:defRPr kumimoji="1" sz="4400">
                <a:solidFill>
                  <a:srgbClr val="0000FF"/>
                </a:solidFill>
                <a:latin typeface="Arial" charset="0"/>
                <a:ea typeface="標楷體" pitchFamily="65" charset="-120"/>
              </a:defRPr>
            </a:lvl3pPr>
            <a:lvl4pPr algn="ctr" rtl="0" eaLnBrk="1" fontAlgn="base" hangingPunct="1">
              <a:spcBef>
                <a:spcPct val="0"/>
              </a:spcBef>
              <a:spcAft>
                <a:spcPct val="0"/>
              </a:spcAft>
              <a:defRPr kumimoji="1" sz="4400">
                <a:solidFill>
                  <a:srgbClr val="0000FF"/>
                </a:solidFill>
                <a:latin typeface="Arial" charset="0"/>
                <a:ea typeface="標楷體" pitchFamily="65" charset="-120"/>
              </a:defRPr>
            </a:lvl4pPr>
            <a:lvl5pPr algn="ctr" rtl="0" eaLnBrk="1" fontAlgn="base" hangingPunct="1">
              <a:spcBef>
                <a:spcPct val="0"/>
              </a:spcBef>
              <a:spcAft>
                <a:spcPct val="0"/>
              </a:spcAft>
              <a:defRPr kumimoji="1" sz="4400">
                <a:solidFill>
                  <a:srgbClr val="0000FF"/>
                </a:solidFill>
                <a:latin typeface="Arial" charset="0"/>
                <a:ea typeface="標楷體" pitchFamily="65" charset="-120"/>
              </a:defRPr>
            </a:lvl5pPr>
            <a:lvl6pPr marL="457200" algn="ctr" rtl="0" eaLnBrk="1" fontAlgn="base" hangingPunct="1">
              <a:spcBef>
                <a:spcPct val="0"/>
              </a:spcBef>
              <a:spcAft>
                <a:spcPct val="0"/>
              </a:spcAft>
              <a:defRPr kumimoji="1" sz="4400">
                <a:solidFill>
                  <a:srgbClr val="0000FF"/>
                </a:solidFill>
                <a:latin typeface="Arial" charset="0"/>
                <a:ea typeface="標楷體" pitchFamily="65" charset="-120"/>
              </a:defRPr>
            </a:lvl6pPr>
            <a:lvl7pPr marL="914400" algn="ctr" rtl="0" eaLnBrk="1" fontAlgn="base" hangingPunct="1">
              <a:spcBef>
                <a:spcPct val="0"/>
              </a:spcBef>
              <a:spcAft>
                <a:spcPct val="0"/>
              </a:spcAft>
              <a:defRPr kumimoji="1" sz="4400">
                <a:solidFill>
                  <a:srgbClr val="0000FF"/>
                </a:solidFill>
                <a:latin typeface="Arial" charset="0"/>
                <a:ea typeface="標楷體" pitchFamily="65" charset="-120"/>
              </a:defRPr>
            </a:lvl7pPr>
            <a:lvl8pPr marL="1371600" algn="ctr" rtl="0" eaLnBrk="1" fontAlgn="base" hangingPunct="1">
              <a:spcBef>
                <a:spcPct val="0"/>
              </a:spcBef>
              <a:spcAft>
                <a:spcPct val="0"/>
              </a:spcAft>
              <a:defRPr kumimoji="1" sz="4400">
                <a:solidFill>
                  <a:srgbClr val="0000FF"/>
                </a:solidFill>
                <a:latin typeface="Arial" charset="0"/>
                <a:ea typeface="標楷體" pitchFamily="65" charset="-120"/>
              </a:defRPr>
            </a:lvl8pPr>
            <a:lvl9pPr marL="1828800" algn="ctr" rtl="0" eaLnBrk="1" fontAlgn="base" hangingPunct="1">
              <a:spcBef>
                <a:spcPct val="0"/>
              </a:spcBef>
              <a:spcAft>
                <a:spcPct val="0"/>
              </a:spcAft>
              <a:defRPr kumimoji="1" sz="4400">
                <a:solidFill>
                  <a:srgbClr val="0000FF"/>
                </a:solidFill>
                <a:latin typeface="Arial" charset="0"/>
                <a:ea typeface="標楷體" pitchFamily="65" charset="-120"/>
              </a:defRPr>
            </a:lvl9pPr>
          </a:lstStyle>
          <a:p>
            <a:pPr algn="l"/>
            <a:r>
              <a:rPr lang="en-US" altLang="zh-TW" sz="3200" b="1" kern="0" dirty="0" smtClean="0"/>
              <a:t>3-5</a:t>
            </a:r>
            <a:r>
              <a:rPr lang="zh-TW" altLang="en-US" sz="3200" b="1" kern="0" dirty="0" smtClean="0"/>
              <a:t>潛</a:t>
            </a:r>
            <a:r>
              <a:rPr lang="zh-TW" altLang="en-US" sz="3200" b="1" kern="0" dirty="0"/>
              <a:t>勢圖資分期公開規劃</a:t>
            </a:r>
            <a:endParaRPr lang="zh-TW" altLang="en-US" sz="3200" kern="0" dirty="0"/>
          </a:p>
          <a:p>
            <a:pPr algn="l"/>
            <a:endParaRPr lang="zh-TW" altLang="en-US" sz="3200" kern="0" dirty="0"/>
          </a:p>
        </p:txBody>
      </p:sp>
      <p:pic>
        <p:nvPicPr>
          <p:cNvPr id="11" name="圖片 10"/>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1520" y="1052736"/>
            <a:ext cx="3697120" cy="5229199"/>
          </a:xfrm>
          <a:prstGeom prst="rect">
            <a:avLst/>
          </a:prstGeom>
          <a:ln>
            <a:noFill/>
          </a:ln>
          <a:effectLst>
            <a:outerShdw blurRad="292100" dist="139700" dir="2700000" algn="tl" rotWithShape="0">
              <a:srgbClr val="333333">
                <a:alpha val="65000"/>
              </a:srgbClr>
            </a:outerShdw>
          </a:effectLst>
        </p:spPr>
      </p:pic>
      <p:sp>
        <p:nvSpPr>
          <p:cNvPr id="12" name="文字方塊 11"/>
          <p:cNvSpPr txBox="1"/>
          <p:nvPr/>
        </p:nvSpPr>
        <p:spPr>
          <a:xfrm>
            <a:off x="4211960" y="1916832"/>
            <a:ext cx="4464496" cy="2899255"/>
          </a:xfrm>
          <a:prstGeom prst="rect">
            <a:avLst/>
          </a:prstGeom>
          <a:noFill/>
        </p:spPr>
        <p:txBody>
          <a:bodyPr wrap="square" rtlCol="0">
            <a:spAutoFit/>
          </a:bodyPr>
          <a:lstStyle/>
          <a:p>
            <a:pPr marL="342900" indent="-342900" algn="just" fontAlgn="base">
              <a:spcBef>
                <a:spcPct val="30000"/>
              </a:spcBef>
              <a:spcAft>
                <a:spcPct val="0"/>
              </a:spcAft>
              <a:buFont typeface="Wingdings" pitchFamily="2" charset="2"/>
              <a:buChar char="Ø"/>
            </a:pPr>
            <a:r>
              <a:rPr lang="zh-TW" altLang="en-US" sz="2400" dirty="0" smtClean="0">
                <a:latin typeface="微軟正黑體" panose="020B0604030504040204" pitchFamily="34" charset="-120"/>
                <a:ea typeface="微軟正黑體" panose="020B0604030504040204" pitchFamily="34" charset="-120"/>
              </a:rPr>
              <a:t>基隆、桃園</a:t>
            </a:r>
            <a:r>
              <a:rPr lang="zh-TW" altLang="en-US" sz="2400" dirty="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苗栗、南投、花蓮</a:t>
            </a:r>
            <a:r>
              <a:rPr lang="zh-TW" altLang="en-US" sz="2400" dirty="0">
                <a:latin typeface="微軟正黑體" panose="020B0604030504040204" pitchFamily="34" charset="-120"/>
                <a:ea typeface="微軟正黑體" panose="020B0604030504040204" pitchFamily="34" charset="-120"/>
              </a:rPr>
              <a:t>、臺東</a:t>
            </a:r>
            <a:r>
              <a:rPr lang="zh-TW" altLang="en-US" sz="2400" dirty="0" smtClean="0">
                <a:latin typeface="微軟正黑體" panose="020B0604030504040204" pitchFamily="34" charset="-120"/>
                <a:ea typeface="微軟正黑體" panose="020B0604030504040204" pitchFamily="34" charset="-120"/>
              </a:rPr>
              <a:t>、等</a:t>
            </a:r>
            <a:r>
              <a:rPr lang="zh-TW" altLang="en-US" sz="2400" dirty="0">
                <a:latin typeface="微軟正黑體" panose="020B0604030504040204" pitchFamily="34" charset="-120"/>
                <a:ea typeface="微軟正黑體" panose="020B0604030504040204" pitchFamily="34" charset="-120"/>
              </a:rPr>
              <a:t>地區，屬於較不易發生土壤液化的</a:t>
            </a:r>
            <a:r>
              <a:rPr lang="zh-TW" altLang="en-US" sz="2400" dirty="0" smtClean="0">
                <a:latin typeface="微軟正黑體" panose="020B0604030504040204" pitchFamily="34" charset="-120"/>
                <a:ea typeface="微軟正黑體" panose="020B0604030504040204" pitchFamily="34" charset="-120"/>
              </a:rPr>
              <a:t>地區。</a:t>
            </a:r>
            <a:endParaRPr lang="en-US" altLang="zh-TW" sz="2400" dirty="0" smtClean="0">
              <a:latin typeface="微軟正黑體" panose="020B0604030504040204" pitchFamily="34" charset="-120"/>
              <a:ea typeface="微軟正黑體" panose="020B0604030504040204" pitchFamily="34" charset="-120"/>
            </a:endParaRPr>
          </a:p>
          <a:p>
            <a:pPr marL="342900" indent="-342900" algn="just" fontAlgn="base">
              <a:spcBef>
                <a:spcPct val="30000"/>
              </a:spcBef>
              <a:spcAft>
                <a:spcPct val="0"/>
              </a:spcAft>
              <a:buFont typeface="Wingdings" pitchFamily="2" charset="2"/>
              <a:buChar char="Ø"/>
            </a:pPr>
            <a:r>
              <a:rPr lang="zh-TW" altLang="en-US" sz="2400" dirty="0" smtClean="0">
                <a:latin typeface="微軟正黑體" panose="020B0604030504040204" pitchFamily="34" charset="-120"/>
                <a:ea typeface="微軟正黑體" panose="020B0604030504040204" pitchFamily="34" charset="-120"/>
              </a:rPr>
              <a:t>臺南、高雄局部因地質鑽探資料不足地區。</a:t>
            </a:r>
            <a:endParaRPr lang="en-US" altLang="zh-TW" sz="2400" dirty="0" smtClean="0">
              <a:latin typeface="微軟正黑體" panose="020B0604030504040204" pitchFamily="34" charset="-120"/>
              <a:ea typeface="微軟正黑體" panose="020B0604030504040204" pitchFamily="34" charset="-120"/>
            </a:endParaRPr>
          </a:p>
          <a:p>
            <a:pPr marL="342900" indent="-342900" algn="just" fontAlgn="base">
              <a:spcBef>
                <a:spcPct val="30000"/>
              </a:spcBef>
              <a:spcAft>
                <a:spcPct val="0"/>
              </a:spcAft>
              <a:buFont typeface="Wingdings" pitchFamily="2" charset="2"/>
              <a:buChar char="Ø"/>
            </a:pPr>
            <a:r>
              <a:rPr lang="zh-TW" altLang="en-US" sz="2400" dirty="0" smtClean="0">
                <a:latin typeface="微軟正黑體" panose="020B0604030504040204" pitchFamily="34" charset="-120"/>
                <a:ea typeface="微軟正黑體" panose="020B0604030504040204" pitchFamily="34" charset="-120"/>
              </a:rPr>
              <a:t>將於</a:t>
            </a:r>
            <a:r>
              <a:rPr lang="en-US" altLang="zh-TW" sz="2400" dirty="0" smtClean="0">
                <a:latin typeface="微軟正黑體" panose="020B0604030504040204" pitchFamily="34" charset="-120"/>
                <a:ea typeface="微軟正黑體" panose="020B0604030504040204" pitchFamily="34" charset="-120"/>
              </a:rPr>
              <a:t>107~108</a:t>
            </a:r>
            <a:r>
              <a:rPr lang="zh-TW" altLang="en-US" sz="2400" dirty="0" smtClean="0">
                <a:latin typeface="微軟正黑體" panose="020B0604030504040204" pitchFamily="34" charset="-120"/>
                <a:ea typeface="微軟正黑體" panose="020B0604030504040204" pitchFamily="34" charset="-120"/>
              </a:rPr>
              <a:t>年度陸續進行規劃。</a:t>
            </a:r>
            <a:endParaRPr lang="en-US" altLang="zh-TW" sz="2400" dirty="0">
              <a:latin typeface="微軟正黑體" panose="020B0604030504040204" pitchFamily="34" charset="-120"/>
              <a:ea typeface="微軟正黑體" panose="020B0604030504040204" pitchFamily="34" charset="-120"/>
            </a:endParaRPr>
          </a:p>
        </p:txBody>
      </p:sp>
      <p:sp>
        <p:nvSpPr>
          <p:cNvPr id="13" name="圓角矩形 12"/>
          <p:cNvSpPr/>
          <p:nvPr/>
        </p:nvSpPr>
        <p:spPr bwMode="auto">
          <a:xfrm>
            <a:off x="4319972" y="1052736"/>
            <a:ext cx="4248472" cy="648072"/>
          </a:xfrm>
          <a:prstGeom prst="roundRect">
            <a:avLst/>
          </a:prstGeom>
          <a:solidFill>
            <a:srgbClr val="FFC000"/>
          </a:solidFill>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zh-TW"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107-108</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年度</a:t>
            </a:r>
            <a:r>
              <a:rPr kumimoji="1" lang="zh-TW" altLang="en-US" sz="2800" b="1" dirty="0" smtClean="0">
                <a:solidFill>
                  <a:sysClr val="windowText" lastClr="000000"/>
                </a:solidFill>
                <a:latin typeface="微軟正黑體" panose="020B0604030504040204" pitchFamily="34" charset="-120"/>
                <a:ea typeface="微軟正黑體" panose="020B0604030504040204" pitchFamily="34" charset="-120"/>
              </a:rPr>
              <a:t>調查公開</a:t>
            </a:r>
            <a:r>
              <a:rPr kumimoji="1" lang="zh-TW" altLang="en-US" sz="2800" b="1" i="0" u="none" strike="noStrike" cap="none" normalizeH="0" baseline="0" dirty="0" smtClean="0">
                <a:ln>
                  <a:noFill/>
                </a:ln>
                <a:solidFill>
                  <a:sysClr val="windowText" lastClr="000000"/>
                </a:solidFill>
                <a:effectLst/>
                <a:latin typeface="微軟正黑體" panose="020B0604030504040204" pitchFamily="34" charset="-120"/>
                <a:ea typeface="微軟正黑體" panose="020B0604030504040204" pitchFamily="34" charset="-120"/>
              </a:rPr>
              <a:t>區</a:t>
            </a:r>
          </a:p>
        </p:txBody>
      </p:sp>
    </p:spTree>
    <p:extLst>
      <p:ext uri="{BB962C8B-B14F-4D97-AF65-F5344CB8AC3E}">
        <p14:creationId xmlns:p14="http://schemas.microsoft.com/office/powerpoint/2010/main" xmlns="" val="32733757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內容版面配置區 9"/>
          <p:cNvSpPr>
            <a:spLocks noGrp="1"/>
          </p:cNvSpPr>
          <p:nvPr>
            <p:ph idx="1"/>
          </p:nvPr>
        </p:nvSpPr>
        <p:spPr/>
        <p:txBody>
          <a:bodyPr/>
          <a:lstStyle/>
          <a:p>
            <a:r>
              <a:rPr lang="zh-TW" altLang="en-US" dirty="0" smtClean="0"/>
              <a:t>分別架設民眾版及專業版服務，以因應不同需求，並達到分流效果，以減緩網路塞車情形。</a:t>
            </a:r>
            <a:endParaRPr lang="en-US" altLang="zh-TW" dirty="0" smtClean="0"/>
          </a:p>
          <a:p>
            <a:r>
              <a:rPr lang="zh-TW" altLang="zh-TW" dirty="0" smtClean="0"/>
              <a:t>為確保系統運作順利，本所官網入口以硬體設備進行分流至中華電信雲端機房作為備援機制。</a:t>
            </a:r>
          </a:p>
          <a:p>
            <a:pPr lvl="0"/>
            <a:endParaRPr lang="zh-TW" altLang="en-US" dirty="0"/>
          </a:p>
        </p:txBody>
      </p:sp>
      <p:sp>
        <p:nvSpPr>
          <p:cNvPr id="4" name="投影片編號版面配置區 3"/>
          <p:cNvSpPr>
            <a:spLocks noGrp="1"/>
          </p:cNvSpPr>
          <p:nvPr>
            <p:ph type="sldNum" sz="quarter" idx="12"/>
          </p:nvPr>
        </p:nvSpPr>
        <p:spPr/>
        <p:txBody>
          <a:bodyPr/>
          <a:lstStyle/>
          <a:p>
            <a:fld id="{F4A0F11E-FC0F-4A68-BC7F-3C2C5A2B4495}" type="slidenum">
              <a:rPr lang="zh-TW" altLang="en-US" smtClean="0">
                <a:solidFill>
                  <a:srgbClr val="000000"/>
                </a:solidFill>
              </a:rPr>
              <a:pPr/>
              <a:t>18</a:t>
            </a:fld>
            <a:endParaRPr lang="zh-TW" altLang="en-US" dirty="0">
              <a:solidFill>
                <a:srgbClr val="000000"/>
              </a:solidFill>
            </a:endParaRPr>
          </a:p>
        </p:txBody>
      </p:sp>
      <p:pic>
        <p:nvPicPr>
          <p:cNvPr id="1026" name="Picture 2"/>
          <p:cNvPicPr>
            <a:picLocks noChangeAspect="1" noChangeArrowheads="1"/>
          </p:cNvPicPr>
          <p:nvPr/>
        </p:nvPicPr>
        <p:blipFill>
          <a:blip r:embed="rId2" cstate="print"/>
          <a:srcRect t="7114" b="18292"/>
          <a:stretch>
            <a:fillRect/>
          </a:stretch>
        </p:blipFill>
        <p:spPr bwMode="auto">
          <a:xfrm>
            <a:off x="467544" y="3068960"/>
            <a:ext cx="8280920" cy="3474587"/>
          </a:xfrm>
          <a:prstGeom prst="rect">
            <a:avLst/>
          </a:prstGeom>
          <a:noFill/>
          <a:ln w="9525">
            <a:noFill/>
            <a:miter lim="800000"/>
            <a:headEnd/>
            <a:tailEnd/>
          </a:ln>
        </p:spPr>
      </p:pic>
      <p:sp>
        <p:nvSpPr>
          <p:cNvPr id="6" name="文字方塊 5"/>
          <p:cNvSpPr txBox="1"/>
          <p:nvPr/>
        </p:nvSpPr>
        <p:spPr>
          <a:xfrm>
            <a:off x="467544" y="476672"/>
            <a:ext cx="8352928" cy="584775"/>
          </a:xfrm>
          <a:prstGeom prst="rect">
            <a:avLst/>
          </a:prstGeom>
          <a:noFill/>
        </p:spPr>
        <p:txBody>
          <a:bodyPr wrap="square" rtlCol="0">
            <a:spAutoFit/>
          </a:bodyPr>
          <a:lstStyle/>
          <a:p>
            <a:r>
              <a:rPr kumimoji="1" lang="en-US" altLang="zh-TW" sz="3200" b="1" kern="0" dirty="0" smtClean="0">
                <a:solidFill>
                  <a:schemeClr val="accent6"/>
                </a:solidFill>
                <a:latin typeface="微軟正黑體" pitchFamily="34" charset="-120"/>
                <a:ea typeface="微軟正黑體" pitchFamily="34" charset="-120"/>
                <a:cs typeface="+mj-cs"/>
              </a:rPr>
              <a:t>4-1</a:t>
            </a:r>
            <a:r>
              <a:rPr kumimoji="1" lang="zh-TW" altLang="en-US" sz="3200" b="1" kern="0" dirty="0" smtClean="0">
                <a:solidFill>
                  <a:schemeClr val="accent6"/>
                </a:solidFill>
                <a:latin typeface="微軟正黑體" pitchFamily="34" charset="-120"/>
                <a:ea typeface="微軟正黑體" pitchFamily="34" charset="-120"/>
                <a:cs typeface="+mj-cs"/>
              </a:rPr>
              <a:t> 土壤液化潛勢查詢系統操作及維運</a:t>
            </a:r>
            <a:endParaRPr kumimoji="1" lang="zh-TW" altLang="en-US" sz="3200" b="1" kern="0" dirty="0">
              <a:solidFill>
                <a:schemeClr val="accent6"/>
              </a:solidFill>
              <a:latin typeface="微軟正黑體" pitchFamily="34" charset="-120"/>
              <a:ea typeface="微軟正黑體" pitchFamily="34" charset="-120"/>
              <a:cs typeface="+mj-cs"/>
            </a:endParaRPr>
          </a:p>
        </p:txBody>
      </p:sp>
    </p:spTree>
    <p:extLst>
      <p:ext uri="{BB962C8B-B14F-4D97-AF65-F5344CB8AC3E}">
        <p14:creationId xmlns="" xmlns:p14="http://schemas.microsoft.com/office/powerpoint/2010/main" val="16701526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756501" y="1569222"/>
            <a:ext cx="3199094" cy="475064"/>
          </a:xfrm>
          <a:prstGeom prst="rect">
            <a:avLst/>
          </a:prstGeom>
        </p:spPr>
        <p:txBody>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1" lang="en-US" altLang="zh-TW" sz="2400" b="1" i="0" u="none" strike="noStrike" kern="0" cap="none" spc="0" normalizeH="0" baseline="0" noProof="0" dirty="0" smtClean="0">
                <a:ln>
                  <a:noFill/>
                </a:ln>
                <a:solidFill>
                  <a:srgbClr val="663300"/>
                </a:solidFill>
                <a:effectLst/>
                <a:uLnTx/>
                <a:uFillTx/>
                <a:latin typeface="微軟正黑體" pitchFamily="34" charset="-120"/>
                <a:ea typeface="微軟正黑體" pitchFamily="34" charset="-120"/>
                <a:cs typeface="+mj-cs"/>
              </a:rPr>
              <a:t>1</a:t>
            </a:r>
            <a:r>
              <a:rPr kumimoji="1" lang="en-US" altLang="zh-TW" sz="2400" b="1" kern="0" dirty="0">
                <a:solidFill>
                  <a:srgbClr val="663300"/>
                </a:solidFill>
                <a:latin typeface="微軟正黑體" pitchFamily="34" charset="-120"/>
                <a:ea typeface="微軟正黑體" pitchFamily="34" charset="-120"/>
                <a:cs typeface="+mj-cs"/>
              </a:rPr>
              <a:t>.</a:t>
            </a:r>
            <a:r>
              <a:rPr kumimoji="1" lang="zh-TW" altLang="en-US" sz="2400" b="1" i="0" u="none" strike="noStrike" kern="0" cap="none" spc="0" normalizeH="0" baseline="0" noProof="0" dirty="0" smtClean="0">
                <a:ln>
                  <a:noFill/>
                </a:ln>
                <a:solidFill>
                  <a:srgbClr val="663300"/>
                </a:solidFill>
                <a:effectLst/>
                <a:uLnTx/>
                <a:uFillTx/>
                <a:latin typeface="微軟正黑體" pitchFamily="34" charset="-120"/>
                <a:ea typeface="微軟正黑體" pitchFamily="34" charset="-120"/>
                <a:cs typeface="+mj-cs"/>
              </a:rPr>
              <a:t>門牌查詢功能</a:t>
            </a:r>
            <a:endParaRPr kumimoji="1" lang="zh-TW" altLang="en-US" sz="2400" b="1" i="0" u="none" strike="noStrike" kern="0" cap="none" spc="0" normalizeH="0" baseline="0" noProof="0" dirty="0">
              <a:ln>
                <a:noFill/>
              </a:ln>
              <a:solidFill>
                <a:srgbClr val="663300"/>
              </a:solidFill>
              <a:effectLst/>
              <a:uLnTx/>
              <a:uFillTx/>
              <a:latin typeface="微軟正黑體" pitchFamily="34" charset="-120"/>
              <a:ea typeface="微軟正黑體" pitchFamily="34" charset="-120"/>
              <a:cs typeface="+mj-cs"/>
            </a:endParaRPr>
          </a:p>
        </p:txBody>
      </p:sp>
      <p:sp>
        <p:nvSpPr>
          <p:cNvPr id="4" name="Rectangle 2"/>
          <p:cNvSpPr txBox="1">
            <a:spLocks noChangeArrowheads="1"/>
          </p:cNvSpPr>
          <p:nvPr/>
        </p:nvSpPr>
        <p:spPr>
          <a:xfrm>
            <a:off x="743763" y="2028929"/>
            <a:ext cx="3563888" cy="652463"/>
          </a:xfrm>
          <a:prstGeom prst="rect">
            <a:avLst/>
          </a:prstGeom>
        </p:spPr>
        <p:txBody>
          <a:bodyPr/>
          <a:lstStyle>
            <a:lvl1pPr algn="l" rtl="0" eaLnBrk="0" fontAlgn="base" hangingPunct="0">
              <a:spcBef>
                <a:spcPct val="0"/>
              </a:spcBef>
              <a:spcAft>
                <a:spcPct val="0"/>
              </a:spcAft>
              <a:defRPr kumimoji="1" sz="2600">
                <a:solidFill>
                  <a:srgbClr val="4D4D4D"/>
                </a:solidFill>
                <a:latin typeface="+mj-lt"/>
                <a:ea typeface="+mj-ea"/>
                <a:cs typeface="華康新特黑體(P)" pitchFamily="2" charset="-120"/>
              </a:defRPr>
            </a:lvl1pPr>
            <a:lvl2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2pPr>
            <a:lvl3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3pPr>
            <a:lvl4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4pPr>
            <a:lvl5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5pPr>
            <a:lvl6pPr marL="4572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6pPr>
            <a:lvl7pPr marL="9144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7pPr>
            <a:lvl8pPr marL="13716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8pPr>
            <a:lvl9pPr marL="18288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9pPr>
          </a:lstStyle>
          <a:p>
            <a:pPr>
              <a:defRPr/>
            </a:pPr>
            <a:r>
              <a:rPr lang="zh-TW" altLang="en-US" sz="2000" dirty="0" smtClean="0">
                <a:solidFill>
                  <a:srgbClr val="663300"/>
                </a:solidFill>
                <a:latin typeface="微軟正黑體" pitchFamily="34" charset="-120"/>
                <a:ea typeface="微軟正黑體" pitchFamily="34" charset="-120"/>
                <a:cs typeface="+mn-cs"/>
              </a:rPr>
              <a:t>由電腦或手機進入查詢頁面，於左上角搜尋處輸入地址，畫面會直接移至查詢的位置</a:t>
            </a:r>
            <a:r>
              <a:rPr lang="en-US" altLang="zh-TW" sz="2000" dirty="0" smtClean="0">
                <a:solidFill>
                  <a:srgbClr val="663300"/>
                </a:solidFill>
                <a:latin typeface="微軟正黑體" pitchFamily="34" charset="-120"/>
                <a:ea typeface="微軟正黑體" pitchFamily="34" charset="-120"/>
                <a:cs typeface="+mn-cs"/>
              </a:rPr>
              <a:t>(</a:t>
            </a:r>
            <a:r>
              <a:rPr lang="zh-TW" altLang="en-US" sz="2000" dirty="0" smtClean="0">
                <a:solidFill>
                  <a:srgbClr val="663300"/>
                </a:solidFill>
                <a:latin typeface="微軟正黑體" pitchFamily="34" charset="-120"/>
                <a:ea typeface="微軟正黑體" pitchFamily="34" charset="-120"/>
                <a:cs typeface="+mn-cs"/>
              </a:rPr>
              <a:t>     </a:t>
            </a:r>
            <a:r>
              <a:rPr lang="en-US" altLang="zh-TW" sz="2000" dirty="0" smtClean="0">
                <a:solidFill>
                  <a:srgbClr val="663300"/>
                </a:solidFill>
                <a:latin typeface="微軟正黑體" pitchFamily="34" charset="-120"/>
                <a:ea typeface="微軟正黑體" pitchFamily="34" charset="-120"/>
                <a:cs typeface="+mn-cs"/>
              </a:rPr>
              <a:t>)</a:t>
            </a:r>
            <a:r>
              <a:rPr lang="zh-TW" altLang="en-US" sz="2000" dirty="0" smtClean="0">
                <a:solidFill>
                  <a:srgbClr val="663300"/>
                </a:solidFill>
                <a:latin typeface="微軟正黑體" pitchFamily="34" charset="-120"/>
                <a:ea typeface="微軟正黑體" pitchFamily="34" charset="-120"/>
                <a:cs typeface="+mn-cs"/>
              </a:rPr>
              <a:t>。</a:t>
            </a:r>
            <a:endParaRPr lang="zh-TW" altLang="en-US" sz="2000" dirty="0">
              <a:solidFill>
                <a:srgbClr val="663300"/>
              </a:solidFill>
              <a:latin typeface="微軟正黑體" pitchFamily="34" charset="-120"/>
              <a:ea typeface="微軟正黑體" pitchFamily="34" charset="-120"/>
              <a:cs typeface="+mn-cs"/>
            </a:endParaRPr>
          </a:p>
        </p:txBody>
      </p:sp>
      <p:sp>
        <p:nvSpPr>
          <p:cNvPr id="8" name="投影片編號版面配置區 7"/>
          <p:cNvSpPr>
            <a:spLocks noGrp="1"/>
          </p:cNvSpPr>
          <p:nvPr>
            <p:ph type="sldNum" sz="quarter" idx="12"/>
          </p:nvPr>
        </p:nvSpPr>
        <p:spPr/>
        <p:txBody>
          <a:bodyPr/>
          <a:lstStyle/>
          <a:p>
            <a:fld id="{F4A0F11E-FC0F-4A68-BC7F-3C2C5A2B4495}" type="slidenum">
              <a:rPr lang="zh-TW" altLang="en-US" smtClean="0"/>
              <a:pPr/>
              <a:t>19</a:t>
            </a:fld>
            <a:endParaRPr lang="zh-TW" altLang="en-US"/>
          </a:p>
        </p:txBody>
      </p:sp>
      <p:grpSp>
        <p:nvGrpSpPr>
          <p:cNvPr id="2" name="群組 8"/>
          <p:cNvGrpSpPr/>
          <p:nvPr/>
        </p:nvGrpSpPr>
        <p:grpSpPr>
          <a:xfrm>
            <a:off x="3791715" y="2718659"/>
            <a:ext cx="163880" cy="288032"/>
            <a:chOff x="4788024" y="1988840"/>
            <a:chExt cx="2376264" cy="4176464"/>
          </a:xfrm>
        </p:grpSpPr>
        <p:sp>
          <p:nvSpPr>
            <p:cNvPr id="10" name="橢圓 9"/>
            <p:cNvSpPr/>
            <p:nvPr/>
          </p:nvSpPr>
          <p:spPr>
            <a:xfrm>
              <a:off x="4788024" y="1988840"/>
              <a:ext cx="2376264" cy="237626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等腰三角形 10"/>
            <p:cNvSpPr/>
            <p:nvPr/>
          </p:nvSpPr>
          <p:spPr>
            <a:xfrm rot="10800000">
              <a:off x="5508104" y="3933056"/>
              <a:ext cx="1008112" cy="223224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a:off x="5508104" y="2708920"/>
              <a:ext cx="936104" cy="93610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8" name="圖片 1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7504" y="3145592"/>
            <a:ext cx="4425633" cy="2174400"/>
          </a:xfrm>
          <a:prstGeom prst="rect">
            <a:avLst/>
          </a:prstGeom>
        </p:spPr>
      </p:pic>
      <p:sp>
        <p:nvSpPr>
          <p:cNvPr id="22" name="矩形 21"/>
          <p:cNvSpPr/>
          <p:nvPr/>
        </p:nvSpPr>
        <p:spPr>
          <a:xfrm>
            <a:off x="163374" y="3236085"/>
            <a:ext cx="1318492" cy="18263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5" name="群組 27"/>
          <p:cNvGrpSpPr/>
          <p:nvPr/>
        </p:nvGrpSpPr>
        <p:grpSpPr>
          <a:xfrm>
            <a:off x="2231742" y="4081308"/>
            <a:ext cx="137378" cy="241453"/>
            <a:chOff x="4788024" y="1988840"/>
            <a:chExt cx="2376264" cy="4176464"/>
          </a:xfrm>
        </p:grpSpPr>
        <p:sp>
          <p:nvSpPr>
            <p:cNvPr id="29" name="橢圓 28"/>
            <p:cNvSpPr/>
            <p:nvPr/>
          </p:nvSpPr>
          <p:spPr>
            <a:xfrm>
              <a:off x="4788024" y="1988840"/>
              <a:ext cx="2376264" cy="237626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等腰三角形 29"/>
            <p:cNvSpPr/>
            <p:nvPr/>
          </p:nvSpPr>
          <p:spPr>
            <a:xfrm rot="10800000">
              <a:off x="5508104" y="3933056"/>
              <a:ext cx="1008112" cy="223224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橢圓 30"/>
            <p:cNvSpPr/>
            <p:nvPr/>
          </p:nvSpPr>
          <p:spPr>
            <a:xfrm>
              <a:off x="5508104" y="2708920"/>
              <a:ext cx="936104" cy="93610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33" name="圖片 3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642530" y="3145592"/>
            <a:ext cx="4425633" cy="2174399"/>
          </a:xfrm>
          <a:prstGeom prst="rect">
            <a:avLst/>
          </a:prstGeom>
        </p:spPr>
      </p:pic>
      <p:sp>
        <p:nvSpPr>
          <p:cNvPr id="39" name="標題 1"/>
          <p:cNvSpPr txBox="1">
            <a:spLocks/>
          </p:cNvSpPr>
          <p:nvPr/>
        </p:nvSpPr>
        <p:spPr>
          <a:xfrm>
            <a:off x="5179731" y="1556792"/>
            <a:ext cx="3495785" cy="612109"/>
          </a:xfrm>
          <a:prstGeom prst="rect">
            <a:avLst/>
          </a:prstGeom>
        </p:spPr>
        <p:txBody>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1" lang="en-US" altLang="zh-TW" sz="2400" b="1" i="0" u="none" strike="noStrike" kern="0" cap="none" spc="0" normalizeH="0" baseline="0" noProof="0" dirty="0" smtClean="0">
                <a:ln>
                  <a:noFill/>
                </a:ln>
                <a:solidFill>
                  <a:srgbClr val="663300"/>
                </a:solidFill>
                <a:effectLst/>
                <a:uLnTx/>
                <a:uFillTx/>
                <a:latin typeface="微軟正黑體" pitchFamily="34" charset="-120"/>
                <a:ea typeface="微軟正黑體" pitchFamily="34" charset="-120"/>
                <a:cs typeface="+mj-cs"/>
              </a:rPr>
              <a:t>2.</a:t>
            </a:r>
            <a:r>
              <a:rPr kumimoji="1" lang="zh-TW" altLang="en-US" sz="2400" b="1" i="0" u="none" strike="noStrike" kern="0" cap="none" spc="0" normalizeH="0" baseline="0" noProof="0" dirty="0" smtClean="0">
                <a:ln>
                  <a:noFill/>
                </a:ln>
                <a:solidFill>
                  <a:srgbClr val="663300"/>
                </a:solidFill>
                <a:effectLst/>
                <a:uLnTx/>
                <a:uFillTx/>
                <a:latin typeface="微軟正黑體" pitchFamily="34" charset="-120"/>
                <a:ea typeface="微軟正黑體" pitchFamily="34" charset="-120"/>
                <a:cs typeface="+mj-cs"/>
              </a:rPr>
              <a:t> 定位查詢功能</a:t>
            </a:r>
            <a:endParaRPr kumimoji="1" lang="zh-TW" altLang="en-US" sz="2400" b="1" i="0" u="none" strike="noStrike" kern="0" cap="none" spc="0" normalizeH="0" baseline="0" noProof="0" dirty="0">
              <a:ln>
                <a:noFill/>
              </a:ln>
              <a:solidFill>
                <a:srgbClr val="663300"/>
              </a:solidFill>
              <a:effectLst/>
              <a:uLnTx/>
              <a:uFillTx/>
              <a:latin typeface="微軟正黑體" pitchFamily="34" charset="-120"/>
              <a:ea typeface="微軟正黑體" pitchFamily="34" charset="-120"/>
              <a:cs typeface="+mj-cs"/>
            </a:endParaRPr>
          </a:p>
        </p:txBody>
      </p:sp>
      <p:grpSp>
        <p:nvGrpSpPr>
          <p:cNvPr id="6" name="群組 39"/>
          <p:cNvGrpSpPr/>
          <p:nvPr/>
        </p:nvGrpSpPr>
        <p:grpSpPr>
          <a:xfrm>
            <a:off x="6110935" y="2452832"/>
            <a:ext cx="216024" cy="220720"/>
            <a:chOff x="3419872" y="2996952"/>
            <a:chExt cx="3312368" cy="3384376"/>
          </a:xfrm>
        </p:grpSpPr>
        <p:cxnSp>
          <p:nvCxnSpPr>
            <p:cNvPr id="41" name="直線接點 40"/>
            <p:cNvCxnSpPr/>
            <p:nvPr/>
          </p:nvCxnSpPr>
          <p:spPr>
            <a:xfrm flipV="1">
              <a:off x="3419872" y="4725144"/>
              <a:ext cx="3312368" cy="72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直線接點 41"/>
            <p:cNvCxnSpPr/>
            <p:nvPr/>
          </p:nvCxnSpPr>
          <p:spPr>
            <a:xfrm>
              <a:off x="5076056" y="2996952"/>
              <a:ext cx="72008" cy="338437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橢圓 42"/>
            <p:cNvSpPr/>
            <p:nvPr/>
          </p:nvSpPr>
          <p:spPr>
            <a:xfrm>
              <a:off x="3923928" y="3573016"/>
              <a:ext cx="2232248" cy="22322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4" name="橢圓 43"/>
            <p:cNvSpPr/>
            <p:nvPr/>
          </p:nvSpPr>
          <p:spPr>
            <a:xfrm>
              <a:off x="4499992" y="4149080"/>
              <a:ext cx="1080120" cy="10801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7" name="群組 44"/>
          <p:cNvGrpSpPr/>
          <p:nvPr/>
        </p:nvGrpSpPr>
        <p:grpSpPr>
          <a:xfrm>
            <a:off x="6330728" y="2752316"/>
            <a:ext cx="216024" cy="220720"/>
            <a:chOff x="3419872" y="2996951"/>
            <a:chExt cx="3240360" cy="3310798"/>
          </a:xfrm>
        </p:grpSpPr>
        <p:cxnSp>
          <p:nvCxnSpPr>
            <p:cNvPr id="46" name="直線接點 45"/>
            <p:cNvCxnSpPr/>
            <p:nvPr/>
          </p:nvCxnSpPr>
          <p:spPr>
            <a:xfrm flipV="1">
              <a:off x="3419872" y="4687572"/>
              <a:ext cx="3240360" cy="704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直線接點 46"/>
            <p:cNvCxnSpPr/>
            <p:nvPr/>
          </p:nvCxnSpPr>
          <p:spPr>
            <a:xfrm>
              <a:off x="5005614" y="2996951"/>
              <a:ext cx="70442" cy="33107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8" name="橢圓 47"/>
            <p:cNvSpPr/>
            <p:nvPr/>
          </p:nvSpPr>
          <p:spPr>
            <a:xfrm>
              <a:off x="3912970" y="3560491"/>
              <a:ext cx="2183720" cy="2183718"/>
            </a:xfrm>
            <a:prstGeom prst="ellipse">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49" name="Rectangle 2"/>
          <p:cNvSpPr txBox="1">
            <a:spLocks noChangeArrowheads="1"/>
          </p:cNvSpPr>
          <p:nvPr/>
        </p:nvSpPr>
        <p:spPr>
          <a:xfrm>
            <a:off x="5147689" y="2062061"/>
            <a:ext cx="3585822" cy="1010282"/>
          </a:xfrm>
          <a:prstGeom prst="rect">
            <a:avLst/>
          </a:prstGeom>
        </p:spPr>
        <p:txBody>
          <a:bodyPr/>
          <a:lstStyle>
            <a:lvl1pPr algn="l" rtl="0" eaLnBrk="0" fontAlgn="base" hangingPunct="0">
              <a:spcBef>
                <a:spcPct val="0"/>
              </a:spcBef>
              <a:spcAft>
                <a:spcPct val="0"/>
              </a:spcAft>
              <a:defRPr kumimoji="1" sz="2600">
                <a:solidFill>
                  <a:srgbClr val="4D4D4D"/>
                </a:solidFill>
                <a:latin typeface="+mj-lt"/>
                <a:ea typeface="+mj-ea"/>
                <a:cs typeface="華康新特黑體(P)" pitchFamily="2" charset="-120"/>
              </a:defRPr>
            </a:lvl1pPr>
            <a:lvl2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2pPr>
            <a:lvl3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3pPr>
            <a:lvl4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4pPr>
            <a:lvl5pPr algn="l" rtl="0" eaLnBrk="0" fontAlgn="base" hangingPunct="0">
              <a:spcBef>
                <a:spcPct val="0"/>
              </a:spcBef>
              <a:spcAft>
                <a:spcPct val="0"/>
              </a:spcAft>
              <a:defRPr kumimoji="1" sz="2600">
                <a:solidFill>
                  <a:srgbClr val="4D4D4D"/>
                </a:solidFill>
                <a:latin typeface="Arial" pitchFamily="34" charset="0"/>
                <a:ea typeface="華康新特黑體(P)" pitchFamily="2" charset="-120"/>
                <a:cs typeface="華康新特黑體(P)" pitchFamily="2" charset="-120"/>
              </a:defRPr>
            </a:lvl5pPr>
            <a:lvl6pPr marL="4572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6pPr>
            <a:lvl7pPr marL="9144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7pPr>
            <a:lvl8pPr marL="13716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8pPr>
            <a:lvl9pPr marL="1828800" algn="l" rtl="0" fontAlgn="base">
              <a:spcBef>
                <a:spcPct val="0"/>
              </a:spcBef>
              <a:spcAft>
                <a:spcPct val="0"/>
              </a:spcAft>
              <a:defRPr kumimoji="1" sz="2600">
                <a:solidFill>
                  <a:srgbClr val="4D4D4D"/>
                </a:solidFill>
                <a:latin typeface="Arial" pitchFamily="34" charset="0"/>
                <a:ea typeface="華康新特黑體(P)" pitchFamily="2" charset="-120"/>
                <a:cs typeface="新細明體" pitchFamily="18" charset="-120"/>
              </a:defRPr>
            </a:lvl9pPr>
          </a:lstStyle>
          <a:p>
            <a:pPr>
              <a:defRPr/>
            </a:pPr>
            <a:r>
              <a:rPr lang="zh-TW" altLang="en-US" sz="2000" dirty="0" smtClean="0">
                <a:solidFill>
                  <a:srgbClr val="663300"/>
                </a:solidFill>
                <a:latin typeface="微軟正黑體" pitchFamily="34" charset="-120"/>
                <a:ea typeface="微軟正黑體" pitchFamily="34" charset="-120"/>
                <a:cs typeface="+mn-cs"/>
              </a:rPr>
              <a:t>由手機進入查詢頁面，點選定位按鈕     ，畫面會直接移至查詢的位置     。</a:t>
            </a:r>
            <a:endParaRPr lang="en-US" altLang="zh-TW" sz="2000" dirty="0" smtClean="0">
              <a:solidFill>
                <a:srgbClr val="663300"/>
              </a:solidFill>
              <a:latin typeface="微軟正黑體" pitchFamily="34" charset="-120"/>
              <a:ea typeface="微軟正黑體" pitchFamily="34" charset="-120"/>
              <a:cs typeface="+mn-cs"/>
            </a:endParaRPr>
          </a:p>
          <a:p>
            <a:pPr>
              <a:defRPr/>
            </a:pPr>
            <a:endParaRPr lang="en-US" altLang="zh-TW" sz="2000" dirty="0" smtClean="0">
              <a:solidFill>
                <a:srgbClr val="663300"/>
              </a:solidFill>
              <a:latin typeface="微軟正黑體" pitchFamily="34" charset="-120"/>
              <a:ea typeface="微軟正黑體" pitchFamily="34" charset="-120"/>
              <a:cs typeface="+mn-cs"/>
            </a:endParaRPr>
          </a:p>
          <a:p>
            <a:pPr>
              <a:defRPr/>
            </a:pPr>
            <a:endParaRPr lang="zh-TW" altLang="en-US" sz="2000" dirty="0">
              <a:solidFill>
                <a:srgbClr val="663300"/>
              </a:solidFill>
              <a:latin typeface="微軟正黑體" pitchFamily="34" charset="-120"/>
              <a:ea typeface="微軟正黑體" pitchFamily="34" charset="-120"/>
              <a:cs typeface="+mn-cs"/>
            </a:endParaRPr>
          </a:p>
        </p:txBody>
      </p:sp>
      <p:grpSp>
        <p:nvGrpSpPr>
          <p:cNvPr id="9" name="群組 49"/>
          <p:cNvGrpSpPr>
            <a:grpSpLocks noChangeAspect="1"/>
          </p:cNvGrpSpPr>
          <p:nvPr/>
        </p:nvGrpSpPr>
        <p:grpSpPr>
          <a:xfrm>
            <a:off x="6855346" y="4159226"/>
            <a:ext cx="144000" cy="147130"/>
            <a:chOff x="3419872" y="2996951"/>
            <a:chExt cx="3240360" cy="3310798"/>
          </a:xfrm>
        </p:grpSpPr>
        <p:cxnSp>
          <p:nvCxnSpPr>
            <p:cNvPr id="51" name="直線接點 50"/>
            <p:cNvCxnSpPr/>
            <p:nvPr/>
          </p:nvCxnSpPr>
          <p:spPr>
            <a:xfrm flipV="1">
              <a:off x="3419872" y="4687572"/>
              <a:ext cx="3240360" cy="704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直線接點 51"/>
            <p:cNvCxnSpPr/>
            <p:nvPr/>
          </p:nvCxnSpPr>
          <p:spPr>
            <a:xfrm>
              <a:off x="5005614" y="2996951"/>
              <a:ext cx="70442" cy="33107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53" name="橢圓 52"/>
            <p:cNvSpPr/>
            <p:nvPr/>
          </p:nvSpPr>
          <p:spPr>
            <a:xfrm>
              <a:off x="3912970" y="3560491"/>
              <a:ext cx="2183720" cy="2183718"/>
            </a:xfrm>
            <a:prstGeom prst="ellipse">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4" name="文字方塊 53"/>
          <p:cNvSpPr txBox="1"/>
          <p:nvPr/>
        </p:nvSpPr>
        <p:spPr>
          <a:xfrm>
            <a:off x="4929084" y="4122938"/>
            <a:ext cx="461665" cy="1015663"/>
          </a:xfrm>
          <a:prstGeom prst="rect">
            <a:avLst/>
          </a:prstGeom>
          <a:noFill/>
        </p:spPr>
        <p:txBody>
          <a:bodyPr vert="eaVert" wrap="none" rtlCol="0">
            <a:spAutoFit/>
          </a:bodyPr>
          <a:lstStyle/>
          <a:p>
            <a:r>
              <a:rPr lang="zh-TW" altLang="en-US" b="1" dirty="0">
                <a:latin typeface="微軟正黑體" panose="020B0604030504040204" pitchFamily="34" charset="-120"/>
                <a:ea typeface="微軟正黑體" panose="020B0604030504040204" pitchFamily="34" charset="-120"/>
              </a:rPr>
              <a:t>直接定位</a:t>
            </a:r>
          </a:p>
        </p:txBody>
      </p:sp>
      <p:sp>
        <p:nvSpPr>
          <p:cNvPr id="55" name="直線圖說文字 1 54"/>
          <p:cNvSpPr/>
          <p:nvPr/>
        </p:nvSpPr>
        <p:spPr bwMode="auto">
          <a:xfrm>
            <a:off x="4652839" y="4441348"/>
            <a:ext cx="166852" cy="216024"/>
          </a:xfrm>
          <a:prstGeom prst="borderCallout1">
            <a:avLst>
              <a:gd name="adj1" fmla="val 22823"/>
              <a:gd name="adj2" fmla="val 102780"/>
              <a:gd name="adj3" fmla="val -15495"/>
              <a:gd name="adj4" fmla="val 199232"/>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1800" b="0" i="0" u="none" strike="noStrike" cap="none" normalizeH="0" baseline="0" smtClean="0">
              <a:ln>
                <a:noFill/>
              </a:ln>
              <a:solidFill>
                <a:schemeClr val="tx1"/>
              </a:solidFill>
              <a:effectLst/>
              <a:latin typeface="Arial" charset="0"/>
              <a:ea typeface="新細明體" pitchFamily="18" charset="-120"/>
            </a:endParaRPr>
          </a:p>
        </p:txBody>
      </p:sp>
      <p:sp>
        <p:nvSpPr>
          <p:cNvPr id="36" name="文字方塊 35"/>
          <p:cNvSpPr txBox="1"/>
          <p:nvPr/>
        </p:nvSpPr>
        <p:spPr>
          <a:xfrm>
            <a:off x="1635200" y="1124744"/>
            <a:ext cx="5817120" cy="461665"/>
          </a:xfrm>
          <a:prstGeom prst="rect">
            <a:avLst/>
          </a:prstGeom>
          <a:noFill/>
        </p:spPr>
        <p:txBody>
          <a:bodyPr wrap="square" rtlCol="0">
            <a:spAutoFit/>
          </a:bodyPr>
          <a:lstStyle/>
          <a:p>
            <a:pPr algn="ctr"/>
            <a:r>
              <a:rPr lang="zh-TW" altLang="en-US" sz="2400" b="1" dirty="0">
                <a:latin typeface="微軟正黑體" pitchFamily="34" charset="-120"/>
                <a:ea typeface="微軟正黑體" pitchFamily="34" charset="-120"/>
              </a:rPr>
              <a:t>土壤液化潛</a:t>
            </a:r>
            <a:r>
              <a:rPr lang="zh-TW" altLang="en-US" sz="2400" b="1" dirty="0" smtClean="0">
                <a:latin typeface="微軟正黑體" pitchFamily="34" charset="-120"/>
                <a:ea typeface="微軟正黑體" pitchFamily="34" charset="-120"/>
              </a:rPr>
              <a:t>勢查詢及結果 </a:t>
            </a:r>
            <a:r>
              <a:rPr lang="en-US" altLang="zh-TW" sz="2400" b="1" dirty="0" smtClean="0">
                <a:latin typeface="微軟正黑體" pitchFamily="34" charset="-120"/>
                <a:ea typeface="微軟正黑體" pitchFamily="34" charset="-120"/>
              </a:rPr>
              <a:t>–</a:t>
            </a:r>
            <a:r>
              <a:rPr lang="zh-TW" altLang="en-US" sz="2400" b="1" dirty="0" smtClean="0">
                <a:latin typeface="微軟正黑體" pitchFamily="34" charset="-120"/>
                <a:ea typeface="微軟正黑體" pitchFamily="34" charset="-120"/>
              </a:rPr>
              <a:t> 以民眾版為例</a:t>
            </a:r>
            <a:endParaRPr lang="zh-TW" altLang="en-US" sz="2400" b="1" dirty="0">
              <a:latin typeface="微軟正黑體" pitchFamily="34" charset="-120"/>
              <a:ea typeface="微軟正黑體" pitchFamily="34" charset="-120"/>
            </a:endParaRPr>
          </a:p>
        </p:txBody>
      </p:sp>
      <p:sp>
        <p:nvSpPr>
          <p:cNvPr id="37" name="文字方塊 36"/>
          <p:cNvSpPr txBox="1"/>
          <p:nvPr/>
        </p:nvSpPr>
        <p:spPr>
          <a:xfrm>
            <a:off x="467544" y="5418204"/>
            <a:ext cx="8207972" cy="1200329"/>
          </a:xfrm>
          <a:prstGeom prst="rect">
            <a:avLst/>
          </a:prstGeom>
          <a:noFill/>
        </p:spPr>
        <p:txBody>
          <a:bodyPr wrap="square" rtlCol="0">
            <a:spAutoFit/>
          </a:bodyPr>
          <a:lstStyle/>
          <a:p>
            <a:pPr marL="257175" indent="-257175">
              <a:buFont typeface="Wingdings" pitchFamily="2" charset="2"/>
              <a:buChar char="Ø"/>
            </a:pPr>
            <a:r>
              <a:rPr lang="zh-TW" altLang="en-US" dirty="0">
                <a:latin typeface="微軟正黑體" pitchFamily="34" charset="-120"/>
                <a:ea typeface="微軟正黑體" pitchFamily="34" charset="-120"/>
              </a:rPr>
              <a:t>土壤</a:t>
            </a:r>
            <a:r>
              <a:rPr lang="zh-TW" altLang="en-US" dirty="0" smtClean="0">
                <a:latin typeface="微軟正黑體" pitchFamily="34" charset="-120"/>
                <a:ea typeface="微軟正黑體" pitchFamily="34" charset="-120"/>
              </a:rPr>
              <a:t>液化的配套措施將同步啟動。</a:t>
            </a:r>
            <a:endParaRPr lang="en-US" altLang="zh-TW" dirty="0" smtClean="0">
              <a:latin typeface="微軟正黑體" pitchFamily="34" charset="-120"/>
              <a:ea typeface="微軟正黑體" pitchFamily="34" charset="-120"/>
            </a:endParaRPr>
          </a:p>
          <a:p>
            <a:pPr marL="257175" indent="-257175">
              <a:buFont typeface="Wingdings" pitchFamily="2" charset="2"/>
              <a:buChar char="Ø"/>
            </a:pPr>
            <a:r>
              <a:rPr lang="zh-TW" altLang="en-US" dirty="0" smtClean="0">
                <a:latin typeface="微軟正黑體" pitchFamily="34" charset="-120"/>
                <a:ea typeface="微軟正黑體" pitchFamily="34" charset="-120"/>
              </a:rPr>
              <a:t>民眾可進行簡易自主檢查，或洽大地技師專業諮詢。</a:t>
            </a:r>
            <a:endParaRPr lang="en-US" altLang="zh-TW" dirty="0" smtClean="0">
              <a:latin typeface="微軟正黑體" pitchFamily="34" charset="-120"/>
              <a:ea typeface="微軟正黑體" pitchFamily="34" charset="-120"/>
            </a:endParaRPr>
          </a:p>
          <a:p>
            <a:pPr marL="257175" indent="-257175">
              <a:buFont typeface="Wingdings" pitchFamily="2" charset="2"/>
              <a:buChar char="Ø"/>
            </a:pPr>
            <a:r>
              <a:rPr lang="zh-TW" altLang="en-US" dirty="0" smtClean="0">
                <a:latin typeface="微軟正黑體" pitchFamily="34" charset="-120"/>
                <a:ea typeface="微軟正黑體" pitchFamily="34" charset="-120"/>
              </a:rPr>
              <a:t>地方政府也將啟動土壤液化改善示範計畫，強化潛勢區內抗土壤液化能力或管制措施。</a:t>
            </a:r>
            <a:endParaRPr lang="en-US" altLang="zh-TW" dirty="0" smtClean="0">
              <a:latin typeface="微軟正黑體" pitchFamily="34" charset="-120"/>
              <a:ea typeface="微軟正黑體" pitchFamily="34" charset="-120"/>
            </a:endParaRPr>
          </a:p>
        </p:txBody>
      </p:sp>
      <p:sp>
        <p:nvSpPr>
          <p:cNvPr id="38" name="文字方塊 37"/>
          <p:cNvSpPr txBox="1"/>
          <p:nvPr/>
        </p:nvSpPr>
        <p:spPr>
          <a:xfrm>
            <a:off x="467544" y="476672"/>
            <a:ext cx="8352928" cy="584775"/>
          </a:xfrm>
          <a:prstGeom prst="rect">
            <a:avLst/>
          </a:prstGeom>
          <a:noFill/>
        </p:spPr>
        <p:txBody>
          <a:bodyPr wrap="square" rtlCol="0">
            <a:spAutoFit/>
          </a:bodyPr>
          <a:lstStyle/>
          <a:p>
            <a:r>
              <a:rPr kumimoji="1" lang="en-US" altLang="zh-TW" sz="3200" b="1" kern="0" dirty="0" smtClean="0">
                <a:solidFill>
                  <a:schemeClr val="accent6"/>
                </a:solidFill>
                <a:latin typeface="微軟正黑體" pitchFamily="34" charset="-120"/>
                <a:ea typeface="微軟正黑體" pitchFamily="34" charset="-120"/>
                <a:cs typeface="+mj-cs"/>
              </a:rPr>
              <a:t>4-2</a:t>
            </a:r>
            <a:r>
              <a:rPr kumimoji="1" lang="zh-TW" altLang="en-US" sz="3200" b="1" kern="0" dirty="0" smtClean="0">
                <a:solidFill>
                  <a:schemeClr val="accent6"/>
                </a:solidFill>
                <a:latin typeface="微軟正黑體" pitchFamily="34" charset="-120"/>
                <a:ea typeface="微軟正黑體" pitchFamily="34" charset="-120"/>
                <a:cs typeface="+mj-cs"/>
              </a:rPr>
              <a:t> 土壤液化潛勢查詢系統操作及維運</a:t>
            </a:r>
            <a:endParaRPr kumimoji="1" lang="zh-TW" altLang="en-US" sz="3200" b="1" kern="0" dirty="0">
              <a:solidFill>
                <a:schemeClr val="accent6"/>
              </a:solidFill>
              <a:latin typeface="微軟正黑體" pitchFamily="34" charset="-120"/>
              <a:ea typeface="微軟正黑體" pitchFamily="34" charset="-120"/>
              <a:cs typeface="+mj-cs"/>
            </a:endParaRPr>
          </a:p>
        </p:txBody>
      </p:sp>
    </p:spTree>
    <p:extLst>
      <p:ext uri="{BB962C8B-B14F-4D97-AF65-F5344CB8AC3E}">
        <p14:creationId xmlns:p14="http://schemas.microsoft.com/office/powerpoint/2010/main" xmlns="" val="39061988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1268760"/>
            <a:ext cx="8218488" cy="749300"/>
          </a:xfrm>
        </p:spPr>
        <p:txBody>
          <a:bodyPr/>
          <a:lstStyle/>
          <a:p>
            <a:pPr algn="l"/>
            <a:r>
              <a:rPr lang="zh-TW" altLang="en-US" sz="2800" b="1" dirty="0" smtClean="0"/>
              <a:t>網路壅塞因應措施</a:t>
            </a:r>
          </a:p>
        </p:txBody>
      </p:sp>
      <p:sp>
        <p:nvSpPr>
          <p:cNvPr id="6" name="內容版面配置區 5"/>
          <p:cNvSpPr>
            <a:spLocks noGrp="1"/>
          </p:cNvSpPr>
          <p:nvPr>
            <p:ph idx="1"/>
          </p:nvPr>
        </p:nvSpPr>
        <p:spPr>
          <a:xfrm>
            <a:off x="467544" y="2132856"/>
            <a:ext cx="8229600" cy="4118322"/>
          </a:xfrm>
        </p:spPr>
        <p:txBody>
          <a:bodyPr/>
          <a:lstStyle/>
          <a:p>
            <a:pPr lvl="0"/>
            <a:r>
              <a:rPr lang="zh-TW" altLang="en-US" dirty="0" smtClean="0"/>
              <a:t>於</a:t>
            </a:r>
            <a:r>
              <a:rPr lang="en-US" altLang="zh-TW" dirty="0" smtClean="0"/>
              <a:t>3</a:t>
            </a:r>
            <a:r>
              <a:rPr lang="zh-TW" altLang="en-US" dirty="0" smtClean="0"/>
              <a:t>月</a:t>
            </a:r>
            <a:r>
              <a:rPr lang="en-US" altLang="zh-TW" dirty="0" smtClean="0"/>
              <a:t>14</a:t>
            </a:r>
            <a:r>
              <a:rPr lang="zh-TW" altLang="en-US" dirty="0" smtClean="0"/>
              <a:t>日中午公開時，瞬時連線人數過多，最高</a:t>
            </a:r>
            <a:r>
              <a:rPr lang="en-US" altLang="zh-TW" dirty="0" smtClean="0"/>
              <a:t>11,000</a:t>
            </a:r>
            <a:r>
              <a:rPr lang="zh-TW" altLang="en-US" dirty="0" smtClean="0"/>
              <a:t>人次</a:t>
            </a:r>
            <a:r>
              <a:rPr lang="en-US" altLang="zh-TW" dirty="0" smtClean="0"/>
              <a:t>/</a:t>
            </a:r>
            <a:r>
              <a:rPr lang="zh-TW" altLang="en-US" dirty="0" smtClean="0"/>
              <a:t>秒，一度造成網路服務壅塞。</a:t>
            </a:r>
            <a:endParaRPr lang="en-US" altLang="zh-TW" dirty="0" smtClean="0"/>
          </a:p>
          <a:p>
            <a:pPr lvl="0"/>
            <a:r>
              <a:rPr lang="zh-TW" altLang="en-US" dirty="0" smtClean="0"/>
              <a:t>專業版部分，啟動伺服器共</a:t>
            </a:r>
            <a:r>
              <a:rPr lang="en-US" altLang="zh-TW" dirty="0" smtClean="0"/>
              <a:t>22</a:t>
            </a:r>
            <a:r>
              <a:rPr lang="zh-TW" altLang="en-US" dirty="0" smtClean="0"/>
              <a:t>臺，</a:t>
            </a:r>
            <a:r>
              <a:rPr lang="en-US" altLang="zh-TW" dirty="0" smtClean="0"/>
              <a:t>14</a:t>
            </a:r>
            <a:r>
              <a:rPr lang="zh-TW" altLang="en-US" dirty="0" smtClean="0"/>
              <a:t>日</a:t>
            </a:r>
            <a:r>
              <a:rPr lang="en-US" altLang="zh-TW" dirty="0" smtClean="0"/>
              <a:t>12:10</a:t>
            </a:r>
            <a:r>
              <a:rPr lang="zh-TW" altLang="en-US" dirty="0" smtClean="0"/>
              <a:t>後即已暢通。</a:t>
            </a:r>
            <a:endParaRPr lang="en-US" altLang="zh-TW" dirty="0" smtClean="0"/>
          </a:p>
          <a:p>
            <a:pPr lvl="0"/>
            <a:r>
              <a:rPr lang="zh-TW" altLang="en-US" dirty="0" smtClean="0"/>
              <a:t>民眾版部分，由</a:t>
            </a:r>
            <a:r>
              <a:rPr lang="en-US" altLang="zh-TW" dirty="0" smtClean="0"/>
              <a:t>3</a:t>
            </a:r>
            <a:r>
              <a:rPr lang="zh-TW" altLang="en-US" dirty="0" smtClean="0"/>
              <a:t>月</a:t>
            </a:r>
            <a:r>
              <a:rPr lang="en-US" altLang="zh-TW" dirty="0" smtClean="0"/>
              <a:t>14</a:t>
            </a:r>
            <a:r>
              <a:rPr lang="zh-TW" altLang="en-US" dirty="0" smtClean="0"/>
              <a:t>日中午</a:t>
            </a:r>
            <a:r>
              <a:rPr lang="en-US" altLang="zh-TW" dirty="0" smtClean="0"/>
              <a:t>12</a:t>
            </a:r>
            <a:r>
              <a:rPr lang="zh-TW" altLang="en-US" dirty="0" smtClean="0"/>
              <a:t>點</a:t>
            </a:r>
            <a:r>
              <a:rPr lang="en-US" altLang="zh-TW" dirty="0" smtClean="0"/>
              <a:t>20</a:t>
            </a:r>
            <a:r>
              <a:rPr lang="zh-TW" altLang="en-US" dirty="0" smtClean="0"/>
              <a:t>台伺服器主機，逐步增加至</a:t>
            </a:r>
            <a:r>
              <a:rPr lang="en-US" altLang="zh-TW" dirty="0" smtClean="0"/>
              <a:t>15</a:t>
            </a:r>
            <a:r>
              <a:rPr lang="zh-TW" altLang="en-US" dirty="0" smtClean="0"/>
              <a:t>號凌晨為</a:t>
            </a:r>
            <a:r>
              <a:rPr lang="en-US" altLang="zh-TW" dirty="0" smtClean="0"/>
              <a:t>43 </a:t>
            </a:r>
            <a:r>
              <a:rPr lang="zh-TW" altLang="en-US" dirty="0" smtClean="0"/>
              <a:t>台，系統已無壅塞情況。</a:t>
            </a:r>
          </a:p>
          <a:p>
            <a:pPr lvl="0"/>
            <a:r>
              <a:rPr lang="zh-TW" altLang="en-US" dirty="0" smtClean="0"/>
              <a:t>自</a:t>
            </a:r>
            <a:r>
              <a:rPr lang="en-US" altLang="zh-TW" dirty="0" smtClean="0"/>
              <a:t>14</a:t>
            </a:r>
            <a:r>
              <a:rPr lang="zh-TW" altLang="en-US" dirty="0" smtClean="0"/>
              <a:t>日中午</a:t>
            </a:r>
            <a:r>
              <a:rPr lang="en-US" altLang="zh-TW" dirty="0" smtClean="0"/>
              <a:t>12</a:t>
            </a:r>
            <a:r>
              <a:rPr lang="zh-TW" altLang="en-US" dirty="0" smtClean="0"/>
              <a:t>時至</a:t>
            </a:r>
            <a:r>
              <a:rPr lang="en-US" altLang="zh-TW" dirty="0" smtClean="0"/>
              <a:t>16</a:t>
            </a:r>
            <a:r>
              <a:rPr lang="zh-TW" altLang="en-US" dirty="0" smtClean="0"/>
              <a:t>日下午</a:t>
            </a:r>
            <a:r>
              <a:rPr lang="en-US" altLang="zh-TW" dirty="0" smtClean="0"/>
              <a:t>17</a:t>
            </a:r>
            <a:r>
              <a:rPr lang="zh-TW" altLang="en-US" dirty="0" smtClean="0"/>
              <a:t>時為止，已累計</a:t>
            </a:r>
            <a:r>
              <a:rPr lang="en-US" altLang="zh-TW" dirty="0" smtClean="0"/>
              <a:t>3,127,431</a:t>
            </a:r>
            <a:r>
              <a:rPr lang="zh-TW" altLang="en-US" dirty="0" smtClean="0"/>
              <a:t>人次。</a:t>
            </a:r>
            <a:endParaRPr lang="en-US" altLang="zh-TW" dirty="0" smtClean="0"/>
          </a:p>
          <a:p>
            <a:endParaRPr lang="zh-TW" altLang="en-US" dirty="0"/>
          </a:p>
        </p:txBody>
      </p:sp>
      <p:sp>
        <p:nvSpPr>
          <p:cNvPr id="5" name="投影片編號版面配置區 4"/>
          <p:cNvSpPr>
            <a:spLocks noGrp="1"/>
          </p:cNvSpPr>
          <p:nvPr>
            <p:ph type="sldNum" sz="quarter" idx="12"/>
          </p:nvPr>
        </p:nvSpPr>
        <p:spPr/>
        <p:txBody>
          <a:bodyPr/>
          <a:lstStyle/>
          <a:p>
            <a:fld id="{F4A0F11E-FC0F-4A68-BC7F-3C2C5A2B4495}" type="slidenum">
              <a:rPr lang="zh-TW" altLang="en-US" smtClean="0"/>
              <a:pPr/>
              <a:t>20</a:t>
            </a:fld>
            <a:endParaRPr lang="zh-TW" altLang="en-US"/>
          </a:p>
        </p:txBody>
      </p:sp>
      <p:sp>
        <p:nvSpPr>
          <p:cNvPr id="8" name="文字方塊 7"/>
          <p:cNvSpPr txBox="1"/>
          <p:nvPr/>
        </p:nvSpPr>
        <p:spPr>
          <a:xfrm>
            <a:off x="467544" y="476672"/>
            <a:ext cx="8352928" cy="584775"/>
          </a:xfrm>
          <a:prstGeom prst="rect">
            <a:avLst/>
          </a:prstGeom>
          <a:noFill/>
        </p:spPr>
        <p:txBody>
          <a:bodyPr wrap="square" rtlCol="0">
            <a:spAutoFit/>
          </a:bodyPr>
          <a:lstStyle/>
          <a:p>
            <a:r>
              <a:rPr kumimoji="1" lang="en-US" altLang="zh-TW" sz="3200" b="1" kern="0" dirty="0" smtClean="0">
                <a:solidFill>
                  <a:schemeClr val="accent6"/>
                </a:solidFill>
                <a:latin typeface="微軟正黑體" pitchFamily="34" charset="-120"/>
                <a:ea typeface="微軟正黑體" pitchFamily="34" charset="-120"/>
                <a:cs typeface="+mj-cs"/>
              </a:rPr>
              <a:t>4-3</a:t>
            </a:r>
            <a:r>
              <a:rPr kumimoji="1" lang="zh-TW" altLang="en-US" sz="3200" b="1" kern="0" dirty="0" smtClean="0">
                <a:solidFill>
                  <a:schemeClr val="accent6"/>
                </a:solidFill>
                <a:latin typeface="微軟正黑體" pitchFamily="34" charset="-120"/>
                <a:ea typeface="微軟正黑體" pitchFamily="34" charset="-120"/>
                <a:cs typeface="+mj-cs"/>
              </a:rPr>
              <a:t> 土壤液化潛勢查詢系統操作及維運</a:t>
            </a:r>
            <a:endParaRPr kumimoji="1" lang="zh-TW" altLang="en-US" sz="3200" b="1" kern="0" dirty="0">
              <a:solidFill>
                <a:schemeClr val="accent6"/>
              </a:solidFill>
              <a:latin typeface="微軟正黑體" pitchFamily="34" charset="-120"/>
              <a:ea typeface="微軟正黑體" pitchFamily="34" charset="-120"/>
              <a:cs typeface="+mj-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內容版面配置區 2"/>
          <p:cNvSpPr>
            <a:spLocks noGrp="1"/>
          </p:cNvSpPr>
          <p:nvPr>
            <p:ph idx="1"/>
          </p:nvPr>
        </p:nvSpPr>
        <p:spPr/>
        <p:txBody>
          <a:bodyPr/>
          <a:lstStyle/>
          <a:p>
            <a:r>
              <a:rPr lang="zh-TW" altLang="en-US" b="1" smtClean="0">
                <a:solidFill>
                  <a:srgbClr val="0000CC"/>
                </a:solidFill>
                <a:latin typeface="微軟正黑體"/>
                <a:ea typeface="微軟正黑體"/>
              </a:rPr>
              <a:t>土壤液化潛勢查詢系統開放初期當機無法查詢</a:t>
            </a:r>
            <a:endParaRPr lang="en-US" altLang="zh-TW" b="1" smtClean="0">
              <a:solidFill>
                <a:srgbClr val="0000CC"/>
              </a:solidFill>
              <a:latin typeface="微軟正黑體"/>
              <a:ea typeface="微軟正黑體"/>
            </a:endParaRPr>
          </a:p>
          <a:p>
            <a:pPr>
              <a:buFont typeface="Wingdings" pitchFamily="2" charset="2"/>
              <a:buChar char="ü"/>
            </a:pPr>
            <a:r>
              <a:rPr lang="zh-TW" altLang="en-US" smtClean="0">
                <a:latin typeface="微軟正黑體"/>
                <a:ea typeface="微軟正黑體"/>
              </a:rPr>
              <a:t>土壤液化潛勢查詢系統分為民眾版與專業版，其中專業版部分連線十分順暢，並未出現壅塞情形。</a:t>
            </a:r>
            <a:endParaRPr lang="en-US" altLang="zh-TW" smtClean="0">
              <a:latin typeface="微軟正黑體"/>
              <a:ea typeface="微軟正黑體"/>
            </a:endParaRPr>
          </a:p>
          <a:p>
            <a:pPr>
              <a:buFont typeface="Wingdings" pitchFamily="2" charset="2"/>
              <a:buChar char="ü"/>
            </a:pPr>
            <a:r>
              <a:rPr lang="zh-TW" altLang="en-US" smtClean="0">
                <a:latin typeface="微軟正黑體"/>
                <a:ea typeface="微軟正黑體"/>
              </a:rPr>
              <a:t>民眾版部分，在不斷增加伺服器下，也於</a:t>
            </a:r>
            <a:r>
              <a:rPr lang="en-US" altLang="zh-TW" smtClean="0">
                <a:latin typeface="微軟正黑體"/>
                <a:ea typeface="微軟正黑體"/>
              </a:rPr>
              <a:t>15</a:t>
            </a:r>
            <a:r>
              <a:rPr lang="zh-TW" altLang="en-US" smtClean="0">
                <a:latin typeface="微軟正黑體"/>
                <a:ea typeface="微軟正黑體"/>
              </a:rPr>
              <a:t>日凌晨恢復正常連線。</a:t>
            </a:r>
            <a:endParaRPr lang="en-US" altLang="zh-TW" smtClean="0">
              <a:latin typeface="微軟正黑體"/>
              <a:ea typeface="微軟正黑體"/>
            </a:endParaRPr>
          </a:p>
        </p:txBody>
      </p:sp>
      <p:sp>
        <p:nvSpPr>
          <p:cNvPr id="23554" name="投影片編號版面配置區 3"/>
          <p:cNvSpPr>
            <a:spLocks noGrp="1"/>
          </p:cNvSpPr>
          <p:nvPr>
            <p:ph type="sldNum" sz="quarter" idx="12"/>
          </p:nvPr>
        </p:nvSpPr>
        <p:spPr>
          <a:noFill/>
        </p:spPr>
        <p:txBody>
          <a:bodyPr/>
          <a:lstStyle/>
          <a:p>
            <a:pPr fontAlgn="base">
              <a:spcBef>
                <a:spcPct val="0"/>
              </a:spcBef>
              <a:spcAft>
                <a:spcPct val="0"/>
              </a:spcAft>
            </a:pPr>
            <a:fld id="{CFBCF33A-EB8D-4EC3-BF1C-4BE29CCA0CA7}" type="slidenum">
              <a:rPr lang="zh-TW" altLang="en-US"/>
              <a:pPr fontAlgn="base">
                <a:spcBef>
                  <a:spcPct val="0"/>
                </a:spcBef>
                <a:spcAft>
                  <a:spcPct val="0"/>
                </a:spcAft>
              </a:pPr>
              <a:t>21</a:t>
            </a:fld>
            <a:endParaRPr lang="en-US" altLang="zh-TW"/>
          </a:p>
        </p:txBody>
      </p:sp>
      <p:sp>
        <p:nvSpPr>
          <p:cNvPr id="5" name="標題 1"/>
          <p:cNvSpPr txBox="1">
            <a:spLocks/>
          </p:cNvSpPr>
          <p:nvPr/>
        </p:nvSpPr>
        <p:spPr bwMode="auto">
          <a:xfrm>
            <a:off x="622300" y="600075"/>
            <a:ext cx="8218488" cy="749300"/>
          </a:xfrm>
          <a:prstGeom prst="rect">
            <a:avLst/>
          </a:prstGeom>
          <a:noFill/>
          <a:ln w="9525">
            <a:noFill/>
            <a:miter lim="800000"/>
            <a:headEnd/>
            <a:tailEnd/>
          </a:ln>
          <a:effectLst/>
        </p:spPr>
        <p:txBody>
          <a:bodyPr anchor="ctr"/>
          <a:lstStyle/>
          <a:p>
            <a:pPr>
              <a:defRPr/>
            </a:pPr>
            <a:r>
              <a:rPr lang="en-US" altLang="zh-TW" sz="3200" b="1" kern="0" dirty="0" smtClean="0">
                <a:solidFill>
                  <a:schemeClr val="accent6"/>
                </a:solidFill>
                <a:latin typeface="微軟正黑體" pitchFamily="34" charset="-120"/>
                <a:ea typeface="微軟正黑體" pitchFamily="34" charset="-120"/>
                <a:cs typeface="+mj-cs"/>
              </a:rPr>
              <a:t>5-1</a:t>
            </a:r>
            <a:r>
              <a:rPr lang="zh-TW" altLang="en-US" sz="3200" b="1" kern="0" dirty="0" smtClean="0">
                <a:solidFill>
                  <a:schemeClr val="accent6"/>
                </a:solidFill>
                <a:latin typeface="微軟正黑體" pitchFamily="34" charset="-120"/>
                <a:ea typeface="微軟正黑體" pitchFamily="34" charset="-120"/>
                <a:cs typeface="+mj-cs"/>
              </a:rPr>
              <a:t> </a:t>
            </a:r>
            <a:r>
              <a:rPr lang="zh-TW" altLang="en-US" sz="3200" b="1" kern="0" dirty="0">
                <a:solidFill>
                  <a:schemeClr val="accent6"/>
                </a:solidFill>
                <a:latin typeface="微軟正黑體" pitchFamily="34" charset="-120"/>
                <a:ea typeface="微軟正黑體" pitchFamily="34" charset="-120"/>
                <a:cs typeface="+mj-cs"/>
              </a:rPr>
              <a:t>輿情反應</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內容版面配置區 2"/>
          <p:cNvSpPr>
            <a:spLocks noGrp="1"/>
          </p:cNvSpPr>
          <p:nvPr>
            <p:ph idx="1"/>
          </p:nvPr>
        </p:nvSpPr>
        <p:spPr/>
        <p:txBody>
          <a:bodyPr/>
          <a:lstStyle/>
          <a:p>
            <a:r>
              <a:rPr lang="zh-TW" altLang="en-US" b="1" dirty="0" smtClean="0">
                <a:solidFill>
                  <a:srgbClr val="0000CC"/>
                </a:solidFill>
                <a:latin typeface="微軟正黑體"/>
                <a:ea typeface="微軟正黑體"/>
              </a:rPr>
              <a:t>土壤液化潛勢圖是否準確</a:t>
            </a:r>
            <a:r>
              <a:rPr lang="zh-TW" altLang="zh-TW" b="1" dirty="0" smtClean="0">
                <a:solidFill>
                  <a:srgbClr val="0000CC"/>
                </a:solidFill>
                <a:latin typeface="微軟正黑體"/>
                <a:ea typeface="微軟正黑體"/>
              </a:rPr>
              <a:t>？ </a:t>
            </a:r>
            <a:endParaRPr lang="en-US" altLang="zh-TW" b="1" dirty="0" smtClean="0">
              <a:solidFill>
                <a:srgbClr val="0000CC"/>
              </a:solidFill>
              <a:latin typeface="微軟正黑體"/>
              <a:ea typeface="微軟正黑體"/>
            </a:endParaRPr>
          </a:p>
          <a:p>
            <a:pPr lvl="1">
              <a:buFont typeface="Wingdings" pitchFamily="2" charset="2"/>
              <a:buChar char="ü"/>
            </a:pPr>
            <a:r>
              <a:rPr lang="zh-TW" altLang="zh-TW" sz="2400" dirty="0" smtClean="0">
                <a:latin typeface="微軟正黑體"/>
                <a:ea typeface="微軟正黑體"/>
              </a:rPr>
              <a:t>目前所公開的土壤液化潛勢圖，屬於中央建置的第一級圖資，為全國性、大範圍的評估結果，屬於解析度較低、涵蓋範圍較大的圖資，適用於瞭解區域性土壤液化潛勢區的可能分布範圍，作為國土規畫或防災規劃的應用。</a:t>
            </a:r>
            <a:endParaRPr lang="zh-TW" altLang="zh-TW" sz="2000" dirty="0" smtClean="0">
              <a:latin typeface="微軟正黑體"/>
              <a:ea typeface="微軟正黑體"/>
            </a:endParaRPr>
          </a:p>
          <a:p>
            <a:pPr lvl="1">
              <a:buFont typeface="Wingdings" pitchFamily="2" charset="2"/>
              <a:buChar char="ü"/>
            </a:pPr>
            <a:r>
              <a:rPr lang="zh-TW" altLang="zh-TW" sz="2400" dirty="0" smtClean="0">
                <a:latin typeface="微軟正黑體"/>
                <a:ea typeface="微軟正黑體"/>
              </a:rPr>
              <a:t>依三級圖資概念，地方政府應在中央第一級大範圍圖資的基礎下，進行第二級更精細的圖資調查。地方市政府，若有新的鑽井資料時，亦可提供本所參考，未來圖資更新時將納入分析。</a:t>
            </a:r>
            <a:endParaRPr lang="zh-TW" altLang="zh-TW" sz="2000" dirty="0" smtClean="0">
              <a:latin typeface="微軟正黑體"/>
              <a:ea typeface="微軟正黑體"/>
            </a:endParaRPr>
          </a:p>
        </p:txBody>
      </p:sp>
      <p:sp>
        <p:nvSpPr>
          <p:cNvPr id="24578" name="投影片編號版面配置區 3"/>
          <p:cNvSpPr>
            <a:spLocks noGrp="1"/>
          </p:cNvSpPr>
          <p:nvPr>
            <p:ph type="sldNum" sz="quarter" idx="12"/>
          </p:nvPr>
        </p:nvSpPr>
        <p:spPr>
          <a:noFill/>
        </p:spPr>
        <p:txBody>
          <a:bodyPr/>
          <a:lstStyle/>
          <a:p>
            <a:pPr fontAlgn="base">
              <a:spcBef>
                <a:spcPct val="0"/>
              </a:spcBef>
              <a:spcAft>
                <a:spcPct val="0"/>
              </a:spcAft>
            </a:pPr>
            <a:fld id="{A722D8A3-5A3F-454D-980E-FA8294B736BB}" type="slidenum">
              <a:rPr lang="zh-TW" altLang="en-US"/>
              <a:pPr fontAlgn="base">
                <a:spcBef>
                  <a:spcPct val="0"/>
                </a:spcBef>
                <a:spcAft>
                  <a:spcPct val="0"/>
                </a:spcAft>
              </a:pPr>
              <a:t>22</a:t>
            </a:fld>
            <a:endParaRPr lang="en-US" altLang="zh-TW"/>
          </a:p>
        </p:txBody>
      </p:sp>
      <p:sp>
        <p:nvSpPr>
          <p:cNvPr id="24579" name="標題 4"/>
          <p:cNvSpPr>
            <a:spLocks noGrp="1"/>
          </p:cNvSpPr>
          <p:nvPr>
            <p:ph type="title"/>
          </p:nvPr>
        </p:nvSpPr>
        <p:spPr>
          <a:xfrm>
            <a:off x="469900" y="447675"/>
            <a:ext cx="8218488" cy="749300"/>
          </a:xfrm>
        </p:spPr>
        <p:txBody>
          <a:bodyPr/>
          <a:lstStyle/>
          <a:p>
            <a:pPr algn="l"/>
            <a:r>
              <a:rPr lang="en-US" altLang="zh-TW" sz="3200" b="1" dirty="0" smtClean="0">
                <a:solidFill>
                  <a:srgbClr val="2D2D8A"/>
                </a:solidFill>
                <a:latin typeface="微軟正黑體"/>
                <a:ea typeface="微軟正黑體"/>
              </a:rPr>
              <a:t>5-2</a:t>
            </a:r>
            <a:r>
              <a:rPr lang="zh-TW" altLang="en-US" sz="3200" b="1" dirty="0" smtClean="0">
                <a:solidFill>
                  <a:srgbClr val="2D2D8A"/>
                </a:solidFill>
                <a:latin typeface="微軟正黑體"/>
                <a:ea typeface="微軟正黑體"/>
              </a:rPr>
              <a:t>輿情反應</a:t>
            </a:r>
            <a:endParaRPr lang="zh-TW" altLang="en-US" sz="3200" dirty="0" smtClean="0">
              <a:solidFill>
                <a:srgbClr val="2D2D8A"/>
              </a:solidFill>
              <a:latin typeface="微軟正黑體"/>
              <a:ea typeface="微軟正黑體"/>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內容版面配置區 2"/>
          <p:cNvSpPr>
            <a:spLocks noGrp="1"/>
          </p:cNvSpPr>
          <p:nvPr>
            <p:ph idx="1"/>
          </p:nvPr>
        </p:nvSpPr>
        <p:spPr/>
        <p:txBody>
          <a:bodyPr/>
          <a:lstStyle/>
          <a:p>
            <a:r>
              <a:rPr lang="zh-TW" altLang="zh-TW" b="1" dirty="0" smtClean="0">
                <a:solidFill>
                  <a:srgbClr val="0000CC"/>
                </a:solidFill>
                <a:latin typeface="微軟正黑體"/>
                <a:ea typeface="微軟正黑體"/>
              </a:rPr>
              <a:t>臺北</a:t>
            </a:r>
            <a:r>
              <a:rPr lang="zh-TW" altLang="en-US" b="1" dirty="0" smtClean="0">
                <a:solidFill>
                  <a:srgbClr val="0000CC"/>
                </a:solidFill>
                <a:latin typeface="微軟正黑體"/>
                <a:ea typeface="微軟正黑體"/>
              </a:rPr>
              <a:t>的</a:t>
            </a:r>
            <a:r>
              <a:rPr lang="zh-TW" altLang="zh-TW" b="1" dirty="0" smtClean="0">
                <a:solidFill>
                  <a:srgbClr val="0000CC"/>
                </a:solidFill>
                <a:latin typeface="微軟正黑體"/>
                <a:ea typeface="微軟正黑體"/>
              </a:rPr>
              <a:t>液化</a:t>
            </a:r>
            <a:r>
              <a:rPr lang="zh-TW" altLang="en-US" b="1" dirty="0" smtClean="0">
                <a:solidFill>
                  <a:srgbClr val="0000CC"/>
                </a:solidFill>
                <a:latin typeface="微軟正黑體"/>
                <a:ea typeface="微軟正黑體"/>
              </a:rPr>
              <a:t>潛勢，為何</a:t>
            </a:r>
            <a:r>
              <a:rPr lang="zh-TW" altLang="zh-TW" b="1" dirty="0" smtClean="0">
                <a:solidFill>
                  <a:srgbClr val="0000CC"/>
                </a:solidFill>
                <a:latin typeface="微軟正黑體"/>
                <a:ea typeface="微軟正黑體"/>
              </a:rPr>
              <a:t>中央地方</a:t>
            </a:r>
            <a:r>
              <a:rPr lang="zh-TW" altLang="en-US" b="1" dirty="0" smtClean="0">
                <a:solidFill>
                  <a:srgbClr val="0000CC"/>
                </a:solidFill>
                <a:latin typeface="微軟正黑體"/>
                <a:ea typeface="微軟正黑體"/>
              </a:rPr>
              <a:t>有很大</a:t>
            </a:r>
            <a:r>
              <a:rPr lang="zh-TW" altLang="zh-TW" b="1" dirty="0" smtClean="0">
                <a:solidFill>
                  <a:srgbClr val="0000CC"/>
                </a:solidFill>
                <a:latin typeface="微軟正黑體"/>
                <a:ea typeface="微軟正黑體"/>
              </a:rPr>
              <a:t>落差？</a:t>
            </a:r>
            <a:endParaRPr lang="zh-TW" altLang="zh-TW" dirty="0" smtClean="0">
              <a:solidFill>
                <a:srgbClr val="0000CC"/>
              </a:solidFill>
              <a:latin typeface="微軟正黑體"/>
              <a:ea typeface="微軟正黑體"/>
            </a:endParaRPr>
          </a:p>
          <a:p>
            <a:pPr>
              <a:buFont typeface="Wingdings" pitchFamily="2" charset="2"/>
              <a:buChar char="ü"/>
            </a:pPr>
            <a:r>
              <a:rPr lang="zh-TW" altLang="en-US" dirty="0" smtClean="0">
                <a:latin typeface="微軟正黑體"/>
                <a:ea typeface="微軟正黑體"/>
              </a:rPr>
              <a:t>地調所</a:t>
            </a:r>
            <a:r>
              <a:rPr lang="en-US" altLang="zh-TW" dirty="0" smtClean="0">
                <a:latin typeface="微軟正黑體"/>
                <a:ea typeface="微軟正黑體"/>
              </a:rPr>
              <a:t>99~100</a:t>
            </a:r>
            <a:r>
              <a:rPr lang="zh-TW" altLang="en-US" dirty="0" smtClean="0">
                <a:latin typeface="微軟正黑體"/>
                <a:ea typeface="微軟正黑體"/>
              </a:rPr>
              <a:t>年之調查分析與臺北市政府</a:t>
            </a:r>
            <a:r>
              <a:rPr lang="en-US" altLang="zh-TW" dirty="0" smtClean="0">
                <a:latin typeface="微軟正黑體"/>
                <a:ea typeface="微軟正黑體"/>
              </a:rPr>
              <a:t>91</a:t>
            </a:r>
            <a:r>
              <a:rPr lang="zh-TW" altLang="en-US" dirty="0" smtClean="0">
                <a:latin typeface="微軟正黑體"/>
                <a:ea typeface="微軟正黑體"/>
              </a:rPr>
              <a:t>年分析所用之資料、分析方法有所不同，因此結果有所差異</a:t>
            </a:r>
            <a:r>
              <a:rPr lang="zh-TW" altLang="zh-TW" dirty="0" smtClean="0">
                <a:latin typeface="微軟正黑體"/>
                <a:ea typeface="微軟正黑體"/>
              </a:rPr>
              <a:t>。</a:t>
            </a:r>
            <a:r>
              <a:rPr lang="zh-TW" altLang="en-US" dirty="0" smtClean="0">
                <a:latin typeface="微軟正黑體"/>
                <a:ea typeface="微軟正黑體"/>
              </a:rPr>
              <a:t>例如地質鑽探及地下水位資料，所採用數據不同，就會影響結果。</a:t>
            </a:r>
            <a:endParaRPr lang="en-US" altLang="zh-TW" dirty="0" smtClean="0">
              <a:latin typeface="微軟正黑體"/>
              <a:ea typeface="微軟正黑體"/>
            </a:endParaRPr>
          </a:p>
          <a:p>
            <a:pPr>
              <a:buFont typeface="Wingdings" pitchFamily="2" charset="2"/>
              <a:buChar char="ü"/>
            </a:pPr>
            <a:r>
              <a:rPr lang="zh-TW" altLang="en-US" dirty="0" smtClean="0">
                <a:latin typeface="微軟正黑體"/>
                <a:ea typeface="微軟正黑體"/>
              </a:rPr>
              <a:t>地調所所用資料皆為公共工程鑽井資料及本所鑽探結果，並逐筆檢核篩選比對，具有高可信度。</a:t>
            </a:r>
            <a:endParaRPr lang="en-US" altLang="zh-TW" dirty="0" smtClean="0">
              <a:latin typeface="微軟正黑體"/>
              <a:ea typeface="微軟正黑體"/>
            </a:endParaRPr>
          </a:p>
        </p:txBody>
      </p:sp>
      <p:sp>
        <p:nvSpPr>
          <p:cNvPr id="25602" name="投影片編號版面配置區 3"/>
          <p:cNvSpPr>
            <a:spLocks noGrp="1"/>
          </p:cNvSpPr>
          <p:nvPr>
            <p:ph type="sldNum" sz="quarter" idx="12"/>
          </p:nvPr>
        </p:nvSpPr>
        <p:spPr>
          <a:noFill/>
        </p:spPr>
        <p:txBody>
          <a:bodyPr/>
          <a:lstStyle/>
          <a:p>
            <a:pPr fontAlgn="base">
              <a:spcBef>
                <a:spcPct val="0"/>
              </a:spcBef>
              <a:spcAft>
                <a:spcPct val="0"/>
              </a:spcAft>
            </a:pPr>
            <a:fld id="{F6C8AED6-7537-4CC9-B54F-374101C07ABF}" type="slidenum">
              <a:rPr lang="zh-TW" altLang="en-US"/>
              <a:pPr fontAlgn="base">
                <a:spcBef>
                  <a:spcPct val="0"/>
                </a:spcBef>
                <a:spcAft>
                  <a:spcPct val="0"/>
                </a:spcAft>
              </a:pPr>
              <a:t>23</a:t>
            </a:fld>
            <a:endParaRPr lang="en-US" altLang="zh-TW"/>
          </a:p>
        </p:txBody>
      </p:sp>
      <p:sp>
        <p:nvSpPr>
          <p:cNvPr id="5" name="標題 4"/>
          <p:cNvSpPr txBox="1">
            <a:spLocks/>
          </p:cNvSpPr>
          <p:nvPr/>
        </p:nvSpPr>
        <p:spPr bwMode="auto">
          <a:xfrm>
            <a:off x="622300" y="600075"/>
            <a:ext cx="8218488" cy="749300"/>
          </a:xfrm>
          <a:prstGeom prst="rect">
            <a:avLst/>
          </a:prstGeom>
          <a:noFill/>
          <a:ln w="9525">
            <a:noFill/>
            <a:miter lim="800000"/>
            <a:headEnd/>
            <a:tailEnd/>
          </a:ln>
          <a:effectLst/>
        </p:spPr>
        <p:txBody>
          <a:bodyPr anchor="ctr"/>
          <a:lstStyle/>
          <a:p>
            <a:pPr>
              <a:defRPr/>
            </a:pPr>
            <a:r>
              <a:rPr lang="en-US" altLang="zh-TW" sz="3200" b="1" kern="0" dirty="0" smtClean="0">
                <a:solidFill>
                  <a:schemeClr val="accent6"/>
                </a:solidFill>
                <a:latin typeface="微軟正黑體" pitchFamily="34" charset="-120"/>
                <a:ea typeface="微軟正黑體" pitchFamily="34" charset="-120"/>
                <a:cs typeface="+mj-cs"/>
              </a:rPr>
              <a:t>5-3</a:t>
            </a:r>
            <a:r>
              <a:rPr lang="zh-TW" altLang="en-US" sz="3200" b="1" kern="0" dirty="0" smtClean="0">
                <a:solidFill>
                  <a:schemeClr val="accent6"/>
                </a:solidFill>
                <a:latin typeface="微軟正黑體" pitchFamily="34" charset="-120"/>
                <a:ea typeface="微軟正黑體" pitchFamily="34" charset="-120"/>
                <a:cs typeface="+mj-cs"/>
              </a:rPr>
              <a:t>輿情反應</a:t>
            </a:r>
            <a:endParaRPr lang="zh-TW" altLang="en-US" sz="3200" kern="0" dirty="0">
              <a:solidFill>
                <a:schemeClr val="accent6"/>
              </a:solidFill>
              <a:latin typeface="微軟正黑體" pitchFamily="34" charset="-120"/>
              <a:ea typeface="微軟正黑體" pitchFamily="34" charset="-120"/>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內容版面配置區 2"/>
          <p:cNvSpPr>
            <a:spLocks noGrp="1"/>
          </p:cNvSpPr>
          <p:nvPr>
            <p:ph idx="1"/>
          </p:nvPr>
        </p:nvSpPr>
        <p:spPr/>
        <p:txBody>
          <a:bodyPr/>
          <a:lstStyle/>
          <a:p>
            <a:r>
              <a:rPr lang="zh-TW" altLang="zh-TW" b="1" smtClean="0">
                <a:solidFill>
                  <a:srgbClr val="0000CC"/>
                </a:solidFill>
                <a:latin typeface="微軟正黑體"/>
                <a:ea typeface="微軟正黑體"/>
              </a:rPr>
              <a:t>臺南地震民宅</a:t>
            </a:r>
            <a:r>
              <a:rPr lang="zh-TW" altLang="en-US" b="1" smtClean="0">
                <a:solidFill>
                  <a:srgbClr val="0000CC"/>
                </a:solidFill>
                <a:latin typeface="微軟正黑體"/>
                <a:ea typeface="微軟正黑體"/>
              </a:rPr>
              <a:t>發生液化</a:t>
            </a:r>
            <a:r>
              <a:rPr lang="zh-TW" altLang="zh-TW" b="1" smtClean="0">
                <a:solidFill>
                  <a:srgbClr val="0000CC"/>
                </a:solidFill>
                <a:latin typeface="微軟正黑體"/>
                <a:ea typeface="微軟正黑體"/>
              </a:rPr>
              <a:t>下陷</a:t>
            </a:r>
            <a:r>
              <a:rPr lang="zh-TW" altLang="en-US" b="1" smtClean="0">
                <a:solidFill>
                  <a:srgbClr val="0000CC"/>
                </a:solidFill>
                <a:latin typeface="微軟正黑體"/>
                <a:ea typeface="微軟正黑體"/>
              </a:rPr>
              <a:t>的地區為何屬於</a:t>
            </a:r>
            <a:r>
              <a:rPr lang="zh-TW" altLang="zh-TW" b="1" smtClean="0">
                <a:solidFill>
                  <a:srgbClr val="0000CC"/>
                </a:solidFill>
                <a:latin typeface="微軟正黑體"/>
                <a:ea typeface="微軟正黑體"/>
              </a:rPr>
              <a:t>「低度液化</a:t>
            </a:r>
            <a:r>
              <a:rPr lang="zh-TW" altLang="en-US" b="1" smtClean="0">
                <a:solidFill>
                  <a:srgbClr val="0000CC"/>
                </a:solidFill>
                <a:latin typeface="微軟正黑體"/>
                <a:ea typeface="微軟正黑體"/>
              </a:rPr>
              <a:t>潛勢</a:t>
            </a:r>
            <a:r>
              <a:rPr lang="zh-TW" altLang="zh-TW" b="1" smtClean="0">
                <a:solidFill>
                  <a:srgbClr val="0000CC"/>
                </a:solidFill>
                <a:latin typeface="微軟正黑體"/>
                <a:ea typeface="微軟正黑體"/>
              </a:rPr>
              <a:t>區」</a:t>
            </a:r>
            <a:r>
              <a:rPr lang="en-US" altLang="zh-TW" b="1" smtClean="0">
                <a:solidFill>
                  <a:srgbClr val="0000CC"/>
                </a:solidFill>
                <a:latin typeface="微軟正黑體"/>
                <a:ea typeface="微軟正黑體"/>
              </a:rPr>
              <a:t>?</a:t>
            </a:r>
          </a:p>
          <a:p>
            <a:pPr>
              <a:buFont typeface="Wingdings" pitchFamily="2" charset="2"/>
              <a:buChar char="ü"/>
            </a:pPr>
            <a:r>
              <a:rPr lang="zh-TW" altLang="zh-TW" smtClean="0">
                <a:latin typeface="微軟正黑體"/>
                <a:ea typeface="微軟正黑體"/>
              </a:rPr>
              <a:t>目前</a:t>
            </a:r>
            <a:r>
              <a:rPr lang="zh-TW" altLang="en-US" smtClean="0">
                <a:latin typeface="微軟正黑體"/>
                <a:ea typeface="微軟正黑體"/>
              </a:rPr>
              <a:t>臺</a:t>
            </a:r>
            <a:r>
              <a:rPr lang="zh-TW" altLang="zh-TW" smtClean="0">
                <a:latin typeface="微軟正黑體"/>
                <a:ea typeface="微軟正黑體"/>
              </a:rPr>
              <a:t>南</a:t>
            </a:r>
            <a:r>
              <a:rPr lang="zh-TW" altLang="en-US" smtClean="0">
                <a:latin typeface="微軟正黑體"/>
                <a:ea typeface="微軟正黑體"/>
              </a:rPr>
              <a:t>實際發生液化現象的位置，多</a:t>
            </a:r>
            <a:r>
              <a:rPr lang="zh-TW" altLang="zh-TW" smtClean="0">
                <a:latin typeface="微軟正黑體"/>
                <a:ea typeface="微軟正黑體"/>
              </a:rPr>
              <a:t>坐落在</a:t>
            </a:r>
            <a:r>
              <a:rPr lang="zh-TW" altLang="en-US" smtClean="0">
                <a:latin typeface="微軟正黑體"/>
                <a:ea typeface="微軟正黑體"/>
              </a:rPr>
              <a:t>液化</a:t>
            </a:r>
            <a:r>
              <a:rPr lang="zh-TW" altLang="zh-TW" smtClean="0">
                <a:latin typeface="微軟正黑體"/>
                <a:ea typeface="微軟正黑體"/>
              </a:rPr>
              <a:t>高</a:t>
            </a:r>
            <a:r>
              <a:rPr lang="zh-TW" altLang="en-US" smtClean="0">
                <a:latin typeface="微軟正黑體"/>
                <a:ea typeface="微軟正黑體"/>
              </a:rPr>
              <a:t>、</a:t>
            </a:r>
            <a:r>
              <a:rPr lang="zh-TW" altLang="zh-TW" smtClean="0">
                <a:latin typeface="微軟正黑體"/>
                <a:ea typeface="微軟正黑體"/>
              </a:rPr>
              <a:t>中潛勢</a:t>
            </a:r>
            <a:r>
              <a:rPr lang="zh-TW" altLang="en-US" smtClean="0">
                <a:latin typeface="微軟正黑體"/>
                <a:ea typeface="微軟正黑體"/>
              </a:rPr>
              <a:t>範圍</a:t>
            </a:r>
            <a:r>
              <a:rPr lang="zh-TW" altLang="zh-TW" smtClean="0">
                <a:latin typeface="微軟正黑體"/>
                <a:ea typeface="微軟正黑體"/>
              </a:rPr>
              <a:t>，</a:t>
            </a:r>
            <a:r>
              <a:rPr lang="zh-TW" altLang="en-US" smtClean="0">
                <a:latin typeface="微軟正黑體"/>
                <a:ea typeface="微軟正黑體"/>
              </a:rPr>
              <a:t>僅</a:t>
            </a:r>
            <a:r>
              <a:rPr lang="zh-TW" altLang="zh-TW" smtClean="0">
                <a:latin typeface="微軟正黑體"/>
                <a:ea typeface="微軟正黑體"/>
              </a:rPr>
              <a:t>少部分位於低潛勢</a:t>
            </a:r>
            <a:r>
              <a:rPr lang="zh-TW" altLang="en-US" smtClean="0">
                <a:latin typeface="微軟正黑體"/>
                <a:ea typeface="微軟正黑體"/>
              </a:rPr>
              <a:t>。</a:t>
            </a:r>
            <a:r>
              <a:rPr lang="zh-TW" altLang="zh-TW" smtClean="0">
                <a:latin typeface="微軟正黑體"/>
                <a:ea typeface="微軟正黑體"/>
              </a:rPr>
              <a:t>主要原因為</a:t>
            </a:r>
            <a:r>
              <a:rPr lang="zh-TW" altLang="en-US" smtClean="0">
                <a:latin typeface="微軟正黑體"/>
                <a:ea typeface="微軟正黑體"/>
              </a:rPr>
              <a:t>局部</a:t>
            </a:r>
            <a:r>
              <a:rPr lang="zh-TW" altLang="zh-TW" smtClean="0">
                <a:latin typeface="微軟正黑體"/>
                <a:ea typeface="微軟正黑體"/>
              </a:rPr>
              <a:t>鑽探</a:t>
            </a:r>
            <a:r>
              <a:rPr lang="zh-TW" altLang="en-US" smtClean="0">
                <a:latin typeface="微軟正黑體"/>
                <a:ea typeface="微軟正黑體"/>
              </a:rPr>
              <a:t>密度不足</a:t>
            </a:r>
            <a:r>
              <a:rPr lang="zh-TW" altLang="zh-TW" smtClean="0">
                <a:latin typeface="微軟正黑體"/>
                <a:ea typeface="微軟正黑體"/>
              </a:rPr>
              <a:t>所致。</a:t>
            </a:r>
          </a:p>
          <a:p>
            <a:pPr>
              <a:buFontTx/>
              <a:buNone/>
            </a:pPr>
            <a:endParaRPr lang="zh-TW" altLang="en-US" smtClean="0">
              <a:latin typeface="微軟正黑體"/>
              <a:ea typeface="微軟正黑體"/>
            </a:endParaRPr>
          </a:p>
        </p:txBody>
      </p:sp>
      <p:sp>
        <p:nvSpPr>
          <p:cNvPr id="26626" name="投影片編號版面配置區 3"/>
          <p:cNvSpPr>
            <a:spLocks noGrp="1"/>
          </p:cNvSpPr>
          <p:nvPr>
            <p:ph type="sldNum" sz="quarter" idx="12"/>
          </p:nvPr>
        </p:nvSpPr>
        <p:spPr>
          <a:noFill/>
        </p:spPr>
        <p:txBody>
          <a:bodyPr/>
          <a:lstStyle/>
          <a:p>
            <a:pPr fontAlgn="base">
              <a:spcBef>
                <a:spcPct val="0"/>
              </a:spcBef>
              <a:spcAft>
                <a:spcPct val="0"/>
              </a:spcAft>
            </a:pPr>
            <a:fld id="{51AB8DE4-75AC-44C3-9D0D-5362F3C10FE9}" type="slidenum">
              <a:rPr lang="zh-TW" altLang="en-US"/>
              <a:pPr fontAlgn="base">
                <a:spcBef>
                  <a:spcPct val="0"/>
                </a:spcBef>
                <a:spcAft>
                  <a:spcPct val="0"/>
                </a:spcAft>
              </a:pPr>
              <a:t>24</a:t>
            </a:fld>
            <a:endParaRPr lang="en-US" altLang="zh-TW"/>
          </a:p>
        </p:txBody>
      </p:sp>
      <p:sp>
        <p:nvSpPr>
          <p:cNvPr id="26627" name="標題 4"/>
          <p:cNvSpPr>
            <a:spLocks noGrp="1"/>
          </p:cNvSpPr>
          <p:nvPr>
            <p:ph type="title"/>
          </p:nvPr>
        </p:nvSpPr>
        <p:spPr>
          <a:xfrm>
            <a:off x="469900" y="447675"/>
            <a:ext cx="8218488" cy="749300"/>
          </a:xfrm>
        </p:spPr>
        <p:txBody>
          <a:bodyPr/>
          <a:lstStyle/>
          <a:p>
            <a:pPr algn="l"/>
            <a:r>
              <a:rPr lang="en-US" altLang="zh-TW" sz="3200" b="1" dirty="0" smtClean="0">
                <a:solidFill>
                  <a:srgbClr val="2D2D8A"/>
                </a:solidFill>
                <a:latin typeface="微軟正黑體"/>
                <a:ea typeface="微軟正黑體"/>
              </a:rPr>
              <a:t>5-4</a:t>
            </a:r>
            <a:r>
              <a:rPr lang="zh-TW" altLang="en-US" sz="3200" b="1" dirty="0" smtClean="0">
                <a:solidFill>
                  <a:srgbClr val="2D2D8A"/>
                </a:solidFill>
                <a:latin typeface="微軟正黑體"/>
                <a:ea typeface="微軟正黑體"/>
              </a:rPr>
              <a:t>輿情反應</a:t>
            </a:r>
            <a:endParaRPr lang="zh-TW" altLang="en-US" sz="3200" dirty="0" smtClean="0">
              <a:solidFill>
                <a:srgbClr val="2D2D8A"/>
              </a:solidFill>
              <a:latin typeface="微軟正黑體"/>
              <a:ea typeface="微軟正黑體"/>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標題 1"/>
          <p:cNvSpPr>
            <a:spLocks noGrp="1"/>
          </p:cNvSpPr>
          <p:nvPr>
            <p:ph type="title"/>
          </p:nvPr>
        </p:nvSpPr>
        <p:spPr>
          <a:xfrm>
            <a:off x="469900" y="447675"/>
            <a:ext cx="8218488" cy="749300"/>
          </a:xfrm>
        </p:spPr>
        <p:txBody>
          <a:bodyPr/>
          <a:lstStyle/>
          <a:p>
            <a:pPr algn="l"/>
            <a:r>
              <a:rPr lang="en-US" altLang="zh-TW" sz="3200" b="1" dirty="0" smtClean="0">
                <a:solidFill>
                  <a:srgbClr val="2D2D8A"/>
                </a:solidFill>
                <a:latin typeface="微軟正黑體"/>
                <a:ea typeface="微軟正黑體"/>
              </a:rPr>
              <a:t>5-5</a:t>
            </a:r>
            <a:r>
              <a:rPr lang="zh-TW" altLang="en-US" sz="3200" b="1" dirty="0" smtClean="0">
                <a:solidFill>
                  <a:srgbClr val="2D2D8A"/>
                </a:solidFill>
                <a:latin typeface="微軟正黑體"/>
                <a:ea typeface="微軟正黑體"/>
              </a:rPr>
              <a:t>輿情反應</a:t>
            </a:r>
            <a:endParaRPr lang="zh-TW" altLang="en-US" sz="3200" dirty="0" smtClean="0">
              <a:solidFill>
                <a:srgbClr val="2D2D8A"/>
              </a:solidFill>
              <a:latin typeface="微軟正黑體"/>
              <a:ea typeface="微軟正黑體"/>
            </a:endParaRPr>
          </a:p>
        </p:txBody>
      </p:sp>
      <p:sp>
        <p:nvSpPr>
          <p:cNvPr id="27650" name="內容版面配置區 2"/>
          <p:cNvSpPr>
            <a:spLocks noGrp="1"/>
          </p:cNvSpPr>
          <p:nvPr>
            <p:ph idx="1"/>
          </p:nvPr>
        </p:nvSpPr>
        <p:spPr/>
        <p:txBody>
          <a:bodyPr/>
          <a:lstStyle/>
          <a:p>
            <a:r>
              <a:rPr lang="zh-TW" altLang="zh-TW" b="1" dirty="0" smtClean="0">
                <a:solidFill>
                  <a:srgbClr val="0000CC"/>
                </a:solidFill>
                <a:latin typeface="微軟正黑體"/>
                <a:ea typeface="微軟正黑體"/>
              </a:rPr>
              <a:t>為什麼到現在才公開土壤液化潛勢圖</a:t>
            </a:r>
            <a:r>
              <a:rPr lang="en-US" altLang="zh-TW" b="1" dirty="0" smtClean="0">
                <a:solidFill>
                  <a:srgbClr val="0000CC"/>
                </a:solidFill>
                <a:latin typeface="微軟正黑體"/>
                <a:ea typeface="微軟正黑體"/>
              </a:rPr>
              <a:t>?</a:t>
            </a:r>
            <a:endParaRPr lang="zh-TW" altLang="zh-TW" dirty="0" smtClean="0">
              <a:solidFill>
                <a:srgbClr val="0000CC"/>
              </a:solidFill>
              <a:latin typeface="微軟正黑體"/>
              <a:ea typeface="微軟正黑體"/>
            </a:endParaRPr>
          </a:p>
          <a:p>
            <a:pPr>
              <a:buFont typeface="Wingdings" pitchFamily="2" charset="2"/>
              <a:buChar char="ü"/>
            </a:pPr>
            <a:r>
              <a:rPr lang="zh-TW" altLang="zh-TW" dirty="0" smtClean="0">
                <a:latin typeface="微軟正黑體"/>
                <a:ea typeface="微軟正黑體"/>
              </a:rPr>
              <a:t>地質調查所由</a:t>
            </a:r>
            <a:r>
              <a:rPr lang="en-US" altLang="zh-TW" dirty="0" smtClean="0">
                <a:latin typeface="微軟正黑體"/>
                <a:ea typeface="微軟正黑體"/>
              </a:rPr>
              <a:t>99</a:t>
            </a:r>
            <a:r>
              <a:rPr lang="zh-TW" altLang="zh-TW" dirty="0" smtClean="0">
                <a:latin typeface="微軟正黑體"/>
                <a:ea typeface="微軟正黑體"/>
              </a:rPr>
              <a:t>年起即陸續調查全國各地區土壤液化潛勢。圖資比例尺為</a:t>
            </a:r>
            <a:r>
              <a:rPr lang="en-US" altLang="zh-TW" dirty="0" smtClean="0">
                <a:latin typeface="微軟正黑體"/>
                <a:ea typeface="微軟正黑體"/>
              </a:rPr>
              <a:t>1/25000</a:t>
            </a:r>
            <a:r>
              <a:rPr lang="zh-TW" altLang="zh-TW" dirty="0" smtClean="0">
                <a:latin typeface="微軟正黑體"/>
                <a:ea typeface="微軟正黑體"/>
              </a:rPr>
              <a:t>。 此成果為第一層次精度的圖資，</a:t>
            </a:r>
            <a:r>
              <a:rPr lang="zh-TW" altLang="zh-TW" dirty="0" smtClean="0">
                <a:solidFill>
                  <a:srgbClr val="7030A0"/>
                </a:solidFill>
                <a:latin typeface="微軟正黑體"/>
                <a:ea typeface="微軟正黑體"/>
              </a:rPr>
              <a:t>主要目的為提供各機關國土規劃及防災規劃之參考</a:t>
            </a:r>
            <a:r>
              <a:rPr lang="zh-TW" altLang="zh-TW" dirty="0" smtClean="0">
                <a:latin typeface="微軟正黑體"/>
                <a:ea typeface="微軟正黑體"/>
              </a:rPr>
              <a:t>。</a:t>
            </a:r>
            <a:endParaRPr lang="en-US" altLang="zh-TW" dirty="0" smtClean="0">
              <a:latin typeface="微軟正黑體"/>
              <a:ea typeface="微軟正黑體"/>
            </a:endParaRPr>
          </a:p>
          <a:p>
            <a:pPr>
              <a:buFont typeface="Wingdings" pitchFamily="2" charset="2"/>
              <a:buChar char="ü"/>
            </a:pPr>
            <a:r>
              <a:rPr lang="zh-TW" altLang="en-US" dirty="0" smtClean="0">
                <a:latin typeface="微軟正黑體"/>
                <a:ea typeface="微軟正黑體"/>
              </a:rPr>
              <a:t>本圖資尚在調查研究階段，原訂</a:t>
            </a:r>
            <a:r>
              <a:rPr lang="en-US" altLang="zh-TW" dirty="0" smtClean="0">
                <a:latin typeface="微軟正黑體"/>
                <a:ea typeface="微軟正黑體"/>
              </a:rPr>
              <a:t>106</a:t>
            </a:r>
            <a:r>
              <a:rPr lang="zh-TW" altLang="en-US" dirty="0" smtClean="0">
                <a:latin typeface="微軟正黑體"/>
                <a:ea typeface="微軟正黑體"/>
              </a:rPr>
              <a:t>年告一段落，再辦理公開。因</a:t>
            </a:r>
            <a:r>
              <a:rPr lang="en-US" altLang="zh-TW" dirty="0" smtClean="0">
                <a:latin typeface="微軟正黑體"/>
                <a:ea typeface="微軟正黑體"/>
              </a:rPr>
              <a:t>0206</a:t>
            </a:r>
            <a:r>
              <a:rPr lang="zh-TW" altLang="en-US" dirty="0" smtClean="0">
                <a:latin typeface="微軟正黑體"/>
                <a:ea typeface="微軟正黑體"/>
              </a:rPr>
              <a:t>地震後，民眾對土壤液化之疑慮，因此，政府基於保障民眾知的權利，以及資料公開之精神，故提前公開。</a:t>
            </a:r>
            <a:endParaRPr lang="zh-TW" altLang="zh-TW" dirty="0" smtClean="0">
              <a:latin typeface="微軟正黑體"/>
              <a:ea typeface="微軟正黑體"/>
            </a:endParaRPr>
          </a:p>
          <a:p>
            <a:pPr>
              <a:buFont typeface="Wingdings" pitchFamily="2" charset="2"/>
              <a:buChar char="ü"/>
            </a:pPr>
            <a:r>
              <a:rPr lang="zh-TW" altLang="zh-TW" dirty="0" smtClean="0">
                <a:latin typeface="微軟正黑體"/>
                <a:ea typeface="微軟正黑體"/>
              </a:rPr>
              <a:t>地質調查所已陸續將調查成果</a:t>
            </a:r>
            <a:r>
              <a:rPr lang="zh-TW" altLang="zh-TW" dirty="0" smtClean="0">
                <a:solidFill>
                  <a:srgbClr val="7030A0"/>
                </a:solidFill>
                <a:latin typeface="微軟正黑體"/>
                <a:ea typeface="微軟正黑體"/>
              </a:rPr>
              <a:t>函送各地方機關</a:t>
            </a:r>
            <a:r>
              <a:rPr lang="zh-TW" altLang="zh-TW" dirty="0" smtClean="0">
                <a:latin typeface="微軟正黑體"/>
                <a:ea typeface="微軟正黑體"/>
              </a:rPr>
              <a:t>參考，亦陸續舉辦</a:t>
            </a:r>
            <a:r>
              <a:rPr lang="zh-TW" altLang="zh-TW" dirty="0" smtClean="0">
                <a:solidFill>
                  <a:srgbClr val="7030A0"/>
                </a:solidFill>
                <a:latin typeface="微軟正黑體"/>
                <a:ea typeface="微軟正黑體"/>
              </a:rPr>
              <a:t>研討會及講習會</a:t>
            </a:r>
            <a:r>
              <a:rPr lang="zh-TW" altLang="zh-TW" dirty="0" smtClean="0">
                <a:latin typeface="微軟正黑體"/>
                <a:ea typeface="微軟正黑體"/>
              </a:rPr>
              <a:t>，邀請防災相關機關及各地方政府參與，推廣相關資訊。 </a:t>
            </a:r>
          </a:p>
        </p:txBody>
      </p:sp>
      <p:sp>
        <p:nvSpPr>
          <p:cNvPr id="27651" name="投影片編號版面配置區 3"/>
          <p:cNvSpPr>
            <a:spLocks noGrp="1"/>
          </p:cNvSpPr>
          <p:nvPr>
            <p:ph type="sldNum" sz="quarter" idx="12"/>
          </p:nvPr>
        </p:nvSpPr>
        <p:spPr>
          <a:noFill/>
        </p:spPr>
        <p:txBody>
          <a:bodyPr/>
          <a:lstStyle/>
          <a:p>
            <a:pPr fontAlgn="base">
              <a:spcBef>
                <a:spcPct val="0"/>
              </a:spcBef>
              <a:spcAft>
                <a:spcPct val="0"/>
              </a:spcAft>
            </a:pPr>
            <a:fld id="{E2CEAAC2-9730-4932-80BE-BA992577E378}" type="slidenum">
              <a:rPr lang="zh-TW" altLang="en-US"/>
              <a:pPr fontAlgn="base">
                <a:spcBef>
                  <a:spcPct val="0"/>
                </a:spcBef>
                <a:spcAft>
                  <a:spcPct val="0"/>
                </a:spcAft>
              </a:pPr>
              <a:t>25</a:t>
            </a:fld>
            <a:endParaRPr lang="en-US" altLang="zh-TW"/>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sz="7200" dirty="0" smtClean="0"/>
              <a:t>簡報完畢</a:t>
            </a:r>
            <a:r>
              <a:rPr lang="en-US" altLang="zh-TW" sz="7200" dirty="0" smtClean="0"/>
              <a:t/>
            </a:r>
            <a:br>
              <a:rPr lang="en-US" altLang="zh-TW" sz="7200" dirty="0" smtClean="0"/>
            </a:br>
            <a:r>
              <a:rPr lang="zh-TW" altLang="en-US" sz="7200" dirty="0" smtClean="0"/>
              <a:t>敬請指正</a:t>
            </a:r>
            <a:endParaRPr lang="zh-TW" altLang="en-US" sz="7200" dirty="0"/>
          </a:p>
        </p:txBody>
      </p:sp>
      <p:sp>
        <p:nvSpPr>
          <p:cNvPr id="3" name="投影片編號版面配置區 2"/>
          <p:cNvSpPr>
            <a:spLocks noGrp="1"/>
          </p:cNvSpPr>
          <p:nvPr>
            <p:ph type="sldNum" sz="quarter" idx="4"/>
          </p:nvPr>
        </p:nvSpPr>
        <p:spPr/>
        <p:txBody>
          <a:bodyPr/>
          <a:lstStyle/>
          <a:p>
            <a:fld id="{F4A0F11E-FC0F-4A68-BC7F-3C2C5A2B4495}" type="slidenum">
              <a:rPr lang="zh-TW" altLang="en-US" smtClean="0"/>
              <a:pPr/>
              <a:t>26</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環工組佈景主題">
  <a:themeElements>
    <a:clrScheme name="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訂設計">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8D5E2F"/>
        </a:solidFill>
        <a:ln w="38100" cap="flat" cmpd="sng" algn="ctr">
          <a:solidFill>
            <a:schemeClr val="bg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rgbClr val="8D5E2F"/>
        </a:solidFill>
        <a:ln w="38100" cap="flat" cmpd="sng" algn="ctr">
          <a:solidFill>
            <a:schemeClr val="bg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訂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訂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訂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訂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訂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訂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訂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訂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訂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訂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訂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環工組佈景主題</Template>
  <TotalTime>11676</TotalTime>
  <Words>2678</Words>
  <Application>Microsoft Office PowerPoint</Application>
  <PresentationFormat>如螢幕大小 (4:3)</PresentationFormat>
  <Paragraphs>287</Paragraphs>
  <Slides>26</Slides>
  <Notes>5</Notes>
  <HiddenSlides>0</HiddenSlides>
  <MMClips>0</MMClips>
  <ScaleCrop>false</ScaleCrop>
  <HeadingPairs>
    <vt:vector size="4" baseType="variant">
      <vt:variant>
        <vt:lpstr>佈景主題</vt:lpstr>
      </vt:variant>
      <vt:variant>
        <vt:i4>1</vt:i4>
      </vt:variant>
      <vt:variant>
        <vt:lpstr>投影片標題</vt:lpstr>
      </vt:variant>
      <vt:variant>
        <vt:i4>26</vt:i4>
      </vt:variant>
    </vt:vector>
  </HeadingPairs>
  <TitlesOfParts>
    <vt:vector size="27" baseType="lpstr">
      <vt:lpstr>環工組佈景主題</vt:lpstr>
      <vt:lpstr>土壤液化潛勢資訊公開作業</vt:lpstr>
      <vt:lpstr>簡報大綱</vt:lpstr>
      <vt:lpstr>1-1 系統建置公開作業說明</vt:lpstr>
      <vt:lpstr>1-2 系統建置公開作業說明</vt:lpstr>
      <vt:lpstr>1-3系統建置公開作業說明    </vt:lpstr>
      <vt:lpstr>投影片 6</vt:lpstr>
      <vt:lpstr>投影片 7</vt:lpstr>
      <vt:lpstr>2-1土壤液化概述</vt:lpstr>
      <vt:lpstr>投影片 9</vt:lpstr>
      <vt:lpstr>2-3 土壤液化潛勢概述</vt:lpstr>
      <vt:lpstr>2. 土壤液化潛勢分級（設計地震發生時）</vt:lpstr>
      <vt:lpstr>投影片 12</vt:lpstr>
      <vt:lpstr>投影片 13</vt:lpstr>
      <vt:lpstr>3-2潛勢圖資分期公開規劃</vt:lpstr>
      <vt:lpstr>投影片 15</vt:lpstr>
      <vt:lpstr>投影片 16</vt:lpstr>
      <vt:lpstr>投影片 17</vt:lpstr>
      <vt:lpstr>投影片 18</vt:lpstr>
      <vt:lpstr>投影片 19</vt:lpstr>
      <vt:lpstr>網路壅塞因應措施</vt:lpstr>
      <vt:lpstr>投影片 21</vt:lpstr>
      <vt:lpstr>5-2輿情反應</vt:lpstr>
      <vt:lpstr>投影片 23</vt:lpstr>
      <vt:lpstr>5-4輿情反應</vt:lpstr>
      <vt:lpstr>5-5輿情反應</vt:lpstr>
      <vt:lpstr>簡報完畢 敬請指正</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AnHo</dc:creator>
  <cp:lastModifiedBy>ey user</cp:lastModifiedBy>
  <cp:revision>1430</cp:revision>
  <cp:lastPrinted>2016-03-07T06:57:21Z</cp:lastPrinted>
  <dcterms:created xsi:type="dcterms:W3CDTF">2013-01-22T06:05:51Z</dcterms:created>
  <dcterms:modified xsi:type="dcterms:W3CDTF">2016-03-18T00:58:08Z</dcterms:modified>
</cp:coreProperties>
</file>