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charts/chart3.xml" ContentType="application/vnd.openxmlformats-officedocument.drawingml.char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charts/chart4.xml" ContentType="application/vnd.openxmlformats-officedocument.drawingml.chart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4351" r:id="rId2"/>
    <p:sldMasterId id="2147484364" r:id="rId3"/>
  </p:sldMasterIdLst>
  <p:notesMasterIdLst>
    <p:notesMasterId r:id="rId25"/>
  </p:notesMasterIdLst>
  <p:handoutMasterIdLst>
    <p:handoutMasterId r:id="rId26"/>
  </p:handoutMasterIdLst>
  <p:sldIdLst>
    <p:sldId id="391" r:id="rId4"/>
    <p:sldId id="392" r:id="rId5"/>
    <p:sldId id="1124" r:id="rId6"/>
    <p:sldId id="1351" r:id="rId7"/>
    <p:sldId id="1077" r:id="rId8"/>
    <p:sldId id="1311" r:id="rId9"/>
    <p:sldId id="1380" r:id="rId10"/>
    <p:sldId id="1383" r:id="rId11"/>
    <p:sldId id="1366" r:id="rId12"/>
    <p:sldId id="1367" r:id="rId13"/>
    <p:sldId id="1340" r:id="rId14"/>
    <p:sldId id="1393" r:id="rId15"/>
    <p:sldId id="1385" r:id="rId16"/>
    <p:sldId id="1392" r:id="rId17"/>
    <p:sldId id="1386" r:id="rId18"/>
    <p:sldId id="1397" r:id="rId19"/>
    <p:sldId id="1394" r:id="rId20"/>
    <p:sldId id="1312" r:id="rId21"/>
    <p:sldId id="983" r:id="rId22"/>
    <p:sldId id="1381" r:id="rId23"/>
    <p:sldId id="1382" r:id="rId24"/>
  </p:sldIdLst>
  <p:sldSz cx="9144000" cy="6858000" type="screen4x3"/>
  <p:notesSz cx="6797675" cy="9928225"/>
  <p:defaultTextStyle>
    <a:defPPr>
      <a:defRPr lang="zh-TW"/>
    </a:defPPr>
    <a:lvl1pPr algn="ctr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華康超明體" pitchFamily="49" charset="-120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華康超明體" pitchFamily="49" charset="-120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華康超明體" pitchFamily="49" charset="-120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華康超明體" pitchFamily="49" charset="-120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華康超明體" pitchFamily="49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華康超明體" pitchFamily="49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華康超明體" pitchFamily="49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華康超明體" pitchFamily="49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華康超明體" pitchFamily="49" charset="-120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702">
          <p15:clr>
            <a:srgbClr val="A4A3A4"/>
          </p15:clr>
        </p15:guide>
        <p15:guide id="2" pos="2880">
          <p15:clr>
            <a:srgbClr val="A4A3A4"/>
          </p15:clr>
        </p15:guide>
        <p15:guide id="3" pos="6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31">
          <p15:clr>
            <a:srgbClr val="A4A3A4"/>
          </p15:clr>
        </p15:guide>
        <p15:guide id="2" pos="214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FF"/>
    <a:srgbClr val="FFFF99"/>
    <a:srgbClr val="FFFFD9"/>
    <a:srgbClr val="CCFFCC"/>
    <a:srgbClr val="FFFF00"/>
    <a:srgbClr val="FFCCFF"/>
    <a:srgbClr val="FF99FF"/>
    <a:srgbClr val="FF6699"/>
    <a:srgbClr val="38E4E8"/>
    <a:srgbClr val="FF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淺色樣式 3 - 輔色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CAF9ED-07DC-4A11-8D7F-57B35C25682E}" styleName="中等深淺樣式 1 - 輔色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93D81CF-94F2-401A-BA57-92F5A7B2D0C5}" styleName="中等深淺樣式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616DA210-FB5B-4158-B5E0-FEB733F419BA}" styleName="淺色樣式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8A107856-5554-42FB-B03E-39F5DBC370BA}" styleName="中等深淺樣式 4 - 輔色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ED083AE6-46FA-4A59-8FB0-9F97EB10719F}" styleName="淺色樣式 3 - 輔色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FABFCF23-3B69-468F-B69F-88F6DE6A72F2}" styleName="中等深淺樣式 1 - 輔色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391" autoAdjust="0"/>
    <p:restoredTop sz="95247" autoAdjust="0"/>
  </p:normalViewPr>
  <p:slideViewPr>
    <p:cSldViewPr>
      <p:cViewPr>
        <p:scale>
          <a:sx n="83" d="100"/>
          <a:sy n="83" d="100"/>
        </p:scale>
        <p:origin x="-1344" y="-168"/>
      </p:cViewPr>
      <p:guideLst>
        <p:guide orient="horz" pos="618"/>
        <p:guide pos="2880"/>
        <p:guide pos="68"/>
      </p:guideLst>
    </p:cSldViewPr>
  </p:slideViewPr>
  <p:outlineViewPr>
    <p:cViewPr>
      <p:scale>
        <a:sx n="33" d="100"/>
        <a:sy n="33" d="100"/>
      </p:scale>
      <p:origin x="0" y="288"/>
    </p:cViewPr>
  </p:outlin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45" d="100"/>
          <a:sy n="45" d="100"/>
        </p:scale>
        <p:origin x="-2800" y="-80"/>
      </p:cViewPr>
      <p:guideLst>
        <p:guide orient="horz" pos="3127"/>
        <p:guide pos="2139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tommy\Desktop\&#34892;&#25919;&#38498;&#38498;&#26371;&#22577;&#21578;&#36039;&#26009;\&#31680;&#33021;&#32113;&#35336;&#22294;&#34920;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pm1\&#26700;&#38754;\&#34892;&#25919;&#38498;&#38498;&#26371;&#22577;&#21578;&#36039;&#26009;\&#31680;&#33021;&#32113;&#35336;&#22294;&#34920;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pm1\&#26700;&#38754;\&#34892;&#25919;&#38498;&#38498;&#26371;&#22577;&#21578;&#36039;&#26009;\&#31680;&#33021;&#32113;&#35336;&#22294;&#34920;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pm1\&#26700;&#38754;\&#34892;&#25919;&#38498;&#38498;&#26371;&#22577;&#21578;&#36039;&#26009;\&#31680;&#33021;&#32113;&#35336;&#22294;&#34920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TW"/>
  <c:chart>
    <c:autoTitleDeleted val="1"/>
    <c:plotArea>
      <c:layout>
        <c:manualLayout>
          <c:layoutTarget val="inner"/>
          <c:xMode val="edge"/>
          <c:yMode val="edge"/>
          <c:x val="0.15835950431999793"/>
          <c:y val="0.16714129483814524"/>
          <c:w val="0.72303691634588596"/>
          <c:h val="0.67509644531427848"/>
        </c:manualLayout>
      </c:layout>
      <c:lineChart>
        <c:grouping val="standard"/>
        <c:ser>
          <c:idx val="0"/>
          <c:order val="0"/>
          <c:tx>
            <c:strRef>
              <c:f>整體!$K$1</c:f>
              <c:strCache>
                <c:ptCount val="1"/>
                <c:pt idx="0">
                  <c:v>公文線上簽核績效指標(%)</c:v>
                </c:pt>
              </c:strCache>
            </c:strRef>
          </c:tx>
          <c:spPr>
            <a:ln>
              <a:solidFill>
                <a:srgbClr val="002060"/>
              </a:solidFill>
            </a:ln>
          </c:spPr>
          <c:marker>
            <c:spPr>
              <a:solidFill>
                <a:srgbClr val="002060"/>
              </a:solidFill>
            </c:spPr>
          </c:marker>
          <c:dLbls>
            <c:dLbl>
              <c:idx val="0"/>
              <c:layout>
                <c:manualLayout>
                  <c:x val="-4.9464138499587827E-2"/>
                  <c:y val="-6.9364161849711142E-2"/>
                </c:manualLayout>
              </c:layout>
              <c:showVal val="1"/>
            </c:dLbl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layout>
                <c:manualLayout>
                  <c:x val="-0.1154163231657048"/>
                  <c:y val="-3.6994219653179221E-2"/>
                </c:manualLayout>
              </c:layout>
              <c:tx>
                <c:rich>
                  <a:bodyPr/>
                  <a:lstStyle/>
                  <a:p>
                    <a:r>
                      <a:rPr lang="en-US" altLang="zh-TW"/>
                      <a:t>(12%)</a:t>
                    </a:r>
                    <a:endParaRPr lang="en-US" altLang="en-US"/>
                  </a:p>
                </c:rich>
              </c:tx>
              <c:showVal val="1"/>
            </c:dLbl>
            <c:dLbl>
              <c:idx val="5"/>
              <c:layout>
                <c:manualLayout>
                  <c:x val="-9.5630667765869856E-2"/>
                  <c:y val="-4.1618497109826652E-2"/>
                </c:manualLayout>
              </c:layout>
              <c:tx>
                <c:rich>
                  <a:bodyPr/>
                  <a:lstStyle/>
                  <a:p>
                    <a:r>
                      <a:rPr lang="en-US" altLang="zh-TW"/>
                      <a:t>(38.7%)</a:t>
                    </a:r>
                    <a:endParaRPr lang="en-US" altLang="en-US"/>
                  </a:p>
                </c:rich>
              </c:tx>
              <c:showVal val="1"/>
            </c:dLbl>
            <c:dLbl>
              <c:idx val="6"/>
              <c:layout>
                <c:manualLayout>
                  <c:x val="-0.13520197856553998"/>
                  <c:y val="-1.84971098265896E-2"/>
                </c:manualLayout>
              </c:layout>
              <c:tx>
                <c:rich>
                  <a:bodyPr/>
                  <a:lstStyle/>
                  <a:p>
                    <a:r>
                      <a:rPr lang="en-US" altLang="zh-TW"/>
                      <a:t>(62.8%)</a:t>
                    </a:r>
                    <a:endParaRPr lang="en-US" altLang="en-US"/>
                  </a:p>
                </c:rich>
              </c:tx>
              <c:showVal val="1"/>
            </c:dLbl>
            <c:dLbl>
              <c:idx val="7"/>
              <c:layout>
                <c:manualLayout>
                  <c:x val="-7.2547403132728824E-2"/>
                  <c:y val="-4.6242774566473951E-2"/>
                </c:manualLayout>
              </c:layout>
              <c:tx>
                <c:rich>
                  <a:bodyPr/>
                  <a:lstStyle/>
                  <a:p>
                    <a:r>
                      <a:rPr lang="en-US" altLang="zh-TW"/>
                      <a:t>(69.7%)</a:t>
                    </a:r>
                    <a:endParaRPr lang="en-US" altLang="en-US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800"/>
                </a:pPr>
                <a:endParaRPr lang="zh-TW"/>
              </a:p>
            </c:txPr>
            <c:showVal val="1"/>
          </c:dLbls>
          <c:cat>
            <c:numRef>
              <c:f>整體!$J$2:$J$9</c:f>
              <c:numCache>
                <c:formatCode>General</c:formatCode>
                <c:ptCount val="8"/>
                <c:pt idx="0">
                  <c:v>96</c:v>
                </c:pt>
                <c:pt idx="1">
                  <c:v>97</c:v>
                </c:pt>
                <c:pt idx="2">
                  <c:v>98</c:v>
                </c:pt>
                <c:pt idx="3">
                  <c:v>99</c:v>
                </c:pt>
                <c:pt idx="4">
                  <c:v>100</c:v>
                </c:pt>
                <c:pt idx="5">
                  <c:v>101</c:v>
                </c:pt>
                <c:pt idx="6">
                  <c:v>102</c:v>
                </c:pt>
                <c:pt idx="7">
                  <c:v>103</c:v>
                </c:pt>
              </c:numCache>
            </c:numRef>
          </c:cat>
          <c:val>
            <c:numRef>
              <c:f>整體!$K$2:$K$9</c:f>
              <c:numCache>
                <c:formatCode>General</c:formatCode>
                <c:ptCount val="8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12</c:v>
                </c:pt>
                <c:pt idx="5">
                  <c:v>38.700000000000003</c:v>
                </c:pt>
                <c:pt idx="6">
                  <c:v>62.8</c:v>
                </c:pt>
                <c:pt idx="7">
                  <c:v>69.7</c:v>
                </c:pt>
              </c:numCache>
            </c:numRef>
          </c:val>
        </c:ser>
        <c:hiLowLines/>
        <c:marker val="1"/>
        <c:axId val="41422848"/>
        <c:axId val="71393280"/>
      </c:lineChart>
      <c:catAx>
        <c:axId val="41422848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 sz="800" baseline="0">
                    <a:latin typeface="Times New Roman" panose="02020603050405020304" pitchFamily="18" charset="0"/>
                    <a:ea typeface="標楷體" panose="03000509000000000000" pitchFamily="65" charset="-120"/>
                  </a:defRPr>
                </a:pPr>
                <a:r>
                  <a:rPr lang="zh-TW" altLang="en-US" sz="800" baseline="0">
                    <a:latin typeface="Times New Roman" panose="02020603050405020304" pitchFamily="18" charset="0"/>
                    <a:ea typeface="標楷體" panose="03000509000000000000" pitchFamily="65" charset="-120"/>
                  </a:rPr>
                  <a:t>年度</a:t>
                </a:r>
              </a:p>
            </c:rich>
          </c:tx>
          <c:layout>
            <c:manualLayout>
              <c:xMode val="edge"/>
              <c:yMode val="edge"/>
              <c:x val="0.89207236564514347"/>
              <c:y val="0.86564107232260812"/>
            </c:manualLayout>
          </c:layout>
        </c:title>
        <c:numFmt formatCode="General" sourceLinked="1"/>
        <c:majorTickMark val="none"/>
        <c:tickLblPos val="nextTo"/>
        <c:crossAx val="71393280"/>
        <c:crosses val="autoZero"/>
        <c:auto val="1"/>
        <c:lblAlgn val="ctr"/>
        <c:lblOffset val="100"/>
      </c:catAx>
      <c:valAx>
        <c:axId val="71393280"/>
        <c:scaling>
          <c:orientation val="minMax"/>
        </c:scaling>
        <c:axPos val="l"/>
        <c:majorGridlines/>
        <c:title>
          <c:tx>
            <c:rich>
              <a:bodyPr rot="0" vert="horz"/>
              <a:lstStyle/>
              <a:p>
                <a:pPr>
                  <a:defRPr sz="800" baseline="0">
                    <a:latin typeface="Times New Roman" panose="02020603050405020304" pitchFamily="18" charset="0"/>
                    <a:ea typeface="標楷體" panose="03000509000000000000" pitchFamily="65" charset="-120"/>
                  </a:defRPr>
                </a:pPr>
                <a:r>
                  <a:rPr lang="zh-TW" altLang="en-US" sz="800" b="1" i="0" baseline="0" dirty="0">
                    <a:effectLst/>
                    <a:latin typeface="Times New Roman" panose="02020603050405020304" pitchFamily="18" charset="0"/>
                    <a:ea typeface="標楷體" panose="03000509000000000000" pitchFamily="65" charset="-120"/>
                  </a:rPr>
                  <a:t>公文線上簽核績效指標</a:t>
                </a:r>
                <a:r>
                  <a:rPr lang="en-US" altLang="zh-TW" sz="800" b="1" i="0" baseline="0" dirty="0">
                    <a:effectLst/>
                    <a:latin typeface="Times New Roman" panose="02020603050405020304" pitchFamily="18" charset="0"/>
                    <a:ea typeface="標楷體" panose="03000509000000000000" pitchFamily="65" charset="-120"/>
                  </a:rPr>
                  <a:t>(%)</a:t>
                </a:r>
                <a:endParaRPr lang="zh-TW" altLang="zh-TW" sz="800" baseline="0" dirty="0">
                  <a:effectLst/>
                  <a:latin typeface="Times New Roman" panose="02020603050405020304" pitchFamily="18" charset="0"/>
                  <a:ea typeface="標楷體" panose="03000509000000000000" pitchFamily="65" charset="-120"/>
                </a:endParaRPr>
              </a:p>
            </c:rich>
          </c:tx>
          <c:layout>
            <c:manualLayout>
              <c:xMode val="edge"/>
              <c:yMode val="edge"/>
              <c:x val="2.2687004684664704E-2"/>
              <c:y val="0"/>
            </c:manualLayout>
          </c:layout>
        </c:title>
        <c:numFmt formatCode="General" sourceLinked="1"/>
        <c:tickLblPos val="nextTo"/>
        <c:crossAx val="41422848"/>
        <c:crosses val="autoZero"/>
        <c:crossBetween val="between"/>
      </c:valAx>
    </c:plotArea>
    <c:plotVisOnly val="1"/>
    <c:dispBlanksAs val="gap"/>
  </c:chart>
  <c:spPr>
    <a:ln>
      <a:solidFill>
        <a:srgbClr val="002060"/>
      </a:solidFill>
    </a:ln>
  </c:sp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TW"/>
  <c:chart>
    <c:autoTitleDeleted val="1"/>
    <c:plotArea>
      <c:layout>
        <c:manualLayout>
          <c:layoutTarget val="inner"/>
          <c:xMode val="edge"/>
          <c:yMode val="edge"/>
          <c:x val="0.12629246158739668"/>
          <c:y val="0.15817862000949184"/>
          <c:w val="0.72303691634588596"/>
          <c:h val="0.67509644531427848"/>
        </c:manualLayout>
      </c:layout>
      <c:lineChart>
        <c:grouping val="standard"/>
        <c:ser>
          <c:idx val="1"/>
          <c:order val="0"/>
          <c:tx>
            <c:strRef>
              <c:f>整體!$C$1</c:f>
              <c:strCache>
                <c:ptCount val="1"/>
                <c:pt idx="0">
                  <c:v>四省用電量</c:v>
                </c:pt>
              </c:strCache>
            </c:strRef>
          </c:tx>
          <c:dLbls>
            <c:dLbl>
              <c:idx val="0"/>
              <c:layout>
                <c:manualLayout>
                  <c:x val="-2.9678483099752708E-2"/>
                  <c:y val="-5.5491329479768793E-2"/>
                </c:manualLayout>
              </c:layout>
              <c:showVal val="1"/>
            </c:dLbl>
            <c:dLbl>
              <c:idx val="1"/>
              <c:layout>
                <c:manualLayout>
                  <c:x val="-7.5845012366034623E-2"/>
                  <c:y val="-7.3988578001803099E-2"/>
                </c:manualLayout>
              </c:layout>
              <c:tx>
                <c:rich>
                  <a:bodyPr/>
                  <a:lstStyle/>
                  <a:p>
                    <a:r>
                      <a:rPr lang="en-US" altLang="zh-TW" sz="800"/>
                      <a:t>(2.7%)</a:t>
                    </a:r>
                    <a:endParaRPr lang="en-US" altLang="en-US"/>
                  </a:p>
                </c:rich>
              </c:tx>
              <c:showVal val="1"/>
            </c:dLbl>
            <c:dLbl>
              <c:idx val="2"/>
              <c:layout>
                <c:manualLayout>
                  <c:x val="-6.5952184666117061E-2"/>
                  <c:y val="-5.5777248099421139E-2"/>
                </c:manualLayout>
              </c:layout>
              <c:tx>
                <c:rich>
                  <a:bodyPr/>
                  <a:lstStyle/>
                  <a:p>
                    <a:r>
                      <a:rPr lang="en-US" altLang="zh-TW" sz="800"/>
                      <a:t>(0.3%)</a:t>
                    </a:r>
                    <a:endParaRPr lang="en-US" altLang="en-US"/>
                  </a:p>
                </c:rich>
              </c:tx>
              <c:showVal val="1"/>
            </c:dLbl>
            <c:dLbl>
              <c:idx val="3"/>
              <c:layout>
                <c:manualLayout>
                  <c:x val="-6.2654575432811221E-2"/>
                  <c:y val="6.0879215103713684E-2"/>
                </c:manualLayout>
              </c:layout>
              <c:tx>
                <c:rich>
                  <a:bodyPr/>
                  <a:lstStyle/>
                  <a:p>
                    <a:r>
                      <a:rPr lang="en-US" altLang="zh-TW" sz="800"/>
                      <a:t>(1.9%)</a:t>
                    </a:r>
                    <a:endParaRPr lang="en-US" altLang="en-US"/>
                  </a:p>
                </c:rich>
              </c:tx>
              <c:showVal val="1"/>
            </c:dLbl>
            <c:dLbl>
              <c:idx val="4"/>
              <c:layout>
                <c:manualLayout>
                  <c:x val="-7.9142621599340546E-2"/>
                  <c:y val="6.5360505715409814E-2"/>
                </c:manualLayout>
              </c:layout>
              <c:tx>
                <c:rich>
                  <a:bodyPr/>
                  <a:lstStyle/>
                  <a:p>
                    <a:r>
                      <a:rPr lang="en-US" altLang="zh-TW" sz="800"/>
                      <a:t>(1.1%)</a:t>
                    </a:r>
                    <a:endParaRPr lang="en-US" altLang="en-US"/>
                  </a:p>
                </c:rich>
              </c:tx>
              <c:showVal val="1"/>
            </c:dLbl>
            <c:dLbl>
              <c:idx val="5"/>
              <c:layout>
                <c:manualLayout>
                  <c:x val="-6.9249793899422915E-2"/>
                  <c:y val="6.5932487769076023E-2"/>
                </c:manualLayout>
              </c:layout>
              <c:tx>
                <c:rich>
                  <a:bodyPr/>
                  <a:lstStyle/>
                  <a:p>
                    <a:r>
                      <a:rPr lang="en-US" altLang="zh-TW" sz="800"/>
                      <a:t>(1.3%)</a:t>
                    </a:r>
                    <a:endParaRPr lang="en-US" altLang="en-US"/>
                  </a:p>
                </c:rich>
              </c:tx>
              <c:showVal val="1"/>
            </c:dLbl>
            <c:dLbl>
              <c:idx val="6"/>
              <c:layout>
                <c:manualLayout>
                  <c:x val="-7.2547403132728824E-2"/>
                  <c:y val="6.5789580470041589E-2"/>
                </c:manualLayout>
              </c:layout>
              <c:tx>
                <c:rich>
                  <a:bodyPr/>
                  <a:lstStyle/>
                  <a:p>
                    <a:r>
                      <a:rPr lang="en-US" altLang="zh-TW" sz="800"/>
                      <a:t>(1.1%)</a:t>
                    </a:r>
                    <a:endParaRPr lang="en-US" altLang="en-US"/>
                  </a:p>
                </c:rich>
              </c:tx>
              <c:showVal val="1"/>
            </c:dLbl>
            <c:dLbl>
              <c:idx val="7"/>
              <c:layout>
                <c:manualLayout>
                  <c:x val="-9.2333058532563891E-2"/>
                  <c:y val="6.7219359175442528E-2"/>
                </c:manualLayout>
              </c:layout>
              <c:tx>
                <c:rich>
                  <a:bodyPr/>
                  <a:lstStyle/>
                  <a:p>
                    <a:r>
                      <a:rPr lang="en-US" altLang="zh-TW" sz="800"/>
                      <a:t>(1.4%)</a:t>
                    </a:r>
                    <a:endParaRPr lang="en-US" altLang="en-US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800"/>
                </a:pPr>
                <a:endParaRPr lang="zh-TW"/>
              </a:p>
            </c:txPr>
            <c:showVal val="1"/>
          </c:dLbls>
          <c:cat>
            <c:numRef>
              <c:f>整體!$A$2:$A$9</c:f>
              <c:numCache>
                <c:formatCode>General</c:formatCode>
                <c:ptCount val="8"/>
                <c:pt idx="0">
                  <c:v>96</c:v>
                </c:pt>
                <c:pt idx="1">
                  <c:v>97</c:v>
                </c:pt>
                <c:pt idx="2">
                  <c:v>98</c:v>
                </c:pt>
                <c:pt idx="3">
                  <c:v>99</c:v>
                </c:pt>
                <c:pt idx="4">
                  <c:v>100</c:v>
                </c:pt>
                <c:pt idx="5">
                  <c:v>101</c:v>
                </c:pt>
                <c:pt idx="6">
                  <c:v>102</c:v>
                </c:pt>
                <c:pt idx="7">
                  <c:v>103</c:v>
                </c:pt>
              </c:numCache>
            </c:numRef>
          </c:cat>
          <c:val>
            <c:numRef>
              <c:f>整體!$C$2:$C$9</c:f>
              <c:numCache>
                <c:formatCode>#,##0</c:formatCode>
                <c:ptCount val="8"/>
                <c:pt idx="0">
                  <c:v>3796</c:v>
                </c:pt>
                <c:pt idx="1">
                  <c:v>3695</c:v>
                </c:pt>
                <c:pt idx="2">
                  <c:v>3682</c:v>
                </c:pt>
                <c:pt idx="3">
                  <c:v>3614</c:v>
                </c:pt>
                <c:pt idx="4">
                  <c:v>3572</c:v>
                </c:pt>
                <c:pt idx="5">
                  <c:v>3526</c:v>
                </c:pt>
                <c:pt idx="6">
                  <c:v>3488</c:v>
                </c:pt>
                <c:pt idx="7">
                  <c:v>3437</c:v>
                </c:pt>
              </c:numCache>
            </c:numRef>
          </c:val>
        </c:ser>
        <c:hiLowLines/>
        <c:marker val="1"/>
        <c:axId val="41549824"/>
        <c:axId val="41551744"/>
      </c:lineChart>
      <c:lineChart>
        <c:grouping val="standard"/>
        <c:ser>
          <c:idx val="0"/>
          <c:order val="1"/>
          <c:tx>
            <c:strRef>
              <c:f>整體!$B$1</c:f>
              <c:strCache>
                <c:ptCount val="1"/>
                <c:pt idx="0">
                  <c:v>全國用電量</c:v>
                </c:pt>
              </c:strCache>
            </c:strRef>
          </c:tx>
          <c:spPr>
            <a:ln>
              <a:solidFill>
                <a:srgbClr val="FF0000"/>
              </a:solidFill>
            </a:ln>
          </c:spPr>
          <c:marker>
            <c:spPr>
              <a:solidFill>
                <a:srgbClr val="FF0000"/>
              </a:solidFill>
            </c:spPr>
          </c:marker>
          <c:dLbls>
            <c:dLbl>
              <c:idx val="0"/>
              <c:layout>
                <c:manualLayout>
                  <c:x val="-6.9249793899422915E-2"/>
                  <c:y val="8.0663231010530981E-2"/>
                </c:manualLayout>
              </c:layout>
              <c:showVal val="1"/>
            </c:dLbl>
            <c:dLbl>
              <c:idx val="1"/>
              <c:layout>
                <c:manualLayout>
                  <c:x val="-8.5737840065952323E-2"/>
                  <c:y val="7.6181940398834858E-2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sz="800">
                        <a:solidFill>
                          <a:srgbClr val="FF0000"/>
                        </a:solidFill>
                      </a:rPr>
                      <a:t>(1.6%)</a:t>
                    </a:r>
                    <a:endParaRPr lang="en-US" altLang="en-US"/>
                  </a:p>
                </c:rich>
              </c:tx>
              <c:showVal val="1"/>
            </c:dLbl>
            <c:dLbl>
              <c:idx val="2"/>
              <c:layout>
                <c:manualLayout>
                  <c:x val="-6.9249793899422915E-2"/>
                  <c:y val="5.825677795205033E-2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sz="800">
                        <a:solidFill>
                          <a:srgbClr val="FF0000"/>
                        </a:solidFill>
                      </a:rPr>
                      <a:t>(3.9%)</a:t>
                    </a:r>
                    <a:endParaRPr lang="en-US" altLang="en-US"/>
                  </a:p>
                </c:rich>
              </c:tx>
              <c:showVal val="1"/>
            </c:dLbl>
            <c:dLbl>
              <c:idx val="3"/>
              <c:layout>
                <c:manualLayout>
                  <c:x val="-2.6380873866446785E-2"/>
                  <c:y val="1.7925162446784673E-2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sz="800">
                        <a:solidFill>
                          <a:srgbClr val="FF0000"/>
                        </a:solidFill>
                      </a:rPr>
                      <a:t>(-7.6%)</a:t>
                    </a:r>
                    <a:endParaRPr lang="en-US" altLang="en-US"/>
                  </a:p>
                </c:rich>
              </c:tx>
              <c:showVal val="1"/>
            </c:dLbl>
            <c:dLbl>
              <c:idx val="4"/>
              <c:layout>
                <c:manualLayout>
                  <c:x val="-9.8928276999175668E-2"/>
                  <c:y val="-4.9294196728657862E-2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sz="800">
                        <a:solidFill>
                          <a:srgbClr val="FF0000"/>
                        </a:solidFill>
                      </a:rPr>
                      <a:t>(-2.0%)</a:t>
                    </a:r>
                    <a:endParaRPr lang="en-US" altLang="en-US"/>
                  </a:p>
                </c:rich>
              </c:tx>
              <c:showVal val="1"/>
            </c:dLbl>
            <c:dLbl>
              <c:idx val="5"/>
              <c:layout>
                <c:manualLayout>
                  <c:x val="-7.5845012366034623E-2"/>
                  <c:y val="-6.7219359175442528E-2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sz="800">
                        <a:solidFill>
                          <a:srgbClr val="FF0000"/>
                        </a:solidFill>
                      </a:rPr>
                      <a:t>(0.3%)</a:t>
                    </a:r>
                    <a:endParaRPr lang="en-US" altLang="en-US"/>
                  </a:p>
                </c:rich>
              </c:tx>
              <c:showVal val="1"/>
            </c:dLbl>
            <c:dLbl>
              <c:idx val="6"/>
              <c:layout>
                <c:manualLayout>
                  <c:x val="-9.2333058532563891E-2"/>
                  <c:y val="-9.4107102845619642E-2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sz="800">
                        <a:solidFill>
                          <a:srgbClr val="FF0000"/>
                        </a:solidFill>
                      </a:rPr>
                      <a:t>(-1.7%)</a:t>
                    </a:r>
                    <a:endParaRPr lang="en-US" altLang="en-US"/>
                  </a:p>
                </c:rich>
              </c:tx>
              <c:showVal val="1"/>
            </c:dLbl>
            <c:dLbl>
              <c:idx val="7"/>
              <c:layout>
                <c:manualLayout>
                  <c:x val="-9.2333058532563891E-2"/>
                  <c:y val="-7.6181940398834858E-2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sz="800">
                        <a:solidFill>
                          <a:srgbClr val="FF0000"/>
                        </a:solidFill>
                      </a:rPr>
                      <a:t>(-2.3%)</a:t>
                    </a:r>
                    <a:endParaRPr lang="en-US" altLang="en-US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800">
                    <a:solidFill>
                      <a:srgbClr val="FF0000"/>
                    </a:solidFill>
                  </a:defRPr>
                </a:pPr>
                <a:endParaRPr lang="zh-TW"/>
              </a:p>
            </c:txPr>
            <c:showVal val="1"/>
          </c:dLbls>
          <c:cat>
            <c:numRef>
              <c:f>整體!$A$2:$A$9</c:f>
              <c:numCache>
                <c:formatCode>General</c:formatCode>
                <c:ptCount val="8"/>
                <c:pt idx="0">
                  <c:v>96</c:v>
                </c:pt>
                <c:pt idx="1">
                  <c:v>97</c:v>
                </c:pt>
                <c:pt idx="2">
                  <c:v>98</c:v>
                </c:pt>
                <c:pt idx="3">
                  <c:v>99</c:v>
                </c:pt>
                <c:pt idx="4">
                  <c:v>100</c:v>
                </c:pt>
                <c:pt idx="5">
                  <c:v>101</c:v>
                </c:pt>
                <c:pt idx="6">
                  <c:v>102</c:v>
                </c:pt>
                <c:pt idx="7">
                  <c:v>103</c:v>
                </c:pt>
              </c:numCache>
            </c:numRef>
          </c:cat>
          <c:val>
            <c:numRef>
              <c:f>整體!$B$2:$B$9</c:f>
              <c:numCache>
                <c:formatCode>#,##0</c:formatCode>
                <c:ptCount val="8"/>
                <c:pt idx="0">
                  <c:v>233456</c:v>
                </c:pt>
                <c:pt idx="1">
                  <c:v>229631</c:v>
                </c:pt>
                <c:pt idx="2">
                  <c:v>220709</c:v>
                </c:pt>
                <c:pt idx="3">
                  <c:v>237402</c:v>
                </c:pt>
                <c:pt idx="4">
                  <c:v>242105</c:v>
                </c:pt>
                <c:pt idx="5">
                  <c:v>241329</c:v>
                </c:pt>
                <c:pt idx="6">
                  <c:v>245391</c:v>
                </c:pt>
                <c:pt idx="7">
                  <c:v>251154</c:v>
                </c:pt>
              </c:numCache>
            </c:numRef>
          </c:val>
        </c:ser>
        <c:marker val="1"/>
        <c:axId val="41580032"/>
        <c:axId val="41578496"/>
      </c:lineChart>
      <c:catAx>
        <c:axId val="41549824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 sz="600" baseline="0">
                    <a:latin typeface="Times New Roman" panose="02020603050405020304" pitchFamily="18" charset="0"/>
                    <a:ea typeface="標楷體" panose="03000509000000000000" pitchFamily="65" charset="-120"/>
                  </a:defRPr>
                </a:pPr>
                <a:r>
                  <a:rPr lang="zh-TW" altLang="en-US" sz="600" baseline="0">
                    <a:latin typeface="Times New Roman" panose="02020603050405020304" pitchFamily="18" charset="0"/>
                    <a:ea typeface="標楷體" panose="03000509000000000000" pitchFamily="65" charset="-120"/>
                  </a:rPr>
                  <a:t>年度</a:t>
                </a:r>
              </a:p>
            </c:rich>
          </c:tx>
          <c:layout>
            <c:manualLayout>
              <c:xMode val="edge"/>
              <c:yMode val="edge"/>
              <c:x val="0.87520744222864166"/>
              <c:y val="0.89311435974453879"/>
            </c:manualLayout>
          </c:layout>
        </c:title>
        <c:numFmt formatCode="General" sourceLinked="1"/>
        <c:majorTickMark val="none"/>
        <c:tickLblPos val="nextTo"/>
        <c:crossAx val="41551744"/>
        <c:crosses val="autoZero"/>
        <c:auto val="1"/>
        <c:lblAlgn val="ctr"/>
        <c:lblOffset val="100"/>
      </c:catAx>
      <c:valAx>
        <c:axId val="41551744"/>
        <c:scaling>
          <c:orientation val="minMax"/>
          <c:min val="3300"/>
        </c:scaling>
        <c:axPos val="l"/>
        <c:majorGridlines/>
        <c:title>
          <c:tx>
            <c:rich>
              <a:bodyPr rot="0" vert="horz"/>
              <a:lstStyle/>
              <a:p>
                <a:pPr>
                  <a:defRPr sz="600" baseline="0">
                    <a:latin typeface="Times New Roman" panose="02020603050405020304" pitchFamily="18" charset="0"/>
                    <a:ea typeface="標楷體" panose="03000509000000000000" pitchFamily="65" charset="-120"/>
                  </a:defRPr>
                </a:pPr>
                <a:r>
                  <a:rPr lang="zh-TW" altLang="zh-TW" sz="600" b="1" i="0" baseline="0">
                    <a:effectLst/>
                    <a:latin typeface="Times New Roman" panose="02020603050405020304" pitchFamily="18" charset="0"/>
                    <a:ea typeface="標楷體" panose="03000509000000000000" pitchFamily="65" charset="-120"/>
                  </a:rPr>
                  <a:t>用電</a:t>
                </a:r>
                <a:endParaRPr lang="en-US" altLang="zh-TW" sz="600" b="1" i="0" baseline="0">
                  <a:effectLst/>
                  <a:latin typeface="Times New Roman" panose="02020603050405020304" pitchFamily="18" charset="0"/>
                  <a:ea typeface="標楷體" panose="03000509000000000000" pitchFamily="65" charset="-120"/>
                </a:endParaRPr>
              </a:p>
              <a:p>
                <a:pPr>
                  <a:defRPr sz="600" baseline="0">
                    <a:latin typeface="Times New Roman" panose="02020603050405020304" pitchFamily="18" charset="0"/>
                    <a:ea typeface="標楷體" panose="03000509000000000000" pitchFamily="65" charset="-120"/>
                  </a:defRPr>
                </a:pPr>
                <a:r>
                  <a:rPr lang="en-US" altLang="zh-TW" sz="600" b="1" i="0" baseline="0">
                    <a:effectLst/>
                    <a:latin typeface="Times New Roman" panose="02020603050405020304" pitchFamily="18" charset="0"/>
                    <a:ea typeface="標楷體" panose="03000509000000000000" pitchFamily="65" charset="-120"/>
                  </a:rPr>
                  <a:t>(</a:t>
                </a:r>
                <a:r>
                  <a:rPr lang="zh-TW" altLang="zh-TW" sz="600" b="1" i="0" baseline="0">
                    <a:effectLst/>
                    <a:latin typeface="Times New Roman" panose="02020603050405020304" pitchFamily="18" charset="0"/>
                    <a:ea typeface="標楷體" panose="03000509000000000000" pitchFamily="65" charset="-120"/>
                  </a:rPr>
                  <a:t>百萬度</a:t>
                </a:r>
                <a:r>
                  <a:rPr lang="en-US" altLang="zh-TW" sz="600" b="1" i="0" baseline="0">
                    <a:effectLst/>
                    <a:latin typeface="Times New Roman" panose="02020603050405020304" pitchFamily="18" charset="0"/>
                    <a:ea typeface="標楷體" panose="03000509000000000000" pitchFamily="65" charset="-120"/>
                  </a:rPr>
                  <a:t>)</a:t>
                </a:r>
                <a:endParaRPr lang="zh-TW" altLang="zh-TW" sz="600" baseline="0">
                  <a:effectLst/>
                  <a:latin typeface="Times New Roman" panose="02020603050405020304" pitchFamily="18" charset="0"/>
                  <a:ea typeface="標楷體" panose="03000509000000000000" pitchFamily="65" charset="-120"/>
                </a:endParaRPr>
              </a:p>
            </c:rich>
          </c:tx>
          <c:layout>
            <c:manualLayout>
              <c:xMode val="edge"/>
              <c:yMode val="edge"/>
              <c:x val="1.3547721209209952E-2"/>
              <c:y val="2.8648502737292276E-3"/>
            </c:manualLayout>
          </c:layout>
        </c:title>
        <c:numFmt formatCode="#,##0" sourceLinked="1"/>
        <c:tickLblPos val="nextTo"/>
        <c:txPr>
          <a:bodyPr/>
          <a:lstStyle/>
          <a:p>
            <a:pPr>
              <a:defRPr sz="800">
                <a:solidFill>
                  <a:srgbClr val="002060"/>
                </a:solidFill>
              </a:defRPr>
            </a:pPr>
            <a:endParaRPr lang="zh-TW"/>
          </a:p>
        </c:txPr>
        <c:crossAx val="41549824"/>
        <c:crosses val="autoZero"/>
        <c:crossBetween val="between"/>
      </c:valAx>
      <c:valAx>
        <c:axId val="41578496"/>
        <c:scaling>
          <c:orientation val="minMax"/>
        </c:scaling>
        <c:axPos val="r"/>
        <c:numFmt formatCode="#,##0" sourceLinked="1"/>
        <c:tickLblPos val="nextTo"/>
        <c:txPr>
          <a:bodyPr/>
          <a:lstStyle/>
          <a:p>
            <a:pPr>
              <a:defRPr sz="800">
                <a:solidFill>
                  <a:srgbClr val="FF0000"/>
                </a:solidFill>
              </a:defRPr>
            </a:pPr>
            <a:endParaRPr lang="zh-TW"/>
          </a:p>
        </c:txPr>
        <c:crossAx val="41580032"/>
        <c:crosses val="max"/>
        <c:crossBetween val="between"/>
        <c:majorUnit val="10000"/>
      </c:valAx>
      <c:catAx>
        <c:axId val="41580032"/>
        <c:scaling>
          <c:orientation val="minMax"/>
        </c:scaling>
        <c:delete val="1"/>
        <c:axPos val="b"/>
        <c:numFmt formatCode="General" sourceLinked="1"/>
        <c:tickLblPos val="none"/>
        <c:crossAx val="41578496"/>
        <c:crosses val="autoZero"/>
        <c:auto val="1"/>
        <c:lblAlgn val="ctr"/>
        <c:lblOffset val="100"/>
      </c:catAx>
    </c:plotArea>
    <c:legend>
      <c:legendPos val="t"/>
      <c:layout/>
      <c:txPr>
        <a:bodyPr/>
        <a:lstStyle/>
        <a:p>
          <a:pPr>
            <a:defRPr>
              <a:latin typeface="標楷體" pitchFamily="65" charset="-120"/>
              <a:ea typeface="標楷體" pitchFamily="65" charset="-120"/>
            </a:defRPr>
          </a:pPr>
          <a:endParaRPr lang="zh-TW"/>
        </a:p>
      </c:txPr>
    </c:legend>
    <c:plotVisOnly val="1"/>
    <c:dispBlanksAs val="gap"/>
  </c:chart>
  <c:spPr>
    <a:ln>
      <a:solidFill>
        <a:srgbClr val="002060"/>
      </a:solidFill>
    </a:ln>
  </c:sp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TW"/>
  <c:chart>
    <c:autoTitleDeleted val="1"/>
    <c:plotArea>
      <c:layout>
        <c:manualLayout>
          <c:layoutTarget val="inner"/>
          <c:xMode val="edge"/>
          <c:yMode val="edge"/>
          <c:x val="0.12629246158739668"/>
          <c:y val="0.15817862000949184"/>
          <c:w val="0.72303691634588596"/>
          <c:h val="0.67509644531427848"/>
        </c:manualLayout>
      </c:layout>
      <c:lineChart>
        <c:grouping val="standard"/>
        <c:ser>
          <c:idx val="1"/>
          <c:order val="0"/>
          <c:tx>
            <c:strRef>
              <c:f>整體!$G$1</c:f>
              <c:strCache>
                <c:ptCount val="1"/>
                <c:pt idx="0">
                  <c:v>四省用油量</c:v>
                </c:pt>
              </c:strCache>
            </c:strRef>
          </c:tx>
          <c:spPr>
            <a:ln>
              <a:solidFill>
                <a:srgbClr val="002060"/>
              </a:solidFill>
            </a:ln>
          </c:spPr>
          <c:marker>
            <c:spPr>
              <a:solidFill>
                <a:srgbClr val="002060"/>
              </a:solidFill>
              <a:ln>
                <a:solidFill>
                  <a:srgbClr val="002060"/>
                </a:solidFill>
              </a:ln>
            </c:spPr>
          </c:marker>
          <c:dLbls>
            <c:dLbl>
              <c:idx val="0"/>
              <c:layout>
                <c:manualLayout>
                  <c:x val="-6.1524396153784945E-2"/>
                  <c:y val="-9.2778556357187875E-2"/>
                </c:manualLayout>
              </c:layout>
              <c:showVal val="1"/>
            </c:dLbl>
            <c:dLbl>
              <c:idx val="1"/>
              <c:layout>
                <c:manualLayout>
                  <c:x val="-5.6059356966199458E-2"/>
                  <c:y val="-5.6063768412546913E-2"/>
                </c:manualLayout>
              </c:layout>
              <c:tx>
                <c:rich>
                  <a:bodyPr/>
                  <a:lstStyle/>
                  <a:p>
                    <a:r>
                      <a:rPr lang="en-US" altLang="zh-TW" sz="800"/>
                      <a:t>(0.5%)</a:t>
                    </a:r>
                    <a:endParaRPr lang="en-US" altLang="en-US"/>
                  </a:p>
                </c:rich>
              </c:tx>
              <c:showVal val="1"/>
            </c:dLbl>
            <c:dLbl>
              <c:idx val="2"/>
              <c:layout>
                <c:manualLayout>
                  <c:x val="-6.4154594800288428E-2"/>
                  <c:y val="-5.870804369356146E-2"/>
                </c:manualLayout>
              </c:layout>
              <c:tx>
                <c:rich>
                  <a:bodyPr/>
                  <a:lstStyle/>
                  <a:p>
                    <a:r>
                      <a:rPr lang="en-US" altLang="zh-TW" sz="800"/>
                      <a:t>(-2.0%)</a:t>
                    </a:r>
                    <a:endParaRPr lang="en-US" altLang="en-US"/>
                  </a:p>
                </c:rich>
              </c:tx>
              <c:showVal val="1"/>
            </c:dLbl>
            <c:dLbl>
              <c:idx val="3"/>
              <c:layout>
                <c:manualLayout>
                  <c:x val="-5.6059356966199458E-2"/>
                  <c:y val="-5.5634340800386733E-2"/>
                </c:manualLayout>
              </c:layout>
              <c:tx>
                <c:rich>
                  <a:bodyPr/>
                  <a:lstStyle/>
                  <a:p>
                    <a:r>
                      <a:rPr lang="en-US" altLang="zh-TW" sz="800"/>
                      <a:t>(3.8%)</a:t>
                    </a:r>
                    <a:endParaRPr lang="en-US" altLang="en-US"/>
                  </a:p>
                </c:rich>
              </c:tx>
              <c:showVal val="1"/>
            </c:dLbl>
            <c:dLbl>
              <c:idx val="4"/>
              <c:layout>
                <c:manualLayout>
                  <c:x val="-7.0757453235099729E-2"/>
                  <c:y val="8.9031751686233354E-2"/>
                </c:manualLayout>
              </c:layout>
              <c:tx>
                <c:rich>
                  <a:bodyPr/>
                  <a:lstStyle/>
                  <a:p>
                    <a:r>
                      <a:rPr lang="en-US" altLang="zh-TW" sz="800"/>
                      <a:t>(2.4%)</a:t>
                    </a:r>
                    <a:endParaRPr lang="en-US" altLang="en-US"/>
                  </a:p>
                </c:rich>
              </c:tx>
              <c:showVal val="1"/>
            </c:dLbl>
            <c:dLbl>
              <c:idx val="5"/>
              <c:layout>
                <c:manualLayout>
                  <c:x val="-6.5813881351923204E-2"/>
                  <c:y val="6.7859016655587842E-2"/>
                </c:manualLayout>
              </c:layout>
              <c:tx>
                <c:rich>
                  <a:bodyPr/>
                  <a:lstStyle/>
                  <a:p>
                    <a:r>
                      <a:rPr lang="en-US" altLang="zh-TW" sz="800"/>
                      <a:t>(5.3%)</a:t>
                    </a:r>
                    <a:endParaRPr lang="en-US" altLang="en-US"/>
                  </a:p>
                </c:rich>
              </c:tx>
              <c:showVal val="1"/>
            </c:dLbl>
            <c:dLbl>
              <c:idx val="6"/>
              <c:layout>
                <c:manualLayout>
                  <c:x val="-5.6436131970252164E-2"/>
                  <c:y val="-6.1716826318941868E-2"/>
                </c:manualLayout>
              </c:layout>
              <c:tx>
                <c:rich>
                  <a:bodyPr/>
                  <a:lstStyle/>
                  <a:p>
                    <a:r>
                      <a:rPr lang="en-US" altLang="zh-TW" sz="800"/>
                      <a:t>(2.4%)</a:t>
                    </a:r>
                    <a:endParaRPr lang="en-US" altLang="en-US"/>
                  </a:p>
                </c:rich>
              </c:tx>
              <c:showVal val="1"/>
            </c:dLbl>
            <c:dLbl>
              <c:idx val="7"/>
              <c:layout>
                <c:manualLayout>
                  <c:x val="-6.0255778939312464E-2"/>
                  <c:y val="-8.1872611219629715E-2"/>
                </c:manualLayout>
              </c:layout>
              <c:tx>
                <c:rich>
                  <a:bodyPr/>
                  <a:lstStyle/>
                  <a:p>
                    <a:r>
                      <a:rPr lang="en-US" altLang="zh-TW" sz="800"/>
                      <a:t>(3.7%)</a:t>
                    </a:r>
                    <a:endParaRPr lang="en-US" altLang="en-US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800"/>
                </a:pPr>
                <a:endParaRPr lang="zh-TW"/>
              </a:p>
            </c:txPr>
            <c:showVal val="1"/>
          </c:dLbls>
          <c:cat>
            <c:numRef>
              <c:f>整體!$A$2:$A$9</c:f>
              <c:numCache>
                <c:formatCode>General</c:formatCode>
                <c:ptCount val="8"/>
                <c:pt idx="0">
                  <c:v>96</c:v>
                </c:pt>
                <c:pt idx="1">
                  <c:v>97</c:v>
                </c:pt>
                <c:pt idx="2">
                  <c:v>98</c:v>
                </c:pt>
                <c:pt idx="3">
                  <c:v>99</c:v>
                </c:pt>
                <c:pt idx="4">
                  <c:v>100</c:v>
                </c:pt>
                <c:pt idx="5">
                  <c:v>101</c:v>
                </c:pt>
                <c:pt idx="6">
                  <c:v>102</c:v>
                </c:pt>
                <c:pt idx="7">
                  <c:v>103</c:v>
                </c:pt>
              </c:numCache>
            </c:numRef>
          </c:cat>
          <c:val>
            <c:numRef>
              <c:f>整體!$G$2:$G$9</c:f>
              <c:numCache>
                <c:formatCode>#,##0</c:formatCode>
                <c:ptCount val="8"/>
                <c:pt idx="0">
                  <c:v>107101</c:v>
                </c:pt>
                <c:pt idx="1">
                  <c:v>106591</c:v>
                </c:pt>
                <c:pt idx="2">
                  <c:v>108722</c:v>
                </c:pt>
                <c:pt idx="3">
                  <c:v>104547</c:v>
                </c:pt>
                <c:pt idx="4">
                  <c:v>102062</c:v>
                </c:pt>
                <c:pt idx="5">
                  <c:v>96618</c:v>
                </c:pt>
                <c:pt idx="6">
                  <c:v>94307</c:v>
                </c:pt>
                <c:pt idx="7">
                  <c:v>90841</c:v>
                </c:pt>
              </c:numCache>
            </c:numRef>
          </c:val>
        </c:ser>
        <c:hiLowLines/>
        <c:marker val="1"/>
        <c:axId val="42037248"/>
        <c:axId val="42039168"/>
      </c:lineChart>
      <c:lineChart>
        <c:grouping val="standard"/>
        <c:ser>
          <c:idx val="0"/>
          <c:order val="1"/>
          <c:tx>
            <c:strRef>
              <c:f>整體!$F$1</c:f>
              <c:strCache>
                <c:ptCount val="1"/>
                <c:pt idx="0">
                  <c:v>全國用油量</c:v>
                </c:pt>
              </c:strCache>
            </c:strRef>
          </c:tx>
          <c:spPr>
            <a:ln>
              <a:solidFill>
                <a:srgbClr val="FF0000"/>
              </a:solidFill>
            </a:ln>
          </c:spPr>
          <c:marker>
            <c:spPr>
              <a:solidFill>
                <a:srgbClr val="FF0000"/>
              </a:solidFill>
            </c:spPr>
          </c:marker>
          <c:dLbls>
            <c:dLbl>
              <c:idx val="0"/>
              <c:layout>
                <c:manualLayout>
                  <c:x val="-5.5484946501051187E-2"/>
                  <c:y val="0.13642244813038279"/>
                </c:manualLayout>
              </c:layout>
              <c:showVal val="1"/>
            </c:dLbl>
            <c:dLbl>
              <c:idx val="1"/>
              <c:layout>
                <c:manualLayout>
                  <c:x val="-5.935696619950543E-2"/>
                  <c:y val="5.825642509452169E-2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sz="800">
                        <a:solidFill>
                          <a:srgbClr val="FF0000"/>
                        </a:solidFill>
                      </a:rPr>
                      <a:t>(5.1%)</a:t>
                    </a:r>
                    <a:endParaRPr lang="en-US" altLang="en-US"/>
                  </a:p>
                </c:rich>
              </c:tx>
              <c:showVal val="1"/>
            </c:dLbl>
            <c:dLbl>
              <c:idx val="2"/>
              <c:layout>
                <c:manualLayout>
                  <c:x val="-5.6059356966199458E-2"/>
                  <c:y val="6.2738068563746419E-2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sz="800">
                        <a:solidFill>
                          <a:srgbClr val="FF0000"/>
                        </a:solidFill>
                      </a:rPr>
                      <a:t>(-2.0%)</a:t>
                    </a:r>
                    <a:endParaRPr lang="en-US" altLang="en-US"/>
                  </a:p>
                </c:rich>
              </c:tx>
              <c:showVal val="1"/>
            </c:dLbl>
            <c:dLbl>
              <c:idx val="3"/>
              <c:layout>
                <c:manualLayout>
                  <c:x val="-7.4147411240356703E-2"/>
                  <c:y val="5.5212154190040399E-2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sz="800">
                        <a:solidFill>
                          <a:srgbClr val="FF0000"/>
                        </a:solidFill>
                      </a:rPr>
                      <a:t>(-0.9%)</a:t>
                    </a:r>
                    <a:endParaRPr lang="en-US" altLang="en-US"/>
                  </a:p>
                </c:rich>
              </c:tx>
              <c:showVal val="1"/>
            </c:dLbl>
            <c:dLbl>
              <c:idx val="4"/>
              <c:layout>
                <c:manualLayout>
                  <c:x val="-5.0878012721383759E-2"/>
                  <c:y val="-6.6033211848847848E-2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sz="800">
                        <a:solidFill>
                          <a:srgbClr val="FF0000"/>
                        </a:solidFill>
                      </a:rPr>
                      <a:t>(-1.3%)</a:t>
                    </a:r>
                    <a:endParaRPr lang="en-US" altLang="en-US"/>
                  </a:p>
                </c:rich>
              </c:tx>
              <c:showVal val="1"/>
            </c:dLbl>
            <c:dLbl>
              <c:idx val="5"/>
              <c:layout>
                <c:manualLayout>
                  <c:x val="-7.0003196981817714E-2"/>
                  <c:y val="-6.7048083585501739E-2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sz="800">
                        <a:solidFill>
                          <a:srgbClr val="FF0000"/>
                        </a:solidFill>
                      </a:rPr>
                      <a:t>(1.2%)</a:t>
                    </a:r>
                    <a:endParaRPr lang="en-US" altLang="en-US"/>
                  </a:p>
                </c:rich>
              </c:tx>
              <c:showVal val="1"/>
            </c:dLbl>
            <c:dLbl>
              <c:idx val="6"/>
              <c:layout>
                <c:manualLayout>
                  <c:x val="-7.6975221221015633E-2"/>
                  <c:y val="-6.5315853138175284E-2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sz="800">
                        <a:solidFill>
                          <a:srgbClr val="FF0000"/>
                        </a:solidFill>
                      </a:rPr>
                      <a:t>(-0.2%)</a:t>
                    </a:r>
                    <a:endParaRPr lang="en-US" altLang="en-US"/>
                  </a:p>
                </c:rich>
              </c:tx>
              <c:showVal val="1"/>
            </c:dLbl>
            <c:dLbl>
              <c:idx val="7"/>
              <c:layout>
                <c:manualLayout>
                  <c:x val="-8.3570551313004768E-2"/>
                  <c:y val="-4.9122923770116421E-2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sz="800">
                        <a:solidFill>
                          <a:srgbClr val="FF0000"/>
                        </a:solidFill>
                      </a:rPr>
                      <a:t>(-0.8%)</a:t>
                    </a:r>
                    <a:endParaRPr lang="en-US" altLang="en-US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800">
                    <a:solidFill>
                      <a:srgbClr val="FF0000"/>
                    </a:solidFill>
                  </a:defRPr>
                </a:pPr>
                <a:endParaRPr lang="zh-TW"/>
              </a:p>
            </c:txPr>
            <c:showVal val="1"/>
          </c:dLbls>
          <c:cat>
            <c:numRef>
              <c:f>整體!$A$2:$A$9</c:f>
              <c:numCache>
                <c:formatCode>General</c:formatCode>
                <c:ptCount val="8"/>
                <c:pt idx="0">
                  <c:v>96</c:v>
                </c:pt>
                <c:pt idx="1">
                  <c:v>97</c:v>
                </c:pt>
                <c:pt idx="2">
                  <c:v>98</c:v>
                </c:pt>
                <c:pt idx="3">
                  <c:v>99</c:v>
                </c:pt>
                <c:pt idx="4">
                  <c:v>100</c:v>
                </c:pt>
                <c:pt idx="5">
                  <c:v>101</c:v>
                </c:pt>
                <c:pt idx="6">
                  <c:v>102</c:v>
                </c:pt>
                <c:pt idx="7">
                  <c:v>103</c:v>
                </c:pt>
              </c:numCache>
            </c:numRef>
          </c:cat>
          <c:val>
            <c:numRef>
              <c:f>整體!$F$2:$F$9</c:f>
              <c:numCache>
                <c:formatCode>#,##0</c:formatCode>
                <c:ptCount val="8"/>
                <c:pt idx="0">
                  <c:v>10024068</c:v>
                </c:pt>
                <c:pt idx="1">
                  <c:v>9510070</c:v>
                </c:pt>
                <c:pt idx="2">
                  <c:v>9701015</c:v>
                </c:pt>
                <c:pt idx="3">
                  <c:v>9784698</c:v>
                </c:pt>
                <c:pt idx="4">
                  <c:v>9909043</c:v>
                </c:pt>
                <c:pt idx="5">
                  <c:v>9785451</c:v>
                </c:pt>
                <c:pt idx="6">
                  <c:v>9805982</c:v>
                </c:pt>
                <c:pt idx="7">
                  <c:v>9883785</c:v>
                </c:pt>
              </c:numCache>
            </c:numRef>
          </c:val>
        </c:ser>
        <c:marker val="1"/>
        <c:axId val="42055168"/>
        <c:axId val="42053632"/>
      </c:lineChart>
      <c:catAx>
        <c:axId val="42037248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 sz="800" baseline="0">
                    <a:latin typeface="Times New Roman" panose="02020603050405020304" pitchFamily="18" charset="0"/>
                    <a:ea typeface="標楷體" panose="03000509000000000000" pitchFamily="65" charset="-120"/>
                  </a:defRPr>
                </a:pPr>
                <a:r>
                  <a:rPr lang="zh-TW" altLang="en-US" sz="800" baseline="0">
                    <a:latin typeface="Times New Roman" panose="02020603050405020304" pitchFamily="18" charset="0"/>
                    <a:ea typeface="標楷體" panose="03000509000000000000" pitchFamily="65" charset="-120"/>
                  </a:rPr>
                  <a:t>年度</a:t>
                </a:r>
              </a:p>
            </c:rich>
          </c:tx>
          <c:layout>
            <c:manualLayout>
              <c:xMode val="edge"/>
              <c:yMode val="edge"/>
              <c:x val="0.87888192871192006"/>
              <c:y val="0.86564107232260812"/>
            </c:manualLayout>
          </c:layout>
        </c:title>
        <c:numFmt formatCode="General" sourceLinked="1"/>
        <c:majorTickMark val="none"/>
        <c:tickLblPos val="nextTo"/>
        <c:crossAx val="42039168"/>
        <c:crosses val="autoZero"/>
        <c:auto val="1"/>
        <c:lblAlgn val="ctr"/>
        <c:lblOffset val="100"/>
      </c:catAx>
      <c:valAx>
        <c:axId val="42039168"/>
        <c:scaling>
          <c:orientation val="minMax"/>
        </c:scaling>
        <c:axPos val="l"/>
        <c:majorGridlines/>
        <c:title>
          <c:tx>
            <c:rich>
              <a:bodyPr rot="0" vert="horz"/>
              <a:lstStyle/>
              <a:p>
                <a:pPr>
                  <a:defRPr sz="600" baseline="0">
                    <a:latin typeface="Times New Roman" panose="02020603050405020304" pitchFamily="18" charset="0"/>
                    <a:ea typeface="標楷體" panose="03000509000000000000" pitchFamily="65" charset="-120"/>
                  </a:defRPr>
                </a:pPr>
                <a:r>
                  <a:rPr lang="zh-TW" altLang="zh-TW" sz="600" b="1" i="0" baseline="0">
                    <a:effectLst/>
                    <a:latin typeface="Times New Roman" panose="02020603050405020304" pitchFamily="18" charset="0"/>
                    <a:ea typeface="標楷體" panose="03000509000000000000" pitchFamily="65" charset="-120"/>
                  </a:rPr>
                  <a:t>用</a:t>
                </a:r>
                <a:r>
                  <a:rPr lang="zh-TW" altLang="en-US" sz="600" b="1" i="0" baseline="0">
                    <a:effectLst/>
                    <a:latin typeface="Times New Roman" panose="02020603050405020304" pitchFamily="18" charset="0"/>
                    <a:ea typeface="標楷體" panose="03000509000000000000" pitchFamily="65" charset="-120"/>
                  </a:rPr>
                  <a:t>油</a:t>
                </a:r>
              </a:p>
              <a:p>
                <a:pPr>
                  <a:defRPr sz="600" baseline="0">
                    <a:latin typeface="Times New Roman" panose="02020603050405020304" pitchFamily="18" charset="0"/>
                    <a:ea typeface="標楷體" panose="03000509000000000000" pitchFamily="65" charset="-120"/>
                  </a:defRPr>
                </a:pPr>
                <a:r>
                  <a:rPr lang="en-US" altLang="zh-TW" sz="600" b="1" i="0" baseline="0">
                    <a:effectLst/>
                    <a:latin typeface="Times New Roman" panose="02020603050405020304" pitchFamily="18" charset="0"/>
                    <a:ea typeface="標楷體" panose="03000509000000000000" pitchFamily="65" charset="-120"/>
                  </a:rPr>
                  <a:t>(</a:t>
                </a:r>
                <a:r>
                  <a:rPr lang="zh-TW" altLang="en-US" sz="600" b="1" i="0" baseline="0">
                    <a:effectLst/>
                    <a:latin typeface="Times New Roman" panose="02020603050405020304" pitchFamily="18" charset="0"/>
                    <a:ea typeface="標楷體" panose="03000509000000000000" pitchFamily="65" charset="-120"/>
                  </a:rPr>
                  <a:t>公秉</a:t>
                </a:r>
                <a:r>
                  <a:rPr lang="en-US" altLang="zh-TW" sz="600" b="1" i="0" baseline="0">
                    <a:effectLst/>
                    <a:latin typeface="Times New Roman" panose="02020603050405020304" pitchFamily="18" charset="0"/>
                    <a:ea typeface="標楷體" panose="03000509000000000000" pitchFamily="65" charset="-120"/>
                  </a:rPr>
                  <a:t>)</a:t>
                </a:r>
                <a:endParaRPr lang="zh-TW" altLang="zh-TW" sz="600" baseline="0">
                  <a:effectLst/>
                  <a:latin typeface="Times New Roman" panose="02020603050405020304" pitchFamily="18" charset="0"/>
                  <a:ea typeface="標楷體" panose="03000509000000000000" pitchFamily="65" charset="-120"/>
                </a:endParaRPr>
              </a:p>
            </c:rich>
          </c:tx>
          <c:layout>
            <c:manualLayout>
              <c:xMode val="edge"/>
              <c:yMode val="edge"/>
              <c:x val="1.3547721209209952E-2"/>
              <c:y val="2.8648502737292276E-3"/>
            </c:manualLayout>
          </c:layout>
        </c:title>
        <c:numFmt formatCode="#,##0" sourceLinked="1"/>
        <c:tickLblPos val="nextTo"/>
        <c:txPr>
          <a:bodyPr/>
          <a:lstStyle/>
          <a:p>
            <a:pPr>
              <a:defRPr sz="800">
                <a:solidFill>
                  <a:srgbClr val="002060"/>
                </a:solidFill>
              </a:defRPr>
            </a:pPr>
            <a:endParaRPr lang="zh-TW"/>
          </a:p>
        </c:txPr>
        <c:crossAx val="42037248"/>
        <c:crosses val="autoZero"/>
        <c:crossBetween val="between"/>
      </c:valAx>
      <c:valAx>
        <c:axId val="42053632"/>
        <c:scaling>
          <c:orientation val="minMax"/>
        </c:scaling>
        <c:axPos val="r"/>
        <c:numFmt formatCode="#,##0" sourceLinked="1"/>
        <c:tickLblPos val="nextTo"/>
        <c:txPr>
          <a:bodyPr/>
          <a:lstStyle/>
          <a:p>
            <a:pPr>
              <a:defRPr sz="800">
                <a:solidFill>
                  <a:srgbClr val="FF0000"/>
                </a:solidFill>
              </a:defRPr>
            </a:pPr>
            <a:endParaRPr lang="zh-TW"/>
          </a:p>
        </c:txPr>
        <c:crossAx val="42055168"/>
        <c:crosses val="max"/>
        <c:crossBetween val="between"/>
        <c:majorUnit val="200000"/>
      </c:valAx>
      <c:catAx>
        <c:axId val="42055168"/>
        <c:scaling>
          <c:orientation val="minMax"/>
        </c:scaling>
        <c:delete val="1"/>
        <c:axPos val="b"/>
        <c:numFmt formatCode="General" sourceLinked="1"/>
        <c:tickLblPos val="none"/>
        <c:crossAx val="42053632"/>
        <c:crosses val="autoZero"/>
        <c:auto val="1"/>
        <c:lblAlgn val="ctr"/>
        <c:lblOffset val="100"/>
      </c:catAx>
    </c:plotArea>
    <c:legend>
      <c:legendPos val="t"/>
      <c:layout/>
      <c:txPr>
        <a:bodyPr/>
        <a:lstStyle/>
        <a:p>
          <a:pPr>
            <a:defRPr>
              <a:latin typeface="標楷體" pitchFamily="65" charset="-120"/>
              <a:ea typeface="標楷體" pitchFamily="65" charset="-120"/>
            </a:defRPr>
          </a:pPr>
          <a:endParaRPr lang="zh-TW"/>
        </a:p>
      </c:txPr>
    </c:legend>
    <c:plotVisOnly val="1"/>
    <c:dispBlanksAs val="gap"/>
  </c:chart>
  <c:spPr>
    <a:ln>
      <a:solidFill>
        <a:srgbClr val="002060"/>
      </a:solidFill>
    </a:ln>
  </c:sp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TW"/>
  <c:chart>
    <c:autoTitleDeleted val="1"/>
    <c:plotArea>
      <c:layout>
        <c:manualLayout>
          <c:layoutTarget val="inner"/>
          <c:xMode val="edge"/>
          <c:yMode val="edge"/>
          <c:x val="0.12629246158739668"/>
          <c:y val="0.15817862000949184"/>
          <c:w val="0.72303691634588596"/>
          <c:h val="0.67509644531427848"/>
        </c:manualLayout>
      </c:layout>
      <c:lineChart>
        <c:grouping val="standard"/>
        <c:ser>
          <c:idx val="1"/>
          <c:order val="0"/>
          <c:tx>
            <c:strRef>
              <c:f>整體!$K$1</c:f>
              <c:strCache>
                <c:ptCount val="1"/>
                <c:pt idx="0">
                  <c:v>四省用水量</c:v>
                </c:pt>
              </c:strCache>
            </c:strRef>
          </c:tx>
          <c:spPr>
            <a:ln>
              <a:solidFill>
                <a:srgbClr val="002060"/>
              </a:solidFill>
            </a:ln>
          </c:spPr>
          <c:marker>
            <c:spPr>
              <a:solidFill>
                <a:srgbClr val="002060"/>
              </a:solidFill>
              <a:ln>
                <a:solidFill>
                  <a:srgbClr val="002060"/>
                </a:solidFill>
              </a:ln>
            </c:spPr>
          </c:marker>
          <c:dLbls>
            <c:dLbl>
              <c:idx val="0"/>
              <c:layout>
                <c:manualLayout>
                  <c:x val="-5.935696619950543E-2"/>
                  <c:y val="-4.2047561666263805E-2"/>
                </c:manualLayout>
              </c:layout>
              <c:showVal val="1"/>
            </c:dLbl>
            <c:dLbl>
              <c:idx val="1"/>
              <c:layout>
                <c:manualLayout>
                  <c:x val="-5.6059356966199458E-2"/>
                  <c:y val="-5.6063768412546913E-2"/>
                </c:manualLayout>
              </c:layout>
              <c:tx>
                <c:rich>
                  <a:bodyPr/>
                  <a:lstStyle/>
                  <a:p>
                    <a:r>
                      <a:rPr lang="en-US" altLang="zh-TW" sz="800" dirty="0" smtClean="0"/>
                      <a:t>(3.8%)</a:t>
                    </a:r>
                    <a:endParaRPr lang="en-US" altLang="en-US" dirty="0"/>
                  </a:p>
                </c:rich>
              </c:tx>
              <c:showVal val="1"/>
            </c:dLbl>
            <c:dLbl>
              <c:idx val="2"/>
              <c:layout>
                <c:manualLayout>
                  <c:x val="-4.6166529266281953E-2"/>
                  <c:y val="-5.1295957487724947E-2"/>
                </c:manualLayout>
              </c:layout>
              <c:tx>
                <c:rich>
                  <a:bodyPr/>
                  <a:lstStyle/>
                  <a:p>
                    <a:r>
                      <a:rPr lang="en-US" altLang="zh-TW" sz="800" dirty="0" smtClean="0"/>
                      <a:t>(0.3%)</a:t>
                    </a:r>
                    <a:endParaRPr lang="en-US" altLang="en-US" dirty="0"/>
                  </a:p>
                </c:rich>
              </c:tx>
              <c:showVal val="1"/>
            </c:dLbl>
            <c:dLbl>
              <c:idx val="3"/>
              <c:layout>
                <c:manualLayout>
                  <c:x val="-5.6059356966199458E-2"/>
                  <c:y val="-5.5634340800386733E-2"/>
                </c:manualLayout>
              </c:layout>
              <c:tx>
                <c:rich>
                  <a:bodyPr/>
                  <a:lstStyle/>
                  <a:p>
                    <a:r>
                      <a:rPr lang="en-US" altLang="zh-TW" sz="800" dirty="0"/>
                      <a:t>(</a:t>
                    </a:r>
                    <a:r>
                      <a:rPr lang="en-US" altLang="zh-TW" sz="800" dirty="0" smtClean="0"/>
                      <a:t>3.1%)</a:t>
                    </a:r>
                    <a:endParaRPr lang="en-US" altLang="en-US" dirty="0"/>
                  </a:p>
                </c:rich>
              </c:tx>
              <c:showVal val="1"/>
            </c:dLbl>
            <c:dLbl>
              <c:idx val="4"/>
              <c:layout>
                <c:manualLayout>
                  <c:x val="-5.6059356966199445E-2"/>
                  <c:y val="-6.0115984269611421E-2"/>
                </c:manualLayout>
              </c:layout>
              <c:tx>
                <c:rich>
                  <a:bodyPr/>
                  <a:lstStyle/>
                  <a:p>
                    <a:r>
                      <a:rPr lang="en-US" altLang="zh-TW" sz="800" dirty="0" smtClean="0"/>
                      <a:t>(1.8%)</a:t>
                    </a:r>
                    <a:endParaRPr lang="en-US" altLang="en-US" dirty="0"/>
                  </a:p>
                </c:rich>
              </c:tx>
              <c:showVal val="1"/>
            </c:dLbl>
            <c:dLbl>
              <c:idx val="5"/>
              <c:layout>
                <c:manualLayout>
                  <c:x val="-5.2761747732893709E-2"/>
                  <c:y val="-7.7468811805201557E-2"/>
                </c:manualLayout>
              </c:layout>
              <c:tx>
                <c:rich>
                  <a:bodyPr/>
                  <a:lstStyle/>
                  <a:p>
                    <a:r>
                      <a:rPr lang="en-US" altLang="zh-TW" sz="800" dirty="0" smtClean="0"/>
                      <a:t>(0.8%)</a:t>
                    </a:r>
                    <a:endParaRPr lang="en-US" altLang="en-US" dirty="0"/>
                  </a:p>
                </c:rich>
              </c:tx>
              <c:showVal val="1"/>
            </c:dLbl>
            <c:dLbl>
              <c:idx val="6"/>
              <c:layout>
                <c:manualLayout>
                  <c:x val="-3.6273747361404325E-2"/>
                  <c:y val="-7.3376462444343829E-2"/>
                </c:manualLayout>
              </c:layout>
              <c:tx>
                <c:rich>
                  <a:bodyPr/>
                  <a:lstStyle/>
                  <a:p>
                    <a:r>
                      <a:rPr lang="en-US" altLang="zh-TW" sz="800" dirty="0"/>
                      <a:t>(</a:t>
                    </a:r>
                    <a:r>
                      <a:rPr lang="en-US" altLang="zh-TW" sz="800" dirty="0" smtClean="0"/>
                      <a:t>2.1%)</a:t>
                    </a:r>
                    <a:endParaRPr lang="en-US" altLang="en-US" dirty="0"/>
                  </a:p>
                </c:rich>
              </c:tx>
              <c:showVal val="1"/>
            </c:dLbl>
            <c:dLbl>
              <c:idx val="7"/>
              <c:layout>
                <c:manualLayout>
                  <c:x val="-6.3271218452187042E-2"/>
                  <c:y val="-5.8256881713997587E-2"/>
                </c:manualLayout>
              </c:layout>
              <c:tx>
                <c:rich>
                  <a:bodyPr/>
                  <a:lstStyle/>
                  <a:p>
                    <a:r>
                      <a:rPr lang="en-US" altLang="zh-TW" sz="800" dirty="0" smtClean="0"/>
                      <a:t>(4.6%)</a:t>
                    </a:r>
                    <a:endParaRPr lang="en-US" alt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800"/>
                </a:pPr>
                <a:endParaRPr lang="zh-TW"/>
              </a:p>
            </c:txPr>
            <c:showVal val="1"/>
          </c:dLbls>
          <c:cat>
            <c:numRef>
              <c:f>整體!$I$2:$I$9</c:f>
              <c:numCache>
                <c:formatCode>General</c:formatCode>
                <c:ptCount val="8"/>
                <c:pt idx="0">
                  <c:v>96</c:v>
                </c:pt>
                <c:pt idx="1">
                  <c:v>97</c:v>
                </c:pt>
                <c:pt idx="2">
                  <c:v>98</c:v>
                </c:pt>
                <c:pt idx="3">
                  <c:v>99</c:v>
                </c:pt>
                <c:pt idx="4">
                  <c:v>100</c:v>
                </c:pt>
                <c:pt idx="5">
                  <c:v>101</c:v>
                </c:pt>
                <c:pt idx="6">
                  <c:v>102</c:v>
                </c:pt>
                <c:pt idx="7">
                  <c:v>103</c:v>
                </c:pt>
              </c:numCache>
            </c:numRef>
          </c:cat>
          <c:val>
            <c:numRef>
              <c:f>整體!$K$2:$K$9</c:f>
              <c:numCache>
                <c:formatCode>#,##0</c:formatCode>
                <c:ptCount val="8"/>
                <c:pt idx="0">
                  <c:v>8286</c:v>
                </c:pt>
                <c:pt idx="1">
                  <c:v>7974</c:v>
                </c:pt>
                <c:pt idx="2">
                  <c:v>7952</c:v>
                </c:pt>
                <c:pt idx="3">
                  <c:v>7702</c:v>
                </c:pt>
                <c:pt idx="4">
                  <c:v>7565</c:v>
                </c:pt>
                <c:pt idx="5">
                  <c:v>7507</c:v>
                </c:pt>
                <c:pt idx="6">
                  <c:v>7349</c:v>
                </c:pt>
                <c:pt idx="7">
                  <c:v>7007</c:v>
                </c:pt>
              </c:numCache>
            </c:numRef>
          </c:val>
        </c:ser>
        <c:hiLowLines/>
        <c:marker val="1"/>
        <c:axId val="52817920"/>
        <c:axId val="52819840"/>
      </c:lineChart>
      <c:lineChart>
        <c:grouping val="standard"/>
        <c:ser>
          <c:idx val="0"/>
          <c:order val="1"/>
          <c:tx>
            <c:strRef>
              <c:f>整體!$J$1</c:f>
              <c:strCache>
                <c:ptCount val="1"/>
                <c:pt idx="0">
                  <c:v>全國用水量</c:v>
                </c:pt>
              </c:strCache>
            </c:strRef>
          </c:tx>
          <c:spPr>
            <a:ln>
              <a:solidFill>
                <a:srgbClr val="FF0000"/>
              </a:solidFill>
            </a:ln>
          </c:spPr>
          <c:marker>
            <c:spPr>
              <a:solidFill>
                <a:srgbClr val="FF0000"/>
              </a:solidFill>
            </c:spPr>
          </c:marker>
          <c:dLbls>
            <c:dLbl>
              <c:idx val="0"/>
              <c:layout>
                <c:manualLayout>
                  <c:x val="-3.6273701566364426E-2"/>
                  <c:y val="-3.5850324893569346E-2"/>
                </c:manualLayout>
              </c:layout>
              <c:showVal val="1"/>
            </c:dLbl>
            <c:dLbl>
              <c:idx val="1"/>
              <c:layout>
                <c:manualLayout>
                  <c:x val="-5.935696619950543E-2"/>
                  <c:y val="5.825642509452169E-2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sz="800" dirty="0" smtClean="0">
                        <a:solidFill>
                          <a:srgbClr val="FF0000"/>
                        </a:solidFill>
                      </a:rPr>
                      <a:t>(0.4%)</a:t>
                    </a:r>
                    <a:endParaRPr lang="en-US" altLang="en-US" dirty="0"/>
                  </a:p>
                </c:rich>
              </c:tx>
              <c:showVal val="1"/>
            </c:dLbl>
            <c:dLbl>
              <c:idx val="2"/>
              <c:layout>
                <c:manualLayout>
                  <c:x val="-6.2654575432811221E-2"/>
                  <c:y val="4.4812906116961752E-2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sz="800" dirty="0" smtClean="0">
                        <a:solidFill>
                          <a:srgbClr val="FF0000"/>
                        </a:solidFill>
                      </a:rPr>
                      <a:t>(2.2%)</a:t>
                    </a:r>
                    <a:endParaRPr lang="en-US" altLang="en-US" dirty="0"/>
                  </a:p>
                </c:rich>
              </c:tx>
              <c:showVal val="1"/>
            </c:dLbl>
            <c:dLbl>
              <c:idx val="3"/>
              <c:layout>
                <c:manualLayout>
                  <c:x val="-5.0193151505347637E-2"/>
                  <c:y val="5.6077636672848333E-2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sz="800" dirty="0" smtClean="0">
                        <a:solidFill>
                          <a:srgbClr val="FF0000"/>
                        </a:solidFill>
                      </a:rPr>
                      <a:t>(-2.9%)</a:t>
                    </a:r>
                    <a:endParaRPr lang="en-US" altLang="en-US" dirty="0"/>
                  </a:p>
                </c:rich>
              </c:tx>
              <c:showVal val="1"/>
            </c:dLbl>
            <c:dLbl>
              <c:idx val="4"/>
              <c:layout>
                <c:manualLayout>
                  <c:x val="-6.5952184666117061E-2"/>
                  <c:y val="4.4812906116961752E-2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sz="800" dirty="0" smtClean="0">
                        <a:solidFill>
                          <a:srgbClr val="FF0000"/>
                        </a:solidFill>
                      </a:rPr>
                      <a:t>(-0.9%)</a:t>
                    </a:r>
                    <a:endParaRPr lang="en-US" altLang="en-US" dirty="0"/>
                  </a:p>
                </c:rich>
              </c:tx>
              <c:showVal val="1"/>
            </c:dLbl>
            <c:dLbl>
              <c:idx val="5"/>
              <c:layout>
                <c:manualLayout>
                  <c:x val="-6.2654575432811221E-2"/>
                  <c:y val="4.4812906116961752E-2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sz="800" dirty="0" smtClean="0">
                        <a:solidFill>
                          <a:srgbClr val="FF0000"/>
                        </a:solidFill>
                      </a:rPr>
                      <a:t>(-0.03%)</a:t>
                    </a:r>
                    <a:endParaRPr lang="en-US" altLang="en-US" dirty="0"/>
                  </a:p>
                </c:rich>
              </c:tx>
              <c:showVal val="1"/>
            </c:dLbl>
            <c:dLbl>
              <c:idx val="6"/>
              <c:layout>
                <c:manualLayout>
                  <c:x val="-7.2547494722808623E-2"/>
                  <c:y val="-7.1824284481211503E-2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sz="800" dirty="0" smtClean="0">
                        <a:solidFill>
                          <a:srgbClr val="FF0000"/>
                        </a:solidFill>
                      </a:rPr>
                      <a:t>(-1.8%)</a:t>
                    </a:r>
                    <a:endParaRPr lang="en-US" altLang="en-US" dirty="0"/>
                  </a:p>
                </c:rich>
              </c:tx>
              <c:showVal val="1"/>
            </c:dLbl>
            <c:dLbl>
              <c:idx val="7"/>
              <c:layout>
                <c:manualLayout>
                  <c:x val="-0.11067084824849972"/>
                  <c:y val="-1.1264773999470153E-2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sz="800" dirty="0" smtClean="0">
                        <a:solidFill>
                          <a:srgbClr val="FF0000"/>
                        </a:solidFill>
                      </a:rPr>
                      <a:t>(-3.0%)</a:t>
                    </a:r>
                    <a:endParaRPr lang="en-US" alt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800">
                    <a:solidFill>
                      <a:srgbClr val="FF0000"/>
                    </a:solidFill>
                  </a:defRPr>
                </a:pPr>
                <a:endParaRPr lang="zh-TW"/>
              </a:p>
            </c:txPr>
            <c:showVal val="1"/>
          </c:dLbls>
          <c:cat>
            <c:numRef>
              <c:f>整體!$I$2:$I$9</c:f>
              <c:numCache>
                <c:formatCode>General</c:formatCode>
                <c:ptCount val="8"/>
                <c:pt idx="0">
                  <c:v>96</c:v>
                </c:pt>
                <c:pt idx="1">
                  <c:v>97</c:v>
                </c:pt>
                <c:pt idx="2">
                  <c:v>98</c:v>
                </c:pt>
                <c:pt idx="3">
                  <c:v>99</c:v>
                </c:pt>
                <c:pt idx="4">
                  <c:v>100</c:v>
                </c:pt>
                <c:pt idx="5">
                  <c:v>101</c:v>
                </c:pt>
                <c:pt idx="6">
                  <c:v>102</c:v>
                </c:pt>
                <c:pt idx="7">
                  <c:v>103</c:v>
                </c:pt>
              </c:numCache>
            </c:numRef>
          </c:cat>
          <c:val>
            <c:numRef>
              <c:f>整體!$J$2:$J$9</c:f>
              <c:numCache>
                <c:formatCode>#,##0</c:formatCode>
                <c:ptCount val="8"/>
                <c:pt idx="0">
                  <c:v>280323</c:v>
                </c:pt>
                <c:pt idx="1">
                  <c:v>279147</c:v>
                </c:pt>
                <c:pt idx="2">
                  <c:v>273001</c:v>
                </c:pt>
                <c:pt idx="3">
                  <c:v>280829</c:v>
                </c:pt>
                <c:pt idx="4">
                  <c:v>283238</c:v>
                </c:pt>
                <c:pt idx="5">
                  <c:v>283337</c:v>
                </c:pt>
                <c:pt idx="6">
                  <c:v>288550</c:v>
                </c:pt>
                <c:pt idx="7">
                  <c:v>297157</c:v>
                </c:pt>
              </c:numCache>
            </c:numRef>
          </c:val>
        </c:ser>
        <c:marker val="1"/>
        <c:axId val="55727616"/>
        <c:axId val="55726080"/>
      </c:lineChart>
      <c:catAx>
        <c:axId val="52817920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 sz="800" baseline="0">
                    <a:latin typeface="Times New Roman" panose="02020603050405020304" pitchFamily="18" charset="0"/>
                    <a:ea typeface="標楷體" panose="03000509000000000000" pitchFamily="65" charset="-120"/>
                  </a:defRPr>
                </a:pPr>
                <a:r>
                  <a:rPr lang="zh-TW" altLang="en-US" sz="800" baseline="0">
                    <a:latin typeface="Times New Roman" panose="02020603050405020304" pitchFamily="18" charset="0"/>
                    <a:ea typeface="標楷體" panose="03000509000000000000" pitchFamily="65" charset="-120"/>
                  </a:rPr>
                  <a:t>年度</a:t>
                </a:r>
              </a:p>
            </c:rich>
          </c:tx>
          <c:layout>
            <c:manualLayout>
              <c:xMode val="edge"/>
              <c:yMode val="edge"/>
              <c:x val="0.87888192871192006"/>
              <c:y val="0.86564107232260812"/>
            </c:manualLayout>
          </c:layout>
        </c:title>
        <c:numFmt formatCode="General" sourceLinked="1"/>
        <c:majorTickMark val="none"/>
        <c:tickLblPos val="nextTo"/>
        <c:crossAx val="52819840"/>
        <c:crosses val="autoZero"/>
        <c:auto val="1"/>
        <c:lblAlgn val="ctr"/>
        <c:lblOffset val="100"/>
      </c:catAx>
      <c:valAx>
        <c:axId val="52819840"/>
        <c:scaling>
          <c:orientation val="minMax"/>
        </c:scaling>
        <c:axPos val="l"/>
        <c:majorGridlines/>
        <c:title>
          <c:tx>
            <c:rich>
              <a:bodyPr rot="0" vert="horz"/>
              <a:lstStyle/>
              <a:p>
                <a:pPr>
                  <a:defRPr sz="600" baseline="0">
                    <a:latin typeface="Times New Roman" panose="02020603050405020304" pitchFamily="18" charset="0"/>
                    <a:ea typeface="標楷體" panose="03000509000000000000" pitchFamily="65" charset="-120"/>
                  </a:defRPr>
                </a:pPr>
                <a:r>
                  <a:rPr lang="zh-TW" altLang="zh-TW" sz="600" b="1" i="0" baseline="0">
                    <a:effectLst/>
                    <a:latin typeface="Times New Roman" panose="02020603050405020304" pitchFamily="18" charset="0"/>
                    <a:ea typeface="標楷體" panose="03000509000000000000" pitchFamily="65" charset="-120"/>
                  </a:rPr>
                  <a:t>用</a:t>
                </a:r>
                <a:r>
                  <a:rPr lang="zh-TW" altLang="en-US" sz="600" b="1" i="0" baseline="0">
                    <a:effectLst/>
                    <a:latin typeface="Times New Roman" panose="02020603050405020304" pitchFamily="18" charset="0"/>
                    <a:ea typeface="標楷體" panose="03000509000000000000" pitchFamily="65" charset="-120"/>
                  </a:rPr>
                  <a:t>水</a:t>
                </a:r>
              </a:p>
              <a:p>
                <a:pPr>
                  <a:defRPr sz="600" baseline="0">
                    <a:latin typeface="Times New Roman" panose="02020603050405020304" pitchFamily="18" charset="0"/>
                    <a:ea typeface="標楷體" panose="03000509000000000000" pitchFamily="65" charset="-120"/>
                  </a:defRPr>
                </a:pPr>
                <a:r>
                  <a:rPr lang="en-US" altLang="zh-TW" sz="600" b="1" i="0" baseline="0">
                    <a:effectLst/>
                    <a:latin typeface="Times New Roman" panose="02020603050405020304" pitchFamily="18" charset="0"/>
                    <a:ea typeface="標楷體" panose="03000509000000000000" pitchFamily="65" charset="-120"/>
                  </a:rPr>
                  <a:t>(</a:t>
                </a:r>
                <a:r>
                  <a:rPr lang="zh-TW" altLang="en-US" sz="600" b="1" i="0" baseline="0">
                    <a:effectLst/>
                    <a:latin typeface="Times New Roman" panose="02020603050405020304" pitchFamily="18" charset="0"/>
                    <a:ea typeface="標楷體" panose="03000509000000000000" pitchFamily="65" charset="-120"/>
                  </a:rPr>
                  <a:t>萬度</a:t>
                </a:r>
                <a:r>
                  <a:rPr lang="en-US" altLang="zh-TW" sz="600" b="1" i="0" baseline="0">
                    <a:effectLst/>
                    <a:latin typeface="Times New Roman" panose="02020603050405020304" pitchFamily="18" charset="0"/>
                    <a:ea typeface="標楷體" panose="03000509000000000000" pitchFamily="65" charset="-120"/>
                  </a:rPr>
                  <a:t>)</a:t>
                </a:r>
                <a:endParaRPr lang="zh-TW" altLang="zh-TW" sz="600" baseline="0">
                  <a:effectLst/>
                  <a:latin typeface="Times New Roman" panose="02020603050405020304" pitchFamily="18" charset="0"/>
                  <a:ea typeface="標楷體" panose="03000509000000000000" pitchFamily="65" charset="-120"/>
                </a:endParaRPr>
              </a:p>
            </c:rich>
          </c:tx>
          <c:layout>
            <c:manualLayout>
              <c:xMode val="edge"/>
              <c:yMode val="edge"/>
              <c:x val="1.3547721209209952E-2"/>
              <c:y val="2.8648502737292276E-3"/>
            </c:manualLayout>
          </c:layout>
        </c:title>
        <c:numFmt formatCode="#,##0" sourceLinked="1"/>
        <c:tickLblPos val="nextTo"/>
        <c:txPr>
          <a:bodyPr/>
          <a:lstStyle/>
          <a:p>
            <a:pPr>
              <a:defRPr sz="800">
                <a:solidFill>
                  <a:srgbClr val="002060"/>
                </a:solidFill>
              </a:defRPr>
            </a:pPr>
            <a:endParaRPr lang="zh-TW"/>
          </a:p>
        </c:txPr>
        <c:crossAx val="52817920"/>
        <c:crosses val="autoZero"/>
        <c:crossBetween val="between"/>
      </c:valAx>
      <c:valAx>
        <c:axId val="55726080"/>
        <c:scaling>
          <c:orientation val="minMax"/>
        </c:scaling>
        <c:axPos val="r"/>
        <c:numFmt formatCode="#,##0" sourceLinked="1"/>
        <c:tickLblPos val="nextTo"/>
        <c:txPr>
          <a:bodyPr/>
          <a:lstStyle/>
          <a:p>
            <a:pPr>
              <a:defRPr sz="800">
                <a:solidFill>
                  <a:srgbClr val="FF0000"/>
                </a:solidFill>
              </a:defRPr>
            </a:pPr>
            <a:endParaRPr lang="zh-TW"/>
          </a:p>
        </c:txPr>
        <c:crossAx val="55727616"/>
        <c:crosses val="max"/>
        <c:crossBetween val="between"/>
        <c:majorUnit val="10000"/>
      </c:valAx>
      <c:catAx>
        <c:axId val="55727616"/>
        <c:scaling>
          <c:orientation val="minMax"/>
        </c:scaling>
        <c:delete val="1"/>
        <c:axPos val="b"/>
        <c:numFmt formatCode="General" sourceLinked="1"/>
        <c:tickLblPos val="none"/>
        <c:crossAx val="55726080"/>
        <c:crosses val="autoZero"/>
        <c:auto val="1"/>
        <c:lblAlgn val="ctr"/>
        <c:lblOffset val="100"/>
      </c:catAx>
    </c:plotArea>
    <c:legend>
      <c:legendPos val="t"/>
      <c:layout/>
      <c:txPr>
        <a:bodyPr/>
        <a:lstStyle/>
        <a:p>
          <a:pPr>
            <a:defRPr>
              <a:latin typeface="標楷體" pitchFamily="65" charset="-120"/>
              <a:ea typeface="標楷體" pitchFamily="65" charset="-120"/>
            </a:defRPr>
          </a:pPr>
          <a:endParaRPr lang="zh-TW"/>
        </a:p>
      </c:txPr>
    </c:legend>
    <c:plotVisOnly val="1"/>
    <c:dispBlanksAs val="gap"/>
  </c:chart>
  <c:spPr>
    <a:ln>
      <a:solidFill>
        <a:srgbClr val="002060"/>
      </a:solidFill>
    </a:ln>
  </c:sp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1794151-513E-483A-8390-492FAAC351E9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CA00F4E4-1959-4BF8-A8E0-28D4A19C6E92}">
      <dgm:prSet phldrT="[文字]" custT="1"/>
      <dgm:spPr>
        <a:solidFill>
          <a:srgbClr val="FFC000"/>
        </a:solidFill>
      </dgm:spPr>
      <dgm:t>
        <a:bodyPr/>
        <a:lstStyle/>
        <a:p>
          <a:r>
            <a:rPr lang="zh-TW" altLang="en-US" sz="2400" b="1" dirty="0" smtClean="0">
              <a:solidFill>
                <a:schemeClr val="tx1"/>
              </a:solidFill>
              <a:latin typeface="Calibri" panose="020F0502020204030204" pitchFamily="34" charset="0"/>
              <a:ea typeface="標楷體" panose="03000509000000000000" pitchFamily="65" charset="-120"/>
            </a:rPr>
            <a:t>建立分層管理制度</a:t>
          </a:r>
          <a:endParaRPr lang="zh-TW" altLang="en-US" sz="2400" b="1" dirty="0">
            <a:solidFill>
              <a:schemeClr val="tx1"/>
            </a:solidFill>
            <a:latin typeface="Calibri" panose="020F0502020204030204" pitchFamily="34" charset="0"/>
            <a:ea typeface="標楷體" panose="03000509000000000000" pitchFamily="65" charset="-120"/>
          </a:endParaRPr>
        </a:p>
      </dgm:t>
    </dgm:pt>
    <dgm:pt modelId="{37882D33-FF00-45AA-BB8A-7497A9BF1731}" type="parTrans" cxnId="{27A5BBAE-7248-4CA6-8046-1B4DB21E4BB1}">
      <dgm:prSet/>
      <dgm:spPr/>
      <dgm:t>
        <a:bodyPr/>
        <a:lstStyle/>
        <a:p>
          <a:endParaRPr lang="zh-TW" altLang="en-US" sz="2400">
            <a:solidFill>
              <a:schemeClr val="tx1"/>
            </a:solidFill>
          </a:endParaRPr>
        </a:p>
      </dgm:t>
    </dgm:pt>
    <dgm:pt modelId="{EDE2D6A1-4C15-45C5-98B9-86E3631C3AAF}" type="sibTrans" cxnId="{27A5BBAE-7248-4CA6-8046-1B4DB21E4BB1}">
      <dgm:prSet custT="1"/>
      <dgm:spPr>
        <a:solidFill>
          <a:schemeClr val="accent2"/>
        </a:solidFill>
      </dgm:spPr>
      <dgm:t>
        <a:bodyPr/>
        <a:lstStyle/>
        <a:p>
          <a:endParaRPr lang="zh-TW" altLang="en-US" sz="2400">
            <a:solidFill>
              <a:schemeClr val="tx1"/>
            </a:solidFill>
          </a:endParaRPr>
        </a:p>
      </dgm:t>
    </dgm:pt>
    <dgm:pt modelId="{FDDD4DD8-B0FC-4A6A-AE84-42C847ED265F}">
      <dgm:prSet phldrT="[文字]" custT="1"/>
      <dgm:spPr>
        <a:solidFill>
          <a:srgbClr val="FFC000"/>
        </a:solidFill>
      </dgm:spPr>
      <dgm:t>
        <a:bodyPr/>
        <a:lstStyle/>
        <a:p>
          <a:r>
            <a:rPr lang="zh-TW" altLang="en-US" sz="2400" b="1" dirty="0" smtClean="0">
              <a:solidFill>
                <a:schemeClr val="tx1"/>
              </a:solidFill>
              <a:latin typeface="Calibri" panose="020F0502020204030204" pitchFamily="34" charset="0"/>
              <a:ea typeface="標楷體" panose="03000509000000000000" pitchFamily="65" charset="-120"/>
            </a:rPr>
            <a:t>記錄分析機關用量</a:t>
          </a:r>
          <a:endParaRPr lang="zh-TW" altLang="en-US" sz="2400" b="1" dirty="0">
            <a:solidFill>
              <a:schemeClr val="tx1"/>
            </a:solidFill>
            <a:latin typeface="Calibri" panose="020F0502020204030204" pitchFamily="34" charset="0"/>
            <a:ea typeface="標楷體" panose="03000509000000000000" pitchFamily="65" charset="-120"/>
          </a:endParaRPr>
        </a:p>
      </dgm:t>
    </dgm:pt>
    <dgm:pt modelId="{2D90C10A-2D26-4BF5-B718-CB09FC740A58}" type="parTrans" cxnId="{846415E6-8999-4FA5-AB9C-C8DA2DE1BEFE}">
      <dgm:prSet/>
      <dgm:spPr/>
      <dgm:t>
        <a:bodyPr/>
        <a:lstStyle/>
        <a:p>
          <a:endParaRPr lang="zh-TW" altLang="en-US" sz="2400">
            <a:solidFill>
              <a:schemeClr val="tx1"/>
            </a:solidFill>
          </a:endParaRPr>
        </a:p>
      </dgm:t>
    </dgm:pt>
    <dgm:pt modelId="{1C1E9700-4A9A-4BD5-B09B-B64D2E5A3DD0}" type="sibTrans" cxnId="{846415E6-8999-4FA5-AB9C-C8DA2DE1BEFE}">
      <dgm:prSet custT="1"/>
      <dgm:spPr>
        <a:solidFill>
          <a:schemeClr val="accent2"/>
        </a:solidFill>
      </dgm:spPr>
      <dgm:t>
        <a:bodyPr/>
        <a:lstStyle/>
        <a:p>
          <a:endParaRPr lang="zh-TW" altLang="en-US" sz="2400">
            <a:solidFill>
              <a:schemeClr val="tx1"/>
            </a:solidFill>
          </a:endParaRPr>
        </a:p>
      </dgm:t>
    </dgm:pt>
    <dgm:pt modelId="{DC6036EF-A70A-4F1E-A942-A745C7AF5313}">
      <dgm:prSet phldrT="[文字]" custT="1"/>
      <dgm:spPr>
        <a:solidFill>
          <a:srgbClr val="FFC000"/>
        </a:solidFill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400" b="1" dirty="0" smtClean="0">
              <a:solidFill>
                <a:schemeClr val="tx1"/>
              </a:solidFill>
              <a:latin typeface="Calibri" panose="020F0502020204030204" pitchFamily="34" charset="0"/>
              <a:ea typeface="標楷體" panose="03000509000000000000" pitchFamily="65" charset="-120"/>
            </a:rPr>
            <a:t>進行節能診斷輔導</a:t>
          </a:r>
          <a:endParaRPr lang="zh-TW" altLang="en-US" sz="2400" b="1" dirty="0">
            <a:solidFill>
              <a:schemeClr val="tx1"/>
            </a:solidFill>
            <a:latin typeface="Calibri" panose="020F0502020204030204" pitchFamily="34" charset="0"/>
            <a:ea typeface="標楷體" panose="03000509000000000000" pitchFamily="65" charset="-120"/>
          </a:endParaRPr>
        </a:p>
      </dgm:t>
    </dgm:pt>
    <dgm:pt modelId="{97581D93-36A1-4637-BFE5-81443D6E4DD0}" type="parTrans" cxnId="{063A6F0E-7A1C-495D-BDC1-554B63310831}">
      <dgm:prSet/>
      <dgm:spPr/>
      <dgm:t>
        <a:bodyPr/>
        <a:lstStyle/>
        <a:p>
          <a:endParaRPr lang="zh-TW" altLang="en-US" sz="2400">
            <a:solidFill>
              <a:schemeClr val="tx1"/>
            </a:solidFill>
          </a:endParaRPr>
        </a:p>
      </dgm:t>
    </dgm:pt>
    <dgm:pt modelId="{0BB2C6F9-C43F-4001-8281-DF89668C9AB2}" type="sibTrans" cxnId="{063A6F0E-7A1C-495D-BDC1-554B63310831}">
      <dgm:prSet custT="1"/>
      <dgm:spPr>
        <a:solidFill>
          <a:schemeClr val="accent2"/>
        </a:solidFill>
      </dgm:spPr>
      <dgm:t>
        <a:bodyPr/>
        <a:lstStyle/>
        <a:p>
          <a:endParaRPr lang="zh-TW" altLang="en-US" sz="2400">
            <a:solidFill>
              <a:schemeClr val="tx1"/>
            </a:solidFill>
          </a:endParaRPr>
        </a:p>
      </dgm:t>
    </dgm:pt>
    <dgm:pt modelId="{D768FBA3-FBAC-4433-A9E0-7A0D177A0D35}">
      <dgm:prSet phldrT="[文字]" custT="1"/>
      <dgm:spPr>
        <a:solidFill>
          <a:srgbClr val="FFC000"/>
        </a:solidFill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000" b="1" dirty="0" smtClean="0">
              <a:solidFill>
                <a:schemeClr val="tx1"/>
              </a:solidFill>
              <a:latin typeface="Calibri" panose="020F0502020204030204" pitchFamily="34" charset="0"/>
              <a:ea typeface="標楷體" panose="03000509000000000000" pitchFamily="65" charset="-120"/>
            </a:rPr>
            <a:t>汰換為節能、節水設備</a:t>
          </a:r>
          <a:endParaRPr lang="zh-TW" altLang="en-US" sz="2000" b="1" dirty="0">
            <a:solidFill>
              <a:schemeClr val="tx1"/>
            </a:solidFill>
            <a:latin typeface="Calibri" panose="020F0502020204030204" pitchFamily="34" charset="0"/>
            <a:ea typeface="標楷體" panose="03000509000000000000" pitchFamily="65" charset="-120"/>
          </a:endParaRPr>
        </a:p>
      </dgm:t>
    </dgm:pt>
    <dgm:pt modelId="{0D54049F-823C-49C3-B375-1AE2EE7929B6}" type="parTrans" cxnId="{E20D7473-6085-427A-AAD3-60F7D6A01440}">
      <dgm:prSet/>
      <dgm:spPr/>
      <dgm:t>
        <a:bodyPr/>
        <a:lstStyle/>
        <a:p>
          <a:endParaRPr lang="zh-TW" altLang="en-US" sz="2400">
            <a:solidFill>
              <a:schemeClr val="tx1"/>
            </a:solidFill>
          </a:endParaRPr>
        </a:p>
      </dgm:t>
    </dgm:pt>
    <dgm:pt modelId="{21E07BA1-5642-4854-95EC-1FD3A7010185}" type="sibTrans" cxnId="{E20D7473-6085-427A-AAD3-60F7D6A01440}">
      <dgm:prSet custT="1"/>
      <dgm:spPr>
        <a:solidFill>
          <a:schemeClr val="accent2"/>
        </a:solidFill>
      </dgm:spPr>
      <dgm:t>
        <a:bodyPr/>
        <a:lstStyle/>
        <a:p>
          <a:endParaRPr lang="zh-TW" altLang="en-US" sz="2400">
            <a:solidFill>
              <a:schemeClr val="tx1"/>
            </a:solidFill>
          </a:endParaRPr>
        </a:p>
      </dgm:t>
    </dgm:pt>
    <dgm:pt modelId="{5E24342A-758D-40B0-946B-ABD15BB63744}">
      <dgm:prSet phldrT="[文字]" custT="1"/>
      <dgm:spPr>
        <a:solidFill>
          <a:srgbClr val="FFC000"/>
        </a:solidFill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400" b="1" dirty="0" smtClean="0">
              <a:solidFill>
                <a:schemeClr val="tx1"/>
              </a:solidFill>
              <a:latin typeface="Calibri" panose="020F0502020204030204" pitchFamily="34" charset="0"/>
              <a:ea typeface="標楷體" panose="03000509000000000000" pitchFamily="65" charset="-120"/>
            </a:rPr>
            <a:t>加強教育訓練</a:t>
          </a:r>
          <a:endParaRPr lang="zh-TW" altLang="en-US" sz="2400" b="1" dirty="0">
            <a:solidFill>
              <a:schemeClr val="tx1"/>
            </a:solidFill>
            <a:latin typeface="Calibri" panose="020F0502020204030204" pitchFamily="34" charset="0"/>
            <a:ea typeface="標楷體" panose="03000509000000000000" pitchFamily="65" charset="-120"/>
          </a:endParaRPr>
        </a:p>
      </dgm:t>
    </dgm:pt>
    <dgm:pt modelId="{2FC1839A-8347-4CB4-A01A-A78627DCDF02}" type="parTrans" cxnId="{7BE032F4-A153-4F6E-A938-AC4CE5872338}">
      <dgm:prSet/>
      <dgm:spPr/>
      <dgm:t>
        <a:bodyPr/>
        <a:lstStyle/>
        <a:p>
          <a:endParaRPr lang="zh-TW" altLang="en-US" sz="2400">
            <a:solidFill>
              <a:schemeClr val="tx1"/>
            </a:solidFill>
          </a:endParaRPr>
        </a:p>
      </dgm:t>
    </dgm:pt>
    <dgm:pt modelId="{D2E20D64-9088-4F74-8065-C8B7BE3279C5}" type="sibTrans" cxnId="{7BE032F4-A153-4F6E-A938-AC4CE5872338}">
      <dgm:prSet custT="1"/>
      <dgm:spPr>
        <a:solidFill>
          <a:schemeClr val="accent2"/>
        </a:solidFill>
      </dgm:spPr>
      <dgm:t>
        <a:bodyPr/>
        <a:lstStyle/>
        <a:p>
          <a:endParaRPr lang="zh-TW" altLang="en-US" sz="2400">
            <a:solidFill>
              <a:schemeClr val="tx1"/>
            </a:solidFill>
          </a:endParaRPr>
        </a:p>
      </dgm:t>
    </dgm:pt>
    <dgm:pt modelId="{C981DADE-9744-4DF1-853F-9DA32238C387}" type="pres">
      <dgm:prSet presAssocID="{01794151-513E-483A-8390-492FAAC351E9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3A46404F-BB6D-483B-A6B9-E55E98B93DAC}" type="pres">
      <dgm:prSet presAssocID="{CA00F4E4-1959-4BF8-A8E0-28D4A19C6E92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A35BDC9-9409-4B62-8611-1EF08BF18C54}" type="pres">
      <dgm:prSet presAssocID="{EDE2D6A1-4C15-45C5-98B9-86E3631C3AAF}" presName="sibTrans" presStyleLbl="sibTrans2D1" presStyleIdx="0" presStyleCnt="5"/>
      <dgm:spPr/>
      <dgm:t>
        <a:bodyPr/>
        <a:lstStyle/>
        <a:p>
          <a:endParaRPr lang="zh-TW" altLang="en-US"/>
        </a:p>
      </dgm:t>
    </dgm:pt>
    <dgm:pt modelId="{F68EBD05-C888-43CC-8B06-5317B0C16CC5}" type="pres">
      <dgm:prSet presAssocID="{EDE2D6A1-4C15-45C5-98B9-86E3631C3AAF}" presName="connectorText" presStyleLbl="sibTrans2D1" presStyleIdx="0" presStyleCnt="5"/>
      <dgm:spPr/>
      <dgm:t>
        <a:bodyPr/>
        <a:lstStyle/>
        <a:p>
          <a:endParaRPr lang="zh-TW" altLang="en-US"/>
        </a:p>
      </dgm:t>
    </dgm:pt>
    <dgm:pt modelId="{1B161E65-3A5C-4DF5-8787-B126867DA8C8}" type="pres">
      <dgm:prSet presAssocID="{FDDD4DD8-B0FC-4A6A-AE84-42C847ED265F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8632F06-FDF6-4FC8-996F-3F8A26862948}" type="pres">
      <dgm:prSet presAssocID="{1C1E9700-4A9A-4BD5-B09B-B64D2E5A3DD0}" presName="sibTrans" presStyleLbl="sibTrans2D1" presStyleIdx="1" presStyleCnt="5"/>
      <dgm:spPr/>
      <dgm:t>
        <a:bodyPr/>
        <a:lstStyle/>
        <a:p>
          <a:endParaRPr lang="zh-TW" altLang="en-US"/>
        </a:p>
      </dgm:t>
    </dgm:pt>
    <dgm:pt modelId="{ABF54ACA-70E6-48F3-8A4C-13EE85D45A3C}" type="pres">
      <dgm:prSet presAssocID="{1C1E9700-4A9A-4BD5-B09B-B64D2E5A3DD0}" presName="connectorText" presStyleLbl="sibTrans2D1" presStyleIdx="1" presStyleCnt="5"/>
      <dgm:spPr/>
      <dgm:t>
        <a:bodyPr/>
        <a:lstStyle/>
        <a:p>
          <a:endParaRPr lang="zh-TW" altLang="en-US"/>
        </a:p>
      </dgm:t>
    </dgm:pt>
    <dgm:pt modelId="{1FDC86B4-6A6C-42C7-94B0-76952D08B9E3}" type="pres">
      <dgm:prSet presAssocID="{DC6036EF-A70A-4F1E-A942-A745C7AF5313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8E456D4-975D-401E-A6A7-9F5A82845E66}" type="pres">
      <dgm:prSet presAssocID="{0BB2C6F9-C43F-4001-8281-DF89668C9AB2}" presName="sibTrans" presStyleLbl="sibTrans2D1" presStyleIdx="2" presStyleCnt="5"/>
      <dgm:spPr/>
      <dgm:t>
        <a:bodyPr/>
        <a:lstStyle/>
        <a:p>
          <a:endParaRPr lang="zh-TW" altLang="en-US"/>
        </a:p>
      </dgm:t>
    </dgm:pt>
    <dgm:pt modelId="{5BF7A3E8-8840-4C76-B9D3-70C1C6080CCC}" type="pres">
      <dgm:prSet presAssocID="{0BB2C6F9-C43F-4001-8281-DF89668C9AB2}" presName="connectorText" presStyleLbl="sibTrans2D1" presStyleIdx="2" presStyleCnt="5"/>
      <dgm:spPr/>
      <dgm:t>
        <a:bodyPr/>
        <a:lstStyle/>
        <a:p>
          <a:endParaRPr lang="zh-TW" altLang="en-US"/>
        </a:p>
      </dgm:t>
    </dgm:pt>
    <dgm:pt modelId="{8C475D16-DD29-4320-A0AE-C154899DABA7}" type="pres">
      <dgm:prSet presAssocID="{D768FBA3-FBAC-4433-A9E0-7A0D177A0D35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EC97F12-6FFE-4176-AABC-82779C0BC98E}" type="pres">
      <dgm:prSet presAssocID="{21E07BA1-5642-4854-95EC-1FD3A7010185}" presName="sibTrans" presStyleLbl="sibTrans2D1" presStyleIdx="3" presStyleCnt="5"/>
      <dgm:spPr/>
      <dgm:t>
        <a:bodyPr/>
        <a:lstStyle/>
        <a:p>
          <a:endParaRPr lang="zh-TW" altLang="en-US"/>
        </a:p>
      </dgm:t>
    </dgm:pt>
    <dgm:pt modelId="{79DD2605-428D-4FFD-BDCD-5E8BE875393D}" type="pres">
      <dgm:prSet presAssocID="{21E07BA1-5642-4854-95EC-1FD3A7010185}" presName="connectorText" presStyleLbl="sibTrans2D1" presStyleIdx="3" presStyleCnt="5"/>
      <dgm:spPr/>
      <dgm:t>
        <a:bodyPr/>
        <a:lstStyle/>
        <a:p>
          <a:endParaRPr lang="zh-TW" altLang="en-US"/>
        </a:p>
      </dgm:t>
    </dgm:pt>
    <dgm:pt modelId="{103D1BEF-782A-4421-8AD1-13800B2FDB08}" type="pres">
      <dgm:prSet presAssocID="{5E24342A-758D-40B0-946B-ABD15BB63744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347D2B6-5288-4174-9D69-71C07B35C232}" type="pres">
      <dgm:prSet presAssocID="{D2E20D64-9088-4F74-8065-C8B7BE3279C5}" presName="sibTrans" presStyleLbl="sibTrans2D1" presStyleIdx="4" presStyleCnt="5"/>
      <dgm:spPr/>
      <dgm:t>
        <a:bodyPr/>
        <a:lstStyle/>
        <a:p>
          <a:endParaRPr lang="zh-TW" altLang="en-US"/>
        </a:p>
      </dgm:t>
    </dgm:pt>
    <dgm:pt modelId="{6648C54D-F929-4B33-A869-03BC34365661}" type="pres">
      <dgm:prSet presAssocID="{D2E20D64-9088-4F74-8065-C8B7BE3279C5}" presName="connectorText" presStyleLbl="sibTrans2D1" presStyleIdx="4" presStyleCnt="5"/>
      <dgm:spPr/>
      <dgm:t>
        <a:bodyPr/>
        <a:lstStyle/>
        <a:p>
          <a:endParaRPr lang="zh-TW" altLang="en-US"/>
        </a:p>
      </dgm:t>
    </dgm:pt>
  </dgm:ptLst>
  <dgm:cxnLst>
    <dgm:cxn modelId="{2866CFA9-FEF1-4B5D-856F-7CFDCE238DBA}" type="presOf" srcId="{D2E20D64-9088-4F74-8065-C8B7BE3279C5}" destId="{6648C54D-F929-4B33-A869-03BC34365661}" srcOrd="1" destOrd="0" presId="urn:microsoft.com/office/officeart/2005/8/layout/cycle2"/>
    <dgm:cxn modelId="{504425F2-4427-48C6-A10A-3D8F0F11AB5C}" type="presOf" srcId="{0BB2C6F9-C43F-4001-8281-DF89668C9AB2}" destId="{F8E456D4-975D-401E-A6A7-9F5A82845E66}" srcOrd="0" destOrd="0" presId="urn:microsoft.com/office/officeart/2005/8/layout/cycle2"/>
    <dgm:cxn modelId="{E20D7473-6085-427A-AAD3-60F7D6A01440}" srcId="{01794151-513E-483A-8390-492FAAC351E9}" destId="{D768FBA3-FBAC-4433-A9E0-7A0D177A0D35}" srcOrd="3" destOrd="0" parTransId="{0D54049F-823C-49C3-B375-1AE2EE7929B6}" sibTransId="{21E07BA1-5642-4854-95EC-1FD3A7010185}"/>
    <dgm:cxn modelId="{0566C184-0CF2-4BCA-A66D-E67FEA2F858C}" type="presOf" srcId="{0BB2C6F9-C43F-4001-8281-DF89668C9AB2}" destId="{5BF7A3E8-8840-4C76-B9D3-70C1C6080CCC}" srcOrd="1" destOrd="0" presId="urn:microsoft.com/office/officeart/2005/8/layout/cycle2"/>
    <dgm:cxn modelId="{846415E6-8999-4FA5-AB9C-C8DA2DE1BEFE}" srcId="{01794151-513E-483A-8390-492FAAC351E9}" destId="{FDDD4DD8-B0FC-4A6A-AE84-42C847ED265F}" srcOrd="1" destOrd="0" parTransId="{2D90C10A-2D26-4BF5-B718-CB09FC740A58}" sibTransId="{1C1E9700-4A9A-4BD5-B09B-B64D2E5A3DD0}"/>
    <dgm:cxn modelId="{9A8BFF76-D21A-4495-9F07-D6292AF8C62C}" type="presOf" srcId="{1C1E9700-4A9A-4BD5-B09B-B64D2E5A3DD0}" destId="{D8632F06-FDF6-4FC8-996F-3F8A26862948}" srcOrd="0" destOrd="0" presId="urn:microsoft.com/office/officeart/2005/8/layout/cycle2"/>
    <dgm:cxn modelId="{063A6F0E-7A1C-495D-BDC1-554B63310831}" srcId="{01794151-513E-483A-8390-492FAAC351E9}" destId="{DC6036EF-A70A-4F1E-A942-A745C7AF5313}" srcOrd="2" destOrd="0" parTransId="{97581D93-36A1-4637-BFE5-81443D6E4DD0}" sibTransId="{0BB2C6F9-C43F-4001-8281-DF89668C9AB2}"/>
    <dgm:cxn modelId="{A74E9CED-355A-4969-84B1-FF8023EBFC0F}" type="presOf" srcId="{D2E20D64-9088-4F74-8065-C8B7BE3279C5}" destId="{F347D2B6-5288-4174-9D69-71C07B35C232}" srcOrd="0" destOrd="0" presId="urn:microsoft.com/office/officeart/2005/8/layout/cycle2"/>
    <dgm:cxn modelId="{FB270929-9BAA-4FFE-857B-A2945CB6B0C3}" type="presOf" srcId="{5E24342A-758D-40B0-946B-ABD15BB63744}" destId="{103D1BEF-782A-4421-8AD1-13800B2FDB08}" srcOrd="0" destOrd="0" presId="urn:microsoft.com/office/officeart/2005/8/layout/cycle2"/>
    <dgm:cxn modelId="{D004F022-99B4-4FAF-A8FD-EA6D527E038E}" type="presOf" srcId="{FDDD4DD8-B0FC-4A6A-AE84-42C847ED265F}" destId="{1B161E65-3A5C-4DF5-8787-B126867DA8C8}" srcOrd="0" destOrd="0" presId="urn:microsoft.com/office/officeart/2005/8/layout/cycle2"/>
    <dgm:cxn modelId="{CEECF7A6-E6EB-42A2-A430-EA1ED506998F}" type="presOf" srcId="{01794151-513E-483A-8390-492FAAC351E9}" destId="{C981DADE-9744-4DF1-853F-9DA32238C387}" srcOrd="0" destOrd="0" presId="urn:microsoft.com/office/officeart/2005/8/layout/cycle2"/>
    <dgm:cxn modelId="{7BE032F4-A153-4F6E-A938-AC4CE5872338}" srcId="{01794151-513E-483A-8390-492FAAC351E9}" destId="{5E24342A-758D-40B0-946B-ABD15BB63744}" srcOrd="4" destOrd="0" parTransId="{2FC1839A-8347-4CB4-A01A-A78627DCDF02}" sibTransId="{D2E20D64-9088-4F74-8065-C8B7BE3279C5}"/>
    <dgm:cxn modelId="{27A5BBAE-7248-4CA6-8046-1B4DB21E4BB1}" srcId="{01794151-513E-483A-8390-492FAAC351E9}" destId="{CA00F4E4-1959-4BF8-A8E0-28D4A19C6E92}" srcOrd="0" destOrd="0" parTransId="{37882D33-FF00-45AA-BB8A-7497A9BF1731}" sibTransId="{EDE2D6A1-4C15-45C5-98B9-86E3631C3AAF}"/>
    <dgm:cxn modelId="{1CD172A8-5425-4CC6-8D9B-815960A88A6F}" type="presOf" srcId="{EDE2D6A1-4C15-45C5-98B9-86E3631C3AAF}" destId="{0A35BDC9-9409-4B62-8611-1EF08BF18C54}" srcOrd="0" destOrd="0" presId="urn:microsoft.com/office/officeart/2005/8/layout/cycle2"/>
    <dgm:cxn modelId="{E3B610D7-1195-45A1-8DAB-6380BD808316}" type="presOf" srcId="{21E07BA1-5642-4854-95EC-1FD3A7010185}" destId="{2EC97F12-6FFE-4176-AABC-82779C0BC98E}" srcOrd="0" destOrd="0" presId="urn:microsoft.com/office/officeart/2005/8/layout/cycle2"/>
    <dgm:cxn modelId="{11815FAC-61EE-4711-A4AF-62530D1B9A30}" type="presOf" srcId="{1C1E9700-4A9A-4BD5-B09B-B64D2E5A3DD0}" destId="{ABF54ACA-70E6-48F3-8A4C-13EE85D45A3C}" srcOrd="1" destOrd="0" presId="urn:microsoft.com/office/officeart/2005/8/layout/cycle2"/>
    <dgm:cxn modelId="{2121EE86-3E69-4852-951C-6F236169468A}" type="presOf" srcId="{CA00F4E4-1959-4BF8-A8E0-28D4A19C6E92}" destId="{3A46404F-BB6D-483B-A6B9-E55E98B93DAC}" srcOrd="0" destOrd="0" presId="urn:microsoft.com/office/officeart/2005/8/layout/cycle2"/>
    <dgm:cxn modelId="{6375D7DC-30D9-4397-A0FD-DED17BE97F5E}" type="presOf" srcId="{D768FBA3-FBAC-4433-A9E0-7A0D177A0D35}" destId="{8C475D16-DD29-4320-A0AE-C154899DABA7}" srcOrd="0" destOrd="0" presId="urn:microsoft.com/office/officeart/2005/8/layout/cycle2"/>
    <dgm:cxn modelId="{95270896-A6B0-4902-A299-A56A10A46A61}" type="presOf" srcId="{EDE2D6A1-4C15-45C5-98B9-86E3631C3AAF}" destId="{F68EBD05-C888-43CC-8B06-5317B0C16CC5}" srcOrd="1" destOrd="0" presId="urn:microsoft.com/office/officeart/2005/8/layout/cycle2"/>
    <dgm:cxn modelId="{2889F3A0-9A7F-410E-8A19-F1AD65C5CA93}" type="presOf" srcId="{21E07BA1-5642-4854-95EC-1FD3A7010185}" destId="{79DD2605-428D-4FFD-BDCD-5E8BE875393D}" srcOrd="1" destOrd="0" presId="urn:microsoft.com/office/officeart/2005/8/layout/cycle2"/>
    <dgm:cxn modelId="{BAF94EF8-7FD2-4746-B1AE-A812808BA498}" type="presOf" srcId="{DC6036EF-A70A-4F1E-A942-A745C7AF5313}" destId="{1FDC86B4-6A6C-42C7-94B0-76952D08B9E3}" srcOrd="0" destOrd="0" presId="urn:microsoft.com/office/officeart/2005/8/layout/cycle2"/>
    <dgm:cxn modelId="{7900A3A6-52C0-4A12-B966-215C51C510F7}" type="presParOf" srcId="{C981DADE-9744-4DF1-853F-9DA32238C387}" destId="{3A46404F-BB6D-483B-A6B9-E55E98B93DAC}" srcOrd="0" destOrd="0" presId="urn:microsoft.com/office/officeart/2005/8/layout/cycle2"/>
    <dgm:cxn modelId="{C571009A-9A48-4661-AF9B-9171260D6C3D}" type="presParOf" srcId="{C981DADE-9744-4DF1-853F-9DA32238C387}" destId="{0A35BDC9-9409-4B62-8611-1EF08BF18C54}" srcOrd="1" destOrd="0" presId="urn:microsoft.com/office/officeart/2005/8/layout/cycle2"/>
    <dgm:cxn modelId="{F2D59878-A6B0-42F6-B840-92F5460DA75E}" type="presParOf" srcId="{0A35BDC9-9409-4B62-8611-1EF08BF18C54}" destId="{F68EBD05-C888-43CC-8B06-5317B0C16CC5}" srcOrd="0" destOrd="0" presId="urn:microsoft.com/office/officeart/2005/8/layout/cycle2"/>
    <dgm:cxn modelId="{04E52CAB-D7F3-46A1-A0A6-23E959EC84E8}" type="presParOf" srcId="{C981DADE-9744-4DF1-853F-9DA32238C387}" destId="{1B161E65-3A5C-4DF5-8787-B126867DA8C8}" srcOrd="2" destOrd="0" presId="urn:microsoft.com/office/officeart/2005/8/layout/cycle2"/>
    <dgm:cxn modelId="{9AC820CF-1B92-44A4-B1BC-2538F2A95F0E}" type="presParOf" srcId="{C981DADE-9744-4DF1-853F-9DA32238C387}" destId="{D8632F06-FDF6-4FC8-996F-3F8A26862948}" srcOrd="3" destOrd="0" presId="urn:microsoft.com/office/officeart/2005/8/layout/cycle2"/>
    <dgm:cxn modelId="{DA336AC6-B13E-4EE0-A281-99B363BD74C5}" type="presParOf" srcId="{D8632F06-FDF6-4FC8-996F-3F8A26862948}" destId="{ABF54ACA-70E6-48F3-8A4C-13EE85D45A3C}" srcOrd="0" destOrd="0" presId="urn:microsoft.com/office/officeart/2005/8/layout/cycle2"/>
    <dgm:cxn modelId="{705DC547-64AD-40B0-8D44-6964F3905E24}" type="presParOf" srcId="{C981DADE-9744-4DF1-853F-9DA32238C387}" destId="{1FDC86B4-6A6C-42C7-94B0-76952D08B9E3}" srcOrd="4" destOrd="0" presId="urn:microsoft.com/office/officeart/2005/8/layout/cycle2"/>
    <dgm:cxn modelId="{94E5A4F6-7596-4FBE-9B32-53EFC3C4055D}" type="presParOf" srcId="{C981DADE-9744-4DF1-853F-9DA32238C387}" destId="{F8E456D4-975D-401E-A6A7-9F5A82845E66}" srcOrd="5" destOrd="0" presId="urn:microsoft.com/office/officeart/2005/8/layout/cycle2"/>
    <dgm:cxn modelId="{95A7023C-A713-490A-995A-2EAC6559808C}" type="presParOf" srcId="{F8E456D4-975D-401E-A6A7-9F5A82845E66}" destId="{5BF7A3E8-8840-4C76-B9D3-70C1C6080CCC}" srcOrd="0" destOrd="0" presId="urn:microsoft.com/office/officeart/2005/8/layout/cycle2"/>
    <dgm:cxn modelId="{BDDA1AF7-3703-4658-864A-063F297F8B3D}" type="presParOf" srcId="{C981DADE-9744-4DF1-853F-9DA32238C387}" destId="{8C475D16-DD29-4320-A0AE-C154899DABA7}" srcOrd="6" destOrd="0" presId="urn:microsoft.com/office/officeart/2005/8/layout/cycle2"/>
    <dgm:cxn modelId="{F1F3E13C-BEF8-4E9D-B021-B82B8866D093}" type="presParOf" srcId="{C981DADE-9744-4DF1-853F-9DA32238C387}" destId="{2EC97F12-6FFE-4176-AABC-82779C0BC98E}" srcOrd="7" destOrd="0" presId="urn:microsoft.com/office/officeart/2005/8/layout/cycle2"/>
    <dgm:cxn modelId="{CC92566D-9EC9-4021-B4B0-7737BAD059C1}" type="presParOf" srcId="{2EC97F12-6FFE-4176-AABC-82779C0BC98E}" destId="{79DD2605-428D-4FFD-BDCD-5E8BE875393D}" srcOrd="0" destOrd="0" presId="urn:microsoft.com/office/officeart/2005/8/layout/cycle2"/>
    <dgm:cxn modelId="{EF917DF7-C133-4D79-8C2C-4E4E98F21198}" type="presParOf" srcId="{C981DADE-9744-4DF1-853F-9DA32238C387}" destId="{103D1BEF-782A-4421-8AD1-13800B2FDB08}" srcOrd="8" destOrd="0" presId="urn:microsoft.com/office/officeart/2005/8/layout/cycle2"/>
    <dgm:cxn modelId="{D2B4AC38-FD04-49B3-B888-D624EFDD403F}" type="presParOf" srcId="{C981DADE-9744-4DF1-853F-9DA32238C387}" destId="{F347D2B6-5288-4174-9D69-71C07B35C232}" srcOrd="9" destOrd="0" presId="urn:microsoft.com/office/officeart/2005/8/layout/cycle2"/>
    <dgm:cxn modelId="{751DDBD2-509F-47A9-9341-EF44C8639058}" type="presParOf" srcId="{F347D2B6-5288-4174-9D69-71C07B35C232}" destId="{6648C54D-F929-4B33-A869-03BC34365661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A46404F-BB6D-483B-A6B9-E55E98B93DAC}">
      <dsp:nvSpPr>
        <dsp:cNvPr id="0" name=""/>
        <dsp:cNvSpPr/>
      </dsp:nvSpPr>
      <dsp:spPr>
        <a:xfrm>
          <a:off x="1751356" y="64105"/>
          <a:ext cx="1441157" cy="1441157"/>
        </a:xfrm>
        <a:prstGeom prst="ellipse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>
              <a:solidFill>
                <a:schemeClr val="tx1"/>
              </a:solidFill>
              <a:latin typeface="Calibri" panose="020F0502020204030204" pitchFamily="34" charset="0"/>
              <a:ea typeface="標楷體" panose="03000509000000000000" pitchFamily="65" charset="-120"/>
            </a:rPr>
            <a:t>建立分層管理制度</a:t>
          </a:r>
          <a:endParaRPr lang="zh-TW" altLang="en-US" sz="2400" b="1" kern="1200" dirty="0">
            <a:solidFill>
              <a:schemeClr val="tx1"/>
            </a:solidFill>
            <a:latin typeface="Calibri" panose="020F0502020204030204" pitchFamily="34" charset="0"/>
            <a:ea typeface="標楷體" panose="03000509000000000000" pitchFamily="65" charset="-120"/>
          </a:endParaRPr>
        </a:p>
      </dsp:txBody>
      <dsp:txXfrm>
        <a:off x="1751356" y="64105"/>
        <a:ext cx="1441157" cy="1441157"/>
      </dsp:txXfrm>
    </dsp:sp>
    <dsp:sp modelId="{0A35BDC9-9409-4B62-8611-1EF08BF18C54}">
      <dsp:nvSpPr>
        <dsp:cNvPr id="0" name=""/>
        <dsp:cNvSpPr/>
      </dsp:nvSpPr>
      <dsp:spPr>
        <a:xfrm rot="2160000">
          <a:off x="3146856" y="1170851"/>
          <a:ext cx="382644" cy="486390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2400" kern="1200">
            <a:solidFill>
              <a:schemeClr val="tx1"/>
            </a:solidFill>
          </a:endParaRPr>
        </a:p>
      </dsp:txBody>
      <dsp:txXfrm rot="2160000">
        <a:off x="3146856" y="1170851"/>
        <a:ext cx="382644" cy="486390"/>
      </dsp:txXfrm>
    </dsp:sp>
    <dsp:sp modelId="{1B161E65-3A5C-4DF5-8787-B126867DA8C8}">
      <dsp:nvSpPr>
        <dsp:cNvPr id="0" name=""/>
        <dsp:cNvSpPr/>
      </dsp:nvSpPr>
      <dsp:spPr>
        <a:xfrm>
          <a:off x="3501365" y="1335560"/>
          <a:ext cx="1441157" cy="1441157"/>
        </a:xfrm>
        <a:prstGeom prst="ellipse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>
              <a:solidFill>
                <a:schemeClr val="tx1"/>
              </a:solidFill>
              <a:latin typeface="Calibri" panose="020F0502020204030204" pitchFamily="34" charset="0"/>
              <a:ea typeface="標楷體" panose="03000509000000000000" pitchFamily="65" charset="-120"/>
            </a:rPr>
            <a:t>記錄分析機關用量</a:t>
          </a:r>
          <a:endParaRPr lang="zh-TW" altLang="en-US" sz="2400" b="1" kern="1200" dirty="0">
            <a:solidFill>
              <a:schemeClr val="tx1"/>
            </a:solidFill>
            <a:latin typeface="Calibri" panose="020F0502020204030204" pitchFamily="34" charset="0"/>
            <a:ea typeface="標楷體" panose="03000509000000000000" pitchFamily="65" charset="-120"/>
          </a:endParaRPr>
        </a:p>
      </dsp:txBody>
      <dsp:txXfrm>
        <a:off x="3501365" y="1335560"/>
        <a:ext cx="1441157" cy="1441157"/>
      </dsp:txXfrm>
    </dsp:sp>
    <dsp:sp modelId="{D8632F06-FDF6-4FC8-996F-3F8A26862948}">
      <dsp:nvSpPr>
        <dsp:cNvPr id="0" name=""/>
        <dsp:cNvSpPr/>
      </dsp:nvSpPr>
      <dsp:spPr>
        <a:xfrm rot="6480000">
          <a:off x="3699746" y="2831273"/>
          <a:ext cx="382644" cy="486390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2400" kern="1200">
            <a:solidFill>
              <a:schemeClr val="tx1"/>
            </a:solidFill>
          </a:endParaRPr>
        </a:p>
      </dsp:txBody>
      <dsp:txXfrm rot="6480000">
        <a:off x="3699746" y="2831273"/>
        <a:ext cx="382644" cy="486390"/>
      </dsp:txXfrm>
    </dsp:sp>
    <dsp:sp modelId="{1FDC86B4-6A6C-42C7-94B0-76952D08B9E3}">
      <dsp:nvSpPr>
        <dsp:cNvPr id="0" name=""/>
        <dsp:cNvSpPr/>
      </dsp:nvSpPr>
      <dsp:spPr>
        <a:xfrm>
          <a:off x="2832921" y="3392818"/>
          <a:ext cx="1441157" cy="1441157"/>
        </a:xfrm>
        <a:prstGeom prst="ellipse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400" b="1" kern="1200" dirty="0" smtClean="0">
              <a:solidFill>
                <a:schemeClr val="tx1"/>
              </a:solidFill>
              <a:latin typeface="Calibri" panose="020F0502020204030204" pitchFamily="34" charset="0"/>
              <a:ea typeface="標楷體" panose="03000509000000000000" pitchFamily="65" charset="-120"/>
            </a:rPr>
            <a:t>進行節能診斷輔導</a:t>
          </a:r>
          <a:endParaRPr lang="zh-TW" altLang="en-US" sz="2400" b="1" kern="1200" dirty="0">
            <a:solidFill>
              <a:schemeClr val="tx1"/>
            </a:solidFill>
            <a:latin typeface="Calibri" panose="020F0502020204030204" pitchFamily="34" charset="0"/>
            <a:ea typeface="標楷體" panose="03000509000000000000" pitchFamily="65" charset="-120"/>
          </a:endParaRPr>
        </a:p>
      </dsp:txBody>
      <dsp:txXfrm>
        <a:off x="2832921" y="3392818"/>
        <a:ext cx="1441157" cy="1441157"/>
      </dsp:txXfrm>
    </dsp:sp>
    <dsp:sp modelId="{F8E456D4-975D-401E-A6A7-9F5A82845E66}">
      <dsp:nvSpPr>
        <dsp:cNvPr id="0" name=""/>
        <dsp:cNvSpPr/>
      </dsp:nvSpPr>
      <dsp:spPr>
        <a:xfrm rot="10800000">
          <a:off x="2291443" y="3870202"/>
          <a:ext cx="382644" cy="486390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2400" kern="1200">
            <a:solidFill>
              <a:schemeClr val="tx1"/>
            </a:solidFill>
          </a:endParaRPr>
        </a:p>
      </dsp:txBody>
      <dsp:txXfrm rot="10800000">
        <a:off x="2291443" y="3870202"/>
        <a:ext cx="382644" cy="486390"/>
      </dsp:txXfrm>
    </dsp:sp>
    <dsp:sp modelId="{8C475D16-DD29-4320-A0AE-C154899DABA7}">
      <dsp:nvSpPr>
        <dsp:cNvPr id="0" name=""/>
        <dsp:cNvSpPr/>
      </dsp:nvSpPr>
      <dsp:spPr>
        <a:xfrm>
          <a:off x="669792" y="3392818"/>
          <a:ext cx="1441157" cy="1441157"/>
        </a:xfrm>
        <a:prstGeom prst="ellipse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000" b="1" kern="1200" dirty="0" smtClean="0">
              <a:solidFill>
                <a:schemeClr val="tx1"/>
              </a:solidFill>
              <a:latin typeface="Calibri" panose="020F0502020204030204" pitchFamily="34" charset="0"/>
              <a:ea typeface="標楷體" panose="03000509000000000000" pitchFamily="65" charset="-120"/>
            </a:rPr>
            <a:t>汰換為節能、節水設備</a:t>
          </a:r>
          <a:endParaRPr lang="zh-TW" altLang="en-US" sz="2000" b="1" kern="1200" dirty="0">
            <a:solidFill>
              <a:schemeClr val="tx1"/>
            </a:solidFill>
            <a:latin typeface="Calibri" panose="020F0502020204030204" pitchFamily="34" charset="0"/>
            <a:ea typeface="標楷體" panose="03000509000000000000" pitchFamily="65" charset="-120"/>
          </a:endParaRPr>
        </a:p>
      </dsp:txBody>
      <dsp:txXfrm>
        <a:off x="669792" y="3392818"/>
        <a:ext cx="1441157" cy="1441157"/>
      </dsp:txXfrm>
    </dsp:sp>
    <dsp:sp modelId="{2EC97F12-6FFE-4176-AABC-82779C0BC98E}">
      <dsp:nvSpPr>
        <dsp:cNvPr id="0" name=""/>
        <dsp:cNvSpPr/>
      </dsp:nvSpPr>
      <dsp:spPr>
        <a:xfrm rot="15120000">
          <a:off x="868174" y="2851872"/>
          <a:ext cx="382644" cy="486390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2400" kern="1200">
            <a:solidFill>
              <a:schemeClr val="tx1"/>
            </a:solidFill>
          </a:endParaRPr>
        </a:p>
      </dsp:txBody>
      <dsp:txXfrm rot="15120000">
        <a:off x="868174" y="2851872"/>
        <a:ext cx="382644" cy="486390"/>
      </dsp:txXfrm>
    </dsp:sp>
    <dsp:sp modelId="{103D1BEF-782A-4421-8AD1-13800B2FDB08}">
      <dsp:nvSpPr>
        <dsp:cNvPr id="0" name=""/>
        <dsp:cNvSpPr/>
      </dsp:nvSpPr>
      <dsp:spPr>
        <a:xfrm>
          <a:off x="1348" y="1335560"/>
          <a:ext cx="1441157" cy="1441157"/>
        </a:xfrm>
        <a:prstGeom prst="ellipse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400" b="1" kern="1200" dirty="0" smtClean="0">
              <a:solidFill>
                <a:schemeClr val="tx1"/>
              </a:solidFill>
              <a:latin typeface="Calibri" panose="020F0502020204030204" pitchFamily="34" charset="0"/>
              <a:ea typeface="標楷體" panose="03000509000000000000" pitchFamily="65" charset="-120"/>
            </a:rPr>
            <a:t>加強教育訓練</a:t>
          </a:r>
          <a:endParaRPr lang="zh-TW" altLang="en-US" sz="2400" b="1" kern="1200" dirty="0">
            <a:solidFill>
              <a:schemeClr val="tx1"/>
            </a:solidFill>
            <a:latin typeface="Calibri" panose="020F0502020204030204" pitchFamily="34" charset="0"/>
            <a:ea typeface="標楷體" panose="03000509000000000000" pitchFamily="65" charset="-120"/>
          </a:endParaRPr>
        </a:p>
      </dsp:txBody>
      <dsp:txXfrm>
        <a:off x="1348" y="1335560"/>
        <a:ext cx="1441157" cy="1441157"/>
      </dsp:txXfrm>
    </dsp:sp>
    <dsp:sp modelId="{F347D2B6-5288-4174-9D69-71C07B35C232}">
      <dsp:nvSpPr>
        <dsp:cNvPr id="0" name=""/>
        <dsp:cNvSpPr/>
      </dsp:nvSpPr>
      <dsp:spPr>
        <a:xfrm rot="19440000">
          <a:off x="1396848" y="1183582"/>
          <a:ext cx="382644" cy="486390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2400" kern="1200">
            <a:solidFill>
              <a:schemeClr val="tx1"/>
            </a:solidFill>
          </a:endParaRPr>
        </a:p>
      </dsp:txBody>
      <dsp:txXfrm rot="19440000">
        <a:off x="1396848" y="1183582"/>
        <a:ext cx="382644" cy="4863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image" Target="../media/image14.jpe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68334" cy="5328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292" tIns="45647" rIns="91292" bIns="45647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2191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1670" y="0"/>
            <a:ext cx="2892221" cy="5328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292" tIns="45647" rIns="91292" bIns="45647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2191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438235"/>
            <a:ext cx="2968334" cy="4566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292" tIns="45647" rIns="91292" bIns="45647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2191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1670" y="9438235"/>
            <a:ext cx="2892221" cy="4566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292" tIns="45647" rIns="91292" bIns="45647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a typeface="新細明體" pitchFamily="18" charset="-120"/>
              </a:defRPr>
            </a:lvl1pPr>
          </a:lstStyle>
          <a:p>
            <a:pPr>
              <a:defRPr/>
            </a:pPr>
            <a:fld id="{C5D3D7F4-8B3E-4C7D-8598-C7B21F56ABBA}" type="slidenum">
              <a:rPr lang="en-US" altLang="zh-TW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xmlns="" val="35470653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" y="0"/>
            <a:ext cx="2946135" cy="496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292" tIns="45647" rIns="91292" bIns="45647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958" y="0"/>
            <a:ext cx="2946135" cy="496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292" tIns="45647" rIns="91292" bIns="45647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798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20750" y="744538"/>
            <a:ext cx="4960938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430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0246" y="4715946"/>
            <a:ext cx="5437186" cy="446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292" tIns="45647" rIns="91292" bIns="4564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 smtClean="0"/>
              <a:t>按一下以編輯母片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430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3" y="9430314"/>
            <a:ext cx="2946135" cy="49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292" tIns="45647" rIns="91292" bIns="45647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430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958" y="9430314"/>
            <a:ext cx="2946135" cy="49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292" tIns="45647" rIns="91292" bIns="45647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a typeface="新細明體" pitchFamily="18" charset="-120"/>
              </a:defRPr>
            </a:lvl1pPr>
          </a:lstStyle>
          <a:p>
            <a:pPr>
              <a:defRPr/>
            </a:pPr>
            <a:fld id="{2F16F149-DE26-43E1-81EF-8FAAA962831E}" type="slidenum">
              <a:rPr lang="en-US" altLang="zh-TW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xmlns="" val="4595464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F16F149-DE26-43E1-81EF-8FAAA962831E}" type="slidenum">
              <a:rPr lang="en-US" altLang="zh-TW" smtClean="0"/>
              <a:pPr>
                <a:defRPr/>
              </a:pPr>
              <a:t>1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xmlns="" val="1413417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b="1" u="sng" dirty="0" smtClean="0"/>
              <a:t>甲組</a:t>
            </a:r>
            <a:endParaRPr lang="en-US" altLang="zh-TW" b="1" u="sng" dirty="0" smtClean="0"/>
          </a:p>
          <a:p>
            <a:r>
              <a:rPr lang="zh-TW" altLang="en-US" b="0" u="none" dirty="0" smtClean="0"/>
              <a:t>法務部</a:t>
            </a:r>
            <a:r>
              <a:rPr lang="en-US" altLang="zh-TW" b="0" u="none" dirty="0" smtClean="0"/>
              <a:t>(</a:t>
            </a:r>
            <a:r>
              <a:rPr lang="zh-TW" altLang="en-US" b="0" u="none" dirty="0" smtClean="0"/>
              <a:t>增加</a:t>
            </a:r>
            <a:r>
              <a:rPr lang="en-US" altLang="zh-TW" b="0" u="none" dirty="0" smtClean="0"/>
              <a:t>)</a:t>
            </a:r>
            <a:r>
              <a:rPr lang="zh-TW" altLang="en-US" b="0" u="none" dirty="0" smtClean="0"/>
              <a:t>：</a:t>
            </a:r>
            <a:endParaRPr lang="en-US" altLang="zh-TW" b="0" u="none" dirty="0" smtClean="0"/>
          </a:p>
          <a:p>
            <a:r>
              <a:rPr lang="en-US" altLang="zh-TW" dirty="0"/>
              <a:t>1.</a:t>
            </a:r>
            <a:r>
              <a:rPr lang="zh-TW" altLang="en-US" dirty="0"/>
              <a:t>法務部矯正署臺中女子監獄：用電增加</a:t>
            </a:r>
            <a:r>
              <a:rPr lang="en-US" altLang="zh-TW" dirty="0"/>
              <a:t>210,220</a:t>
            </a:r>
            <a:r>
              <a:rPr lang="zh-TW" altLang="en-US" dirty="0"/>
              <a:t>度，新建戒護大樓，新增</a:t>
            </a:r>
            <a:r>
              <a:rPr lang="en-US" altLang="zh-TW" dirty="0"/>
              <a:t>1</a:t>
            </a:r>
            <a:r>
              <a:rPr lang="zh-TW" altLang="en-US" dirty="0"/>
              <a:t>支電號。</a:t>
            </a:r>
            <a:endParaRPr lang="en-US" altLang="zh-TW" dirty="0"/>
          </a:p>
          <a:p>
            <a:r>
              <a:rPr lang="en-US" altLang="zh-TW" dirty="0"/>
              <a:t>2.</a:t>
            </a:r>
            <a:r>
              <a:rPr lang="zh-TW" altLang="en-US" dirty="0"/>
              <a:t>法務部行政執行署新北分署：</a:t>
            </a:r>
            <a:r>
              <a:rPr lang="zh-TW" altLang="en-US" dirty="0" smtClean="0"/>
              <a:t>用電增加</a:t>
            </a:r>
            <a:r>
              <a:rPr lang="en-US" altLang="zh-TW" dirty="0" smtClean="0"/>
              <a:t>196,068</a:t>
            </a:r>
            <a:r>
              <a:rPr lang="zh-TW" altLang="en-US" dirty="0" smtClean="0"/>
              <a:t>度，</a:t>
            </a:r>
            <a:r>
              <a:rPr lang="en-US" altLang="zh-TW" dirty="0" smtClean="0"/>
              <a:t>103</a:t>
            </a:r>
            <a:r>
              <a:rPr lang="zh-TW" altLang="en-US" dirty="0" smtClean="0"/>
              <a:t>年度遷入新辦公大樓，除辦公空間變大外，另新增原辦公處所所無之電梯、聯合辦公大樓地下室、綠廊、大樓夜間造景燈光等公共空間費用分攤，致用電度數較</a:t>
            </a:r>
            <a:r>
              <a:rPr lang="en-US" altLang="zh-TW" dirty="0" smtClean="0"/>
              <a:t>102</a:t>
            </a:r>
            <a:r>
              <a:rPr lang="zh-TW" altLang="en-US" dirty="0" smtClean="0"/>
              <a:t>年增加。</a:t>
            </a:r>
            <a:endParaRPr lang="en-US" altLang="zh-TW" dirty="0" smtClean="0"/>
          </a:p>
          <a:p>
            <a:r>
              <a:rPr lang="en-US" altLang="zh-TW" b="0" u="none" dirty="0" smtClean="0"/>
              <a:t>3.</a:t>
            </a:r>
            <a:r>
              <a:rPr lang="zh-TW" altLang="en-US" dirty="0"/>
              <a:t>法務部廉政署：用電增加</a:t>
            </a:r>
            <a:r>
              <a:rPr lang="en-US" altLang="zh-TW" dirty="0"/>
              <a:t>105,212</a:t>
            </a:r>
            <a:r>
              <a:rPr lang="zh-TW" altLang="en-US" dirty="0"/>
              <a:t>度，新建大樓，新增兩支電號。</a:t>
            </a:r>
            <a:endParaRPr lang="en-US" altLang="zh-TW" dirty="0"/>
          </a:p>
          <a:p>
            <a:r>
              <a:rPr lang="zh-TW" altLang="en-US" dirty="0"/>
              <a:t>交通部：</a:t>
            </a:r>
            <a:endParaRPr lang="en-US" altLang="zh-TW" dirty="0"/>
          </a:p>
          <a:p>
            <a:r>
              <a:rPr lang="en-US" altLang="zh-TW" dirty="0"/>
              <a:t>1.</a:t>
            </a:r>
            <a:r>
              <a:rPr lang="zh-TW" altLang="en-US" dirty="0"/>
              <a:t>交通部民用航空局臺中航空站</a:t>
            </a:r>
            <a:r>
              <a:rPr lang="zh-TW" altLang="en-US" dirty="0" smtClean="0"/>
              <a:t>：增加</a:t>
            </a:r>
            <a:r>
              <a:rPr lang="en-US" altLang="zh-TW" dirty="0" smtClean="0"/>
              <a:t>86</a:t>
            </a:r>
            <a:r>
              <a:rPr lang="zh-TW" altLang="en-US" dirty="0" smtClean="0"/>
              <a:t>萬度，</a:t>
            </a:r>
            <a:endParaRPr lang="en-US" altLang="zh-TW" dirty="0" smtClean="0"/>
          </a:p>
          <a:p>
            <a:r>
              <a:rPr lang="en-US" altLang="zh-TW" dirty="0"/>
              <a:t>2.</a:t>
            </a:r>
            <a:r>
              <a:rPr lang="zh-TW" altLang="en-US" dirty="0"/>
              <a:t>交通部民用航空局金門航空站：增加</a:t>
            </a:r>
            <a:r>
              <a:rPr lang="en-US" altLang="zh-TW" dirty="0"/>
              <a:t>77</a:t>
            </a:r>
            <a:r>
              <a:rPr lang="zh-TW" altLang="en-US" dirty="0"/>
              <a:t>萬度，</a:t>
            </a:r>
            <a:endParaRPr lang="en-US" altLang="zh-TW" dirty="0"/>
          </a:p>
          <a:p>
            <a:r>
              <a:rPr lang="en-US" altLang="zh-TW" dirty="0"/>
              <a:t>3.</a:t>
            </a:r>
            <a:r>
              <a:rPr lang="zh-TW" altLang="en-US" dirty="0"/>
              <a:t>交通部觀光局阿里山國家風景區管理處：增加約</a:t>
            </a:r>
            <a:r>
              <a:rPr lang="en-US" altLang="zh-TW" dirty="0"/>
              <a:t>31</a:t>
            </a:r>
            <a:r>
              <a:rPr lang="zh-TW" altLang="en-US" dirty="0"/>
              <a:t>萬度，</a:t>
            </a:r>
            <a:r>
              <a:rPr lang="zh-TW" altLang="en-US" dirty="0" smtClean="0"/>
              <a:t>因搬遷至觸口行政暨遊客中心樓地板面 積增加 </a:t>
            </a:r>
            <a:r>
              <a:rPr lang="en-US" altLang="zh-TW" dirty="0" smtClean="0"/>
              <a:t>4 </a:t>
            </a:r>
            <a:r>
              <a:rPr lang="zh-TW" altLang="en-US" dirty="0" smtClean="0"/>
              <a:t>倍，用電設備亦增加，遊客人數亦增加（ </a:t>
            </a:r>
            <a:r>
              <a:rPr lang="en-US" altLang="zh-TW" dirty="0" smtClean="0"/>
              <a:t>102 </a:t>
            </a:r>
            <a:r>
              <a:rPr lang="zh-TW" altLang="en-US" dirty="0" smtClean="0"/>
              <a:t>年度 </a:t>
            </a:r>
            <a:r>
              <a:rPr lang="en-US" altLang="zh-TW" dirty="0" smtClean="0"/>
              <a:t>3,059 </a:t>
            </a:r>
            <a:r>
              <a:rPr lang="zh-TW" altLang="en-US" dirty="0" smtClean="0"/>
              <a:t>人次，</a:t>
            </a:r>
            <a:r>
              <a:rPr lang="en-US" altLang="zh-TW" dirty="0" smtClean="0"/>
              <a:t>103 </a:t>
            </a:r>
            <a:r>
              <a:rPr lang="zh-TW" altLang="en-US" dirty="0" smtClean="0"/>
              <a:t>年度 </a:t>
            </a:r>
            <a:r>
              <a:rPr lang="en-US" altLang="zh-TW" dirty="0" smtClean="0"/>
              <a:t>102,930 </a:t>
            </a:r>
            <a:r>
              <a:rPr lang="zh-TW" altLang="en-US" dirty="0" smtClean="0"/>
              <a:t>人次，增加 </a:t>
            </a:r>
            <a:r>
              <a:rPr lang="en-US" altLang="zh-TW" dirty="0" smtClean="0"/>
              <a:t>99,871 </a:t>
            </a:r>
            <a:r>
              <a:rPr lang="zh-TW" altLang="en-US" dirty="0" smtClean="0"/>
              <a:t>人 次，約增加 </a:t>
            </a:r>
            <a:r>
              <a:rPr lang="en-US" altLang="zh-TW" dirty="0" smtClean="0"/>
              <a:t>33 </a:t>
            </a:r>
            <a:r>
              <a:rPr lang="zh-TW" altLang="en-US" dirty="0" smtClean="0"/>
              <a:t>倍），使用電量相對合理成長。 三、經計算 </a:t>
            </a:r>
            <a:r>
              <a:rPr lang="en-US" altLang="zh-TW" dirty="0" smtClean="0"/>
              <a:t>102 </a:t>
            </a:r>
            <a:r>
              <a:rPr lang="zh-TW" altLang="en-US" dirty="0" smtClean="0"/>
              <a:t>年度每人次用電為 </a:t>
            </a:r>
            <a:r>
              <a:rPr lang="en-US" altLang="zh-TW" dirty="0" smtClean="0"/>
              <a:t>50.09 </a:t>
            </a:r>
            <a:r>
              <a:rPr lang="zh-TW" altLang="en-US" dirty="0" smtClean="0"/>
              <a:t>度</a:t>
            </a:r>
            <a:r>
              <a:rPr lang="en-US" altLang="zh-TW" dirty="0" smtClean="0"/>
              <a:t>(153,234 </a:t>
            </a:r>
            <a:r>
              <a:rPr lang="zh-TW" altLang="en-US" dirty="0" smtClean="0"/>
              <a:t>度</a:t>
            </a:r>
            <a:r>
              <a:rPr lang="en-US" altLang="zh-TW" dirty="0" smtClean="0"/>
              <a:t>/3,059 </a:t>
            </a:r>
            <a:r>
              <a:rPr lang="zh-TW" altLang="en-US" dirty="0" smtClean="0"/>
              <a:t>人次</a:t>
            </a:r>
            <a:r>
              <a:rPr lang="en-US" altLang="zh-TW" dirty="0" smtClean="0"/>
              <a:t>)</a:t>
            </a:r>
            <a:r>
              <a:rPr lang="zh-TW" altLang="en-US" dirty="0" smtClean="0"/>
              <a:t>，</a:t>
            </a:r>
            <a:r>
              <a:rPr lang="en-US" altLang="zh-TW" dirty="0" smtClean="0"/>
              <a:t>103 </a:t>
            </a:r>
            <a:r>
              <a:rPr lang="zh-TW" altLang="en-US" dirty="0" smtClean="0"/>
              <a:t>年度 每人次用電為 </a:t>
            </a:r>
            <a:r>
              <a:rPr lang="en-US" altLang="zh-TW" dirty="0" smtClean="0"/>
              <a:t>4.46 </a:t>
            </a:r>
            <a:r>
              <a:rPr lang="zh-TW" altLang="en-US" dirty="0" smtClean="0"/>
              <a:t>度</a:t>
            </a:r>
            <a:r>
              <a:rPr lang="en-US" altLang="zh-TW" dirty="0" smtClean="0"/>
              <a:t>(459,120 </a:t>
            </a:r>
            <a:r>
              <a:rPr lang="zh-TW" altLang="en-US" dirty="0" smtClean="0"/>
              <a:t>度</a:t>
            </a:r>
            <a:r>
              <a:rPr lang="en-US" altLang="zh-TW" dirty="0" smtClean="0"/>
              <a:t>/102,930 </a:t>
            </a:r>
            <a:r>
              <a:rPr lang="zh-TW" altLang="en-US" dirty="0" smtClean="0"/>
              <a:t>人次</a:t>
            </a:r>
            <a:r>
              <a:rPr lang="en-US" altLang="zh-TW" dirty="0" smtClean="0"/>
              <a:t>)</a:t>
            </a:r>
            <a:r>
              <a:rPr lang="zh-TW" altLang="en-US" dirty="0" smtClean="0"/>
              <a:t>，每人次用電量為減少 </a:t>
            </a:r>
            <a:r>
              <a:rPr lang="en-US" altLang="zh-TW" dirty="0" smtClean="0"/>
              <a:t>45.63 </a:t>
            </a:r>
            <a:r>
              <a:rPr lang="zh-TW" altLang="en-US" dirty="0" smtClean="0"/>
              <a:t>度，尚符合每年用電負成長目標。 </a:t>
            </a:r>
            <a:endParaRPr lang="en-US" altLang="zh-TW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F16F149-DE26-43E1-81EF-8FAAA962831E}" type="slidenum">
              <a:rPr lang="en-US" altLang="zh-TW" smtClean="0"/>
              <a:pPr>
                <a:defRPr/>
              </a:pPr>
              <a:t>8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xmlns="" val="33244361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zh-TW" dirty="0"/>
              <a:t>乙組</a:t>
            </a:r>
          </a:p>
          <a:p>
            <a:r>
              <a:rPr lang="en-US" altLang="zh-TW" dirty="0"/>
              <a:t>1.</a:t>
            </a:r>
            <a:r>
              <a:rPr lang="zh-TW" altLang="zh-TW" dirty="0"/>
              <a:t>臺南市：增加用油</a:t>
            </a:r>
            <a:r>
              <a:rPr lang="en-US" altLang="zh-TW" dirty="0"/>
              <a:t>192</a:t>
            </a:r>
            <a:r>
              <a:rPr lang="zh-TW" altLang="zh-TW" dirty="0"/>
              <a:t>公秉，</a:t>
            </a:r>
            <a:r>
              <a:rPr lang="zh-TW" altLang="en-US" dirty="0"/>
              <a:t>臺南市政府環境保護局、臺南市動物防疫保護處、臺南市政府文化局</a:t>
            </a:r>
            <a:r>
              <a:rPr lang="zh-TW" altLang="en-US" dirty="0" smtClean="0"/>
              <a:t> </a:t>
            </a:r>
            <a:endParaRPr lang="zh-TW" altLang="zh-TW" dirty="0"/>
          </a:p>
          <a:p>
            <a:r>
              <a:rPr lang="en-US" altLang="zh-TW" dirty="0"/>
              <a:t>2.</a:t>
            </a:r>
            <a:r>
              <a:rPr lang="zh-TW" altLang="zh-TW" dirty="0"/>
              <a:t>苗栗縣：增加用油</a:t>
            </a:r>
            <a:r>
              <a:rPr lang="en-US" altLang="zh-TW" dirty="0"/>
              <a:t>54</a:t>
            </a:r>
            <a:r>
              <a:rPr lang="zh-TW" altLang="zh-TW" dirty="0"/>
              <a:t>公秉，</a:t>
            </a:r>
            <a:r>
              <a:rPr lang="zh-TW" altLang="en-US" dirty="0"/>
              <a:t>苗栗縣頭份鎮公所</a:t>
            </a:r>
            <a:r>
              <a:rPr lang="en-US" altLang="zh-TW" dirty="0"/>
              <a:t>(</a:t>
            </a:r>
            <a:r>
              <a:rPr lang="zh-TW" altLang="en-US" dirty="0"/>
              <a:t>含清潔隊用油</a:t>
            </a:r>
            <a:r>
              <a:rPr lang="en-US" altLang="zh-TW" dirty="0"/>
              <a:t>)</a:t>
            </a:r>
            <a:r>
              <a:rPr lang="zh-TW" altLang="en-US" dirty="0"/>
              <a:t>、苗栗縣苑裡鎮公所</a:t>
            </a:r>
            <a:r>
              <a:rPr lang="en-US" altLang="zh-TW" dirty="0"/>
              <a:t>(</a:t>
            </a:r>
            <a:r>
              <a:rPr lang="zh-TW" altLang="en-US" dirty="0"/>
              <a:t>含清潔隊用油</a:t>
            </a:r>
            <a:r>
              <a:rPr lang="en-US" altLang="zh-TW" dirty="0"/>
              <a:t>)</a:t>
            </a:r>
            <a:r>
              <a:rPr lang="zh-TW" altLang="en-US" dirty="0"/>
              <a:t>、苗栗縣政府，</a:t>
            </a:r>
            <a:endParaRPr lang="zh-TW" altLang="zh-TW" dirty="0"/>
          </a:p>
          <a:p>
            <a:r>
              <a:rPr lang="en-US" altLang="zh-TW" dirty="0"/>
              <a:t>3.</a:t>
            </a:r>
            <a:r>
              <a:rPr lang="zh-TW" altLang="zh-TW" dirty="0"/>
              <a:t>臺中市：增加用油</a:t>
            </a:r>
            <a:r>
              <a:rPr lang="en-US" altLang="zh-TW" dirty="0"/>
              <a:t>39</a:t>
            </a:r>
            <a:r>
              <a:rPr lang="zh-TW" altLang="zh-TW" dirty="0"/>
              <a:t>公秉，</a:t>
            </a:r>
            <a:r>
              <a:rPr lang="zh-TW" altLang="en-US" dirty="0"/>
              <a:t>臺中市政府環境保護局、臺中市動物保護防疫處、臺中市家庭暴力及性侵害防治中心</a:t>
            </a:r>
            <a:r>
              <a:rPr lang="zh-TW" altLang="en-US" dirty="0" smtClean="0"/>
              <a:t> </a:t>
            </a:r>
            <a:endParaRPr lang="zh-TW" altLang="zh-TW" dirty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F16F149-DE26-43E1-81EF-8FAAA962831E}" type="slidenum">
              <a:rPr lang="en-US" altLang="zh-TW" smtClean="0"/>
              <a:pPr>
                <a:defRPr/>
              </a:pPr>
              <a:t>9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xmlns="" val="19471144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F16F149-DE26-43E1-81EF-8FAAA962831E}" type="slidenum">
              <a:rPr lang="en-US" altLang="zh-TW" smtClean="0"/>
              <a:pPr>
                <a:defRPr/>
              </a:pPr>
              <a:t>10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xmlns="" val="5234867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sz="1600" dirty="0"/>
              <a:t>P-D-C-A: Plan-Do-Check-Action (</a:t>
            </a:r>
            <a:r>
              <a:rPr lang="zh-TW" altLang="en-US" sz="1600" dirty="0"/>
              <a:t>戴明循環</a:t>
            </a:r>
            <a:r>
              <a:rPr lang="en-US" altLang="zh-TW" sz="1600" dirty="0"/>
              <a:t>)</a:t>
            </a:r>
            <a:endParaRPr lang="zh-TW" altLang="en-US" sz="16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F16F149-DE26-43E1-81EF-8FAAA962831E}" type="slidenum">
              <a:rPr lang="en-US" altLang="zh-TW" smtClean="0"/>
              <a:pPr>
                <a:defRPr/>
              </a:pPr>
              <a:t>12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xmlns="" val="5157837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因中央積極執行節電，已有多項創新應用案例，舉例如下列四項，其成效可以回饋於地方執行智慧節電。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F16F149-DE26-43E1-81EF-8FAAA962831E}" type="slidenum">
              <a:rPr lang="en-US" altLang="zh-TW" smtClean="0"/>
              <a:pPr>
                <a:defRPr/>
              </a:pPr>
              <a:t>13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xmlns="" val="20547314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lvl="0"/>
            <a:r>
              <a:rPr lang="zh-TW" altLang="en-US" noProof="0" smtClean="0"/>
              <a:t>按一下以編輯母片標題樣式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zh-TW" altLang="en-US" noProof="0" smtClean="0"/>
              <a:t>按一下以編輯母片副標題樣式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10400" y="6412818"/>
            <a:ext cx="2133600" cy="476250"/>
          </a:xfrm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r">
              <a:defRPr b="0" i="0">
                <a:solidFill>
                  <a:schemeClr val="tx1"/>
                </a:solidFill>
                <a:latin typeface="+mj-lt"/>
              </a:defRPr>
            </a:lvl1pPr>
          </a:lstStyle>
          <a:p>
            <a:pPr>
              <a:defRPr/>
            </a:pPr>
            <a:fld id="{752A0EF3-FF9E-4821-B506-EB3FE1B96F7F}" type="slidenum">
              <a:rPr lang="en-US" altLang="zh-TW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xmlns="" val="23043624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95289" y="1268413"/>
            <a:ext cx="7201048" cy="446405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 sz="1400" b="0" i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98542226-521B-47A1-8017-474FB3B72A9F}" type="slidenum">
              <a:rPr lang="en-US" altLang="zh-TW" smtClean="0"/>
              <a:pPr>
                <a:defRPr/>
              </a:pPr>
              <a:t>‹#›</a:t>
            </a:fld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xmlns="" val="2881268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F2B4D2-AA7D-44C4-920F-B35D70CD4C87}" type="slidenum">
              <a:rPr lang="en-US" altLang="zh-TW"/>
              <a:pPr>
                <a:defRPr/>
              </a:pPr>
              <a:t>‹#›</a:t>
            </a:fld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xmlns="" val="12417238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88913"/>
            <a:ext cx="8229600" cy="706437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395288" y="1268413"/>
            <a:ext cx="4100512" cy="44640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268413"/>
            <a:ext cx="4100513" cy="44640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63E020-91BE-489D-A196-E7FC6926CD16}" type="slidenum">
              <a:rPr lang="en-US" altLang="zh-TW"/>
              <a:pPr>
                <a:defRPr/>
              </a:pPr>
              <a:t>‹#›</a:t>
            </a:fld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xmlns="" val="6669498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ED32FC-8531-4A59-8806-7E4026333CF5}" type="slidenum">
              <a:rPr lang="en-US" altLang="zh-TW"/>
              <a:pPr>
                <a:defRPr/>
              </a:pPr>
              <a:t>‹#›</a:t>
            </a:fld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xmlns="" val="9979389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88913"/>
            <a:ext cx="8229600" cy="706437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10E3B7-3370-4765-95E0-41F35DE8F6E3}" type="slidenum">
              <a:rPr lang="en-US" altLang="zh-TW"/>
              <a:pPr>
                <a:defRPr/>
              </a:pPr>
              <a:t>‹#›</a:t>
            </a:fld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xmlns="" val="34886541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8B9D26-E21A-4E6C-8D3E-32B7A2BB5FBE}" type="slidenum">
              <a:rPr lang="en-US" altLang="zh-TW"/>
              <a:pPr>
                <a:defRPr/>
              </a:pPr>
              <a:t>‹#›</a:t>
            </a:fld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xmlns="" val="32870144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31263F-1272-439A-9A36-0C094C31D8D9}" type="slidenum">
              <a:rPr lang="en-US" altLang="zh-TW"/>
              <a:pPr>
                <a:defRPr/>
              </a:pPr>
              <a:t>‹#›</a:t>
            </a:fld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xmlns="" val="12011893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68D577-5CFA-4172-8E6D-1D36F8DD6848}" type="slidenum">
              <a:rPr lang="en-US" altLang="zh-TW"/>
              <a:pPr>
                <a:defRPr/>
              </a:pPr>
              <a:t>‹#›</a:t>
            </a:fld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xmlns="" val="42724102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88913"/>
            <a:ext cx="8229600" cy="706437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E98E06-0BA1-4812-8B0A-C5DD0560FBBE}" type="slidenum">
              <a:rPr lang="en-US" altLang="zh-TW"/>
              <a:pPr>
                <a:defRPr/>
              </a:pPr>
              <a:t>‹#›</a:t>
            </a:fld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xmlns="" val="5481641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61150" y="188913"/>
            <a:ext cx="2087563" cy="5543550"/>
          </a:xfrm>
          <a:prstGeom prst="rect">
            <a:avLst/>
          </a:prstGeo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395288" y="188913"/>
            <a:ext cx="6113462" cy="554355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848791-FFA3-4120-A24E-C1CB4F0FEE5D}" type="slidenum">
              <a:rPr lang="en-US" altLang="zh-TW"/>
              <a:pPr>
                <a:defRPr/>
              </a:pPr>
              <a:t>‹#›</a:t>
            </a:fld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xmlns="" val="32167972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TwoObj">
  <p:cSld name="標題，文字及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64174" y="188913"/>
            <a:ext cx="7644911" cy="7493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256443" y="1557339"/>
            <a:ext cx="3902319" cy="425132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quarter" idx="2"/>
          </p:nvPr>
        </p:nvSpPr>
        <p:spPr>
          <a:xfrm>
            <a:off x="4299438" y="1557338"/>
            <a:ext cx="3903785" cy="2049462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內容版面配置區 4"/>
          <p:cNvSpPr>
            <a:spLocks noGrp="1"/>
          </p:cNvSpPr>
          <p:nvPr>
            <p:ph sz="quarter" idx="3"/>
          </p:nvPr>
        </p:nvSpPr>
        <p:spPr>
          <a:xfrm>
            <a:off x="4299438" y="3759200"/>
            <a:ext cx="3903785" cy="204946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0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1"/>
          </p:nvPr>
        </p:nvSpPr>
        <p:spPr>
          <a:xfrm>
            <a:off x="6906358" y="63246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P.</a:t>
            </a:r>
            <a:fld id="{DF835AC8-4FB5-4B1F-92DF-899EB110A50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8" name="日期版面配置區 7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xmlns="" val="2445308509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/>
          <a:lstStyle>
            <a:lvl1pPr marL="342900" indent="-342900">
              <a:buFont typeface="Wingdings" panose="05000000000000000000" pitchFamily="2" charset="2"/>
              <a:buChar char="p"/>
              <a:defRPr sz="300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  <a:lvl2pPr>
              <a:defRPr sz="260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2pPr>
            <a:lvl3pPr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3pPr>
            <a:lvl4pPr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4pPr>
            <a:lvl5pPr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4A9E05-73EA-4506-B64D-D75546CD2DF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8518661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49237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80199B9-6CB0-4258-ACDC-FD58C0CAF90D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755504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10" name="投影片編號版面配置區 1"/>
          <p:cNvSpPr txBox="1">
            <a:spLocks/>
          </p:cNvSpPr>
          <p:nvPr userDrawn="1"/>
        </p:nvSpPr>
        <p:spPr bwMode="auto">
          <a:xfrm>
            <a:off x="7010400" y="6492875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600" b="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b="1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b="1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b="1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b="1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r"/>
            <a:fld id="{10839361-A6A6-4E30-8799-FD5BCF24D86A}" type="slidenum">
              <a:rPr kumimoji="0" lang="zh-CN" altLang="en-US" sz="1200" smtClean="0">
                <a:solidFill>
                  <a:prstClr val="black"/>
                </a:solidFill>
                <a:latin typeface="Calibri"/>
              </a:rPr>
              <a:pPr algn="r"/>
              <a:t>‹#›</a:t>
            </a:fld>
            <a:endParaRPr kumimoji="0" lang="en-US" altLang="zh-CN" sz="120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591136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0" name="投影片編號版面配置區 1"/>
          <p:cNvSpPr txBox="1">
            <a:spLocks/>
          </p:cNvSpPr>
          <p:nvPr userDrawn="1"/>
        </p:nvSpPr>
        <p:spPr bwMode="auto">
          <a:xfrm>
            <a:off x="7010400" y="6492875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600" b="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b="1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b="1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b="1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b="1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r"/>
            <a:fld id="{10839361-A6A6-4E30-8799-FD5BCF24D86A}" type="slidenum">
              <a:rPr kumimoji="0" lang="zh-CN" altLang="en-US" sz="1200" smtClean="0">
                <a:solidFill>
                  <a:prstClr val="black"/>
                </a:solidFill>
                <a:latin typeface="Calibri"/>
              </a:rPr>
              <a:pPr algn="r"/>
              <a:t>‹#›</a:t>
            </a:fld>
            <a:endParaRPr kumimoji="0" lang="en-US" altLang="zh-CN" sz="120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843475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pPr algn="l"/>
            <a:endParaRPr kumimoji="0" lang="zh-TW" altLang="en-US" b="1">
              <a:solidFill>
                <a:prstClr val="black"/>
              </a:solidFill>
              <a:ea typeface="新細明體"/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80199B9-6CB0-4258-ACDC-FD58C0CAF90D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3223382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pPr algn="l"/>
            <a:endParaRPr kumimoji="0" lang="zh-TW" altLang="en-US" b="1">
              <a:solidFill>
                <a:prstClr val="black"/>
              </a:solidFill>
              <a:ea typeface="新細明體"/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80199B9-6CB0-4258-ACDC-FD58C0CAF90D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514412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pPr algn="l"/>
            <a:endParaRPr kumimoji="0" lang="zh-TW" altLang="en-US" b="1">
              <a:solidFill>
                <a:prstClr val="black"/>
              </a:solidFill>
              <a:ea typeface="新細明體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80199B9-6CB0-4258-ACDC-FD58C0CAF90D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2173898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pPr algn="l"/>
            <a:endParaRPr kumimoji="0" lang="zh-TW" altLang="en-US" b="1">
              <a:solidFill>
                <a:prstClr val="black"/>
              </a:solidFill>
              <a:ea typeface="新細明體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80199B9-6CB0-4258-ACDC-FD58C0CAF90D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3803837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pPr algn="l"/>
            <a:endParaRPr kumimoji="0" lang="zh-TW" altLang="en-US" b="1">
              <a:solidFill>
                <a:prstClr val="black"/>
              </a:solidFill>
              <a:ea typeface="新細明體"/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80199B9-6CB0-4258-ACDC-FD58C0CAF90D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9996512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pPr algn="l"/>
            <a:endParaRPr kumimoji="0" lang="zh-TW" altLang="en-US" b="1">
              <a:solidFill>
                <a:prstClr val="black"/>
              </a:solidFill>
              <a:ea typeface="新細明體"/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80199B9-6CB0-4258-ACDC-FD58C0CAF90D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4409040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pPr algn="l"/>
            <a:endParaRPr kumimoji="0" lang="zh-TW" altLang="en-US" b="1">
              <a:solidFill>
                <a:prstClr val="black"/>
              </a:solidFill>
              <a:ea typeface="新細明體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80199B9-6CB0-4258-ACDC-FD58C0CAF90D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8999587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pPr algn="l"/>
            <a:endParaRPr kumimoji="0" lang="zh-TW" altLang="en-US" b="1">
              <a:solidFill>
                <a:prstClr val="black"/>
              </a:solidFill>
              <a:ea typeface="新細明體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80199B9-6CB0-4258-ACDC-FD58C0CAF90D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7698040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00DDF-A87F-4700-B915-6793011E6D8A}" type="datetimeFigureOut">
              <a:rPr lang="zh-TW" altLang="en-US">
                <a:solidFill>
                  <a:prstClr val="black">
                    <a:tint val="75000"/>
                  </a:prstClr>
                </a:solidFill>
              </a:rPr>
              <a:pPr/>
              <a:t>2015/7/23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E7894-EC68-4C7E-B5DF-5568AB49EA79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5234652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00DDF-A87F-4700-B915-6793011E6D8A}" type="datetimeFigureOut">
              <a:rPr lang="zh-TW" altLang="en-US">
                <a:solidFill>
                  <a:prstClr val="black">
                    <a:tint val="75000"/>
                  </a:prstClr>
                </a:solidFill>
              </a:rPr>
              <a:pPr/>
              <a:t>2015/7/23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E7894-EC68-4C7E-B5DF-5568AB49EA79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339178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00DDF-A87F-4700-B915-6793011E6D8A}" type="datetimeFigureOut">
              <a:rPr lang="zh-TW" altLang="en-US">
                <a:solidFill>
                  <a:prstClr val="black">
                    <a:tint val="75000"/>
                  </a:prstClr>
                </a:solidFill>
              </a:rPr>
              <a:pPr/>
              <a:t>2015/7/23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E7894-EC68-4C7E-B5DF-5568AB49EA79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740026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00DDF-A87F-4700-B915-6793011E6D8A}" type="datetimeFigureOut">
              <a:rPr lang="zh-TW" altLang="en-US">
                <a:solidFill>
                  <a:prstClr val="black">
                    <a:tint val="75000"/>
                  </a:prstClr>
                </a:solidFill>
              </a:rPr>
              <a:pPr/>
              <a:t>2015/7/23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E7894-EC68-4C7E-B5DF-5568AB49EA79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2576422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00DDF-A87F-4700-B915-6793011E6D8A}" type="datetimeFigureOut">
              <a:rPr lang="zh-TW" altLang="en-US">
                <a:solidFill>
                  <a:prstClr val="black">
                    <a:tint val="75000"/>
                  </a:prstClr>
                </a:solidFill>
              </a:rPr>
              <a:pPr/>
              <a:t>2015/7/23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E7894-EC68-4C7E-B5DF-5568AB49EA79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4919997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00DDF-A87F-4700-B915-6793011E6D8A}" type="datetimeFigureOut">
              <a:rPr lang="zh-TW" altLang="en-US">
                <a:solidFill>
                  <a:prstClr val="black">
                    <a:tint val="75000"/>
                  </a:prstClr>
                </a:solidFill>
              </a:rPr>
              <a:pPr/>
              <a:t>2015/7/23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E7894-EC68-4C7E-B5DF-5568AB49EA79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471100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00DDF-A87F-4700-B915-6793011E6D8A}" type="datetimeFigureOut">
              <a:rPr lang="zh-TW" altLang="en-US">
                <a:solidFill>
                  <a:prstClr val="black">
                    <a:tint val="75000"/>
                  </a:prstClr>
                </a:solidFill>
              </a:rPr>
              <a:pPr/>
              <a:t>2015/7/23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E7894-EC68-4C7E-B5DF-5568AB49EA79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3647203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00DDF-A87F-4700-B915-6793011E6D8A}" type="datetimeFigureOut">
              <a:rPr lang="zh-TW" altLang="en-US">
                <a:solidFill>
                  <a:prstClr val="black">
                    <a:tint val="75000"/>
                  </a:prstClr>
                </a:solidFill>
              </a:rPr>
              <a:pPr/>
              <a:t>2015/7/23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E7894-EC68-4C7E-B5DF-5568AB49EA79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901703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00DDF-A87F-4700-B915-6793011E6D8A}" type="datetimeFigureOut">
              <a:rPr lang="zh-TW" altLang="en-US">
                <a:solidFill>
                  <a:prstClr val="black">
                    <a:tint val="75000"/>
                  </a:prstClr>
                </a:solidFill>
              </a:rPr>
              <a:pPr/>
              <a:t>2015/7/23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E7894-EC68-4C7E-B5DF-5568AB49EA79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8758765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00DDF-A87F-4700-B915-6793011E6D8A}" type="datetimeFigureOut">
              <a:rPr lang="zh-TW" altLang="en-US">
                <a:solidFill>
                  <a:prstClr val="black">
                    <a:tint val="75000"/>
                  </a:prstClr>
                </a:solidFill>
              </a:rPr>
              <a:pPr/>
              <a:t>2015/7/23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E7894-EC68-4C7E-B5DF-5568AB49EA79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1411793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00DDF-A87F-4700-B915-6793011E6D8A}" type="datetimeFigureOut">
              <a:rPr lang="zh-TW" altLang="en-US">
                <a:solidFill>
                  <a:prstClr val="black">
                    <a:tint val="75000"/>
                  </a:prstClr>
                </a:solidFill>
              </a:rPr>
              <a:pPr/>
              <a:t>2015/7/23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E7894-EC68-4C7E-B5DF-5568AB49EA79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443448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95289" y="1268413"/>
            <a:ext cx="7201048" cy="446405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 sz="1400" b="0" i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98542226-521B-47A1-8017-474FB3B72A9F}" type="slidenum">
              <a:rPr lang="en-US" altLang="zh-TW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zh-TW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480104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Rectangle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04250" y="6400800"/>
            <a:ext cx="539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lnSpc>
                <a:spcPct val="100000"/>
              </a:lnSpc>
              <a:spcBef>
                <a:spcPct val="0"/>
              </a:spcBef>
              <a:defRPr kumimoji="1" sz="1400" b="1" i="1">
                <a:solidFill>
                  <a:srgbClr val="993366"/>
                </a:solidFill>
                <a:latin typeface="Georgia" pitchFamily="18" charset="0"/>
                <a:ea typeface="新細明體" pitchFamily="18" charset="-120"/>
              </a:defRPr>
            </a:lvl1pPr>
          </a:lstStyle>
          <a:p>
            <a:pPr>
              <a:defRPr/>
            </a:pPr>
            <a:fld id="{7864ADE7-913F-4C71-AC67-4FA24A4F18A6}" type="slidenum">
              <a:rPr lang="en-US" altLang="zh-TW"/>
              <a:pPr>
                <a:defRPr/>
              </a:pPr>
              <a:t>‹#›</a:t>
            </a:fld>
            <a:endParaRPr lang="zh-TW" altLang="zh-TW"/>
          </a:p>
        </p:txBody>
      </p:sp>
      <p:sp>
        <p:nvSpPr>
          <p:cNvPr id="1031" name="Rectangle 25"/>
          <p:cNvSpPr>
            <a:spLocks noChangeArrowheads="1"/>
          </p:cNvSpPr>
          <p:nvPr/>
        </p:nvSpPr>
        <p:spPr bwMode="auto">
          <a:xfrm>
            <a:off x="1331913" y="188913"/>
            <a:ext cx="7488237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l" eaLnBrk="0" hangingPunct="0"/>
            <a:endParaRPr lang="zh-TW" altLang="zh-TW" sz="2800">
              <a:solidFill>
                <a:srgbClr val="990099"/>
              </a:solidFill>
              <a:latin typeface="Times New Roman" pitchFamily="18" charset="0"/>
            </a:endParaRPr>
          </a:p>
        </p:txBody>
      </p:sp>
      <p:sp>
        <p:nvSpPr>
          <p:cNvPr id="1032" name="Rectangle 26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5288" y="1268413"/>
            <a:ext cx="8353425" cy="446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49" r:id="rId1"/>
    <p:sldLayoutId id="2147484338" r:id="rId2"/>
    <p:sldLayoutId id="2147484339" r:id="rId3"/>
    <p:sldLayoutId id="2147484340" r:id="rId4"/>
    <p:sldLayoutId id="2147484341" r:id="rId5"/>
    <p:sldLayoutId id="2147484342" r:id="rId6"/>
    <p:sldLayoutId id="2147484343" r:id="rId7"/>
    <p:sldLayoutId id="2147484344" r:id="rId8"/>
    <p:sldLayoutId id="2147484345" r:id="rId9"/>
    <p:sldLayoutId id="2147484346" r:id="rId10"/>
    <p:sldLayoutId id="2147484347" r:id="rId11"/>
    <p:sldLayoutId id="2147484350" r:id="rId12"/>
    <p:sldLayoutId id="2147484363" r:id="rId13"/>
  </p:sldLayoutIdLst>
  <p:timing>
    <p:tnLst>
      <p:par>
        <p:cTn id="1" dur="indefinite" restart="never" nodeType="tmRoot"/>
      </p:par>
    </p:tnLst>
  </p:timing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3200">
          <a:solidFill>
            <a:schemeClr val="tx2"/>
          </a:solidFill>
          <a:latin typeface="Arial" charset="0"/>
          <a:ea typeface="華康中黑體" pitchFamily="49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3200">
          <a:solidFill>
            <a:schemeClr val="tx2"/>
          </a:solidFill>
          <a:latin typeface="Arial" charset="0"/>
          <a:ea typeface="華康中黑體" pitchFamily="49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3200">
          <a:solidFill>
            <a:schemeClr val="tx2"/>
          </a:solidFill>
          <a:latin typeface="Arial" charset="0"/>
          <a:ea typeface="華康中黑體" pitchFamily="49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3200">
          <a:solidFill>
            <a:schemeClr val="tx2"/>
          </a:solidFill>
          <a:latin typeface="Arial" charset="0"/>
          <a:ea typeface="華康中黑體" pitchFamily="49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3200">
          <a:solidFill>
            <a:schemeClr val="tx2"/>
          </a:solidFill>
          <a:latin typeface="Arial" charset="0"/>
          <a:ea typeface="華康中黑體" pitchFamily="49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3200">
          <a:solidFill>
            <a:schemeClr val="tx2"/>
          </a:solidFill>
          <a:latin typeface="Arial" charset="0"/>
          <a:ea typeface="華康中黑體" pitchFamily="49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3200">
          <a:solidFill>
            <a:schemeClr val="tx2"/>
          </a:solidFill>
          <a:latin typeface="Arial" charset="0"/>
          <a:ea typeface="華康中黑體" pitchFamily="49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3200">
          <a:solidFill>
            <a:schemeClr val="tx2"/>
          </a:solidFill>
          <a:latin typeface="Arial" charset="0"/>
          <a:ea typeface="華康中黑體" pitchFamily="49" charset="-120"/>
        </a:defRPr>
      </a:lvl9pPr>
    </p:titleStyle>
    <p:bodyStyle>
      <a:lvl1pPr marL="342900" indent="-342900" algn="l" rtl="0" eaLnBrk="0" fontAlgn="base" hangingPunct="0">
        <a:lnSpc>
          <a:spcPct val="110000"/>
        </a:lnSpc>
        <a:spcBef>
          <a:spcPct val="20000"/>
        </a:spcBef>
        <a:spcAft>
          <a:spcPct val="0"/>
        </a:spcAft>
        <a:buBlip>
          <a:blip r:embed="rId15"/>
        </a:buBlip>
        <a:defRPr kumimoji="1" sz="2400">
          <a:solidFill>
            <a:srgbClr val="006666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lnSpc>
          <a:spcPct val="110000"/>
        </a:lnSpc>
        <a:spcBef>
          <a:spcPct val="20000"/>
        </a:spcBef>
        <a:spcAft>
          <a:spcPct val="0"/>
        </a:spcAft>
        <a:buBlip>
          <a:blip r:embed="rId16"/>
        </a:buBlip>
        <a:defRPr kumimoji="1" sz="2000">
          <a:solidFill>
            <a:srgbClr val="003366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110000"/>
        </a:lnSpc>
        <a:spcBef>
          <a:spcPct val="20000"/>
        </a:spcBef>
        <a:spcAft>
          <a:spcPct val="0"/>
        </a:spcAft>
        <a:buBlip>
          <a:blip r:embed="rId17"/>
        </a:buBlip>
        <a:defRPr kumimoji="1" sz="1600">
          <a:solidFill>
            <a:srgbClr val="CC0099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1600">
          <a:solidFill>
            <a:schemeClr val="tx1"/>
          </a:solidFill>
          <a:latin typeface="+mj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j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j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j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j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j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0"/>
            <a:ext cx="9142413" cy="69215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6699FF"/>
              </a:gs>
            </a:gsLst>
            <a:lin ang="108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defTabSz="449263" eaLnBrk="0" hangingPunct="0">
              <a:defRPr kumimoji="1" sz="3200" b="1">
                <a:solidFill>
                  <a:schemeClr val="tx2"/>
                </a:solidFill>
                <a:latin typeface="Arial" charset="0"/>
                <a:ea typeface="標楷體" pitchFamily="65" charset="-120"/>
              </a:defRPr>
            </a:lvl1pPr>
            <a:lvl2pPr marL="742950" indent="-285750" defTabSz="449263" eaLnBrk="0" hangingPunct="0">
              <a:defRPr kumimoji="1" sz="3200" b="1">
                <a:solidFill>
                  <a:schemeClr val="tx2"/>
                </a:solidFill>
                <a:latin typeface="Arial" charset="0"/>
                <a:ea typeface="標楷體" pitchFamily="65" charset="-120"/>
              </a:defRPr>
            </a:lvl2pPr>
            <a:lvl3pPr marL="1143000" indent="-228600" defTabSz="449263" eaLnBrk="0" hangingPunct="0">
              <a:defRPr kumimoji="1" sz="3200" b="1">
                <a:solidFill>
                  <a:schemeClr val="tx2"/>
                </a:solidFill>
                <a:latin typeface="Arial" charset="0"/>
                <a:ea typeface="標楷體" pitchFamily="65" charset="-120"/>
              </a:defRPr>
            </a:lvl3pPr>
            <a:lvl4pPr marL="1600200" indent="-228600" defTabSz="449263" eaLnBrk="0" hangingPunct="0">
              <a:defRPr kumimoji="1" sz="3200" b="1">
                <a:solidFill>
                  <a:schemeClr val="tx2"/>
                </a:solidFill>
                <a:latin typeface="Arial" charset="0"/>
                <a:ea typeface="標楷體" pitchFamily="65" charset="-120"/>
              </a:defRPr>
            </a:lvl4pPr>
            <a:lvl5pPr marL="2057400" indent="-228600" defTabSz="449263" eaLnBrk="0" hangingPunct="0">
              <a:defRPr kumimoji="1" sz="3200" b="1">
                <a:solidFill>
                  <a:schemeClr val="tx2"/>
                </a:solidFill>
                <a:latin typeface="Arial" charset="0"/>
                <a:ea typeface="標楷體" pitchFamily="65" charset="-120"/>
              </a:defRPr>
            </a:lvl5pPr>
            <a:lvl6pPr marL="2514600" indent="-228600" algn="ctr" defTabSz="449263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Arial" charset="0"/>
                <a:ea typeface="標楷體" pitchFamily="65" charset="-120"/>
              </a:defRPr>
            </a:lvl6pPr>
            <a:lvl7pPr marL="2971800" indent="-228600" algn="ctr" defTabSz="449263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Arial" charset="0"/>
                <a:ea typeface="標楷體" pitchFamily="65" charset="-120"/>
              </a:defRPr>
            </a:lvl7pPr>
            <a:lvl8pPr marL="3429000" indent="-228600" algn="ctr" defTabSz="449263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Arial" charset="0"/>
                <a:ea typeface="標楷體" pitchFamily="65" charset="-120"/>
              </a:defRPr>
            </a:lvl8pPr>
            <a:lvl9pPr marL="3886200" indent="-228600" algn="ctr" defTabSz="449263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Arial" charset="0"/>
                <a:ea typeface="標楷體" pitchFamily="65" charset="-120"/>
              </a:defRPr>
            </a:lvl9pPr>
          </a:lstStyle>
          <a:p>
            <a:pPr algn="l" eaLnBrk="1" hangingPunct="1">
              <a:lnSpc>
                <a:spcPct val="92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kumimoji="0" lang="zh-TW" altLang="en-US" sz="2400" b="0">
              <a:solidFill>
                <a:prstClr val="white"/>
              </a:solidFill>
              <a:latin typeface="Times New Roman" pitchFamily="18" charset="0"/>
              <a:ea typeface="新細明體" charset="-120"/>
            </a:endParaRPr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79613" y="0"/>
            <a:ext cx="7164387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908050"/>
            <a:ext cx="8229600" cy="525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600" b="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kumimoji="0" lang="en-US" altLang="zh-TW">
              <a:solidFill>
                <a:prstClr val="black"/>
              </a:solidFill>
            </a:endParaRPr>
          </a:p>
        </p:txBody>
      </p:sp>
      <p:sp>
        <p:nvSpPr>
          <p:cNvPr id="11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638800" y="647700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600" b="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</a:lstStyle>
          <a:p>
            <a:pPr algn="l">
              <a:defRPr/>
            </a:pPr>
            <a:r>
              <a:rPr kumimoji="0" lang="en-US" altLang="zh-TW">
                <a:solidFill>
                  <a:prstClr val="black"/>
                </a:solidFill>
              </a:rPr>
              <a:t>                             </a:t>
            </a:r>
            <a:fld id="{D8E093BD-102A-4FC6-B661-99E65BA18A47}" type="slidenum">
              <a:rPr kumimoji="0" lang="en-US" altLang="zh-TW">
                <a:solidFill>
                  <a:prstClr val="black"/>
                </a:solidFill>
              </a:rPr>
              <a:pPr algn="l">
                <a:defRPr/>
              </a:pPr>
              <a:t>‹#›</a:t>
            </a:fld>
            <a:endParaRPr kumimoji="0" lang="en-US" altLang="zh-TW">
              <a:solidFill>
                <a:prstClr val="black"/>
              </a:solidFill>
            </a:endParaRPr>
          </a:p>
        </p:txBody>
      </p:sp>
      <p:grpSp>
        <p:nvGrpSpPr>
          <p:cNvPr id="12" name="Group 8"/>
          <p:cNvGrpSpPr>
            <a:grpSpLocks noChangeAspect="1"/>
          </p:cNvGrpSpPr>
          <p:nvPr/>
        </p:nvGrpSpPr>
        <p:grpSpPr bwMode="auto">
          <a:xfrm>
            <a:off x="0" y="0"/>
            <a:ext cx="1985963" cy="647700"/>
            <a:chOff x="0" y="0"/>
            <a:chExt cx="1392" cy="480"/>
          </a:xfrm>
        </p:grpSpPr>
        <p:sp>
          <p:nvSpPr>
            <p:cNvPr id="13" name="Freeform 9"/>
            <p:cNvSpPr>
              <a:spLocks noChangeAspect="1"/>
            </p:cNvSpPr>
            <p:nvPr userDrawn="1"/>
          </p:nvSpPr>
          <p:spPr bwMode="auto">
            <a:xfrm>
              <a:off x="0" y="0"/>
              <a:ext cx="1144" cy="480"/>
            </a:xfrm>
            <a:custGeom>
              <a:avLst/>
              <a:gdLst>
                <a:gd name="T0" fmla="*/ 0 w 1135"/>
                <a:gd name="T1" fmla="*/ 0 h 445"/>
                <a:gd name="T2" fmla="*/ 1349 w 1135"/>
                <a:gd name="T3" fmla="*/ 0 h 445"/>
                <a:gd name="T4" fmla="*/ 1026 w 1135"/>
                <a:gd name="T5" fmla="*/ 2355 h 445"/>
                <a:gd name="T6" fmla="*/ 0 w 1135"/>
                <a:gd name="T7" fmla="*/ 2355 h 445"/>
                <a:gd name="T8" fmla="*/ 0 w 1135"/>
                <a:gd name="T9" fmla="*/ 0 h 4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35" h="445">
                  <a:moveTo>
                    <a:pt x="0" y="0"/>
                  </a:moveTo>
                  <a:lnTo>
                    <a:pt x="1135" y="0"/>
                  </a:lnTo>
                  <a:lnTo>
                    <a:pt x="862" y="445"/>
                  </a:lnTo>
                  <a:lnTo>
                    <a:pt x="0" y="4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l"/>
              <a:endParaRPr kumimoji="0" lang="zh-TW" altLang="en-US" b="1">
                <a:solidFill>
                  <a:prstClr val="black"/>
                </a:solidFill>
                <a:ea typeface="新細明體"/>
              </a:endParaRPr>
            </a:p>
          </p:txBody>
        </p:sp>
        <p:sp>
          <p:nvSpPr>
            <p:cNvPr id="14" name="Freeform 10"/>
            <p:cNvSpPr>
              <a:spLocks noChangeAspect="1" noEditPoints="1"/>
            </p:cNvSpPr>
            <p:nvPr userDrawn="1"/>
          </p:nvSpPr>
          <p:spPr bwMode="auto">
            <a:xfrm>
              <a:off x="122" y="211"/>
              <a:ext cx="159" cy="153"/>
            </a:xfrm>
            <a:custGeom>
              <a:avLst/>
              <a:gdLst>
                <a:gd name="T0" fmla="*/ 19 w 168"/>
                <a:gd name="T1" fmla="*/ 109 h 151"/>
                <a:gd name="T2" fmla="*/ 23 w 168"/>
                <a:gd name="T3" fmla="*/ 97 h 151"/>
                <a:gd name="T4" fmla="*/ 21 w 168"/>
                <a:gd name="T5" fmla="*/ 84 h 151"/>
                <a:gd name="T6" fmla="*/ 16 w 168"/>
                <a:gd name="T7" fmla="*/ 82 h 151"/>
                <a:gd name="T8" fmla="*/ 13 w 168"/>
                <a:gd name="T9" fmla="*/ 82 h 151"/>
                <a:gd name="T10" fmla="*/ 16 w 168"/>
                <a:gd name="T11" fmla="*/ 69 h 151"/>
                <a:gd name="T12" fmla="*/ 19 w 168"/>
                <a:gd name="T13" fmla="*/ 34 h 151"/>
                <a:gd name="T14" fmla="*/ 15 w 168"/>
                <a:gd name="T15" fmla="*/ 19 h 151"/>
                <a:gd name="T16" fmla="*/ 13 w 168"/>
                <a:gd name="T17" fmla="*/ 32 h 151"/>
                <a:gd name="T18" fmla="*/ 9 w 168"/>
                <a:gd name="T19" fmla="*/ 60 h 151"/>
                <a:gd name="T20" fmla="*/ 9 w 168"/>
                <a:gd name="T21" fmla="*/ 30 h 151"/>
                <a:gd name="T22" fmla="*/ 10 w 168"/>
                <a:gd name="T23" fmla="*/ 20 h 151"/>
                <a:gd name="T24" fmla="*/ 14 w 168"/>
                <a:gd name="T25" fmla="*/ 9 h 151"/>
                <a:gd name="T26" fmla="*/ 9 w 168"/>
                <a:gd name="T27" fmla="*/ 9 h 151"/>
                <a:gd name="T28" fmla="*/ 9 w 168"/>
                <a:gd name="T29" fmla="*/ 20 h 151"/>
                <a:gd name="T30" fmla="*/ 9 w 168"/>
                <a:gd name="T31" fmla="*/ 24 h 151"/>
                <a:gd name="T32" fmla="*/ 8 w 168"/>
                <a:gd name="T33" fmla="*/ 63 h 151"/>
                <a:gd name="T34" fmla="*/ 9 w 168"/>
                <a:gd name="T35" fmla="*/ 69 h 151"/>
                <a:gd name="T36" fmla="*/ 9 w 168"/>
                <a:gd name="T37" fmla="*/ 80 h 151"/>
                <a:gd name="T38" fmla="*/ 9 w 168"/>
                <a:gd name="T39" fmla="*/ 90 h 151"/>
                <a:gd name="T40" fmla="*/ 2 w 168"/>
                <a:gd name="T41" fmla="*/ 99 h 151"/>
                <a:gd name="T42" fmla="*/ 9 w 168"/>
                <a:gd name="T43" fmla="*/ 116 h 151"/>
                <a:gd name="T44" fmla="*/ 9 w 168"/>
                <a:gd name="T45" fmla="*/ 146 h 151"/>
                <a:gd name="T46" fmla="*/ 6 w 168"/>
                <a:gd name="T47" fmla="*/ 167 h 151"/>
                <a:gd name="T48" fmla="*/ 2 w 168"/>
                <a:gd name="T49" fmla="*/ 182 h 151"/>
                <a:gd name="T50" fmla="*/ 9 w 168"/>
                <a:gd name="T51" fmla="*/ 178 h 151"/>
                <a:gd name="T52" fmla="*/ 9 w 168"/>
                <a:gd name="T53" fmla="*/ 163 h 151"/>
                <a:gd name="T54" fmla="*/ 9 w 168"/>
                <a:gd name="T55" fmla="*/ 138 h 151"/>
                <a:gd name="T56" fmla="*/ 16 w 168"/>
                <a:gd name="T57" fmla="*/ 122 h 151"/>
                <a:gd name="T58" fmla="*/ 22 w 168"/>
                <a:gd name="T59" fmla="*/ 5 h 151"/>
                <a:gd name="T60" fmla="*/ 24 w 168"/>
                <a:gd name="T61" fmla="*/ 32 h 151"/>
                <a:gd name="T62" fmla="*/ 23 w 168"/>
                <a:gd name="T63" fmla="*/ 65 h 151"/>
                <a:gd name="T64" fmla="*/ 21 w 168"/>
                <a:gd name="T65" fmla="*/ 75 h 151"/>
                <a:gd name="T66" fmla="*/ 23 w 168"/>
                <a:gd name="T67" fmla="*/ 86 h 151"/>
                <a:gd name="T68" fmla="*/ 25 w 168"/>
                <a:gd name="T69" fmla="*/ 99 h 151"/>
                <a:gd name="T70" fmla="*/ 30 w 168"/>
                <a:gd name="T71" fmla="*/ 96 h 151"/>
                <a:gd name="T72" fmla="*/ 27 w 168"/>
                <a:gd name="T73" fmla="*/ 84 h 151"/>
                <a:gd name="T74" fmla="*/ 25 w 168"/>
                <a:gd name="T75" fmla="*/ 75 h 151"/>
                <a:gd name="T76" fmla="*/ 27 w 168"/>
                <a:gd name="T77" fmla="*/ 65 h 151"/>
                <a:gd name="T78" fmla="*/ 29 w 168"/>
                <a:gd name="T79" fmla="*/ 32 h 151"/>
                <a:gd name="T80" fmla="*/ 35 w 168"/>
                <a:gd name="T81" fmla="*/ 26 h 151"/>
                <a:gd name="T82" fmla="*/ 33 w 168"/>
                <a:gd name="T83" fmla="*/ 60 h 151"/>
                <a:gd name="T84" fmla="*/ 30 w 168"/>
                <a:gd name="T85" fmla="*/ 71 h 151"/>
                <a:gd name="T86" fmla="*/ 30 w 168"/>
                <a:gd name="T87" fmla="*/ 80 h 151"/>
                <a:gd name="T88" fmla="*/ 33 w 168"/>
                <a:gd name="T89" fmla="*/ 88 h 151"/>
                <a:gd name="T90" fmla="*/ 36 w 168"/>
                <a:gd name="T91" fmla="*/ 103 h 151"/>
                <a:gd name="T92" fmla="*/ 40 w 168"/>
                <a:gd name="T93" fmla="*/ 94 h 151"/>
                <a:gd name="T94" fmla="*/ 38 w 168"/>
                <a:gd name="T95" fmla="*/ 82 h 151"/>
                <a:gd name="T96" fmla="*/ 36 w 168"/>
                <a:gd name="T97" fmla="*/ 73 h 151"/>
                <a:gd name="T98" fmla="*/ 38 w 168"/>
                <a:gd name="T99" fmla="*/ 63 h 151"/>
                <a:gd name="T100" fmla="*/ 40 w 168"/>
                <a:gd name="T101" fmla="*/ 30 h 151"/>
                <a:gd name="T102" fmla="*/ 43 w 168"/>
                <a:gd name="T103" fmla="*/ 30 h 151"/>
                <a:gd name="T104" fmla="*/ 42 w 168"/>
                <a:gd name="T105" fmla="*/ 65 h 151"/>
                <a:gd name="T106" fmla="*/ 40 w 168"/>
                <a:gd name="T107" fmla="*/ 77 h 151"/>
                <a:gd name="T108" fmla="*/ 42 w 168"/>
                <a:gd name="T109" fmla="*/ 86 h 151"/>
                <a:gd name="T110" fmla="*/ 44 w 168"/>
                <a:gd name="T111" fmla="*/ 99 h 151"/>
                <a:gd name="T112" fmla="*/ 50 w 168"/>
                <a:gd name="T113" fmla="*/ 96 h 151"/>
                <a:gd name="T114" fmla="*/ 47 w 168"/>
                <a:gd name="T115" fmla="*/ 82 h 151"/>
                <a:gd name="T116" fmla="*/ 44 w 168"/>
                <a:gd name="T117" fmla="*/ 73 h 151"/>
                <a:gd name="T118" fmla="*/ 47 w 168"/>
                <a:gd name="T119" fmla="*/ 60 h 151"/>
                <a:gd name="T120" fmla="*/ 50 w 168"/>
                <a:gd name="T121" fmla="*/ 28 h 151"/>
                <a:gd name="T122" fmla="*/ 38 w 168"/>
                <a:gd name="T123" fmla="*/ 134 h 15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68" h="151">
                  <a:moveTo>
                    <a:pt x="31" y="85"/>
                  </a:moveTo>
                  <a:lnTo>
                    <a:pt x="31" y="151"/>
                  </a:lnTo>
                  <a:lnTo>
                    <a:pt x="48" y="151"/>
                  </a:lnTo>
                  <a:lnTo>
                    <a:pt x="48" y="83"/>
                  </a:lnTo>
                  <a:lnTo>
                    <a:pt x="58" y="81"/>
                  </a:lnTo>
                  <a:lnTo>
                    <a:pt x="58" y="83"/>
                  </a:lnTo>
                  <a:lnTo>
                    <a:pt x="58" y="85"/>
                  </a:lnTo>
                  <a:lnTo>
                    <a:pt x="60" y="87"/>
                  </a:lnTo>
                  <a:lnTo>
                    <a:pt x="60" y="89"/>
                  </a:lnTo>
                  <a:lnTo>
                    <a:pt x="75" y="85"/>
                  </a:lnTo>
                  <a:lnTo>
                    <a:pt x="75" y="83"/>
                  </a:lnTo>
                  <a:lnTo>
                    <a:pt x="75" y="81"/>
                  </a:lnTo>
                  <a:lnTo>
                    <a:pt x="73" y="81"/>
                  </a:lnTo>
                  <a:lnTo>
                    <a:pt x="73" y="79"/>
                  </a:lnTo>
                  <a:lnTo>
                    <a:pt x="73" y="77"/>
                  </a:lnTo>
                  <a:lnTo>
                    <a:pt x="73" y="75"/>
                  </a:lnTo>
                  <a:lnTo>
                    <a:pt x="71" y="75"/>
                  </a:lnTo>
                  <a:lnTo>
                    <a:pt x="71" y="74"/>
                  </a:lnTo>
                  <a:lnTo>
                    <a:pt x="71" y="72"/>
                  </a:lnTo>
                  <a:lnTo>
                    <a:pt x="69" y="70"/>
                  </a:lnTo>
                  <a:lnTo>
                    <a:pt x="69" y="68"/>
                  </a:lnTo>
                  <a:lnTo>
                    <a:pt x="69" y="66"/>
                  </a:lnTo>
                  <a:lnTo>
                    <a:pt x="66" y="64"/>
                  </a:lnTo>
                  <a:lnTo>
                    <a:pt x="66" y="62"/>
                  </a:lnTo>
                  <a:lnTo>
                    <a:pt x="64" y="60"/>
                  </a:lnTo>
                  <a:lnTo>
                    <a:pt x="64" y="58"/>
                  </a:lnTo>
                  <a:lnTo>
                    <a:pt x="64" y="56"/>
                  </a:lnTo>
                  <a:lnTo>
                    <a:pt x="62" y="55"/>
                  </a:lnTo>
                  <a:lnTo>
                    <a:pt x="62" y="53"/>
                  </a:lnTo>
                  <a:lnTo>
                    <a:pt x="48" y="58"/>
                  </a:lnTo>
                  <a:lnTo>
                    <a:pt x="48" y="60"/>
                  </a:lnTo>
                  <a:lnTo>
                    <a:pt x="50" y="60"/>
                  </a:lnTo>
                  <a:lnTo>
                    <a:pt x="50" y="62"/>
                  </a:lnTo>
                  <a:lnTo>
                    <a:pt x="50" y="64"/>
                  </a:lnTo>
                  <a:lnTo>
                    <a:pt x="52" y="66"/>
                  </a:lnTo>
                  <a:lnTo>
                    <a:pt x="33" y="68"/>
                  </a:lnTo>
                  <a:lnTo>
                    <a:pt x="35" y="66"/>
                  </a:lnTo>
                  <a:lnTo>
                    <a:pt x="37" y="64"/>
                  </a:lnTo>
                  <a:lnTo>
                    <a:pt x="40" y="62"/>
                  </a:lnTo>
                  <a:lnTo>
                    <a:pt x="42" y="60"/>
                  </a:lnTo>
                  <a:lnTo>
                    <a:pt x="42" y="58"/>
                  </a:lnTo>
                  <a:lnTo>
                    <a:pt x="44" y="56"/>
                  </a:lnTo>
                  <a:lnTo>
                    <a:pt x="44" y="55"/>
                  </a:lnTo>
                  <a:lnTo>
                    <a:pt x="46" y="53"/>
                  </a:lnTo>
                  <a:lnTo>
                    <a:pt x="48" y="53"/>
                  </a:lnTo>
                  <a:lnTo>
                    <a:pt x="48" y="51"/>
                  </a:lnTo>
                  <a:lnTo>
                    <a:pt x="50" y="49"/>
                  </a:lnTo>
                  <a:lnTo>
                    <a:pt x="50" y="47"/>
                  </a:lnTo>
                  <a:lnTo>
                    <a:pt x="52" y="45"/>
                  </a:lnTo>
                  <a:lnTo>
                    <a:pt x="52" y="43"/>
                  </a:lnTo>
                  <a:lnTo>
                    <a:pt x="54" y="41"/>
                  </a:lnTo>
                  <a:lnTo>
                    <a:pt x="54" y="39"/>
                  </a:lnTo>
                  <a:lnTo>
                    <a:pt x="56" y="39"/>
                  </a:lnTo>
                  <a:lnTo>
                    <a:pt x="56" y="38"/>
                  </a:lnTo>
                  <a:lnTo>
                    <a:pt x="56" y="36"/>
                  </a:lnTo>
                  <a:lnTo>
                    <a:pt x="58" y="34"/>
                  </a:lnTo>
                  <a:lnTo>
                    <a:pt x="58" y="32"/>
                  </a:lnTo>
                  <a:lnTo>
                    <a:pt x="60" y="30"/>
                  </a:lnTo>
                  <a:lnTo>
                    <a:pt x="60" y="28"/>
                  </a:lnTo>
                  <a:lnTo>
                    <a:pt x="60" y="26"/>
                  </a:lnTo>
                  <a:lnTo>
                    <a:pt x="62" y="26"/>
                  </a:lnTo>
                  <a:lnTo>
                    <a:pt x="62" y="24"/>
                  </a:lnTo>
                  <a:lnTo>
                    <a:pt x="62" y="22"/>
                  </a:lnTo>
                  <a:lnTo>
                    <a:pt x="46" y="19"/>
                  </a:lnTo>
                  <a:lnTo>
                    <a:pt x="46" y="20"/>
                  </a:lnTo>
                  <a:lnTo>
                    <a:pt x="46" y="22"/>
                  </a:lnTo>
                  <a:lnTo>
                    <a:pt x="44" y="24"/>
                  </a:lnTo>
                  <a:lnTo>
                    <a:pt x="44" y="26"/>
                  </a:lnTo>
                  <a:lnTo>
                    <a:pt x="44" y="28"/>
                  </a:lnTo>
                  <a:lnTo>
                    <a:pt x="42" y="28"/>
                  </a:lnTo>
                  <a:lnTo>
                    <a:pt x="42" y="30"/>
                  </a:lnTo>
                  <a:lnTo>
                    <a:pt x="42" y="32"/>
                  </a:lnTo>
                  <a:lnTo>
                    <a:pt x="40" y="34"/>
                  </a:lnTo>
                  <a:lnTo>
                    <a:pt x="40" y="36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5" y="41"/>
                  </a:lnTo>
                  <a:lnTo>
                    <a:pt x="35" y="39"/>
                  </a:lnTo>
                  <a:lnTo>
                    <a:pt x="33" y="39"/>
                  </a:lnTo>
                  <a:lnTo>
                    <a:pt x="33" y="38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6"/>
                  </a:lnTo>
                  <a:lnTo>
                    <a:pt x="27" y="36"/>
                  </a:lnTo>
                  <a:lnTo>
                    <a:pt x="29" y="34"/>
                  </a:lnTo>
                  <a:lnTo>
                    <a:pt x="29" y="32"/>
                  </a:lnTo>
                  <a:lnTo>
                    <a:pt x="31" y="32"/>
                  </a:lnTo>
                  <a:lnTo>
                    <a:pt x="31" y="30"/>
                  </a:lnTo>
                  <a:lnTo>
                    <a:pt x="31" y="28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3" y="24"/>
                  </a:lnTo>
                  <a:lnTo>
                    <a:pt x="35" y="24"/>
                  </a:lnTo>
                  <a:lnTo>
                    <a:pt x="35" y="22"/>
                  </a:lnTo>
                  <a:lnTo>
                    <a:pt x="35" y="20"/>
                  </a:lnTo>
                  <a:lnTo>
                    <a:pt x="37" y="20"/>
                  </a:lnTo>
                  <a:lnTo>
                    <a:pt x="37" y="19"/>
                  </a:lnTo>
                  <a:lnTo>
                    <a:pt x="37" y="17"/>
                  </a:lnTo>
                  <a:lnTo>
                    <a:pt x="40" y="17"/>
                  </a:lnTo>
                  <a:lnTo>
                    <a:pt x="40" y="15"/>
                  </a:lnTo>
                  <a:lnTo>
                    <a:pt x="42" y="13"/>
                  </a:lnTo>
                  <a:lnTo>
                    <a:pt x="42" y="11"/>
                  </a:lnTo>
                  <a:lnTo>
                    <a:pt x="42" y="9"/>
                  </a:lnTo>
                  <a:lnTo>
                    <a:pt x="44" y="9"/>
                  </a:lnTo>
                  <a:lnTo>
                    <a:pt x="44" y="7"/>
                  </a:lnTo>
                  <a:lnTo>
                    <a:pt x="29" y="0"/>
                  </a:lnTo>
                  <a:lnTo>
                    <a:pt x="29" y="1"/>
                  </a:lnTo>
                  <a:lnTo>
                    <a:pt x="27" y="1"/>
                  </a:lnTo>
                  <a:lnTo>
                    <a:pt x="27" y="3"/>
                  </a:lnTo>
                  <a:lnTo>
                    <a:pt x="27" y="5"/>
                  </a:lnTo>
                  <a:lnTo>
                    <a:pt x="25" y="7"/>
                  </a:lnTo>
                  <a:lnTo>
                    <a:pt x="25" y="9"/>
                  </a:lnTo>
                  <a:lnTo>
                    <a:pt x="23" y="11"/>
                  </a:lnTo>
                  <a:lnTo>
                    <a:pt x="23" y="13"/>
                  </a:lnTo>
                  <a:lnTo>
                    <a:pt x="23" y="15"/>
                  </a:lnTo>
                  <a:lnTo>
                    <a:pt x="21" y="15"/>
                  </a:lnTo>
                  <a:lnTo>
                    <a:pt x="21" y="17"/>
                  </a:lnTo>
                  <a:lnTo>
                    <a:pt x="21" y="19"/>
                  </a:lnTo>
                  <a:lnTo>
                    <a:pt x="19" y="19"/>
                  </a:lnTo>
                  <a:lnTo>
                    <a:pt x="19" y="20"/>
                  </a:lnTo>
                  <a:lnTo>
                    <a:pt x="19" y="22"/>
                  </a:lnTo>
                  <a:lnTo>
                    <a:pt x="17" y="22"/>
                  </a:lnTo>
                  <a:lnTo>
                    <a:pt x="17" y="24"/>
                  </a:lnTo>
                  <a:lnTo>
                    <a:pt x="17" y="26"/>
                  </a:lnTo>
                  <a:lnTo>
                    <a:pt x="15" y="26"/>
                  </a:lnTo>
                  <a:lnTo>
                    <a:pt x="13" y="26"/>
                  </a:lnTo>
                  <a:lnTo>
                    <a:pt x="13" y="24"/>
                  </a:lnTo>
                  <a:lnTo>
                    <a:pt x="11" y="24"/>
                  </a:lnTo>
                  <a:lnTo>
                    <a:pt x="8" y="24"/>
                  </a:lnTo>
                  <a:lnTo>
                    <a:pt x="8" y="22"/>
                  </a:lnTo>
                  <a:lnTo>
                    <a:pt x="0" y="38"/>
                  </a:lnTo>
                  <a:lnTo>
                    <a:pt x="2" y="38"/>
                  </a:lnTo>
                  <a:lnTo>
                    <a:pt x="4" y="38"/>
                  </a:lnTo>
                  <a:lnTo>
                    <a:pt x="4" y="39"/>
                  </a:lnTo>
                  <a:lnTo>
                    <a:pt x="6" y="39"/>
                  </a:lnTo>
                  <a:lnTo>
                    <a:pt x="8" y="41"/>
                  </a:lnTo>
                  <a:lnTo>
                    <a:pt x="11" y="41"/>
                  </a:lnTo>
                  <a:lnTo>
                    <a:pt x="11" y="43"/>
                  </a:lnTo>
                  <a:lnTo>
                    <a:pt x="13" y="43"/>
                  </a:lnTo>
                  <a:lnTo>
                    <a:pt x="15" y="43"/>
                  </a:lnTo>
                  <a:lnTo>
                    <a:pt x="15" y="45"/>
                  </a:lnTo>
                  <a:lnTo>
                    <a:pt x="17" y="45"/>
                  </a:lnTo>
                  <a:lnTo>
                    <a:pt x="17" y="47"/>
                  </a:lnTo>
                  <a:lnTo>
                    <a:pt x="19" y="47"/>
                  </a:lnTo>
                  <a:lnTo>
                    <a:pt x="19" y="49"/>
                  </a:lnTo>
                  <a:lnTo>
                    <a:pt x="21" y="49"/>
                  </a:lnTo>
                  <a:lnTo>
                    <a:pt x="23" y="51"/>
                  </a:lnTo>
                  <a:lnTo>
                    <a:pt x="25" y="53"/>
                  </a:lnTo>
                  <a:lnTo>
                    <a:pt x="27" y="53"/>
                  </a:lnTo>
                  <a:lnTo>
                    <a:pt x="27" y="55"/>
                  </a:lnTo>
                  <a:lnTo>
                    <a:pt x="25" y="56"/>
                  </a:lnTo>
                  <a:lnTo>
                    <a:pt x="25" y="58"/>
                  </a:lnTo>
                  <a:lnTo>
                    <a:pt x="23" y="58"/>
                  </a:lnTo>
                  <a:lnTo>
                    <a:pt x="23" y="60"/>
                  </a:lnTo>
                  <a:lnTo>
                    <a:pt x="21" y="60"/>
                  </a:lnTo>
                  <a:lnTo>
                    <a:pt x="21" y="62"/>
                  </a:lnTo>
                  <a:lnTo>
                    <a:pt x="19" y="64"/>
                  </a:lnTo>
                  <a:lnTo>
                    <a:pt x="19" y="66"/>
                  </a:lnTo>
                  <a:lnTo>
                    <a:pt x="17" y="66"/>
                  </a:lnTo>
                  <a:lnTo>
                    <a:pt x="17" y="68"/>
                  </a:lnTo>
                  <a:lnTo>
                    <a:pt x="15" y="68"/>
                  </a:lnTo>
                  <a:lnTo>
                    <a:pt x="15" y="70"/>
                  </a:lnTo>
                  <a:lnTo>
                    <a:pt x="13" y="70"/>
                  </a:lnTo>
                  <a:lnTo>
                    <a:pt x="0" y="72"/>
                  </a:lnTo>
                  <a:lnTo>
                    <a:pt x="2" y="72"/>
                  </a:lnTo>
                  <a:lnTo>
                    <a:pt x="2" y="74"/>
                  </a:lnTo>
                  <a:lnTo>
                    <a:pt x="2" y="75"/>
                  </a:lnTo>
                  <a:lnTo>
                    <a:pt x="2" y="77"/>
                  </a:lnTo>
                  <a:lnTo>
                    <a:pt x="2" y="79"/>
                  </a:lnTo>
                  <a:lnTo>
                    <a:pt x="4" y="79"/>
                  </a:lnTo>
                  <a:lnTo>
                    <a:pt x="4" y="81"/>
                  </a:lnTo>
                  <a:lnTo>
                    <a:pt x="4" y="83"/>
                  </a:lnTo>
                  <a:lnTo>
                    <a:pt x="4" y="85"/>
                  </a:lnTo>
                  <a:lnTo>
                    <a:pt x="4" y="87"/>
                  </a:lnTo>
                  <a:lnTo>
                    <a:pt x="31" y="85"/>
                  </a:lnTo>
                  <a:close/>
                  <a:moveTo>
                    <a:pt x="13" y="93"/>
                  </a:moveTo>
                  <a:lnTo>
                    <a:pt x="11" y="94"/>
                  </a:lnTo>
                  <a:lnTo>
                    <a:pt x="11" y="96"/>
                  </a:lnTo>
                  <a:lnTo>
                    <a:pt x="11" y="98"/>
                  </a:lnTo>
                  <a:lnTo>
                    <a:pt x="11" y="100"/>
                  </a:lnTo>
                  <a:lnTo>
                    <a:pt x="11" y="102"/>
                  </a:lnTo>
                  <a:lnTo>
                    <a:pt x="11" y="104"/>
                  </a:lnTo>
                  <a:lnTo>
                    <a:pt x="11" y="106"/>
                  </a:lnTo>
                  <a:lnTo>
                    <a:pt x="11" y="108"/>
                  </a:lnTo>
                  <a:lnTo>
                    <a:pt x="8" y="110"/>
                  </a:lnTo>
                  <a:lnTo>
                    <a:pt x="8" y="112"/>
                  </a:lnTo>
                  <a:lnTo>
                    <a:pt x="8" y="113"/>
                  </a:lnTo>
                  <a:lnTo>
                    <a:pt x="8" y="115"/>
                  </a:lnTo>
                  <a:lnTo>
                    <a:pt x="8" y="117"/>
                  </a:lnTo>
                  <a:lnTo>
                    <a:pt x="6" y="119"/>
                  </a:lnTo>
                  <a:lnTo>
                    <a:pt x="6" y="121"/>
                  </a:lnTo>
                  <a:lnTo>
                    <a:pt x="6" y="123"/>
                  </a:lnTo>
                  <a:lnTo>
                    <a:pt x="6" y="125"/>
                  </a:lnTo>
                  <a:lnTo>
                    <a:pt x="4" y="127"/>
                  </a:lnTo>
                  <a:lnTo>
                    <a:pt x="4" y="129"/>
                  </a:lnTo>
                  <a:lnTo>
                    <a:pt x="4" y="130"/>
                  </a:lnTo>
                  <a:lnTo>
                    <a:pt x="4" y="132"/>
                  </a:lnTo>
                  <a:lnTo>
                    <a:pt x="2" y="134"/>
                  </a:lnTo>
                  <a:lnTo>
                    <a:pt x="2" y="136"/>
                  </a:lnTo>
                  <a:lnTo>
                    <a:pt x="2" y="138"/>
                  </a:lnTo>
                  <a:lnTo>
                    <a:pt x="0" y="140"/>
                  </a:lnTo>
                  <a:lnTo>
                    <a:pt x="17" y="144"/>
                  </a:lnTo>
                  <a:lnTo>
                    <a:pt x="17" y="142"/>
                  </a:lnTo>
                  <a:lnTo>
                    <a:pt x="17" y="140"/>
                  </a:lnTo>
                  <a:lnTo>
                    <a:pt x="17" y="138"/>
                  </a:lnTo>
                  <a:lnTo>
                    <a:pt x="19" y="138"/>
                  </a:lnTo>
                  <a:lnTo>
                    <a:pt x="19" y="136"/>
                  </a:lnTo>
                  <a:lnTo>
                    <a:pt x="19" y="134"/>
                  </a:lnTo>
                  <a:lnTo>
                    <a:pt x="19" y="132"/>
                  </a:lnTo>
                  <a:lnTo>
                    <a:pt x="21" y="130"/>
                  </a:lnTo>
                  <a:lnTo>
                    <a:pt x="21" y="129"/>
                  </a:lnTo>
                  <a:lnTo>
                    <a:pt x="21" y="127"/>
                  </a:lnTo>
                  <a:lnTo>
                    <a:pt x="21" y="125"/>
                  </a:lnTo>
                  <a:lnTo>
                    <a:pt x="23" y="123"/>
                  </a:lnTo>
                  <a:lnTo>
                    <a:pt x="23" y="121"/>
                  </a:lnTo>
                  <a:lnTo>
                    <a:pt x="23" y="119"/>
                  </a:lnTo>
                  <a:lnTo>
                    <a:pt x="23" y="117"/>
                  </a:lnTo>
                  <a:lnTo>
                    <a:pt x="23" y="115"/>
                  </a:lnTo>
                  <a:lnTo>
                    <a:pt x="25" y="113"/>
                  </a:lnTo>
                  <a:lnTo>
                    <a:pt x="25" y="112"/>
                  </a:lnTo>
                  <a:lnTo>
                    <a:pt x="25" y="110"/>
                  </a:lnTo>
                  <a:lnTo>
                    <a:pt x="25" y="108"/>
                  </a:lnTo>
                  <a:lnTo>
                    <a:pt x="25" y="106"/>
                  </a:lnTo>
                  <a:lnTo>
                    <a:pt x="25" y="104"/>
                  </a:lnTo>
                  <a:lnTo>
                    <a:pt x="25" y="102"/>
                  </a:lnTo>
                  <a:lnTo>
                    <a:pt x="27" y="102"/>
                  </a:lnTo>
                  <a:lnTo>
                    <a:pt x="27" y="100"/>
                  </a:lnTo>
                  <a:lnTo>
                    <a:pt x="27" y="98"/>
                  </a:lnTo>
                  <a:lnTo>
                    <a:pt x="27" y="96"/>
                  </a:lnTo>
                  <a:lnTo>
                    <a:pt x="13" y="93"/>
                  </a:lnTo>
                  <a:close/>
                  <a:moveTo>
                    <a:pt x="66" y="93"/>
                  </a:moveTo>
                  <a:lnTo>
                    <a:pt x="50" y="96"/>
                  </a:lnTo>
                  <a:lnTo>
                    <a:pt x="56" y="132"/>
                  </a:lnTo>
                  <a:lnTo>
                    <a:pt x="71" y="129"/>
                  </a:lnTo>
                  <a:lnTo>
                    <a:pt x="66" y="93"/>
                  </a:lnTo>
                  <a:close/>
                  <a:moveTo>
                    <a:pt x="69" y="5"/>
                  </a:moveTo>
                  <a:lnTo>
                    <a:pt x="69" y="20"/>
                  </a:lnTo>
                  <a:lnTo>
                    <a:pt x="166" y="20"/>
                  </a:lnTo>
                  <a:lnTo>
                    <a:pt x="166" y="5"/>
                  </a:lnTo>
                  <a:lnTo>
                    <a:pt x="69" y="5"/>
                  </a:lnTo>
                  <a:close/>
                  <a:moveTo>
                    <a:pt x="83" y="22"/>
                  </a:moveTo>
                  <a:lnTo>
                    <a:pt x="83" y="24"/>
                  </a:lnTo>
                  <a:lnTo>
                    <a:pt x="81" y="24"/>
                  </a:lnTo>
                  <a:lnTo>
                    <a:pt x="81" y="26"/>
                  </a:lnTo>
                  <a:lnTo>
                    <a:pt x="81" y="28"/>
                  </a:lnTo>
                  <a:lnTo>
                    <a:pt x="81" y="30"/>
                  </a:lnTo>
                  <a:lnTo>
                    <a:pt x="79" y="30"/>
                  </a:lnTo>
                  <a:lnTo>
                    <a:pt x="79" y="32"/>
                  </a:lnTo>
                  <a:lnTo>
                    <a:pt x="79" y="34"/>
                  </a:lnTo>
                  <a:lnTo>
                    <a:pt x="77" y="34"/>
                  </a:lnTo>
                  <a:lnTo>
                    <a:pt x="77" y="36"/>
                  </a:lnTo>
                  <a:lnTo>
                    <a:pt x="77" y="38"/>
                  </a:lnTo>
                  <a:lnTo>
                    <a:pt x="75" y="39"/>
                  </a:lnTo>
                  <a:lnTo>
                    <a:pt x="75" y="41"/>
                  </a:lnTo>
                  <a:lnTo>
                    <a:pt x="73" y="41"/>
                  </a:lnTo>
                  <a:lnTo>
                    <a:pt x="73" y="43"/>
                  </a:lnTo>
                  <a:lnTo>
                    <a:pt x="73" y="45"/>
                  </a:lnTo>
                  <a:lnTo>
                    <a:pt x="71" y="45"/>
                  </a:lnTo>
                  <a:lnTo>
                    <a:pt x="71" y="47"/>
                  </a:lnTo>
                  <a:lnTo>
                    <a:pt x="69" y="47"/>
                  </a:lnTo>
                  <a:lnTo>
                    <a:pt x="69" y="49"/>
                  </a:lnTo>
                  <a:lnTo>
                    <a:pt x="69" y="51"/>
                  </a:lnTo>
                  <a:lnTo>
                    <a:pt x="66" y="51"/>
                  </a:lnTo>
                  <a:lnTo>
                    <a:pt x="66" y="53"/>
                  </a:lnTo>
                  <a:lnTo>
                    <a:pt x="66" y="55"/>
                  </a:lnTo>
                  <a:lnTo>
                    <a:pt x="66" y="56"/>
                  </a:lnTo>
                  <a:lnTo>
                    <a:pt x="69" y="56"/>
                  </a:lnTo>
                  <a:lnTo>
                    <a:pt x="69" y="58"/>
                  </a:lnTo>
                  <a:lnTo>
                    <a:pt x="71" y="60"/>
                  </a:lnTo>
                  <a:lnTo>
                    <a:pt x="71" y="62"/>
                  </a:lnTo>
                  <a:lnTo>
                    <a:pt x="73" y="62"/>
                  </a:lnTo>
                  <a:lnTo>
                    <a:pt x="73" y="64"/>
                  </a:lnTo>
                  <a:lnTo>
                    <a:pt x="75" y="66"/>
                  </a:lnTo>
                  <a:lnTo>
                    <a:pt x="75" y="68"/>
                  </a:lnTo>
                  <a:lnTo>
                    <a:pt x="77" y="68"/>
                  </a:lnTo>
                  <a:lnTo>
                    <a:pt x="77" y="70"/>
                  </a:lnTo>
                  <a:lnTo>
                    <a:pt x="79" y="72"/>
                  </a:lnTo>
                  <a:lnTo>
                    <a:pt x="79" y="74"/>
                  </a:lnTo>
                  <a:lnTo>
                    <a:pt x="81" y="75"/>
                  </a:lnTo>
                  <a:lnTo>
                    <a:pt x="81" y="77"/>
                  </a:lnTo>
                  <a:lnTo>
                    <a:pt x="83" y="77"/>
                  </a:lnTo>
                  <a:lnTo>
                    <a:pt x="83" y="79"/>
                  </a:lnTo>
                  <a:lnTo>
                    <a:pt x="83" y="81"/>
                  </a:lnTo>
                  <a:lnTo>
                    <a:pt x="85" y="81"/>
                  </a:lnTo>
                  <a:lnTo>
                    <a:pt x="85" y="83"/>
                  </a:lnTo>
                  <a:lnTo>
                    <a:pt x="85" y="85"/>
                  </a:lnTo>
                  <a:lnTo>
                    <a:pt x="100" y="75"/>
                  </a:lnTo>
                  <a:lnTo>
                    <a:pt x="100" y="74"/>
                  </a:lnTo>
                  <a:lnTo>
                    <a:pt x="98" y="72"/>
                  </a:lnTo>
                  <a:lnTo>
                    <a:pt x="98" y="70"/>
                  </a:lnTo>
                  <a:lnTo>
                    <a:pt x="95" y="70"/>
                  </a:lnTo>
                  <a:lnTo>
                    <a:pt x="95" y="68"/>
                  </a:lnTo>
                  <a:lnTo>
                    <a:pt x="93" y="66"/>
                  </a:lnTo>
                  <a:lnTo>
                    <a:pt x="93" y="64"/>
                  </a:lnTo>
                  <a:lnTo>
                    <a:pt x="91" y="64"/>
                  </a:lnTo>
                  <a:lnTo>
                    <a:pt x="91" y="62"/>
                  </a:lnTo>
                  <a:lnTo>
                    <a:pt x="89" y="60"/>
                  </a:lnTo>
                  <a:lnTo>
                    <a:pt x="89" y="58"/>
                  </a:lnTo>
                  <a:lnTo>
                    <a:pt x="87" y="58"/>
                  </a:lnTo>
                  <a:lnTo>
                    <a:pt x="87" y="56"/>
                  </a:lnTo>
                  <a:lnTo>
                    <a:pt x="85" y="56"/>
                  </a:lnTo>
                  <a:lnTo>
                    <a:pt x="85" y="55"/>
                  </a:lnTo>
                  <a:lnTo>
                    <a:pt x="83" y="55"/>
                  </a:lnTo>
                  <a:lnTo>
                    <a:pt x="83" y="53"/>
                  </a:lnTo>
                  <a:lnTo>
                    <a:pt x="85" y="53"/>
                  </a:lnTo>
                  <a:lnTo>
                    <a:pt x="85" y="51"/>
                  </a:lnTo>
                  <a:lnTo>
                    <a:pt x="87" y="51"/>
                  </a:lnTo>
                  <a:lnTo>
                    <a:pt x="87" y="49"/>
                  </a:lnTo>
                  <a:lnTo>
                    <a:pt x="87" y="47"/>
                  </a:lnTo>
                  <a:lnTo>
                    <a:pt x="89" y="47"/>
                  </a:lnTo>
                  <a:lnTo>
                    <a:pt x="89" y="45"/>
                  </a:lnTo>
                  <a:lnTo>
                    <a:pt x="91" y="43"/>
                  </a:lnTo>
                  <a:lnTo>
                    <a:pt x="91" y="41"/>
                  </a:lnTo>
                  <a:lnTo>
                    <a:pt x="93" y="39"/>
                  </a:lnTo>
                  <a:lnTo>
                    <a:pt x="93" y="38"/>
                  </a:lnTo>
                  <a:lnTo>
                    <a:pt x="95" y="38"/>
                  </a:lnTo>
                  <a:lnTo>
                    <a:pt x="95" y="36"/>
                  </a:lnTo>
                  <a:lnTo>
                    <a:pt x="95" y="34"/>
                  </a:lnTo>
                  <a:lnTo>
                    <a:pt x="98" y="34"/>
                  </a:lnTo>
                  <a:lnTo>
                    <a:pt x="98" y="32"/>
                  </a:lnTo>
                  <a:lnTo>
                    <a:pt x="98" y="30"/>
                  </a:lnTo>
                  <a:lnTo>
                    <a:pt x="100" y="30"/>
                  </a:lnTo>
                  <a:lnTo>
                    <a:pt x="100" y="28"/>
                  </a:lnTo>
                  <a:lnTo>
                    <a:pt x="83" y="22"/>
                  </a:lnTo>
                  <a:close/>
                  <a:moveTo>
                    <a:pt x="118" y="20"/>
                  </a:moveTo>
                  <a:lnTo>
                    <a:pt x="118" y="22"/>
                  </a:lnTo>
                  <a:lnTo>
                    <a:pt x="118" y="24"/>
                  </a:lnTo>
                  <a:lnTo>
                    <a:pt x="116" y="26"/>
                  </a:lnTo>
                  <a:lnTo>
                    <a:pt x="116" y="28"/>
                  </a:lnTo>
                  <a:lnTo>
                    <a:pt x="114" y="30"/>
                  </a:lnTo>
                  <a:lnTo>
                    <a:pt x="114" y="32"/>
                  </a:lnTo>
                  <a:lnTo>
                    <a:pt x="112" y="32"/>
                  </a:lnTo>
                  <a:lnTo>
                    <a:pt x="112" y="34"/>
                  </a:lnTo>
                  <a:lnTo>
                    <a:pt x="112" y="36"/>
                  </a:lnTo>
                  <a:lnTo>
                    <a:pt x="110" y="36"/>
                  </a:lnTo>
                  <a:lnTo>
                    <a:pt x="110" y="38"/>
                  </a:lnTo>
                  <a:lnTo>
                    <a:pt x="108" y="39"/>
                  </a:lnTo>
                  <a:lnTo>
                    <a:pt x="108" y="41"/>
                  </a:lnTo>
                  <a:lnTo>
                    <a:pt x="106" y="41"/>
                  </a:lnTo>
                  <a:lnTo>
                    <a:pt x="106" y="43"/>
                  </a:lnTo>
                  <a:lnTo>
                    <a:pt x="104" y="43"/>
                  </a:lnTo>
                  <a:lnTo>
                    <a:pt x="104" y="45"/>
                  </a:lnTo>
                  <a:lnTo>
                    <a:pt x="102" y="47"/>
                  </a:lnTo>
                  <a:lnTo>
                    <a:pt x="100" y="49"/>
                  </a:lnTo>
                  <a:lnTo>
                    <a:pt x="100" y="51"/>
                  </a:lnTo>
                  <a:lnTo>
                    <a:pt x="98" y="51"/>
                  </a:lnTo>
                  <a:lnTo>
                    <a:pt x="98" y="53"/>
                  </a:lnTo>
                  <a:lnTo>
                    <a:pt x="100" y="53"/>
                  </a:lnTo>
                  <a:lnTo>
                    <a:pt x="100" y="55"/>
                  </a:lnTo>
                  <a:lnTo>
                    <a:pt x="100" y="56"/>
                  </a:lnTo>
                  <a:lnTo>
                    <a:pt x="102" y="56"/>
                  </a:lnTo>
                  <a:lnTo>
                    <a:pt x="102" y="58"/>
                  </a:lnTo>
                  <a:lnTo>
                    <a:pt x="104" y="58"/>
                  </a:lnTo>
                  <a:lnTo>
                    <a:pt x="104" y="60"/>
                  </a:lnTo>
                  <a:lnTo>
                    <a:pt x="106" y="60"/>
                  </a:lnTo>
                  <a:lnTo>
                    <a:pt x="106" y="62"/>
                  </a:lnTo>
                  <a:lnTo>
                    <a:pt x="106" y="64"/>
                  </a:lnTo>
                  <a:lnTo>
                    <a:pt x="108" y="64"/>
                  </a:lnTo>
                  <a:lnTo>
                    <a:pt x="108" y="66"/>
                  </a:lnTo>
                  <a:lnTo>
                    <a:pt x="110" y="66"/>
                  </a:lnTo>
                  <a:lnTo>
                    <a:pt x="110" y="68"/>
                  </a:lnTo>
                  <a:lnTo>
                    <a:pt x="112" y="70"/>
                  </a:lnTo>
                  <a:lnTo>
                    <a:pt x="112" y="72"/>
                  </a:lnTo>
                  <a:lnTo>
                    <a:pt x="114" y="74"/>
                  </a:lnTo>
                  <a:lnTo>
                    <a:pt x="116" y="75"/>
                  </a:lnTo>
                  <a:lnTo>
                    <a:pt x="116" y="77"/>
                  </a:lnTo>
                  <a:lnTo>
                    <a:pt x="118" y="79"/>
                  </a:lnTo>
                  <a:lnTo>
                    <a:pt x="118" y="81"/>
                  </a:lnTo>
                  <a:lnTo>
                    <a:pt x="120" y="81"/>
                  </a:lnTo>
                  <a:lnTo>
                    <a:pt x="120" y="83"/>
                  </a:lnTo>
                  <a:lnTo>
                    <a:pt x="120" y="85"/>
                  </a:lnTo>
                  <a:lnTo>
                    <a:pt x="122" y="85"/>
                  </a:lnTo>
                  <a:lnTo>
                    <a:pt x="135" y="75"/>
                  </a:lnTo>
                  <a:lnTo>
                    <a:pt x="135" y="74"/>
                  </a:lnTo>
                  <a:lnTo>
                    <a:pt x="133" y="74"/>
                  </a:lnTo>
                  <a:lnTo>
                    <a:pt x="133" y="72"/>
                  </a:lnTo>
                  <a:lnTo>
                    <a:pt x="131" y="70"/>
                  </a:lnTo>
                  <a:lnTo>
                    <a:pt x="131" y="68"/>
                  </a:lnTo>
                  <a:lnTo>
                    <a:pt x="129" y="68"/>
                  </a:lnTo>
                  <a:lnTo>
                    <a:pt x="129" y="66"/>
                  </a:lnTo>
                  <a:lnTo>
                    <a:pt x="127" y="64"/>
                  </a:lnTo>
                  <a:lnTo>
                    <a:pt x="127" y="62"/>
                  </a:lnTo>
                  <a:lnTo>
                    <a:pt x="124" y="62"/>
                  </a:lnTo>
                  <a:lnTo>
                    <a:pt x="124" y="60"/>
                  </a:lnTo>
                  <a:lnTo>
                    <a:pt x="122" y="60"/>
                  </a:lnTo>
                  <a:lnTo>
                    <a:pt x="122" y="58"/>
                  </a:lnTo>
                  <a:lnTo>
                    <a:pt x="120" y="56"/>
                  </a:lnTo>
                  <a:lnTo>
                    <a:pt x="118" y="55"/>
                  </a:lnTo>
                  <a:lnTo>
                    <a:pt x="118" y="53"/>
                  </a:lnTo>
                  <a:lnTo>
                    <a:pt x="116" y="53"/>
                  </a:lnTo>
                  <a:lnTo>
                    <a:pt x="116" y="51"/>
                  </a:lnTo>
                  <a:lnTo>
                    <a:pt x="118" y="51"/>
                  </a:lnTo>
                  <a:lnTo>
                    <a:pt x="118" y="49"/>
                  </a:lnTo>
                  <a:lnTo>
                    <a:pt x="120" y="49"/>
                  </a:lnTo>
                  <a:lnTo>
                    <a:pt x="120" y="47"/>
                  </a:lnTo>
                  <a:lnTo>
                    <a:pt x="122" y="47"/>
                  </a:lnTo>
                  <a:lnTo>
                    <a:pt x="122" y="45"/>
                  </a:lnTo>
                  <a:lnTo>
                    <a:pt x="124" y="43"/>
                  </a:lnTo>
                  <a:lnTo>
                    <a:pt x="124" y="41"/>
                  </a:lnTo>
                  <a:lnTo>
                    <a:pt x="127" y="41"/>
                  </a:lnTo>
                  <a:lnTo>
                    <a:pt x="127" y="39"/>
                  </a:lnTo>
                  <a:lnTo>
                    <a:pt x="129" y="39"/>
                  </a:lnTo>
                  <a:lnTo>
                    <a:pt x="129" y="38"/>
                  </a:lnTo>
                  <a:lnTo>
                    <a:pt x="129" y="36"/>
                  </a:lnTo>
                  <a:lnTo>
                    <a:pt x="131" y="36"/>
                  </a:lnTo>
                  <a:lnTo>
                    <a:pt x="131" y="34"/>
                  </a:lnTo>
                  <a:lnTo>
                    <a:pt x="133" y="32"/>
                  </a:lnTo>
                  <a:lnTo>
                    <a:pt x="133" y="30"/>
                  </a:lnTo>
                  <a:lnTo>
                    <a:pt x="135" y="30"/>
                  </a:lnTo>
                  <a:lnTo>
                    <a:pt x="118" y="20"/>
                  </a:lnTo>
                  <a:close/>
                  <a:moveTo>
                    <a:pt x="149" y="22"/>
                  </a:moveTo>
                  <a:lnTo>
                    <a:pt x="149" y="24"/>
                  </a:lnTo>
                  <a:lnTo>
                    <a:pt x="147" y="26"/>
                  </a:lnTo>
                  <a:lnTo>
                    <a:pt x="147" y="28"/>
                  </a:lnTo>
                  <a:lnTo>
                    <a:pt x="147" y="30"/>
                  </a:lnTo>
                  <a:lnTo>
                    <a:pt x="145" y="30"/>
                  </a:lnTo>
                  <a:lnTo>
                    <a:pt x="145" y="32"/>
                  </a:lnTo>
                  <a:lnTo>
                    <a:pt x="145" y="34"/>
                  </a:lnTo>
                  <a:lnTo>
                    <a:pt x="143" y="36"/>
                  </a:lnTo>
                  <a:lnTo>
                    <a:pt x="143" y="38"/>
                  </a:lnTo>
                  <a:lnTo>
                    <a:pt x="141" y="39"/>
                  </a:lnTo>
                  <a:lnTo>
                    <a:pt x="141" y="41"/>
                  </a:lnTo>
                  <a:lnTo>
                    <a:pt x="139" y="41"/>
                  </a:lnTo>
                  <a:lnTo>
                    <a:pt x="139" y="43"/>
                  </a:lnTo>
                  <a:lnTo>
                    <a:pt x="139" y="45"/>
                  </a:lnTo>
                  <a:lnTo>
                    <a:pt x="137" y="45"/>
                  </a:lnTo>
                  <a:lnTo>
                    <a:pt x="137" y="47"/>
                  </a:lnTo>
                  <a:lnTo>
                    <a:pt x="135" y="49"/>
                  </a:lnTo>
                  <a:lnTo>
                    <a:pt x="133" y="51"/>
                  </a:lnTo>
                  <a:lnTo>
                    <a:pt x="133" y="53"/>
                  </a:lnTo>
                  <a:lnTo>
                    <a:pt x="135" y="53"/>
                  </a:lnTo>
                  <a:lnTo>
                    <a:pt x="135" y="55"/>
                  </a:lnTo>
                  <a:lnTo>
                    <a:pt x="135" y="56"/>
                  </a:lnTo>
                  <a:lnTo>
                    <a:pt x="137" y="56"/>
                  </a:lnTo>
                  <a:lnTo>
                    <a:pt x="137" y="58"/>
                  </a:lnTo>
                  <a:lnTo>
                    <a:pt x="139" y="58"/>
                  </a:lnTo>
                  <a:lnTo>
                    <a:pt x="139" y="60"/>
                  </a:lnTo>
                  <a:lnTo>
                    <a:pt x="141" y="62"/>
                  </a:lnTo>
                  <a:lnTo>
                    <a:pt x="141" y="64"/>
                  </a:lnTo>
                  <a:lnTo>
                    <a:pt x="143" y="64"/>
                  </a:lnTo>
                  <a:lnTo>
                    <a:pt x="143" y="66"/>
                  </a:lnTo>
                  <a:lnTo>
                    <a:pt x="145" y="68"/>
                  </a:lnTo>
                  <a:lnTo>
                    <a:pt x="145" y="70"/>
                  </a:lnTo>
                  <a:lnTo>
                    <a:pt x="147" y="72"/>
                  </a:lnTo>
                  <a:lnTo>
                    <a:pt x="147" y="74"/>
                  </a:lnTo>
                  <a:lnTo>
                    <a:pt x="149" y="75"/>
                  </a:lnTo>
                  <a:lnTo>
                    <a:pt x="149" y="77"/>
                  </a:lnTo>
                  <a:lnTo>
                    <a:pt x="151" y="77"/>
                  </a:lnTo>
                  <a:lnTo>
                    <a:pt x="151" y="79"/>
                  </a:lnTo>
                  <a:lnTo>
                    <a:pt x="151" y="81"/>
                  </a:lnTo>
                  <a:lnTo>
                    <a:pt x="153" y="81"/>
                  </a:lnTo>
                  <a:lnTo>
                    <a:pt x="153" y="83"/>
                  </a:lnTo>
                  <a:lnTo>
                    <a:pt x="153" y="85"/>
                  </a:lnTo>
                  <a:lnTo>
                    <a:pt x="168" y="75"/>
                  </a:lnTo>
                  <a:lnTo>
                    <a:pt x="168" y="74"/>
                  </a:lnTo>
                  <a:lnTo>
                    <a:pt x="166" y="74"/>
                  </a:lnTo>
                  <a:lnTo>
                    <a:pt x="166" y="72"/>
                  </a:lnTo>
                  <a:lnTo>
                    <a:pt x="164" y="70"/>
                  </a:lnTo>
                  <a:lnTo>
                    <a:pt x="164" y="68"/>
                  </a:lnTo>
                  <a:lnTo>
                    <a:pt x="162" y="66"/>
                  </a:lnTo>
                  <a:lnTo>
                    <a:pt x="162" y="64"/>
                  </a:lnTo>
                  <a:lnTo>
                    <a:pt x="160" y="64"/>
                  </a:lnTo>
                  <a:lnTo>
                    <a:pt x="160" y="62"/>
                  </a:lnTo>
                  <a:lnTo>
                    <a:pt x="158" y="60"/>
                  </a:lnTo>
                  <a:lnTo>
                    <a:pt x="158" y="58"/>
                  </a:lnTo>
                  <a:lnTo>
                    <a:pt x="156" y="58"/>
                  </a:lnTo>
                  <a:lnTo>
                    <a:pt x="156" y="56"/>
                  </a:lnTo>
                  <a:lnTo>
                    <a:pt x="153" y="56"/>
                  </a:lnTo>
                  <a:lnTo>
                    <a:pt x="153" y="55"/>
                  </a:lnTo>
                  <a:lnTo>
                    <a:pt x="151" y="55"/>
                  </a:lnTo>
                  <a:lnTo>
                    <a:pt x="151" y="53"/>
                  </a:lnTo>
                  <a:lnTo>
                    <a:pt x="151" y="51"/>
                  </a:lnTo>
                  <a:lnTo>
                    <a:pt x="153" y="49"/>
                  </a:lnTo>
                  <a:lnTo>
                    <a:pt x="153" y="47"/>
                  </a:lnTo>
                  <a:lnTo>
                    <a:pt x="156" y="47"/>
                  </a:lnTo>
                  <a:lnTo>
                    <a:pt x="156" y="45"/>
                  </a:lnTo>
                  <a:lnTo>
                    <a:pt x="158" y="43"/>
                  </a:lnTo>
                  <a:lnTo>
                    <a:pt x="158" y="41"/>
                  </a:lnTo>
                  <a:lnTo>
                    <a:pt x="160" y="39"/>
                  </a:lnTo>
                  <a:lnTo>
                    <a:pt x="160" y="38"/>
                  </a:lnTo>
                  <a:lnTo>
                    <a:pt x="162" y="38"/>
                  </a:lnTo>
                  <a:lnTo>
                    <a:pt x="162" y="36"/>
                  </a:lnTo>
                  <a:lnTo>
                    <a:pt x="162" y="34"/>
                  </a:lnTo>
                  <a:lnTo>
                    <a:pt x="164" y="34"/>
                  </a:lnTo>
                  <a:lnTo>
                    <a:pt x="164" y="32"/>
                  </a:lnTo>
                  <a:lnTo>
                    <a:pt x="164" y="30"/>
                  </a:lnTo>
                  <a:lnTo>
                    <a:pt x="166" y="30"/>
                  </a:lnTo>
                  <a:lnTo>
                    <a:pt x="166" y="28"/>
                  </a:lnTo>
                  <a:lnTo>
                    <a:pt x="149" y="22"/>
                  </a:lnTo>
                  <a:close/>
                  <a:moveTo>
                    <a:pt x="110" y="134"/>
                  </a:moveTo>
                  <a:lnTo>
                    <a:pt x="66" y="134"/>
                  </a:lnTo>
                  <a:lnTo>
                    <a:pt x="66" y="149"/>
                  </a:lnTo>
                  <a:lnTo>
                    <a:pt x="168" y="149"/>
                  </a:lnTo>
                  <a:lnTo>
                    <a:pt x="168" y="134"/>
                  </a:lnTo>
                  <a:lnTo>
                    <a:pt x="129" y="134"/>
                  </a:lnTo>
                  <a:lnTo>
                    <a:pt x="129" y="102"/>
                  </a:lnTo>
                  <a:lnTo>
                    <a:pt x="166" y="102"/>
                  </a:lnTo>
                  <a:lnTo>
                    <a:pt x="166" y="87"/>
                  </a:lnTo>
                  <a:lnTo>
                    <a:pt x="75" y="87"/>
                  </a:lnTo>
                  <a:lnTo>
                    <a:pt x="75" y="102"/>
                  </a:lnTo>
                  <a:lnTo>
                    <a:pt x="110" y="102"/>
                  </a:lnTo>
                  <a:lnTo>
                    <a:pt x="110" y="13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l"/>
              <a:endParaRPr kumimoji="0" lang="zh-TW" altLang="en-US" b="1">
                <a:solidFill>
                  <a:prstClr val="black"/>
                </a:solidFill>
                <a:ea typeface="新細明體"/>
              </a:endParaRPr>
            </a:p>
          </p:txBody>
        </p:sp>
        <p:sp>
          <p:nvSpPr>
            <p:cNvPr id="15" name="Freeform 11"/>
            <p:cNvSpPr>
              <a:spLocks noChangeAspect="1" noEditPoints="1"/>
            </p:cNvSpPr>
            <p:nvPr userDrawn="1"/>
          </p:nvSpPr>
          <p:spPr bwMode="auto">
            <a:xfrm>
              <a:off x="389" y="212"/>
              <a:ext cx="168" cy="152"/>
            </a:xfrm>
            <a:custGeom>
              <a:avLst/>
              <a:gdLst>
                <a:gd name="T0" fmla="*/ 21 w 172"/>
                <a:gd name="T1" fmla="*/ 14 h 152"/>
                <a:gd name="T2" fmla="*/ 21 w 172"/>
                <a:gd name="T3" fmla="*/ 4 h 152"/>
                <a:gd name="T4" fmla="*/ 9 w 172"/>
                <a:gd name="T5" fmla="*/ 18 h 152"/>
                <a:gd name="T6" fmla="*/ 19 w 172"/>
                <a:gd name="T7" fmla="*/ 25 h 152"/>
                <a:gd name="T8" fmla="*/ 21 w 172"/>
                <a:gd name="T9" fmla="*/ 33 h 152"/>
                <a:gd name="T10" fmla="*/ 21 w 172"/>
                <a:gd name="T11" fmla="*/ 54 h 152"/>
                <a:gd name="T12" fmla="*/ 19 w 172"/>
                <a:gd name="T13" fmla="*/ 44 h 152"/>
                <a:gd name="T14" fmla="*/ 7 w 172"/>
                <a:gd name="T15" fmla="*/ 57 h 152"/>
                <a:gd name="T16" fmla="*/ 17 w 172"/>
                <a:gd name="T17" fmla="*/ 65 h 152"/>
                <a:gd name="T18" fmla="*/ 15 w 172"/>
                <a:gd name="T19" fmla="*/ 118 h 152"/>
                <a:gd name="T20" fmla="*/ 9 w 172"/>
                <a:gd name="T21" fmla="*/ 129 h 152"/>
                <a:gd name="T22" fmla="*/ 2 w 172"/>
                <a:gd name="T23" fmla="*/ 141 h 152"/>
                <a:gd name="T24" fmla="*/ 21 w 172"/>
                <a:gd name="T25" fmla="*/ 139 h 152"/>
                <a:gd name="T26" fmla="*/ 21 w 172"/>
                <a:gd name="T27" fmla="*/ 124 h 152"/>
                <a:gd name="T28" fmla="*/ 21 w 172"/>
                <a:gd name="T29" fmla="*/ 107 h 152"/>
                <a:gd name="T30" fmla="*/ 21 w 172"/>
                <a:gd name="T31" fmla="*/ 88 h 152"/>
                <a:gd name="T32" fmla="*/ 21 w 172"/>
                <a:gd name="T33" fmla="*/ 95 h 152"/>
                <a:gd name="T34" fmla="*/ 19 w 172"/>
                <a:gd name="T35" fmla="*/ 109 h 152"/>
                <a:gd name="T36" fmla="*/ 87 w 172"/>
                <a:gd name="T37" fmla="*/ 46 h 152"/>
                <a:gd name="T38" fmla="*/ 91 w 172"/>
                <a:gd name="T39" fmla="*/ 59 h 152"/>
                <a:gd name="T40" fmla="*/ 94 w 172"/>
                <a:gd name="T41" fmla="*/ 71 h 152"/>
                <a:gd name="T42" fmla="*/ 101 w 172"/>
                <a:gd name="T43" fmla="*/ 67 h 152"/>
                <a:gd name="T44" fmla="*/ 97 w 172"/>
                <a:gd name="T45" fmla="*/ 55 h 152"/>
                <a:gd name="T46" fmla="*/ 94 w 172"/>
                <a:gd name="T47" fmla="*/ 40 h 152"/>
                <a:gd name="T48" fmla="*/ 94 w 172"/>
                <a:gd name="T49" fmla="*/ 27 h 152"/>
                <a:gd name="T50" fmla="*/ 84 w 172"/>
                <a:gd name="T51" fmla="*/ 31 h 152"/>
                <a:gd name="T52" fmla="*/ 69 w 172"/>
                <a:gd name="T53" fmla="*/ 23 h 152"/>
                <a:gd name="T54" fmla="*/ 22 w 172"/>
                <a:gd name="T55" fmla="*/ 23 h 152"/>
                <a:gd name="T56" fmla="*/ 21 w 172"/>
                <a:gd name="T57" fmla="*/ 33 h 152"/>
                <a:gd name="T58" fmla="*/ 22 w 172"/>
                <a:gd name="T59" fmla="*/ 54 h 152"/>
                <a:gd name="T60" fmla="*/ 21 w 172"/>
                <a:gd name="T61" fmla="*/ 67 h 152"/>
                <a:gd name="T62" fmla="*/ 30 w 172"/>
                <a:gd name="T63" fmla="*/ 71 h 152"/>
                <a:gd name="T64" fmla="*/ 34 w 172"/>
                <a:gd name="T65" fmla="*/ 59 h 152"/>
                <a:gd name="T66" fmla="*/ 40 w 172"/>
                <a:gd name="T67" fmla="*/ 46 h 152"/>
                <a:gd name="T68" fmla="*/ 45 w 172"/>
                <a:gd name="T69" fmla="*/ 57 h 152"/>
                <a:gd name="T70" fmla="*/ 42 w 172"/>
                <a:gd name="T71" fmla="*/ 63 h 152"/>
                <a:gd name="T72" fmla="*/ 42 w 172"/>
                <a:gd name="T73" fmla="*/ 78 h 152"/>
                <a:gd name="T74" fmla="*/ 49 w 172"/>
                <a:gd name="T75" fmla="*/ 76 h 152"/>
                <a:gd name="T76" fmla="*/ 52 w 172"/>
                <a:gd name="T77" fmla="*/ 65 h 152"/>
                <a:gd name="T78" fmla="*/ 52 w 172"/>
                <a:gd name="T79" fmla="*/ 50 h 152"/>
                <a:gd name="T80" fmla="*/ 53 w 172"/>
                <a:gd name="T81" fmla="*/ 37 h 152"/>
                <a:gd name="T82" fmla="*/ 57 w 172"/>
                <a:gd name="T83" fmla="*/ 46 h 152"/>
                <a:gd name="T84" fmla="*/ 69 w 172"/>
                <a:gd name="T85" fmla="*/ 38 h 152"/>
                <a:gd name="T86" fmla="*/ 70 w 172"/>
                <a:gd name="T87" fmla="*/ 67 h 152"/>
                <a:gd name="T88" fmla="*/ 76 w 172"/>
                <a:gd name="T89" fmla="*/ 78 h 152"/>
                <a:gd name="T90" fmla="*/ 84 w 172"/>
                <a:gd name="T91" fmla="*/ 74 h 152"/>
                <a:gd name="T92" fmla="*/ 87 w 172"/>
                <a:gd name="T93" fmla="*/ 59 h 152"/>
                <a:gd name="T94" fmla="*/ 85 w 172"/>
                <a:gd name="T95" fmla="*/ 42 h 152"/>
                <a:gd name="T96" fmla="*/ 61 w 172"/>
                <a:gd name="T97" fmla="*/ 33 h 152"/>
                <a:gd name="T98" fmla="*/ 57 w 172"/>
                <a:gd name="T99" fmla="*/ 25 h 152"/>
                <a:gd name="T100" fmla="*/ 63 w 172"/>
                <a:gd name="T101" fmla="*/ 29 h 152"/>
                <a:gd name="T102" fmla="*/ 43 w 172"/>
                <a:gd name="T103" fmla="*/ 88 h 152"/>
                <a:gd name="T104" fmla="*/ 26 w 172"/>
                <a:gd name="T105" fmla="*/ 112 h 152"/>
                <a:gd name="T106" fmla="*/ 24 w 172"/>
                <a:gd name="T107" fmla="*/ 128 h 152"/>
                <a:gd name="T108" fmla="*/ 21 w 172"/>
                <a:gd name="T109" fmla="*/ 139 h 152"/>
                <a:gd name="T110" fmla="*/ 28 w 172"/>
                <a:gd name="T111" fmla="*/ 150 h 152"/>
                <a:gd name="T112" fmla="*/ 36 w 172"/>
                <a:gd name="T113" fmla="*/ 141 h 152"/>
                <a:gd name="T114" fmla="*/ 40 w 172"/>
                <a:gd name="T115" fmla="*/ 128 h 152"/>
                <a:gd name="T116" fmla="*/ 43 w 172"/>
                <a:gd name="T117" fmla="*/ 107 h 15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72" h="152">
                  <a:moveTo>
                    <a:pt x="29" y="33"/>
                  </a:moveTo>
                  <a:lnTo>
                    <a:pt x="42" y="21"/>
                  </a:lnTo>
                  <a:lnTo>
                    <a:pt x="40" y="19"/>
                  </a:lnTo>
                  <a:lnTo>
                    <a:pt x="40" y="18"/>
                  </a:lnTo>
                  <a:lnTo>
                    <a:pt x="38" y="18"/>
                  </a:lnTo>
                  <a:lnTo>
                    <a:pt x="36" y="16"/>
                  </a:lnTo>
                  <a:lnTo>
                    <a:pt x="36" y="14"/>
                  </a:lnTo>
                  <a:lnTo>
                    <a:pt x="33" y="14"/>
                  </a:lnTo>
                  <a:lnTo>
                    <a:pt x="31" y="12"/>
                  </a:lnTo>
                  <a:lnTo>
                    <a:pt x="29" y="10"/>
                  </a:lnTo>
                  <a:lnTo>
                    <a:pt x="27" y="10"/>
                  </a:lnTo>
                  <a:lnTo>
                    <a:pt x="27" y="8"/>
                  </a:lnTo>
                  <a:lnTo>
                    <a:pt x="25" y="8"/>
                  </a:lnTo>
                  <a:lnTo>
                    <a:pt x="25" y="6"/>
                  </a:lnTo>
                  <a:lnTo>
                    <a:pt x="23" y="6"/>
                  </a:lnTo>
                  <a:lnTo>
                    <a:pt x="23" y="4"/>
                  </a:lnTo>
                  <a:lnTo>
                    <a:pt x="21" y="4"/>
                  </a:lnTo>
                  <a:lnTo>
                    <a:pt x="19" y="2"/>
                  </a:lnTo>
                  <a:lnTo>
                    <a:pt x="17" y="0"/>
                  </a:lnTo>
                  <a:lnTo>
                    <a:pt x="4" y="14"/>
                  </a:lnTo>
                  <a:lnTo>
                    <a:pt x="7" y="14"/>
                  </a:lnTo>
                  <a:lnTo>
                    <a:pt x="7" y="16"/>
                  </a:lnTo>
                  <a:lnTo>
                    <a:pt x="9" y="16"/>
                  </a:lnTo>
                  <a:lnTo>
                    <a:pt x="9" y="18"/>
                  </a:lnTo>
                  <a:lnTo>
                    <a:pt x="11" y="18"/>
                  </a:lnTo>
                  <a:lnTo>
                    <a:pt x="13" y="19"/>
                  </a:lnTo>
                  <a:lnTo>
                    <a:pt x="15" y="19"/>
                  </a:lnTo>
                  <a:lnTo>
                    <a:pt x="15" y="21"/>
                  </a:lnTo>
                  <a:lnTo>
                    <a:pt x="17" y="21"/>
                  </a:lnTo>
                  <a:lnTo>
                    <a:pt x="17" y="23"/>
                  </a:lnTo>
                  <a:lnTo>
                    <a:pt x="19" y="23"/>
                  </a:lnTo>
                  <a:lnTo>
                    <a:pt x="19" y="25"/>
                  </a:lnTo>
                  <a:lnTo>
                    <a:pt x="21" y="25"/>
                  </a:lnTo>
                  <a:lnTo>
                    <a:pt x="21" y="27"/>
                  </a:lnTo>
                  <a:lnTo>
                    <a:pt x="23" y="27"/>
                  </a:lnTo>
                  <a:lnTo>
                    <a:pt x="23" y="29"/>
                  </a:lnTo>
                  <a:lnTo>
                    <a:pt x="25" y="29"/>
                  </a:lnTo>
                  <a:lnTo>
                    <a:pt x="25" y="31"/>
                  </a:lnTo>
                  <a:lnTo>
                    <a:pt x="27" y="31"/>
                  </a:lnTo>
                  <a:lnTo>
                    <a:pt x="27" y="33"/>
                  </a:lnTo>
                  <a:lnTo>
                    <a:pt x="29" y="33"/>
                  </a:lnTo>
                  <a:close/>
                  <a:moveTo>
                    <a:pt x="23" y="73"/>
                  </a:moveTo>
                  <a:lnTo>
                    <a:pt x="36" y="59"/>
                  </a:lnTo>
                  <a:lnTo>
                    <a:pt x="36" y="57"/>
                  </a:lnTo>
                  <a:lnTo>
                    <a:pt x="33" y="57"/>
                  </a:lnTo>
                  <a:lnTo>
                    <a:pt x="33" y="55"/>
                  </a:lnTo>
                  <a:lnTo>
                    <a:pt x="31" y="55"/>
                  </a:lnTo>
                  <a:lnTo>
                    <a:pt x="29" y="54"/>
                  </a:lnTo>
                  <a:lnTo>
                    <a:pt x="29" y="52"/>
                  </a:lnTo>
                  <a:lnTo>
                    <a:pt x="27" y="52"/>
                  </a:lnTo>
                  <a:lnTo>
                    <a:pt x="25" y="50"/>
                  </a:lnTo>
                  <a:lnTo>
                    <a:pt x="23" y="48"/>
                  </a:lnTo>
                  <a:lnTo>
                    <a:pt x="21" y="48"/>
                  </a:lnTo>
                  <a:lnTo>
                    <a:pt x="21" y="46"/>
                  </a:lnTo>
                  <a:lnTo>
                    <a:pt x="19" y="46"/>
                  </a:lnTo>
                  <a:lnTo>
                    <a:pt x="19" y="44"/>
                  </a:lnTo>
                  <a:lnTo>
                    <a:pt x="17" y="44"/>
                  </a:lnTo>
                  <a:lnTo>
                    <a:pt x="15" y="42"/>
                  </a:lnTo>
                  <a:lnTo>
                    <a:pt x="13" y="42"/>
                  </a:lnTo>
                  <a:lnTo>
                    <a:pt x="0" y="54"/>
                  </a:lnTo>
                  <a:lnTo>
                    <a:pt x="2" y="55"/>
                  </a:lnTo>
                  <a:lnTo>
                    <a:pt x="4" y="55"/>
                  </a:lnTo>
                  <a:lnTo>
                    <a:pt x="4" y="57"/>
                  </a:lnTo>
                  <a:lnTo>
                    <a:pt x="7" y="57"/>
                  </a:lnTo>
                  <a:lnTo>
                    <a:pt x="7" y="59"/>
                  </a:lnTo>
                  <a:lnTo>
                    <a:pt x="9" y="59"/>
                  </a:lnTo>
                  <a:lnTo>
                    <a:pt x="11" y="61"/>
                  </a:lnTo>
                  <a:lnTo>
                    <a:pt x="13" y="61"/>
                  </a:lnTo>
                  <a:lnTo>
                    <a:pt x="13" y="63"/>
                  </a:lnTo>
                  <a:lnTo>
                    <a:pt x="15" y="63"/>
                  </a:lnTo>
                  <a:lnTo>
                    <a:pt x="15" y="65"/>
                  </a:lnTo>
                  <a:lnTo>
                    <a:pt x="17" y="65"/>
                  </a:lnTo>
                  <a:lnTo>
                    <a:pt x="17" y="67"/>
                  </a:lnTo>
                  <a:lnTo>
                    <a:pt x="19" y="67"/>
                  </a:lnTo>
                  <a:lnTo>
                    <a:pt x="21" y="69"/>
                  </a:lnTo>
                  <a:lnTo>
                    <a:pt x="21" y="71"/>
                  </a:lnTo>
                  <a:lnTo>
                    <a:pt x="23" y="71"/>
                  </a:lnTo>
                  <a:lnTo>
                    <a:pt x="23" y="73"/>
                  </a:lnTo>
                  <a:close/>
                  <a:moveTo>
                    <a:pt x="15" y="116"/>
                  </a:moveTo>
                  <a:lnTo>
                    <a:pt x="15" y="118"/>
                  </a:lnTo>
                  <a:lnTo>
                    <a:pt x="15" y="120"/>
                  </a:lnTo>
                  <a:lnTo>
                    <a:pt x="13" y="120"/>
                  </a:lnTo>
                  <a:lnTo>
                    <a:pt x="13" y="122"/>
                  </a:lnTo>
                  <a:lnTo>
                    <a:pt x="13" y="124"/>
                  </a:lnTo>
                  <a:lnTo>
                    <a:pt x="11" y="126"/>
                  </a:lnTo>
                  <a:lnTo>
                    <a:pt x="11" y="128"/>
                  </a:lnTo>
                  <a:lnTo>
                    <a:pt x="9" y="128"/>
                  </a:lnTo>
                  <a:lnTo>
                    <a:pt x="9" y="129"/>
                  </a:lnTo>
                  <a:lnTo>
                    <a:pt x="9" y="131"/>
                  </a:lnTo>
                  <a:lnTo>
                    <a:pt x="7" y="131"/>
                  </a:lnTo>
                  <a:lnTo>
                    <a:pt x="7" y="133"/>
                  </a:lnTo>
                  <a:lnTo>
                    <a:pt x="7" y="135"/>
                  </a:lnTo>
                  <a:lnTo>
                    <a:pt x="4" y="135"/>
                  </a:lnTo>
                  <a:lnTo>
                    <a:pt x="4" y="137"/>
                  </a:lnTo>
                  <a:lnTo>
                    <a:pt x="2" y="139"/>
                  </a:lnTo>
                  <a:lnTo>
                    <a:pt x="2" y="141"/>
                  </a:lnTo>
                  <a:lnTo>
                    <a:pt x="0" y="143"/>
                  </a:lnTo>
                  <a:lnTo>
                    <a:pt x="17" y="150"/>
                  </a:lnTo>
                  <a:lnTo>
                    <a:pt x="19" y="148"/>
                  </a:lnTo>
                  <a:lnTo>
                    <a:pt x="19" y="147"/>
                  </a:lnTo>
                  <a:lnTo>
                    <a:pt x="21" y="145"/>
                  </a:lnTo>
                  <a:lnTo>
                    <a:pt x="23" y="143"/>
                  </a:lnTo>
                  <a:lnTo>
                    <a:pt x="23" y="141"/>
                  </a:lnTo>
                  <a:lnTo>
                    <a:pt x="25" y="139"/>
                  </a:lnTo>
                  <a:lnTo>
                    <a:pt x="25" y="137"/>
                  </a:lnTo>
                  <a:lnTo>
                    <a:pt x="25" y="135"/>
                  </a:lnTo>
                  <a:lnTo>
                    <a:pt x="27" y="133"/>
                  </a:lnTo>
                  <a:lnTo>
                    <a:pt x="27" y="131"/>
                  </a:lnTo>
                  <a:lnTo>
                    <a:pt x="29" y="129"/>
                  </a:lnTo>
                  <a:lnTo>
                    <a:pt x="29" y="128"/>
                  </a:lnTo>
                  <a:lnTo>
                    <a:pt x="29" y="126"/>
                  </a:lnTo>
                  <a:lnTo>
                    <a:pt x="31" y="124"/>
                  </a:lnTo>
                  <a:lnTo>
                    <a:pt x="31" y="122"/>
                  </a:lnTo>
                  <a:lnTo>
                    <a:pt x="33" y="120"/>
                  </a:lnTo>
                  <a:lnTo>
                    <a:pt x="33" y="118"/>
                  </a:lnTo>
                  <a:lnTo>
                    <a:pt x="33" y="116"/>
                  </a:lnTo>
                  <a:lnTo>
                    <a:pt x="36" y="114"/>
                  </a:lnTo>
                  <a:lnTo>
                    <a:pt x="36" y="112"/>
                  </a:lnTo>
                  <a:lnTo>
                    <a:pt x="36" y="111"/>
                  </a:lnTo>
                  <a:lnTo>
                    <a:pt x="36" y="107"/>
                  </a:lnTo>
                  <a:lnTo>
                    <a:pt x="38" y="105"/>
                  </a:lnTo>
                  <a:lnTo>
                    <a:pt x="38" y="103"/>
                  </a:lnTo>
                  <a:lnTo>
                    <a:pt x="38" y="101"/>
                  </a:lnTo>
                  <a:lnTo>
                    <a:pt x="40" y="99"/>
                  </a:lnTo>
                  <a:lnTo>
                    <a:pt x="40" y="95"/>
                  </a:lnTo>
                  <a:lnTo>
                    <a:pt x="40" y="93"/>
                  </a:lnTo>
                  <a:lnTo>
                    <a:pt x="40" y="92"/>
                  </a:lnTo>
                  <a:lnTo>
                    <a:pt x="42" y="88"/>
                  </a:lnTo>
                  <a:lnTo>
                    <a:pt x="42" y="86"/>
                  </a:lnTo>
                  <a:lnTo>
                    <a:pt x="23" y="84"/>
                  </a:lnTo>
                  <a:lnTo>
                    <a:pt x="23" y="86"/>
                  </a:lnTo>
                  <a:lnTo>
                    <a:pt x="23" y="88"/>
                  </a:lnTo>
                  <a:lnTo>
                    <a:pt x="23" y="90"/>
                  </a:lnTo>
                  <a:lnTo>
                    <a:pt x="23" y="92"/>
                  </a:lnTo>
                  <a:lnTo>
                    <a:pt x="23" y="93"/>
                  </a:lnTo>
                  <a:lnTo>
                    <a:pt x="23" y="95"/>
                  </a:lnTo>
                  <a:lnTo>
                    <a:pt x="21" y="97"/>
                  </a:lnTo>
                  <a:lnTo>
                    <a:pt x="21" y="99"/>
                  </a:lnTo>
                  <a:lnTo>
                    <a:pt x="21" y="101"/>
                  </a:lnTo>
                  <a:lnTo>
                    <a:pt x="21" y="103"/>
                  </a:lnTo>
                  <a:lnTo>
                    <a:pt x="21" y="105"/>
                  </a:lnTo>
                  <a:lnTo>
                    <a:pt x="19" y="105"/>
                  </a:lnTo>
                  <a:lnTo>
                    <a:pt x="19" y="107"/>
                  </a:lnTo>
                  <a:lnTo>
                    <a:pt x="19" y="109"/>
                  </a:lnTo>
                  <a:lnTo>
                    <a:pt x="19" y="111"/>
                  </a:lnTo>
                  <a:lnTo>
                    <a:pt x="17" y="111"/>
                  </a:lnTo>
                  <a:lnTo>
                    <a:pt x="17" y="112"/>
                  </a:lnTo>
                  <a:lnTo>
                    <a:pt x="17" y="114"/>
                  </a:lnTo>
                  <a:lnTo>
                    <a:pt x="15" y="116"/>
                  </a:lnTo>
                  <a:close/>
                  <a:moveTo>
                    <a:pt x="143" y="42"/>
                  </a:moveTo>
                  <a:lnTo>
                    <a:pt x="143" y="44"/>
                  </a:lnTo>
                  <a:lnTo>
                    <a:pt x="143" y="46"/>
                  </a:lnTo>
                  <a:lnTo>
                    <a:pt x="143" y="48"/>
                  </a:lnTo>
                  <a:lnTo>
                    <a:pt x="145" y="50"/>
                  </a:lnTo>
                  <a:lnTo>
                    <a:pt x="145" y="52"/>
                  </a:lnTo>
                  <a:lnTo>
                    <a:pt x="145" y="54"/>
                  </a:lnTo>
                  <a:lnTo>
                    <a:pt x="147" y="55"/>
                  </a:lnTo>
                  <a:lnTo>
                    <a:pt x="147" y="57"/>
                  </a:lnTo>
                  <a:lnTo>
                    <a:pt x="147" y="59"/>
                  </a:lnTo>
                  <a:lnTo>
                    <a:pt x="149" y="59"/>
                  </a:lnTo>
                  <a:lnTo>
                    <a:pt x="149" y="61"/>
                  </a:lnTo>
                  <a:lnTo>
                    <a:pt x="149" y="63"/>
                  </a:lnTo>
                  <a:lnTo>
                    <a:pt x="152" y="65"/>
                  </a:lnTo>
                  <a:lnTo>
                    <a:pt x="152" y="67"/>
                  </a:lnTo>
                  <a:lnTo>
                    <a:pt x="154" y="67"/>
                  </a:lnTo>
                  <a:lnTo>
                    <a:pt x="154" y="69"/>
                  </a:lnTo>
                  <a:lnTo>
                    <a:pt x="154" y="71"/>
                  </a:lnTo>
                  <a:lnTo>
                    <a:pt x="156" y="71"/>
                  </a:lnTo>
                  <a:lnTo>
                    <a:pt x="156" y="73"/>
                  </a:lnTo>
                  <a:lnTo>
                    <a:pt x="158" y="74"/>
                  </a:lnTo>
                  <a:lnTo>
                    <a:pt x="158" y="76"/>
                  </a:lnTo>
                  <a:lnTo>
                    <a:pt x="160" y="76"/>
                  </a:lnTo>
                  <a:lnTo>
                    <a:pt x="172" y="73"/>
                  </a:lnTo>
                  <a:lnTo>
                    <a:pt x="172" y="71"/>
                  </a:lnTo>
                  <a:lnTo>
                    <a:pt x="170" y="69"/>
                  </a:lnTo>
                  <a:lnTo>
                    <a:pt x="170" y="67"/>
                  </a:lnTo>
                  <a:lnTo>
                    <a:pt x="168" y="67"/>
                  </a:lnTo>
                  <a:lnTo>
                    <a:pt x="168" y="65"/>
                  </a:lnTo>
                  <a:lnTo>
                    <a:pt x="166" y="63"/>
                  </a:lnTo>
                  <a:lnTo>
                    <a:pt x="166" y="61"/>
                  </a:lnTo>
                  <a:lnTo>
                    <a:pt x="164" y="61"/>
                  </a:lnTo>
                  <a:lnTo>
                    <a:pt x="164" y="59"/>
                  </a:lnTo>
                  <a:lnTo>
                    <a:pt x="162" y="57"/>
                  </a:lnTo>
                  <a:lnTo>
                    <a:pt x="162" y="55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58" y="48"/>
                  </a:lnTo>
                  <a:lnTo>
                    <a:pt x="158" y="46"/>
                  </a:lnTo>
                  <a:lnTo>
                    <a:pt x="158" y="44"/>
                  </a:lnTo>
                  <a:lnTo>
                    <a:pt x="156" y="42"/>
                  </a:lnTo>
                  <a:lnTo>
                    <a:pt x="156" y="40"/>
                  </a:lnTo>
                  <a:lnTo>
                    <a:pt x="158" y="40"/>
                  </a:lnTo>
                  <a:lnTo>
                    <a:pt x="160" y="40"/>
                  </a:lnTo>
                  <a:lnTo>
                    <a:pt x="162" y="38"/>
                  </a:lnTo>
                  <a:lnTo>
                    <a:pt x="164" y="38"/>
                  </a:lnTo>
                  <a:lnTo>
                    <a:pt x="166" y="38"/>
                  </a:lnTo>
                  <a:lnTo>
                    <a:pt x="158" y="25"/>
                  </a:lnTo>
                  <a:lnTo>
                    <a:pt x="158" y="27"/>
                  </a:lnTo>
                  <a:lnTo>
                    <a:pt x="156" y="27"/>
                  </a:lnTo>
                  <a:lnTo>
                    <a:pt x="154" y="27"/>
                  </a:lnTo>
                  <a:lnTo>
                    <a:pt x="152" y="27"/>
                  </a:lnTo>
                  <a:lnTo>
                    <a:pt x="149" y="29"/>
                  </a:lnTo>
                  <a:lnTo>
                    <a:pt x="147" y="29"/>
                  </a:lnTo>
                  <a:lnTo>
                    <a:pt x="145" y="29"/>
                  </a:lnTo>
                  <a:lnTo>
                    <a:pt x="143" y="29"/>
                  </a:lnTo>
                  <a:lnTo>
                    <a:pt x="141" y="29"/>
                  </a:lnTo>
                  <a:lnTo>
                    <a:pt x="139" y="31"/>
                  </a:lnTo>
                  <a:lnTo>
                    <a:pt x="137" y="31"/>
                  </a:lnTo>
                  <a:lnTo>
                    <a:pt x="135" y="31"/>
                  </a:lnTo>
                  <a:lnTo>
                    <a:pt x="133" y="31"/>
                  </a:lnTo>
                  <a:lnTo>
                    <a:pt x="131" y="31"/>
                  </a:lnTo>
                  <a:lnTo>
                    <a:pt x="129" y="31"/>
                  </a:lnTo>
                  <a:lnTo>
                    <a:pt x="127" y="31"/>
                  </a:lnTo>
                  <a:lnTo>
                    <a:pt x="125" y="31"/>
                  </a:lnTo>
                  <a:lnTo>
                    <a:pt x="116" y="23"/>
                  </a:lnTo>
                  <a:lnTo>
                    <a:pt x="166" y="23"/>
                  </a:lnTo>
                  <a:lnTo>
                    <a:pt x="166" y="8"/>
                  </a:lnTo>
                  <a:lnTo>
                    <a:pt x="112" y="8"/>
                  </a:lnTo>
                  <a:lnTo>
                    <a:pt x="112" y="2"/>
                  </a:lnTo>
                  <a:lnTo>
                    <a:pt x="94" y="2"/>
                  </a:lnTo>
                  <a:lnTo>
                    <a:pt x="94" y="8"/>
                  </a:lnTo>
                  <a:lnTo>
                    <a:pt x="44" y="8"/>
                  </a:lnTo>
                  <a:lnTo>
                    <a:pt x="44" y="23"/>
                  </a:lnTo>
                  <a:lnTo>
                    <a:pt x="89" y="23"/>
                  </a:lnTo>
                  <a:lnTo>
                    <a:pt x="79" y="29"/>
                  </a:lnTo>
                  <a:lnTo>
                    <a:pt x="79" y="31"/>
                  </a:lnTo>
                  <a:lnTo>
                    <a:pt x="81" y="31"/>
                  </a:lnTo>
                  <a:lnTo>
                    <a:pt x="81" y="33"/>
                  </a:lnTo>
                  <a:lnTo>
                    <a:pt x="83" y="33"/>
                  </a:lnTo>
                  <a:lnTo>
                    <a:pt x="81" y="33"/>
                  </a:lnTo>
                  <a:lnTo>
                    <a:pt x="38" y="33"/>
                  </a:lnTo>
                  <a:lnTo>
                    <a:pt x="38" y="46"/>
                  </a:lnTo>
                  <a:lnTo>
                    <a:pt x="48" y="46"/>
                  </a:lnTo>
                  <a:lnTo>
                    <a:pt x="48" y="48"/>
                  </a:lnTo>
                  <a:lnTo>
                    <a:pt x="46" y="48"/>
                  </a:lnTo>
                  <a:lnTo>
                    <a:pt x="46" y="50"/>
                  </a:lnTo>
                  <a:lnTo>
                    <a:pt x="46" y="52"/>
                  </a:lnTo>
                  <a:lnTo>
                    <a:pt x="44" y="52"/>
                  </a:lnTo>
                  <a:lnTo>
                    <a:pt x="44" y="54"/>
                  </a:lnTo>
                  <a:lnTo>
                    <a:pt x="44" y="55"/>
                  </a:lnTo>
                  <a:lnTo>
                    <a:pt x="44" y="57"/>
                  </a:lnTo>
                  <a:lnTo>
                    <a:pt x="42" y="57"/>
                  </a:lnTo>
                  <a:lnTo>
                    <a:pt x="42" y="59"/>
                  </a:lnTo>
                  <a:lnTo>
                    <a:pt x="40" y="61"/>
                  </a:lnTo>
                  <a:lnTo>
                    <a:pt x="40" y="63"/>
                  </a:lnTo>
                  <a:lnTo>
                    <a:pt x="38" y="65"/>
                  </a:lnTo>
                  <a:lnTo>
                    <a:pt x="38" y="67"/>
                  </a:lnTo>
                  <a:lnTo>
                    <a:pt x="36" y="67"/>
                  </a:lnTo>
                  <a:lnTo>
                    <a:pt x="36" y="69"/>
                  </a:lnTo>
                  <a:lnTo>
                    <a:pt x="33" y="71"/>
                  </a:lnTo>
                  <a:lnTo>
                    <a:pt x="48" y="76"/>
                  </a:lnTo>
                  <a:lnTo>
                    <a:pt x="48" y="74"/>
                  </a:lnTo>
                  <a:lnTo>
                    <a:pt x="50" y="73"/>
                  </a:lnTo>
                  <a:lnTo>
                    <a:pt x="50" y="71"/>
                  </a:lnTo>
                  <a:lnTo>
                    <a:pt x="52" y="71"/>
                  </a:lnTo>
                  <a:lnTo>
                    <a:pt x="52" y="69"/>
                  </a:lnTo>
                  <a:lnTo>
                    <a:pt x="52" y="67"/>
                  </a:lnTo>
                  <a:lnTo>
                    <a:pt x="54" y="67"/>
                  </a:lnTo>
                  <a:lnTo>
                    <a:pt x="54" y="65"/>
                  </a:lnTo>
                  <a:lnTo>
                    <a:pt x="54" y="63"/>
                  </a:lnTo>
                  <a:lnTo>
                    <a:pt x="56" y="63"/>
                  </a:lnTo>
                  <a:lnTo>
                    <a:pt x="56" y="61"/>
                  </a:lnTo>
                  <a:lnTo>
                    <a:pt x="56" y="59"/>
                  </a:lnTo>
                  <a:lnTo>
                    <a:pt x="58" y="59"/>
                  </a:lnTo>
                  <a:lnTo>
                    <a:pt x="58" y="57"/>
                  </a:lnTo>
                  <a:lnTo>
                    <a:pt x="58" y="55"/>
                  </a:lnTo>
                  <a:lnTo>
                    <a:pt x="60" y="54"/>
                  </a:lnTo>
                  <a:lnTo>
                    <a:pt x="60" y="52"/>
                  </a:lnTo>
                  <a:lnTo>
                    <a:pt x="60" y="50"/>
                  </a:lnTo>
                  <a:lnTo>
                    <a:pt x="62" y="48"/>
                  </a:lnTo>
                  <a:lnTo>
                    <a:pt x="62" y="46"/>
                  </a:lnTo>
                  <a:lnTo>
                    <a:pt x="69" y="46"/>
                  </a:lnTo>
                  <a:lnTo>
                    <a:pt x="71" y="46"/>
                  </a:lnTo>
                  <a:lnTo>
                    <a:pt x="71" y="48"/>
                  </a:lnTo>
                  <a:lnTo>
                    <a:pt x="71" y="50"/>
                  </a:lnTo>
                  <a:lnTo>
                    <a:pt x="71" y="52"/>
                  </a:lnTo>
                  <a:lnTo>
                    <a:pt x="71" y="54"/>
                  </a:lnTo>
                  <a:lnTo>
                    <a:pt x="71" y="55"/>
                  </a:lnTo>
                  <a:lnTo>
                    <a:pt x="71" y="57"/>
                  </a:lnTo>
                  <a:lnTo>
                    <a:pt x="71" y="59"/>
                  </a:lnTo>
                  <a:lnTo>
                    <a:pt x="71" y="61"/>
                  </a:lnTo>
                  <a:lnTo>
                    <a:pt x="71" y="63"/>
                  </a:lnTo>
                  <a:lnTo>
                    <a:pt x="69" y="63"/>
                  </a:lnTo>
                  <a:lnTo>
                    <a:pt x="69" y="65"/>
                  </a:lnTo>
                  <a:lnTo>
                    <a:pt x="67" y="65"/>
                  </a:lnTo>
                  <a:lnTo>
                    <a:pt x="65" y="65"/>
                  </a:lnTo>
                  <a:lnTo>
                    <a:pt x="65" y="63"/>
                  </a:lnTo>
                  <a:lnTo>
                    <a:pt x="62" y="63"/>
                  </a:lnTo>
                  <a:lnTo>
                    <a:pt x="60" y="63"/>
                  </a:lnTo>
                  <a:lnTo>
                    <a:pt x="58" y="63"/>
                  </a:lnTo>
                  <a:lnTo>
                    <a:pt x="56" y="61"/>
                  </a:lnTo>
                  <a:lnTo>
                    <a:pt x="58" y="78"/>
                  </a:lnTo>
                  <a:lnTo>
                    <a:pt x="60" y="78"/>
                  </a:lnTo>
                  <a:lnTo>
                    <a:pt x="62" y="78"/>
                  </a:lnTo>
                  <a:lnTo>
                    <a:pt x="65" y="78"/>
                  </a:lnTo>
                  <a:lnTo>
                    <a:pt x="67" y="78"/>
                  </a:lnTo>
                  <a:lnTo>
                    <a:pt x="69" y="78"/>
                  </a:lnTo>
                  <a:lnTo>
                    <a:pt x="71" y="78"/>
                  </a:lnTo>
                  <a:lnTo>
                    <a:pt x="73" y="78"/>
                  </a:lnTo>
                  <a:lnTo>
                    <a:pt x="75" y="78"/>
                  </a:lnTo>
                  <a:lnTo>
                    <a:pt x="77" y="78"/>
                  </a:lnTo>
                  <a:lnTo>
                    <a:pt x="77" y="76"/>
                  </a:lnTo>
                  <a:lnTo>
                    <a:pt x="79" y="76"/>
                  </a:lnTo>
                  <a:lnTo>
                    <a:pt x="81" y="76"/>
                  </a:lnTo>
                  <a:lnTo>
                    <a:pt x="81" y="74"/>
                  </a:lnTo>
                  <a:lnTo>
                    <a:pt x="83" y="73"/>
                  </a:lnTo>
                  <a:lnTo>
                    <a:pt x="83" y="71"/>
                  </a:lnTo>
                  <a:lnTo>
                    <a:pt x="83" y="69"/>
                  </a:lnTo>
                  <a:lnTo>
                    <a:pt x="85" y="69"/>
                  </a:lnTo>
                  <a:lnTo>
                    <a:pt x="85" y="67"/>
                  </a:lnTo>
                  <a:lnTo>
                    <a:pt x="85" y="65"/>
                  </a:lnTo>
                  <a:lnTo>
                    <a:pt x="85" y="63"/>
                  </a:lnTo>
                  <a:lnTo>
                    <a:pt x="85" y="61"/>
                  </a:lnTo>
                  <a:lnTo>
                    <a:pt x="85" y="59"/>
                  </a:lnTo>
                  <a:lnTo>
                    <a:pt x="85" y="57"/>
                  </a:lnTo>
                  <a:lnTo>
                    <a:pt x="85" y="55"/>
                  </a:lnTo>
                  <a:lnTo>
                    <a:pt x="85" y="54"/>
                  </a:lnTo>
                  <a:lnTo>
                    <a:pt x="85" y="52"/>
                  </a:lnTo>
                  <a:lnTo>
                    <a:pt x="85" y="50"/>
                  </a:lnTo>
                  <a:lnTo>
                    <a:pt x="85" y="48"/>
                  </a:lnTo>
                  <a:lnTo>
                    <a:pt x="85" y="46"/>
                  </a:lnTo>
                  <a:lnTo>
                    <a:pt x="85" y="44"/>
                  </a:lnTo>
                  <a:lnTo>
                    <a:pt x="85" y="42"/>
                  </a:lnTo>
                  <a:lnTo>
                    <a:pt x="85" y="40"/>
                  </a:lnTo>
                  <a:lnTo>
                    <a:pt x="85" y="38"/>
                  </a:lnTo>
                  <a:lnTo>
                    <a:pt x="85" y="37"/>
                  </a:lnTo>
                  <a:lnTo>
                    <a:pt x="87" y="37"/>
                  </a:lnTo>
                  <a:lnTo>
                    <a:pt x="87" y="38"/>
                  </a:lnTo>
                  <a:lnTo>
                    <a:pt x="89" y="38"/>
                  </a:lnTo>
                  <a:lnTo>
                    <a:pt x="89" y="40"/>
                  </a:lnTo>
                  <a:lnTo>
                    <a:pt x="89" y="42"/>
                  </a:lnTo>
                  <a:lnTo>
                    <a:pt x="91" y="42"/>
                  </a:lnTo>
                  <a:lnTo>
                    <a:pt x="91" y="44"/>
                  </a:lnTo>
                  <a:lnTo>
                    <a:pt x="94" y="44"/>
                  </a:lnTo>
                  <a:lnTo>
                    <a:pt x="94" y="46"/>
                  </a:lnTo>
                  <a:lnTo>
                    <a:pt x="94" y="80"/>
                  </a:lnTo>
                  <a:lnTo>
                    <a:pt x="110" y="80"/>
                  </a:lnTo>
                  <a:lnTo>
                    <a:pt x="110" y="46"/>
                  </a:lnTo>
                  <a:lnTo>
                    <a:pt x="110" y="44"/>
                  </a:lnTo>
                  <a:lnTo>
                    <a:pt x="112" y="44"/>
                  </a:lnTo>
                  <a:lnTo>
                    <a:pt x="112" y="42"/>
                  </a:lnTo>
                  <a:lnTo>
                    <a:pt x="114" y="40"/>
                  </a:lnTo>
                  <a:lnTo>
                    <a:pt x="116" y="38"/>
                  </a:lnTo>
                  <a:lnTo>
                    <a:pt x="118" y="38"/>
                  </a:lnTo>
                  <a:lnTo>
                    <a:pt x="118" y="37"/>
                  </a:lnTo>
                  <a:lnTo>
                    <a:pt x="120" y="35"/>
                  </a:lnTo>
                  <a:lnTo>
                    <a:pt x="123" y="33"/>
                  </a:lnTo>
                  <a:lnTo>
                    <a:pt x="123" y="35"/>
                  </a:lnTo>
                  <a:lnTo>
                    <a:pt x="123" y="67"/>
                  </a:lnTo>
                  <a:lnTo>
                    <a:pt x="120" y="67"/>
                  </a:lnTo>
                  <a:lnTo>
                    <a:pt x="118" y="67"/>
                  </a:lnTo>
                  <a:lnTo>
                    <a:pt x="116" y="67"/>
                  </a:lnTo>
                  <a:lnTo>
                    <a:pt x="116" y="69"/>
                  </a:lnTo>
                  <a:lnTo>
                    <a:pt x="114" y="69"/>
                  </a:lnTo>
                  <a:lnTo>
                    <a:pt x="118" y="80"/>
                  </a:lnTo>
                  <a:lnTo>
                    <a:pt x="120" y="80"/>
                  </a:lnTo>
                  <a:lnTo>
                    <a:pt x="123" y="80"/>
                  </a:lnTo>
                  <a:lnTo>
                    <a:pt x="125" y="80"/>
                  </a:lnTo>
                  <a:lnTo>
                    <a:pt x="127" y="78"/>
                  </a:lnTo>
                  <a:lnTo>
                    <a:pt x="129" y="78"/>
                  </a:lnTo>
                  <a:lnTo>
                    <a:pt x="131" y="78"/>
                  </a:lnTo>
                  <a:lnTo>
                    <a:pt x="133" y="78"/>
                  </a:lnTo>
                  <a:lnTo>
                    <a:pt x="133" y="76"/>
                  </a:lnTo>
                  <a:lnTo>
                    <a:pt x="135" y="76"/>
                  </a:lnTo>
                  <a:lnTo>
                    <a:pt x="137" y="76"/>
                  </a:lnTo>
                  <a:lnTo>
                    <a:pt x="139" y="76"/>
                  </a:lnTo>
                  <a:lnTo>
                    <a:pt x="139" y="74"/>
                  </a:lnTo>
                  <a:lnTo>
                    <a:pt x="141" y="74"/>
                  </a:lnTo>
                  <a:lnTo>
                    <a:pt x="143" y="74"/>
                  </a:lnTo>
                  <a:lnTo>
                    <a:pt x="145" y="73"/>
                  </a:lnTo>
                  <a:lnTo>
                    <a:pt x="147" y="73"/>
                  </a:lnTo>
                  <a:lnTo>
                    <a:pt x="149" y="73"/>
                  </a:lnTo>
                  <a:lnTo>
                    <a:pt x="149" y="71"/>
                  </a:lnTo>
                  <a:lnTo>
                    <a:pt x="145" y="59"/>
                  </a:lnTo>
                  <a:lnTo>
                    <a:pt x="143" y="59"/>
                  </a:lnTo>
                  <a:lnTo>
                    <a:pt x="141" y="61"/>
                  </a:lnTo>
                  <a:lnTo>
                    <a:pt x="139" y="61"/>
                  </a:lnTo>
                  <a:lnTo>
                    <a:pt x="137" y="61"/>
                  </a:lnTo>
                  <a:lnTo>
                    <a:pt x="137" y="63"/>
                  </a:lnTo>
                  <a:lnTo>
                    <a:pt x="137" y="44"/>
                  </a:lnTo>
                  <a:lnTo>
                    <a:pt x="137" y="42"/>
                  </a:lnTo>
                  <a:lnTo>
                    <a:pt x="139" y="42"/>
                  </a:lnTo>
                  <a:lnTo>
                    <a:pt x="141" y="42"/>
                  </a:lnTo>
                  <a:lnTo>
                    <a:pt x="143" y="42"/>
                  </a:lnTo>
                  <a:close/>
                  <a:moveTo>
                    <a:pt x="106" y="29"/>
                  </a:moveTo>
                  <a:lnTo>
                    <a:pt x="106" y="31"/>
                  </a:lnTo>
                  <a:lnTo>
                    <a:pt x="104" y="31"/>
                  </a:lnTo>
                  <a:lnTo>
                    <a:pt x="104" y="33"/>
                  </a:lnTo>
                  <a:lnTo>
                    <a:pt x="102" y="33"/>
                  </a:lnTo>
                  <a:lnTo>
                    <a:pt x="102" y="35"/>
                  </a:lnTo>
                  <a:lnTo>
                    <a:pt x="102" y="33"/>
                  </a:lnTo>
                  <a:lnTo>
                    <a:pt x="100" y="33"/>
                  </a:lnTo>
                  <a:lnTo>
                    <a:pt x="100" y="31"/>
                  </a:lnTo>
                  <a:lnTo>
                    <a:pt x="100" y="29"/>
                  </a:lnTo>
                  <a:lnTo>
                    <a:pt x="98" y="29"/>
                  </a:lnTo>
                  <a:lnTo>
                    <a:pt x="98" y="27"/>
                  </a:lnTo>
                  <a:lnTo>
                    <a:pt x="96" y="27"/>
                  </a:lnTo>
                  <a:lnTo>
                    <a:pt x="96" y="25"/>
                  </a:lnTo>
                  <a:lnTo>
                    <a:pt x="94" y="25"/>
                  </a:lnTo>
                  <a:lnTo>
                    <a:pt x="94" y="23"/>
                  </a:lnTo>
                  <a:lnTo>
                    <a:pt x="91" y="23"/>
                  </a:lnTo>
                  <a:lnTo>
                    <a:pt x="112" y="23"/>
                  </a:lnTo>
                  <a:lnTo>
                    <a:pt x="110" y="23"/>
                  </a:lnTo>
                  <a:lnTo>
                    <a:pt x="110" y="25"/>
                  </a:lnTo>
                  <a:lnTo>
                    <a:pt x="110" y="27"/>
                  </a:lnTo>
                  <a:lnTo>
                    <a:pt x="108" y="27"/>
                  </a:lnTo>
                  <a:lnTo>
                    <a:pt x="108" y="29"/>
                  </a:lnTo>
                  <a:lnTo>
                    <a:pt x="106" y="29"/>
                  </a:lnTo>
                  <a:close/>
                  <a:moveTo>
                    <a:pt x="139" y="126"/>
                  </a:moveTo>
                  <a:lnTo>
                    <a:pt x="139" y="150"/>
                  </a:lnTo>
                  <a:lnTo>
                    <a:pt x="156" y="150"/>
                  </a:lnTo>
                  <a:lnTo>
                    <a:pt x="156" y="78"/>
                  </a:lnTo>
                  <a:lnTo>
                    <a:pt x="139" y="78"/>
                  </a:lnTo>
                  <a:lnTo>
                    <a:pt x="139" y="88"/>
                  </a:lnTo>
                  <a:lnTo>
                    <a:pt x="67" y="88"/>
                  </a:lnTo>
                  <a:lnTo>
                    <a:pt x="67" y="82"/>
                  </a:lnTo>
                  <a:lnTo>
                    <a:pt x="50" y="82"/>
                  </a:lnTo>
                  <a:lnTo>
                    <a:pt x="50" y="103"/>
                  </a:lnTo>
                  <a:lnTo>
                    <a:pt x="50" y="105"/>
                  </a:lnTo>
                  <a:lnTo>
                    <a:pt x="50" y="107"/>
                  </a:lnTo>
                  <a:lnTo>
                    <a:pt x="50" y="109"/>
                  </a:lnTo>
                  <a:lnTo>
                    <a:pt x="50" y="111"/>
                  </a:lnTo>
                  <a:lnTo>
                    <a:pt x="48" y="112"/>
                  </a:lnTo>
                  <a:lnTo>
                    <a:pt x="48" y="114"/>
                  </a:lnTo>
                  <a:lnTo>
                    <a:pt x="48" y="116"/>
                  </a:lnTo>
                  <a:lnTo>
                    <a:pt x="48" y="118"/>
                  </a:lnTo>
                  <a:lnTo>
                    <a:pt x="48" y="120"/>
                  </a:lnTo>
                  <a:lnTo>
                    <a:pt x="48" y="122"/>
                  </a:lnTo>
                  <a:lnTo>
                    <a:pt x="46" y="124"/>
                  </a:lnTo>
                  <a:lnTo>
                    <a:pt x="46" y="126"/>
                  </a:lnTo>
                  <a:lnTo>
                    <a:pt x="46" y="128"/>
                  </a:lnTo>
                  <a:lnTo>
                    <a:pt x="44" y="128"/>
                  </a:lnTo>
                  <a:lnTo>
                    <a:pt x="44" y="129"/>
                  </a:lnTo>
                  <a:lnTo>
                    <a:pt x="44" y="131"/>
                  </a:lnTo>
                  <a:lnTo>
                    <a:pt x="42" y="133"/>
                  </a:lnTo>
                  <a:lnTo>
                    <a:pt x="40" y="135"/>
                  </a:lnTo>
                  <a:lnTo>
                    <a:pt x="40" y="137"/>
                  </a:lnTo>
                  <a:lnTo>
                    <a:pt x="38" y="137"/>
                  </a:lnTo>
                  <a:lnTo>
                    <a:pt x="38" y="139"/>
                  </a:lnTo>
                  <a:lnTo>
                    <a:pt x="36" y="139"/>
                  </a:lnTo>
                  <a:lnTo>
                    <a:pt x="36" y="141"/>
                  </a:lnTo>
                  <a:lnTo>
                    <a:pt x="33" y="141"/>
                  </a:lnTo>
                  <a:lnTo>
                    <a:pt x="31" y="143"/>
                  </a:lnTo>
                  <a:lnTo>
                    <a:pt x="46" y="152"/>
                  </a:lnTo>
                  <a:lnTo>
                    <a:pt x="48" y="152"/>
                  </a:lnTo>
                  <a:lnTo>
                    <a:pt x="48" y="150"/>
                  </a:lnTo>
                  <a:lnTo>
                    <a:pt x="50" y="150"/>
                  </a:lnTo>
                  <a:lnTo>
                    <a:pt x="50" y="148"/>
                  </a:lnTo>
                  <a:lnTo>
                    <a:pt x="52" y="148"/>
                  </a:lnTo>
                  <a:lnTo>
                    <a:pt x="52" y="147"/>
                  </a:lnTo>
                  <a:lnTo>
                    <a:pt x="54" y="147"/>
                  </a:lnTo>
                  <a:lnTo>
                    <a:pt x="54" y="145"/>
                  </a:lnTo>
                  <a:lnTo>
                    <a:pt x="56" y="143"/>
                  </a:lnTo>
                  <a:lnTo>
                    <a:pt x="56" y="141"/>
                  </a:lnTo>
                  <a:lnTo>
                    <a:pt x="58" y="141"/>
                  </a:lnTo>
                  <a:lnTo>
                    <a:pt x="58" y="139"/>
                  </a:lnTo>
                  <a:lnTo>
                    <a:pt x="58" y="137"/>
                  </a:lnTo>
                  <a:lnTo>
                    <a:pt x="60" y="137"/>
                  </a:lnTo>
                  <a:lnTo>
                    <a:pt x="60" y="135"/>
                  </a:lnTo>
                  <a:lnTo>
                    <a:pt x="60" y="133"/>
                  </a:lnTo>
                  <a:lnTo>
                    <a:pt x="62" y="131"/>
                  </a:lnTo>
                  <a:lnTo>
                    <a:pt x="62" y="129"/>
                  </a:lnTo>
                  <a:lnTo>
                    <a:pt x="62" y="128"/>
                  </a:lnTo>
                  <a:lnTo>
                    <a:pt x="65" y="128"/>
                  </a:lnTo>
                  <a:lnTo>
                    <a:pt x="65" y="126"/>
                  </a:lnTo>
                  <a:lnTo>
                    <a:pt x="139" y="126"/>
                  </a:lnTo>
                  <a:close/>
                  <a:moveTo>
                    <a:pt x="139" y="112"/>
                  </a:moveTo>
                  <a:lnTo>
                    <a:pt x="67" y="112"/>
                  </a:lnTo>
                  <a:lnTo>
                    <a:pt x="67" y="111"/>
                  </a:lnTo>
                  <a:lnTo>
                    <a:pt x="67" y="109"/>
                  </a:lnTo>
                  <a:lnTo>
                    <a:pt x="67" y="107"/>
                  </a:lnTo>
                  <a:lnTo>
                    <a:pt x="67" y="105"/>
                  </a:lnTo>
                  <a:lnTo>
                    <a:pt x="67" y="103"/>
                  </a:lnTo>
                  <a:lnTo>
                    <a:pt x="67" y="101"/>
                  </a:lnTo>
                  <a:lnTo>
                    <a:pt x="139" y="101"/>
                  </a:lnTo>
                  <a:lnTo>
                    <a:pt x="139" y="1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l"/>
              <a:endParaRPr kumimoji="0" lang="zh-TW" altLang="en-US" b="1">
                <a:solidFill>
                  <a:prstClr val="black"/>
                </a:solidFill>
                <a:ea typeface="新細明體"/>
              </a:endParaRPr>
            </a:p>
          </p:txBody>
        </p:sp>
        <p:sp>
          <p:nvSpPr>
            <p:cNvPr id="16" name="Freeform 12"/>
            <p:cNvSpPr>
              <a:spLocks noChangeAspect="1" noEditPoints="1"/>
            </p:cNvSpPr>
            <p:nvPr userDrawn="1"/>
          </p:nvSpPr>
          <p:spPr bwMode="auto">
            <a:xfrm>
              <a:off x="661" y="212"/>
              <a:ext cx="164" cy="148"/>
            </a:xfrm>
            <a:custGeom>
              <a:avLst/>
              <a:gdLst>
                <a:gd name="T0" fmla="*/ 109 w 163"/>
                <a:gd name="T1" fmla="*/ 27 h 148"/>
                <a:gd name="T2" fmla="*/ 37 w 163"/>
                <a:gd name="T3" fmla="*/ 0 h 148"/>
                <a:gd name="T4" fmla="*/ 12 w 163"/>
                <a:gd name="T5" fmla="*/ 35 h 148"/>
                <a:gd name="T6" fmla="*/ 14 w 163"/>
                <a:gd name="T7" fmla="*/ 40 h 148"/>
                <a:gd name="T8" fmla="*/ 16 w 163"/>
                <a:gd name="T9" fmla="*/ 48 h 148"/>
                <a:gd name="T10" fmla="*/ 18 w 163"/>
                <a:gd name="T11" fmla="*/ 55 h 148"/>
                <a:gd name="T12" fmla="*/ 35 w 163"/>
                <a:gd name="T13" fmla="*/ 54 h 148"/>
                <a:gd name="T14" fmla="*/ 33 w 163"/>
                <a:gd name="T15" fmla="*/ 46 h 148"/>
                <a:gd name="T16" fmla="*/ 31 w 163"/>
                <a:gd name="T17" fmla="*/ 40 h 148"/>
                <a:gd name="T18" fmla="*/ 29 w 163"/>
                <a:gd name="T19" fmla="*/ 35 h 148"/>
                <a:gd name="T20" fmla="*/ 27 w 163"/>
                <a:gd name="T21" fmla="*/ 29 h 148"/>
                <a:gd name="T22" fmla="*/ 0 w 163"/>
                <a:gd name="T23" fmla="*/ 76 h 148"/>
                <a:gd name="T24" fmla="*/ 70 w 163"/>
                <a:gd name="T25" fmla="*/ 59 h 148"/>
                <a:gd name="T26" fmla="*/ 72 w 163"/>
                <a:gd name="T27" fmla="*/ 52 h 148"/>
                <a:gd name="T28" fmla="*/ 74 w 163"/>
                <a:gd name="T29" fmla="*/ 44 h 148"/>
                <a:gd name="T30" fmla="*/ 76 w 163"/>
                <a:gd name="T31" fmla="*/ 38 h 148"/>
                <a:gd name="T32" fmla="*/ 78 w 163"/>
                <a:gd name="T33" fmla="*/ 33 h 148"/>
                <a:gd name="T34" fmla="*/ 62 w 163"/>
                <a:gd name="T35" fmla="*/ 31 h 148"/>
                <a:gd name="T36" fmla="*/ 60 w 163"/>
                <a:gd name="T37" fmla="*/ 37 h 148"/>
                <a:gd name="T38" fmla="*/ 58 w 163"/>
                <a:gd name="T39" fmla="*/ 44 h 148"/>
                <a:gd name="T40" fmla="*/ 56 w 163"/>
                <a:gd name="T41" fmla="*/ 52 h 148"/>
                <a:gd name="T42" fmla="*/ 53 w 163"/>
                <a:gd name="T43" fmla="*/ 59 h 148"/>
                <a:gd name="T44" fmla="*/ 68 w 163"/>
                <a:gd name="T45" fmla="*/ 141 h 148"/>
                <a:gd name="T46" fmla="*/ 109 w 163"/>
                <a:gd name="T47" fmla="*/ 88 h 148"/>
                <a:gd name="T48" fmla="*/ 104 w 163"/>
                <a:gd name="T49" fmla="*/ 84 h 148"/>
                <a:gd name="T50" fmla="*/ 6 w 163"/>
                <a:gd name="T51" fmla="*/ 84 h 148"/>
                <a:gd name="T52" fmla="*/ 4 w 163"/>
                <a:gd name="T53" fmla="*/ 90 h 148"/>
                <a:gd name="T54" fmla="*/ 22 w 163"/>
                <a:gd name="T55" fmla="*/ 126 h 148"/>
                <a:gd name="T56" fmla="*/ 66 w 163"/>
                <a:gd name="T57" fmla="*/ 99 h 148"/>
                <a:gd name="T58" fmla="*/ 22 w 163"/>
                <a:gd name="T59" fmla="*/ 126 h 148"/>
                <a:gd name="T60" fmla="*/ 148 w 163"/>
                <a:gd name="T61" fmla="*/ 63 h 148"/>
                <a:gd name="T62" fmla="*/ 152 w 163"/>
                <a:gd name="T63" fmla="*/ 71 h 148"/>
                <a:gd name="T64" fmla="*/ 156 w 163"/>
                <a:gd name="T65" fmla="*/ 78 h 148"/>
                <a:gd name="T66" fmla="*/ 162 w 163"/>
                <a:gd name="T67" fmla="*/ 86 h 148"/>
                <a:gd name="T68" fmla="*/ 165 w 163"/>
                <a:gd name="T69" fmla="*/ 92 h 148"/>
                <a:gd name="T70" fmla="*/ 167 w 163"/>
                <a:gd name="T71" fmla="*/ 97 h 148"/>
                <a:gd name="T72" fmla="*/ 169 w 163"/>
                <a:gd name="T73" fmla="*/ 103 h 148"/>
                <a:gd name="T74" fmla="*/ 169 w 163"/>
                <a:gd name="T75" fmla="*/ 111 h 148"/>
                <a:gd name="T76" fmla="*/ 167 w 163"/>
                <a:gd name="T77" fmla="*/ 116 h 148"/>
                <a:gd name="T78" fmla="*/ 162 w 163"/>
                <a:gd name="T79" fmla="*/ 120 h 148"/>
                <a:gd name="T80" fmla="*/ 154 w 163"/>
                <a:gd name="T81" fmla="*/ 120 h 148"/>
                <a:gd name="T82" fmla="*/ 146 w 163"/>
                <a:gd name="T83" fmla="*/ 118 h 148"/>
                <a:gd name="T84" fmla="*/ 140 w 163"/>
                <a:gd name="T85" fmla="*/ 116 h 148"/>
                <a:gd name="T86" fmla="*/ 142 w 163"/>
                <a:gd name="T87" fmla="*/ 135 h 148"/>
                <a:gd name="T88" fmla="*/ 150 w 163"/>
                <a:gd name="T89" fmla="*/ 137 h 148"/>
                <a:gd name="T90" fmla="*/ 158 w 163"/>
                <a:gd name="T91" fmla="*/ 137 h 148"/>
                <a:gd name="T92" fmla="*/ 167 w 163"/>
                <a:gd name="T93" fmla="*/ 137 h 148"/>
                <a:gd name="T94" fmla="*/ 173 w 163"/>
                <a:gd name="T95" fmla="*/ 135 h 148"/>
                <a:gd name="T96" fmla="*/ 177 w 163"/>
                <a:gd name="T97" fmla="*/ 129 h 148"/>
                <a:gd name="T98" fmla="*/ 181 w 163"/>
                <a:gd name="T99" fmla="*/ 124 h 148"/>
                <a:gd name="T100" fmla="*/ 185 w 163"/>
                <a:gd name="T101" fmla="*/ 118 h 148"/>
                <a:gd name="T102" fmla="*/ 185 w 163"/>
                <a:gd name="T103" fmla="*/ 111 h 148"/>
                <a:gd name="T104" fmla="*/ 185 w 163"/>
                <a:gd name="T105" fmla="*/ 103 h 148"/>
                <a:gd name="T106" fmla="*/ 183 w 163"/>
                <a:gd name="T107" fmla="*/ 95 h 148"/>
                <a:gd name="T108" fmla="*/ 181 w 163"/>
                <a:gd name="T109" fmla="*/ 90 h 148"/>
                <a:gd name="T110" fmla="*/ 179 w 163"/>
                <a:gd name="T111" fmla="*/ 82 h 148"/>
                <a:gd name="T112" fmla="*/ 175 w 163"/>
                <a:gd name="T113" fmla="*/ 76 h 148"/>
                <a:gd name="T114" fmla="*/ 171 w 163"/>
                <a:gd name="T115" fmla="*/ 71 h 148"/>
                <a:gd name="T116" fmla="*/ 167 w 163"/>
                <a:gd name="T117" fmla="*/ 65 h 148"/>
                <a:gd name="T118" fmla="*/ 167 w 163"/>
                <a:gd name="T119" fmla="*/ 57 h 148"/>
                <a:gd name="T120" fmla="*/ 117 w 163"/>
                <a:gd name="T121" fmla="*/ 4 h 148"/>
                <a:gd name="T122" fmla="*/ 133 w 163"/>
                <a:gd name="T123" fmla="*/ 21 h 148"/>
                <a:gd name="T124" fmla="*/ 162 w 163"/>
                <a:gd name="T125" fmla="*/ 19 h 14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63" h="148">
                  <a:moveTo>
                    <a:pt x="37" y="12"/>
                  </a:moveTo>
                  <a:lnTo>
                    <a:pt x="4" y="12"/>
                  </a:lnTo>
                  <a:lnTo>
                    <a:pt x="4" y="27"/>
                  </a:lnTo>
                  <a:lnTo>
                    <a:pt x="87" y="27"/>
                  </a:lnTo>
                  <a:lnTo>
                    <a:pt x="87" y="12"/>
                  </a:lnTo>
                  <a:lnTo>
                    <a:pt x="53" y="12"/>
                  </a:lnTo>
                  <a:lnTo>
                    <a:pt x="53" y="0"/>
                  </a:lnTo>
                  <a:lnTo>
                    <a:pt x="37" y="0"/>
                  </a:lnTo>
                  <a:lnTo>
                    <a:pt x="37" y="12"/>
                  </a:lnTo>
                  <a:close/>
                  <a:moveTo>
                    <a:pt x="10" y="33"/>
                  </a:moveTo>
                  <a:lnTo>
                    <a:pt x="10" y="35"/>
                  </a:lnTo>
                  <a:lnTo>
                    <a:pt x="12" y="35"/>
                  </a:lnTo>
                  <a:lnTo>
                    <a:pt x="12" y="37"/>
                  </a:lnTo>
                  <a:lnTo>
                    <a:pt x="12" y="38"/>
                  </a:lnTo>
                  <a:lnTo>
                    <a:pt x="12" y="40"/>
                  </a:lnTo>
                  <a:lnTo>
                    <a:pt x="14" y="40"/>
                  </a:lnTo>
                  <a:lnTo>
                    <a:pt x="14" y="42"/>
                  </a:lnTo>
                  <a:lnTo>
                    <a:pt x="14" y="44"/>
                  </a:lnTo>
                  <a:lnTo>
                    <a:pt x="14" y="46"/>
                  </a:lnTo>
                  <a:lnTo>
                    <a:pt x="16" y="48"/>
                  </a:lnTo>
                  <a:lnTo>
                    <a:pt x="16" y="50"/>
                  </a:lnTo>
                  <a:lnTo>
                    <a:pt x="16" y="52"/>
                  </a:lnTo>
                  <a:lnTo>
                    <a:pt x="18" y="54"/>
                  </a:lnTo>
                  <a:lnTo>
                    <a:pt x="18" y="55"/>
                  </a:lnTo>
                  <a:lnTo>
                    <a:pt x="18" y="57"/>
                  </a:lnTo>
                  <a:lnTo>
                    <a:pt x="18" y="59"/>
                  </a:lnTo>
                  <a:lnTo>
                    <a:pt x="35" y="55"/>
                  </a:lnTo>
                  <a:lnTo>
                    <a:pt x="35" y="54"/>
                  </a:lnTo>
                  <a:lnTo>
                    <a:pt x="35" y="52"/>
                  </a:lnTo>
                  <a:lnTo>
                    <a:pt x="33" y="50"/>
                  </a:lnTo>
                  <a:lnTo>
                    <a:pt x="33" y="48"/>
                  </a:lnTo>
                  <a:lnTo>
                    <a:pt x="33" y="46"/>
                  </a:lnTo>
                  <a:lnTo>
                    <a:pt x="33" y="44"/>
                  </a:lnTo>
                  <a:lnTo>
                    <a:pt x="31" y="44"/>
                  </a:lnTo>
                  <a:lnTo>
                    <a:pt x="31" y="42"/>
                  </a:lnTo>
                  <a:lnTo>
                    <a:pt x="31" y="40"/>
                  </a:lnTo>
                  <a:lnTo>
                    <a:pt x="31" y="38"/>
                  </a:lnTo>
                  <a:lnTo>
                    <a:pt x="29" y="38"/>
                  </a:lnTo>
                  <a:lnTo>
                    <a:pt x="29" y="37"/>
                  </a:lnTo>
                  <a:lnTo>
                    <a:pt x="29" y="35"/>
                  </a:lnTo>
                  <a:lnTo>
                    <a:pt x="29" y="33"/>
                  </a:lnTo>
                  <a:lnTo>
                    <a:pt x="27" y="33"/>
                  </a:lnTo>
                  <a:lnTo>
                    <a:pt x="27" y="31"/>
                  </a:lnTo>
                  <a:lnTo>
                    <a:pt x="27" y="29"/>
                  </a:lnTo>
                  <a:lnTo>
                    <a:pt x="10" y="33"/>
                  </a:lnTo>
                  <a:close/>
                  <a:moveTo>
                    <a:pt x="51" y="61"/>
                  </a:moveTo>
                  <a:lnTo>
                    <a:pt x="0" y="61"/>
                  </a:lnTo>
                  <a:lnTo>
                    <a:pt x="0" y="76"/>
                  </a:lnTo>
                  <a:lnTo>
                    <a:pt x="89" y="76"/>
                  </a:lnTo>
                  <a:lnTo>
                    <a:pt x="89" y="61"/>
                  </a:lnTo>
                  <a:lnTo>
                    <a:pt x="70" y="61"/>
                  </a:lnTo>
                  <a:lnTo>
                    <a:pt x="70" y="59"/>
                  </a:lnTo>
                  <a:lnTo>
                    <a:pt x="70" y="57"/>
                  </a:lnTo>
                  <a:lnTo>
                    <a:pt x="72" y="55"/>
                  </a:lnTo>
                  <a:lnTo>
                    <a:pt x="72" y="54"/>
                  </a:lnTo>
                  <a:lnTo>
                    <a:pt x="72" y="52"/>
                  </a:lnTo>
                  <a:lnTo>
                    <a:pt x="74" y="50"/>
                  </a:lnTo>
                  <a:lnTo>
                    <a:pt x="74" y="48"/>
                  </a:lnTo>
                  <a:lnTo>
                    <a:pt x="74" y="46"/>
                  </a:lnTo>
                  <a:lnTo>
                    <a:pt x="74" y="44"/>
                  </a:lnTo>
                  <a:lnTo>
                    <a:pt x="76" y="44"/>
                  </a:lnTo>
                  <a:lnTo>
                    <a:pt x="76" y="42"/>
                  </a:lnTo>
                  <a:lnTo>
                    <a:pt x="76" y="40"/>
                  </a:lnTo>
                  <a:lnTo>
                    <a:pt x="76" y="38"/>
                  </a:lnTo>
                  <a:lnTo>
                    <a:pt x="78" y="38"/>
                  </a:lnTo>
                  <a:lnTo>
                    <a:pt x="78" y="37"/>
                  </a:lnTo>
                  <a:lnTo>
                    <a:pt x="78" y="35"/>
                  </a:lnTo>
                  <a:lnTo>
                    <a:pt x="78" y="33"/>
                  </a:lnTo>
                  <a:lnTo>
                    <a:pt x="80" y="33"/>
                  </a:lnTo>
                  <a:lnTo>
                    <a:pt x="64" y="27"/>
                  </a:lnTo>
                  <a:lnTo>
                    <a:pt x="64" y="29"/>
                  </a:lnTo>
                  <a:lnTo>
                    <a:pt x="62" y="31"/>
                  </a:lnTo>
                  <a:lnTo>
                    <a:pt x="62" y="33"/>
                  </a:lnTo>
                  <a:lnTo>
                    <a:pt x="62" y="35"/>
                  </a:lnTo>
                  <a:lnTo>
                    <a:pt x="62" y="37"/>
                  </a:lnTo>
                  <a:lnTo>
                    <a:pt x="60" y="37"/>
                  </a:lnTo>
                  <a:lnTo>
                    <a:pt x="60" y="38"/>
                  </a:lnTo>
                  <a:lnTo>
                    <a:pt x="60" y="40"/>
                  </a:lnTo>
                  <a:lnTo>
                    <a:pt x="60" y="42"/>
                  </a:lnTo>
                  <a:lnTo>
                    <a:pt x="58" y="44"/>
                  </a:lnTo>
                  <a:lnTo>
                    <a:pt x="58" y="46"/>
                  </a:lnTo>
                  <a:lnTo>
                    <a:pt x="58" y="48"/>
                  </a:lnTo>
                  <a:lnTo>
                    <a:pt x="56" y="50"/>
                  </a:lnTo>
                  <a:lnTo>
                    <a:pt x="56" y="52"/>
                  </a:lnTo>
                  <a:lnTo>
                    <a:pt x="56" y="54"/>
                  </a:lnTo>
                  <a:lnTo>
                    <a:pt x="53" y="55"/>
                  </a:lnTo>
                  <a:lnTo>
                    <a:pt x="53" y="57"/>
                  </a:lnTo>
                  <a:lnTo>
                    <a:pt x="53" y="59"/>
                  </a:lnTo>
                  <a:lnTo>
                    <a:pt x="53" y="61"/>
                  </a:lnTo>
                  <a:lnTo>
                    <a:pt x="51" y="61"/>
                  </a:lnTo>
                  <a:close/>
                  <a:moveTo>
                    <a:pt x="22" y="141"/>
                  </a:moveTo>
                  <a:lnTo>
                    <a:pt x="68" y="141"/>
                  </a:lnTo>
                  <a:lnTo>
                    <a:pt x="68" y="148"/>
                  </a:lnTo>
                  <a:lnTo>
                    <a:pt x="87" y="148"/>
                  </a:lnTo>
                  <a:lnTo>
                    <a:pt x="87" y="90"/>
                  </a:lnTo>
                  <a:lnTo>
                    <a:pt x="87" y="88"/>
                  </a:lnTo>
                  <a:lnTo>
                    <a:pt x="87" y="86"/>
                  </a:lnTo>
                  <a:lnTo>
                    <a:pt x="85" y="86"/>
                  </a:lnTo>
                  <a:lnTo>
                    <a:pt x="85" y="84"/>
                  </a:lnTo>
                  <a:lnTo>
                    <a:pt x="82" y="84"/>
                  </a:lnTo>
                  <a:lnTo>
                    <a:pt x="80" y="84"/>
                  </a:lnTo>
                  <a:lnTo>
                    <a:pt x="10" y="84"/>
                  </a:lnTo>
                  <a:lnTo>
                    <a:pt x="8" y="84"/>
                  </a:lnTo>
                  <a:lnTo>
                    <a:pt x="6" y="84"/>
                  </a:lnTo>
                  <a:lnTo>
                    <a:pt x="6" y="86"/>
                  </a:lnTo>
                  <a:lnTo>
                    <a:pt x="4" y="86"/>
                  </a:lnTo>
                  <a:lnTo>
                    <a:pt x="4" y="88"/>
                  </a:lnTo>
                  <a:lnTo>
                    <a:pt x="4" y="90"/>
                  </a:lnTo>
                  <a:lnTo>
                    <a:pt x="4" y="148"/>
                  </a:lnTo>
                  <a:lnTo>
                    <a:pt x="22" y="148"/>
                  </a:lnTo>
                  <a:lnTo>
                    <a:pt x="22" y="141"/>
                  </a:lnTo>
                  <a:close/>
                  <a:moveTo>
                    <a:pt x="22" y="126"/>
                  </a:moveTo>
                  <a:lnTo>
                    <a:pt x="22" y="101"/>
                  </a:lnTo>
                  <a:lnTo>
                    <a:pt x="22" y="99"/>
                  </a:lnTo>
                  <a:lnTo>
                    <a:pt x="24" y="99"/>
                  </a:lnTo>
                  <a:lnTo>
                    <a:pt x="66" y="99"/>
                  </a:lnTo>
                  <a:lnTo>
                    <a:pt x="68" y="99"/>
                  </a:lnTo>
                  <a:lnTo>
                    <a:pt x="68" y="101"/>
                  </a:lnTo>
                  <a:lnTo>
                    <a:pt x="68" y="126"/>
                  </a:lnTo>
                  <a:lnTo>
                    <a:pt x="22" y="126"/>
                  </a:lnTo>
                  <a:close/>
                  <a:moveTo>
                    <a:pt x="140" y="19"/>
                  </a:moveTo>
                  <a:lnTo>
                    <a:pt x="126" y="59"/>
                  </a:lnTo>
                  <a:lnTo>
                    <a:pt x="126" y="61"/>
                  </a:lnTo>
                  <a:lnTo>
                    <a:pt x="126" y="63"/>
                  </a:lnTo>
                  <a:lnTo>
                    <a:pt x="126" y="65"/>
                  </a:lnTo>
                  <a:lnTo>
                    <a:pt x="126" y="67"/>
                  </a:lnTo>
                  <a:lnTo>
                    <a:pt x="128" y="69"/>
                  </a:lnTo>
                  <a:lnTo>
                    <a:pt x="130" y="71"/>
                  </a:lnTo>
                  <a:lnTo>
                    <a:pt x="130" y="73"/>
                  </a:lnTo>
                  <a:lnTo>
                    <a:pt x="132" y="74"/>
                  </a:lnTo>
                  <a:lnTo>
                    <a:pt x="134" y="76"/>
                  </a:lnTo>
                  <a:lnTo>
                    <a:pt x="134" y="78"/>
                  </a:lnTo>
                  <a:lnTo>
                    <a:pt x="136" y="80"/>
                  </a:lnTo>
                  <a:lnTo>
                    <a:pt x="138" y="82"/>
                  </a:lnTo>
                  <a:lnTo>
                    <a:pt x="138" y="84"/>
                  </a:lnTo>
                  <a:lnTo>
                    <a:pt x="140" y="86"/>
                  </a:lnTo>
                  <a:lnTo>
                    <a:pt x="140" y="88"/>
                  </a:lnTo>
                  <a:lnTo>
                    <a:pt x="140" y="90"/>
                  </a:lnTo>
                  <a:lnTo>
                    <a:pt x="143" y="90"/>
                  </a:lnTo>
                  <a:lnTo>
                    <a:pt x="143" y="92"/>
                  </a:lnTo>
                  <a:lnTo>
                    <a:pt x="143" y="93"/>
                  </a:lnTo>
                  <a:lnTo>
                    <a:pt x="145" y="93"/>
                  </a:lnTo>
                  <a:lnTo>
                    <a:pt x="145" y="95"/>
                  </a:lnTo>
                  <a:lnTo>
                    <a:pt x="145" y="97"/>
                  </a:lnTo>
                  <a:lnTo>
                    <a:pt x="145" y="99"/>
                  </a:lnTo>
                  <a:lnTo>
                    <a:pt x="147" y="99"/>
                  </a:lnTo>
                  <a:lnTo>
                    <a:pt x="147" y="101"/>
                  </a:lnTo>
                  <a:lnTo>
                    <a:pt x="147" y="103"/>
                  </a:lnTo>
                  <a:lnTo>
                    <a:pt x="147" y="105"/>
                  </a:lnTo>
                  <a:lnTo>
                    <a:pt x="147" y="107"/>
                  </a:lnTo>
                  <a:lnTo>
                    <a:pt x="147" y="109"/>
                  </a:lnTo>
                  <a:lnTo>
                    <a:pt x="147" y="111"/>
                  </a:lnTo>
                  <a:lnTo>
                    <a:pt x="147" y="112"/>
                  </a:lnTo>
                  <a:lnTo>
                    <a:pt x="147" y="114"/>
                  </a:lnTo>
                  <a:lnTo>
                    <a:pt x="145" y="114"/>
                  </a:lnTo>
                  <a:lnTo>
                    <a:pt x="145" y="116"/>
                  </a:lnTo>
                  <a:lnTo>
                    <a:pt x="145" y="118"/>
                  </a:lnTo>
                  <a:lnTo>
                    <a:pt x="143" y="118"/>
                  </a:lnTo>
                  <a:lnTo>
                    <a:pt x="143" y="120"/>
                  </a:lnTo>
                  <a:lnTo>
                    <a:pt x="140" y="120"/>
                  </a:lnTo>
                  <a:lnTo>
                    <a:pt x="138" y="120"/>
                  </a:lnTo>
                  <a:lnTo>
                    <a:pt x="136" y="120"/>
                  </a:lnTo>
                  <a:lnTo>
                    <a:pt x="134" y="120"/>
                  </a:lnTo>
                  <a:lnTo>
                    <a:pt x="132" y="120"/>
                  </a:lnTo>
                  <a:lnTo>
                    <a:pt x="130" y="120"/>
                  </a:lnTo>
                  <a:lnTo>
                    <a:pt x="128" y="120"/>
                  </a:lnTo>
                  <a:lnTo>
                    <a:pt x="126" y="118"/>
                  </a:lnTo>
                  <a:lnTo>
                    <a:pt x="124" y="118"/>
                  </a:lnTo>
                  <a:lnTo>
                    <a:pt x="122" y="118"/>
                  </a:lnTo>
                  <a:lnTo>
                    <a:pt x="122" y="116"/>
                  </a:lnTo>
                  <a:lnTo>
                    <a:pt x="120" y="116"/>
                  </a:lnTo>
                  <a:lnTo>
                    <a:pt x="118" y="116"/>
                  </a:lnTo>
                  <a:lnTo>
                    <a:pt x="118" y="114"/>
                  </a:lnTo>
                  <a:lnTo>
                    <a:pt x="116" y="133"/>
                  </a:lnTo>
                  <a:lnTo>
                    <a:pt x="118" y="133"/>
                  </a:lnTo>
                  <a:lnTo>
                    <a:pt x="120" y="135"/>
                  </a:lnTo>
                  <a:lnTo>
                    <a:pt x="122" y="135"/>
                  </a:lnTo>
                  <a:lnTo>
                    <a:pt x="124" y="135"/>
                  </a:lnTo>
                  <a:lnTo>
                    <a:pt x="126" y="135"/>
                  </a:lnTo>
                  <a:lnTo>
                    <a:pt x="128" y="137"/>
                  </a:lnTo>
                  <a:lnTo>
                    <a:pt x="130" y="137"/>
                  </a:lnTo>
                  <a:lnTo>
                    <a:pt x="132" y="137"/>
                  </a:lnTo>
                  <a:lnTo>
                    <a:pt x="134" y="137"/>
                  </a:lnTo>
                  <a:lnTo>
                    <a:pt x="136" y="137"/>
                  </a:lnTo>
                  <a:lnTo>
                    <a:pt x="138" y="137"/>
                  </a:lnTo>
                  <a:lnTo>
                    <a:pt x="140" y="137"/>
                  </a:lnTo>
                  <a:lnTo>
                    <a:pt x="143" y="137"/>
                  </a:lnTo>
                  <a:lnTo>
                    <a:pt x="145" y="137"/>
                  </a:lnTo>
                  <a:lnTo>
                    <a:pt x="147" y="137"/>
                  </a:lnTo>
                  <a:lnTo>
                    <a:pt x="147" y="135"/>
                  </a:lnTo>
                  <a:lnTo>
                    <a:pt x="149" y="135"/>
                  </a:lnTo>
                  <a:lnTo>
                    <a:pt x="151" y="135"/>
                  </a:lnTo>
                  <a:lnTo>
                    <a:pt x="151" y="133"/>
                  </a:lnTo>
                  <a:lnTo>
                    <a:pt x="153" y="133"/>
                  </a:lnTo>
                  <a:lnTo>
                    <a:pt x="155" y="131"/>
                  </a:lnTo>
                  <a:lnTo>
                    <a:pt x="155" y="129"/>
                  </a:lnTo>
                  <a:lnTo>
                    <a:pt x="157" y="129"/>
                  </a:lnTo>
                  <a:lnTo>
                    <a:pt x="157" y="128"/>
                  </a:lnTo>
                  <a:lnTo>
                    <a:pt x="159" y="126"/>
                  </a:lnTo>
                  <a:lnTo>
                    <a:pt x="159" y="124"/>
                  </a:lnTo>
                  <a:lnTo>
                    <a:pt x="161" y="124"/>
                  </a:lnTo>
                  <a:lnTo>
                    <a:pt x="161" y="122"/>
                  </a:lnTo>
                  <a:lnTo>
                    <a:pt x="161" y="120"/>
                  </a:lnTo>
                  <a:lnTo>
                    <a:pt x="163" y="118"/>
                  </a:lnTo>
                  <a:lnTo>
                    <a:pt x="163" y="116"/>
                  </a:lnTo>
                  <a:lnTo>
                    <a:pt x="163" y="114"/>
                  </a:lnTo>
                  <a:lnTo>
                    <a:pt x="163" y="112"/>
                  </a:lnTo>
                  <a:lnTo>
                    <a:pt x="163" y="111"/>
                  </a:lnTo>
                  <a:lnTo>
                    <a:pt x="163" y="109"/>
                  </a:lnTo>
                  <a:lnTo>
                    <a:pt x="163" y="107"/>
                  </a:lnTo>
                  <a:lnTo>
                    <a:pt x="163" y="105"/>
                  </a:lnTo>
                  <a:lnTo>
                    <a:pt x="163" y="103"/>
                  </a:lnTo>
                  <a:lnTo>
                    <a:pt x="163" y="101"/>
                  </a:lnTo>
                  <a:lnTo>
                    <a:pt x="163" y="99"/>
                  </a:lnTo>
                  <a:lnTo>
                    <a:pt x="163" y="97"/>
                  </a:lnTo>
                  <a:lnTo>
                    <a:pt x="161" y="95"/>
                  </a:lnTo>
                  <a:lnTo>
                    <a:pt x="161" y="93"/>
                  </a:lnTo>
                  <a:lnTo>
                    <a:pt x="161" y="92"/>
                  </a:lnTo>
                  <a:lnTo>
                    <a:pt x="161" y="90"/>
                  </a:lnTo>
                  <a:lnTo>
                    <a:pt x="159" y="90"/>
                  </a:lnTo>
                  <a:lnTo>
                    <a:pt x="159" y="88"/>
                  </a:lnTo>
                  <a:lnTo>
                    <a:pt x="159" y="86"/>
                  </a:lnTo>
                  <a:lnTo>
                    <a:pt x="157" y="84"/>
                  </a:lnTo>
                  <a:lnTo>
                    <a:pt x="157" y="82"/>
                  </a:lnTo>
                  <a:lnTo>
                    <a:pt x="157" y="80"/>
                  </a:lnTo>
                  <a:lnTo>
                    <a:pt x="155" y="80"/>
                  </a:lnTo>
                  <a:lnTo>
                    <a:pt x="155" y="78"/>
                  </a:lnTo>
                  <a:lnTo>
                    <a:pt x="153" y="76"/>
                  </a:lnTo>
                  <a:lnTo>
                    <a:pt x="153" y="74"/>
                  </a:lnTo>
                  <a:lnTo>
                    <a:pt x="151" y="74"/>
                  </a:lnTo>
                  <a:lnTo>
                    <a:pt x="151" y="73"/>
                  </a:lnTo>
                  <a:lnTo>
                    <a:pt x="149" y="71"/>
                  </a:lnTo>
                  <a:lnTo>
                    <a:pt x="149" y="69"/>
                  </a:lnTo>
                  <a:lnTo>
                    <a:pt x="147" y="69"/>
                  </a:lnTo>
                  <a:lnTo>
                    <a:pt x="147" y="67"/>
                  </a:lnTo>
                  <a:lnTo>
                    <a:pt x="145" y="65"/>
                  </a:lnTo>
                  <a:lnTo>
                    <a:pt x="145" y="63"/>
                  </a:lnTo>
                  <a:lnTo>
                    <a:pt x="145" y="61"/>
                  </a:lnTo>
                  <a:lnTo>
                    <a:pt x="145" y="59"/>
                  </a:lnTo>
                  <a:lnTo>
                    <a:pt x="145" y="57"/>
                  </a:lnTo>
                  <a:lnTo>
                    <a:pt x="161" y="12"/>
                  </a:lnTo>
                  <a:lnTo>
                    <a:pt x="149" y="4"/>
                  </a:lnTo>
                  <a:lnTo>
                    <a:pt x="97" y="4"/>
                  </a:lnTo>
                  <a:lnTo>
                    <a:pt x="95" y="4"/>
                  </a:lnTo>
                  <a:lnTo>
                    <a:pt x="93" y="6"/>
                  </a:lnTo>
                  <a:lnTo>
                    <a:pt x="93" y="148"/>
                  </a:lnTo>
                  <a:lnTo>
                    <a:pt x="111" y="148"/>
                  </a:lnTo>
                  <a:lnTo>
                    <a:pt x="111" y="21"/>
                  </a:lnTo>
                  <a:lnTo>
                    <a:pt x="114" y="21"/>
                  </a:lnTo>
                  <a:lnTo>
                    <a:pt x="114" y="19"/>
                  </a:lnTo>
                  <a:lnTo>
                    <a:pt x="116" y="19"/>
                  </a:lnTo>
                  <a:lnTo>
                    <a:pt x="140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l"/>
              <a:endParaRPr kumimoji="0" lang="zh-TW" altLang="en-US" b="1">
                <a:solidFill>
                  <a:prstClr val="black"/>
                </a:solidFill>
                <a:ea typeface="新細明體"/>
              </a:endParaRPr>
            </a:p>
          </p:txBody>
        </p:sp>
        <p:pic>
          <p:nvPicPr>
            <p:cNvPr id="17" name="Picture 13" descr="MOEA_logo3"/>
            <p:cNvPicPr>
              <a:picLocks noChangeAspect="1" noChangeArrowheads="1"/>
            </p:cNvPicPr>
            <p:nvPr userDrawn="1"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0" y="154"/>
              <a:ext cx="432" cy="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xmlns="" val="1940589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52" r:id="rId1"/>
    <p:sldLayoutId id="2147484353" r:id="rId2"/>
    <p:sldLayoutId id="2147484354" r:id="rId3"/>
    <p:sldLayoutId id="2147484355" r:id="rId4"/>
    <p:sldLayoutId id="2147484356" r:id="rId5"/>
    <p:sldLayoutId id="2147484357" r:id="rId6"/>
    <p:sldLayoutId id="2147484358" r:id="rId7"/>
    <p:sldLayoutId id="2147484359" r:id="rId8"/>
    <p:sldLayoutId id="2147484360" r:id="rId9"/>
    <p:sldLayoutId id="2147484361" r:id="rId10"/>
    <p:sldLayoutId id="2147484362" r:id="rId11"/>
  </p:sldLayoutIdLst>
  <p:timing>
    <p:tnLst>
      <p:par>
        <p:cTn id="1" dur="indefinite" restart="never" nodeType="tmRoot"/>
      </p:par>
    </p:tnLst>
  </p:timing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F7700DDF-A87F-4700-B915-6793011E6D8A}" type="datetimeFigureOut">
              <a:rPr kumimoji="0" lang="zh-TW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新細明體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2015/7/23</a:t>
            </a:fld>
            <a:endParaRPr kumimoji="0" lang="zh-TW" altLang="en-US" smtClean="0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zh-TW" altLang="en-US" smtClean="0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9E6E7894-EC68-4C7E-B5DF-5568AB49EA79}" type="slidenum">
              <a:rPr kumimoji="0" lang="zh-TW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新細明體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zh-TW" altLang="en-US" smtClean="0">
              <a:solidFill>
                <a:prstClr val="black">
                  <a:tint val="75000"/>
                </a:prstClr>
              </a:solidFill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170427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65" r:id="rId1"/>
    <p:sldLayoutId id="2147484366" r:id="rId2"/>
    <p:sldLayoutId id="2147484367" r:id="rId3"/>
    <p:sldLayoutId id="2147484368" r:id="rId4"/>
    <p:sldLayoutId id="2147484369" r:id="rId5"/>
    <p:sldLayoutId id="2147484370" r:id="rId6"/>
    <p:sldLayoutId id="2147484371" r:id="rId7"/>
    <p:sldLayoutId id="2147484372" r:id="rId8"/>
    <p:sldLayoutId id="2147484373" r:id="rId9"/>
    <p:sldLayoutId id="2147484374" r:id="rId10"/>
    <p:sldLayoutId id="2147484375" r:id="rId11"/>
    <p:sldLayoutId id="2147484376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2.bin"/><Relationship Id="rId4" Type="http://schemas.openxmlformats.org/officeDocument/2006/relationships/oleObject" Target="../embeddings/oleObject1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 descr="test"/>
          <p:cNvPicPr>
            <a:picLocks noChangeAspect="1" noChangeArrowheads="1"/>
          </p:cNvPicPr>
          <p:nvPr/>
        </p:nvPicPr>
        <p:blipFill>
          <a:blip r:embed="rId3" cstate="print">
            <a:lum contrast="24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96752" y="1068624"/>
            <a:ext cx="6934200" cy="467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39279" y="4509120"/>
            <a:ext cx="8465441" cy="1529357"/>
          </a:xfrm>
        </p:spPr>
        <p:txBody>
          <a:bodyPr/>
          <a:lstStyle/>
          <a:p>
            <a:pPr algn="ctr" eaLnBrk="1" hangingPunct="1">
              <a:lnSpc>
                <a:spcPct val="110000"/>
              </a:lnSpc>
            </a:pPr>
            <a:r>
              <a:rPr lang="zh-TW" altLang="en-US" sz="2400" b="1" kern="1200" dirty="0" smtClean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經濟部</a:t>
            </a:r>
            <a:r>
              <a:rPr lang="en-US" altLang="zh-TW" sz="2400" b="1" kern="1200" dirty="0" smtClean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2400" b="1" kern="1200" dirty="0" smtClean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zh-TW" altLang="en-US" sz="2400" b="1" kern="1200" dirty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報告人：能源局林局長全能</a:t>
            </a:r>
            <a:br>
              <a:rPr lang="zh-TW" altLang="en-US" sz="2400" b="1" kern="1200" dirty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zh-TW" altLang="zh-TW" sz="2400" b="1" kern="1200" dirty="0" smtClean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10</a:t>
            </a:r>
            <a:r>
              <a:rPr lang="en-US" altLang="zh-TW" sz="2400" b="1" kern="1200" dirty="0" smtClean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4</a:t>
            </a:r>
            <a:r>
              <a:rPr lang="zh-TW" altLang="en-US" sz="2400" b="1" kern="1200" dirty="0" smtClean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2400" b="1" kern="1200" dirty="0" smtClean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7</a:t>
            </a:r>
            <a:r>
              <a:rPr lang="zh-TW" altLang="en-US" sz="2400" b="1" kern="1200" dirty="0" smtClean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sz="2400" b="1" kern="1200" dirty="0" smtClean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23</a:t>
            </a:r>
            <a:r>
              <a:rPr lang="zh-TW" altLang="en-US" sz="2400" b="1" kern="1200" dirty="0" smtClean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endParaRPr lang="zh-TW" altLang="en-AU" sz="2400" b="1" kern="1200" dirty="0">
              <a:solidFill>
                <a:srgbClr val="000000"/>
              </a:solidFill>
              <a:latin typeface="Calibri" panose="020F0502020204030204" pitchFamily="34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1" name="Text Box 8"/>
          <p:cNvSpPr txBox="1">
            <a:spLocks noChangeArrowheads="1"/>
          </p:cNvSpPr>
          <p:nvPr/>
        </p:nvSpPr>
        <p:spPr bwMode="auto">
          <a:xfrm>
            <a:off x="519112" y="1941748"/>
            <a:ext cx="8105775" cy="1465263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algn="ctr" eaLnBrk="0" hangingPunct="0">
              <a:defRPr kumimoji="1" sz="1400" b="1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defRPr>
            </a:lvl1pPr>
            <a:lvl2pPr marL="742950" indent="-285750" algn="ctr" eaLnBrk="0" hangingPunct="0">
              <a:defRPr kumimoji="1" sz="1400" b="1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defRPr>
            </a:lvl2pPr>
            <a:lvl3pPr marL="1143000" indent="-228600" algn="ctr" eaLnBrk="0" hangingPunct="0">
              <a:defRPr kumimoji="1" sz="1400" b="1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defRPr>
            </a:lvl3pPr>
            <a:lvl4pPr marL="1600200" indent="-228600" algn="ctr" eaLnBrk="0" hangingPunct="0">
              <a:defRPr kumimoji="1" sz="1400" b="1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defRPr>
            </a:lvl4pPr>
            <a:lvl5pPr marL="2057400" indent="-228600" algn="ctr" eaLnBrk="0" hangingPunct="0">
              <a:defRPr kumimoji="1" sz="1400" b="1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400" b="1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400" b="1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400" b="1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400" b="1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zh-TW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</a:rPr>
              <a:t>政府機關及學校四省專案計畫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zh-TW" alt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</a:rPr>
              <a:t>執行進展報告</a:t>
            </a:r>
          </a:p>
        </p:txBody>
      </p:sp>
      <p:grpSp>
        <p:nvGrpSpPr>
          <p:cNvPr id="14" name="Group 7"/>
          <p:cNvGrpSpPr>
            <a:grpSpLocks/>
          </p:cNvGrpSpPr>
          <p:nvPr/>
        </p:nvGrpSpPr>
        <p:grpSpPr bwMode="auto">
          <a:xfrm>
            <a:off x="0" y="0"/>
            <a:ext cx="1987550" cy="552450"/>
            <a:chOff x="0" y="0"/>
            <a:chExt cx="1128" cy="348"/>
          </a:xfrm>
        </p:grpSpPr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0" y="0"/>
              <a:ext cx="676" cy="336"/>
            </a:xfrm>
            <a:prstGeom prst="rect">
              <a:avLst/>
            </a:prstGeom>
            <a:solidFill>
              <a:srgbClr val="003399"/>
            </a:solidFill>
            <a:ln w="12700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buFontTx/>
                <a:buChar char="•"/>
                <a:defRPr/>
              </a:pPr>
              <a:endParaRPr lang="zh-TW" altLang="en-US" sz="1800" b="1">
                <a:solidFill>
                  <a:schemeClr val="hlink"/>
                </a:solidFill>
                <a:effectLst/>
                <a:latin typeface="Arial" charset="0"/>
              </a:endParaRPr>
            </a:p>
          </p:txBody>
        </p:sp>
        <p:sp>
          <p:nvSpPr>
            <p:cNvPr id="16" name="Rectangle 9"/>
            <p:cNvSpPr>
              <a:spLocks noChangeArrowheads="1"/>
            </p:cNvSpPr>
            <p:nvPr/>
          </p:nvSpPr>
          <p:spPr bwMode="auto">
            <a:xfrm>
              <a:off x="43" y="48"/>
              <a:ext cx="594" cy="248"/>
            </a:xfrm>
            <a:prstGeom prst="rect">
              <a:avLst/>
            </a:prstGeom>
            <a:solidFill>
              <a:srgbClr val="003399"/>
            </a:solidFill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eaLnBrk="0" hangingPunct="0">
                <a:defRPr/>
              </a:pPr>
              <a:r>
                <a:rPr lang="zh-TW" altLang="en-US" sz="2000" b="1" dirty="0">
                  <a:solidFill>
                    <a:schemeClr val="bg1"/>
                  </a:solidFill>
                  <a:effectLst/>
                  <a:latin typeface="華康新特黑體" pitchFamily="49" charset="-120"/>
                  <a:ea typeface="華康新特黑體" pitchFamily="49" charset="-120"/>
                </a:rPr>
                <a:t>經濟部</a:t>
              </a:r>
            </a:p>
          </p:txBody>
        </p:sp>
        <p:pic>
          <p:nvPicPr>
            <p:cNvPr id="17" name="Picture 10"/>
            <p:cNvPicPr>
              <a:picLocks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8" y="48"/>
              <a:ext cx="390" cy="300"/>
            </a:xfrm>
            <a:prstGeom prst="rect">
              <a:avLst/>
            </a:prstGeom>
            <a:solidFill>
              <a:srgbClr val="0033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" name="AutoShape 11"/>
            <p:cNvSpPr>
              <a:spLocks noChangeArrowheads="1"/>
            </p:cNvSpPr>
            <p:nvPr/>
          </p:nvSpPr>
          <p:spPr bwMode="auto">
            <a:xfrm rot="5400000">
              <a:off x="612" y="64"/>
              <a:ext cx="336" cy="208"/>
            </a:xfrm>
            <a:prstGeom prst="rtTriangle">
              <a:avLst/>
            </a:prstGeom>
            <a:solidFill>
              <a:srgbClr val="003399"/>
            </a:solidFill>
            <a:ln w="12700">
              <a:noFill/>
              <a:miter lim="800000"/>
              <a:headEnd/>
              <a:tailEnd/>
            </a:ln>
          </p:spPr>
          <p:txBody>
            <a:bodyPr rot="10800000" vert="eaVert" wrap="none" anchor="ctr"/>
            <a:lstStyle/>
            <a:p>
              <a:pPr>
                <a:buFontTx/>
                <a:buChar char="•"/>
                <a:defRPr/>
              </a:pPr>
              <a:endParaRPr lang="zh-TW" altLang="en-US" sz="1800" b="1">
                <a:solidFill>
                  <a:schemeClr val="hlink"/>
                </a:solidFill>
                <a:effectLst/>
                <a:latin typeface="Arial" charset="0"/>
              </a:endParaRPr>
            </a:p>
          </p:txBody>
        </p:sp>
      </p:grpSp>
      <p:sp>
        <p:nvSpPr>
          <p:cNvPr id="2" name="文字方塊 1"/>
          <p:cNvSpPr txBox="1"/>
          <p:nvPr/>
        </p:nvSpPr>
        <p:spPr>
          <a:xfrm>
            <a:off x="6012160" y="266700"/>
            <a:ext cx="2777183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b="1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行政院第</a:t>
            </a:r>
            <a:r>
              <a:rPr lang="en-US" altLang="zh-TW" b="1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3458</a:t>
            </a:r>
            <a:r>
              <a:rPr lang="zh-TW" altLang="en-US" b="1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次院會會議</a:t>
            </a:r>
            <a:endParaRPr lang="zh-TW" altLang="en-US" b="1" dirty="0">
              <a:latin typeface="Calibri" panose="020F0502020204030204" pitchFamily="34" charset="0"/>
              <a:ea typeface="標楷體" panose="03000509000000000000" pitchFamily="65" charset="-120"/>
            </a:endParaRPr>
          </a:p>
        </p:txBody>
      </p:sp>
      <p:sp>
        <p:nvSpPr>
          <p:cNvPr id="12" name="投影片編號版面配置區 1"/>
          <p:cNvSpPr>
            <a:spLocks noGrp="1"/>
          </p:cNvSpPr>
          <p:nvPr>
            <p:ph type="sldNum" sz="quarter" idx="10"/>
          </p:nvPr>
        </p:nvSpPr>
        <p:spPr>
          <a:xfrm>
            <a:off x="8820472" y="6525344"/>
            <a:ext cx="323528" cy="332656"/>
          </a:xfrm>
        </p:spPr>
        <p:txBody>
          <a:bodyPr/>
          <a:lstStyle/>
          <a:p>
            <a:pPr>
              <a:defRPr/>
            </a:pPr>
            <a:fld id="{98542226-521B-47A1-8017-474FB3B72A9F}" type="slidenum">
              <a:rPr lang="en-US" altLang="zh-TW" smtClean="0">
                <a:solidFill>
                  <a:schemeClr val="tx1"/>
                </a:solidFill>
                <a:latin typeface="Calibri" panose="020F0502020204030204" pitchFamily="34" charset="0"/>
              </a:rPr>
              <a:pPr>
                <a:defRPr/>
              </a:pPr>
              <a:t>1</a:t>
            </a:fld>
            <a:endParaRPr lang="zh-TW" altLang="zh-TW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13"/>
          <p:cNvSpPr>
            <a:spLocks noChangeArrowheads="1"/>
          </p:cNvSpPr>
          <p:nvPr/>
        </p:nvSpPr>
        <p:spPr bwMode="auto">
          <a:xfrm>
            <a:off x="0" y="491282"/>
            <a:ext cx="9144000" cy="6334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marL="990600" indent="-904875" defTabSz="990600"/>
            <a:r>
              <a:rPr lang="zh-TW" altLang="en-US" sz="4000" b="1" dirty="0" smtClean="0">
                <a:latin typeface="標楷體" pitchFamily="65" charset="-120"/>
                <a:ea typeface="標楷體" pitchFamily="65" charset="-120"/>
              </a:rPr>
              <a:t>簡報大綱</a:t>
            </a:r>
            <a:endParaRPr lang="zh-TW" altLang="en-US" sz="4000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126" name="文字方塊 8"/>
          <p:cNvSpPr txBox="1">
            <a:spLocks noChangeArrowheads="1"/>
          </p:cNvSpPr>
          <p:nvPr/>
        </p:nvSpPr>
        <p:spPr bwMode="auto">
          <a:xfrm>
            <a:off x="1187624" y="1424961"/>
            <a:ext cx="7488832" cy="4462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61950" eaLnBrk="0" hangingPunct="0">
              <a:defRPr kumimoji="1">
                <a:solidFill>
                  <a:schemeClr val="tx1"/>
                </a:solidFill>
                <a:latin typeface="Arial" charset="0"/>
                <a:ea typeface="華康超明體" pitchFamily="49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華康超明體" pitchFamily="49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華康超明體" pitchFamily="49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華康超明體" pitchFamily="49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華康超明體" pitchFamily="49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華康超明體" pitchFamily="49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華康超明體" pitchFamily="49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華康超明體" pitchFamily="49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華康超明體" pitchFamily="49" charset="-120"/>
              </a:defRPr>
            </a:lvl9pPr>
          </a:lstStyle>
          <a:p>
            <a:pPr algn="l" eaLnBrk="1" hangingPunct="1">
              <a:spcBef>
                <a:spcPts val="1200"/>
              </a:spcBef>
            </a:pPr>
            <a:r>
              <a:rPr lang="zh-TW" altLang="en-US" sz="3200" b="1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一</a:t>
            </a:r>
            <a:r>
              <a:rPr lang="zh-TW" altLang="en-US" sz="3200" b="1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、計畫宗旨與推動</a:t>
            </a:r>
            <a:r>
              <a:rPr lang="zh-TW" altLang="en-US" sz="3200" b="1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歷程</a:t>
            </a:r>
            <a:endParaRPr lang="en-US" altLang="zh-TW" sz="3200" b="1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algn="l" eaLnBrk="1" hangingPunct="1">
              <a:spcBef>
                <a:spcPts val="1200"/>
              </a:spcBef>
            </a:pPr>
            <a:r>
              <a:rPr lang="zh-TW" altLang="en-US" sz="3200" b="1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二</a:t>
            </a:r>
            <a:r>
              <a:rPr lang="zh-TW" altLang="en-US" sz="3200" b="1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、實施範圍與目標</a:t>
            </a:r>
            <a:endParaRPr lang="en-US" altLang="zh-TW" sz="3200" b="1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algn="l" eaLnBrk="1" hangingPunct="1">
              <a:spcBef>
                <a:spcPts val="1200"/>
              </a:spcBef>
            </a:pPr>
            <a:r>
              <a:rPr lang="zh-TW" altLang="en-US" sz="3200" b="1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三、</a:t>
            </a:r>
            <a:r>
              <a:rPr lang="zh-TW" altLang="en-US" sz="3200" b="1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考核與獎勵</a:t>
            </a:r>
            <a:endParaRPr lang="en-US" altLang="zh-TW" sz="3200" b="1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algn="l" eaLnBrk="1" hangingPunct="1">
              <a:spcBef>
                <a:spcPts val="1200"/>
              </a:spcBef>
            </a:pPr>
            <a:r>
              <a:rPr lang="zh-TW" altLang="en-US" sz="3200" b="1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四、執行成效</a:t>
            </a:r>
            <a:endParaRPr lang="en-US" altLang="zh-TW" sz="3200" b="1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algn="l" eaLnBrk="1" hangingPunct="1">
              <a:spcBef>
                <a:spcPts val="1200"/>
              </a:spcBef>
            </a:pPr>
            <a:r>
              <a:rPr lang="zh-TW" altLang="en-US" sz="3200" b="1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五</a:t>
            </a:r>
            <a:r>
              <a:rPr lang="zh-TW" altLang="en-US" sz="3200" b="1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、</a:t>
            </a:r>
            <a:r>
              <a:rPr lang="zh-TW" altLang="en-US" sz="3200" b="1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創新</a:t>
            </a:r>
            <a:r>
              <a:rPr lang="zh-TW" altLang="en-US" sz="3200" b="1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應用獎案例</a:t>
            </a:r>
            <a:endParaRPr lang="en-US" altLang="zh-TW" sz="3200" b="1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algn="l" eaLnBrk="1" hangingPunct="1">
              <a:spcBef>
                <a:spcPts val="1200"/>
              </a:spcBef>
            </a:pPr>
            <a:r>
              <a:rPr lang="zh-TW" altLang="en-US" sz="3200" b="1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六</a:t>
            </a:r>
            <a:r>
              <a:rPr lang="zh-TW" altLang="en-US" sz="3200" b="1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、智慧節電計畫執行現況</a:t>
            </a:r>
            <a:endParaRPr lang="en-US" altLang="zh-TW" sz="3200" b="1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algn="l" eaLnBrk="1" hangingPunct="1">
              <a:spcBef>
                <a:spcPts val="1200"/>
              </a:spcBef>
            </a:pPr>
            <a:r>
              <a:rPr lang="zh-TW" altLang="en-US" sz="3200" b="1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七</a:t>
            </a:r>
            <a:r>
              <a:rPr lang="zh-TW" altLang="en-US" sz="3200" b="1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、結語</a:t>
            </a:r>
            <a:endParaRPr lang="en-US" altLang="zh-TW" sz="3200" b="1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6" name="投影片編號版面配置區 1"/>
          <p:cNvSpPr>
            <a:spLocks noGrp="1"/>
          </p:cNvSpPr>
          <p:nvPr>
            <p:ph type="sldNum" sz="quarter" idx="10"/>
          </p:nvPr>
        </p:nvSpPr>
        <p:spPr>
          <a:xfrm>
            <a:off x="8820472" y="6525344"/>
            <a:ext cx="323528" cy="332656"/>
          </a:xfrm>
        </p:spPr>
        <p:txBody>
          <a:bodyPr/>
          <a:lstStyle/>
          <a:p>
            <a:pPr>
              <a:defRPr/>
            </a:pPr>
            <a:fld id="{98542226-521B-47A1-8017-474FB3B72A9F}" type="slidenum">
              <a:rPr lang="en-US" altLang="zh-TW" smtClean="0">
                <a:solidFill>
                  <a:schemeClr val="tx1"/>
                </a:solidFill>
                <a:latin typeface="Calibri" panose="020F0502020204030204" pitchFamily="34" charset="0"/>
              </a:rPr>
              <a:pPr>
                <a:defRPr/>
              </a:pPr>
              <a:t>2</a:t>
            </a:fld>
            <a:endParaRPr lang="zh-TW" altLang="zh-TW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13"/>
          <p:cNvSpPr>
            <a:spLocks noChangeArrowheads="1"/>
          </p:cNvSpPr>
          <p:nvPr/>
        </p:nvSpPr>
        <p:spPr bwMode="auto">
          <a:xfrm>
            <a:off x="0" y="305160"/>
            <a:ext cx="9144000" cy="531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marL="990600" indent="-904875" defTabSz="990600"/>
            <a:r>
              <a:rPr lang="zh-TW" altLang="en-US" sz="32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一、計畫</a:t>
            </a:r>
            <a:r>
              <a:rPr lang="zh-TW" altLang="en-US" sz="3200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宗旨與推動</a:t>
            </a:r>
            <a:r>
              <a:rPr lang="zh-TW" altLang="en-US" sz="32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歷程</a:t>
            </a: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485723" y="1192995"/>
            <a:ext cx="8388932" cy="5688632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FFFF99">
                <a:gamma/>
                <a:shade val="60000"/>
                <a:invGamma/>
              </a:srgbClr>
            </a:prstShdw>
          </a:effectLst>
          <a:extLst/>
        </p:spPr>
        <p:txBody>
          <a:bodyPr anchor="t" anchorCtr="0"/>
          <a:lstStyle/>
          <a:p>
            <a:pPr marL="358775" indent="-358775" algn="just">
              <a:spcBef>
                <a:spcPts val="1200"/>
              </a:spcBef>
              <a:spcAft>
                <a:spcPts val="300"/>
              </a:spcAft>
              <a:buFont typeface="Wingdings" panose="05000000000000000000" pitchFamily="2" charset="2"/>
              <a:buChar char="p"/>
              <a:defRPr/>
            </a:pPr>
            <a:r>
              <a:rPr lang="zh-TW" altLang="en-US" sz="2800" b="1" dirty="0" smtClean="0">
                <a:solidFill>
                  <a:srgbClr val="C00000"/>
                </a:solidFill>
                <a:latin typeface="Calibri" panose="020F0502020204030204" pitchFamily="34" charset="0"/>
                <a:ea typeface="標楷體" panose="03000509000000000000" pitchFamily="65" charset="-120"/>
              </a:rPr>
              <a:t>施政理念</a:t>
            </a:r>
            <a:endParaRPr lang="en-US" altLang="zh-TW" sz="2800" b="1" dirty="0" smtClean="0">
              <a:solidFill>
                <a:srgbClr val="C00000"/>
              </a:solidFill>
              <a:latin typeface="Calibri" panose="020F0502020204030204" pitchFamily="34" charset="0"/>
              <a:ea typeface="標楷體" panose="03000509000000000000" pitchFamily="65" charset="-120"/>
            </a:endParaRPr>
          </a:p>
          <a:p>
            <a:pPr marL="631825" lvl="1" indent="-273050" algn="just">
              <a:spcBef>
                <a:spcPts val="300"/>
              </a:spcBef>
              <a:spcAft>
                <a:spcPts val="300"/>
              </a:spcAft>
              <a:buFont typeface="Times New Roman" panose="02020603050405020304" pitchFamily="18" charset="0"/>
              <a:buChar char="−"/>
              <a:defRPr/>
            </a:pPr>
            <a:r>
              <a:rPr lang="zh-TW" altLang="en-US" sz="24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節能減碳為各國永續發展工作重點，亦為我國施政主軸</a:t>
            </a:r>
            <a:endParaRPr lang="en-US" altLang="zh-TW" sz="2400" dirty="0">
              <a:latin typeface="Calibri" panose="020F0502020204030204" pitchFamily="34" charset="0"/>
              <a:ea typeface="標楷體" panose="03000509000000000000" pitchFamily="65" charset="-120"/>
            </a:endParaRPr>
          </a:p>
          <a:p>
            <a:pPr marL="358775" indent="-358775" algn="just">
              <a:spcBef>
                <a:spcPts val="1200"/>
              </a:spcBef>
              <a:spcAft>
                <a:spcPts val="300"/>
              </a:spcAft>
              <a:buFont typeface="Wingdings" panose="05000000000000000000" pitchFamily="2" charset="2"/>
              <a:buChar char="p"/>
              <a:tabLst>
                <a:tab pos="533400" algn="l"/>
              </a:tabLst>
              <a:defRPr/>
            </a:pPr>
            <a:r>
              <a:rPr lang="zh-TW" altLang="en-US" sz="2800" b="1" dirty="0" smtClean="0">
                <a:solidFill>
                  <a:srgbClr val="C00000"/>
                </a:solidFill>
                <a:latin typeface="Calibri" panose="020F0502020204030204" pitchFamily="34" charset="0"/>
                <a:ea typeface="標楷體" panose="03000509000000000000" pitchFamily="65" charset="-120"/>
              </a:rPr>
              <a:t>依據</a:t>
            </a:r>
            <a:endParaRPr lang="en-US" altLang="zh-TW" sz="2800" b="1" dirty="0" smtClean="0">
              <a:solidFill>
                <a:srgbClr val="C00000"/>
              </a:solidFill>
              <a:latin typeface="Calibri" panose="020F0502020204030204" pitchFamily="34" charset="0"/>
              <a:ea typeface="標楷體" panose="03000509000000000000" pitchFamily="65" charset="-120"/>
            </a:endParaRPr>
          </a:p>
          <a:p>
            <a:pPr marL="631825" lvl="1" indent="-273050" algn="just">
              <a:spcBef>
                <a:spcPts val="300"/>
              </a:spcBef>
              <a:spcAft>
                <a:spcPts val="300"/>
              </a:spcAft>
              <a:buFont typeface="Times New Roman" panose="02020603050405020304" pitchFamily="18" charset="0"/>
              <a:buChar char="−"/>
              <a:tabLst>
                <a:tab pos="533400" algn="l"/>
              </a:tabLst>
              <a:defRPr/>
            </a:pPr>
            <a:r>
              <a:rPr lang="zh-TW" altLang="en-US" sz="24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永</a:t>
            </a:r>
            <a:r>
              <a:rPr lang="zh-TW" altLang="en-US" sz="2400" dirty="0">
                <a:latin typeface="Calibri" panose="020F0502020204030204" pitchFamily="34" charset="0"/>
                <a:ea typeface="標楷體" panose="03000509000000000000" pitchFamily="65" charset="-120"/>
              </a:rPr>
              <a:t>續能源政策綱</a:t>
            </a:r>
            <a:r>
              <a:rPr lang="zh-TW" altLang="en-US" sz="24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領</a:t>
            </a:r>
            <a:endParaRPr lang="en-US" altLang="zh-TW" sz="2400" dirty="0" smtClean="0">
              <a:latin typeface="Calibri" panose="020F0502020204030204" pitchFamily="34" charset="0"/>
              <a:ea typeface="標楷體" panose="03000509000000000000" pitchFamily="65" charset="-120"/>
            </a:endParaRPr>
          </a:p>
          <a:p>
            <a:pPr marL="631825" lvl="1" indent="-273050" algn="just">
              <a:spcBef>
                <a:spcPts val="300"/>
              </a:spcBef>
              <a:spcAft>
                <a:spcPts val="300"/>
              </a:spcAft>
              <a:buFont typeface="Times New Roman" panose="02020603050405020304" pitchFamily="18" charset="0"/>
              <a:buChar char="−"/>
              <a:tabLst>
                <a:tab pos="533400" algn="l"/>
              </a:tabLst>
              <a:defRPr/>
            </a:pPr>
            <a:r>
              <a:rPr lang="zh-TW" altLang="en-US" sz="24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國家</a:t>
            </a:r>
            <a:r>
              <a:rPr lang="zh-TW" altLang="en-US" sz="2400" dirty="0">
                <a:latin typeface="Calibri" panose="020F0502020204030204" pitchFamily="34" charset="0"/>
                <a:ea typeface="標楷體" panose="03000509000000000000" pitchFamily="65" charset="-120"/>
              </a:rPr>
              <a:t>節能減碳總</a:t>
            </a:r>
            <a:r>
              <a:rPr lang="zh-TW" altLang="en-US" sz="24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計畫</a:t>
            </a:r>
            <a:endParaRPr lang="en-US" altLang="zh-TW" sz="2400" dirty="0">
              <a:latin typeface="Calibri" panose="020F0502020204030204" pitchFamily="34" charset="0"/>
              <a:ea typeface="標楷體" panose="03000509000000000000" pitchFamily="65" charset="-120"/>
            </a:endParaRPr>
          </a:p>
          <a:p>
            <a:pPr marL="358775" indent="-358775" algn="just">
              <a:spcBef>
                <a:spcPts val="1200"/>
              </a:spcBef>
              <a:spcAft>
                <a:spcPts val="300"/>
              </a:spcAft>
              <a:buFont typeface="Wingdings" panose="05000000000000000000" pitchFamily="2" charset="2"/>
              <a:buChar char="p"/>
              <a:tabLst>
                <a:tab pos="533400" algn="l"/>
              </a:tabLst>
              <a:defRPr/>
            </a:pPr>
            <a:r>
              <a:rPr lang="zh-TW" altLang="en-US" sz="2800" b="1" dirty="0" smtClean="0">
                <a:solidFill>
                  <a:srgbClr val="C00000"/>
                </a:solidFill>
                <a:latin typeface="Calibri" panose="020F0502020204030204" pitchFamily="34" charset="0"/>
                <a:ea typeface="標楷體" panose="03000509000000000000" pitchFamily="65" charset="-120"/>
              </a:rPr>
              <a:t>計畫宗旨</a:t>
            </a:r>
            <a:endParaRPr lang="en-US" altLang="zh-TW" sz="2800" b="1" dirty="0">
              <a:solidFill>
                <a:srgbClr val="C00000"/>
              </a:solidFill>
              <a:latin typeface="Calibri" panose="020F0502020204030204" pitchFamily="34" charset="0"/>
              <a:ea typeface="標楷體" panose="03000509000000000000" pitchFamily="65" charset="-120"/>
            </a:endParaRPr>
          </a:p>
          <a:p>
            <a:pPr marL="631825" lvl="1" indent="-273050" algn="just">
              <a:spcBef>
                <a:spcPts val="300"/>
              </a:spcBef>
              <a:spcAft>
                <a:spcPts val="300"/>
              </a:spcAft>
              <a:buFont typeface="Times New Roman" panose="02020603050405020304" pitchFamily="18" charset="0"/>
              <a:buChar char="−"/>
              <a:defRPr/>
            </a:pPr>
            <a:r>
              <a:rPr lang="zh-TW" altLang="en-US" sz="24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積極</a:t>
            </a:r>
            <a:r>
              <a:rPr lang="zh-TW" altLang="en-US" sz="2400" dirty="0">
                <a:latin typeface="Calibri" panose="020F0502020204030204" pitchFamily="34" charset="0"/>
                <a:ea typeface="標楷體" panose="03000509000000000000" pitchFamily="65" charset="-120"/>
              </a:rPr>
              <a:t>推動</a:t>
            </a:r>
            <a:r>
              <a:rPr lang="zh-TW" altLang="en-US" sz="24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四省</a:t>
            </a:r>
            <a:r>
              <a:rPr lang="zh-TW" altLang="en-US" sz="2400" dirty="0">
                <a:latin typeface="Calibri" panose="020F0502020204030204" pitchFamily="34" charset="0"/>
                <a:ea typeface="標楷體" panose="03000509000000000000" pitchFamily="65" charset="-120"/>
              </a:rPr>
              <a:t>，</a:t>
            </a:r>
            <a:r>
              <a:rPr lang="zh-TW" altLang="en-US" sz="24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以顯示政府機關及學校節能</a:t>
            </a:r>
            <a:r>
              <a:rPr lang="zh-TW" altLang="en-US" sz="2400" dirty="0">
                <a:latin typeface="Calibri" panose="020F0502020204030204" pitchFamily="34" charset="0"/>
                <a:ea typeface="標楷體" panose="03000509000000000000" pitchFamily="65" charset="-120"/>
              </a:rPr>
              <a:t>減</a:t>
            </a:r>
            <a:r>
              <a:rPr lang="zh-TW" altLang="en-US" sz="24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碳決心</a:t>
            </a:r>
            <a:endParaRPr lang="en-US" altLang="zh-TW" sz="2400" dirty="0">
              <a:latin typeface="Calibri" panose="020F0502020204030204" pitchFamily="34" charset="0"/>
              <a:ea typeface="標楷體" panose="03000509000000000000" pitchFamily="65" charset="-120"/>
            </a:endParaRPr>
          </a:p>
          <a:p>
            <a:pPr marL="631825" lvl="1" indent="-273050" algn="just">
              <a:spcBef>
                <a:spcPts val="300"/>
              </a:spcBef>
              <a:spcAft>
                <a:spcPts val="300"/>
              </a:spcAft>
              <a:buFont typeface="Times New Roman" panose="02020603050405020304" pitchFamily="18" charset="0"/>
              <a:buChar char="−"/>
              <a:tabLst>
                <a:tab pos="533400" algn="l"/>
              </a:tabLst>
              <a:defRPr/>
            </a:pPr>
            <a:r>
              <a:rPr lang="zh-TW" altLang="en-US" sz="2400" dirty="0">
                <a:latin typeface="Calibri" panose="020F0502020204030204" pitchFamily="34" charset="0"/>
                <a:ea typeface="標楷體" panose="03000509000000000000" pitchFamily="65" charset="-120"/>
              </a:rPr>
              <a:t>政府率先</a:t>
            </a:r>
            <a:r>
              <a:rPr lang="zh-TW" altLang="en-US" sz="24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推動，引導</a:t>
            </a:r>
            <a:r>
              <a:rPr lang="zh-TW" altLang="en-US" sz="2400" dirty="0">
                <a:latin typeface="Calibri" panose="020F0502020204030204" pitchFamily="34" charset="0"/>
                <a:ea typeface="標楷體" panose="03000509000000000000" pitchFamily="65" charset="-120"/>
              </a:rPr>
              <a:t>民間採行</a:t>
            </a:r>
            <a:endParaRPr lang="en-US" altLang="zh-TW" sz="2400" dirty="0">
              <a:latin typeface="Calibri" panose="020F0502020204030204" pitchFamily="34" charset="0"/>
              <a:ea typeface="標楷體" panose="03000509000000000000" pitchFamily="65" charset="-120"/>
            </a:endParaRPr>
          </a:p>
          <a:p>
            <a:pPr marL="631825" lvl="1" indent="-273050" algn="just">
              <a:spcBef>
                <a:spcPts val="300"/>
              </a:spcBef>
              <a:spcAft>
                <a:spcPts val="300"/>
              </a:spcAft>
              <a:buFont typeface="Times New Roman" panose="02020603050405020304" pitchFamily="18" charset="0"/>
              <a:buChar char="−"/>
              <a:tabLst>
                <a:tab pos="533400" algn="l"/>
              </a:tabLst>
              <a:defRPr/>
            </a:pPr>
            <a:r>
              <a:rPr lang="zh-TW" altLang="en-US" sz="2400" dirty="0">
                <a:latin typeface="Calibri" panose="020F0502020204030204" pitchFamily="34" charset="0"/>
                <a:ea typeface="標楷體" panose="03000509000000000000" pitchFamily="65" charset="-120"/>
              </a:rPr>
              <a:t>推展落實全國、全民、全面節能減碳行動</a:t>
            </a:r>
            <a:endParaRPr lang="en-US" altLang="zh-TW" sz="2400" dirty="0">
              <a:latin typeface="Calibri" panose="020F0502020204030204" pitchFamily="34" charset="0"/>
              <a:ea typeface="標楷體" panose="03000509000000000000" pitchFamily="65" charset="-120"/>
            </a:endParaRPr>
          </a:p>
        </p:txBody>
      </p:sp>
      <p:sp>
        <p:nvSpPr>
          <p:cNvPr id="6" name="投影片編號版面配置區 1"/>
          <p:cNvSpPr>
            <a:spLocks noGrp="1"/>
          </p:cNvSpPr>
          <p:nvPr>
            <p:ph type="sldNum" sz="quarter" idx="10"/>
          </p:nvPr>
        </p:nvSpPr>
        <p:spPr>
          <a:xfrm>
            <a:off x="8820472" y="6525344"/>
            <a:ext cx="323528" cy="332656"/>
          </a:xfrm>
        </p:spPr>
        <p:txBody>
          <a:bodyPr/>
          <a:lstStyle/>
          <a:p>
            <a:pPr>
              <a:defRPr/>
            </a:pPr>
            <a:fld id="{98542226-521B-47A1-8017-474FB3B72A9F}" type="slidenum">
              <a:rPr lang="en-US" altLang="zh-TW" smtClean="0">
                <a:solidFill>
                  <a:schemeClr val="tx1"/>
                </a:solidFill>
                <a:latin typeface="Calibri" panose="020F0502020204030204" pitchFamily="34" charset="0"/>
              </a:rPr>
              <a:pPr>
                <a:defRPr/>
              </a:pPr>
              <a:t>3</a:t>
            </a:fld>
            <a:endParaRPr lang="zh-TW" altLang="zh-TW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69812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圖案 5"/>
          <p:cNvSpPr/>
          <p:nvPr/>
        </p:nvSpPr>
        <p:spPr bwMode="auto">
          <a:xfrm>
            <a:off x="395536" y="908720"/>
            <a:ext cx="7699375" cy="4032448"/>
          </a:xfrm>
          <a:prstGeom prst="swooshArrow">
            <a:avLst>
              <a:gd name="adj1" fmla="val 25000"/>
              <a:gd name="adj2" fmla="val 25000"/>
            </a:avLst>
          </a:prstGeom>
          <a:solidFill>
            <a:srgbClr val="EEE6DE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" name="橢圓 6"/>
          <p:cNvSpPr/>
          <p:nvPr/>
        </p:nvSpPr>
        <p:spPr bwMode="auto">
          <a:xfrm>
            <a:off x="4960633" y="1934769"/>
            <a:ext cx="360363" cy="360363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8" name="手繪多邊形 7"/>
          <p:cNvSpPr/>
          <p:nvPr/>
        </p:nvSpPr>
        <p:spPr bwMode="auto">
          <a:xfrm>
            <a:off x="2478654" y="1965217"/>
            <a:ext cx="3048000" cy="2767012"/>
          </a:xfrm>
          <a:custGeom>
            <a:avLst/>
            <a:gdLst>
              <a:gd name="connsiteX0" fmla="*/ 400030 w 2400131"/>
              <a:gd name="connsiteY0" fmla="*/ 0 h 2767651"/>
              <a:gd name="connsiteX1" fmla="*/ 2400131 w 2400131"/>
              <a:gd name="connsiteY1" fmla="*/ 0 h 2767651"/>
              <a:gd name="connsiteX2" fmla="*/ 2400131 w 2400131"/>
              <a:gd name="connsiteY2" fmla="*/ 0 h 2767651"/>
              <a:gd name="connsiteX3" fmla="*/ 2400131 w 2400131"/>
              <a:gd name="connsiteY3" fmla="*/ 2367621 h 2767651"/>
              <a:gd name="connsiteX4" fmla="*/ 2000101 w 2400131"/>
              <a:gd name="connsiteY4" fmla="*/ 2767651 h 2767651"/>
              <a:gd name="connsiteX5" fmla="*/ 0 w 2400131"/>
              <a:gd name="connsiteY5" fmla="*/ 2767651 h 2767651"/>
              <a:gd name="connsiteX6" fmla="*/ 0 w 2400131"/>
              <a:gd name="connsiteY6" fmla="*/ 2767651 h 2767651"/>
              <a:gd name="connsiteX7" fmla="*/ 0 w 2400131"/>
              <a:gd name="connsiteY7" fmla="*/ 400030 h 2767651"/>
              <a:gd name="connsiteX8" fmla="*/ 400030 w 2400131"/>
              <a:gd name="connsiteY8" fmla="*/ 0 h 2767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00131" h="2767651">
                <a:moveTo>
                  <a:pt x="400030" y="0"/>
                </a:moveTo>
                <a:lnTo>
                  <a:pt x="2400131" y="0"/>
                </a:lnTo>
                <a:lnTo>
                  <a:pt x="2400131" y="0"/>
                </a:lnTo>
                <a:lnTo>
                  <a:pt x="2400131" y="2367621"/>
                </a:lnTo>
                <a:cubicBezTo>
                  <a:pt x="2400131" y="2588551"/>
                  <a:pt x="2221031" y="2767651"/>
                  <a:pt x="2000101" y="2767651"/>
                </a:cubicBezTo>
                <a:lnTo>
                  <a:pt x="0" y="2767651"/>
                </a:lnTo>
                <a:lnTo>
                  <a:pt x="0" y="2767651"/>
                </a:lnTo>
                <a:lnTo>
                  <a:pt x="0" y="400030"/>
                </a:lnTo>
                <a:cubicBezTo>
                  <a:pt x="0" y="179100"/>
                  <a:pt x="179100" y="0"/>
                  <a:pt x="400030" y="0"/>
                </a:cubicBez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117165" tIns="117165" rIns="352444" bIns="117165" spcCol="1270"/>
          <a:lstStyle/>
          <a:p>
            <a:pPr algn="r" defTabSz="2889250">
              <a:lnSpc>
                <a:spcPct val="90000"/>
              </a:lnSpc>
              <a:spcAft>
                <a:spcPct val="35000"/>
              </a:spcAft>
              <a:defRPr/>
            </a:pPr>
            <a:endParaRPr kumimoji="0" lang="zh-TW" altLang="en-US" sz="2000" b="1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 pitchFamily="34" charset="0"/>
              <a:ea typeface="標楷體" panose="03000509000000000000" pitchFamily="65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70688" y="5084847"/>
            <a:ext cx="5576244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2000" b="1" u="sng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Verdana" pitchFamily="34" charset="0"/>
              </a:rPr>
              <a:t>97</a:t>
            </a:r>
            <a:r>
              <a:rPr kumimoji="0" lang="zh-TW" altLang="en-US" sz="2000" b="1" u="sng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Verdana" pitchFamily="34" charset="0"/>
              </a:rPr>
              <a:t>年</a:t>
            </a:r>
          </a:p>
          <a:p>
            <a:pPr algn="just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dirty="0">
                <a:latin typeface="Calibri" panose="020F0502020204030204" pitchFamily="34" charset="0"/>
                <a:ea typeface="標楷體" panose="03000509000000000000" pitchFamily="65" charset="-120"/>
                <a:cs typeface="Verdana" pitchFamily="34" charset="0"/>
              </a:rPr>
              <a:t>「政府機關及學校全面節能減碳措施」，每年用電量與用油量以負成長為原則，至</a:t>
            </a:r>
            <a:r>
              <a:rPr kumimoji="0" lang="en-US" altLang="zh-TW" dirty="0">
                <a:latin typeface="Calibri" panose="020F0502020204030204" pitchFamily="34" charset="0"/>
                <a:ea typeface="標楷體" panose="03000509000000000000" pitchFamily="65" charset="-120"/>
                <a:cs typeface="Verdana" pitchFamily="34" charset="0"/>
              </a:rPr>
              <a:t>104</a:t>
            </a:r>
            <a:r>
              <a:rPr kumimoji="0" lang="zh-TW" altLang="en-US" dirty="0">
                <a:latin typeface="Calibri" panose="020F0502020204030204" pitchFamily="34" charset="0"/>
                <a:ea typeface="標楷體" panose="03000509000000000000" pitchFamily="65" charset="-120"/>
                <a:cs typeface="Verdana" pitchFamily="34" charset="0"/>
              </a:rPr>
              <a:t>年累計總體</a:t>
            </a:r>
            <a:r>
              <a:rPr kumimoji="0" lang="zh-TW" altLang="en-US" dirty="0" smtClean="0">
                <a:latin typeface="Calibri" panose="020F0502020204030204" pitchFamily="34" charset="0"/>
                <a:ea typeface="標楷體" panose="03000509000000000000" pitchFamily="65" charset="-120"/>
                <a:cs typeface="Verdana" pitchFamily="34" charset="0"/>
              </a:rPr>
              <a:t>節能以</a:t>
            </a:r>
            <a:r>
              <a:rPr kumimoji="0" lang="en-US" altLang="zh-TW" dirty="0">
                <a:latin typeface="Calibri" panose="020F0502020204030204" pitchFamily="34" charset="0"/>
                <a:ea typeface="標楷體" panose="03000509000000000000" pitchFamily="65" charset="-120"/>
                <a:cs typeface="Verdana" pitchFamily="34" charset="0"/>
              </a:rPr>
              <a:t>7%</a:t>
            </a:r>
            <a:r>
              <a:rPr kumimoji="0" lang="zh-TW" altLang="en-US" dirty="0">
                <a:latin typeface="Calibri" panose="020F0502020204030204" pitchFamily="34" charset="0"/>
                <a:ea typeface="標楷體" panose="03000509000000000000" pitchFamily="65" charset="-120"/>
                <a:cs typeface="Verdana" pitchFamily="34" charset="0"/>
              </a:rPr>
              <a:t>為目標</a:t>
            </a:r>
          </a:p>
        </p:txBody>
      </p:sp>
      <p:sp>
        <p:nvSpPr>
          <p:cNvPr id="13" name="橢圓 12"/>
          <p:cNvSpPr/>
          <p:nvPr/>
        </p:nvSpPr>
        <p:spPr>
          <a:xfrm>
            <a:off x="505075" y="4293096"/>
            <a:ext cx="358775" cy="360362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4" name="橢圓 13"/>
          <p:cNvSpPr/>
          <p:nvPr/>
        </p:nvSpPr>
        <p:spPr>
          <a:xfrm>
            <a:off x="3042596" y="2545897"/>
            <a:ext cx="358775" cy="358775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cxnSp>
        <p:nvCxnSpPr>
          <p:cNvPr id="38" name="直線單箭頭接點 37"/>
          <p:cNvCxnSpPr/>
          <p:nvPr/>
        </p:nvCxnSpPr>
        <p:spPr bwMode="auto">
          <a:xfrm flipV="1">
            <a:off x="696104" y="4799434"/>
            <a:ext cx="0" cy="285750"/>
          </a:xfrm>
          <a:prstGeom prst="straightConnector1">
            <a:avLst/>
          </a:prstGeom>
          <a:ln>
            <a:solidFill>
              <a:srgbClr val="FF0000"/>
            </a:solidFill>
            <a:headEnd type="none" w="med" len="med"/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41" name="五角星形 40"/>
          <p:cNvSpPr/>
          <p:nvPr/>
        </p:nvSpPr>
        <p:spPr bwMode="auto">
          <a:xfrm>
            <a:off x="7342584" y="1340768"/>
            <a:ext cx="685800" cy="600165"/>
          </a:xfrm>
          <a:prstGeom prst="star5">
            <a:avLst/>
          </a:prstGeom>
          <a:solidFill>
            <a:schemeClr val="tx2">
              <a:lumMod val="75000"/>
            </a:schemeClr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algn="l">
              <a:defRPr/>
            </a:pPr>
            <a:endParaRPr kumimoji="0" lang="zh-TW" altLang="en-US" b="1">
              <a:solidFill>
                <a:prstClr val="black"/>
              </a:solidFill>
            </a:endParaRPr>
          </a:p>
        </p:txBody>
      </p:sp>
      <p:sp>
        <p:nvSpPr>
          <p:cNvPr id="61" name="五角星形 60"/>
          <p:cNvSpPr/>
          <p:nvPr/>
        </p:nvSpPr>
        <p:spPr bwMode="auto">
          <a:xfrm>
            <a:off x="7279878" y="1340859"/>
            <a:ext cx="717550" cy="617537"/>
          </a:xfrm>
          <a:prstGeom prst="star5">
            <a:avLst/>
          </a:prstGeom>
          <a:solidFill>
            <a:srgbClr val="F5C201"/>
          </a:solidFill>
          <a:ln w="2857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b="1" kern="0">
              <a:solidFill>
                <a:srgbClr val="C00000"/>
              </a:solidFill>
              <a:latin typeface="Calibri"/>
              <a:ea typeface="新細明體"/>
            </a:endParaRPr>
          </a:p>
        </p:txBody>
      </p:sp>
      <p:sp>
        <p:nvSpPr>
          <p:cNvPr id="65" name="Text Box 25"/>
          <p:cNvSpPr txBox="1">
            <a:spLocks noChangeArrowheads="1"/>
          </p:cNvSpPr>
          <p:nvPr/>
        </p:nvSpPr>
        <p:spPr bwMode="auto">
          <a:xfrm>
            <a:off x="7164288" y="2246428"/>
            <a:ext cx="1860104" cy="1231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rIns="18000">
            <a:spAutoFit/>
          </a:bodyPr>
          <a:lstStyle/>
          <a:p>
            <a:pPr marL="92075" algn="l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2000" b="1" u="sng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Verdana" pitchFamily="34" charset="0"/>
              </a:rPr>
              <a:t>104</a:t>
            </a:r>
            <a:r>
              <a:rPr kumimoji="0" lang="zh-TW" altLang="en-US" sz="2000" b="1" u="sng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Verdana" pitchFamily="34" charset="0"/>
              </a:rPr>
              <a:t>年</a:t>
            </a:r>
          </a:p>
          <a:p>
            <a:pPr marL="92075" algn="l">
              <a:spcBef>
                <a:spcPts val="0"/>
              </a:spcBef>
              <a:spcAft>
                <a:spcPts val="0"/>
              </a:spcAft>
            </a:pPr>
            <a:r>
              <a:rPr kumimoji="0" lang="zh-TW" altLang="en-US" dirty="0" smtClean="0">
                <a:latin typeface="Calibri" panose="020F0502020204030204" pitchFamily="34" charset="0"/>
                <a:ea typeface="標楷體" panose="03000509000000000000" pitchFamily="65" charset="-120"/>
                <a:cs typeface="Verdana" pitchFamily="34" charset="0"/>
              </a:rPr>
              <a:t>完成</a:t>
            </a:r>
            <a:r>
              <a:rPr kumimoji="0" lang="zh-TW" altLang="en-US" dirty="0">
                <a:latin typeface="Calibri" panose="020F0502020204030204" pitchFamily="34" charset="0"/>
                <a:ea typeface="標楷體" panose="03000509000000000000" pitchFamily="65" charset="-120"/>
                <a:cs typeface="Verdana" pitchFamily="34" charset="0"/>
              </a:rPr>
              <a:t>本計畫，並研析執行成效與後續作法</a:t>
            </a:r>
            <a:endParaRPr kumimoji="0" lang="en-US" altLang="zh-TW" dirty="0">
              <a:latin typeface="Calibri" panose="020F0502020204030204" pitchFamily="34" charset="0"/>
              <a:ea typeface="標楷體" panose="03000509000000000000" pitchFamily="65" charset="-120"/>
              <a:cs typeface="Verdana" pitchFamily="34" charset="0"/>
            </a:endParaRPr>
          </a:p>
        </p:txBody>
      </p:sp>
      <p:sp>
        <p:nvSpPr>
          <p:cNvPr id="73" name="橢圓 72"/>
          <p:cNvSpPr/>
          <p:nvPr/>
        </p:nvSpPr>
        <p:spPr>
          <a:xfrm>
            <a:off x="1670190" y="3348723"/>
            <a:ext cx="358775" cy="360362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74" name="矩形 73"/>
          <p:cNvSpPr/>
          <p:nvPr/>
        </p:nvSpPr>
        <p:spPr>
          <a:xfrm>
            <a:off x="1562617" y="4161517"/>
            <a:ext cx="526251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2000" b="1" u="sng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Verdana" pitchFamily="34" charset="0"/>
              </a:rPr>
              <a:t>100</a:t>
            </a:r>
            <a:r>
              <a:rPr kumimoji="0" lang="zh-TW" altLang="en-US" sz="2000" b="1" u="sng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Verdana" pitchFamily="34" charset="0"/>
              </a:rPr>
              <a:t>年</a:t>
            </a:r>
          </a:p>
          <a:p>
            <a:pPr algn="just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dirty="0" smtClean="0">
                <a:latin typeface="Calibri" panose="020F0502020204030204" pitchFamily="34" charset="0"/>
                <a:ea typeface="標楷體" panose="03000509000000000000" pitchFamily="65" charset="-120"/>
                <a:cs typeface="Verdana" pitchFamily="34" charset="0"/>
              </a:rPr>
              <a:t>「</a:t>
            </a:r>
            <a:r>
              <a:rPr kumimoji="0" lang="zh-TW" altLang="en-US" dirty="0">
                <a:latin typeface="Calibri" panose="020F0502020204030204" pitchFamily="34" charset="0"/>
                <a:ea typeface="標楷體" panose="03000509000000000000" pitchFamily="65" charset="-120"/>
                <a:cs typeface="Verdana" pitchFamily="34" charset="0"/>
              </a:rPr>
              <a:t>政府機關及學校四省專案計畫」，</a:t>
            </a:r>
            <a:r>
              <a:rPr kumimoji="0" lang="zh-TW" altLang="en-US" dirty="0" smtClean="0">
                <a:latin typeface="Calibri" panose="020F0502020204030204" pitchFamily="34" charset="0"/>
                <a:ea typeface="標楷體" panose="03000509000000000000" pitchFamily="65" charset="-120"/>
                <a:cs typeface="Verdana" pitchFamily="34" charset="0"/>
              </a:rPr>
              <a:t>設定總體節電、節油、節水</a:t>
            </a:r>
            <a:r>
              <a:rPr kumimoji="0" lang="zh-TW" altLang="en-US" dirty="0">
                <a:latin typeface="Calibri" panose="020F0502020204030204" pitchFamily="34" charset="0"/>
                <a:ea typeface="標楷體" panose="03000509000000000000" pitchFamily="65" charset="-120"/>
                <a:cs typeface="Verdana" pitchFamily="34" charset="0"/>
              </a:rPr>
              <a:t>目標為</a:t>
            </a:r>
            <a:r>
              <a:rPr kumimoji="0" lang="en-US" altLang="zh-TW" dirty="0">
                <a:latin typeface="Calibri" panose="020F0502020204030204" pitchFamily="34" charset="0"/>
                <a:ea typeface="標楷體" panose="03000509000000000000" pitchFamily="65" charset="-120"/>
                <a:cs typeface="Verdana" pitchFamily="34" charset="0"/>
              </a:rPr>
              <a:t>10</a:t>
            </a:r>
            <a:r>
              <a:rPr kumimoji="0" lang="en-US" altLang="zh-TW" dirty="0" smtClean="0">
                <a:latin typeface="Calibri" panose="020F0502020204030204" pitchFamily="34" charset="0"/>
                <a:ea typeface="標楷體" panose="03000509000000000000" pitchFamily="65" charset="-120"/>
                <a:cs typeface="Verdana" pitchFamily="34" charset="0"/>
              </a:rPr>
              <a:t>%</a:t>
            </a:r>
            <a:r>
              <a:rPr kumimoji="0" lang="zh-TW" altLang="en-US" dirty="0" smtClean="0">
                <a:latin typeface="Calibri" panose="020F0502020204030204" pitchFamily="34" charset="0"/>
                <a:ea typeface="標楷體" panose="03000509000000000000" pitchFamily="65" charset="-120"/>
                <a:cs typeface="Verdana" pitchFamily="34" charset="0"/>
              </a:rPr>
              <a:t>，線上簽核目標達</a:t>
            </a:r>
            <a:r>
              <a:rPr kumimoji="0" lang="en-US" altLang="zh-TW" dirty="0" smtClean="0">
                <a:latin typeface="Calibri" panose="020F0502020204030204" pitchFamily="34" charset="0"/>
                <a:ea typeface="標楷體" panose="03000509000000000000" pitchFamily="65" charset="-120"/>
                <a:cs typeface="Verdana" pitchFamily="34" charset="0"/>
              </a:rPr>
              <a:t>40%</a:t>
            </a:r>
            <a:endParaRPr kumimoji="0" lang="en-US" altLang="zh-TW" dirty="0">
              <a:latin typeface="Calibri" panose="020F0502020204030204" pitchFamily="34" charset="0"/>
              <a:ea typeface="標楷體" panose="03000509000000000000" pitchFamily="65" charset="-120"/>
              <a:cs typeface="Verdana" pitchFamily="34" charset="0"/>
            </a:endParaRPr>
          </a:p>
        </p:txBody>
      </p:sp>
      <p:cxnSp>
        <p:nvCxnSpPr>
          <p:cNvPr id="75" name="直線單箭頭接點 74"/>
          <p:cNvCxnSpPr/>
          <p:nvPr/>
        </p:nvCxnSpPr>
        <p:spPr bwMode="auto">
          <a:xfrm flipV="1">
            <a:off x="1849578" y="3728581"/>
            <a:ext cx="0" cy="285750"/>
          </a:xfrm>
          <a:prstGeom prst="straightConnector1">
            <a:avLst/>
          </a:prstGeom>
          <a:ln>
            <a:solidFill>
              <a:srgbClr val="FF0000"/>
            </a:solidFill>
            <a:headEnd type="none" w="med" len="med"/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76" name="矩形 75"/>
          <p:cNvSpPr/>
          <p:nvPr/>
        </p:nvSpPr>
        <p:spPr>
          <a:xfrm>
            <a:off x="2931361" y="3263463"/>
            <a:ext cx="361827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2000" b="1" u="sng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Verdana" pitchFamily="34" charset="0"/>
              </a:rPr>
              <a:t>102</a:t>
            </a:r>
            <a:r>
              <a:rPr kumimoji="0" lang="zh-TW" altLang="en-US" sz="2000" b="1" u="sng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Verdana" pitchFamily="34" charset="0"/>
              </a:rPr>
              <a:t>年</a:t>
            </a:r>
          </a:p>
          <a:p>
            <a:pPr algn="just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dirty="0" smtClean="0">
                <a:latin typeface="Calibri" panose="020F0502020204030204" pitchFamily="34" charset="0"/>
                <a:ea typeface="標楷體" panose="03000509000000000000" pitchFamily="65" charset="-120"/>
                <a:cs typeface="Verdana" pitchFamily="34" charset="0"/>
              </a:rPr>
              <a:t>提高節油及節水總體目標</a:t>
            </a:r>
            <a:r>
              <a:rPr kumimoji="0" lang="zh-TW" altLang="en-US" dirty="0">
                <a:latin typeface="Calibri" panose="020F0502020204030204" pitchFamily="34" charset="0"/>
                <a:ea typeface="標楷體" panose="03000509000000000000" pitchFamily="65" charset="-120"/>
                <a:cs typeface="Verdana" pitchFamily="34" charset="0"/>
              </a:rPr>
              <a:t>至</a:t>
            </a:r>
            <a:r>
              <a:rPr kumimoji="0" lang="en-US" altLang="zh-TW" dirty="0">
                <a:latin typeface="Calibri" panose="020F0502020204030204" pitchFamily="34" charset="0"/>
                <a:ea typeface="標楷體" panose="03000509000000000000" pitchFamily="65" charset="-120"/>
                <a:cs typeface="Verdana" pitchFamily="34" charset="0"/>
              </a:rPr>
              <a:t>14%</a:t>
            </a:r>
            <a:r>
              <a:rPr kumimoji="0" lang="zh-TW" altLang="en-US" dirty="0">
                <a:latin typeface="Calibri" panose="020F0502020204030204" pitchFamily="34" charset="0"/>
                <a:ea typeface="標楷體" panose="03000509000000000000" pitchFamily="65" charset="-120"/>
                <a:cs typeface="Verdana" pitchFamily="34" charset="0"/>
              </a:rPr>
              <a:t>、</a:t>
            </a:r>
            <a:r>
              <a:rPr kumimoji="0" lang="en-US" altLang="zh-TW" dirty="0">
                <a:latin typeface="Calibri" panose="020F0502020204030204" pitchFamily="34" charset="0"/>
                <a:ea typeface="標楷體" panose="03000509000000000000" pitchFamily="65" charset="-120"/>
                <a:cs typeface="Verdana" pitchFamily="34" charset="0"/>
              </a:rPr>
              <a:t>12%</a:t>
            </a:r>
            <a:r>
              <a:rPr kumimoji="0" lang="zh-TW" altLang="en-US" dirty="0">
                <a:latin typeface="Calibri" panose="020F0502020204030204" pitchFamily="34" charset="0"/>
                <a:ea typeface="標楷體" panose="03000509000000000000" pitchFamily="65" charset="-120"/>
                <a:cs typeface="Verdana" pitchFamily="34" charset="0"/>
              </a:rPr>
              <a:t>，事業機構比照辦理實施事項</a:t>
            </a:r>
          </a:p>
        </p:txBody>
      </p:sp>
      <p:cxnSp>
        <p:nvCxnSpPr>
          <p:cNvPr id="77" name="直線單箭頭接點 76"/>
          <p:cNvCxnSpPr/>
          <p:nvPr/>
        </p:nvCxnSpPr>
        <p:spPr bwMode="auto">
          <a:xfrm flipV="1">
            <a:off x="3217626" y="2904672"/>
            <a:ext cx="0" cy="285750"/>
          </a:xfrm>
          <a:prstGeom prst="straightConnector1">
            <a:avLst/>
          </a:prstGeom>
          <a:ln>
            <a:solidFill>
              <a:srgbClr val="FF0000"/>
            </a:solidFill>
            <a:headEnd type="none" w="med" len="med"/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78" name="直線單箭頭接點 77"/>
          <p:cNvCxnSpPr/>
          <p:nvPr/>
        </p:nvCxnSpPr>
        <p:spPr bwMode="auto">
          <a:xfrm flipV="1">
            <a:off x="5140814" y="2315006"/>
            <a:ext cx="0" cy="285750"/>
          </a:xfrm>
          <a:prstGeom prst="straightConnector1">
            <a:avLst/>
          </a:prstGeom>
          <a:ln>
            <a:solidFill>
              <a:srgbClr val="FF0000"/>
            </a:solidFill>
            <a:headEnd type="none" w="med" len="med"/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79" name="直線單箭頭接點 78"/>
          <p:cNvCxnSpPr/>
          <p:nvPr/>
        </p:nvCxnSpPr>
        <p:spPr bwMode="auto">
          <a:xfrm flipV="1">
            <a:off x="7625136" y="1943977"/>
            <a:ext cx="0" cy="285750"/>
          </a:xfrm>
          <a:prstGeom prst="straightConnector1">
            <a:avLst/>
          </a:prstGeom>
          <a:ln>
            <a:solidFill>
              <a:srgbClr val="FF0000"/>
            </a:solidFill>
            <a:headEnd type="none" w="med" len="med"/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80" name="矩形 79"/>
          <p:cNvSpPr/>
          <p:nvPr/>
        </p:nvSpPr>
        <p:spPr>
          <a:xfrm>
            <a:off x="4960633" y="2585882"/>
            <a:ext cx="231924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2000" b="1" u="sng" dirty="0" smtClean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Verdana" pitchFamily="34" charset="0"/>
              </a:rPr>
              <a:t>103</a:t>
            </a:r>
            <a:r>
              <a:rPr kumimoji="0" lang="zh-TW" altLang="en-US" sz="2000" b="1" u="sng" dirty="0" smtClean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Verdana" pitchFamily="34" charset="0"/>
              </a:rPr>
              <a:t>年</a:t>
            </a:r>
            <a:endParaRPr kumimoji="0" lang="zh-TW" altLang="en-US" sz="2000" b="1" u="sng" dirty="0">
              <a:solidFill>
                <a:srgbClr val="FF0000"/>
              </a:solidFill>
              <a:latin typeface="Calibri" panose="020F0502020204030204" pitchFamily="34" charset="0"/>
              <a:ea typeface="標楷體" panose="03000509000000000000" pitchFamily="65" charset="-120"/>
              <a:cs typeface="Verdana" pitchFamily="34" charset="0"/>
            </a:endParaRPr>
          </a:p>
          <a:p>
            <a:pPr algn="l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dirty="0">
                <a:latin typeface="Calibri" panose="020F0502020204030204" pitchFamily="34" charset="0"/>
                <a:ea typeface="標楷體" panose="03000509000000000000" pitchFamily="65" charset="-120"/>
                <a:cs typeface="Verdana" pitchFamily="34" charset="0"/>
              </a:rPr>
              <a:t>列管</a:t>
            </a:r>
            <a:r>
              <a:rPr kumimoji="0" lang="en-US" altLang="zh-TW" dirty="0">
                <a:latin typeface="Calibri" panose="020F0502020204030204" pitchFamily="34" charset="0"/>
                <a:ea typeface="標楷體" panose="03000509000000000000" pitchFamily="65" charset="-120"/>
                <a:cs typeface="Verdana" pitchFamily="34" charset="0"/>
              </a:rPr>
              <a:t>903</a:t>
            </a:r>
            <a:r>
              <a:rPr kumimoji="0" lang="zh-TW" altLang="en-US" dirty="0">
                <a:latin typeface="Calibri" panose="020F0502020204030204" pitchFamily="34" charset="0"/>
                <a:ea typeface="標楷體" panose="03000509000000000000" pitchFamily="65" charset="-120"/>
                <a:cs typeface="Verdana" pitchFamily="34" charset="0"/>
              </a:rPr>
              <a:t>家年節電未達</a:t>
            </a:r>
            <a:r>
              <a:rPr kumimoji="0" lang="en-US" altLang="zh-TW" dirty="0">
                <a:latin typeface="Calibri" panose="020F0502020204030204" pitchFamily="34" charset="0"/>
                <a:ea typeface="標楷體" panose="03000509000000000000" pitchFamily="65" charset="-120"/>
                <a:cs typeface="Verdana" pitchFamily="34" charset="0"/>
              </a:rPr>
              <a:t>1%</a:t>
            </a:r>
            <a:r>
              <a:rPr kumimoji="0" lang="zh-TW" altLang="en-US" dirty="0">
                <a:latin typeface="Calibri" panose="020F0502020204030204" pitchFamily="34" charset="0"/>
                <a:ea typeface="標楷體" panose="03000509000000000000" pitchFamily="65" charset="-120"/>
                <a:cs typeface="Verdana" pitchFamily="34" charset="0"/>
              </a:rPr>
              <a:t>之機關學校</a:t>
            </a:r>
          </a:p>
        </p:txBody>
      </p:sp>
      <p:sp>
        <p:nvSpPr>
          <p:cNvPr id="81" name="Rectangle 8"/>
          <p:cNvSpPr>
            <a:spLocks noChangeArrowheads="1"/>
          </p:cNvSpPr>
          <p:nvPr/>
        </p:nvSpPr>
        <p:spPr bwMode="gray">
          <a:xfrm flipH="1">
            <a:off x="-76110" y="3814276"/>
            <a:ext cx="1949253" cy="400110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7A9999"/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TW" altLang="en-US" sz="2000" b="1" dirty="0">
                <a:latin typeface="Calibri" panose="020F0502020204030204" pitchFamily="34" charset="0"/>
                <a:ea typeface="標楷體" panose="03000509000000000000" pitchFamily="65" charset="-120"/>
              </a:rPr>
              <a:t>擴大執行範圍</a:t>
            </a:r>
          </a:p>
        </p:txBody>
      </p:sp>
      <p:sp>
        <p:nvSpPr>
          <p:cNvPr id="82" name="Rectangle 8"/>
          <p:cNvSpPr>
            <a:spLocks noChangeArrowheads="1"/>
          </p:cNvSpPr>
          <p:nvPr/>
        </p:nvSpPr>
        <p:spPr bwMode="gray">
          <a:xfrm flipH="1">
            <a:off x="1093343" y="2839235"/>
            <a:ext cx="1949253" cy="400110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7A9999"/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TW" altLang="en-US" sz="2000" b="1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提高節約目標</a:t>
            </a:r>
            <a:endParaRPr lang="zh-TW" altLang="en-US" sz="2000" b="1" dirty="0">
              <a:latin typeface="Calibri" panose="020F0502020204030204" pitchFamily="34" charset="0"/>
              <a:ea typeface="標楷體" panose="03000509000000000000" pitchFamily="65" charset="-120"/>
            </a:endParaRPr>
          </a:p>
        </p:txBody>
      </p:sp>
      <p:sp>
        <p:nvSpPr>
          <p:cNvPr id="83" name="Rectangle 8"/>
          <p:cNvSpPr>
            <a:spLocks noChangeArrowheads="1"/>
          </p:cNvSpPr>
          <p:nvPr/>
        </p:nvSpPr>
        <p:spPr bwMode="gray">
          <a:xfrm flipH="1">
            <a:off x="3011380" y="2208177"/>
            <a:ext cx="1949253" cy="400110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7A9999"/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TW" altLang="en-US" sz="2000" b="1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加強管制</a:t>
            </a:r>
            <a:endParaRPr lang="zh-TW" altLang="en-US" sz="2000" b="1" dirty="0">
              <a:latin typeface="Calibri" panose="020F0502020204030204" pitchFamily="34" charset="0"/>
              <a:ea typeface="標楷體" panose="03000509000000000000" pitchFamily="65" charset="-120"/>
            </a:endParaRPr>
          </a:p>
        </p:txBody>
      </p:sp>
      <p:sp>
        <p:nvSpPr>
          <p:cNvPr id="84" name="Rectangle 8"/>
          <p:cNvSpPr>
            <a:spLocks noChangeArrowheads="1"/>
          </p:cNvSpPr>
          <p:nvPr/>
        </p:nvSpPr>
        <p:spPr bwMode="gray">
          <a:xfrm flipH="1">
            <a:off x="5481933" y="1640850"/>
            <a:ext cx="1682355" cy="400110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7A9999"/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TW" altLang="en-US" sz="2000" b="1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精進推動</a:t>
            </a:r>
            <a:endParaRPr lang="zh-TW" altLang="en-US" sz="2000" b="1" dirty="0">
              <a:latin typeface="Calibri" panose="020F0502020204030204" pitchFamily="34" charset="0"/>
              <a:ea typeface="標楷體" panose="03000509000000000000" pitchFamily="65" charset="-120"/>
            </a:endParaRPr>
          </a:p>
        </p:txBody>
      </p:sp>
      <p:sp>
        <p:nvSpPr>
          <p:cNvPr id="28" name="Rectangle 13"/>
          <p:cNvSpPr>
            <a:spLocks noChangeArrowheads="1"/>
          </p:cNvSpPr>
          <p:nvPr/>
        </p:nvSpPr>
        <p:spPr bwMode="auto">
          <a:xfrm>
            <a:off x="0" y="322263"/>
            <a:ext cx="9144000" cy="44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marL="990600" indent="-904875" defTabSz="990600"/>
            <a:r>
              <a:rPr lang="zh-TW" altLang="en-US" sz="3200" b="1" dirty="0">
                <a:latin typeface="Calibri" panose="020F0502020204030204" pitchFamily="34" charset="0"/>
                <a:ea typeface="標楷體" pitchFamily="65" charset="-120"/>
                <a:cs typeface="Times New Roman" panose="02020603050405020304" pitchFamily="18" charset="0"/>
              </a:rPr>
              <a:t>一、計畫宗旨與推動歷程</a:t>
            </a:r>
            <a:r>
              <a:rPr lang="en-US" altLang="zh-TW" sz="3200" b="1" dirty="0">
                <a:latin typeface="Calibri" panose="020F0502020204030204" pitchFamily="34" charset="0"/>
                <a:ea typeface="標楷體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3200" b="1" dirty="0">
                <a:latin typeface="Calibri" panose="020F0502020204030204" pitchFamily="34" charset="0"/>
                <a:ea typeface="標楷體" pitchFamily="65" charset="-120"/>
                <a:cs typeface="Times New Roman" panose="02020603050405020304" pitchFamily="18" charset="0"/>
              </a:rPr>
              <a:t>續</a:t>
            </a:r>
            <a:r>
              <a:rPr lang="en-US" altLang="zh-TW" sz="3200" b="1" dirty="0">
                <a:latin typeface="Calibri" panose="020F0502020204030204" pitchFamily="34" charset="0"/>
                <a:ea typeface="標楷體" pitchFamily="65" charset="-120"/>
                <a:cs typeface="Times New Roman" panose="02020603050405020304" pitchFamily="18" charset="0"/>
              </a:rPr>
              <a:t>)</a:t>
            </a:r>
            <a:endParaRPr lang="zh-TW" altLang="en-US" sz="3200" b="1" dirty="0">
              <a:latin typeface="Calibri" panose="020F0502020204030204" pitchFamily="34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sp>
        <p:nvSpPr>
          <p:cNvPr id="29" name="Rectangle 8"/>
          <p:cNvSpPr>
            <a:spLocks noChangeArrowheads="1"/>
          </p:cNvSpPr>
          <p:nvPr/>
        </p:nvSpPr>
        <p:spPr bwMode="gray">
          <a:xfrm flipH="1">
            <a:off x="505075" y="1079249"/>
            <a:ext cx="3125791" cy="523220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7A9999"/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58775" indent="-358775" algn="just">
              <a:spcBef>
                <a:spcPts val="1200"/>
              </a:spcBef>
              <a:spcAft>
                <a:spcPts val="300"/>
              </a:spcAft>
              <a:buFont typeface="Wingdings" panose="05000000000000000000" pitchFamily="2" charset="2"/>
              <a:buChar char="p"/>
              <a:tabLst>
                <a:tab pos="533400" algn="l"/>
              </a:tabLst>
              <a:defRPr/>
            </a:pPr>
            <a:r>
              <a:rPr lang="zh-TW" altLang="en-US" sz="2800" b="1" dirty="0">
                <a:solidFill>
                  <a:srgbClr val="C00000"/>
                </a:solidFill>
                <a:latin typeface="Calibri" panose="020F0502020204030204" pitchFamily="34" charset="0"/>
                <a:ea typeface="標楷體" panose="03000509000000000000" pitchFamily="65" charset="-120"/>
              </a:rPr>
              <a:t>推動歷程</a:t>
            </a:r>
          </a:p>
        </p:txBody>
      </p:sp>
      <p:sp>
        <p:nvSpPr>
          <p:cNvPr id="30" name="投影片編號版面配置區 1"/>
          <p:cNvSpPr>
            <a:spLocks noGrp="1"/>
          </p:cNvSpPr>
          <p:nvPr>
            <p:ph type="sldNum" sz="quarter" idx="10"/>
          </p:nvPr>
        </p:nvSpPr>
        <p:spPr>
          <a:xfrm>
            <a:off x="8820472" y="6525344"/>
            <a:ext cx="323528" cy="332656"/>
          </a:xfrm>
        </p:spPr>
        <p:txBody>
          <a:bodyPr/>
          <a:lstStyle/>
          <a:p>
            <a:pPr>
              <a:defRPr/>
            </a:pPr>
            <a:fld id="{98542226-521B-47A1-8017-474FB3B72A9F}" type="slidenum">
              <a:rPr lang="en-US" altLang="zh-TW" smtClean="0">
                <a:solidFill>
                  <a:schemeClr val="tx1"/>
                </a:solidFill>
                <a:latin typeface="Calibri" panose="020F0502020204030204" pitchFamily="34" charset="0"/>
              </a:rPr>
              <a:pPr>
                <a:defRPr/>
              </a:pPr>
              <a:t>4</a:t>
            </a:fld>
            <a:endParaRPr lang="zh-TW" altLang="zh-TW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36567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17" name="Rectangle 13"/>
          <p:cNvSpPr>
            <a:spLocks noChangeArrowheads="1"/>
          </p:cNvSpPr>
          <p:nvPr/>
        </p:nvSpPr>
        <p:spPr bwMode="auto">
          <a:xfrm>
            <a:off x="0" y="322263"/>
            <a:ext cx="9144000" cy="44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marL="990600" indent="-904875" defTabSz="990600"/>
            <a:r>
              <a:rPr lang="zh-TW" altLang="en-US" sz="3200" b="1" dirty="0">
                <a:latin typeface="Calibri" panose="020F0502020204030204" pitchFamily="34" charset="0"/>
                <a:ea typeface="標楷體" pitchFamily="65" charset="-120"/>
                <a:cs typeface="Times New Roman" panose="02020603050405020304" pitchFamily="18" charset="0"/>
              </a:rPr>
              <a:t>二、實施範圍與目標</a:t>
            </a:r>
          </a:p>
        </p:txBody>
      </p:sp>
      <p:sp>
        <p:nvSpPr>
          <p:cNvPr id="107" name="Rectangle 8"/>
          <p:cNvSpPr>
            <a:spLocks noChangeArrowheads="1"/>
          </p:cNvSpPr>
          <p:nvPr/>
        </p:nvSpPr>
        <p:spPr bwMode="gray">
          <a:xfrm flipH="1">
            <a:off x="410188" y="891178"/>
            <a:ext cx="8458848" cy="1631216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7A9999"/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n-US" altLang="zh-TW" sz="2400" b="1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(</a:t>
            </a:r>
            <a:r>
              <a:rPr lang="zh-TW" altLang="en-US" sz="2400" b="1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一</a:t>
            </a:r>
            <a:r>
              <a:rPr lang="en-US" altLang="zh-TW" sz="2400" b="1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)</a:t>
            </a:r>
            <a:r>
              <a:rPr lang="zh-TW" altLang="en-US" sz="2400" b="1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執行單位</a:t>
            </a:r>
            <a:endParaRPr lang="en-US" altLang="zh-TW" sz="2400" b="1" dirty="0" smtClean="0">
              <a:latin typeface="Calibri" panose="020F0502020204030204" pitchFamily="34" charset="0"/>
              <a:ea typeface="標楷體" panose="03000509000000000000" pitchFamily="65" charset="-120"/>
            </a:endParaRPr>
          </a:p>
          <a:p>
            <a:pPr marL="631825" indent="-273050" algn="l">
              <a:spcBef>
                <a:spcPts val="600"/>
              </a:spcBef>
              <a:buAutoNum type="arabicPeriod"/>
            </a:pPr>
            <a:r>
              <a:rPr lang="zh-TW" altLang="en-US" sz="22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行政院</a:t>
            </a:r>
            <a:r>
              <a:rPr lang="zh-TW" altLang="en-US" sz="2200" dirty="0">
                <a:latin typeface="Calibri" panose="020F0502020204030204" pitchFamily="34" charset="0"/>
                <a:ea typeface="標楷體" panose="03000509000000000000" pitchFamily="65" charset="-120"/>
              </a:rPr>
              <a:t>所屬各級行政機關、直轄市政府與各縣</a:t>
            </a:r>
            <a:r>
              <a:rPr lang="en-US" altLang="zh-TW" sz="2200" dirty="0">
                <a:latin typeface="Calibri" panose="020F0502020204030204" pitchFamily="34" charset="0"/>
                <a:ea typeface="標楷體" panose="03000509000000000000" pitchFamily="65" charset="-120"/>
              </a:rPr>
              <a:t>(</a:t>
            </a:r>
            <a:r>
              <a:rPr lang="zh-TW" altLang="en-US" sz="2200" dirty="0">
                <a:latin typeface="Calibri" panose="020F0502020204030204" pitchFamily="34" charset="0"/>
                <a:ea typeface="標楷體" panose="03000509000000000000" pitchFamily="65" charset="-120"/>
              </a:rPr>
              <a:t>市</a:t>
            </a:r>
            <a:r>
              <a:rPr lang="en-US" altLang="zh-TW" sz="2200" dirty="0">
                <a:latin typeface="Calibri" panose="020F0502020204030204" pitchFamily="34" charset="0"/>
                <a:ea typeface="標楷體" panose="03000509000000000000" pitchFamily="65" charset="-120"/>
              </a:rPr>
              <a:t>)</a:t>
            </a:r>
            <a:r>
              <a:rPr lang="zh-TW" altLang="en-US" sz="2200" dirty="0">
                <a:latin typeface="Calibri" panose="020F0502020204030204" pitchFamily="34" charset="0"/>
                <a:ea typeface="標楷體" panose="03000509000000000000" pitchFamily="65" charset="-120"/>
              </a:rPr>
              <a:t>政府暨所屬各級行政機關及學校，計</a:t>
            </a:r>
            <a:r>
              <a:rPr lang="en-US" altLang="zh-TW" sz="2200" dirty="0">
                <a:latin typeface="Calibri" panose="020F0502020204030204" pitchFamily="34" charset="0"/>
                <a:ea typeface="標楷體" panose="03000509000000000000" pitchFamily="65" charset="-120"/>
              </a:rPr>
              <a:t>7,235</a:t>
            </a:r>
            <a:r>
              <a:rPr lang="zh-TW" altLang="en-US" sz="22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個</a:t>
            </a:r>
            <a:endParaRPr lang="en-US" altLang="zh-TW" sz="2200" dirty="0" smtClean="0">
              <a:latin typeface="Calibri" panose="020F0502020204030204" pitchFamily="34" charset="0"/>
              <a:ea typeface="標楷體" panose="03000509000000000000" pitchFamily="65" charset="-120"/>
            </a:endParaRPr>
          </a:p>
          <a:p>
            <a:pPr marL="631825" indent="-273050" algn="l">
              <a:spcBef>
                <a:spcPts val="600"/>
              </a:spcBef>
              <a:buAutoNum type="arabicPeriod"/>
            </a:pPr>
            <a:r>
              <a:rPr lang="zh-TW" altLang="en-US" sz="22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事業</a:t>
            </a:r>
            <a:r>
              <a:rPr lang="zh-TW" altLang="en-US" sz="2200" dirty="0">
                <a:latin typeface="Calibri" panose="020F0502020204030204" pitchFamily="34" charset="0"/>
                <a:ea typeface="標楷體" panose="03000509000000000000" pitchFamily="65" charset="-120"/>
              </a:rPr>
              <a:t>機構比照辦理實施事項，計</a:t>
            </a:r>
            <a:r>
              <a:rPr lang="en-US" altLang="zh-TW" sz="2200" dirty="0">
                <a:latin typeface="Calibri" panose="020F0502020204030204" pitchFamily="34" charset="0"/>
                <a:ea typeface="標楷體" panose="03000509000000000000" pitchFamily="65" charset="-120"/>
              </a:rPr>
              <a:t>340</a:t>
            </a:r>
            <a:r>
              <a:rPr lang="zh-TW" altLang="en-US" sz="22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個</a:t>
            </a:r>
            <a:endParaRPr lang="en-US" altLang="zh-TW" sz="2200" dirty="0">
              <a:latin typeface="Calibri" panose="020F0502020204030204" pitchFamily="34" charset="0"/>
              <a:ea typeface="標楷體" panose="03000509000000000000" pitchFamily="65" charset="-120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877888" y="5550677"/>
            <a:ext cx="8266112" cy="1015663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204788" indent="-204788" algn="l"/>
            <a:r>
              <a:rPr kumimoji="0" lang="zh-TW" altLang="en-US" sz="2000" b="1" dirty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用電</a:t>
            </a:r>
            <a:r>
              <a:rPr kumimoji="0" lang="zh-TW" altLang="en-US" sz="2000" b="1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：</a:t>
            </a:r>
            <a:r>
              <a:rPr kumimoji="0" lang="zh-TW" altLang="en-US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機關學校用</a:t>
            </a:r>
            <a:r>
              <a:rPr kumimoji="0" lang="zh-TW" altLang="en-US" sz="2000" dirty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電量</a:t>
            </a:r>
            <a:r>
              <a:rPr kumimoji="0" lang="zh-TW" altLang="en-US" sz="2000" b="1" dirty="0">
                <a:solidFill>
                  <a:srgbClr val="FF0000"/>
                </a:solidFill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較前一年減少</a:t>
            </a:r>
            <a:r>
              <a:rPr kumimoji="0" lang="en-US" altLang="zh-TW" sz="2000" b="1" dirty="0" smtClean="0">
                <a:solidFill>
                  <a:srgbClr val="FF0000"/>
                </a:solidFill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1%</a:t>
            </a:r>
            <a:r>
              <a:rPr kumimoji="0" lang="zh-TW" altLang="en-US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為</a:t>
            </a:r>
            <a:r>
              <a:rPr kumimoji="0" lang="zh-TW" altLang="en-US" sz="2000" dirty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原則  </a:t>
            </a:r>
          </a:p>
          <a:p>
            <a:pPr marL="204788" indent="-204788" algn="l"/>
            <a:r>
              <a:rPr kumimoji="0" lang="zh-TW" altLang="en-US" sz="2000" b="1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用油：</a:t>
            </a:r>
            <a:r>
              <a:rPr kumimoji="0" lang="zh-TW" altLang="en-US" sz="2000" dirty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機關學校每年</a:t>
            </a:r>
            <a:r>
              <a:rPr kumimoji="0" lang="zh-TW" altLang="en-US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用油量以</a:t>
            </a:r>
            <a:r>
              <a:rPr kumimoji="0" lang="zh-TW" altLang="en-US" sz="2000" b="1" dirty="0" smtClean="0">
                <a:solidFill>
                  <a:srgbClr val="FF0000"/>
                </a:solidFill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較前一年減少</a:t>
            </a:r>
            <a:r>
              <a:rPr kumimoji="0" lang="en-US" altLang="zh-TW" sz="2000" b="1" dirty="0" smtClean="0">
                <a:solidFill>
                  <a:srgbClr val="FF0000"/>
                </a:solidFill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1%</a:t>
            </a:r>
            <a:r>
              <a:rPr kumimoji="0" lang="zh-TW" altLang="en-US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為原則 </a:t>
            </a:r>
          </a:p>
          <a:p>
            <a:pPr marL="204788" indent="-204788" algn="l"/>
            <a:r>
              <a:rPr kumimoji="0" lang="zh-TW" altLang="en-US" sz="2000" b="1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用水：</a:t>
            </a:r>
            <a:r>
              <a:rPr kumimoji="0" lang="zh-TW" altLang="en-US" sz="2000" dirty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機關學校每年用水量以</a:t>
            </a:r>
            <a:r>
              <a:rPr kumimoji="0" lang="zh-TW" altLang="en-US" sz="2000" b="1" dirty="0">
                <a:solidFill>
                  <a:srgbClr val="FF0000"/>
                </a:solidFill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較前一年減少</a:t>
            </a:r>
            <a:r>
              <a:rPr kumimoji="0" lang="en-US" altLang="zh-TW" sz="2000" b="1" dirty="0" smtClean="0">
                <a:solidFill>
                  <a:srgbClr val="FF0000"/>
                </a:solidFill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2%</a:t>
            </a:r>
            <a:r>
              <a:rPr kumimoji="0" lang="zh-TW" altLang="en-US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為原則</a:t>
            </a:r>
            <a:endParaRPr kumimoji="0" lang="zh-TW" altLang="en-US" sz="2000" dirty="0">
              <a:latin typeface="Calibri" panose="020F0502020204030204" pitchFamily="34" charset="0"/>
              <a:ea typeface="標楷體" pitchFamily="65" charset="-120"/>
              <a:cs typeface="Times New Roman" pitchFamily="18" charset="0"/>
            </a:endParaRPr>
          </a:p>
        </p:txBody>
      </p:sp>
      <p:pic>
        <p:nvPicPr>
          <p:cNvPr id="9113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96228" y="2776030"/>
            <a:ext cx="6120680" cy="2723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投影片編號版面配置區 1"/>
          <p:cNvSpPr>
            <a:spLocks noGrp="1"/>
          </p:cNvSpPr>
          <p:nvPr>
            <p:ph type="sldNum" sz="quarter" idx="10"/>
          </p:nvPr>
        </p:nvSpPr>
        <p:spPr>
          <a:xfrm>
            <a:off x="8820472" y="6525344"/>
            <a:ext cx="323528" cy="332656"/>
          </a:xfrm>
        </p:spPr>
        <p:txBody>
          <a:bodyPr/>
          <a:lstStyle/>
          <a:p>
            <a:pPr>
              <a:defRPr/>
            </a:pPr>
            <a:fld id="{98542226-521B-47A1-8017-474FB3B72A9F}" type="slidenum">
              <a:rPr lang="en-US" altLang="zh-TW" smtClean="0">
                <a:solidFill>
                  <a:schemeClr val="tx1"/>
                </a:solidFill>
                <a:latin typeface="Calibri" panose="020F0502020204030204" pitchFamily="34" charset="0"/>
              </a:rPr>
              <a:pPr>
                <a:defRPr/>
              </a:pPr>
              <a:t>5</a:t>
            </a:fld>
            <a:endParaRPr lang="zh-TW" altLang="zh-TW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10188" y="2552188"/>
            <a:ext cx="19159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>
              <a:spcBef>
                <a:spcPts val="600"/>
              </a:spcBef>
            </a:pPr>
            <a:r>
              <a:rPr lang="en-US" altLang="zh-TW" sz="2400" b="1" dirty="0">
                <a:latin typeface="Calibri" panose="020F0502020204030204" pitchFamily="34" charset="0"/>
                <a:ea typeface="標楷體" panose="03000509000000000000" pitchFamily="65" charset="-120"/>
              </a:rPr>
              <a:t>(</a:t>
            </a:r>
            <a:r>
              <a:rPr lang="zh-TW" altLang="en-US" sz="2400" b="1" dirty="0">
                <a:latin typeface="Calibri" panose="020F0502020204030204" pitchFamily="34" charset="0"/>
                <a:ea typeface="標楷體" panose="03000509000000000000" pitchFamily="65" charset="-120"/>
              </a:rPr>
              <a:t>二</a:t>
            </a:r>
            <a:r>
              <a:rPr lang="en-US" altLang="zh-TW" sz="2400" b="1" dirty="0">
                <a:latin typeface="Calibri" panose="020F0502020204030204" pitchFamily="34" charset="0"/>
                <a:ea typeface="標楷體" panose="03000509000000000000" pitchFamily="65" charset="-120"/>
              </a:rPr>
              <a:t>)</a:t>
            </a:r>
            <a:r>
              <a:rPr lang="zh-TW" altLang="en-US" sz="2400" b="1" dirty="0">
                <a:latin typeface="Calibri" panose="020F0502020204030204" pitchFamily="34" charset="0"/>
                <a:ea typeface="標楷體" panose="03000509000000000000" pitchFamily="65" charset="-120"/>
              </a:rPr>
              <a:t>總體目標</a:t>
            </a:r>
          </a:p>
        </p:txBody>
      </p:sp>
    </p:spTree>
    <p:extLst>
      <p:ext uri="{BB962C8B-B14F-4D97-AF65-F5344CB8AC3E}">
        <p14:creationId xmlns:p14="http://schemas.microsoft.com/office/powerpoint/2010/main" xmlns="" val="1995192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 bwMode="auto">
          <a:xfrm>
            <a:off x="107950" y="1461171"/>
            <a:ext cx="1566343" cy="4770608"/>
          </a:xfrm>
          <a:prstGeom prst="rect">
            <a:avLst/>
          </a:prstGeom>
          <a:solidFill>
            <a:srgbClr val="FFFFCC"/>
          </a:solidFill>
          <a:ln w="9525" algn="ctr">
            <a:solidFill>
              <a:srgbClr val="2E2ECB"/>
            </a:solidFill>
            <a:miter lim="800000"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wrap="none" rtlCol="0" anchor="ctr"/>
          <a:lstStyle/>
          <a:p>
            <a:pPr algn="ctr"/>
            <a:endParaRPr lang="zh-TW" altLang="en-US" sz="1600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" name="矩形 6"/>
          <p:cNvSpPr/>
          <p:nvPr/>
        </p:nvSpPr>
        <p:spPr bwMode="auto">
          <a:xfrm>
            <a:off x="4091595" y="1484270"/>
            <a:ext cx="1404631" cy="4753041"/>
          </a:xfrm>
          <a:prstGeom prst="rect">
            <a:avLst/>
          </a:prstGeom>
          <a:solidFill>
            <a:srgbClr val="FFFFCC"/>
          </a:solidFill>
          <a:ln w="9525" algn="ctr">
            <a:solidFill>
              <a:srgbClr val="2E2ECB"/>
            </a:solidFill>
            <a:miter lim="800000"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wrap="none" rtlCol="0" anchor="ctr"/>
          <a:lstStyle/>
          <a:p>
            <a:pPr algn="ctr"/>
            <a:endParaRPr lang="zh-TW" altLang="en-US" sz="1600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" name="矩形 5"/>
          <p:cNvSpPr/>
          <p:nvPr/>
        </p:nvSpPr>
        <p:spPr bwMode="auto">
          <a:xfrm>
            <a:off x="6124238" y="1466704"/>
            <a:ext cx="2736304" cy="5011614"/>
          </a:xfrm>
          <a:prstGeom prst="rect">
            <a:avLst/>
          </a:prstGeom>
          <a:ln w="19050">
            <a:solidFill>
              <a:srgbClr val="0000FF"/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 anchor="ctr"/>
          <a:lstStyle/>
          <a:p>
            <a:pPr algn="ctr"/>
            <a:endParaRPr lang="zh-TW" altLang="en-US" sz="1600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7" name="矩形 36"/>
          <p:cNvSpPr/>
          <p:nvPr/>
        </p:nvSpPr>
        <p:spPr bwMode="auto">
          <a:xfrm>
            <a:off x="2415594" y="1502112"/>
            <a:ext cx="1006079" cy="4770608"/>
          </a:xfrm>
          <a:prstGeom prst="rect">
            <a:avLst/>
          </a:prstGeom>
          <a:solidFill>
            <a:schemeClr val="bg1"/>
          </a:solidFill>
          <a:ln w="9525" algn="ctr">
            <a:solidFill>
              <a:srgbClr val="2E2ECB"/>
            </a:solidFill>
            <a:prstDash val="dashDot"/>
            <a:miter lim="800000"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wrap="none" rtlCol="0" anchor="ctr"/>
          <a:lstStyle/>
          <a:p>
            <a:pPr algn="ctr"/>
            <a:endParaRPr lang="zh-TW" altLang="en-US" sz="1600" dirty="0" smtClean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1" name="Picture 56" descr="MC900426066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5569" y="1847284"/>
            <a:ext cx="725715" cy="811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57" descr="MC900326690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17565" y="4148856"/>
            <a:ext cx="728235" cy="813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58" descr="MC900437669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57586" y="2958493"/>
            <a:ext cx="569771" cy="802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59" descr="MC900307737[1]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19305" y="5362565"/>
            <a:ext cx="646332" cy="802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Rectangle 13"/>
          <p:cNvSpPr>
            <a:spLocks noChangeArrowheads="1"/>
          </p:cNvSpPr>
          <p:nvPr/>
        </p:nvSpPr>
        <p:spPr bwMode="auto">
          <a:xfrm>
            <a:off x="0" y="322263"/>
            <a:ext cx="9144000" cy="44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marL="990600" indent="-904875" defTabSz="990600"/>
            <a:r>
              <a:rPr lang="zh-TW" altLang="en-US" sz="3200" b="1" dirty="0">
                <a:latin typeface="Calibri" panose="020F0502020204030204" pitchFamily="34" charset="0"/>
                <a:ea typeface="標楷體" pitchFamily="65" charset="-120"/>
                <a:cs typeface="Times New Roman" panose="02020603050405020304" pitchFamily="18" charset="0"/>
              </a:rPr>
              <a:t>三、考核與獎勵</a:t>
            </a:r>
          </a:p>
        </p:txBody>
      </p:sp>
      <p:sp>
        <p:nvSpPr>
          <p:cNvPr id="33" name="Rectangle 635"/>
          <p:cNvSpPr>
            <a:spLocks noChangeArrowheads="1"/>
          </p:cNvSpPr>
          <p:nvPr/>
        </p:nvSpPr>
        <p:spPr bwMode="auto">
          <a:xfrm>
            <a:off x="234133" y="1558335"/>
            <a:ext cx="1296144" cy="1340259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/>
          <a:lstStyle/>
          <a:p>
            <a:pPr algn="ctr"/>
            <a:r>
              <a:rPr lang="zh-TW" altLang="en-US" sz="2000" b="1" dirty="0">
                <a:solidFill>
                  <a:srgbClr val="FF0000"/>
                </a:solidFill>
                <a:latin typeface="Calibri" panose="020F0502020204030204" pitchFamily="34" charset="0"/>
                <a:ea typeface="標楷體" pitchFamily="65" charset="-120"/>
              </a:rPr>
              <a:t>甲組</a:t>
            </a:r>
            <a:endParaRPr lang="en-US" altLang="zh-TW" sz="2000" b="1" dirty="0">
              <a:solidFill>
                <a:srgbClr val="FF0000"/>
              </a:solidFill>
              <a:latin typeface="Calibri" panose="020F0502020204030204" pitchFamily="34" charset="0"/>
              <a:ea typeface="標楷體" pitchFamily="65" charset="-120"/>
            </a:endParaRPr>
          </a:p>
          <a:p>
            <a:pPr algn="ctr"/>
            <a:r>
              <a:rPr lang="zh-TW" altLang="en-US" sz="1600" dirty="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</a:rPr>
              <a:t>行政院所屬部、會</a:t>
            </a:r>
            <a:r>
              <a:rPr lang="zh-TW" altLang="en-US" sz="16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</a:rPr>
              <a:t>、、</a:t>
            </a:r>
            <a:r>
              <a:rPr lang="zh-TW" altLang="en-US" sz="1600" dirty="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</a:rPr>
              <a:t>局、行、</a:t>
            </a:r>
            <a:r>
              <a:rPr lang="zh-TW" altLang="en-US" sz="16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</a:rPr>
              <a:t>處</a:t>
            </a:r>
            <a:endParaRPr lang="en-US" altLang="zh-TW" sz="1600" dirty="0" smtClean="0">
              <a:solidFill>
                <a:schemeClr val="tx1"/>
              </a:solidFill>
              <a:latin typeface="Calibri" panose="020F0502020204030204" pitchFamily="34" charset="0"/>
              <a:ea typeface="標楷體" pitchFamily="65" charset="-120"/>
            </a:endParaRPr>
          </a:p>
          <a:p>
            <a:pPr algn="ctr"/>
            <a:r>
              <a:rPr lang="en-US" altLang="zh-TW" sz="1600" b="1" dirty="0" smtClean="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</a:rPr>
              <a:t>(612</a:t>
            </a:r>
            <a:r>
              <a:rPr lang="zh-TW" altLang="en-US" sz="1600" b="1" dirty="0" smtClean="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</a:rPr>
              <a:t>家</a:t>
            </a:r>
            <a:r>
              <a:rPr lang="en-US" altLang="zh-TW" sz="1600" b="1" dirty="0" smtClean="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</a:rPr>
              <a:t>)</a:t>
            </a:r>
            <a:endParaRPr lang="zh-TW" altLang="en-US" sz="1600" b="1" dirty="0">
              <a:solidFill>
                <a:schemeClr val="tx1"/>
              </a:solidFill>
              <a:latin typeface="Calibri" panose="020F0502020204030204" pitchFamily="34" charset="0"/>
              <a:ea typeface="標楷體" pitchFamily="65" charset="-120"/>
            </a:endParaRPr>
          </a:p>
        </p:txBody>
      </p:sp>
      <p:sp>
        <p:nvSpPr>
          <p:cNvPr id="34" name="Rectangle 634"/>
          <p:cNvSpPr>
            <a:spLocks noChangeArrowheads="1"/>
          </p:cNvSpPr>
          <p:nvPr/>
        </p:nvSpPr>
        <p:spPr bwMode="auto">
          <a:xfrm>
            <a:off x="234133" y="3018221"/>
            <a:ext cx="1297627" cy="1392541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/>
          <a:lstStyle/>
          <a:p>
            <a:pPr algn="ctr"/>
            <a:r>
              <a:rPr lang="zh-TW" altLang="en-US" sz="2000" b="1" dirty="0">
                <a:solidFill>
                  <a:srgbClr val="FF0000"/>
                </a:solidFill>
                <a:latin typeface="Calibri" panose="020F0502020204030204" pitchFamily="34" charset="0"/>
                <a:ea typeface="標楷體" pitchFamily="65" charset="-120"/>
              </a:rPr>
              <a:t>乙組</a:t>
            </a:r>
            <a:endParaRPr lang="en-US" altLang="zh-TW" sz="2000" b="1" dirty="0">
              <a:solidFill>
                <a:srgbClr val="FF0000"/>
              </a:solidFill>
              <a:latin typeface="Calibri" panose="020F0502020204030204" pitchFamily="34" charset="0"/>
              <a:ea typeface="標楷體" pitchFamily="65" charset="-120"/>
            </a:endParaRPr>
          </a:p>
          <a:p>
            <a:pPr algn="ctr"/>
            <a:r>
              <a:rPr lang="zh-TW" altLang="en-US" sz="1600" dirty="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</a:rPr>
              <a:t>直轄市及縣市</a:t>
            </a:r>
            <a:r>
              <a:rPr lang="zh-TW" altLang="en-US" sz="16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</a:rPr>
              <a:t>政府</a:t>
            </a:r>
            <a:endParaRPr lang="en-US" altLang="zh-TW" sz="1600" dirty="0" smtClean="0">
              <a:solidFill>
                <a:schemeClr val="tx1"/>
              </a:solidFill>
              <a:latin typeface="Calibri" panose="020F0502020204030204" pitchFamily="34" charset="0"/>
              <a:ea typeface="標楷體" pitchFamily="65" charset="-120"/>
            </a:endParaRPr>
          </a:p>
          <a:p>
            <a:pPr algn="ctr"/>
            <a:r>
              <a:rPr lang="en-US" altLang="zh-TW" sz="1600" b="1" dirty="0" smtClean="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</a:rPr>
              <a:t>(6,390</a:t>
            </a:r>
            <a:r>
              <a:rPr lang="zh-TW" altLang="en-US" sz="1600" b="1" dirty="0" smtClean="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</a:rPr>
              <a:t>家</a:t>
            </a:r>
            <a:r>
              <a:rPr lang="en-US" altLang="zh-TW" sz="1600" b="1" dirty="0" smtClean="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</a:rPr>
              <a:t>)</a:t>
            </a:r>
            <a:endParaRPr lang="zh-TW" altLang="en-US" sz="1600" b="1" dirty="0">
              <a:solidFill>
                <a:schemeClr val="tx1"/>
              </a:solidFill>
              <a:latin typeface="Calibri" panose="020F0502020204030204" pitchFamily="34" charset="0"/>
              <a:ea typeface="標楷體" pitchFamily="65" charset="-120"/>
            </a:endParaRPr>
          </a:p>
        </p:txBody>
      </p:sp>
      <p:sp>
        <p:nvSpPr>
          <p:cNvPr id="35" name="Rectangle 832"/>
          <p:cNvSpPr>
            <a:spLocks noChangeArrowheads="1"/>
          </p:cNvSpPr>
          <p:nvPr/>
        </p:nvSpPr>
        <p:spPr bwMode="auto">
          <a:xfrm>
            <a:off x="234133" y="4602397"/>
            <a:ext cx="1297627" cy="1485366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/>
          <a:lstStyle/>
          <a:p>
            <a:pPr algn="ctr"/>
            <a:r>
              <a:rPr lang="zh-TW" altLang="en-US" sz="2000" b="1" dirty="0">
                <a:solidFill>
                  <a:srgbClr val="FF0000"/>
                </a:solidFill>
                <a:latin typeface="Calibri" panose="020F0502020204030204" pitchFamily="34" charset="0"/>
                <a:ea typeface="標楷體" pitchFamily="65" charset="-120"/>
              </a:rPr>
              <a:t>丙組</a:t>
            </a:r>
            <a:endParaRPr lang="en-US" altLang="zh-TW" sz="2000" b="1" dirty="0">
              <a:solidFill>
                <a:srgbClr val="FF0000"/>
              </a:solidFill>
              <a:latin typeface="Calibri" panose="020F0502020204030204" pitchFamily="34" charset="0"/>
              <a:ea typeface="標楷體" pitchFamily="65" charset="-120"/>
            </a:endParaRPr>
          </a:p>
          <a:p>
            <a:pPr algn="ctr"/>
            <a:r>
              <a:rPr lang="zh-TW" altLang="en-US" sz="16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</a:rPr>
              <a:t>教育部</a:t>
            </a:r>
            <a:endParaRPr lang="en-US" altLang="zh-TW" sz="1600" dirty="0" smtClean="0">
              <a:solidFill>
                <a:schemeClr val="tx1"/>
              </a:solidFill>
              <a:latin typeface="Calibri" panose="020F0502020204030204" pitchFamily="34" charset="0"/>
              <a:ea typeface="標楷體" pitchFamily="65" charset="-120"/>
            </a:endParaRPr>
          </a:p>
          <a:p>
            <a:pPr algn="ctr"/>
            <a:r>
              <a:rPr lang="zh-TW" altLang="en-US" sz="16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</a:rPr>
              <a:t>所屬</a:t>
            </a:r>
            <a:r>
              <a:rPr lang="zh-TW" altLang="en-US" sz="1600" dirty="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</a:rPr>
              <a:t>各級國立</a:t>
            </a:r>
            <a:r>
              <a:rPr lang="zh-TW" altLang="en-US" sz="16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</a:rPr>
              <a:t>學校</a:t>
            </a:r>
            <a:endParaRPr lang="en-US" altLang="zh-TW" sz="1600" dirty="0" smtClean="0">
              <a:solidFill>
                <a:schemeClr val="tx1"/>
              </a:solidFill>
              <a:latin typeface="Calibri" panose="020F0502020204030204" pitchFamily="34" charset="0"/>
              <a:ea typeface="標楷體" pitchFamily="65" charset="-120"/>
            </a:endParaRPr>
          </a:p>
          <a:p>
            <a:pPr algn="ctr"/>
            <a:r>
              <a:rPr lang="en-US" altLang="zh-TW" sz="1600" b="1" dirty="0" smtClean="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</a:rPr>
              <a:t>(233</a:t>
            </a:r>
            <a:r>
              <a:rPr lang="zh-TW" altLang="en-US" sz="1600" b="1" dirty="0" smtClean="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</a:rPr>
              <a:t>家</a:t>
            </a:r>
            <a:r>
              <a:rPr lang="en-US" altLang="zh-TW" sz="1600" b="1" dirty="0" smtClean="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</a:rPr>
              <a:t>)</a:t>
            </a:r>
            <a:endParaRPr lang="en-US" altLang="zh-TW" sz="1600" b="1" dirty="0">
              <a:solidFill>
                <a:schemeClr val="tx1"/>
              </a:solidFill>
              <a:latin typeface="Calibri" panose="020F0502020204030204" pitchFamily="34" charset="0"/>
              <a:ea typeface="標楷體" pitchFamily="65" charset="-120"/>
            </a:endParaRPr>
          </a:p>
        </p:txBody>
      </p:sp>
      <p:sp>
        <p:nvSpPr>
          <p:cNvPr id="42" name="文字方塊 41"/>
          <p:cNvSpPr txBox="1"/>
          <p:nvPr/>
        </p:nvSpPr>
        <p:spPr>
          <a:xfrm>
            <a:off x="355465" y="962885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400" b="1" u="sng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分組</a:t>
            </a:r>
            <a:endParaRPr lang="zh-TW" altLang="en-US" sz="2400" b="1" u="sng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6" name="文字方塊 45"/>
          <p:cNvSpPr txBox="1"/>
          <p:nvPr/>
        </p:nvSpPr>
        <p:spPr>
          <a:xfrm>
            <a:off x="2208946" y="992444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400" b="1" u="sng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四省</a:t>
            </a:r>
            <a:r>
              <a:rPr lang="zh-TW" altLang="en-US" sz="24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執行</a:t>
            </a:r>
          </a:p>
        </p:txBody>
      </p:sp>
      <p:sp>
        <p:nvSpPr>
          <p:cNvPr id="47" name="文字方塊 46"/>
          <p:cNvSpPr txBox="1"/>
          <p:nvPr/>
        </p:nvSpPr>
        <p:spPr>
          <a:xfrm>
            <a:off x="4382809" y="992444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400" b="1" u="sng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評比</a:t>
            </a:r>
            <a:endParaRPr lang="zh-TW" altLang="en-US" sz="2400" b="1" u="sng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1" name="矩形 40"/>
          <p:cNvSpPr/>
          <p:nvPr/>
        </p:nvSpPr>
        <p:spPr bwMode="auto">
          <a:xfrm>
            <a:off x="4186254" y="2016819"/>
            <a:ext cx="1215311" cy="1613811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just">
              <a:spcBef>
                <a:spcPts val="600"/>
              </a:spcBef>
            </a:pPr>
            <a:r>
              <a:rPr lang="zh-TW" altLang="en-US" sz="2000" b="1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組成考評小組，審定執行單位成效</a:t>
            </a:r>
          </a:p>
        </p:txBody>
      </p:sp>
      <p:sp>
        <p:nvSpPr>
          <p:cNvPr id="45" name="矩形 44"/>
          <p:cNvSpPr/>
          <p:nvPr/>
        </p:nvSpPr>
        <p:spPr>
          <a:xfrm>
            <a:off x="2765692" y="1578460"/>
            <a:ext cx="461665" cy="318357"/>
          </a:xfrm>
          <a:prstGeom prst="rect">
            <a:avLst/>
          </a:prstGeom>
          <a:noFill/>
        </p:spPr>
        <p:txBody>
          <a:bodyPr vert="eaVert" wrap="none" anchor="ctr" anchorCtr="0">
            <a:spAutoFit/>
          </a:bodyPr>
          <a:lstStyle/>
          <a:p>
            <a:pPr lvl="0">
              <a:defRPr/>
            </a:pPr>
            <a:r>
              <a:rPr lang="zh-TW" altLang="en-US" b="1" dirty="0" smtClean="0">
                <a:ea typeface="標楷體" pitchFamily="65" charset="-120"/>
              </a:rPr>
              <a:t>電</a:t>
            </a:r>
            <a:endParaRPr lang="zh-TW" altLang="en-US" b="1" dirty="0">
              <a:ea typeface="標楷體" pitchFamily="65" charset="-120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2744561" y="3823523"/>
            <a:ext cx="461665" cy="318357"/>
          </a:xfrm>
          <a:prstGeom prst="rect">
            <a:avLst/>
          </a:prstGeom>
          <a:noFill/>
        </p:spPr>
        <p:txBody>
          <a:bodyPr vert="eaVert" wrap="none" anchor="ctr" anchorCtr="0">
            <a:spAutoFit/>
          </a:bodyPr>
          <a:lstStyle/>
          <a:p>
            <a:pPr lvl="0">
              <a:defRPr/>
            </a:pPr>
            <a:r>
              <a:rPr lang="zh-TW" altLang="en-US" b="1" dirty="0" smtClean="0">
                <a:ea typeface="標楷體" pitchFamily="65" charset="-120"/>
              </a:rPr>
              <a:t>油</a:t>
            </a:r>
            <a:endParaRPr lang="zh-TW" altLang="en-US" b="1" dirty="0">
              <a:ea typeface="標楷體" pitchFamily="65" charset="-120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2765692" y="2653982"/>
            <a:ext cx="461665" cy="318357"/>
          </a:xfrm>
          <a:prstGeom prst="rect">
            <a:avLst/>
          </a:prstGeom>
          <a:noFill/>
        </p:spPr>
        <p:txBody>
          <a:bodyPr vert="eaVert" wrap="none" anchor="ctr" anchorCtr="0">
            <a:spAutoFit/>
          </a:bodyPr>
          <a:lstStyle/>
          <a:p>
            <a:pPr lvl="0">
              <a:defRPr/>
            </a:pPr>
            <a:r>
              <a:rPr lang="zh-TW" altLang="en-US" b="1" dirty="0">
                <a:ea typeface="標楷體" pitchFamily="65" charset="-120"/>
              </a:rPr>
              <a:t>水</a:t>
            </a:r>
          </a:p>
        </p:txBody>
      </p:sp>
      <p:sp>
        <p:nvSpPr>
          <p:cNvPr id="53" name="矩形 52"/>
          <p:cNvSpPr/>
          <p:nvPr/>
        </p:nvSpPr>
        <p:spPr>
          <a:xfrm>
            <a:off x="2744561" y="4963590"/>
            <a:ext cx="461665" cy="318357"/>
          </a:xfrm>
          <a:prstGeom prst="rect">
            <a:avLst/>
          </a:prstGeom>
          <a:noFill/>
        </p:spPr>
        <p:txBody>
          <a:bodyPr vert="eaVert" wrap="none" anchor="ctr" anchorCtr="0">
            <a:spAutoFit/>
          </a:bodyPr>
          <a:lstStyle/>
          <a:p>
            <a:pPr lvl="0">
              <a:defRPr/>
            </a:pPr>
            <a:r>
              <a:rPr lang="zh-TW" altLang="en-US" b="1" dirty="0" smtClean="0">
                <a:ea typeface="標楷體" pitchFamily="65" charset="-120"/>
              </a:rPr>
              <a:t>紙</a:t>
            </a:r>
            <a:endParaRPr lang="zh-TW" altLang="en-US" b="1" dirty="0">
              <a:ea typeface="標楷體" pitchFamily="65" charset="-120"/>
            </a:endParaRPr>
          </a:p>
        </p:txBody>
      </p:sp>
      <p:sp>
        <p:nvSpPr>
          <p:cNvPr id="56" name="文字方塊 55"/>
          <p:cNvSpPr txBox="1"/>
          <p:nvPr/>
        </p:nvSpPr>
        <p:spPr>
          <a:xfrm>
            <a:off x="1725826" y="2233997"/>
            <a:ext cx="7599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各單位自主填報</a:t>
            </a:r>
            <a:endParaRPr lang="zh-TW" altLang="en-US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0" name="矩形 49"/>
          <p:cNvSpPr/>
          <p:nvPr/>
        </p:nvSpPr>
        <p:spPr bwMode="auto">
          <a:xfrm>
            <a:off x="6292150" y="1581259"/>
            <a:ext cx="2496384" cy="1306242"/>
          </a:xfrm>
          <a:prstGeom prst="rect">
            <a:avLst/>
          </a:prstGeom>
          <a:solidFill>
            <a:schemeClr val="bg1"/>
          </a:solidFill>
          <a:ln w="19050" algn="ctr">
            <a:solidFill>
              <a:srgbClr val="FF0000"/>
            </a:solidFill>
            <a:miter lim="800000"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wrap="none" rtlCol="0" anchor="ctr"/>
          <a:lstStyle/>
          <a:p>
            <a:pPr algn="ctr"/>
            <a:endParaRPr lang="zh-TW" altLang="en-US" sz="1600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0" name="Rectangle 49"/>
          <p:cNvSpPr>
            <a:spLocks noChangeArrowheads="1"/>
          </p:cNvSpPr>
          <p:nvPr/>
        </p:nvSpPr>
        <p:spPr bwMode="auto">
          <a:xfrm>
            <a:off x="4261985" y="4607930"/>
            <a:ext cx="1041868" cy="1200329"/>
          </a:xfrm>
          <a:prstGeom prst="rect">
            <a:avLst/>
          </a:prstGeom>
          <a:ln/>
          <a:extLst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zh-TW" altLang="en-US" sz="24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報</a:t>
            </a:r>
            <a:r>
              <a:rPr lang="zh-TW" altLang="en-US" sz="2400" b="1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行政院核定</a:t>
            </a:r>
            <a:endParaRPr lang="zh-TW" altLang="en-US" sz="2400" b="1" dirty="0">
              <a:solidFill>
                <a:schemeClr val="tx1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62" name="Text Box 69"/>
          <p:cNvSpPr txBox="1">
            <a:spLocks noChangeArrowheads="1"/>
          </p:cNvSpPr>
          <p:nvPr/>
        </p:nvSpPr>
        <p:spPr bwMode="auto">
          <a:xfrm>
            <a:off x="6580181" y="1684069"/>
            <a:ext cx="2061611" cy="400110"/>
          </a:xfrm>
          <a:prstGeom prst="rect">
            <a:avLst/>
          </a:prstGeom>
          <a:ln>
            <a:headEnd/>
            <a:tailEnd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zh-TW"/>
            </a:defPPr>
            <a:lvl1pPr eaLnBrk="1" hangingPunct="1">
              <a:defRPr sz="2000" b="1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r>
              <a:rPr lang="zh-TW" altLang="en-US" dirty="0">
                <a:solidFill>
                  <a:schemeClr val="tx1"/>
                </a:solidFill>
              </a:rPr>
              <a:t>年度進步</a:t>
            </a:r>
            <a:r>
              <a:rPr lang="zh-TW" altLang="en-US" dirty="0" smtClean="0">
                <a:solidFill>
                  <a:schemeClr val="tx1"/>
                </a:solidFill>
              </a:rPr>
              <a:t>獎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63" name="Text Box 58"/>
          <p:cNvSpPr txBox="1">
            <a:spLocks noChangeArrowheads="1"/>
          </p:cNvSpPr>
          <p:nvPr/>
        </p:nvSpPr>
        <p:spPr bwMode="auto">
          <a:xfrm>
            <a:off x="6580181" y="2053401"/>
            <a:ext cx="2061611" cy="400110"/>
          </a:xfrm>
          <a:prstGeom prst="rect">
            <a:avLst/>
          </a:prstGeom>
          <a:ln>
            <a:headEnd/>
            <a:tailEnd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華康超明體" pitchFamily="49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華康超明體" pitchFamily="49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華康超明體" pitchFamily="49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華康超明體" pitchFamily="49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華康超明體" pitchFamily="49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華康超明體" pitchFamily="49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華康超明體" pitchFamily="49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華康超明體" pitchFamily="49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華康超明體" pitchFamily="49" charset="-120"/>
              </a:defRPr>
            </a:lvl9pPr>
          </a:lstStyle>
          <a:p>
            <a:pPr eaLnBrk="1" hangingPunct="1"/>
            <a:r>
              <a:rPr lang="zh-TW" altLang="en-US" sz="2000" b="1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整體績效</a:t>
            </a:r>
            <a:r>
              <a:rPr lang="zh-TW" altLang="en-US" sz="2000" b="1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獎</a:t>
            </a:r>
            <a:endParaRPr lang="zh-TW" altLang="en-US" sz="2000" b="1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64" name="Text Box 69"/>
          <p:cNvSpPr txBox="1">
            <a:spLocks noChangeArrowheads="1"/>
          </p:cNvSpPr>
          <p:nvPr/>
        </p:nvSpPr>
        <p:spPr bwMode="auto">
          <a:xfrm>
            <a:off x="6580181" y="2425635"/>
            <a:ext cx="2061611" cy="400110"/>
          </a:xfrm>
          <a:prstGeom prst="rect">
            <a:avLst/>
          </a:prstGeom>
          <a:ln>
            <a:headEnd/>
            <a:tailEnd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zh-TW"/>
            </a:defPPr>
            <a:lvl1pPr eaLnBrk="1" hangingPunct="1">
              <a:defRPr sz="2000" b="1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r>
              <a:rPr lang="zh-TW" altLang="en-US" dirty="0" smtClean="0">
                <a:solidFill>
                  <a:schemeClr val="tx1"/>
                </a:solidFill>
              </a:rPr>
              <a:t>創新應用獎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6076125" y="1778381"/>
            <a:ext cx="461665" cy="544380"/>
          </a:xfrm>
          <a:prstGeom prst="rect">
            <a:avLst/>
          </a:prstGeom>
          <a:solidFill>
            <a:schemeClr val="bg1"/>
          </a:solidFill>
        </p:spPr>
        <p:txBody>
          <a:bodyPr vert="eaVert" wrap="none" anchor="ctr" anchorCtr="0">
            <a:spAutoFit/>
          </a:bodyPr>
          <a:lstStyle/>
          <a:p>
            <a:pPr lvl="0">
              <a:defRPr/>
            </a:pPr>
            <a:r>
              <a:rPr lang="zh-TW" altLang="en-US" b="1" dirty="0">
                <a:solidFill>
                  <a:srgbClr val="FF0000"/>
                </a:solidFill>
                <a:ea typeface="標楷體" pitchFamily="65" charset="-120"/>
              </a:rPr>
              <a:t>獎勵</a:t>
            </a:r>
          </a:p>
        </p:txBody>
      </p:sp>
      <p:sp>
        <p:nvSpPr>
          <p:cNvPr id="68" name="文字方塊 67"/>
          <p:cNvSpPr txBox="1"/>
          <p:nvPr/>
        </p:nvSpPr>
        <p:spPr>
          <a:xfrm>
            <a:off x="6630616" y="976703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400" b="1" u="sng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獎勵與改善</a:t>
            </a:r>
            <a:endParaRPr lang="zh-TW" altLang="en-US" sz="2400" b="1" u="sng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2" name="文字方塊 71"/>
          <p:cNvSpPr txBox="1"/>
          <p:nvPr/>
        </p:nvSpPr>
        <p:spPr>
          <a:xfrm>
            <a:off x="6585499" y="3083010"/>
            <a:ext cx="2061612" cy="2416046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zh-TW"/>
            </a:defPPr>
            <a:lvl1pPr>
              <a:defRPr sz="1600" b="1">
                <a:solidFill>
                  <a:srgbClr val="0066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1pPr>
          </a:lstStyle>
          <a:p>
            <a:r>
              <a:rPr lang="zh-TW" altLang="en-US" sz="2000" dirty="0">
                <a:solidFill>
                  <a:schemeClr val="tx1"/>
                </a:solidFill>
              </a:rPr>
              <a:t>執行不</a:t>
            </a:r>
            <a:r>
              <a:rPr lang="zh-TW" altLang="en-US" sz="2000" dirty="0" smtClean="0">
                <a:solidFill>
                  <a:schemeClr val="tx1"/>
                </a:solidFill>
              </a:rPr>
              <a:t>佳</a:t>
            </a:r>
            <a:endParaRPr lang="en-US" altLang="zh-TW" sz="2000" dirty="0" smtClean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algn="l">
              <a:spcBef>
                <a:spcPts val="600"/>
              </a:spcBef>
            </a:pPr>
            <a:r>
              <a:rPr lang="zh-TW" altLang="en-US" sz="18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◎</a:t>
            </a:r>
            <a:r>
              <a:rPr lang="zh-TW" altLang="en-US" sz="1800" dirty="0">
                <a:solidFill>
                  <a:srgbClr val="FF0000"/>
                </a:solidFill>
                <a:latin typeface="Calibri" panose="020F0502020204030204" pitchFamily="34" charset="0"/>
              </a:rPr>
              <a:t>甲、乙組</a:t>
            </a:r>
            <a:endParaRPr lang="en-US" altLang="zh-TW" sz="1800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marL="263525" algn="l"/>
            <a:r>
              <a:rPr lang="zh-TW" altLang="en-US" sz="1800" dirty="0">
                <a:solidFill>
                  <a:schemeClr val="tx1"/>
                </a:solidFill>
                <a:latin typeface="Calibri" panose="020F0502020204030204" pitchFamily="34" charset="0"/>
              </a:rPr>
              <a:t>首長至</a:t>
            </a:r>
            <a:r>
              <a:rPr lang="zh-TW" altLang="en-US" sz="1800" dirty="0" smtClean="0">
                <a:solidFill>
                  <a:schemeClr val="tx1"/>
                </a:solidFill>
                <a:latin typeface="Calibri" panose="020F0502020204030204" pitchFamily="34" charset="0"/>
              </a:rPr>
              <a:t>行政院</a:t>
            </a:r>
            <a:endParaRPr lang="en-US" altLang="zh-TW" sz="1800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marL="263525" algn="l"/>
            <a:r>
              <a:rPr lang="zh-TW" altLang="en-US" sz="1800" dirty="0" smtClean="0">
                <a:solidFill>
                  <a:schemeClr val="tx1"/>
                </a:solidFill>
                <a:latin typeface="Calibri" panose="020F0502020204030204" pitchFamily="34" charset="0"/>
              </a:rPr>
              <a:t>綠</a:t>
            </a:r>
            <a:r>
              <a:rPr lang="zh-TW" altLang="en-US" sz="1800" dirty="0">
                <a:solidFill>
                  <a:schemeClr val="tx1"/>
                </a:solidFill>
                <a:latin typeface="Calibri" panose="020F0502020204030204" pitchFamily="34" charset="0"/>
              </a:rPr>
              <a:t>能低</a:t>
            </a:r>
            <a:r>
              <a:rPr lang="zh-TW" altLang="en-US" sz="1800" dirty="0" smtClean="0">
                <a:solidFill>
                  <a:schemeClr val="tx1"/>
                </a:solidFill>
                <a:latin typeface="Calibri" panose="020F0502020204030204" pitchFamily="34" charset="0"/>
              </a:rPr>
              <a:t>碳推動會報告</a:t>
            </a:r>
            <a:r>
              <a:rPr lang="zh-TW" altLang="en-US" sz="1800" dirty="0">
                <a:solidFill>
                  <a:schemeClr val="tx1"/>
                </a:solidFill>
                <a:latin typeface="Calibri" panose="020F0502020204030204" pitchFamily="34" charset="0"/>
              </a:rPr>
              <a:t>改善作法</a:t>
            </a:r>
            <a:endParaRPr lang="en-US" altLang="zh-TW" sz="18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l"/>
            <a:r>
              <a:rPr lang="zh-TW" altLang="en-US" sz="1800" dirty="0">
                <a:solidFill>
                  <a:srgbClr val="FF0000"/>
                </a:solidFill>
                <a:latin typeface="Calibri" panose="020F0502020204030204" pitchFamily="34" charset="0"/>
              </a:rPr>
              <a:t>◎丙組</a:t>
            </a:r>
            <a:endParaRPr lang="en-US" altLang="zh-TW" sz="1800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marL="263525" algn="l"/>
            <a:r>
              <a:rPr lang="zh-TW" altLang="en-US" sz="1800" dirty="0">
                <a:solidFill>
                  <a:schemeClr val="tx1"/>
                </a:solidFill>
                <a:latin typeface="Calibri" panose="020F0502020204030204" pitchFamily="34" charset="0"/>
              </a:rPr>
              <a:t>校長至</a:t>
            </a:r>
            <a:r>
              <a:rPr lang="zh-TW" altLang="en-US" sz="1800" dirty="0" smtClean="0">
                <a:solidFill>
                  <a:schemeClr val="tx1"/>
                </a:solidFill>
                <a:latin typeface="Calibri" panose="020F0502020204030204" pitchFamily="34" charset="0"/>
              </a:rPr>
              <a:t>教育部</a:t>
            </a:r>
            <a:endParaRPr lang="en-US" altLang="zh-TW" sz="1800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marL="263525" algn="l"/>
            <a:r>
              <a:rPr lang="zh-TW" altLang="en-US" sz="1800" dirty="0" smtClean="0">
                <a:solidFill>
                  <a:schemeClr val="tx1"/>
                </a:solidFill>
                <a:latin typeface="Calibri" panose="020F0502020204030204" pitchFamily="34" charset="0"/>
              </a:rPr>
              <a:t>報告</a:t>
            </a:r>
            <a:r>
              <a:rPr lang="zh-TW" altLang="en-US" sz="1800" dirty="0">
                <a:solidFill>
                  <a:schemeClr val="tx1"/>
                </a:solidFill>
                <a:latin typeface="Calibri" panose="020F0502020204030204" pitchFamily="34" charset="0"/>
              </a:rPr>
              <a:t>改善</a:t>
            </a:r>
            <a:r>
              <a:rPr lang="zh-TW" altLang="en-US" sz="1800" dirty="0" smtClean="0">
                <a:solidFill>
                  <a:schemeClr val="tx1"/>
                </a:solidFill>
                <a:latin typeface="Calibri" panose="020F0502020204030204" pitchFamily="34" charset="0"/>
              </a:rPr>
              <a:t>作法</a:t>
            </a:r>
            <a:endParaRPr lang="zh-TW" altLang="en-US" sz="18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70" name="Rectangle 8"/>
          <p:cNvSpPr>
            <a:spLocks noChangeArrowheads="1"/>
          </p:cNvSpPr>
          <p:nvPr/>
        </p:nvSpPr>
        <p:spPr bwMode="gray">
          <a:xfrm flipH="1">
            <a:off x="6302150" y="5667980"/>
            <a:ext cx="2486384" cy="707886"/>
          </a:xfrm>
          <a:prstGeom prst="rect">
            <a:avLst/>
          </a:prstGeom>
          <a:ln/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  <a:buSzPct val="80000"/>
            </a:pPr>
            <a:r>
              <a:rPr lang="zh-TW" altLang="en-US" sz="20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競賽代替管考，以獎勵替代懲處</a:t>
            </a:r>
            <a:endParaRPr lang="en-US" altLang="zh-TW" sz="2000" b="1" dirty="0">
              <a:solidFill>
                <a:schemeClr val="tx1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43" name="文字方塊 42"/>
          <p:cNvSpPr txBox="1"/>
          <p:nvPr/>
        </p:nvSpPr>
        <p:spPr>
          <a:xfrm>
            <a:off x="3421673" y="2137391"/>
            <a:ext cx="6884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彙整計算</a:t>
            </a:r>
            <a:endParaRPr lang="en-US" altLang="zh-TW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成效指標</a:t>
            </a:r>
            <a:endParaRPr lang="zh-TW" altLang="en-US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cxnSp>
        <p:nvCxnSpPr>
          <p:cNvPr id="5" name="直線單箭頭接點 4"/>
          <p:cNvCxnSpPr>
            <a:stCxn id="41" idx="2"/>
            <a:endCxn id="60" idx="0"/>
          </p:cNvCxnSpPr>
          <p:nvPr/>
        </p:nvCxnSpPr>
        <p:spPr bwMode="auto">
          <a:xfrm flipH="1">
            <a:off x="4782919" y="3630630"/>
            <a:ext cx="10991" cy="977300"/>
          </a:xfrm>
          <a:prstGeom prst="straightConnector1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69" name="矩形 68"/>
          <p:cNvSpPr/>
          <p:nvPr/>
        </p:nvSpPr>
        <p:spPr bwMode="auto">
          <a:xfrm>
            <a:off x="6306958" y="2969761"/>
            <a:ext cx="2481576" cy="2644460"/>
          </a:xfrm>
          <a:prstGeom prst="rect">
            <a:avLst/>
          </a:prstGeom>
          <a:noFill/>
          <a:ln w="19050" algn="ctr">
            <a:solidFill>
              <a:srgbClr val="FF0000"/>
            </a:solidFill>
            <a:miter lim="800000"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wrap="none" rtlCol="0" anchor="ctr"/>
          <a:lstStyle/>
          <a:p>
            <a:pPr algn="ctr"/>
            <a:endParaRPr lang="zh-TW" altLang="en-US" sz="1600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4" name="矩形 73"/>
          <p:cNvSpPr/>
          <p:nvPr/>
        </p:nvSpPr>
        <p:spPr>
          <a:xfrm>
            <a:off x="6094621" y="3139471"/>
            <a:ext cx="461665" cy="544380"/>
          </a:xfrm>
          <a:prstGeom prst="rect">
            <a:avLst/>
          </a:prstGeom>
          <a:solidFill>
            <a:schemeClr val="bg1"/>
          </a:solidFill>
        </p:spPr>
        <p:txBody>
          <a:bodyPr vert="eaVert" wrap="none" anchor="ctr" anchorCtr="0">
            <a:spAutoFit/>
          </a:bodyPr>
          <a:lstStyle/>
          <a:p>
            <a:pPr>
              <a:defRPr/>
            </a:pPr>
            <a:r>
              <a:rPr lang="zh-TW" altLang="en-US" b="1" dirty="0">
                <a:solidFill>
                  <a:srgbClr val="FF0000"/>
                </a:solidFill>
                <a:ea typeface="標楷體" pitchFamily="65" charset="-120"/>
              </a:rPr>
              <a:t>改善</a:t>
            </a:r>
          </a:p>
        </p:txBody>
      </p:sp>
      <p:sp>
        <p:nvSpPr>
          <p:cNvPr id="48" name="向右箭號 47"/>
          <p:cNvSpPr/>
          <p:nvPr/>
        </p:nvSpPr>
        <p:spPr bwMode="auto">
          <a:xfrm>
            <a:off x="3477865" y="3446994"/>
            <a:ext cx="576064" cy="951510"/>
          </a:xfrm>
          <a:prstGeom prst="rightArrow">
            <a:avLst/>
          </a:prstGeom>
          <a:ln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 anchor="ctr"/>
          <a:lstStyle/>
          <a:p>
            <a:pPr algn="ctr"/>
            <a:endParaRPr lang="zh-TW" altLang="en-US" sz="1600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4" name="投影片編號版面配置區 1"/>
          <p:cNvSpPr>
            <a:spLocks noGrp="1"/>
          </p:cNvSpPr>
          <p:nvPr>
            <p:ph type="sldNum" sz="quarter" idx="10"/>
          </p:nvPr>
        </p:nvSpPr>
        <p:spPr>
          <a:xfrm>
            <a:off x="8820472" y="6525344"/>
            <a:ext cx="323528" cy="332656"/>
          </a:xfrm>
        </p:spPr>
        <p:txBody>
          <a:bodyPr/>
          <a:lstStyle/>
          <a:p>
            <a:pPr>
              <a:defRPr/>
            </a:pPr>
            <a:fld id="{98542226-521B-47A1-8017-474FB3B72A9F}" type="slidenum">
              <a:rPr lang="en-US" altLang="zh-TW" smtClean="0">
                <a:solidFill>
                  <a:schemeClr val="tx1"/>
                </a:solidFill>
                <a:latin typeface="Calibri" panose="020F0502020204030204" pitchFamily="34" charset="0"/>
              </a:rPr>
              <a:pPr>
                <a:defRPr/>
              </a:pPr>
              <a:t>6</a:t>
            </a:fld>
            <a:endParaRPr lang="zh-TW" altLang="zh-TW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51" name="向右箭號 50"/>
          <p:cNvSpPr/>
          <p:nvPr/>
        </p:nvSpPr>
        <p:spPr bwMode="auto">
          <a:xfrm>
            <a:off x="1791393" y="3411661"/>
            <a:ext cx="608421" cy="951510"/>
          </a:xfrm>
          <a:prstGeom prst="rightArrow">
            <a:avLst/>
          </a:prstGeom>
          <a:ln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 anchor="ctr"/>
          <a:lstStyle/>
          <a:p>
            <a:pPr algn="ctr"/>
            <a:endParaRPr lang="zh-TW" altLang="en-US" sz="1600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4" name="向右箭號 53"/>
          <p:cNvSpPr/>
          <p:nvPr/>
        </p:nvSpPr>
        <p:spPr bwMode="auto">
          <a:xfrm>
            <a:off x="5535676" y="3475041"/>
            <a:ext cx="558945" cy="951510"/>
          </a:xfrm>
          <a:prstGeom prst="rightArrow">
            <a:avLst/>
          </a:prstGeom>
          <a:ln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 anchor="ctr"/>
          <a:lstStyle/>
          <a:p>
            <a:pPr algn="ctr"/>
            <a:endParaRPr lang="zh-TW" altLang="en-US" sz="1600" dirty="0" smtClean="0">
              <a:latin typeface="標楷體" pitchFamily="65" charset="-120"/>
              <a:ea typeface="標楷體" pitchFamily="65" charset="-120"/>
            </a:endParaRPr>
          </a:p>
        </p:txBody>
      </p:sp>
      <p:cxnSp>
        <p:nvCxnSpPr>
          <p:cNvPr id="15" name="直線接點 14"/>
          <p:cNvCxnSpPr/>
          <p:nvPr/>
        </p:nvCxnSpPr>
        <p:spPr bwMode="auto">
          <a:xfrm>
            <a:off x="6585499" y="3462989"/>
            <a:ext cx="2056293" cy="0"/>
          </a:xfrm>
          <a:prstGeom prst="line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xmlns="" val="1245273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Text Box 107"/>
          <p:cNvSpPr txBox="1">
            <a:spLocks noChangeArrowheads="1"/>
          </p:cNvSpPr>
          <p:nvPr/>
        </p:nvSpPr>
        <p:spPr bwMode="auto">
          <a:xfrm>
            <a:off x="86748" y="6480720"/>
            <a:ext cx="8927976" cy="332656"/>
          </a:xfrm>
          <a:prstGeom prst="rect">
            <a:avLst/>
          </a:prstGeom>
          <a:noFill/>
          <a:ln>
            <a:noFill/>
          </a:ln>
          <a:extLst/>
        </p:spPr>
        <p:txBody>
          <a:bodyPr lIns="90000" tIns="46800" rIns="90000" bIns="46800"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華康超明體" pitchFamily="49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華康超明體" pitchFamily="49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華康超明體" pitchFamily="49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華康超明體" pitchFamily="49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華康超明體" pitchFamily="49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華康超明體" pitchFamily="49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華康超明體" pitchFamily="49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華康超明體" pitchFamily="49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華康超明體" pitchFamily="49" charset="-120"/>
              </a:defRPr>
            </a:lvl9pPr>
          </a:lstStyle>
          <a:p>
            <a:pPr algn="l" eaLnBrk="1" hangingPunct="1">
              <a:spcBef>
                <a:spcPts val="0"/>
              </a:spcBef>
            </a:pPr>
            <a:r>
              <a:rPr lang="zh-TW" altLang="en-US" sz="900" dirty="0">
                <a:solidFill>
                  <a:srgbClr val="000000"/>
                </a:solidFill>
                <a:ea typeface="標楷體" pitchFamily="65" charset="-120"/>
              </a:rPr>
              <a:t>註</a:t>
            </a:r>
            <a:r>
              <a:rPr lang="zh-TW" altLang="en-US" sz="900" dirty="0" smtClean="0">
                <a:solidFill>
                  <a:srgbClr val="000000"/>
                </a:solidFill>
                <a:ea typeface="標楷體" pitchFamily="65" charset="-120"/>
              </a:rPr>
              <a:t>：用電、用油及用水括號內數字表示節約率，正值</a:t>
            </a:r>
            <a:r>
              <a:rPr lang="zh-TW" altLang="en-US" sz="900" dirty="0">
                <a:solidFill>
                  <a:srgbClr val="000000"/>
                </a:solidFill>
                <a:ea typeface="標楷體" pitchFamily="65" charset="-120"/>
              </a:rPr>
              <a:t>代表用量節省，負值代表用量成長；公文線上簽核績效</a:t>
            </a:r>
            <a:r>
              <a:rPr lang="zh-TW" altLang="en-US" sz="900" dirty="0" smtClean="0">
                <a:solidFill>
                  <a:srgbClr val="000000"/>
                </a:solidFill>
                <a:ea typeface="標楷體" pitchFamily="65" charset="-120"/>
              </a:rPr>
              <a:t>指標</a:t>
            </a:r>
            <a:r>
              <a:rPr lang="zh-TW" altLang="en-US" sz="900" dirty="0">
                <a:solidFill>
                  <a:srgbClr val="000000"/>
                </a:solidFill>
                <a:ea typeface="標楷體" pitchFamily="65" charset="-120"/>
              </a:rPr>
              <a:t>括號內</a:t>
            </a:r>
            <a:r>
              <a:rPr lang="zh-TW" altLang="en-US" sz="900" dirty="0" smtClean="0">
                <a:solidFill>
                  <a:srgbClr val="000000"/>
                </a:solidFill>
                <a:ea typeface="標楷體" pitchFamily="65" charset="-120"/>
              </a:rPr>
              <a:t>數字表當年度簽核指標</a:t>
            </a:r>
            <a:endParaRPr lang="en-US" altLang="zh-TW" sz="900" dirty="0" smtClean="0">
              <a:solidFill>
                <a:srgbClr val="000000"/>
              </a:solidFill>
              <a:ea typeface="標楷體" pitchFamily="65" charset="-120"/>
            </a:endParaRPr>
          </a:p>
          <a:p>
            <a:pPr algn="l" eaLnBrk="1" hangingPunct="1">
              <a:spcBef>
                <a:spcPts val="0"/>
              </a:spcBef>
            </a:pPr>
            <a:r>
              <a:rPr lang="zh-TW" altLang="en-US" sz="900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資料來源：經濟部能源局、經濟部水利署</a:t>
            </a:r>
            <a:r>
              <a:rPr lang="zh-TW" altLang="en-US" sz="900" dirty="0" smtClean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、</a:t>
            </a:r>
            <a:r>
              <a:rPr lang="zh-TW" altLang="en-US" sz="900" dirty="0">
                <a:solidFill>
                  <a:srgbClr val="000000"/>
                </a:solidFill>
                <a:ea typeface="標楷體" pitchFamily="65" charset="-120"/>
              </a:rPr>
              <a:t>政府機關及學校節約能源填報網站</a:t>
            </a:r>
            <a:endParaRPr lang="en-US" altLang="zh-TW" sz="900" dirty="0">
              <a:solidFill>
                <a:srgbClr val="000000"/>
              </a:solidFill>
              <a:ea typeface="標楷體" pitchFamily="65" charset="-120"/>
            </a:endParaRPr>
          </a:p>
        </p:txBody>
      </p:sp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21231" y="1124744"/>
            <a:ext cx="4357718" cy="3231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marL="536575" indent="-269875" algn="just" defTabSz="803275">
              <a:spcBef>
                <a:spcPts val="0"/>
              </a:spcBef>
              <a:buFont typeface="+mj-lt"/>
              <a:buAutoNum type="arabicPeriod"/>
            </a:pPr>
            <a:r>
              <a:rPr lang="zh-TW" altLang="en-US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政府</a:t>
            </a:r>
            <a:r>
              <a:rPr lang="zh-TW" altLang="en-US" sz="2000" dirty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機關及學校總</a:t>
            </a:r>
            <a:r>
              <a:rPr lang="zh-TW" altLang="en-US" sz="2000" dirty="0">
                <a:solidFill>
                  <a:srgbClr val="FF0000"/>
                </a:solidFill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用電及用水</a:t>
            </a:r>
            <a:r>
              <a:rPr lang="zh-TW" altLang="en-US" sz="2000" u="sng" dirty="0">
                <a:solidFill>
                  <a:srgbClr val="FF0000"/>
                </a:solidFill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已連續</a:t>
            </a:r>
            <a:r>
              <a:rPr lang="en-US" altLang="zh-TW" sz="2000" u="sng" dirty="0">
                <a:solidFill>
                  <a:srgbClr val="FF0000"/>
                </a:solidFill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7</a:t>
            </a:r>
            <a:r>
              <a:rPr lang="zh-TW" altLang="en-US" sz="2000" u="sng" dirty="0">
                <a:solidFill>
                  <a:srgbClr val="FF0000"/>
                </a:solidFill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年負成長</a:t>
            </a:r>
            <a:r>
              <a:rPr lang="zh-TW" altLang="en-US" sz="2000" dirty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，用油連續</a:t>
            </a:r>
            <a:r>
              <a:rPr lang="en-US" altLang="zh-TW" sz="2000" dirty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5</a:t>
            </a:r>
            <a:r>
              <a:rPr lang="zh-TW" altLang="en-US" sz="2000" dirty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年負</a:t>
            </a:r>
            <a:r>
              <a:rPr lang="zh-TW" altLang="en-US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成長。</a:t>
            </a:r>
            <a:endParaRPr lang="en-US" altLang="zh-TW" sz="2000" dirty="0" smtClean="0">
              <a:latin typeface="Calibri" panose="020F0502020204030204" pitchFamily="34" charset="0"/>
              <a:ea typeface="標楷體" pitchFamily="65" charset="-120"/>
              <a:cs typeface="Times New Roman" pitchFamily="18" charset="0"/>
            </a:endParaRPr>
          </a:p>
          <a:p>
            <a:pPr marL="536575" indent="-269875" algn="just" defTabSz="803275">
              <a:spcBef>
                <a:spcPts val="0"/>
              </a:spcBef>
              <a:buFont typeface="+mj-lt"/>
              <a:buAutoNum type="arabicPeriod"/>
              <a:tabLst>
                <a:tab pos="271463" algn="l"/>
              </a:tabLst>
            </a:pPr>
            <a:r>
              <a:rPr lang="zh-TW" altLang="en-US" sz="2000" dirty="0" smtClean="0">
                <a:solidFill>
                  <a:srgbClr val="000000"/>
                </a:solidFill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自</a:t>
            </a:r>
            <a:r>
              <a:rPr lang="en-US" altLang="zh-TW" sz="2000" dirty="0">
                <a:solidFill>
                  <a:srgbClr val="000000"/>
                </a:solidFill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97</a:t>
            </a:r>
            <a:r>
              <a:rPr lang="zh-TW" altLang="en-US" sz="2000" dirty="0">
                <a:solidFill>
                  <a:srgbClr val="000000"/>
                </a:solidFill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年起至</a:t>
            </a:r>
            <a:r>
              <a:rPr lang="en-US" altLang="zh-TW" sz="2000" dirty="0">
                <a:solidFill>
                  <a:srgbClr val="000000"/>
                </a:solidFill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103</a:t>
            </a:r>
            <a:r>
              <a:rPr lang="zh-TW" altLang="en-US" sz="2000" dirty="0">
                <a:solidFill>
                  <a:srgbClr val="000000"/>
                </a:solidFill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年底止，</a:t>
            </a:r>
            <a:r>
              <a:rPr lang="zh-TW" altLang="en-US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用</a:t>
            </a:r>
            <a:r>
              <a:rPr lang="zh-TW" altLang="en-US" sz="2000" dirty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電、用</a:t>
            </a:r>
            <a:r>
              <a:rPr lang="zh-TW" altLang="en-US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油及用水</a:t>
            </a:r>
            <a:r>
              <a:rPr lang="zh-TW" altLang="en-US" sz="2000" dirty="0" smtClean="0">
                <a:solidFill>
                  <a:srgbClr val="FF0000"/>
                </a:solidFill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累計</a:t>
            </a:r>
            <a:r>
              <a:rPr lang="zh-TW" altLang="en-US" sz="2000" dirty="0">
                <a:solidFill>
                  <a:srgbClr val="FF0000"/>
                </a:solidFill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節約率</a:t>
            </a:r>
            <a:r>
              <a:rPr lang="zh-TW" altLang="en-US" sz="2000" dirty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分別</a:t>
            </a:r>
            <a:r>
              <a:rPr lang="zh-TW" altLang="en-US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為</a:t>
            </a:r>
            <a:r>
              <a:rPr lang="en-US" altLang="zh-TW" sz="2000" u="sng" dirty="0">
                <a:solidFill>
                  <a:srgbClr val="FF0000"/>
                </a:solidFill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9.4</a:t>
            </a:r>
            <a:r>
              <a:rPr lang="en-US" altLang="zh-TW" sz="2000" u="sng" dirty="0" smtClean="0">
                <a:solidFill>
                  <a:srgbClr val="FF0000"/>
                </a:solidFill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%</a:t>
            </a:r>
            <a:r>
              <a:rPr lang="zh-TW" altLang="en-US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、</a:t>
            </a:r>
            <a:r>
              <a:rPr lang="en-US" altLang="zh-TW" sz="2000" u="sng" dirty="0" smtClean="0">
                <a:solidFill>
                  <a:srgbClr val="FF0000"/>
                </a:solidFill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15.2%</a:t>
            </a:r>
            <a:r>
              <a:rPr lang="zh-TW" altLang="en-US" sz="2000" dirty="0" smtClean="0">
                <a:solidFill>
                  <a:srgbClr val="000000"/>
                </a:solidFill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及</a:t>
            </a:r>
            <a:r>
              <a:rPr lang="en-US" altLang="zh-TW" sz="2000" u="sng" dirty="0" smtClean="0">
                <a:solidFill>
                  <a:srgbClr val="FF0000"/>
                </a:solidFill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15.4%</a:t>
            </a:r>
            <a:r>
              <a:rPr lang="zh-TW" altLang="en-US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，優於</a:t>
            </a:r>
            <a:r>
              <a:rPr lang="zh-TW" altLang="en-US" sz="2000" dirty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同期全國用電、</a:t>
            </a:r>
            <a:r>
              <a:rPr lang="zh-TW" altLang="zh-TW" sz="2000" dirty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用</a:t>
            </a:r>
            <a:r>
              <a:rPr lang="zh-TW" altLang="en-US" sz="2000" dirty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油及用水累計節約率</a:t>
            </a:r>
            <a:r>
              <a:rPr lang="en-US" altLang="zh-TW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-7.6%</a:t>
            </a:r>
            <a:r>
              <a:rPr lang="zh-TW" altLang="en-US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、</a:t>
            </a:r>
            <a:r>
              <a:rPr lang="en-US" altLang="zh-TW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1.4%</a:t>
            </a:r>
            <a:r>
              <a:rPr lang="zh-TW" altLang="en-US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及</a:t>
            </a:r>
            <a:r>
              <a:rPr lang="en-US" altLang="zh-TW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-6.0</a:t>
            </a:r>
            <a:r>
              <a:rPr lang="en-US" altLang="en-US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%</a:t>
            </a:r>
            <a:r>
              <a:rPr lang="zh-TW" altLang="en-US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。</a:t>
            </a:r>
            <a:endParaRPr lang="en-US" altLang="zh-TW" sz="2000" dirty="0" smtClean="0">
              <a:latin typeface="Calibri" panose="020F0502020204030204" pitchFamily="34" charset="0"/>
              <a:ea typeface="標楷體" pitchFamily="65" charset="-120"/>
              <a:cs typeface="Times New Roman" pitchFamily="18" charset="0"/>
            </a:endParaRPr>
          </a:p>
          <a:p>
            <a:pPr marL="536575" indent="-269875" algn="just" defTabSz="803275">
              <a:spcBef>
                <a:spcPts val="0"/>
              </a:spcBef>
              <a:buFont typeface="+mj-lt"/>
              <a:buAutoNum type="arabicPeriod"/>
              <a:tabLst>
                <a:tab pos="271463" algn="l"/>
              </a:tabLst>
            </a:pPr>
            <a:r>
              <a:rPr lang="zh-TW" altLang="en-US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用紙部分，</a:t>
            </a:r>
            <a:r>
              <a:rPr lang="zh-TW" altLang="en-US" sz="2000" dirty="0" smtClean="0">
                <a:solidFill>
                  <a:srgbClr val="FF0000"/>
                </a:solidFill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線上簽核率</a:t>
            </a:r>
            <a:r>
              <a:rPr lang="zh-TW" altLang="en-US" sz="2000" u="sng" dirty="0" smtClean="0">
                <a:solidFill>
                  <a:srgbClr val="FF0000"/>
                </a:solidFill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已達</a:t>
            </a:r>
            <a:r>
              <a:rPr lang="en-US" altLang="zh-TW" sz="2000" u="sng" dirty="0" smtClean="0">
                <a:solidFill>
                  <a:srgbClr val="FF0000"/>
                </a:solidFill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69.7%</a:t>
            </a:r>
            <a:r>
              <a:rPr lang="zh-TW" altLang="en-US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。</a:t>
            </a:r>
            <a:endParaRPr lang="en-US" altLang="zh-TW" sz="2000" dirty="0" smtClean="0">
              <a:latin typeface="Calibri" panose="020F0502020204030204" pitchFamily="34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8" name="Rectangle 13"/>
          <p:cNvSpPr>
            <a:spLocks noChangeArrowheads="1"/>
          </p:cNvSpPr>
          <p:nvPr/>
        </p:nvSpPr>
        <p:spPr bwMode="auto">
          <a:xfrm>
            <a:off x="0" y="322263"/>
            <a:ext cx="9144000" cy="44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marL="990600" indent="-904875" defTabSz="990600"/>
            <a:r>
              <a:rPr lang="zh-TW" altLang="en-US" sz="3200" b="1" dirty="0">
                <a:latin typeface="Calibri" panose="020F0502020204030204" pitchFamily="34" charset="0"/>
                <a:ea typeface="標楷體" pitchFamily="65" charset="-120"/>
                <a:cs typeface="Times New Roman" panose="02020603050405020304" pitchFamily="18" charset="0"/>
              </a:rPr>
              <a:t>四、執行成效</a:t>
            </a:r>
          </a:p>
        </p:txBody>
      </p:sp>
      <p:sp>
        <p:nvSpPr>
          <p:cNvPr id="9" name="標題 1"/>
          <p:cNvSpPr txBox="1">
            <a:spLocks/>
          </p:cNvSpPr>
          <p:nvPr/>
        </p:nvSpPr>
        <p:spPr bwMode="gray">
          <a:xfrm>
            <a:off x="71981" y="750242"/>
            <a:ext cx="3751907" cy="46166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7A9999"/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2"/>
                </a:solidFill>
                <a:latin typeface="Arial" charset="0"/>
                <a:ea typeface="華康中黑體" pitchFamily="49" charset="-12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2"/>
                </a:solidFill>
                <a:latin typeface="Arial" charset="0"/>
                <a:ea typeface="華康中黑體" pitchFamily="49" charset="-12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2"/>
                </a:solidFill>
                <a:latin typeface="Arial" charset="0"/>
                <a:ea typeface="華康中黑體" pitchFamily="49" charset="-12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2"/>
                </a:solidFill>
                <a:latin typeface="Arial" charset="0"/>
                <a:ea typeface="華康中黑體" pitchFamily="49" charset="-12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2"/>
                </a:solidFill>
                <a:latin typeface="Arial" charset="0"/>
                <a:ea typeface="華康中黑體" pitchFamily="49" charset="-12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2"/>
                </a:solidFill>
                <a:latin typeface="Arial" charset="0"/>
                <a:ea typeface="華康中黑體" pitchFamily="49" charset="-12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2"/>
                </a:solidFill>
                <a:latin typeface="Arial" charset="0"/>
                <a:ea typeface="華康中黑體" pitchFamily="49" charset="-12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2"/>
                </a:solidFill>
                <a:latin typeface="Arial" charset="0"/>
                <a:ea typeface="華康中黑體" pitchFamily="49" charset="-120"/>
              </a:defRPr>
            </a:lvl9pPr>
          </a:lstStyle>
          <a:p>
            <a:pPr algn="l"/>
            <a:r>
              <a:rPr lang="en-US" altLang="zh-TW" sz="2400" b="1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+mn-cs"/>
              </a:rPr>
              <a:t>(</a:t>
            </a:r>
            <a:r>
              <a:rPr lang="zh-TW" altLang="en-US" sz="2400" b="1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+mn-cs"/>
              </a:rPr>
              <a:t>一</a:t>
            </a:r>
            <a:r>
              <a:rPr lang="en-US" altLang="zh-TW" sz="2400" b="1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+mn-cs"/>
              </a:rPr>
              <a:t>)</a:t>
            </a:r>
            <a:r>
              <a:rPr lang="zh-TW" altLang="en-US" sz="2400" b="1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+mn-cs"/>
              </a:rPr>
              <a:t>總體執行成效分析</a:t>
            </a:r>
            <a:endParaRPr lang="zh-TW" altLang="en-US" sz="2400" b="1" kern="1200" dirty="0">
              <a:solidFill>
                <a:schemeClr val="tx1"/>
              </a:solidFill>
              <a:latin typeface="Calibri" panose="020F0502020204030204" pitchFamily="34" charset="0"/>
              <a:ea typeface="標楷體" panose="03000509000000000000" pitchFamily="65" charset="-120"/>
              <a:cs typeface="+mn-cs"/>
            </a:endParaRPr>
          </a:p>
        </p:txBody>
      </p:sp>
      <p:graphicFrame>
        <p:nvGraphicFramePr>
          <p:cNvPr id="20" name="圖表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59307437"/>
              </p:ext>
            </p:extLst>
          </p:nvPr>
        </p:nvGraphicFramePr>
        <p:xfrm>
          <a:off x="4572000" y="4668284"/>
          <a:ext cx="4248472" cy="1827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3" name="圖表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579632409"/>
              </p:ext>
            </p:extLst>
          </p:nvPr>
        </p:nvGraphicFramePr>
        <p:xfrm>
          <a:off x="323528" y="4267149"/>
          <a:ext cx="4152472" cy="22135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4" name="圖表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97328941"/>
              </p:ext>
            </p:extLst>
          </p:nvPr>
        </p:nvGraphicFramePr>
        <p:xfrm>
          <a:off x="4572000" y="926245"/>
          <a:ext cx="4236158" cy="17134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5" name="圖表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161187680"/>
              </p:ext>
            </p:extLst>
          </p:nvPr>
        </p:nvGraphicFramePr>
        <p:xfrm>
          <a:off x="4572000" y="2708920"/>
          <a:ext cx="4248472" cy="18722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6" name="投影片編號版面配置區 1"/>
          <p:cNvSpPr>
            <a:spLocks noGrp="1"/>
          </p:cNvSpPr>
          <p:nvPr>
            <p:ph type="sldNum" sz="quarter" idx="10"/>
          </p:nvPr>
        </p:nvSpPr>
        <p:spPr>
          <a:xfrm>
            <a:off x="8820472" y="6525344"/>
            <a:ext cx="323528" cy="332656"/>
          </a:xfrm>
        </p:spPr>
        <p:txBody>
          <a:bodyPr/>
          <a:lstStyle/>
          <a:p>
            <a:pPr>
              <a:defRPr/>
            </a:pPr>
            <a:fld id="{98542226-521B-47A1-8017-474FB3B72A9F}" type="slidenum">
              <a:rPr lang="en-US" altLang="zh-TW" smtClean="0">
                <a:solidFill>
                  <a:schemeClr val="tx1"/>
                </a:solidFill>
                <a:latin typeface="Calibri" panose="020F0502020204030204" pitchFamily="34" charset="0"/>
              </a:rPr>
              <a:pPr>
                <a:defRPr/>
              </a:pPr>
              <a:t>7</a:t>
            </a:fld>
            <a:endParaRPr lang="zh-TW" altLang="zh-TW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20166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Text Box 160"/>
          <p:cNvSpPr txBox="1">
            <a:spLocks noChangeArrowheads="1"/>
          </p:cNvSpPr>
          <p:nvPr/>
        </p:nvSpPr>
        <p:spPr bwMode="auto">
          <a:xfrm>
            <a:off x="74908" y="6299293"/>
            <a:ext cx="9144000" cy="26161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華康超明體" pitchFamily="49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華康超明體" pitchFamily="49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華康超明體" pitchFamily="49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華康超明體" pitchFamily="49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華康超明體" pitchFamily="49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華康超明體" pitchFamily="49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華康超明體" pitchFamily="49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華康超明體" pitchFamily="49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華康超明體" pitchFamily="49" charset="-120"/>
              </a:defRPr>
            </a:lvl9pPr>
          </a:lstStyle>
          <a:p>
            <a:pPr algn="l" eaLnBrk="1" hangingPunct="1">
              <a:spcBef>
                <a:spcPts val="0"/>
              </a:spcBef>
            </a:pPr>
            <a:r>
              <a:rPr lang="zh-TW" altLang="en-US" sz="1100" dirty="0">
                <a:solidFill>
                  <a:srgbClr val="000000"/>
                </a:solidFill>
                <a:ea typeface="標楷體" pitchFamily="65" charset="-120"/>
              </a:rPr>
              <a:t>資料來源：政府機關及學校節約能源填報</a:t>
            </a:r>
            <a:r>
              <a:rPr lang="zh-TW" altLang="en-US" sz="1100" dirty="0" smtClean="0">
                <a:solidFill>
                  <a:srgbClr val="000000"/>
                </a:solidFill>
                <a:ea typeface="標楷體" pitchFamily="65" charset="-120"/>
              </a:rPr>
              <a:t>網站</a:t>
            </a:r>
            <a:endParaRPr lang="en-US" altLang="zh-TW" sz="1100" dirty="0" smtClean="0">
              <a:solidFill>
                <a:srgbClr val="000000"/>
              </a:solidFill>
              <a:ea typeface="標楷體" pitchFamily="65" charset="-120"/>
            </a:endParaRPr>
          </a:p>
        </p:txBody>
      </p:sp>
      <p:graphicFrame>
        <p:nvGraphicFramePr>
          <p:cNvPr id="9" name="表格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86120777"/>
              </p:ext>
            </p:extLst>
          </p:nvPr>
        </p:nvGraphicFramePr>
        <p:xfrm>
          <a:off x="71499" y="3212976"/>
          <a:ext cx="9001001" cy="300463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60141"/>
                <a:gridCol w="648072"/>
                <a:gridCol w="596340"/>
                <a:gridCol w="658761"/>
                <a:gridCol w="629264"/>
                <a:gridCol w="658762"/>
                <a:gridCol w="648929"/>
                <a:gridCol w="678426"/>
                <a:gridCol w="683368"/>
                <a:gridCol w="649230"/>
                <a:gridCol w="954310"/>
                <a:gridCol w="935398"/>
              </a:tblGrid>
              <a:tr h="432048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200" u="none" strike="noStrike" dirty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項目</a:t>
                      </a:r>
                      <a:endParaRPr lang="zh-TW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5727" marR="5727" marT="57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 gridSpan="8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300" u="none" strike="noStrike" dirty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各年度總</a:t>
                      </a:r>
                      <a:r>
                        <a:rPr lang="zh-TW" altLang="en-US" sz="130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用電量</a:t>
                      </a:r>
                      <a:r>
                        <a:rPr lang="en-US" altLang="zh-TW" sz="130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(</a:t>
                      </a:r>
                      <a:r>
                        <a:rPr lang="zh-TW" altLang="en-US" sz="130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萬度</a:t>
                      </a:r>
                      <a:r>
                        <a:rPr lang="en-US" altLang="zh-TW" sz="130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)</a:t>
                      </a:r>
                      <a:endParaRPr lang="en-US" altLang="zh-TW" sz="13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5727" marR="5727" marT="57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en-US" altLang="zh-TW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5727" marR="5727" marT="57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b="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103</a:t>
                      </a:r>
                      <a:r>
                        <a:rPr lang="zh-TW" altLang="en-US" sz="1200" b="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年</a:t>
                      </a:r>
                      <a:endParaRPr lang="en-US" altLang="zh-TW" sz="1200" b="0" u="none" strike="noStrike" dirty="0" smtClean="0"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algn="ctr" rtl="0" fontAlgn="ctr"/>
                      <a:r>
                        <a:rPr lang="zh-TW" altLang="en-US" sz="1200" b="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用電</a:t>
                      </a:r>
                      <a:endParaRPr lang="en-US" altLang="zh-TW" sz="1200" b="0" u="none" strike="noStrike" dirty="0" smtClean="0"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algn="ctr" rtl="0" fontAlgn="ctr"/>
                      <a:r>
                        <a:rPr lang="zh-TW" altLang="en-US" sz="1200" b="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占</a:t>
                      </a:r>
                      <a:r>
                        <a:rPr lang="zh-TW" altLang="en-US" sz="1200" b="0" u="none" strike="noStrike" dirty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比</a:t>
                      </a:r>
                      <a:r>
                        <a:rPr lang="en-US" altLang="zh-TW" sz="1200" b="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(%)</a:t>
                      </a:r>
                      <a:endParaRPr lang="en-US" altLang="zh-TW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5727" marR="5727" marT="57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b="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103</a:t>
                      </a:r>
                      <a:r>
                        <a:rPr lang="zh-TW" altLang="en-US" sz="1200" b="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年用電</a:t>
                      </a:r>
                      <a:endParaRPr lang="en-US" altLang="zh-TW" sz="1200" b="0" u="none" strike="noStrike" dirty="0" smtClean="0"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algn="ctr" rtl="0" fontAlgn="ctr"/>
                      <a:r>
                        <a:rPr lang="zh-TW" altLang="en-US" sz="1200" b="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節約</a:t>
                      </a:r>
                      <a:r>
                        <a:rPr lang="zh-TW" altLang="en-US" sz="1200" b="0" u="none" strike="noStrike" dirty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率</a:t>
                      </a:r>
                      <a:r>
                        <a:rPr lang="en-US" altLang="zh-TW" sz="1200" b="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(%)</a:t>
                      </a:r>
                    </a:p>
                    <a:p>
                      <a:pPr algn="ctr" rtl="0" fontAlgn="ctr"/>
                      <a:r>
                        <a:rPr lang="en-US" altLang="zh-TW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(B-C)/B×100</a:t>
                      </a:r>
                      <a:endParaRPr lang="en-US" altLang="zh-TW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5727" marR="5727" marT="57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b="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97-103</a:t>
                      </a:r>
                      <a:r>
                        <a:rPr lang="zh-TW" altLang="en-US" sz="1200" b="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年</a:t>
                      </a:r>
                      <a:endParaRPr lang="en-US" altLang="zh-TW" sz="1200" b="0" u="none" strike="noStrike" dirty="0" smtClean="0"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algn="ctr" rtl="0" fontAlgn="ctr"/>
                      <a:r>
                        <a:rPr lang="zh-TW" altLang="en-US" sz="1200" b="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累計節約率</a:t>
                      </a:r>
                      <a:endParaRPr lang="en-US" altLang="zh-TW" sz="1200" b="0" u="none" strike="noStrike" dirty="0" smtClean="0"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algn="ctr" rtl="0" fontAlgn="ctr"/>
                      <a:r>
                        <a:rPr lang="en-US" altLang="zh-TW" sz="1200" b="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(%)</a:t>
                      </a:r>
                    </a:p>
                    <a:p>
                      <a:pPr algn="ctr" rtl="0" fontAlgn="ctr"/>
                      <a:r>
                        <a:rPr lang="en-US" altLang="zh-TW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(A-C)/A×100</a:t>
                      </a:r>
                      <a:endParaRPr lang="en-US" altLang="zh-TW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5727" marR="5727" marT="57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</a:tr>
              <a:tr h="568512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200" u="none" strike="noStrike" dirty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 </a:t>
                      </a:r>
                      <a:r>
                        <a:rPr lang="en-US" altLang="zh-TW" sz="120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96</a:t>
                      </a:r>
                      <a:r>
                        <a:rPr lang="zh-TW" altLang="en-US" sz="120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年</a:t>
                      </a:r>
                      <a:endParaRPr lang="en-US" altLang="zh-TW" sz="1200" u="none" strike="noStrike" dirty="0" smtClean="0"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algn="ctr" rtl="0" fontAlgn="ctr"/>
                      <a:r>
                        <a:rPr lang="en-US" altLang="zh-TW" sz="120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(A)</a:t>
                      </a:r>
                    </a:p>
                  </a:txBody>
                  <a:tcPr marL="5727" marR="5727" marT="57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200" u="none" strike="noStrike" dirty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 </a:t>
                      </a:r>
                      <a:r>
                        <a:rPr lang="en-US" altLang="zh-TW" sz="1200" u="none" strike="noStrike" dirty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97</a:t>
                      </a:r>
                      <a:r>
                        <a:rPr lang="zh-TW" altLang="en-US" sz="120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年</a:t>
                      </a:r>
                      <a:endParaRPr lang="en-US" altLang="zh-TW" sz="1200" u="none" strike="noStrike" dirty="0" smtClean="0"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algn="ctr" rtl="0" fontAlgn="ctr"/>
                      <a:endParaRPr lang="zh-TW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5727" marR="5727" marT="57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200" u="none" strike="noStrike" dirty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 </a:t>
                      </a:r>
                      <a:r>
                        <a:rPr lang="en-US" altLang="zh-TW" sz="1200" u="none" strike="noStrike" dirty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98</a:t>
                      </a:r>
                      <a:r>
                        <a:rPr lang="zh-TW" altLang="en-US" sz="120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年</a:t>
                      </a:r>
                      <a:endParaRPr lang="en-US" altLang="zh-TW" sz="1200" u="none" strike="noStrike" dirty="0" smtClean="0"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algn="ctr" rtl="0" fontAlgn="ctr"/>
                      <a:endParaRPr lang="zh-TW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5727" marR="5727" marT="57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200" u="none" strike="noStrike" dirty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 </a:t>
                      </a:r>
                      <a:r>
                        <a:rPr lang="en-US" altLang="zh-TW" sz="1200" u="none" strike="noStrike" dirty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99</a:t>
                      </a:r>
                      <a:r>
                        <a:rPr lang="zh-TW" altLang="en-US" sz="120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年</a:t>
                      </a:r>
                      <a:endParaRPr lang="en-US" altLang="zh-TW" sz="1200" u="none" strike="noStrike" dirty="0" smtClean="0"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algn="ctr" rtl="0" fontAlgn="ctr"/>
                      <a:endParaRPr lang="zh-TW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5727" marR="5727" marT="57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200" u="none" strike="noStrike" dirty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 </a:t>
                      </a:r>
                      <a:r>
                        <a:rPr lang="en-US" altLang="zh-TW" sz="1200" u="none" strike="noStrike" dirty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100</a:t>
                      </a:r>
                      <a:r>
                        <a:rPr lang="zh-TW" altLang="en-US" sz="120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年</a:t>
                      </a:r>
                    </a:p>
                    <a:p>
                      <a:pPr algn="ctr" rtl="0" fontAlgn="ctr"/>
                      <a:endParaRPr lang="zh-TW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5727" marR="5727" marT="57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b="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101</a:t>
                      </a:r>
                      <a:r>
                        <a:rPr lang="zh-TW" altLang="en-US" sz="1200" b="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年</a:t>
                      </a:r>
                      <a:endParaRPr lang="en-US" altLang="zh-TW" sz="1200" b="0" u="none" strike="noStrike" dirty="0" smtClean="0"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algn="ctr" rtl="0" fontAlgn="ctr"/>
                      <a:endParaRPr lang="en-US" altLang="zh-TW" sz="1200" b="0" u="none" strike="noStrike" dirty="0" smtClean="0"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5727" marR="5727" marT="57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b="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102</a:t>
                      </a:r>
                      <a:r>
                        <a:rPr lang="zh-TW" altLang="en-US" sz="1200" b="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年</a:t>
                      </a:r>
                      <a:endParaRPr lang="en-US" altLang="zh-TW" sz="1200" b="0" u="none" strike="noStrike" dirty="0" smtClean="0"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algn="ctr" rtl="0" fontAlgn="ctr"/>
                      <a:r>
                        <a:rPr lang="en-US" altLang="zh-TW" sz="1200" b="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(B)</a:t>
                      </a:r>
                    </a:p>
                  </a:txBody>
                  <a:tcPr marL="5727" marR="5727" marT="57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103</a:t>
                      </a:r>
                      <a:r>
                        <a:rPr lang="zh-TW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年</a:t>
                      </a:r>
                      <a:endParaRPr lang="en-US" altLang="zh-TW" sz="1200" b="0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algn="ctr" rtl="0" fontAlgn="ctr"/>
                      <a:r>
                        <a:rPr lang="en-US" altLang="zh-TW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(C)</a:t>
                      </a:r>
                      <a:endParaRPr lang="zh-TW" altLang="en-US" sz="1200" b="0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5727" marR="5727" marT="57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494556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2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行政院</a:t>
                      </a:r>
                      <a:r>
                        <a:rPr lang="zh-TW" altLang="en-US" sz="12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暨所屬</a:t>
                      </a:r>
                      <a:r>
                        <a:rPr lang="zh-TW" altLang="en-US" sz="12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機關</a:t>
                      </a:r>
                      <a:r>
                        <a:rPr lang="en-US" altLang="zh-TW" sz="12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(612</a:t>
                      </a:r>
                      <a:r>
                        <a:rPr lang="zh-TW" altLang="en-US" sz="12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家）</a:t>
                      </a:r>
                      <a:endParaRPr lang="zh-TW" altLang="en-US" sz="1200" b="0" i="0" u="none" strike="noStrike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97,206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92,796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90,763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90,122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88,697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87,430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86,554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83,844</a:t>
                      </a:r>
                      <a:endParaRPr lang="en-US" altLang="zh-TW" sz="1200" u="none" strike="noStrike" kern="1200" dirty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24.4 </a:t>
                      </a:r>
                      <a:endParaRPr lang="en-US" altLang="zh-TW" sz="1200" u="none" strike="noStrike" kern="1200" dirty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2.9</a:t>
                      </a:r>
                      <a:endParaRPr lang="en-US" altLang="zh-TW" sz="1200" u="none" strike="noStrike" kern="1200" dirty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13.6</a:t>
                      </a:r>
                      <a:endParaRPr lang="en-US" altLang="zh-TW" sz="1200" u="none" strike="noStrike" kern="1200" dirty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3415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2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直轄市政府及</a:t>
                      </a:r>
                      <a:r>
                        <a:rPr lang="zh-TW" altLang="en-US" sz="12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縣市</a:t>
                      </a:r>
                      <a:r>
                        <a:rPr lang="zh-TW" altLang="en-US" sz="12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政府</a:t>
                      </a:r>
                      <a:r>
                        <a:rPr lang="en-US" altLang="zh-TW" sz="12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(6,390</a:t>
                      </a:r>
                      <a:r>
                        <a:rPr lang="zh-TW" altLang="en-US" sz="12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家</a:t>
                      </a:r>
                      <a:r>
                        <a:rPr lang="en-US" altLang="zh-TW" sz="12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)</a:t>
                      </a:r>
                      <a:endParaRPr lang="en-US" altLang="zh-TW" sz="1200" b="0" i="0" u="none" strike="noStrike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156,340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151,179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151,542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148,171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146,170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145,303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145,044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143,667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41.8 </a:t>
                      </a:r>
                      <a:endParaRPr lang="en-US" altLang="zh-TW" sz="1200" u="none" strike="noStrike" kern="1200" dirty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0.9</a:t>
                      </a:r>
                      <a:endParaRPr lang="en-US" altLang="zh-TW" sz="1200" u="none" strike="noStrike" kern="1200" dirty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8.1</a:t>
                      </a:r>
                      <a:endParaRPr lang="en-US" altLang="zh-TW" sz="1200" u="none" strike="noStrike" kern="1200" dirty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2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教育部所屬各級國立學校</a:t>
                      </a:r>
                      <a:r>
                        <a:rPr lang="en-US" altLang="zh-TW" sz="12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(233</a:t>
                      </a:r>
                      <a:r>
                        <a:rPr lang="zh-TW" altLang="en-US" sz="12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家）</a:t>
                      </a:r>
                      <a:endParaRPr lang="zh-TW" altLang="en-US" sz="1200" b="0" i="0" u="none" strike="noStrike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126,027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125,482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125,885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123,068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122,365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119,907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117,194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116,228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33.8</a:t>
                      </a:r>
                      <a:endParaRPr lang="en-US" altLang="zh-TW" sz="1200" u="none" strike="noStrike" kern="1200" dirty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0.8</a:t>
                      </a:r>
                      <a:endParaRPr lang="en-US" altLang="zh-TW" sz="1200" u="none" strike="noStrike" kern="1200" dirty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7.8 </a:t>
                      </a:r>
                      <a:endParaRPr lang="en-US" altLang="zh-TW" sz="1200" u="none" strike="noStrike" kern="1200" dirty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2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整體</a:t>
                      </a:r>
                      <a:r>
                        <a:rPr lang="zh-TW" altLang="en-US" sz="12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合計</a:t>
                      </a:r>
                    </a:p>
                    <a:p>
                      <a:pPr algn="l" rtl="0" fontAlgn="ctr"/>
                      <a:r>
                        <a:rPr lang="en-US" altLang="zh-TW" sz="12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(7,235</a:t>
                      </a:r>
                      <a:r>
                        <a:rPr lang="zh-TW" altLang="en-US" sz="12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家</a:t>
                      </a:r>
                      <a:r>
                        <a:rPr lang="en-US" altLang="zh-TW" sz="12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)</a:t>
                      </a:r>
                      <a:endParaRPr lang="zh-TW" altLang="en-US" sz="1200" b="0" i="0" u="none" strike="noStrike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379,573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369,457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368,190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361,360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357,232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352,640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348,792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343,740</a:t>
                      </a:r>
                      <a:endParaRPr lang="en-US" altLang="zh-TW" sz="1200" u="none" strike="noStrike" kern="1200" dirty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100 </a:t>
                      </a:r>
                      <a:r>
                        <a:rPr lang="en-US" altLang="zh-TW" sz="12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.0</a:t>
                      </a:r>
                      <a:endParaRPr lang="en-US" altLang="zh-TW" sz="1200" u="none" strike="noStrike" kern="1200" dirty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b="1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1.4</a:t>
                      </a:r>
                      <a:endParaRPr lang="en-US" altLang="zh-TW" sz="1200" b="1" u="none" strike="noStrike" kern="1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b="1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9.4</a:t>
                      </a:r>
                      <a:endParaRPr lang="en-US" altLang="zh-TW" sz="1200" b="1" u="none" strike="noStrike" kern="1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149"/>
          <p:cNvSpPr>
            <a:spLocks noChangeArrowheads="1"/>
          </p:cNvSpPr>
          <p:nvPr/>
        </p:nvSpPr>
        <p:spPr bwMode="auto">
          <a:xfrm>
            <a:off x="485673" y="1388161"/>
            <a:ext cx="8478815" cy="1708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141288" indent="-141288" algn="just">
              <a:spcBef>
                <a:spcPts val="600"/>
              </a:spcBef>
            </a:pPr>
            <a:r>
              <a:rPr lang="en-US" altLang="zh-TW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1.103</a:t>
            </a:r>
            <a:r>
              <a:rPr lang="zh-TW" altLang="en-US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年度用電情況</a:t>
            </a:r>
            <a:r>
              <a:rPr lang="zh-TW" altLang="en-US" sz="2000" dirty="0" smtClean="0">
                <a:latin typeface="Calibri" panose="020F0502020204030204" pitchFamily="34" charset="0"/>
                <a:ea typeface="新細明體" panose="02020500000000000000" pitchFamily="18" charset="-120"/>
                <a:cs typeface="Times New Roman" pitchFamily="18" charset="0"/>
              </a:rPr>
              <a:t>：</a:t>
            </a:r>
            <a:r>
              <a:rPr lang="zh-TW" altLang="en-US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年度</a:t>
            </a:r>
            <a:r>
              <a:rPr lang="zh-TW" altLang="en-US" sz="2000" u="sng" dirty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節約</a:t>
            </a:r>
            <a:r>
              <a:rPr lang="zh-TW" altLang="en-US" sz="2000" u="sng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率</a:t>
            </a:r>
            <a:r>
              <a:rPr lang="en-US" altLang="zh-TW" sz="2000" u="sng" dirty="0">
                <a:solidFill>
                  <a:srgbClr val="FF0000"/>
                </a:solidFill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1.4</a:t>
            </a:r>
            <a:r>
              <a:rPr lang="en-US" altLang="zh-TW" sz="2000" u="sng" dirty="0" smtClean="0">
                <a:solidFill>
                  <a:srgbClr val="FF0000"/>
                </a:solidFill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%</a:t>
            </a:r>
            <a:r>
              <a:rPr lang="zh-TW" altLang="en-US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，</a:t>
            </a:r>
            <a:r>
              <a:rPr lang="zh-TW" altLang="en-US" sz="2000" dirty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已</a:t>
            </a:r>
            <a:r>
              <a:rPr lang="zh-TW" altLang="en-US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達減少</a:t>
            </a:r>
            <a:r>
              <a:rPr lang="en-US" altLang="zh-TW" sz="2000" dirty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1%</a:t>
            </a:r>
            <a:r>
              <a:rPr lang="zh-TW" altLang="en-US" sz="2000" dirty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之目標</a:t>
            </a:r>
            <a:r>
              <a:rPr lang="zh-TW" altLang="en-US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。</a:t>
            </a:r>
            <a:endParaRPr lang="en-US" altLang="zh-TW" sz="2000" dirty="0" smtClean="0">
              <a:latin typeface="Calibri" panose="020F0502020204030204" pitchFamily="34" charset="0"/>
              <a:ea typeface="標楷體" pitchFamily="65" charset="-120"/>
              <a:cs typeface="Times New Roman" pitchFamily="18" charset="0"/>
            </a:endParaRPr>
          </a:p>
          <a:p>
            <a:pPr marL="141288" indent="-141288" algn="just">
              <a:spcBef>
                <a:spcPts val="600"/>
              </a:spcBef>
            </a:pPr>
            <a:r>
              <a:rPr lang="en-US" altLang="zh-TW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2.97-103</a:t>
            </a:r>
            <a:r>
              <a:rPr lang="zh-TW" altLang="en-US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年度總體用電情況</a:t>
            </a:r>
            <a:r>
              <a:rPr lang="zh-TW" altLang="en-US" sz="2000" dirty="0" smtClean="0">
                <a:latin typeface="Calibri" panose="020F0502020204030204" pitchFamily="34" charset="0"/>
                <a:ea typeface="新細明體" panose="02020500000000000000" pitchFamily="18" charset="-120"/>
                <a:cs typeface="Times New Roman" pitchFamily="18" charset="0"/>
              </a:rPr>
              <a:t>：</a:t>
            </a:r>
            <a:endParaRPr lang="en-US" altLang="zh-TW" sz="2000" dirty="0" smtClean="0">
              <a:latin typeface="Calibri" panose="020F0502020204030204" pitchFamily="34" charset="0"/>
              <a:ea typeface="標楷體" pitchFamily="65" charset="-120"/>
              <a:cs typeface="Times New Roman" pitchFamily="18" charset="0"/>
            </a:endParaRPr>
          </a:p>
          <a:p>
            <a:pPr marL="442913" indent="-273050" algn="just">
              <a:spcBef>
                <a:spcPts val="0"/>
              </a:spcBef>
            </a:pPr>
            <a:r>
              <a:rPr lang="en-US" altLang="zh-TW" sz="2000" dirty="0">
                <a:latin typeface="Calibri" panose="020F0502020204030204" pitchFamily="34" charset="0"/>
              </a:rPr>
              <a:t>(1)</a:t>
            </a:r>
            <a:r>
              <a:rPr lang="zh-TW" altLang="en-US" sz="2000" dirty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總體節約率已</a:t>
            </a:r>
            <a:r>
              <a:rPr lang="zh-TW" altLang="en-US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達</a:t>
            </a:r>
            <a:r>
              <a:rPr lang="en-US" altLang="zh-TW" sz="2000" u="sng" dirty="0" smtClean="0">
                <a:solidFill>
                  <a:srgbClr val="FF0000"/>
                </a:solidFill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9.4%</a:t>
            </a:r>
            <a:r>
              <a:rPr lang="zh-TW" altLang="en-US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，</a:t>
            </a:r>
            <a:r>
              <a:rPr lang="zh-TW" altLang="en-US" sz="2000" dirty="0" smtClean="0">
                <a:solidFill>
                  <a:srgbClr val="FF0000"/>
                </a:solidFill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行政院</a:t>
            </a:r>
            <a:r>
              <a:rPr lang="zh-TW" altLang="en-US" sz="2000" dirty="0">
                <a:solidFill>
                  <a:srgbClr val="FF0000"/>
                </a:solidFill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暨所屬機關成效最佳，已</a:t>
            </a:r>
            <a:r>
              <a:rPr lang="zh-TW" altLang="en-US" sz="2000" dirty="0" smtClean="0">
                <a:solidFill>
                  <a:srgbClr val="FF0000"/>
                </a:solidFill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超過</a:t>
            </a:r>
            <a:r>
              <a:rPr lang="en-US" altLang="zh-TW" sz="2000" dirty="0" smtClean="0">
                <a:solidFill>
                  <a:srgbClr val="FF0000"/>
                </a:solidFill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104</a:t>
            </a:r>
            <a:r>
              <a:rPr lang="zh-TW" altLang="en-US" sz="2000" dirty="0">
                <a:solidFill>
                  <a:srgbClr val="FF0000"/>
                </a:solidFill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000" dirty="0" smtClean="0">
                <a:solidFill>
                  <a:srgbClr val="FF0000"/>
                </a:solidFill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10%</a:t>
            </a:r>
            <a:r>
              <a:rPr lang="zh-TW" altLang="en-US" sz="2000" dirty="0" smtClean="0">
                <a:solidFill>
                  <a:srgbClr val="FF0000"/>
                </a:solidFill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之</a:t>
            </a:r>
            <a:r>
              <a:rPr lang="zh-TW" altLang="en-US" sz="2000" dirty="0">
                <a:solidFill>
                  <a:srgbClr val="FF0000"/>
                </a:solidFill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目標</a:t>
            </a:r>
            <a:r>
              <a:rPr lang="zh-TW" altLang="en-US" sz="2000" dirty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。</a:t>
            </a:r>
            <a:endParaRPr lang="en-US" altLang="zh-TW" sz="2000" dirty="0">
              <a:latin typeface="Calibri" panose="020F0502020204030204" pitchFamily="34" charset="0"/>
              <a:ea typeface="標楷體" pitchFamily="65" charset="-120"/>
              <a:cs typeface="Times New Roman" pitchFamily="18" charset="0"/>
            </a:endParaRPr>
          </a:p>
          <a:p>
            <a:pPr marL="442913" indent="-273050" algn="just">
              <a:spcBef>
                <a:spcPts val="0"/>
              </a:spcBef>
            </a:pPr>
            <a:r>
              <a:rPr lang="en-US" altLang="zh-TW" sz="2000" dirty="0">
                <a:latin typeface="Calibri" panose="020F0502020204030204" pitchFamily="34" charset="0"/>
              </a:rPr>
              <a:t>(2</a:t>
            </a:r>
            <a:r>
              <a:rPr lang="en-US" altLang="zh-TW" sz="2000" dirty="0" smtClean="0">
                <a:latin typeface="Calibri" panose="020F0502020204030204" pitchFamily="34" charset="0"/>
              </a:rPr>
              <a:t>)</a:t>
            </a:r>
            <a:r>
              <a:rPr lang="zh-TW" altLang="en-US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教育部</a:t>
            </a:r>
            <a:r>
              <a:rPr lang="zh-TW" altLang="en-US" sz="2000" dirty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所屬各級國立學校仍有努力空間。</a:t>
            </a:r>
            <a:endParaRPr lang="en-US" altLang="zh-TW" sz="2000" dirty="0">
              <a:latin typeface="Calibri" panose="020F0502020204030204" pitchFamily="34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 bwMode="gray">
          <a:xfrm>
            <a:off x="179512" y="930608"/>
            <a:ext cx="5551487" cy="46166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7A9999"/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2"/>
                </a:solidFill>
                <a:latin typeface="Arial" charset="0"/>
                <a:ea typeface="華康中黑體" pitchFamily="49" charset="-12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2"/>
                </a:solidFill>
                <a:latin typeface="Arial" charset="0"/>
                <a:ea typeface="華康中黑體" pitchFamily="49" charset="-12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2"/>
                </a:solidFill>
                <a:latin typeface="Arial" charset="0"/>
                <a:ea typeface="華康中黑體" pitchFamily="49" charset="-12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2"/>
                </a:solidFill>
                <a:latin typeface="Arial" charset="0"/>
                <a:ea typeface="華康中黑體" pitchFamily="49" charset="-12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2"/>
                </a:solidFill>
                <a:latin typeface="Arial" charset="0"/>
                <a:ea typeface="華康中黑體" pitchFamily="49" charset="-12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2"/>
                </a:solidFill>
                <a:latin typeface="Arial" charset="0"/>
                <a:ea typeface="華康中黑體" pitchFamily="49" charset="-12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2"/>
                </a:solidFill>
                <a:latin typeface="Arial" charset="0"/>
                <a:ea typeface="華康中黑體" pitchFamily="49" charset="-12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2"/>
                </a:solidFill>
                <a:latin typeface="Arial" charset="0"/>
                <a:ea typeface="華康中黑體" pitchFamily="49" charset="-120"/>
              </a:defRPr>
            </a:lvl9pPr>
          </a:lstStyle>
          <a:p>
            <a:pPr algn="l"/>
            <a:r>
              <a:rPr lang="en-US" altLang="zh-TW" sz="2400" b="1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+mn-cs"/>
              </a:rPr>
              <a:t>(</a:t>
            </a:r>
            <a:r>
              <a:rPr lang="zh-TW" altLang="en-US" sz="2400" b="1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+mn-cs"/>
              </a:rPr>
              <a:t>二</a:t>
            </a:r>
            <a:r>
              <a:rPr lang="en-US" altLang="zh-TW" sz="2400" b="1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+mn-cs"/>
              </a:rPr>
              <a:t>)</a:t>
            </a:r>
            <a:r>
              <a:rPr lang="zh-TW" altLang="en-US" sz="2400" b="1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+mn-cs"/>
              </a:rPr>
              <a:t>用電情形分析</a:t>
            </a:r>
            <a:endParaRPr lang="zh-TW" altLang="en-US" sz="2400" b="1" kern="1200" dirty="0">
              <a:solidFill>
                <a:schemeClr val="tx1"/>
              </a:solidFill>
              <a:latin typeface="Calibri" panose="020F0502020204030204" pitchFamily="34" charset="0"/>
              <a:ea typeface="標楷體" panose="03000509000000000000" pitchFamily="65" charset="-120"/>
              <a:cs typeface="+mn-cs"/>
            </a:endParaRPr>
          </a:p>
        </p:txBody>
      </p:sp>
      <p:sp>
        <p:nvSpPr>
          <p:cNvPr id="11" name="Rectangle 13"/>
          <p:cNvSpPr>
            <a:spLocks noChangeArrowheads="1"/>
          </p:cNvSpPr>
          <p:nvPr/>
        </p:nvSpPr>
        <p:spPr bwMode="auto">
          <a:xfrm>
            <a:off x="0" y="322263"/>
            <a:ext cx="9144000" cy="44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marL="990600" indent="-904875" defTabSz="990600"/>
            <a:r>
              <a:rPr lang="zh-TW" altLang="en-US" sz="3200" b="1" dirty="0">
                <a:latin typeface="Calibri" panose="020F0502020204030204" pitchFamily="34" charset="0"/>
                <a:ea typeface="標楷體" pitchFamily="65" charset="-120"/>
                <a:cs typeface="Times New Roman" panose="02020603050405020304" pitchFamily="18" charset="0"/>
              </a:rPr>
              <a:t>四、執行成效</a:t>
            </a:r>
            <a:r>
              <a:rPr lang="en-US" altLang="zh-TW" sz="3200" b="1" dirty="0">
                <a:latin typeface="Calibri" panose="020F0502020204030204" pitchFamily="34" charset="0"/>
                <a:ea typeface="標楷體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3200" b="1" dirty="0">
                <a:latin typeface="Calibri" panose="020F0502020204030204" pitchFamily="34" charset="0"/>
                <a:ea typeface="標楷體" pitchFamily="65" charset="-120"/>
                <a:cs typeface="Times New Roman" panose="02020603050405020304" pitchFamily="18" charset="0"/>
              </a:rPr>
              <a:t>續</a:t>
            </a:r>
            <a:r>
              <a:rPr lang="en-US" altLang="zh-TW" sz="3200" b="1" dirty="0">
                <a:latin typeface="Calibri" panose="020F0502020204030204" pitchFamily="34" charset="0"/>
                <a:ea typeface="標楷體" pitchFamily="65" charset="-120"/>
                <a:cs typeface="Times New Roman" panose="02020603050405020304" pitchFamily="18" charset="0"/>
              </a:rPr>
              <a:t>)</a:t>
            </a:r>
            <a:endParaRPr lang="zh-TW" altLang="en-US" sz="3200" b="1" dirty="0">
              <a:latin typeface="Calibri" panose="020F0502020204030204" pitchFamily="34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sp>
        <p:nvSpPr>
          <p:cNvPr id="13" name="投影片編號版面配置區 1"/>
          <p:cNvSpPr>
            <a:spLocks noGrp="1"/>
          </p:cNvSpPr>
          <p:nvPr>
            <p:ph type="sldNum" sz="quarter" idx="10"/>
          </p:nvPr>
        </p:nvSpPr>
        <p:spPr>
          <a:xfrm>
            <a:off x="8877033" y="6560903"/>
            <a:ext cx="323528" cy="332656"/>
          </a:xfrm>
        </p:spPr>
        <p:txBody>
          <a:bodyPr/>
          <a:lstStyle/>
          <a:p>
            <a:pPr>
              <a:defRPr/>
            </a:pPr>
            <a:fld id="{98542226-521B-47A1-8017-474FB3B72A9F}" type="slidenum">
              <a:rPr lang="en-US" altLang="zh-TW" smtClean="0">
                <a:solidFill>
                  <a:schemeClr val="tx1"/>
                </a:solidFill>
                <a:latin typeface="Calibri" panose="020F0502020204030204" pitchFamily="34" charset="0"/>
              </a:rPr>
              <a:pPr>
                <a:defRPr/>
              </a:pPr>
              <a:t>8</a:t>
            </a:fld>
            <a:endParaRPr lang="zh-TW" altLang="zh-TW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86235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2" name="Text Box 160"/>
          <p:cNvSpPr txBox="1">
            <a:spLocks noChangeArrowheads="1"/>
          </p:cNvSpPr>
          <p:nvPr/>
        </p:nvSpPr>
        <p:spPr bwMode="auto">
          <a:xfrm>
            <a:off x="106326" y="5877272"/>
            <a:ext cx="8930170" cy="43088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華康超明體" pitchFamily="49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華康超明體" pitchFamily="49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華康超明體" pitchFamily="49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華康超明體" pitchFamily="49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華康超明體" pitchFamily="49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華康超明體" pitchFamily="49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華康超明體" pitchFamily="49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華康超明體" pitchFamily="49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華康超明體" pitchFamily="49" charset="-120"/>
              </a:defRPr>
            </a:lvl9pPr>
          </a:lstStyle>
          <a:p>
            <a:pPr algn="l" eaLnBrk="1" hangingPunct="1">
              <a:spcBef>
                <a:spcPts val="0"/>
              </a:spcBef>
            </a:pPr>
            <a:r>
              <a:rPr lang="zh-TW" altLang="en-US" sz="1100" dirty="0">
                <a:solidFill>
                  <a:srgbClr val="000000"/>
                </a:solidFill>
                <a:ea typeface="標楷體" pitchFamily="65" charset="-120"/>
              </a:rPr>
              <a:t>資料來源：政府機關及學校節約能源填報</a:t>
            </a:r>
            <a:r>
              <a:rPr lang="zh-TW" altLang="en-US" sz="1100" dirty="0" smtClean="0">
                <a:solidFill>
                  <a:srgbClr val="000000"/>
                </a:solidFill>
                <a:ea typeface="標楷體" pitchFamily="65" charset="-120"/>
              </a:rPr>
              <a:t>網站</a:t>
            </a:r>
            <a:endParaRPr lang="en-US" altLang="zh-TW" sz="1100" dirty="0" smtClean="0">
              <a:solidFill>
                <a:srgbClr val="000000"/>
              </a:solidFill>
              <a:ea typeface="標楷體" pitchFamily="65" charset="-120"/>
            </a:endParaRPr>
          </a:p>
          <a:p>
            <a:pPr algn="l" eaLnBrk="1" hangingPunct="1">
              <a:spcBef>
                <a:spcPts val="0"/>
              </a:spcBef>
            </a:pPr>
            <a:r>
              <a:rPr lang="zh-TW" altLang="en-US" sz="1100" dirty="0" smtClean="0">
                <a:solidFill>
                  <a:srgbClr val="000000"/>
                </a:solidFill>
                <a:ea typeface="標楷體" pitchFamily="65" charset="-120"/>
              </a:rPr>
              <a:t>註：</a:t>
            </a:r>
            <a:r>
              <a:rPr lang="zh-TW" altLang="en-US" sz="1100" dirty="0">
                <a:solidFill>
                  <a:srgbClr val="000000"/>
                </a:solidFill>
                <a:ea typeface="標楷體" pitchFamily="65" charset="-120"/>
              </a:rPr>
              <a:t>排除</a:t>
            </a:r>
            <a:r>
              <a:rPr lang="zh-TW" altLang="en-US" sz="1100" dirty="0" smtClean="0">
                <a:solidFill>
                  <a:srgbClr val="000000"/>
                </a:solidFill>
                <a:ea typeface="標楷體" pitchFamily="65" charset="-120"/>
              </a:rPr>
              <a:t>考核計有警勤、消防、醫療救護、工程、國防戰備訓練、檢察、調查、廉政、行政執行、矯正、關稅、稽查取締等單位</a:t>
            </a:r>
            <a:endParaRPr lang="en-US" altLang="zh-TW" sz="1100" dirty="0" smtClean="0">
              <a:solidFill>
                <a:srgbClr val="000000"/>
              </a:solidFill>
              <a:ea typeface="標楷體" pitchFamily="65" charset="-120"/>
            </a:endParaRPr>
          </a:p>
        </p:txBody>
      </p:sp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503597253"/>
              </p:ext>
            </p:extLst>
          </p:nvPr>
        </p:nvGraphicFramePr>
        <p:xfrm>
          <a:off x="68727" y="2818605"/>
          <a:ext cx="8993672" cy="305866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74135"/>
                <a:gridCol w="1218053"/>
                <a:gridCol w="648072"/>
                <a:gridCol w="547750"/>
                <a:gridCol w="570271"/>
                <a:gridCol w="538163"/>
                <a:gridCol w="553217"/>
                <a:gridCol w="629265"/>
                <a:gridCol w="617718"/>
                <a:gridCol w="648072"/>
                <a:gridCol w="591440"/>
                <a:gridCol w="963929"/>
                <a:gridCol w="993587"/>
              </a:tblGrid>
              <a:tr h="360040">
                <a:tc rowSpan="2" gridSpan="2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200" u="none" strike="noStrike" dirty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項目</a:t>
                      </a:r>
                      <a:endParaRPr lang="zh-TW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5727" marR="5727" marT="57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200" u="none" strike="noStrike" dirty="0"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各年度總用油量</a:t>
                      </a:r>
                      <a:r>
                        <a:rPr lang="en-US" altLang="zh-TW" sz="1200" u="none" strike="noStrike" dirty="0"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(</a:t>
                      </a:r>
                      <a:r>
                        <a:rPr lang="zh-TW" altLang="en-US" sz="1200" u="none" strike="noStrike" dirty="0"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公秉</a:t>
                      </a:r>
                      <a:r>
                        <a:rPr lang="en-US" altLang="zh-TW" sz="1200" u="none" strike="noStrike" dirty="0"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)</a:t>
                      </a:r>
                      <a:endParaRPr lang="en-US" altLang="zh-TW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5727" marR="5727" marT="57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en-US" altLang="zh-TW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5727" marR="5727" marT="57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103</a:t>
                      </a:r>
                      <a:r>
                        <a:rPr lang="zh-TW" altLang="en-US" sz="120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年</a:t>
                      </a:r>
                      <a:endParaRPr lang="en-US" altLang="zh-TW" sz="1200" u="none" strike="noStrike" dirty="0" smtClean="0"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algn="ctr" rtl="0" fontAlgn="ctr"/>
                      <a:r>
                        <a:rPr lang="zh-TW" altLang="en-US" sz="120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用油</a:t>
                      </a:r>
                      <a:endParaRPr lang="en-US" altLang="zh-TW" sz="1200" u="none" strike="noStrike" dirty="0" smtClean="0"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algn="ctr" rtl="0" fontAlgn="ctr"/>
                      <a:r>
                        <a:rPr lang="zh-TW" altLang="en-US" sz="120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占</a:t>
                      </a:r>
                      <a:r>
                        <a:rPr lang="zh-TW" altLang="en-US" sz="1200" u="none" strike="noStrike" dirty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比</a:t>
                      </a:r>
                      <a:r>
                        <a:rPr lang="en-US" altLang="zh-TW" sz="120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(%)</a:t>
                      </a:r>
                      <a:endParaRPr lang="en-US" altLang="zh-TW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5727" marR="5727" marT="57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b="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103</a:t>
                      </a:r>
                      <a:r>
                        <a:rPr lang="zh-TW" altLang="en-US" sz="1200" b="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年用油</a:t>
                      </a:r>
                      <a:endParaRPr lang="en-US" altLang="zh-TW" sz="1200" b="0" u="none" strike="noStrike" dirty="0" smtClean="0"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algn="ctr" rtl="0" fontAlgn="ctr"/>
                      <a:r>
                        <a:rPr lang="zh-TW" altLang="en-US" sz="1200" b="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節約</a:t>
                      </a:r>
                      <a:r>
                        <a:rPr lang="zh-TW" altLang="en-US" sz="1200" b="0" u="none" strike="noStrike" dirty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率</a:t>
                      </a:r>
                      <a:r>
                        <a:rPr lang="en-US" altLang="zh-TW" sz="1200" b="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(%)</a:t>
                      </a:r>
                    </a:p>
                    <a:p>
                      <a:pPr algn="ctr" rtl="0" fontAlgn="ctr"/>
                      <a:r>
                        <a:rPr lang="en-US" altLang="zh-TW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(B-C)/B×100</a:t>
                      </a:r>
                      <a:endParaRPr lang="en-US" altLang="zh-TW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5727" marR="5727" marT="57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b="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97-103</a:t>
                      </a:r>
                      <a:r>
                        <a:rPr lang="zh-TW" altLang="en-US" sz="1200" b="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年</a:t>
                      </a:r>
                      <a:endParaRPr lang="en-US" altLang="zh-TW" sz="1200" b="0" u="none" strike="noStrike" dirty="0" smtClean="0"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algn="ctr" rtl="0" fontAlgn="ctr"/>
                      <a:r>
                        <a:rPr lang="zh-TW" altLang="en-US" sz="1200" b="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累計節約率</a:t>
                      </a:r>
                      <a:endParaRPr lang="en-US" altLang="zh-TW" sz="1200" b="0" u="none" strike="noStrike" dirty="0" smtClean="0"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algn="ctr" rtl="0" fontAlgn="ctr"/>
                      <a:r>
                        <a:rPr lang="en-US" altLang="zh-TW" sz="1200" b="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(%)</a:t>
                      </a:r>
                    </a:p>
                    <a:p>
                      <a:pPr algn="ctr" rtl="0" fontAlgn="ctr"/>
                      <a:r>
                        <a:rPr lang="en-US" altLang="zh-TW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(A-C)/A×100</a:t>
                      </a:r>
                      <a:endParaRPr lang="en-US" altLang="zh-TW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5727" marR="5727" marT="57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</a:tr>
              <a:tr h="640464">
                <a:tc gridSpan="2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200" u="none" strike="noStrike" dirty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 </a:t>
                      </a:r>
                      <a:r>
                        <a:rPr lang="en-US" altLang="zh-TW" sz="120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96</a:t>
                      </a:r>
                      <a:r>
                        <a:rPr lang="zh-TW" altLang="en-US" sz="120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年</a:t>
                      </a:r>
                      <a:endParaRPr lang="en-US" altLang="zh-TW" sz="1200" u="none" strike="noStrike" dirty="0" smtClean="0"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algn="ctr" rtl="0" fontAlgn="ctr"/>
                      <a:r>
                        <a:rPr lang="en-US" altLang="zh-TW" sz="120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(A)</a:t>
                      </a:r>
                    </a:p>
                  </a:txBody>
                  <a:tcPr marL="5727" marR="5727" marT="57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200" u="none" strike="noStrike" dirty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 </a:t>
                      </a:r>
                      <a:r>
                        <a:rPr lang="en-US" altLang="zh-TW" sz="1200" u="none" strike="noStrike" dirty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97</a:t>
                      </a:r>
                      <a:r>
                        <a:rPr lang="zh-TW" altLang="en-US" sz="120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年</a:t>
                      </a:r>
                      <a:endParaRPr lang="en-US" altLang="zh-TW" sz="1200" u="none" strike="noStrike" dirty="0" smtClean="0"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algn="ctr" rtl="0" fontAlgn="ctr"/>
                      <a:endParaRPr lang="en-US" altLang="zh-TW" sz="1200" u="none" strike="noStrike" dirty="0" smtClean="0"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5727" marR="5727" marT="57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200" u="none" strike="noStrike" dirty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 </a:t>
                      </a:r>
                      <a:r>
                        <a:rPr lang="en-US" altLang="zh-TW" sz="1200" u="none" strike="noStrike" dirty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98</a:t>
                      </a:r>
                      <a:r>
                        <a:rPr lang="zh-TW" altLang="en-US" sz="120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年</a:t>
                      </a:r>
                      <a:endParaRPr lang="en-US" altLang="zh-TW" sz="1200" u="none" strike="noStrike" dirty="0" smtClean="0"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algn="ctr" rtl="0" fontAlgn="ctr"/>
                      <a:endParaRPr lang="en-US" altLang="zh-TW" sz="1200" u="none" strike="noStrike" dirty="0" smtClean="0"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5727" marR="5727" marT="57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200" u="none" strike="noStrike" dirty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 </a:t>
                      </a:r>
                      <a:r>
                        <a:rPr lang="en-US" altLang="zh-TW" sz="1200" u="none" strike="noStrike" dirty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99</a:t>
                      </a:r>
                      <a:r>
                        <a:rPr lang="zh-TW" altLang="en-US" sz="120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年</a:t>
                      </a:r>
                      <a:endParaRPr lang="en-US" altLang="zh-TW" sz="1200" u="none" strike="noStrike" dirty="0" smtClean="0"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algn="ctr" rtl="0" fontAlgn="ctr"/>
                      <a:endParaRPr lang="en-US" altLang="zh-TW" sz="1200" u="none" strike="noStrike" dirty="0" smtClean="0"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5727" marR="5727" marT="57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200" u="none" strike="noStrike" dirty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 </a:t>
                      </a:r>
                      <a:r>
                        <a:rPr lang="en-US" altLang="zh-TW" sz="1200" u="none" strike="noStrike" dirty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100</a:t>
                      </a:r>
                      <a:r>
                        <a:rPr lang="zh-TW" altLang="en-US" sz="120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年</a:t>
                      </a:r>
                      <a:endParaRPr lang="en-US" altLang="zh-TW" sz="1200" u="none" strike="noStrike" dirty="0" smtClean="0"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algn="ctr" rtl="0" fontAlgn="ctr"/>
                      <a:endParaRPr lang="zh-TW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5727" marR="5727" marT="57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b="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101</a:t>
                      </a:r>
                      <a:r>
                        <a:rPr lang="zh-TW" altLang="en-US" sz="1200" b="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年</a:t>
                      </a:r>
                      <a:endParaRPr lang="en-US" altLang="zh-TW" sz="12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algn="ctr" rtl="0" fontAlgn="ctr"/>
                      <a:endParaRPr lang="en-US" altLang="zh-TW" sz="1200" b="0" u="none" strike="noStrike" dirty="0" smtClean="0"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5727" marR="5727" marT="57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b="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102</a:t>
                      </a:r>
                      <a:r>
                        <a:rPr lang="zh-TW" altLang="en-US" sz="1200" b="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年</a:t>
                      </a:r>
                      <a:endParaRPr lang="en-US" altLang="zh-TW" sz="1200" b="0" u="none" strike="noStrike" dirty="0" smtClean="0"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algn="ctr" rtl="0" fontAlgn="ctr"/>
                      <a:r>
                        <a:rPr lang="en-US" altLang="zh-TW" sz="1200" b="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(B)</a:t>
                      </a:r>
                    </a:p>
                  </a:txBody>
                  <a:tcPr marL="5727" marR="5727" marT="57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b="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103</a:t>
                      </a:r>
                      <a:r>
                        <a:rPr lang="zh-TW" altLang="en-US" sz="1200" b="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年</a:t>
                      </a:r>
                      <a:endParaRPr lang="en-US" altLang="zh-TW" sz="1200" b="0" u="none" strike="noStrike" dirty="0" smtClean="0"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algn="ctr" rtl="0" fontAlgn="ctr"/>
                      <a:r>
                        <a:rPr lang="en-US" altLang="zh-TW" sz="1200" b="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(C)</a:t>
                      </a:r>
                      <a:endParaRPr lang="zh-TW" altLang="en-US" sz="1200" b="0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5727" marR="5727" marT="57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448877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納入</a:t>
                      </a:r>
                      <a:b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</a:br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考核</a:t>
                      </a: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1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行政院</a:t>
                      </a:r>
                      <a:r>
                        <a:rPr lang="zh-TW" altLang="en-US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暨所屬</a:t>
                      </a:r>
                      <a:r>
                        <a:rPr lang="zh-TW" altLang="en-US" sz="11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機關</a:t>
                      </a:r>
                      <a:r>
                        <a:rPr lang="en-US" altLang="zh-TW" sz="11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(378</a:t>
                      </a:r>
                      <a:r>
                        <a:rPr lang="zh-TW" altLang="en-US" sz="11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家</a:t>
                      </a:r>
                      <a:r>
                        <a:rPr lang="zh-TW" altLang="en-US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）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7,123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6,345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6,018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5,895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5,243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4,666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4,838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4,336</a:t>
                      </a:r>
                      <a:endParaRPr lang="en-US" altLang="zh-TW" sz="1200" u="none" strike="noStrike" kern="1200" dirty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4.8</a:t>
                      </a:r>
                      <a:endParaRPr lang="en-US" altLang="zh-TW" sz="1200" u="none" strike="noStrike" kern="1200" dirty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10.1 </a:t>
                      </a:r>
                      <a:endParaRPr lang="en-US" altLang="zh-TW" sz="1200" u="none" strike="noStrike" kern="1200" dirty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38.9</a:t>
                      </a:r>
                      <a:endParaRPr lang="en-US" altLang="zh-TW" sz="1200" u="none" strike="noStrike" kern="1200" dirty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513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1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直轄市</a:t>
                      </a:r>
                      <a:r>
                        <a:rPr lang="zh-TW" altLang="en-US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政府及縣市</a:t>
                      </a:r>
                      <a:r>
                        <a:rPr lang="zh-TW" altLang="en-US" sz="11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政府</a:t>
                      </a:r>
                      <a:r>
                        <a:rPr lang="en-US" altLang="zh-TW" sz="11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(5,637</a:t>
                      </a:r>
                      <a:r>
                        <a:rPr lang="zh-TW" altLang="en-US" sz="11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家</a:t>
                      </a:r>
                      <a:r>
                        <a:rPr lang="en-US" altLang="zh-TW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46,079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47,268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49,036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42,218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48,857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48,070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47,986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46,753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51.5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2.6</a:t>
                      </a:r>
                      <a:endParaRPr lang="en-US" altLang="zh-TW" sz="1200" u="none" strike="noStrike" kern="1200" dirty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-1.5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785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1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教育部所屬各級國立</a:t>
                      </a:r>
                      <a:r>
                        <a:rPr lang="zh-TW" altLang="en-US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學校</a:t>
                      </a:r>
                      <a:r>
                        <a:rPr lang="en-US" altLang="zh-TW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(</a:t>
                      </a:r>
                      <a:r>
                        <a:rPr lang="en-US" altLang="zh-TW" sz="11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233</a:t>
                      </a:r>
                      <a:r>
                        <a:rPr lang="zh-TW" altLang="en-US" sz="11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家</a:t>
                      </a:r>
                      <a:r>
                        <a:rPr lang="zh-TW" altLang="en-US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）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1,300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1,398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1,263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1,242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993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956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824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800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0.9 </a:t>
                      </a:r>
                      <a:endParaRPr lang="en-US" altLang="zh-TW" sz="1200" u="none" strike="noStrike" kern="1200" dirty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2.9</a:t>
                      </a:r>
                      <a:endParaRPr lang="en-US" altLang="zh-TW" sz="1200" u="none" strike="noStrike" kern="1200" dirty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38.5</a:t>
                      </a:r>
                      <a:endParaRPr lang="en-US" altLang="zh-TW" sz="1200" u="none" strike="noStrike" kern="1200" dirty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5265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排除</a:t>
                      </a:r>
                      <a:b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</a:br>
                      <a:r>
                        <a:rPr lang="zh-TW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考核</a:t>
                      </a: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機關學校</a:t>
                      </a:r>
                      <a:r>
                        <a:rPr lang="en-US" altLang="zh-TW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( </a:t>
                      </a:r>
                      <a:r>
                        <a:rPr lang="en-US" altLang="zh-TW" sz="11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987</a:t>
                      </a:r>
                      <a:r>
                        <a:rPr lang="zh-TW" altLang="en-US" sz="11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個</a:t>
                      </a:r>
                      <a:r>
                        <a:rPr lang="en-US" altLang="zh-TW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52,599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51,580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52,405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55,192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46,969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42,926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40,660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38,952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42.9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4.2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25.9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1034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整體合計</a:t>
                      </a:r>
                      <a:r>
                        <a:rPr lang="en-US" altLang="zh-TW" sz="11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(7,235</a:t>
                      </a:r>
                      <a:r>
                        <a:rPr lang="zh-TW" altLang="en-US" sz="11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個</a:t>
                      </a:r>
                      <a:r>
                        <a:rPr lang="en-US" altLang="zh-TW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107,101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106,591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108,722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104,547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102,062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96,618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94,307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90,841</a:t>
                      </a:r>
                      <a:endParaRPr lang="en-US" altLang="zh-TW" sz="1200" u="none" strike="noStrike" kern="1200" dirty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100.0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3.7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15.2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" name="Rectangle 149"/>
          <p:cNvSpPr>
            <a:spLocks noChangeArrowheads="1"/>
          </p:cNvSpPr>
          <p:nvPr/>
        </p:nvSpPr>
        <p:spPr bwMode="auto">
          <a:xfrm>
            <a:off x="539553" y="1370385"/>
            <a:ext cx="8424936" cy="1400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125413" indent="-125413" algn="just">
              <a:spcBef>
                <a:spcPts val="0"/>
              </a:spcBef>
            </a:pPr>
            <a:r>
              <a:rPr lang="en-US" altLang="zh-TW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1.103</a:t>
            </a:r>
            <a:r>
              <a:rPr lang="zh-TW" altLang="en-US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年度用油情況</a:t>
            </a:r>
            <a:r>
              <a:rPr lang="zh-TW" altLang="en-US" sz="2000" dirty="0" smtClean="0">
                <a:latin typeface="Calibri" panose="020F0502020204030204" pitchFamily="34" charset="0"/>
                <a:ea typeface="新細明體" panose="02020500000000000000" pitchFamily="18" charset="-120"/>
                <a:cs typeface="Times New Roman" pitchFamily="18" charset="0"/>
              </a:rPr>
              <a:t>：</a:t>
            </a:r>
            <a:r>
              <a:rPr lang="zh-TW" altLang="en-US" sz="2000" dirty="0" smtClean="0">
                <a:latin typeface="Calibri" panose="020F0502020204030204" pitchFamily="34" charset="0"/>
                <a:ea typeface="標楷體" panose="03000509000000000000" pitchFamily="65" charset="-120"/>
                <a:cs typeface="Times New Roman" pitchFamily="18" charset="0"/>
              </a:rPr>
              <a:t>年度</a:t>
            </a:r>
            <a:r>
              <a:rPr lang="zh-TW" altLang="en-US" sz="2000" u="sng" dirty="0" smtClean="0">
                <a:latin typeface="Calibri" panose="020F0502020204030204" pitchFamily="34" charset="0"/>
                <a:ea typeface="標楷體" panose="03000509000000000000" pitchFamily="65" charset="-120"/>
                <a:cs typeface="Times New Roman" pitchFamily="18" charset="0"/>
              </a:rPr>
              <a:t>節約率</a:t>
            </a:r>
            <a:r>
              <a:rPr lang="en-US" altLang="zh-TW" sz="2000" u="sng" dirty="0" smtClean="0">
                <a:solidFill>
                  <a:srgbClr val="FF0000"/>
                </a:solidFill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3.7%</a:t>
            </a:r>
            <a:r>
              <a:rPr lang="zh-TW" altLang="en-US" sz="2000" u="sng" dirty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 </a:t>
            </a:r>
            <a:r>
              <a:rPr lang="zh-TW" altLang="en-US" sz="2000" dirty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，已</a:t>
            </a:r>
            <a:r>
              <a:rPr lang="zh-TW" altLang="en-US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達減少</a:t>
            </a:r>
            <a:r>
              <a:rPr lang="en-US" altLang="zh-TW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1%</a:t>
            </a:r>
            <a:r>
              <a:rPr lang="zh-TW" altLang="en-US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之目標。</a:t>
            </a:r>
            <a:endParaRPr lang="en-US" altLang="zh-TW" sz="2000" dirty="0">
              <a:latin typeface="Calibri" panose="020F0502020204030204" pitchFamily="34" charset="0"/>
              <a:ea typeface="標楷體" pitchFamily="65" charset="-120"/>
              <a:cs typeface="Times New Roman" pitchFamily="18" charset="0"/>
            </a:endParaRPr>
          </a:p>
          <a:p>
            <a:pPr marL="141288" indent="-141288" algn="just">
              <a:spcBef>
                <a:spcPts val="600"/>
              </a:spcBef>
            </a:pPr>
            <a:r>
              <a:rPr lang="en-US" altLang="zh-TW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2.97-103</a:t>
            </a:r>
            <a:r>
              <a:rPr lang="zh-TW" altLang="en-US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年度</a:t>
            </a:r>
            <a:r>
              <a:rPr lang="zh-TW" altLang="en-US" sz="2000" dirty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總體</a:t>
            </a:r>
            <a:r>
              <a:rPr lang="zh-TW" altLang="en-US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用油情況</a:t>
            </a:r>
            <a:r>
              <a:rPr lang="zh-TW" altLang="en-US" sz="2000" dirty="0">
                <a:latin typeface="Calibri" panose="020F0502020204030204" pitchFamily="34" charset="0"/>
                <a:ea typeface="新細明體" panose="02020500000000000000" pitchFamily="18" charset="-120"/>
                <a:cs typeface="Times New Roman" pitchFamily="18" charset="0"/>
              </a:rPr>
              <a:t>：</a:t>
            </a:r>
            <a:endParaRPr lang="en-US" altLang="zh-TW" sz="2000" dirty="0">
              <a:latin typeface="Calibri" panose="020F0502020204030204" pitchFamily="34" charset="0"/>
              <a:ea typeface="標楷體" pitchFamily="65" charset="-120"/>
              <a:cs typeface="Times New Roman" pitchFamily="18" charset="0"/>
            </a:endParaRPr>
          </a:p>
          <a:p>
            <a:pPr marL="174625" algn="just">
              <a:spcBef>
                <a:spcPts val="0"/>
              </a:spcBef>
            </a:pPr>
            <a:r>
              <a:rPr lang="zh-TW" altLang="en-US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總體</a:t>
            </a:r>
            <a:r>
              <a:rPr lang="zh-TW" altLang="en-US" sz="2000" dirty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節約率已</a:t>
            </a:r>
            <a:r>
              <a:rPr lang="zh-TW" altLang="en-US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達</a:t>
            </a:r>
            <a:r>
              <a:rPr lang="en-US" altLang="zh-TW" sz="2000" u="sng" dirty="0" smtClean="0">
                <a:solidFill>
                  <a:srgbClr val="FF0000"/>
                </a:solidFill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15.2%</a:t>
            </a:r>
            <a:r>
              <a:rPr lang="zh-TW" altLang="en-US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，</a:t>
            </a:r>
            <a:r>
              <a:rPr lang="zh-TW" altLang="en-US" sz="2000" dirty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其中</a:t>
            </a:r>
            <a:r>
              <a:rPr lang="zh-TW" altLang="en-US" sz="2000" dirty="0">
                <a:solidFill>
                  <a:srgbClr val="FF0000"/>
                </a:solidFill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行政院暨所屬</a:t>
            </a:r>
            <a:r>
              <a:rPr lang="zh-TW" altLang="en-US" sz="2000" dirty="0" smtClean="0">
                <a:solidFill>
                  <a:srgbClr val="FF0000"/>
                </a:solidFill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機關及教育部所屬國立學校</a:t>
            </a:r>
            <a:r>
              <a:rPr lang="zh-TW" altLang="en-US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，成效超</a:t>
            </a:r>
            <a:r>
              <a:rPr lang="zh-TW" altLang="en-US" sz="2000" dirty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過</a:t>
            </a:r>
            <a:r>
              <a:rPr lang="en-US" altLang="zh-TW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104</a:t>
            </a:r>
            <a:r>
              <a:rPr lang="zh-TW" altLang="en-US" sz="2000" dirty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14%</a:t>
            </a:r>
            <a:r>
              <a:rPr lang="zh-TW" altLang="en-US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目標。</a:t>
            </a:r>
            <a:endParaRPr lang="en-US" altLang="zh-TW" sz="2000" dirty="0" smtClean="0">
              <a:latin typeface="Calibri" panose="020F0502020204030204" pitchFamily="34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 bwMode="gray">
          <a:xfrm>
            <a:off x="99045" y="908720"/>
            <a:ext cx="5553075" cy="46166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7A9999"/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2"/>
                </a:solidFill>
                <a:latin typeface="Arial" charset="0"/>
                <a:ea typeface="華康中黑體" pitchFamily="49" charset="-12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2"/>
                </a:solidFill>
                <a:latin typeface="Arial" charset="0"/>
                <a:ea typeface="華康中黑體" pitchFamily="49" charset="-12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2"/>
                </a:solidFill>
                <a:latin typeface="Arial" charset="0"/>
                <a:ea typeface="華康中黑體" pitchFamily="49" charset="-12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2"/>
                </a:solidFill>
                <a:latin typeface="Arial" charset="0"/>
                <a:ea typeface="華康中黑體" pitchFamily="49" charset="-12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2"/>
                </a:solidFill>
                <a:latin typeface="Arial" charset="0"/>
                <a:ea typeface="華康中黑體" pitchFamily="49" charset="-12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2"/>
                </a:solidFill>
                <a:latin typeface="Arial" charset="0"/>
                <a:ea typeface="華康中黑體" pitchFamily="49" charset="-12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2"/>
                </a:solidFill>
                <a:latin typeface="Arial" charset="0"/>
                <a:ea typeface="華康中黑體" pitchFamily="49" charset="-12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2"/>
                </a:solidFill>
                <a:latin typeface="Arial" charset="0"/>
                <a:ea typeface="華康中黑體" pitchFamily="49" charset="-120"/>
              </a:defRPr>
            </a:lvl9pPr>
          </a:lstStyle>
          <a:p>
            <a:pPr algn="l"/>
            <a:r>
              <a:rPr lang="en-US" altLang="zh-TW" sz="2400" b="1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+mn-cs"/>
              </a:rPr>
              <a:t>(</a:t>
            </a:r>
            <a:r>
              <a:rPr lang="zh-TW" altLang="en-US" sz="2400" b="1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+mn-cs"/>
              </a:rPr>
              <a:t>三</a:t>
            </a:r>
            <a:r>
              <a:rPr lang="en-US" altLang="zh-TW" sz="2400" b="1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+mn-cs"/>
              </a:rPr>
              <a:t>)</a:t>
            </a:r>
            <a:r>
              <a:rPr lang="zh-TW" altLang="en-US" sz="2400" b="1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+mn-cs"/>
              </a:rPr>
              <a:t>用油情形分析</a:t>
            </a:r>
            <a:endParaRPr lang="zh-TW" altLang="en-US" sz="2400" b="1" kern="1200" dirty="0">
              <a:solidFill>
                <a:schemeClr val="tx1"/>
              </a:solidFill>
              <a:latin typeface="Calibri" panose="020F0502020204030204" pitchFamily="34" charset="0"/>
              <a:ea typeface="標楷體" panose="03000509000000000000" pitchFamily="65" charset="-120"/>
              <a:cs typeface="+mn-cs"/>
            </a:endParaRPr>
          </a:p>
        </p:txBody>
      </p:sp>
      <p:sp>
        <p:nvSpPr>
          <p:cNvPr id="11" name="Rectangle 13"/>
          <p:cNvSpPr>
            <a:spLocks noChangeArrowheads="1"/>
          </p:cNvSpPr>
          <p:nvPr/>
        </p:nvSpPr>
        <p:spPr bwMode="auto">
          <a:xfrm>
            <a:off x="0" y="322263"/>
            <a:ext cx="9144000" cy="44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marL="990600" indent="-904875" defTabSz="990600"/>
            <a:r>
              <a:rPr lang="zh-TW" altLang="en-US" sz="3200" b="1" dirty="0">
                <a:latin typeface="Calibri" panose="020F0502020204030204" pitchFamily="34" charset="0"/>
                <a:ea typeface="標楷體" pitchFamily="65" charset="-120"/>
                <a:cs typeface="Times New Roman" panose="02020603050405020304" pitchFamily="18" charset="0"/>
              </a:rPr>
              <a:t>四、執行成效</a:t>
            </a:r>
            <a:r>
              <a:rPr lang="en-US" altLang="zh-TW" sz="3200" b="1" dirty="0">
                <a:latin typeface="Calibri" panose="020F0502020204030204" pitchFamily="34" charset="0"/>
                <a:ea typeface="標楷體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3200" b="1" dirty="0">
                <a:latin typeface="Calibri" panose="020F0502020204030204" pitchFamily="34" charset="0"/>
                <a:ea typeface="標楷體" pitchFamily="65" charset="-120"/>
                <a:cs typeface="Times New Roman" panose="02020603050405020304" pitchFamily="18" charset="0"/>
              </a:rPr>
              <a:t>續</a:t>
            </a:r>
            <a:r>
              <a:rPr lang="en-US" altLang="zh-TW" sz="3200" b="1" dirty="0">
                <a:latin typeface="Calibri" panose="020F0502020204030204" pitchFamily="34" charset="0"/>
                <a:ea typeface="標楷體" pitchFamily="65" charset="-120"/>
                <a:cs typeface="Times New Roman" panose="02020603050405020304" pitchFamily="18" charset="0"/>
              </a:rPr>
              <a:t>)</a:t>
            </a:r>
            <a:endParaRPr lang="zh-TW" altLang="en-US" sz="3200" b="1" dirty="0">
              <a:latin typeface="Calibri" panose="020F0502020204030204" pitchFamily="34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sp>
        <p:nvSpPr>
          <p:cNvPr id="13" name="投影片編號版面配置區 1"/>
          <p:cNvSpPr>
            <a:spLocks noGrp="1"/>
          </p:cNvSpPr>
          <p:nvPr>
            <p:ph type="sldNum" sz="quarter" idx="10"/>
          </p:nvPr>
        </p:nvSpPr>
        <p:spPr>
          <a:xfrm>
            <a:off x="8820472" y="6525344"/>
            <a:ext cx="323528" cy="332656"/>
          </a:xfrm>
        </p:spPr>
        <p:txBody>
          <a:bodyPr/>
          <a:lstStyle/>
          <a:p>
            <a:pPr>
              <a:defRPr/>
            </a:pPr>
            <a:fld id="{98542226-521B-47A1-8017-474FB3B72A9F}" type="slidenum">
              <a:rPr lang="en-US" altLang="zh-TW" smtClean="0">
                <a:solidFill>
                  <a:schemeClr val="tx1"/>
                </a:solidFill>
                <a:latin typeface="Calibri" panose="020F0502020204030204" pitchFamily="34" charset="0"/>
              </a:rPr>
              <a:pPr>
                <a:defRPr/>
              </a:pPr>
              <a:t>9</a:t>
            </a:fld>
            <a:endParaRPr lang="zh-TW" altLang="zh-TW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11359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0" name="Text Box 160"/>
          <p:cNvSpPr txBox="1">
            <a:spLocks noChangeArrowheads="1"/>
          </p:cNvSpPr>
          <p:nvPr/>
        </p:nvSpPr>
        <p:spPr bwMode="auto">
          <a:xfrm>
            <a:off x="108520" y="6074132"/>
            <a:ext cx="8927976" cy="26161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華康超明體" pitchFamily="49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華康超明體" pitchFamily="49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華康超明體" pitchFamily="49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華康超明體" pitchFamily="49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華康超明體" pitchFamily="49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華康超明體" pitchFamily="49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華康超明體" pitchFamily="49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華康超明體" pitchFamily="49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華康超明體" pitchFamily="49" charset="-120"/>
              </a:defRPr>
            </a:lvl9pPr>
          </a:lstStyle>
          <a:p>
            <a:pPr algn="l" eaLnBrk="1" hangingPunct="1">
              <a:spcBef>
                <a:spcPts val="0"/>
              </a:spcBef>
            </a:pPr>
            <a:r>
              <a:rPr lang="zh-TW" altLang="en-US" sz="1100" dirty="0" smtClean="0">
                <a:solidFill>
                  <a:srgbClr val="000000"/>
                </a:solidFill>
                <a:ea typeface="標楷體" pitchFamily="65" charset="-120"/>
              </a:rPr>
              <a:t>資料</a:t>
            </a:r>
            <a:r>
              <a:rPr lang="zh-TW" altLang="en-US" sz="1100" dirty="0">
                <a:solidFill>
                  <a:srgbClr val="000000"/>
                </a:solidFill>
                <a:ea typeface="標楷體" pitchFamily="65" charset="-120"/>
              </a:rPr>
              <a:t>來源：政府機關及學校節約能源填報</a:t>
            </a:r>
            <a:r>
              <a:rPr lang="zh-TW" altLang="en-US" sz="1100" dirty="0" smtClean="0">
                <a:solidFill>
                  <a:srgbClr val="000000"/>
                </a:solidFill>
                <a:ea typeface="標楷體" pitchFamily="65" charset="-120"/>
              </a:rPr>
              <a:t>網站</a:t>
            </a:r>
            <a:endParaRPr lang="en-US" altLang="zh-TW" sz="1100" dirty="0" smtClean="0">
              <a:solidFill>
                <a:srgbClr val="000000"/>
              </a:solidFill>
              <a:ea typeface="標楷體" pitchFamily="65" charset="-120"/>
            </a:endParaRPr>
          </a:p>
        </p:txBody>
      </p:sp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00113630"/>
              </p:ext>
            </p:extLst>
          </p:nvPr>
        </p:nvGraphicFramePr>
        <p:xfrm>
          <a:off x="142873" y="3140968"/>
          <a:ext cx="8893623" cy="280831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46030"/>
                <a:gridCol w="605366"/>
                <a:gridCol w="589935"/>
                <a:gridCol w="540775"/>
                <a:gridCol w="589935"/>
                <a:gridCol w="668594"/>
                <a:gridCol w="658761"/>
                <a:gridCol w="737419"/>
                <a:gridCol w="684529"/>
                <a:gridCol w="640969"/>
                <a:gridCol w="895853"/>
                <a:gridCol w="935457"/>
              </a:tblGrid>
              <a:tr h="331950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400" u="none" strike="noStrike" dirty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項目</a:t>
                      </a:r>
                      <a:endParaRPr lang="zh-TW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5727" marR="5727" marT="57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 gridSpan="8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400" u="none" strike="noStrike" dirty="0"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各年度總</a:t>
                      </a:r>
                      <a:r>
                        <a:rPr lang="zh-TW" altLang="en-US" sz="1400" u="none" strike="noStrike" dirty="0" smtClean="0"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用水量</a:t>
                      </a:r>
                      <a:r>
                        <a:rPr lang="en-US" altLang="zh-TW" sz="1400" u="none" strike="noStrike" dirty="0" smtClean="0"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(</a:t>
                      </a:r>
                      <a:r>
                        <a:rPr lang="zh-TW" altLang="en-US" sz="1400" u="none" strike="noStrike" dirty="0" smtClean="0"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萬度</a:t>
                      </a:r>
                      <a:r>
                        <a:rPr lang="en-US" altLang="zh-TW" sz="1400" u="none" strike="noStrike" dirty="0" smtClean="0"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)</a:t>
                      </a:r>
                      <a:endParaRPr lang="en-US" altLang="zh-TW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5727" marR="5727" marT="57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en-US" altLang="zh-TW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5727" marR="5727" marT="57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103</a:t>
                      </a:r>
                      <a:r>
                        <a:rPr lang="zh-TW" altLang="en-US" sz="120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年</a:t>
                      </a:r>
                      <a:endParaRPr lang="en-US" altLang="zh-TW" sz="1200" u="none" strike="noStrike" dirty="0" smtClean="0"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algn="ctr" rtl="0" fontAlgn="ctr"/>
                      <a:r>
                        <a:rPr lang="zh-TW" altLang="en-US" sz="120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用水</a:t>
                      </a:r>
                      <a:endParaRPr lang="en-US" altLang="zh-TW" sz="1200" u="none" strike="noStrike" dirty="0" smtClean="0"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algn="ctr" rtl="0" fontAlgn="ctr"/>
                      <a:r>
                        <a:rPr lang="zh-TW" altLang="en-US" sz="120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占</a:t>
                      </a:r>
                      <a:r>
                        <a:rPr lang="zh-TW" altLang="en-US" sz="1200" u="none" strike="noStrike" dirty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比</a:t>
                      </a:r>
                      <a:r>
                        <a:rPr lang="en-US" altLang="zh-TW" sz="120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(%)</a:t>
                      </a:r>
                      <a:endParaRPr lang="en-US" altLang="zh-TW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5727" marR="5727" marT="57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b="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103</a:t>
                      </a:r>
                      <a:r>
                        <a:rPr lang="zh-TW" altLang="en-US" sz="1200" b="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年用水</a:t>
                      </a:r>
                      <a:endParaRPr lang="en-US" altLang="zh-TW" sz="1200" b="0" u="none" strike="noStrike" dirty="0" smtClean="0"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algn="ctr" rtl="0" fontAlgn="ctr"/>
                      <a:r>
                        <a:rPr lang="zh-TW" altLang="en-US" sz="1200" b="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節約</a:t>
                      </a:r>
                      <a:r>
                        <a:rPr lang="zh-TW" altLang="en-US" sz="1200" b="0" u="none" strike="noStrike" dirty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率</a:t>
                      </a:r>
                      <a:r>
                        <a:rPr lang="en-US" altLang="zh-TW" sz="1200" b="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(%)</a:t>
                      </a:r>
                    </a:p>
                    <a:p>
                      <a:pPr algn="ctr" rtl="0" fontAlgn="ctr"/>
                      <a:r>
                        <a:rPr lang="en-US" altLang="zh-TW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(B-C)/B×100</a:t>
                      </a:r>
                      <a:endParaRPr lang="en-US" altLang="zh-TW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5727" marR="5727" marT="57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b="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97-103</a:t>
                      </a:r>
                      <a:r>
                        <a:rPr lang="zh-TW" altLang="en-US" sz="1200" b="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年</a:t>
                      </a:r>
                      <a:endParaRPr lang="en-US" altLang="zh-TW" sz="1200" b="0" u="none" strike="noStrike" dirty="0" smtClean="0"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algn="ctr" rtl="0" fontAlgn="ctr"/>
                      <a:r>
                        <a:rPr lang="zh-TW" altLang="en-US" sz="1200" b="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累計節約率</a:t>
                      </a:r>
                      <a:endParaRPr lang="en-US" altLang="zh-TW" sz="1200" b="0" u="none" strike="noStrike" dirty="0" smtClean="0"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algn="ctr" rtl="0" fontAlgn="ctr"/>
                      <a:r>
                        <a:rPr lang="en-US" altLang="zh-TW" sz="1200" b="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(%)</a:t>
                      </a:r>
                    </a:p>
                    <a:p>
                      <a:pPr algn="ctr" rtl="0" fontAlgn="ctr"/>
                      <a:r>
                        <a:rPr lang="en-US" altLang="zh-TW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(A-C)/A×100</a:t>
                      </a:r>
                      <a:endParaRPr lang="en-US" altLang="zh-TW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5727" marR="5727" marT="57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</a:tr>
              <a:tr h="55772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200" u="none" strike="noStrike" dirty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 </a:t>
                      </a:r>
                      <a:r>
                        <a:rPr lang="en-US" altLang="zh-TW" sz="120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96</a:t>
                      </a:r>
                      <a:r>
                        <a:rPr lang="zh-TW" altLang="en-US" sz="120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年</a:t>
                      </a:r>
                      <a:endParaRPr lang="en-US" altLang="zh-TW" sz="1200" u="none" strike="noStrike" dirty="0" smtClean="0"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algn="ctr" rtl="0" fontAlgn="ctr"/>
                      <a:r>
                        <a:rPr lang="en-US" altLang="zh-TW" sz="120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(A)</a:t>
                      </a:r>
                    </a:p>
                  </a:txBody>
                  <a:tcPr marL="5727" marR="5727" marT="57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200" u="none" strike="noStrike" dirty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 </a:t>
                      </a:r>
                      <a:r>
                        <a:rPr lang="en-US" altLang="zh-TW" sz="1200" u="none" strike="noStrike" dirty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97</a:t>
                      </a:r>
                      <a:r>
                        <a:rPr lang="zh-TW" altLang="en-US" sz="120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年</a:t>
                      </a:r>
                      <a:endParaRPr lang="en-US" altLang="zh-TW" sz="1200" u="none" strike="noStrike" dirty="0" smtClean="0"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algn="ctr" rtl="0" fontAlgn="ctr"/>
                      <a:endParaRPr lang="en-US" altLang="zh-TW" sz="1200" u="none" strike="noStrike" dirty="0" smtClean="0"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5727" marR="5727" marT="57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200" u="none" strike="noStrike" dirty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 </a:t>
                      </a:r>
                      <a:r>
                        <a:rPr lang="en-US" altLang="zh-TW" sz="1200" u="none" strike="noStrike" dirty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98</a:t>
                      </a:r>
                      <a:r>
                        <a:rPr lang="zh-TW" altLang="en-US" sz="120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年</a:t>
                      </a:r>
                      <a:endParaRPr lang="en-US" altLang="zh-TW" sz="1200" u="none" strike="noStrike" dirty="0" smtClean="0"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algn="ctr" rtl="0" fontAlgn="ctr"/>
                      <a:endParaRPr lang="en-US" altLang="zh-TW" sz="1200" u="none" strike="noStrike" dirty="0" smtClean="0"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5727" marR="5727" marT="57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200" u="none" strike="noStrike" dirty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 </a:t>
                      </a:r>
                      <a:r>
                        <a:rPr lang="en-US" altLang="zh-TW" sz="1200" u="none" strike="noStrike" dirty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99</a:t>
                      </a:r>
                      <a:r>
                        <a:rPr lang="zh-TW" altLang="en-US" sz="120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年</a:t>
                      </a:r>
                      <a:endParaRPr lang="en-US" altLang="zh-TW" sz="1200" u="none" strike="noStrike" dirty="0" smtClean="0"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algn="ctr" rtl="0" fontAlgn="ctr"/>
                      <a:endParaRPr lang="en-US" altLang="zh-TW" sz="1200" u="none" strike="noStrike" dirty="0" smtClean="0"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5727" marR="5727" marT="57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200" u="none" strike="noStrike" dirty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 </a:t>
                      </a:r>
                      <a:r>
                        <a:rPr lang="en-US" altLang="zh-TW" sz="1200" u="none" strike="noStrike" dirty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100</a:t>
                      </a:r>
                      <a:r>
                        <a:rPr lang="zh-TW" altLang="en-US" sz="120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年</a:t>
                      </a:r>
                      <a:endParaRPr lang="en-US" altLang="zh-TW" sz="1200" u="none" strike="noStrike" dirty="0" smtClean="0"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algn="ctr" rtl="0" fontAlgn="ctr"/>
                      <a:endParaRPr lang="zh-TW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5727" marR="5727" marT="57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b="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101</a:t>
                      </a:r>
                      <a:r>
                        <a:rPr lang="zh-TW" altLang="en-US" sz="1200" b="0" u="none" strike="noStrike" dirty="0" smtClean="0"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年</a:t>
                      </a:r>
                      <a:endParaRPr lang="en-US" altLang="zh-TW" sz="1200" b="0" u="none" strike="noStrike" dirty="0" smtClean="0"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algn="ctr" rtl="0" fontAlgn="ctr"/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5727" marR="5727" marT="57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b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102</a:t>
                      </a:r>
                      <a:r>
                        <a:rPr lang="zh-TW" altLang="en-US" sz="1200" b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年</a:t>
                      </a:r>
                      <a:endParaRPr lang="en-US" altLang="zh-TW" sz="1200" b="0" u="none" strike="noStrike" kern="1200" dirty="0" smtClean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en-US" altLang="zh-TW" sz="1200" b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(B)</a:t>
                      </a:r>
                      <a:endParaRPr lang="zh-TW" altLang="en-US" sz="1200" b="0" u="none" strike="noStrike" kern="1200" dirty="0" smtClean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5727" marR="5727" marT="57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200" b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103</a:t>
                      </a:r>
                      <a:r>
                        <a:rPr lang="zh-TW" altLang="en-US" sz="1200" b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年</a:t>
                      </a:r>
                      <a:endParaRPr lang="en-US" altLang="zh-TW" sz="1200" b="0" u="none" strike="noStrike" kern="1200" dirty="0" smtClean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en-US" altLang="zh-TW" sz="1200" b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(C)</a:t>
                      </a:r>
                      <a:endParaRPr lang="zh-TW" altLang="en-US" sz="1200" b="0" u="none" strike="noStrike" kern="1200" dirty="0" smtClean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5727" marR="5727" marT="57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463909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行政院</a:t>
                      </a:r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暨所屬</a:t>
                      </a:r>
                      <a:r>
                        <a:rPr lang="zh-TW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機關</a:t>
                      </a:r>
                      <a:r>
                        <a:rPr lang="en-US" altLang="zh-TW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(612</a:t>
                      </a:r>
                      <a:r>
                        <a:rPr lang="zh-TW" altLang="en-US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家</a:t>
                      </a:r>
                      <a:r>
                        <a:rPr lang="zh-TW" alt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）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1,730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1,576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1,561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1,493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1,522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1,481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1,408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1,358</a:t>
                      </a:r>
                      <a:endParaRPr lang="en-US" altLang="zh-TW" sz="1200" u="none" strike="noStrike" kern="1200" dirty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19.4 </a:t>
                      </a:r>
                      <a:endParaRPr lang="en-US" altLang="zh-TW" sz="1200" u="none" strike="noStrike" kern="1200" dirty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3.3</a:t>
                      </a:r>
                      <a:endParaRPr lang="en-US" altLang="zh-TW" sz="1200" u="none" strike="noStrike" kern="1200" dirty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21.3 </a:t>
                      </a:r>
                      <a:endParaRPr lang="en-US" altLang="zh-TW" sz="1200" u="none" strike="noStrike" kern="1200" dirty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3957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直轄市</a:t>
                      </a:r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政府及縣市</a:t>
                      </a:r>
                      <a:r>
                        <a:rPr lang="zh-TW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政府</a:t>
                      </a:r>
                      <a:r>
                        <a:rPr lang="en-US" altLang="zh-TW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(6,390</a:t>
                      </a:r>
                      <a:r>
                        <a:rPr lang="zh-TW" altLang="en-US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家</a:t>
                      </a:r>
                      <a:r>
                        <a:rPr lang="en-US" altLang="zh-TW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4,137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4,121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4,131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3,978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3,844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3,783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3,752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3,626</a:t>
                      </a:r>
                      <a:endParaRPr lang="en-US" altLang="zh-TW" sz="1200" u="none" strike="noStrike" kern="1200" dirty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51.7 </a:t>
                      </a:r>
                      <a:endParaRPr lang="en-US" altLang="zh-TW" sz="1200" u="none" strike="noStrike" kern="1200" dirty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3.4 </a:t>
                      </a:r>
                      <a:endParaRPr lang="en-US" altLang="zh-TW" sz="1200" u="none" strike="noStrike" kern="1200" dirty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12.4</a:t>
                      </a:r>
                      <a:endParaRPr lang="en-US" altLang="zh-TW" sz="1200" u="none" strike="noStrike" kern="1200" dirty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6862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教育部所屬各級國立學校</a:t>
                      </a:r>
                      <a:r>
                        <a:rPr lang="en-US" altLang="zh-TW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(233</a:t>
                      </a:r>
                      <a:r>
                        <a:rPr lang="zh-TW" altLang="en-US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家</a:t>
                      </a:r>
                      <a:r>
                        <a:rPr lang="zh-TW" alt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）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2,419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2,277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2,261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2,231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2,199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2,243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2,189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2,023</a:t>
                      </a:r>
                      <a:endParaRPr lang="en-US" altLang="zh-TW" sz="1200" u="none" strike="noStrike" kern="1200" dirty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28.9</a:t>
                      </a:r>
                      <a:endParaRPr lang="en-US" altLang="zh-TW" sz="1200" u="none" strike="noStrike" kern="1200" dirty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7.6 </a:t>
                      </a:r>
                      <a:endParaRPr lang="en-US" altLang="zh-TW" sz="1200" u="none" strike="noStrike" kern="1200" dirty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16.4 </a:t>
                      </a:r>
                      <a:endParaRPr lang="en-US" altLang="zh-TW" sz="1200" u="none" strike="noStrike" kern="1200" dirty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3909">
                <a:tc>
                  <a:txBody>
                    <a:bodyPr/>
                    <a:lstStyle/>
                    <a:p>
                      <a:pPr algn="just" rtl="0" fontAlgn="ctr"/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整體</a:t>
                      </a:r>
                      <a:r>
                        <a:rPr lang="zh-TW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合計</a:t>
                      </a:r>
                      <a:endParaRPr lang="en-US" altLang="zh-TW" sz="1200" b="0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algn="just" rtl="0" fontAlgn="ctr"/>
                      <a:r>
                        <a:rPr lang="zh-TW" altLang="en-US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（</a:t>
                      </a:r>
                      <a:r>
                        <a:rPr lang="en-US" altLang="zh-TW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7,235</a:t>
                      </a:r>
                      <a:r>
                        <a:rPr lang="zh-TW" altLang="en-US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家</a:t>
                      </a:r>
                      <a:r>
                        <a:rPr lang="zh-TW" alt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）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8,286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7,974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7,952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7,702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7,565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7,507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7,349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7,007</a:t>
                      </a:r>
                      <a:endParaRPr lang="en-US" altLang="zh-TW" sz="1200" u="none" strike="noStrike" kern="1200" dirty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100.0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b="1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4.6</a:t>
                      </a:r>
                      <a:endParaRPr lang="en-US" altLang="zh-TW" sz="1200" b="1" u="none" strike="noStrike" kern="1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200" b="1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標楷體" pitchFamily="65" charset="-120"/>
                          <a:cs typeface="Times New Roman" pitchFamily="18" charset="0"/>
                        </a:rPr>
                        <a:t>15.4</a:t>
                      </a:r>
                      <a:endParaRPr lang="en-US" altLang="zh-TW" sz="1200" b="1" u="none" strike="noStrike" kern="1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Rectangle 149"/>
          <p:cNvSpPr>
            <a:spLocks noChangeArrowheads="1"/>
          </p:cNvSpPr>
          <p:nvPr/>
        </p:nvSpPr>
        <p:spPr bwMode="auto">
          <a:xfrm>
            <a:off x="467544" y="1443554"/>
            <a:ext cx="8424936" cy="14619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182563" indent="-182563" algn="just">
              <a:spcBef>
                <a:spcPct val="20000"/>
              </a:spcBef>
            </a:pPr>
            <a:r>
              <a:rPr lang="en-US" altLang="zh-TW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1.103</a:t>
            </a:r>
            <a:r>
              <a:rPr lang="zh-TW" altLang="en-US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年度用水情況</a:t>
            </a:r>
            <a:r>
              <a:rPr lang="zh-TW" altLang="en-US" sz="2000" dirty="0" smtClean="0">
                <a:latin typeface="Calibri" panose="020F0502020204030204" pitchFamily="34" charset="0"/>
                <a:ea typeface="新細明體" panose="02020500000000000000" pitchFamily="18" charset="-120"/>
                <a:cs typeface="Times New Roman" pitchFamily="18" charset="0"/>
              </a:rPr>
              <a:t>：</a:t>
            </a:r>
            <a:r>
              <a:rPr lang="zh-TW" altLang="en-US" sz="2000" dirty="0" smtClean="0">
                <a:latin typeface="Calibri" panose="020F0502020204030204" pitchFamily="34" charset="0"/>
                <a:ea typeface="標楷體" panose="03000509000000000000" pitchFamily="65" charset="-120"/>
                <a:cs typeface="Times New Roman" pitchFamily="18" charset="0"/>
              </a:rPr>
              <a:t>年度</a:t>
            </a:r>
            <a:r>
              <a:rPr lang="zh-TW" altLang="en-US" sz="2000" u="sng" dirty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節約</a:t>
            </a:r>
            <a:r>
              <a:rPr lang="zh-TW" altLang="en-US" sz="2000" u="sng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率</a:t>
            </a:r>
            <a:r>
              <a:rPr lang="en-US" altLang="zh-TW" sz="2000" u="sng" dirty="0" smtClean="0">
                <a:solidFill>
                  <a:srgbClr val="FF0000"/>
                </a:solidFill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4.6%</a:t>
            </a:r>
            <a:r>
              <a:rPr lang="zh-TW" altLang="en-US" sz="2000" u="sng" dirty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 </a:t>
            </a:r>
            <a:r>
              <a:rPr lang="zh-TW" altLang="en-US" sz="2000" dirty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，已</a:t>
            </a:r>
            <a:r>
              <a:rPr lang="zh-TW" altLang="en-US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達減少</a:t>
            </a:r>
            <a:r>
              <a:rPr lang="en-US" altLang="zh-TW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2%</a:t>
            </a:r>
            <a:r>
              <a:rPr lang="zh-TW" altLang="en-US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之目標。</a:t>
            </a:r>
            <a:endParaRPr lang="en-US" altLang="zh-TW" sz="2000" dirty="0" smtClean="0">
              <a:latin typeface="Calibri" panose="020F0502020204030204" pitchFamily="34" charset="0"/>
              <a:ea typeface="標楷體" pitchFamily="65" charset="-120"/>
              <a:cs typeface="Times New Roman" pitchFamily="18" charset="0"/>
            </a:endParaRPr>
          </a:p>
          <a:p>
            <a:pPr marL="141288" indent="-141288" algn="just">
              <a:spcBef>
                <a:spcPts val="600"/>
              </a:spcBef>
            </a:pPr>
            <a:r>
              <a:rPr lang="en-US" altLang="zh-TW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2.97-103</a:t>
            </a:r>
            <a:r>
              <a:rPr lang="zh-TW" altLang="en-US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年度總體用水情況</a:t>
            </a:r>
            <a:r>
              <a:rPr lang="zh-TW" altLang="en-US" sz="2000" dirty="0" smtClean="0">
                <a:latin typeface="Calibri" panose="020F0502020204030204" pitchFamily="34" charset="0"/>
                <a:ea typeface="新細明體" panose="02020500000000000000" pitchFamily="18" charset="-120"/>
                <a:cs typeface="Times New Roman" pitchFamily="18" charset="0"/>
              </a:rPr>
              <a:t>：</a:t>
            </a:r>
            <a:endParaRPr lang="en-US" altLang="zh-TW" sz="2000" dirty="0" smtClean="0">
              <a:latin typeface="Calibri" panose="020F0502020204030204" pitchFamily="34" charset="0"/>
              <a:ea typeface="標楷體" pitchFamily="65" charset="-120"/>
              <a:cs typeface="Times New Roman" pitchFamily="18" charset="0"/>
            </a:endParaRPr>
          </a:p>
          <a:p>
            <a:pPr marL="174625" algn="just">
              <a:spcBef>
                <a:spcPct val="20000"/>
              </a:spcBef>
            </a:pPr>
            <a:r>
              <a:rPr lang="zh-TW" altLang="en-US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總體</a:t>
            </a:r>
            <a:r>
              <a:rPr lang="zh-TW" altLang="en-US" sz="2000" dirty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節約率已</a:t>
            </a:r>
            <a:r>
              <a:rPr lang="zh-TW" altLang="en-US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達</a:t>
            </a:r>
            <a:r>
              <a:rPr lang="en-US" altLang="zh-TW" sz="2000" u="sng" dirty="0" smtClean="0">
                <a:solidFill>
                  <a:srgbClr val="FF0000"/>
                </a:solidFill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15.4%</a:t>
            </a:r>
            <a:r>
              <a:rPr lang="zh-TW" altLang="en-US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，行政院</a:t>
            </a:r>
            <a:r>
              <a:rPr lang="zh-TW" altLang="en-US" sz="2000" dirty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暨所屬機關、直轄市政府及縣市政府、教育部所屬各級國立</a:t>
            </a:r>
            <a:r>
              <a:rPr lang="zh-TW" altLang="en-US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學校之累計成效皆已超</a:t>
            </a:r>
            <a:r>
              <a:rPr lang="zh-TW" altLang="en-US" sz="2000" dirty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過</a:t>
            </a:r>
            <a:r>
              <a:rPr lang="en-US" altLang="zh-TW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104</a:t>
            </a:r>
            <a:r>
              <a:rPr lang="zh-TW" altLang="en-US" sz="2000" dirty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12%</a:t>
            </a:r>
            <a:r>
              <a:rPr lang="zh-TW" altLang="en-US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之</a:t>
            </a:r>
            <a:r>
              <a:rPr lang="zh-TW" altLang="en-US" sz="2000" dirty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目標</a:t>
            </a:r>
            <a:r>
              <a:rPr lang="zh-TW" altLang="en-US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。</a:t>
            </a:r>
            <a:endParaRPr lang="en-US" altLang="zh-TW" sz="2000" dirty="0">
              <a:latin typeface="Calibri" panose="020F0502020204030204" pitchFamily="34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 bwMode="gray">
          <a:xfrm>
            <a:off x="99740" y="981889"/>
            <a:ext cx="5840412" cy="46166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7A9999"/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2"/>
                </a:solidFill>
                <a:latin typeface="Arial" charset="0"/>
                <a:ea typeface="華康中黑體" pitchFamily="49" charset="-12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2"/>
                </a:solidFill>
                <a:latin typeface="Arial" charset="0"/>
                <a:ea typeface="華康中黑體" pitchFamily="49" charset="-12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2"/>
                </a:solidFill>
                <a:latin typeface="Arial" charset="0"/>
                <a:ea typeface="華康中黑體" pitchFamily="49" charset="-12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2"/>
                </a:solidFill>
                <a:latin typeface="Arial" charset="0"/>
                <a:ea typeface="華康中黑體" pitchFamily="49" charset="-12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2"/>
                </a:solidFill>
                <a:latin typeface="Arial" charset="0"/>
                <a:ea typeface="華康中黑體" pitchFamily="49" charset="-12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2"/>
                </a:solidFill>
                <a:latin typeface="Arial" charset="0"/>
                <a:ea typeface="華康中黑體" pitchFamily="49" charset="-12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2"/>
                </a:solidFill>
                <a:latin typeface="Arial" charset="0"/>
                <a:ea typeface="華康中黑體" pitchFamily="49" charset="-12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2"/>
                </a:solidFill>
                <a:latin typeface="Arial" charset="0"/>
                <a:ea typeface="華康中黑體" pitchFamily="49" charset="-120"/>
              </a:defRPr>
            </a:lvl9pPr>
          </a:lstStyle>
          <a:p>
            <a:pPr algn="l"/>
            <a:r>
              <a:rPr lang="en-US" altLang="zh-TW" sz="2400" b="1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+mn-cs"/>
              </a:rPr>
              <a:t>(</a:t>
            </a:r>
            <a:r>
              <a:rPr lang="zh-TW" altLang="en-US" sz="2400" b="1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+mn-cs"/>
              </a:rPr>
              <a:t>四</a:t>
            </a:r>
            <a:r>
              <a:rPr lang="en-US" altLang="zh-TW" sz="2400" b="1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+mn-cs"/>
              </a:rPr>
              <a:t>)</a:t>
            </a:r>
            <a:r>
              <a:rPr lang="zh-TW" altLang="en-US" sz="2400" b="1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+mn-cs"/>
              </a:rPr>
              <a:t>用水情形分析</a:t>
            </a:r>
            <a:endParaRPr lang="zh-TW" altLang="en-US" sz="2400" b="1" kern="1200" dirty="0">
              <a:solidFill>
                <a:schemeClr val="tx1"/>
              </a:solidFill>
              <a:latin typeface="Calibri" panose="020F0502020204030204" pitchFamily="34" charset="0"/>
              <a:ea typeface="標楷體" panose="03000509000000000000" pitchFamily="65" charset="-120"/>
              <a:cs typeface="+mn-cs"/>
            </a:endParaRPr>
          </a:p>
        </p:txBody>
      </p:sp>
      <p:sp>
        <p:nvSpPr>
          <p:cNvPr id="11" name="Rectangle 13"/>
          <p:cNvSpPr>
            <a:spLocks noChangeArrowheads="1"/>
          </p:cNvSpPr>
          <p:nvPr/>
        </p:nvSpPr>
        <p:spPr bwMode="auto">
          <a:xfrm>
            <a:off x="0" y="322263"/>
            <a:ext cx="9144000" cy="44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marL="990600" indent="-904875" defTabSz="990600"/>
            <a:r>
              <a:rPr lang="zh-TW" altLang="en-US" sz="3200" b="1" dirty="0">
                <a:latin typeface="Calibri" panose="020F0502020204030204" pitchFamily="34" charset="0"/>
                <a:ea typeface="標楷體" pitchFamily="65" charset="-120"/>
                <a:cs typeface="Times New Roman" panose="02020603050405020304" pitchFamily="18" charset="0"/>
              </a:rPr>
              <a:t>四、執行成效</a:t>
            </a:r>
            <a:r>
              <a:rPr lang="en-US" altLang="zh-TW" sz="3200" b="1" dirty="0">
                <a:latin typeface="Calibri" panose="020F0502020204030204" pitchFamily="34" charset="0"/>
                <a:ea typeface="標楷體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3200" b="1" dirty="0">
                <a:latin typeface="Calibri" panose="020F0502020204030204" pitchFamily="34" charset="0"/>
                <a:ea typeface="標楷體" pitchFamily="65" charset="-120"/>
                <a:cs typeface="Times New Roman" panose="02020603050405020304" pitchFamily="18" charset="0"/>
              </a:rPr>
              <a:t>續</a:t>
            </a:r>
            <a:r>
              <a:rPr lang="en-US" altLang="zh-TW" sz="3200" b="1" dirty="0">
                <a:latin typeface="Calibri" panose="020F0502020204030204" pitchFamily="34" charset="0"/>
                <a:ea typeface="標楷體" pitchFamily="65" charset="-120"/>
                <a:cs typeface="Times New Roman" panose="02020603050405020304" pitchFamily="18" charset="0"/>
              </a:rPr>
              <a:t>)</a:t>
            </a:r>
            <a:endParaRPr lang="zh-TW" altLang="en-US" sz="3200" b="1" dirty="0">
              <a:latin typeface="Calibri" panose="020F0502020204030204" pitchFamily="34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sp>
        <p:nvSpPr>
          <p:cNvPr id="13" name="投影片編號版面配置區 1"/>
          <p:cNvSpPr>
            <a:spLocks noGrp="1"/>
          </p:cNvSpPr>
          <p:nvPr>
            <p:ph type="sldNum" sz="quarter" idx="10"/>
          </p:nvPr>
        </p:nvSpPr>
        <p:spPr>
          <a:xfrm>
            <a:off x="8697521" y="6539380"/>
            <a:ext cx="395536" cy="260648"/>
          </a:xfrm>
        </p:spPr>
        <p:txBody>
          <a:bodyPr/>
          <a:lstStyle/>
          <a:p>
            <a:pPr>
              <a:defRPr/>
            </a:pPr>
            <a:fld id="{98542226-521B-47A1-8017-474FB3B72A9F}" type="slidenum">
              <a:rPr lang="en-US" altLang="zh-TW" smtClean="0">
                <a:solidFill>
                  <a:schemeClr val="tx1"/>
                </a:solidFill>
                <a:latin typeface="Calibri" panose="020F0502020204030204" pitchFamily="34" charset="0"/>
              </a:rPr>
              <a:pPr>
                <a:defRPr/>
              </a:pPr>
              <a:t>10</a:t>
            </a:fld>
            <a:endParaRPr lang="zh-TW" altLang="zh-TW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90274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76" name="標題 1"/>
          <p:cNvSpPr>
            <a:spLocks noGrp="1"/>
          </p:cNvSpPr>
          <p:nvPr>
            <p:ph type="title" idx="4294967295"/>
          </p:nvPr>
        </p:nvSpPr>
        <p:spPr bwMode="gray">
          <a:xfrm>
            <a:off x="323528" y="1023119"/>
            <a:ext cx="4922837" cy="46166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7A9999"/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n-US" altLang="zh-TW" sz="2400" b="1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+mn-cs"/>
              </a:rPr>
              <a:t>(</a:t>
            </a:r>
            <a:r>
              <a:rPr lang="zh-TW" altLang="en-US" sz="2400" b="1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+mn-cs"/>
              </a:rPr>
              <a:t>五</a:t>
            </a:r>
            <a:r>
              <a:rPr lang="en-US" altLang="zh-TW" sz="2400" b="1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+mn-cs"/>
              </a:rPr>
              <a:t>) </a:t>
            </a:r>
            <a:r>
              <a:rPr lang="en-US" altLang="zh-TW" sz="2400" b="1" kern="1200" dirty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+mn-cs"/>
              </a:rPr>
              <a:t>103</a:t>
            </a:r>
            <a:r>
              <a:rPr lang="zh-TW" altLang="en-US" sz="2400" b="1" kern="1200" dirty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+mn-cs"/>
              </a:rPr>
              <a:t>年度公文線上簽核績效</a:t>
            </a: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547043" y="1455167"/>
            <a:ext cx="8352928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258763" algn="just">
              <a:spcBef>
                <a:spcPct val="20000"/>
              </a:spcBef>
              <a:buFont typeface="+mj-lt"/>
              <a:buAutoNum type="arabicPeriod"/>
            </a:pPr>
            <a:r>
              <a:rPr kumimoji="0" lang="zh-TW" altLang="en-US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公文</a:t>
            </a:r>
            <a:r>
              <a:rPr kumimoji="0" lang="zh-TW" altLang="en-US" sz="2000" dirty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線上簽核績效指標，以</a:t>
            </a:r>
            <a:r>
              <a:rPr kumimoji="0" lang="en-US" altLang="zh-TW" sz="2000" dirty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101</a:t>
            </a:r>
            <a:r>
              <a:rPr kumimoji="0" lang="zh-TW" altLang="en-US" sz="2000" dirty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年達</a:t>
            </a:r>
            <a:r>
              <a:rPr kumimoji="0" lang="en-US" altLang="zh-TW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30%</a:t>
            </a:r>
            <a:r>
              <a:rPr kumimoji="0" lang="zh-TW" altLang="en-US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、</a:t>
            </a:r>
            <a:r>
              <a:rPr kumimoji="0" lang="en-US" altLang="zh-TW" sz="2000" dirty="0">
                <a:solidFill>
                  <a:srgbClr val="FF0000"/>
                </a:solidFill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104</a:t>
            </a:r>
            <a:r>
              <a:rPr kumimoji="0" lang="zh-TW" altLang="en-US" sz="2000" dirty="0">
                <a:solidFill>
                  <a:srgbClr val="FF0000"/>
                </a:solidFill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年達</a:t>
            </a:r>
            <a:r>
              <a:rPr kumimoji="0" lang="en-US" altLang="zh-TW" sz="2000" dirty="0" smtClean="0">
                <a:solidFill>
                  <a:srgbClr val="FF0000"/>
                </a:solidFill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40%</a:t>
            </a:r>
            <a:r>
              <a:rPr kumimoji="0" lang="zh-TW" altLang="en-US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為目標。</a:t>
            </a:r>
            <a:endParaRPr kumimoji="0" lang="en-US" altLang="zh-TW" sz="2000" dirty="0">
              <a:solidFill>
                <a:srgbClr val="000000"/>
              </a:solidFill>
              <a:latin typeface="Calibri" panose="020F0502020204030204" pitchFamily="34" charset="0"/>
              <a:ea typeface="標楷體" pitchFamily="65" charset="-120"/>
              <a:cs typeface="Times New Roman" pitchFamily="18" charset="0"/>
            </a:endParaRPr>
          </a:p>
          <a:p>
            <a:pPr marL="342900" indent="-258763" algn="just">
              <a:spcBef>
                <a:spcPct val="20000"/>
              </a:spcBef>
              <a:buFont typeface="+mj-lt"/>
              <a:buAutoNum type="arabicPeriod"/>
            </a:pPr>
            <a:r>
              <a:rPr kumimoji="0" lang="en-US" altLang="zh-TW" sz="2000" dirty="0" smtClean="0">
                <a:solidFill>
                  <a:srgbClr val="000000"/>
                </a:solidFill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103</a:t>
            </a:r>
            <a:r>
              <a:rPr kumimoji="0" lang="zh-TW" altLang="en-US" sz="2000" dirty="0" smtClean="0">
                <a:solidFill>
                  <a:srgbClr val="000000"/>
                </a:solidFill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年度</a:t>
            </a:r>
            <a:r>
              <a:rPr lang="zh-TW" altLang="en-US" sz="2000" dirty="0" smtClean="0">
                <a:solidFill>
                  <a:srgbClr val="000000"/>
                </a:solidFill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整體</a:t>
            </a:r>
            <a:r>
              <a:rPr lang="zh-TW" altLang="en-US" sz="2000" dirty="0">
                <a:solidFill>
                  <a:srgbClr val="000000"/>
                </a:solidFill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公文線上簽核績效</a:t>
            </a:r>
            <a:r>
              <a:rPr lang="zh-TW" altLang="en-US" sz="2000" dirty="0" smtClean="0">
                <a:solidFill>
                  <a:srgbClr val="000000"/>
                </a:solidFill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指標已達</a:t>
            </a:r>
            <a:r>
              <a:rPr lang="en-US" altLang="zh-TW" sz="2000" dirty="0" smtClean="0">
                <a:solidFill>
                  <a:srgbClr val="FF0000"/>
                </a:solidFill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69.7%</a:t>
            </a:r>
            <a:r>
              <a:rPr lang="zh-TW" altLang="en-US" sz="2000" dirty="0" smtClean="0">
                <a:latin typeface="Calibri" panose="020F0502020204030204" pitchFamily="34" charset="0"/>
                <a:ea typeface="標楷體" pitchFamily="65" charset="-120"/>
                <a:cs typeface="Times New Roman" pitchFamily="18" charset="0"/>
              </a:rPr>
              <a:t>。</a:t>
            </a:r>
            <a:endParaRPr lang="en-US" altLang="zh-TW" sz="2000" dirty="0">
              <a:latin typeface="Calibri" panose="020F0502020204030204" pitchFamily="34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755576" y="6068799"/>
            <a:ext cx="792088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66700" indent="-266700" algn="just">
              <a:spcBef>
                <a:spcPts val="0"/>
              </a:spcBef>
            </a:pPr>
            <a:r>
              <a:rPr lang="zh-TW" altLang="en-US" sz="1200" dirty="0">
                <a:solidFill>
                  <a:srgbClr val="000000"/>
                </a:solidFill>
                <a:ea typeface="標楷體" pitchFamily="65" charset="-120"/>
              </a:rPr>
              <a:t>資料來源 </a:t>
            </a:r>
            <a:r>
              <a:rPr lang="en-US" altLang="zh-TW" sz="1200" dirty="0">
                <a:solidFill>
                  <a:srgbClr val="000000"/>
                </a:solidFill>
                <a:ea typeface="標楷體" pitchFamily="65" charset="-120"/>
              </a:rPr>
              <a:t>:</a:t>
            </a:r>
            <a:r>
              <a:rPr lang="zh-TW" altLang="en-US" sz="1200" dirty="0">
                <a:solidFill>
                  <a:srgbClr val="000000"/>
                </a:solidFill>
                <a:ea typeface="標楷體" pitchFamily="65" charset="-120"/>
              </a:rPr>
              <a:t> </a:t>
            </a:r>
            <a:r>
              <a:rPr lang="zh-TW" altLang="en-US" sz="1200" dirty="0" smtClean="0">
                <a:solidFill>
                  <a:srgbClr val="000000"/>
                </a:solidFill>
                <a:ea typeface="標楷體" pitchFamily="65" charset="-120"/>
              </a:rPr>
              <a:t>國家發展委員會檔案管理局</a:t>
            </a:r>
            <a:endParaRPr lang="en-US" altLang="zh-TW" sz="1200" dirty="0" smtClean="0">
              <a:solidFill>
                <a:srgbClr val="000000"/>
              </a:solidFill>
              <a:ea typeface="標楷體" pitchFamily="65" charset="-120"/>
            </a:endParaRPr>
          </a:p>
          <a:p>
            <a:pPr marL="266700" indent="-266700" algn="just">
              <a:spcBef>
                <a:spcPts val="0"/>
              </a:spcBef>
            </a:pPr>
            <a:r>
              <a:rPr lang="zh-TW" altLang="en-US" sz="1200" dirty="0" smtClean="0">
                <a:solidFill>
                  <a:srgbClr val="000000"/>
                </a:solidFill>
                <a:ea typeface="標楷體" pitchFamily="65" charset="-120"/>
              </a:rPr>
              <a:t>註：</a:t>
            </a:r>
            <a:r>
              <a:rPr lang="zh-TW" altLang="en-US" sz="1200" dirty="0">
                <a:solidFill>
                  <a:srgbClr val="000000"/>
                </a:solidFill>
                <a:ea typeface="標楷體" pitchFamily="65" charset="-120"/>
              </a:rPr>
              <a:t>執行單位</a:t>
            </a:r>
            <a:r>
              <a:rPr lang="zh-TW" altLang="en-US" sz="1200" dirty="0" smtClean="0">
                <a:solidFill>
                  <a:srgbClr val="000000"/>
                </a:solidFill>
                <a:ea typeface="標楷體" pitchFamily="65" charset="-120"/>
              </a:rPr>
              <a:t>為</a:t>
            </a:r>
            <a:r>
              <a:rPr lang="zh-TW" altLang="en-US" sz="1200" dirty="0">
                <a:solidFill>
                  <a:srgbClr val="000000"/>
                </a:solidFill>
                <a:ea typeface="標楷體" pitchFamily="65" charset="-120"/>
              </a:rPr>
              <a:t>行政院及所屬機關</a:t>
            </a:r>
            <a:r>
              <a:rPr lang="zh-TW" altLang="en-US" sz="1200" dirty="0" smtClean="0">
                <a:solidFill>
                  <a:srgbClr val="000000"/>
                </a:solidFill>
                <a:ea typeface="標楷體" pitchFamily="65" charset="-120"/>
              </a:rPr>
              <a:t>、直轄市</a:t>
            </a:r>
            <a:r>
              <a:rPr lang="zh-TW" altLang="en-US" sz="1200" dirty="0">
                <a:solidFill>
                  <a:srgbClr val="000000"/>
                </a:solidFill>
                <a:ea typeface="標楷體" pitchFamily="65" charset="-120"/>
              </a:rPr>
              <a:t>政府、縣</a:t>
            </a:r>
            <a:r>
              <a:rPr lang="en-US" altLang="zh-TW" sz="1200" dirty="0">
                <a:solidFill>
                  <a:srgbClr val="000000"/>
                </a:solidFill>
                <a:ea typeface="標楷體" pitchFamily="65" charset="-120"/>
              </a:rPr>
              <a:t>(</a:t>
            </a:r>
            <a:r>
              <a:rPr lang="zh-TW" altLang="en-US" sz="1200" dirty="0">
                <a:solidFill>
                  <a:srgbClr val="000000"/>
                </a:solidFill>
                <a:ea typeface="標楷體" pitchFamily="65" charset="-120"/>
              </a:rPr>
              <a:t>市</a:t>
            </a:r>
            <a:r>
              <a:rPr lang="en-US" altLang="zh-TW" sz="1200" dirty="0">
                <a:solidFill>
                  <a:srgbClr val="000000"/>
                </a:solidFill>
                <a:ea typeface="標楷體" pitchFamily="65" charset="-120"/>
              </a:rPr>
              <a:t>)</a:t>
            </a:r>
            <a:r>
              <a:rPr lang="zh-TW" altLang="en-US" sz="1200" dirty="0">
                <a:solidFill>
                  <a:srgbClr val="000000"/>
                </a:solidFill>
                <a:ea typeface="標楷體" pitchFamily="65" charset="-120"/>
              </a:rPr>
              <a:t>政府</a:t>
            </a:r>
            <a:r>
              <a:rPr lang="en-US" altLang="zh-TW" sz="1200" dirty="0">
                <a:solidFill>
                  <a:srgbClr val="000000"/>
                </a:solidFill>
                <a:ea typeface="標楷體" pitchFamily="65" charset="-120"/>
              </a:rPr>
              <a:t>(</a:t>
            </a:r>
            <a:r>
              <a:rPr lang="zh-TW" altLang="en-US" sz="1200" dirty="0">
                <a:solidFill>
                  <a:srgbClr val="000000"/>
                </a:solidFill>
                <a:ea typeface="標楷體" pitchFamily="65" charset="-120"/>
              </a:rPr>
              <a:t>含所屬機關</a:t>
            </a:r>
            <a:r>
              <a:rPr lang="en-US" altLang="zh-TW" sz="1200" dirty="0">
                <a:solidFill>
                  <a:srgbClr val="000000"/>
                </a:solidFill>
                <a:ea typeface="標楷體" pitchFamily="65" charset="-120"/>
              </a:rPr>
              <a:t>) </a:t>
            </a:r>
            <a:r>
              <a:rPr lang="zh-TW" altLang="en-US" sz="1200" dirty="0">
                <a:solidFill>
                  <a:srgbClr val="000000"/>
                </a:solidFill>
                <a:ea typeface="標楷體" pitchFamily="65" charset="-120"/>
              </a:rPr>
              <a:t>及鄉</a:t>
            </a:r>
            <a:r>
              <a:rPr lang="en-US" altLang="zh-TW" sz="1200" dirty="0">
                <a:solidFill>
                  <a:srgbClr val="000000"/>
                </a:solidFill>
                <a:ea typeface="標楷體" pitchFamily="65" charset="-120"/>
              </a:rPr>
              <a:t>(</a:t>
            </a:r>
            <a:r>
              <a:rPr lang="zh-TW" altLang="en-US" sz="1200" dirty="0">
                <a:solidFill>
                  <a:srgbClr val="000000"/>
                </a:solidFill>
                <a:ea typeface="標楷體" pitchFamily="65" charset="-120"/>
              </a:rPr>
              <a:t>鎮、市</a:t>
            </a:r>
            <a:r>
              <a:rPr lang="en-US" altLang="zh-TW" sz="1200" dirty="0">
                <a:solidFill>
                  <a:srgbClr val="000000"/>
                </a:solidFill>
                <a:ea typeface="標楷體" pitchFamily="65" charset="-120"/>
              </a:rPr>
              <a:t>)</a:t>
            </a:r>
            <a:r>
              <a:rPr lang="zh-TW" altLang="en-US" sz="1200" dirty="0">
                <a:solidFill>
                  <a:srgbClr val="000000"/>
                </a:solidFill>
                <a:ea typeface="標楷體" pitchFamily="65" charset="-120"/>
              </a:rPr>
              <a:t>公所</a:t>
            </a:r>
            <a:endParaRPr lang="en-US" altLang="zh-TW" sz="1200" dirty="0">
              <a:solidFill>
                <a:srgbClr val="000000"/>
              </a:solidFill>
              <a:ea typeface="標楷體" pitchFamily="65" charset="-120"/>
            </a:endParaRPr>
          </a:p>
        </p:txBody>
      </p:sp>
      <p:pic>
        <p:nvPicPr>
          <p:cNvPr id="87583" name="Picture 54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2348880"/>
            <a:ext cx="7416824" cy="37150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Rectangle 13"/>
          <p:cNvSpPr>
            <a:spLocks noChangeArrowheads="1"/>
          </p:cNvSpPr>
          <p:nvPr/>
        </p:nvSpPr>
        <p:spPr bwMode="auto">
          <a:xfrm>
            <a:off x="0" y="322263"/>
            <a:ext cx="9144000" cy="44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marL="990600" indent="-904875" defTabSz="990600"/>
            <a:r>
              <a:rPr lang="zh-TW" altLang="en-US" sz="3200" b="1" dirty="0">
                <a:latin typeface="Calibri" panose="020F0502020204030204" pitchFamily="34" charset="0"/>
                <a:ea typeface="標楷體" pitchFamily="65" charset="-120"/>
                <a:cs typeface="Times New Roman" panose="02020603050405020304" pitchFamily="18" charset="0"/>
              </a:rPr>
              <a:t>四、執行成效</a:t>
            </a:r>
            <a:r>
              <a:rPr lang="en-US" altLang="zh-TW" sz="3200" b="1" dirty="0">
                <a:latin typeface="Calibri" panose="020F0502020204030204" pitchFamily="34" charset="0"/>
                <a:ea typeface="標楷體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3200" b="1" dirty="0">
                <a:latin typeface="Calibri" panose="020F0502020204030204" pitchFamily="34" charset="0"/>
                <a:ea typeface="標楷體" pitchFamily="65" charset="-120"/>
                <a:cs typeface="Times New Roman" panose="02020603050405020304" pitchFamily="18" charset="0"/>
              </a:rPr>
              <a:t>續</a:t>
            </a:r>
            <a:r>
              <a:rPr lang="en-US" altLang="zh-TW" sz="3200" b="1" dirty="0">
                <a:latin typeface="Calibri" panose="020F0502020204030204" pitchFamily="34" charset="0"/>
                <a:ea typeface="標楷體" pitchFamily="65" charset="-120"/>
                <a:cs typeface="Times New Roman" panose="02020603050405020304" pitchFamily="18" charset="0"/>
              </a:rPr>
              <a:t>)</a:t>
            </a:r>
            <a:endParaRPr lang="zh-TW" altLang="en-US" sz="3200" b="1" dirty="0">
              <a:latin typeface="Calibri" panose="020F0502020204030204" pitchFamily="34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sp>
        <p:nvSpPr>
          <p:cNvPr id="9" name="投影片編號版面配置區 1"/>
          <p:cNvSpPr>
            <a:spLocks noGrp="1"/>
          </p:cNvSpPr>
          <p:nvPr>
            <p:ph type="sldNum" sz="quarter" idx="10"/>
          </p:nvPr>
        </p:nvSpPr>
        <p:spPr>
          <a:xfrm>
            <a:off x="8697521" y="6539380"/>
            <a:ext cx="395536" cy="260648"/>
          </a:xfrm>
        </p:spPr>
        <p:txBody>
          <a:bodyPr/>
          <a:lstStyle/>
          <a:p>
            <a:pPr>
              <a:defRPr/>
            </a:pPr>
            <a:fld id="{98542226-521B-47A1-8017-474FB3B72A9F}" type="slidenum">
              <a:rPr lang="en-US" altLang="zh-TW" smtClean="0">
                <a:solidFill>
                  <a:schemeClr val="tx1"/>
                </a:solidFill>
                <a:latin typeface="Calibri" panose="020F0502020204030204" pitchFamily="34" charset="0"/>
              </a:rPr>
              <a:pPr>
                <a:defRPr/>
              </a:pPr>
              <a:t>11</a:t>
            </a:fld>
            <a:endParaRPr lang="zh-TW" altLang="zh-TW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2017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178" name="Picture 11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743971"/>
            <a:ext cx="4847170" cy="26145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Rectangle 21"/>
          <p:cNvSpPr>
            <a:spLocks noChangeArrowheads="1"/>
          </p:cNvSpPr>
          <p:nvPr/>
        </p:nvSpPr>
        <p:spPr bwMode="auto">
          <a:xfrm>
            <a:off x="109232" y="1596105"/>
            <a:ext cx="7991160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SzPct val="80000"/>
              <a:buFont typeface="Wingdings" pitchFamily="2" charset="2"/>
              <a:buChar char="n"/>
              <a:defRPr kumimoji="1" sz="28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SzPct val="65000"/>
              <a:buFont typeface="Wingdings" pitchFamily="2" charset="2"/>
              <a:buChar char="l"/>
              <a:defRPr kumimoji="1" sz="26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–"/>
              <a:defRPr kumimoji="1" sz="24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SzPct val="55000"/>
              <a:buFont typeface="Wingdings" pitchFamily="2" charset="2"/>
              <a:buChar char="Ø"/>
              <a:defRPr kumimoji="1" sz="22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9pPr>
          </a:lstStyle>
          <a:p>
            <a:pPr marL="541338" lvl="0" indent="-193675" algn="l">
              <a:lnSpc>
                <a:spcPct val="110000"/>
              </a:lnSpc>
              <a:spcBef>
                <a:spcPct val="0"/>
              </a:spcBef>
              <a:buSzTx/>
              <a:buFont typeface="Wingdings" pitchFamily="2" charset="2"/>
              <a:buChar char="u"/>
            </a:pPr>
            <a:r>
              <a:rPr lang="zh-TW" altLang="en-US" sz="2200" b="1" dirty="0">
                <a:solidFill>
                  <a:srgbClr val="0000FF"/>
                </a:solidFill>
                <a:latin typeface="華康新儷粗黑" pitchFamily="34" charset="-120"/>
                <a:cs typeface="Arial" charset="0"/>
              </a:rPr>
              <a:t>溪力</a:t>
            </a:r>
            <a:r>
              <a:rPr lang="zh-TW" altLang="en-US" sz="2200" b="1" dirty="0" smtClean="0">
                <a:solidFill>
                  <a:srgbClr val="0000FF"/>
                </a:solidFill>
                <a:latin typeface="華康新儷粗黑" pitchFamily="34" charset="-120"/>
                <a:cs typeface="Arial" charset="0"/>
              </a:rPr>
              <a:t>圈</a:t>
            </a:r>
            <a:r>
              <a:rPr lang="en-US" altLang="zh-TW" sz="2200" b="1" dirty="0" smtClean="0">
                <a:solidFill>
                  <a:srgbClr val="0000FF"/>
                </a:solidFill>
                <a:latin typeface="華康新儷粗黑" pitchFamily="34" charset="-120"/>
                <a:cs typeface="Arial" charset="0"/>
              </a:rPr>
              <a:t>-</a:t>
            </a:r>
            <a:r>
              <a:rPr lang="zh-TW" altLang="en-US" sz="2200" b="1" dirty="0" smtClean="0">
                <a:solidFill>
                  <a:srgbClr val="0000FF"/>
                </a:solidFill>
                <a:latin typeface="華康新儷粗黑" pitchFamily="34" charset="-120"/>
                <a:cs typeface="Arial" charset="0"/>
              </a:rPr>
              <a:t>降低</a:t>
            </a:r>
            <a:r>
              <a:rPr lang="zh-TW" altLang="en-US" sz="2200" b="1" dirty="0">
                <a:solidFill>
                  <a:srgbClr val="0000FF"/>
                </a:solidFill>
                <a:latin typeface="華康新儷粗黑" pitchFamily="34" charset="-120"/>
                <a:cs typeface="Arial" charset="0"/>
              </a:rPr>
              <a:t>衛生所</a:t>
            </a:r>
            <a:r>
              <a:rPr lang="zh-TW" altLang="en-US" sz="2200" b="1" dirty="0" smtClean="0">
                <a:solidFill>
                  <a:srgbClr val="0000FF"/>
                </a:solidFill>
                <a:latin typeface="華康新儷粗黑" pitchFamily="34" charset="-120"/>
                <a:cs typeface="Arial" charset="0"/>
              </a:rPr>
              <a:t>每月用電</a:t>
            </a:r>
            <a:endParaRPr lang="zh-TW" altLang="en-US" sz="2200" b="1" dirty="0">
              <a:solidFill>
                <a:srgbClr val="0000FF"/>
              </a:solidFill>
              <a:latin typeface="華康新儷粗黑" pitchFamily="34" charset="-120"/>
              <a:cs typeface="Arial" charset="0"/>
            </a:endParaRPr>
          </a:p>
        </p:txBody>
      </p:sp>
      <p:sp>
        <p:nvSpPr>
          <p:cNvPr id="4099" name="Rectangle 9"/>
          <p:cNvSpPr>
            <a:spLocks noChangeArrowheads="1"/>
          </p:cNvSpPr>
          <p:nvPr/>
        </p:nvSpPr>
        <p:spPr bwMode="auto">
          <a:xfrm>
            <a:off x="219119" y="955326"/>
            <a:ext cx="8844326" cy="71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SzPct val="80000"/>
              <a:buFont typeface="Wingdings" pitchFamily="2" charset="2"/>
              <a:buChar char="n"/>
              <a:defRPr kumimoji="1" sz="28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SzPct val="65000"/>
              <a:buFont typeface="Wingdings" pitchFamily="2" charset="2"/>
              <a:buChar char="l"/>
              <a:defRPr kumimoji="1" sz="26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–"/>
              <a:defRPr kumimoji="1" sz="24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SzPct val="55000"/>
              <a:buFont typeface="Wingdings" pitchFamily="2" charset="2"/>
              <a:buChar char="Ø"/>
              <a:defRPr kumimoji="1" sz="22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9pPr>
          </a:lstStyle>
          <a:p>
            <a:pPr algn="l">
              <a:spcBef>
                <a:spcPct val="0"/>
              </a:spcBef>
              <a:buSzTx/>
              <a:buNone/>
            </a:pPr>
            <a:r>
              <a:rPr lang="en-US" altLang="zh-TW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(</a:t>
            </a:r>
            <a:r>
              <a:rPr lang="zh-TW" altLang="en-US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一</a:t>
            </a:r>
            <a:r>
              <a:rPr lang="en-US" altLang="zh-TW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)</a:t>
            </a:r>
            <a:r>
              <a:rPr lang="zh-TW" altLang="en-US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大溪鎮</a:t>
            </a:r>
            <a:r>
              <a:rPr lang="zh-TW" altLang="en-US" sz="24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衛生所</a:t>
            </a:r>
            <a:r>
              <a:rPr lang="en-US" altLang="zh-TW" sz="24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(</a:t>
            </a:r>
            <a:r>
              <a:rPr lang="zh-TW" altLang="en-US" sz="24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節電</a:t>
            </a:r>
            <a:r>
              <a:rPr lang="en-US" altLang="zh-TW" sz="24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)</a:t>
            </a:r>
            <a:endParaRPr lang="zh-TW" altLang="en-US" sz="2400" b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28" name="Rectangle 21"/>
          <p:cNvSpPr>
            <a:spLocks noChangeArrowheads="1"/>
          </p:cNvSpPr>
          <p:nvPr/>
        </p:nvSpPr>
        <p:spPr bwMode="auto">
          <a:xfrm>
            <a:off x="324392" y="2034687"/>
            <a:ext cx="8064032" cy="1554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SzPct val="80000"/>
              <a:buFont typeface="Wingdings" pitchFamily="2" charset="2"/>
              <a:buChar char="n"/>
              <a:defRPr kumimoji="1" sz="28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SzPct val="65000"/>
              <a:buFont typeface="Wingdings" pitchFamily="2" charset="2"/>
              <a:buChar char="l"/>
              <a:defRPr kumimoji="1" sz="26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–"/>
              <a:defRPr kumimoji="1" sz="24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SzPct val="55000"/>
              <a:buFont typeface="Wingdings" pitchFamily="2" charset="2"/>
              <a:buChar char="Ø"/>
              <a:defRPr kumimoji="1" sz="22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9pPr>
          </a:lstStyle>
          <a:p>
            <a:pPr marL="715963" indent="-244475" algn="l" eaLnBrk="1" hangingPunct="1">
              <a:spcBef>
                <a:spcPct val="0"/>
              </a:spcBef>
              <a:buSzTx/>
              <a:buFont typeface="Wingdings 2" panose="05020102010507070707" pitchFamily="18" charset="2"/>
              <a:buChar char="£"/>
            </a:pPr>
            <a:r>
              <a:rPr lang="zh-TW" altLang="en-US" sz="2000" b="1" dirty="0" smtClean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創新原理</a:t>
            </a:r>
            <a:endParaRPr lang="en-US" altLang="zh-TW" sz="2000" b="1" dirty="0" smtClean="0">
              <a:solidFill>
                <a:schemeClr val="tx1"/>
              </a:solidFill>
              <a:latin typeface="Calibri" panose="020F0502020204030204" pitchFamily="34" charset="0"/>
              <a:cs typeface="Arial" charset="0"/>
            </a:endParaRPr>
          </a:p>
          <a:p>
            <a:pPr marL="715963" algn="l" eaLnBrk="1" hangingPunct="1">
              <a:spcBef>
                <a:spcPts val="600"/>
              </a:spcBef>
              <a:buSzTx/>
              <a:buNone/>
            </a:pPr>
            <a:r>
              <a:rPr lang="zh-TW" altLang="en-US" sz="2000" dirty="0" smtClean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－建立電力使用管理標準化流程，提高用電效率</a:t>
            </a:r>
            <a:endParaRPr lang="en-US" altLang="zh-TW" sz="2000" dirty="0" smtClean="0">
              <a:solidFill>
                <a:schemeClr val="tx1"/>
              </a:solidFill>
              <a:latin typeface="Calibri" panose="020F0502020204030204" pitchFamily="34" charset="0"/>
              <a:cs typeface="Arial" charset="0"/>
            </a:endParaRPr>
          </a:p>
          <a:p>
            <a:pPr marL="715963" algn="l" eaLnBrk="1" hangingPunct="1">
              <a:spcBef>
                <a:spcPts val="600"/>
              </a:spcBef>
              <a:buSzTx/>
              <a:buNone/>
            </a:pPr>
            <a:r>
              <a:rPr lang="zh-TW" altLang="en-US" sz="2000" dirty="0" smtClean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－召開圈長與圈員會議，分析歷年用電情形，並訂定執行計畫</a:t>
            </a:r>
            <a:endParaRPr lang="en-US" altLang="zh-TW" sz="2000" dirty="0" smtClean="0">
              <a:solidFill>
                <a:schemeClr val="tx1"/>
              </a:solidFill>
              <a:latin typeface="Calibri" panose="020F0502020204030204" pitchFamily="34" charset="0"/>
              <a:cs typeface="Arial" charset="0"/>
            </a:endParaRPr>
          </a:p>
          <a:p>
            <a:pPr marL="990600" indent="-274638" algn="l" eaLnBrk="1" hangingPunct="1">
              <a:spcBef>
                <a:spcPts val="600"/>
              </a:spcBef>
              <a:buSzTx/>
              <a:buNone/>
            </a:pPr>
            <a:r>
              <a:rPr lang="zh-TW" altLang="en-US" sz="2000" dirty="0" smtClean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－</a:t>
            </a:r>
            <a:r>
              <a:rPr lang="zh-TW" altLang="en-US" sz="2000" u="sng" dirty="0" smtClean="0">
                <a:solidFill>
                  <a:srgbClr val="FF0000"/>
                </a:solidFill>
                <a:latin typeface="Calibri" panose="020F0502020204030204" pitchFamily="34" charset="0"/>
                <a:cs typeface="Arial" charset="0"/>
              </a:rPr>
              <a:t>以</a:t>
            </a:r>
            <a:r>
              <a:rPr lang="en-US" altLang="zh-TW" sz="2000" u="sng" dirty="0">
                <a:solidFill>
                  <a:srgbClr val="FF0000"/>
                </a:solidFill>
                <a:latin typeface="Calibri" panose="020F0502020204030204" pitchFamily="34" charset="0"/>
                <a:cs typeface="Arial" charset="0"/>
              </a:rPr>
              <a:t>P-D-C-A (</a:t>
            </a:r>
            <a:r>
              <a:rPr lang="zh-TW" altLang="en-US" sz="2000" u="sng" dirty="0" smtClean="0">
                <a:solidFill>
                  <a:srgbClr val="FF0000"/>
                </a:solidFill>
                <a:latin typeface="Calibri" panose="020F0502020204030204" pitchFamily="34" charset="0"/>
                <a:cs typeface="Arial" charset="0"/>
              </a:rPr>
              <a:t>計畫、執行、查核及處置</a:t>
            </a:r>
            <a:r>
              <a:rPr lang="en-US" altLang="zh-TW" sz="2000" u="sng" dirty="0" smtClean="0">
                <a:solidFill>
                  <a:srgbClr val="FF0000"/>
                </a:solidFill>
                <a:latin typeface="Calibri" panose="020F0502020204030204" pitchFamily="34" charset="0"/>
                <a:cs typeface="Arial" charset="0"/>
              </a:rPr>
              <a:t>) </a:t>
            </a:r>
            <a:r>
              <a:rPr lang="zh-TW" altLang="en-US" sz="2000" u="sng" dirty="0" smtClean="0">
                <a:solidFill>
                  <a:srgbClr val="FF0000"/>
                </a:solidFill>
                <a:latin typeface="Calibri" panose="020F0502020204030204" pitchFamily="34" charset="0"/>
                <a:cs typeface="Arial" charset="0"/>
              </a:rPr>
              <a:t>精神執行節電作業</a:t>
            </a:r>
            <a:endParaRPr lang="en-US" altLang="zh-TW" sz="2000" b="1" u="sng" dirty="0" smtClean="0">
              <a:solidFill>
                <a:srgbClr val="FF0000"/>
              </a:solidFill>
              <a:latin typeface="Calibri" panose="020F0502020204030204" pitchFamily="34" charset="0"/>
              <a:cs typeface="Arial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sp>
        <p:nvSpPr>
          <p:cNvPr id="11" name="Rectangle 13"/>
          <p:cNvSpPr>
            <a:spLocks noChangeArrowheads="1"/>
          </p:cNvSpPr>
          <p:nvPr/>
        </p:nvSpPr>
        <p:spPr bwMode="auto">
          <a:xfrm>
            <a:off x="0" y="322263"/>
            <a:ext cx="9144000" cy="44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marL="990600" indent="-904875" defTabSz="990600"/>
            <a:r>
              <a:rPr lang="zh-TW" altLang="en-US" sz="3200" b="1" dirty="0">
                <a:latin typeface="Calibri" panose="020F0502020204030204" pitchFamily="34" charset="0"/>
                <a:ea typeface="標楷體" pitchFamily="65" charset="-120"/>
                <a:cs typeface="Times New Roman" panose="02020603050405020304" pitchFamily="18" charset="0"/>
              </a:rPr>
              <a:t>五、創新應用獎案例</a:t>
            </a:r>
          </a:p>
        </p:txBody>
      </p:sp>
      <p:sp>
        <p:nvSpPr>
          <p:cNvPr id="4" name="矩形 3"/>
          <p:cNvSpPr/>
          <p:nvPr/>
        </p:nvSpPr>
        <p:spPr>
          <a:xfrm>
            <a:off x="336279" y="3743971"/>
            <a:ext cx="3768533" cy="16773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15963" indent="-244475" algn="l">
              <a:lnSpc>
                <a:spcPct val="90000"/>
              </a:lnSpc>
              <a:buFont typeface="Wingdings 2" panose="05020102010507070707" pitchFamily="18" charset="2"/>
              <a:buChar char="£"/>
            </a:pPr>
            <a:r>
              <a:rPr lang="zh-TW" altLang="en-US" sz="2000" b="1" dirty="0">
                <a:latin typeface="Times New Roman" pitchFamily="18" charset="0"/>
                <a:ea typeface="標楷體" pitchFamily="65" charset="-120"/>
                <a:cs typeface="Arial" charset="0"/>
              </a:rPr>
              <a:t>節能</a:t>
            </a:r>
            <a:r>
              <a:rPr lang="zh-TW" altLang="en-US" sz="2000" b="1" dirty="0" smtClean="0">
                <a:latin typeface="Calibri" panose="020F0502020204030204" pitchFamily="34" charset="0"/>
                <a:ea typeface="標楷體" pitchFamily="65" charset="-120"/>
                <a:cs typeface="Arial" charset="0"/>
              </a:rPr>
              <a:t>效益</a:t>
            </a:r>
            <a:endParaRPr lang="en-US" altLang="zh-TW" sz="2000" b="1" dirty="0">
              <a:latin typeface="Calibri" panose="020F0502020204030204" pitchFamily="34" charset="0"/>
              <a:ea typeface="標楷體" pitchFamily="65" charset="-120"/>
              <a:cs typeface="Arial" charset="0"/>
            </a:endParaRPr>
          </a:p>
          <a:p>
            <a:pPr marL="990600" indent="-274638" algn="l">
              <a:spcBef>
                <a:spcPts val="600"/>
              </a:spcBef>
            </a:pPr>
            <a:r>
              <a:rPr lang="zh-TW" altLang="en-US" sz="2000" dirty="0" smtClean="0">
                <a:latin typeface="Calibri" panose="020F0502020204030204" pitchFamily="34" charset="0"/>
                <a:ea typeface="標楷體" pitchFamily="65" charset="-120"/>
                <a:cs typeface="Arial" charset="0"/>
              </a:rPr>
              <a:t>－</a:t>
            </a:r>
            <a:r>
              <a:rPr lang="zh-TW" altLang="en-US" sz="2000" dirty="0">
                <a:latin typeface="Calibri" panose="020F0502020204030204" pitchFamily="34" charset="0"/>
                <a:ea typeface="標楷體" pitchFamily="65" charset="-120"/>
                <a:cs typeface="Arial" charset="0"/>
              </a:rPr>
              <a:t>大溪鎮衛生所</a:t>
            </a:r>
            <a:r>
              <a:rPr lang="en-US" altLang="zh-TW" sz="2000" dirty="0">
                <a:latin typeface="Calibri" panose="020F0502020204030204" pitchFamily="34" charset="0"/>
                <a:ea typeface="標楷體" pitchFamily="65" charset="-120"/>
                <a:cs typeface="Arial" charset="0"/>
              </a:rPr>
              <a:t>100</a:t>
            </a:r>
            <a:r>
              <a:rPr lang="zh-TW" altLang="en-US" sz="2000" dirty="0">
                <a:latin typeface="Calibri" panose="020F0502020204030204" pitchFamily="34" charset="0"/>
                <a:ea typeface="標楷體" pitchFamily="65" charset="-120"/>
                <a:cs typeface="Arial" charset="0"/>
              </a:rPr>
              <a:t>年</a:t>
            </a:r>
            <a:r>
              <a:rPr lang="en-US" altLang="zh-TW" sz="2000" dirty="0">
                <a:latin typeface="Calibri" panose="020F0502020204030204" pitchFamily="34" charset="0"/>
                <a:ea typeface="標楷體" pitchFamily="65" charset="-120"/>
                <a:cs typeface="Arial" charset="0"/>
              </a:rPr>
              <a:t>4-11</a:t>
            </a:r>
            <a:r>
              <a:rPr lang="zh-TW" altLang="en-US" sz="2000" dirty="0">
                <a:latin typeface="Calibri" panose="020F0502020204030204" pitchFamily="34" charset="0"/>
                <a:ea typeface="標楷體" pitchFamily="65" charset="-120"/>
                <a:cs typeface="Arial" charset="0"/>
              </a:rPr>
              <a:t>月與</a:t>
            </a:r>
            <a:r>
              <a:rPr lang="en-US" altLang="zh-TW" sz="2000" dirty="0">
                <a:latin typeface="Calibri" panose="020F0502020204030204" pitchFamily="34" charset="0"/>
                <a:ea typeface="標楷體" pitchFamily="65" charset="-120"/>
                <a:cs typeface="Arial" charset="0"/>
              </a:rPr>
              <a:t>99</a:t>
            </a:r>
            <a:r>
              <a:rPr lang="zh-TW" altLang="en-US" sz="2000" dirty="0">
                <a:latin typeface="Calibri" panose="020F0502020204030204" pitchFamily="34" charset="0"/>
                <a:ea typeface="標楷體" pitchFamily="65" charset="-120"/>
                <a:cs typeface="Arial" charset="0"/>
              </a:rPr>
              <a:t>年</a:t>
            </a:r>
            <a:r>
              <a:rPr lang="zh-TW" altLang="en-US" sz="2000" dirty="0" smtClean="0">
                <a:latin typeface="Calibri" panose="020F0502020204030204" pitchFamily="34" charset="0"/>
                <a:ea typeface="標楷體" pitchFamily="65" charset="-120"/>
                <a:cs typeface="Arial" charset="0"/>
              </a:rPr>
              <a:t>同期用電度數減少</a:t>
            </a:r>
            <a:r>
              <a:rPr lang="en-US" altLang="zh-TW" sz="2000" dirty="0" smtClean="0">
                <a:latin typeface="Calibri" panose="020F0502020204030204" pitchFamily="34" charset="0"/>
                <a:ea typeface="標楷體" pitchFamily="65" charset="-120"/>
                <a:cs typeface="Arial" charset="0"/>
              </a:rPr>
              <a:t>2,440</a:t>
            </a:r>
            <a:r>
              <a:rPr lang="zh-TW" altLang="en-US" sz="2000" dirty="0" smtClean="0">
                <a:latin typeface="Calibri" panose="020F0502020204030204" pitchFamily="34" charset="0"/>
                <a:ea typeface="標楷體" pitchFamily="65" charset="-120"/>
                <a:cs typeface="Arial" charset="0"/>
              </a:rPr>
              <a:t>度，</a:t>
            </a:r>
            <a:r>
              <a:rPr lang="zh-TW" altLang="en-US" sz="2000" u="sng" dirty="0" smtClean="0">
                <a:solidFill>
                  <a:srgbClr val="FF0000"/>
                </a:solidFill>
                <a:latin typeface="Calibri" panose="020F0502020204030204" pitchFamily="34" charset="0"/>
                <a:ea typeface="標楷體" pitchFamily="65" charset="-120"/>
                <a:cs typeface="Arial" charset="0"/>
              </a:rPr>
              <a:t>節</a:t>
            </a:r>
            <a:r>
              <a:rPr lang="zh-TW" altLang="en-US" sz="2000" u="sng" dirty="0">
                <a:solidFill>
                  <a:srgbClr val="FF0000"/>
                </a:solidFill>
                <a:latin typeface="Calibri" panose="020F0502020204030204" pitchFamily="34" charset="0"/>
                <a:ea typeface="標楷體" pitchFamily="65" charset="-120"/>
                <a:cs typeface="Arial" charset="0"/>
              </a:rPr>
              <a:t>電效率達</a:t>
            </a:r>
            <a:r>
              <a:rPr lang="en-US" altLang="zh-TW" sz="2000" u="sng" dirty="0">
                <a:solidFill>
                  <a:srgbClr val="FF0000"/>
                </a:solidFill>
                <a:latin typeface="Calibri" panose="020F0502020204030204" pitchFamily="34" charset="0"/>
                <a:ea typeface="標楷體" pitchFamily="65" charset="-120"/>
                <a:cs typeface="Arial" charset="0"/>
              </a:rPr>
              <a:t>3.06%</a:t>
            </a:r>
            <a:endParaRPr lang="en-US" altLang="zh-TW" sz="2000" dirty="0">
              <a:latin typeface="Calibri" panose="020F0502020204030204" pitchFamily="34" charset="0"/>
              <a:ea typeface="標楷體" pitchFamily="65" charset="-120"/>
              <a:cs typeface="Arial" charset="0"/>
            </a:endParaRPr>
          </a:p>
        </p:txBody>
      </p:sp>
      <p:sp>
        <p:nvSpPr>
          <p:cNvPr id="15" name="投影片編號版面配置區 1"/>
          <p:cNvSpPr>
            <a:spLocks noGrp="1"/>
          </p:cNvSpPr>
          <p:nvPr>
            <p:ph type="sldNum" sz="quarter" idx="10"/>
          </p:nvPr>
        </p:nvSpPr>
        <p:spPr>
          <a:xfrm>
            <a:off x="8748464" y="6597352"/>
            <a:ext cx="395536" cy="260648"/>
          </a:xfrm>
        </p:spPr>
        <p:txBody>
          <a:bodyPr/>
          <a:lstStyle/>
          <a:p>
            <a:pPr>
              <a:defRPr/>
            </a:pPr>
            <a:fld id="{98542226-521B-47A1-8017-474FB3B72A9F}" type="slidenum">
              <a:rPr lang="en-US" altLang="zh-TW" sz="1400" smtClean="0">
                <a:solidFill>
                  <a:schemeClr val="tx1"/>
                </a:solidFill>
                <a:latin typeface="Calibri" panose="020F0502020204030204" pitchFamily="34" charset="0"/>
              </a:rPr>
              <a:pPr>
                <a:defRPr/>
              </a:pPr>
              <a:t>12</a:t>
            </a:fld>
            <a:endParaRPr lang="zh-TW" altLang="zh-TW" sz="14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8523488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13"/>
          <p:cNvSpPr>
            <a:spLocks noChangeArrowheads="1"/>
          </p:cNvSpPr>
          <p:nvPr/>
        </p:nvSpPr>
        <p:spPr bwMode="auto">
          <a:xfrm>
            <a:off x="0" y="322263"/>
            <a:ext cx="9144000" cy="44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marL="990600" indent="-904875" defTabSz="990600"/>
            <a:r>
              <a:rPr lang="zh-TW" altLang="en-US" sz="3200" b="1" dirty="0">
                <a:latin typeface="Calibri" panose="020F0502020204030204" pitchFamily="34" charset="0"/>
                <a:ea typeface="標楷體" pitchFamily="65" charset="-120"/>
                <a:cs typeface="Times New Roman" panose="02020603050405020304" pitchFamily="18" charset="0"/>
              </a:rPr>
              <a:t>五、創新應用獎案例</a:t>
            </a:r>
            <a:r>
              <a:rPr lang="en-US" altLang="zh-TW" sz="3200" b="1" dirty="0">
                <a:latin typeface="Calibri" panose="020F0502020204030204" pitchFamily="34" charset="0"/>
                <a:ea typeface="標楷體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3200" b="1" dirty="0">
                <a:latin typeface="Calibri" panose="020F0502020204030204" pitchFamily="34" charset="0"/>
                <a:ea typeface="標楷體" pitchFamily="65" charset="-120"/>
                <a:cs typeface="Times New Roman" panose="02020603050405020304" pitchFamily="18" charset="0"/>
              </a:rPr>
              <a:t>續</a:t>
            </a:r>
            <a:r>
              <a:rPr lang="en-US" altLang="zh-TW" sz="3200" b="1" dirty="0">
                <a:latin typeface="Calibri" panose="020F0502020204030204" pitchFamily="34" charset="0"/>
                <a:ea typeface="標楷體" pitchFamily="65" charset="-120"/>
                <a:cs typeface="Times New Roman" panose="02020603050405020304" pitchFamily="18" charset="0"/>
              </a:rPr>
              <a:t>)</a:t>
            </a:r>
            <a:endParaRPr lang="zh-TW" altLang="en-US" sz="3200" b="1" dirty="0">
              <a:latin typeface="Calibri" panose="020F0502020204030204" pitchFamily="34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sp>
        <p:nvSpPr>
          <p:cNvPr id="27" name="Rectangle 21"/>
          <p:cNvSpPr>
            <a:spLocks noChangeArrowheads="1"/>
          </p:cNvSpPr>
          <p:nvPr/>
        </p:nvSpPr>
        <p:spPr bwMode="auto">
          <a:xfrm>
            <a:off x="109232" y="1477491"/>
            <a:ext cx="7991160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SzPct val="80000"/>
              <a:buFont typeface="Wingdings" pitchFamily="2" charset="2"/>
              <a:buChar char="n"/>
              <a:defRPr kumimoji="1" sz="28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SzPct val="65000"/>
              <a:buFont typeface="Wingdings" pitchFamily="2" charset="2"/>
              <a:buChar char="l"/>
              <a:defRPr kumimoji="1" sz="26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–"/>
              <a:defRPr kumimoji="1" sz="24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SzPct val="55000"/>
              <a:buFont typeface="Wingdings" pitchFamily="2" charset="2"/>
              <a:buChar char="Ø"/>
              <a:defRPr kumimoji="1" sz="22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9pPr>
          </a:lstStyle>
          <a:p>
            <a:pPr marL="541338" indent="-193675" algn="l">
              <a:lnSpc>
                <a:spcPct val="110000"/>
              </a:lnSpc>
              <a:spcBef>
                <a:spcPct val="0"/>
              </a:spcBef>
              <a:buSzTx/>
              <a:buFont typeface="Wingdings" pitchFamily="2" charset="2"/>
              <a:buChar char="u"/>
            </a:pPr>
            <a:r>
              <a:rPr lang="zh-TW" altLang="en-US" sz="2200" b="1" dirty="0">
                <a:solidFill>
                  <a:srgbClr val="0000FF"/>
                </a:solidFill>
                <a:latin typeface="華康新儷粗黑" pitchFamily="34" charset="-120"/>
                <a:cs typeface="Arial" charset="0"/>
              </a:rPr>
              <a:t>牆壁採用淡色材質 增加光線反射效果</a:t>
            </a:r>
          </a:p>
        </p:txBody>
      </p:sp>
      <p:sp>
        <p:nvSpPr>
          <p:cNvPr id="4099" name="Rectangle 9"/>
          <p:cNvSpPr>
            <a:spLocks noChangeArrowheads="1"/>
          </p:cNvSpPr>
          <p:nvPr/>
        </p:nvSpPr>
        <p:spPr bwMode="auto">
          <a:xfrm>
            <a:off x="120162" y="836712"/>
            <a:ext cx="8844326" cy="71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l" eaLnBrk="0" hangingPunct="0">
              <a:buFont typeface="Wingdings" pitchFamily="2" charset="2"/>
              <a:buNone/>
            </a:pPr>
            <a:r>
              <a:rPr lang="en-US" altLang="zh-TW" sz="2400" b="1" dirty="0">
                <a:solidFill>
                  <a:srgbClr val="000000"/>
                </a:solidFill>
                <a:latin typeface="Calibri" panose="020F0502020204030204" pitchFamily="34" charset="0"/>
                <a:ea typeface="標楷體" pitchFamily="65" charset="-120"/>
              </a:rPr>
              <a:t>(</a:t>
            </a:r>
            <a:r>
              <a:rPr lang="zh-TW" altLang="en-US" sz="2400" b="1" dirty="0">
                <a:solidFill>
                  <a:srgbClr val="000000"/>
                </a:solidFill>
                <a:latin typeface="Calibri" panose="020F0502020204030204" pitchFamily="34" charset="0"/>
                <a:ea typeface="標楷體" pitchFamily="65" charset="-120"/>
              </a:rPr>
              <a:t>二</a:t>
            </a:r>
            <a:r>
              <a:rPr lang="en-US" altLang="zh-TW" sz="2400" b="1" dirty="0">
                <a:solidFill>
                  <a:srgbClr val="000000"/>
                </a:solidFill>
                <a:latin typeface="Calibri" panose="020F0502020204030204" pitchFamily="34" charset="0"/>
                <a:ea typeface="標楷體" pitchFamily="65" charset="-120"/>
              </a:rPr>
              <a:t>)</a:t>
            </a:r>
            <a:r>
              <a:rPr lang="zh-TW" altLang="en-US" sz="2400" b="1" dirty="0">
                <a:solidFill>
                  <a:srgbClr val="000000"/>
                </a:solidFill>
                <a:latin typeface="Calibri" panose="020F0502020204030204" pitchFamily="34" charset="0"/>
                <a:ea typeface="標楷體" pitchFamily="65" charset="-120"/>
              </a:rPr>
              <a:t>國立科學工藝博物館</a:t>
            </a:r>
            <a:r>
              <a:rPr lang="en-US" altLang="zh-TW" sz="2400" b="1" dirty="0">
                <a:solidFill>
                  <a:srgbClr val="000000"/>
                </a:solidFill>
                <a:latin typeface="Calibri" panose="020F0502020204030204" pitchFamily="34" charset="0"/>
                <a:ea typeface="標楷體" pitchFamily="65" charset="-120"/>
              </a:rPr>
              <a:t>(</a:t>
            </a:r>
            <a:r>
              <a:rPr lang="zh-TW" altLang="en-US" sz="2400" b="1" dirty="0">
                <a:solidFill>
                  <a:srgbClr val="000000"/>
                </a:solidFill>
                <a:latin typeface="Calibri" panose="020F0502020204030204" pitchFamily="34" charset="0"/>
                <a:ea typeface="標楷體" pitchFamily="65" charset="-120"/>
              </a:rPr>
              <a:t>節電</a:t>
            </a:r>
            <a:r>
              <a:rPr lang="en-US" altLang="zh-TW" sz="2400" b="1" dirty="0">
                <a:solidFill>
                  <a:srgbClr val="000000"/>
                </a:solidFill>
                <a:latin typeface="Calibri" panose="020F0502020204030204" pitchFamily="34" charset="0"/>
                <a:ea typeface="標楷體" pitchFamily="65" charset="-120"/>
              </a:rPr>
              <a:t>)</a:t>
            </a:r>
            <a:endParaRPr lang="zh-TW" altLang="en-US" sz="2400" b="1" dirty="0">
              <a:solidFill>
                <a:srgbClr val="000000"/>
              </a:solidFill>
              <a:latin typeface="Calibri" panose="020F0502020204030204" pitchFamily="34" charset="0"/>
              <a:ea typeface="標楷體" pitchFamily="65" charset="-120"/>
            </a:endParaRPr>
          </a:p>
        </p:txBody>
      </p:sp>
      <p:sp>
        <p:nvSpPr>
          <p:cNvPr id="28" name="Rectangle 21"/>
          <p:cNvSpPr>
            <a:spLocks noChangeArrowheads="1"/>
          </p:cNvSpPr>
          <p:nvPr/>
        </p:nvSpPr>
        <p:spPr bwMode="auto">
          <a:xfrm>
            <a:off x="179512" y="1981547"/>
            <a:ext cx="5976664" cy="2477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SzPct val="80000"/>
              <a:buFont typeface="Wingdings" pitchFamily="2" charset="2"/>
              <a:buChar char="n"/>
              <a:defRPr kumimoji="1" sz="28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SzPct val="65000"/>
              <a:buFont typeface="Wingdings" pitchFamily="2" charset="2"/>
              <a:buChar char="l"/>
              <a:defRPr kumimoji="1" sz="26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–"/>
              <a:defRPr kumimoji="1" sz="24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SzPct val="55000"/>
              <a:buFont typeface="Wingdings" pitchFamily="2" charset="2"/>
              <a:buChar char="Ø"/>
              <a:defRPr kumimoji="1" sz="22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9pPr>
          </a:lstStyle>
          <a:p>
            <a:pPr marL="715963" indent="-244475" algn="l" eaLnBrk="1" hangingPunct="1">
              <a:spcBef>
                <a:spcPct val="0"/>
              </a:spcBef>
              <a:buSzTx/>
              <a:buFont typeface="Wingdings 2" panose="05020102010507070707" pitchFamily="18" charset="2"/>
              <a:buChar char="£"/>
            </a:pPr>
            <a:r>
              <a:rPr lang="zh-TW" altLang="en-US" sz="2000" b="1" dirty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創新</a:t>
            </a:r>
            <a:r>
              <a:rPr lang="zh-TW" altLang="en-US" sz="2000" b="1" dirty="0" smtClean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原理</a:t>
            </a:r>
            <a:endParaRPr lang="en-US" altLang="zh-TW" sz="2000" b="1" dirty="0">
              <a:solidFill>
                <a:schemeClr val="tx1"/>
              </a:solidFill>
              <a:latin typeface="Calibri" panose="020F0502020204030204" pitchFamily="34" charset="0"/>
              <a:cs typeface="Arial" charset="0"/>
            </a:endParaRPr>
          </a:p>
          <a:p>
            <a:pPr marL="990600" indent="-274638" algn="l" eaLnBrk="1" hangingPunct="1">
              <a:spcBef>
                <a:spcPts val="600"/>
              </a:spcBef>
              <a:buSzTx/>
              <a:buNone/>
            </a:pPr>
            <a:r>
              <a:rPr lang="zh-TW" altLang="en-US" sz="2000" dirty="0" smtClean="0">
                <a:solidFill>
                  <a:schemeClr val="tx1"/>
                </a:solidFill>
                <a:latin typeface="Times New Roman" pitchFamily="18" charset="0"/>
                <a:cs typeface="Arial" charset="0"/>
              </a:rPr>
              <a:t>－</a:t>
            </a:r>
            <a:r>
              <a:rPr lang="zh-TW" altLang="en-US" sz="2000" dirty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室內空間牆壁改為淡色石材，增加光線折射率</a:t>
            </a:r>
            <a:endParaRPr lang="en-US" altLang="zh-TW" sz="2000" dirty="0">
              <a:solidFill>
                <a:schemeClr val="tx1"/>
              </a:solidFill>
              <a:latin typeface="Calibri" panose="020F0502020204030204" pitchFamily="34" charset="0"/>
              <a:cs typeface="Arial" charset="0"/>
            </a:endParaRPr>
          </a:p>
          <a:p>
            <a:pPr marL="990600" indent="-274638" algn="l" eaLnBrk="1" hangingPunct="1">
              <a:spcBef>
                <a:spcPts val="600"/>
              </a:spcBef>
              <a:buSzTx/>
              <a:buNone/>
            </a:pPr>
            <a:r>
              <a:rPr lang="zh-TW" altLang="en-US" sz="2000" dirty="0" smtClean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－</a:t>
            </a:r>
            <a:r>
              <a:rPr lang="zh-TW" altLang="en-US" sz="2000" dirty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同步改善燈具裝設位置，由間接照明改為直接</a:t>
            </a:r>
            <a:r>
              <a:rPr lang="zh-TW" altLang="en-US" sz="2000" dirty="0" smtClean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照明</a:t>
            </a:r>
            <a:endParaRPr lang="en-US" altLang="zh-TW" sz="2000" dirty="0" smtClean="0">
              <a:solidFill>
                <a:schemeClr val="tx1"/>
              </a:solidFill>
              <a:latin typeface="Calibri" panose="020F0502020204030204" pitchFamily="34" charset="0"/>
              <a:cs typeface="Arial" charset="0"/>
            </a:endParaRPr>
          </a:p>
          <a:p>
            <a:pPr marL="990600" indent="-274638" algn="l" eaLnBrk="1" hangingPunct="1">
              <a:spcBef>
                <a:spcPts val="600"/>
              </a:spcBef>
              <a:buSzTx/>
              <a:buNone/>
            </a:pPr>
            <a:r>
              <a:rPr lang="zh-TW" altLang="en-US" sz="2000" dirty="0" smtClean="0">
                <a:solidFill>
                  <a:schemeClr val="tx1"/>
                </a:solidFill>
                <a:latin typeface="Times New Roman" pitchFamily="18" charset="0"/>
                <a:cs typeface="Arial" charset="0"/>
              </a:rPr>
              <a:t>－</a:t>
            </a:r>
            <a:r>
              <a:rPr lang="zh-TW" altLang="en-US" sz="2000" u="sng" dirty="0">
                <a:solidFill>
                  <a:srgbClr val="FF0000"/>
                </a:solidFill>
                <a:latin typeface="Times New Roman" pitchFamily="18" charset="0"/>
                <a:cs typeface="Arial" charset="0"/>
              </a:rPr>
              <a:t>利用環境</a:t>
            </a:r>
            <a:r>
              <a:rPr lang="zh-TW" altLang="en-US" sz="2000" u="sng" dirty="0" smtClean="0">
                <a:solidFill>
                  <a:srgbClr val="FF0000"/>
                </a:solidFill>
                <a:latin typeface="Times New Roman" pitchFamily="18" charset="0"/>
                <a:cs typeface="Arial" charset="0"/>
              </a:rPr>
              <a:t>反射效果</a:t>
            </a:r>
            <a:r>
              <a:rPr lang="zh-TW" altLang="en-US" sz="2000" u="sng" dirty="0">
                <a:solidFill>
                  <a:srgbClr val="FF0000"/>
                </a:solidFill>
                <a:latin typeface="Times New Roman" pitchFamily="18" charset="0"/>
                <a:cs typeface="Arial" charset="0"/>
              </a:rPr>
              <a:t>，</a:t>
            </a:r>
            <a:r>
              <a:rPr lang="zh-TW" altLang="en-US" sz="2000" u="sng" dirty="0" smtClean="0">
                <a:solidFill>
                  <a:srgbClr val="FF0000"/>
                </a:solidFill>
                <a:latin typeface="Times New Roman" pitchFamily="18" charset="0"/>
                <a:cs typeface="Arial" charset="0"/>
              </a:rPr>
              <a:t>在維持照明效果下進行燈具減盞</a:t>
            </a:r>
            <a:endParaRPr lang="en-US" altLang="zh-TW" sz="2000" b="1" u="sng" dirty="0" smtClean="0">
              <a:solidFill>
                <a:srgbClr val="FF0000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graphicFrame>
        <p:nvGraphicFramePr>
          <p:cNvPr id="4" name="物件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93346680"/>
              </p:ext>
            </p:extLst>
          </p:nvPr>
        </p:nvGraphicFramePr>
        <p:xfrm>
          <a:off x="6516216" y="1412776"/>
          <a:ext cx="2545457" cy="2147286"/>
        </p:xfrm>
        <a:graphic>
          <a:graphicData uri="http://schemas.openxmlformats.org/presentationml/2006/ole">
            <p:oleObj spid="_x0000_s91382" name="點陣圖影像" r:id="rId4" imgW="3048000" imgH="2286000" progId="PBrush">
              <p:embed/>
            </p:oleObj>
          </a:graphicData>
        </a:graphic>
      </p:graphicFrame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graphicFrame>
        <p:nvGraphicFramePr>
          <p:cNvPr id="6" name="物件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95691475"/>
              </p:ext>
            </p:extLst>
          </p:nvPr>
        </p:nvGraphicFramePr>
        <p:xfrm>
          <a:off x="6084168" y="3553620"/>
          <a:ext cx="2808312" cy="2539675"/>
        </p:xfrm>
        <a:graphic>
          <a:graphicData uri="http://schemas.openxmlformats.org/presentationml/2006/ole">
            <p:oleObj spid="_x0000_s91383" name="點陣圖影像" r:id="rId5" imgW="3048000" imgH="2286000" progId="PBrush">
              <p:embed/>
            </p:oleObj>
          </a:graphicData>
        </a:graphic>
      </p:graphicFrame>
      <p:sp>
        <p:nvSpPr>
          <p:cNvPr id="12" name="文字方塊 11"/>
          <p:cNvSpPr txBox="1"/>
          <p:nvPr/>
        </p:nvSpPr>
        <p:spPr>
          <a:xfrm>
            <a:off x="7427725" y="3196391"/>
            <a:ext cx="1039626" cy="369332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改善前</a:t>
            </a:r>
            <a:endParaRPr lang="zh-TW" altLang="en-US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6901016" y="5903228"/>
            <a:ext cx="1039626" cy="369332"/>
          </a:xfrm>
          <a:prstGeom prst="rect">
            <a:avLst/>
          </a:prstGeom>
          <a:solidFill>
            <a:srgbClr val="FF99FF"/>
          </a:solidFill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改善後</a:t>
            </a:r>
            <a:endParaRPr lang="zh-TW" altLang="en-US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5" name="Rectangle 21"/>
          <p:cNvSpPr>
            <a:spLocks noChangeArrowheads="1"/>
          </p:cNvSpPr>
          <p:nvPr/>
        </p:nvSpPr>
        <p:spPr bwMode="auto">
          <a:xfrm>
            <a:off x="179512" y="4459148"/>
            <a:ext cx="5758912" cy="1785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SzPct val="80000"/>
              <a:buFont typeface="Wingdings" pitchFamily="2" charset="2"/>
              <a:buChar char="n"/>
              <a:defRPr kumimoji="1" sz="28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SzPct val="65000"/>
              <a:buFont typeface="Wingdings" pitchFamily="2" charset="2"/>
              <a:buChar char="l"/>
              <a:defRPr kumimoji="1" sz="26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–"/>
              <a:defRPr kumimoji="1" sz="24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SzPct val="55000"/>
              <a:buFont typeface="Wingdings" pitchFamily="2" charset="2"/>
              <a:buChar char="Ø"/>
              <a:defRPr kumimoji="1" sz="22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9pPr>
          </a:lstStyle>
          <a:p>
            <a:pPr marL="715963" indent="-244475" algn="l" eaLnBrk="1" hangingPunct="1">
              <a:spcBef>
                <a:spcPct val="0"/>
              </a:spcBef>
              <a:buSzTx/>
              <a:buFont typeface="Wingdings 2" panose="05020102010507070707" pitchFamily="18" charset="2"/>
              <a:buChar char="£"/>
            </a:pPr>
            <a:r>
              <a:rPr lang="zh-TW" altLang="en-US" sz="2000" b="1" dirty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節電</a:t>
            </a:r>
            <a:r>
              <a:rPr lang="zh-TW" altLang="en-US" sz="2000" b="1" dirty="0" smtClean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效益</a:t>
            </a:r>
            <a:r>
              <a:rPr lang="en-US" altLang="zh-TW" sz="2000" b="1" dirty="0" smtClean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 </a:t>
            </a:r>
            <a:endParaRPr lang="en-US" altLang="zh-TW" sz="2000" b="1" dirty="0">
              <a:solidFill>
                <a:schemeClr val="tx1"/>
              </a:solidFill>
              <a:latin typeface="Calibri" panose="020F0502020204030204" pitchFamily="34" charset="0"/>
              <a:cs typeface="Arial" charset="0"/>
            </a:endParaRPr>
          </a:p>
          <a:p>
            <a:pPr marL="990600" indent="-274638" algn="l" eaLnBrk="1" hangingPunct="1">
              <a:spcBef>
                <a:spcPts val="600"/>
              </a:spcBef>
              <a:buSzTx/>
              <a:buNone/>
            </a:pPr>
            <a:r>
              <a:rPr lang="zh-TW" altLang="en-US" sz="2000" dirty="0" smtClean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－</a:t>
            </a:r>
            <a:r>
              <a:rPr lang="zh-TW" altLang="en-US" sz="2000" dirty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因增強反射效果，原空間內燈具數量</a:t>
            </a:r>
            <a:r>
              <a:rPr lang="en-US" altLang="zh-TW" sz="2000" dirty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294</a:t>
            </a:r>
            <a:r>
              <a:rPr lang="zh-TW" altLang="en-US" sz="2000" dirty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盞</a:t>
            </a:r>
            <a:r>
              <a:rPr lang="en-US" altLang="zh-TW" sz="2000" dirty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T8</a:t>
            </a:r>
            <a:r>
              <a:rPr lang="zh-TW" altLang="en-US" sz="2000" dirty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燈具</a:t>
            </a:r>
            <a:r>
              <a:rPr lang="en-US" altLang="zh-TW" sz="2000" dirty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(40Wx2</a:t>
            </a:r>
            <a:r>
              <a:rPr lang="zh-TW" altLang="en-US" sz="2000" dirty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管</a:t>
            </a:r>
            <a:r>
              <a:rPr lang="en-US" altLang="zh-TW" sz="2000" dirty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)</a:t>
            </a:r>
            <a:r>
              <a:rPr lang="zh-TW" altLang="en-US" sz="2000" dirty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，改換為</a:t>
            </a:r>
            <a:r>
              <a:rPr lang="en-US" altLang="zh-TW" sz="2000" dirty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105</a:t>
            </a:r>
            <a:r>
              <a:rPr lang="zh-TW" altLang="en-US" sz="2000" dirty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盞</a:t>
            </a:r>
            <a:r>
              <a:rPr lang="en-US" altLang="zh-TW" sz="2000" dirty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T5</a:t>
            </a:r>
            <a:r>
              <a:rPr lang="zh-TW" altLang="en-US" sz="2000" dirty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燈</a:t>
            </a:r>
            <a:r>
              <a:rPr lang="en-US" altLang="zh-TW" sz="2000" dirty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(14Wx2</a:t>
            </a:r>
            <a:r>
              <a:rPr lang="zh-TW" altLang="en-US" sz="2000" dirty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管</a:t>
            </a:r>
            <a:r>
              <a:rPr lang="en-US" altLang="zh-TW" sz="2000" dirty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)</a:t>
            </a:r>
            <a:r>
              <a:rPr lang="zh-TW" altLang="en-US" sz="2000" dirty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，減少</a:t>
            </a:r>
            <a:r>
              <a:rPr lang="en-US" altLang="zh-TW" sz="2000" dirty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189</a:t>
            </a:r>
            <a:r>
              <a:rPr lang="zh-TW" altLang="en-US" sz="2000" dirty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盞燈具需求</a:t>
            </a:r>
            <a:endParaRPr lang="en-US" altLang="zh-TW" sz="2000" dirty="0">
              <a:solidFill>
                <a:schemeClr val="tx1"/>
              </a:solidFill>
              <a:latin typeface="Calibri" panose="020F0502020204030204" pitchFamily="34" charset="0"/>
              <a:cs typeface="Arial" charset="0"/>
            </a:endParaRPr>
          </a:p>
          <a:p>
            <a:pPr marL="990600" indent="-274638" algn="l" eaLnBrk="1" hangingPunct="1">
              <a:spcBef>
                <a:spcPts val="600"/>
              </a:spcBef>
              <a:buSzTx/>
              <a:buNone/>
            </a:pPr>
            <a:r>
              <a:rPr lang="zh-TW" altLang="en-US" sz="2000" dirty="0" smtClean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－</a:t>
            </a:r>
            <a:r>
              <a:rPr lang="zh-TW" altLang="en-US" sz="2000" dirty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此次汰換燈具</a:t>
            </a:r>
            <a:r>
              <a:rPr lang="zh-TW" altLang="en-US" sz="2000" u="sng" dirty="0">
                <a:solidFill>
                  <a:srgbClr val="FF0000"/>
                </a:solidFill>
                <a:latin typeface="Calibri" panose="020F0502020204030204" pitchFamily="34" charset="0"/>
                <a:cs typeface="Arial" charset="0"/>
              </a:rPr>
              <a:t>節電率達</a:t>
            </a:r>
            <a:r>
              <a:rPr lang="en-US" altLang="zh-TW" sz="2000" u="sng" dirty="0">
                <a:solidFill>
                  <a:srgbClr val="FF0000"/>
                </a:solidFill>
                <a:latin typeface="Calibri" panose="020F0502020204030204" pitchFamily="34" charset="0"/>
                <a:cs typeface="Arial" charset="0"/>
              </a:rPr>
              <a:t>87.5%</a:t>
            </a:r>
          </a:p>
        </p:txBody>
      </p:sp>
      <p:sp>
        <p:nvSpPr>
          <p:cNvPr id="16" name="投影片編號版面配置區 1"/>
          <p:cNvSpPr>
            <a:spLocks noGrp="1"/>
          </p:cNvSpPr>
          <p:nvPr>
            <p:ph type="sldNum" sz="quarter" idx="10"/>
          </p:nvPr>
        </p:nvSpPr>
        <p:spPr>
          <a:xfrm>
            <a:off x="8697521" y="6539380"/>
            <a:ext cx="395536" cy="260648"/>
          </a:xfrm>
        </p:spPr>
        <p:txBody>
          <a:bodyPr/>
          <a:lstStyle/>
          <a:p>
            <a:pPr>
              <a:defRPr/>
            </a:pPr>
            <a:fld id="{98542226-521B-47A1-8017-474FB3B72A9F}" type="slidenum">
              <a:rPr lang="en-US" altLang="zh-TW" sz="1400" smtClean="0">
                <a:solidFill>
                  <a:schemeClr val="tx1"/>
                </a:solidFill>
                <a:latin typeface="Calibri" panose="020F0502020204030204" pitchFamily="34" charset="0"/>
              </a:rPr>
              <a:pPr>
                <a:defRPr/>
              </a:pPr>
              <a:t>13</a:t>
            </a:fld>
            <a:endParaRPr lang="zh-TW" altLang="zh-TW" sz="14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3099886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1"/>
          <p:cNvSpPr>
            <a:spLocks noChangeArrowheads="1"/>
          </p:cNvSpPr>
          <p:nvPr/>
        </p:nvSpPr>
        <p:spPr bwMode="auto">
          <a:xfrm>
            <a:off x="109232" y="1556792"/>
            <a:ext cx="7991160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SzPct val="80000"/>
              <a:buFont typeface="Wingdings" pitchFamily="2" charset="2"/>
              <a:buChar char="n"/>
              <a:defRPr kumimoji="1" sz="28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SzPct val="65000"/>
              <a:buFont typeface="Wingdings" pitchFamily="2" charset="2"/>
              <a:buChar char="l"/>
              <a:defRPr kumimoji="1" sz="26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–"/>
              <a:defRPr kumimoji="1" sz="24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SzPct val="55000"/>
              <a:buFont typeface="Wingdings" pitchFamily="2" charset="2"/>
              <a:buChar char="Ø"/>
              <a:defRPr kumimoji="1" sz="22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9pPr>
          </a:lstStyle>
          <a:p>
            <a:pPr marL="541338" lvl="0" indent="-193675" algn="l">
              <a:lnSpc>
                <a:spcPct val="110000"/>
              </a:lnSpc>
              <a:spcBef>
                <a:spcPct val="0"/>
              </a:spcBef>
              <a:buSzTx/>
              <a:buFont typeface="Wingdings" pitchFamily="2" charset="2"/>
              <a:buChar char="u"/>
            </a:pPr>
            <a:r>
              <a:rPr lang="zh-TW" altLang="en-US" sz="2200" b="1" dirty="0">
                <a:solidFill>
                  <a:srgbClr val="0000FF"/>
                </a:solidFill>
                <a:latin typeface="華康新儷粗黑" pitchFamily="34" charset="-120"/>
                <a:cs typeface="Arial" charset="0"/>
              </a:rPr>
              <a:t>應用雲端監控技術擴大省電效益</a:t>
            </a:r>
          </a:p>
        </p:txBody>
      </p:sp>
      <p:sp>
        <p:nvSpPr>
          <p:cNvPr id="4099" name="Rectangle 9"/>
          <p:cNvSpPr>
            <a:spLocks noChangeArrowheads="1"/>
          </p:cNvSpPr>
          <p:nvPr/>
        </p:nvSpPr>
        <p:spPr bwMode="auto">
          <a:xfrm>
            <a:off x="120162" y="916013"/>
            <a:ext cx="8844326" cy="71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SzPct val="80000"/>
              <a:buFont typeface="Wingdings" pitchFamily="2" charset="2"/>
              <a:buChar char="n"/>
              <a:defRPr kumimoji="1" sz="28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SzPct val="65000"/>
              <a:buFont typeface="Wingdings" pitchFamily="2" charset="2"/>
              <a:buChar char="l"/>
              <a:defRPr kumimoji="1" sz="26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–"/>
              <a:defRPr kumimoji="1" sz="24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SzPct val="55000"/>
              <a:buFont typeface="Wingdings" pitchFamily="2" charset="2"/>
              <a:buChar char="Ø"/>
              <a:defRPr kumimoji="1" sz="22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9pPr>
          </a:lstStyle>
          <a:p>
            <a:pPr algn="l">
              <a:spcBef>
                <a:spcPct val="0"/>
              </a:spcBef>
              <a:buSzTx/>
              <a:buNone/>
            </a:pPr>
            <a:r>
              <a:rPr lang="en-US" altLang="zh-TW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(</a:t>
            </a:r>
            <a:r>
              <a:rPr lang="zh-TW" altLang="en-US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三</a:t>
            </a:r>
            <a:r>
              <a:rPr lang="en-US" altLang="zh-TW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)</a:t>
            </a:r>
            <a:r>
              <a:rPr lang="zh-TW" altLang="en-US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國立臺灣師範大學</a:t>
            </a:r>
            <a:r>
              <a:rPr lang="en-US" altLang="zh-TW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(</a:t>
            </a:r>
            <a:r>
              <a:rPr lang="zh-TW" altLang="en-US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節電</a:t>
            </a:r>
            <a:r>
              <a:rPr lang="en-US" altLang="zh-TW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)</a:t>
            </a:r>
            <a:endParaRPr lang="zh-TW" altLang="en-US" sz="2400" b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28" name="Rectangle 21"/>
          <p:cNvSpPr>
            <a:spLocks noChangeArrowheads="1"/>
          </p:cNvSpPr>
          <p:nvPr/>
        </p:nvSpPr>
        <p:spPr bwMode="auto">
          <a:xfrm>
            <a:off x="179512" y="2162467"/>
            <a:ext cx="8748464" cy="4016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SzPct val="80000"/>
              <a:buFont typeface="Wingdings" pitchFamily="2" charset="2"/>
              <a:buChar char="n"/>
              <a:defRPr kumimoji="1" sz="28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SzPct val="65000"/>
              <a:buFont typeface="Wingdings" pitchFamily="2" charset="2"/>
              <a:buChar char="l"/>
              <a:defRPr kumimoji="1" sz="26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–"/>
              <a:defRPr kumimoji="1" sz="24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SzPct val="55000"/>
              <a:buFont typeface="Wingdings" pitchFamily="2" charset="2"/>
              <a:buChar char="Ø"/>
              <a:defRPr kumimoji="1" sz="22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9pPr>
          </a:lstStyle>
          <a:p>
            <a:pPr marL="715963" indent="-244475" algn="l" eaLnBrk="1" hangingPunct="1">
              <a:spcBef>
                <a:spcPct val="0"/>
              </a:spcBef>
              <a:buSzTx/>
              <a:buFont typeface="Wingdings 2" panose="05020102010507070707" pitchFamily="18" charset="2"/>
              <a:buChar char="£"/>
            </a:pPr>
            <a:r>
              <a:rPr lang="zh-TW" altLang="en-US" sz="2000" b="1" dirty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創新</a:t>
            </a:r>
            <a:r>
              <a:rPr lang="zh-TW" altLang="en-US" sz="2000" b="1" dirty="0" smtClean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原理</a:t>
            </a:r>
            <a:endParaRPr lang="en-US" altLang="zh-TW" sz="2000" b="1" dirty="0">
              <a:solidFill>
                <a:schemeClr val="tx1"/>
              </a:solidFill>
              <a:latin typeface="Calibri" panose="020F0502020204030204" pitchFamily="34" charset="0"/>
              <a:cs typeface="Arial" charset="0"/>
            </a:endParaRPr>
          </a:p>
          <a:p>
            <a:pPr marL="990600" indent="-274638" algn="l" eaLnBrk="1" hangingPunct="1">
              <a:spcBef>
                <a:spcPts val="600"/>
              </a:spcBef>
              <a:buSzTx/>
              <a:buNone/>
            </a:pPr>
            <a:r>
              <a:rPr lang="zh-TW" altLang="en-US" sz="2000" dirty="0" smtClean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－</a:t>
            </a:r>
            <a:r>
              <a:rPr lang="zh-TW" altLang="en-US" sz="2000" dirty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建置「環保小尖兵巡檢</a:t>
            </a:r>
            <a:r>
              <a:rPr lang="en-US" altLang="zh-TW" sz="2000" dirty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APP</a:t>
            </a:r>
            <a:r>
              <a:rPr lang="zh-TW" altLang="en-US" sz="2000" dirty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」</a:t>
            </a:r>
            <a:r>
              <a:rPr lang="zh-TW" altLang="en-US" sz="2000" dirty="0" smtClean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系統</a:t>
            </a:r>
            <a:endParaRPr lang="en-US" altLang="zh-TW" sz="2000" dirty="0" smtClean="0">
              <a:solidFill>
                <a:schemeClr val="tx1"/>
              </a:solidFill>
              <a:latin typeface="Calibri" panose="020F0502020204030204" pitchFamily="34" charset="0"/>
              <a:cs typeface="Arial" charset="0"/>
            </a:endParaRPr>
          </a:p>
          <a:p>
            <a:pPr marL="990600" indent="-274638" algn="l" eaLnBrk="1" hangingPunct="1">
              <a:spcBef>
                <a:spcPts val="600"/>
              </a:spcBef>
              <a:buSzTx/>
              <a:buNone/>
            </a:pPr>
            <a:r>
              <a:rPr lang="zh-TW" altLang="en-US" sz="2000" dirty="0" smtClean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－藉</a:t>
            </a:r>
            <a:r>
              <a:rPr lang="zh-TW" altLang="en-US" sz="2000" u="sng" dirty="0">
                <a:solidFill>
                  <a:srgbClr val="FF0000"/>
                </a:solidFill>
                <a:latin typeface="Calibri" panose="020F0502020204030204" pitchFamily="34" charset="0"/>
                <a:cs typeface="Arial" charset="0"/>
              </a:rPr>
              <a:t>由學生</a:t>
            </a:r>
            <a:r>
              <a:rPr lang="zh-TW" altLang="en-US" sz="2000" u="sng" dirty="0" smtClean="0">
                <a:solidFill>
                  <a:srgbClr val="FF0000"/>
                </a:solidFill>
                <a:latin typeface="Calibri" panose="020F0502020204030204" pitchFamily="34" charset="0"/>
                <a:cs typeface="Arial" charset="0"/>
              </a:rPr>
              <a:t>巡查校園</a:t>
            </a:r>
            <a:r>
              <a:rPr lang="zh-TW" altLang="en-US" sz="2000" u="sng" dirty="0">
                <a:solidFill>
                  <a:srgbClr val="FF0000"/>
                </a:solidFill>
                <a:latin typeface="Calibri" panose="020F0502020204030204" pitchFamily="34" charset="0"/>
                <a:cs typeface="Arial" charset="0"/>
              </a:rPr>
              <a:t>各</a:t>
            </a:r>
            <a:r>
              <a:rPr lang="zh-TW" altLang="en-US" sz="2000" u="sng" dirty="0" smtClean="0">
                <a:solidFill>
                  <a:srgbClr val="FF0000"/>
                </a:solidFill>
                <a:latin typeface="Calibri" panose="020F0502020204030204" pitchFamily="34" charset="0"/>
                <a:cs typeface="Arial" charset="0"/>
              </a:rPr>
              <a:t>單位能源</a:t>
            </a:r>
            <a:r>
              <a:rPr lang="zh-TW" altLang="en-US" sz="2000" u="sng" dirty="0">
                <a:solidFill>
                  <a:srgbClr val="FF0000"/>
                </a:solidFill>
                <a:latin typeface="Calibri" panose="020F0502020204030204" pitchFamily="34" charset="0"/>
                <a:cs typeface="Arial" charset="0"/>
              </a:rPr>
              <a:t>使用情形</a:t>
            </a:r>
            <a:r>
              <a:rPr lang="zh-TW" altLang="en-US" sz="2000" dirty="0" smtClean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，</a:t>
            </a:r>
            <a:endParaRPr lang="en-US" altLang="zh-TW" sz="2000" dirty="0" smtClean="0">
              <a:solidFill>
                <a:schemeClr val="tx1"/>
              </a:solidFill>
              <a:latin typeface="Calibri" panose="020F0502020204030204" pitchFamily="34" charset="0"/>
              <a:cs typeface="Arial" charset="0"/>
            </a:endParaRPr>
          </a:p>
          <a:p>
            <a:pPr marL="990600" indent="-274638" algn="l" eaLnBrk="1" hangingPunct="1">
              <a:spcBef>
                <a:spcPts val="0"/>
              </a:spcBef>
              <a:buSzTx/>
              <a:buNone/>
            </a:pPr>
            <a:r>
              <a:rPr lang="zh-TW" altLang="en-US" sz="2000" dirty="0" smtClean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    並攜帶平板電腦，</a:t>
            </a:r>
            <a:r>
              <a:rPr lang="zh-TW" altLang="en-US" sz="2000" u="sng" dirty="0" smtClean="0">
                <a:solidFill>
                  <a:srgbClr val="FF0000"/>
                </a:solidFill>
                <a:latin typeface="Calibri" panose="020F0502020204030204" pitchFamily="34" charset="0"/>
                <a:cs typeface="Arial" charset="0"/>
              </a:rPr>
              <a:t>以</a:t>
            </a:r>
            <a:r>
              <a:rPr lang="en-US" altLang="zh-TW" sz="2000" u="sng" dirty="0" smtClean="0">
                <a:solidFill>
                  <a:srgbClr val="FF0000"/>
                </a:solidFill>
                <a:latin typeface="Calibri" panose="020F0502020204030204" pitchFamily="34" charset="0"/>
                <a:cs typeface="Arial" charset="0"/>
              </a:rPr>
              <a:t>APP</a:t>
            </a:r>
            <a:r>
              <a:rPr lang="zh-TW" altLang="en-US" sz="2000" u="sng" dirty="0" smtClean="0">
                <a:solidFill>
                  <a:srgbClr val="FF0000"/>
                </a:solidFill>
                <a:latin typeface="Calibri" panose="020F0502020204030204" pitchFamily="34" charset="0"/>
                <a:cs typeface="Arial" charset="0"/>
              </a:rPr>
              <a:t>即時</a:t>
            </a:r>
            <a:r>
              <a:rPr lang="zh-TW" altLang="en-US" sz="2000" u="sng" dirty="0">
                <a:solidFill>
                  <a:srgbClr val="FF0000"/>
                </a:solidFill>
                <a:latin typeface="Calibri" panose="020F0502020204030204" pitchFamily="34" charset="0"/>
                <a:cs typeface="Arial" charset="0"/>
              </a:rPr>
              <a:t>回報異常</a:t>
            </a:r>
            <a:r>
              <a:rPr lang="zh-TW" altLang="en-US" sz="2000" u="sng" dirty="0" smtClean="0">
                <a:solidFill>
                  <a:srgbClr val="FF0000"/>
                </a:solidFill>
                <a:latin typeface="Calibri" panose="020F0502020204030204" pitchFamily="34" charset="0"/>
                <a:cs typeface="Arial" charset="0"/>
              </a:rPr>
              <a:t>狀況</a:t>
            </a:r>
            <a:endParaRPr lang="en-US" altLang="zh-TW" sz="2000" u="sng" dirty="0">
              <a:solidFill>
                <a:srgbClr val="FF0000"/>
              </a:solidFill>
              <a:latin typeface="Calibri" panose="020F0502020204030204" pitchFamily="34" charset="0"/>
              <a:cs typeface="Arial" charset="0"/>
            </a:endParaRPr>
          </a:p>
          <a:p>
            <a:pPr marL="990600" indent="-274638" algn="l" eaLnBrk="1" hangingPunct="1">
              <a:spcBef>
                <a:spcPts val="600"/>
              </a:spcBef>
              <a:buSzTx/>
              <a:buNone/>
            </a:pPr>
            <a:r>
              <a:rPr lang="zh-TW" altLang="en-US" sz="2000" dirty="0" smtClean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－落實學生自主管理，加強節約能源教育</a:t>
            </a:r>
            <a:endParaRPr lang="en-US" altLang="zh-TW" sz="2000" dirty="0" smtClean="0">
              <a:solidFill>
                <a:schemeClr val="tx1"/>
              </a:solidFill>
              <a:latin typeface="Calibri" panose="020F0502020204030204" pitchFamily="34" charset="0"/>
              <a:cs typeface="Arial" charset="0"/>
            </a:endParaRPr>
          </a:p>
          <a:p>
            <a:pPr marL="990600" indent="-274638" algn="l" eaLnBrk="1" hangingPunct="1">
              <a:spcBef>
                <a:spcPts val="600"/>
              </a:spcBef>
              <a:buSzTx/>
              <a:buNone/>
            </a:pPr>
            <a:endParaRPr lang="zh-TW" altLang="en-US" sz="2000" dirty="0">
              <a:solidFill>
                <a:schemeClr val="tx1"/>
              </a:solidFill>
              <a:latin typeface="Calibri" panose="020F0502020204030204" pitchFamily="34" charset="0"/>
              <a:cs typeface="Arial" charset="0"/>
            </a:endParaRPr>
          </a:p>
          <a:p>
            <a:pPr marL="715963" indent="-244475" algn="l" eaLnBrk="1" hangingPunct="1">
              <a:spcBef>
                <a:spcPct val="0"/>
              </a:spcBef>
              <a:buSzTx/>
              <a:buFont typeface="Wingdings 2" panose="05020102010507070707" pitchFamily="18" charset="2"/>
              <a:buChar char="£"/>
            </a:pPr>
            <a:r>
              <a:rPr lang="zh-TW" altLang="en-US" sz="2000" b="1" dirty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節能</a:t>
            </a:r>
            <a:r>
              <a:rPr lang="zh-TW" altLang="en-US" sz="2000" b="1" dirty="0" smtClean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效益</a:t>
            </a:r>
            <a:r>
              <a:rPr lang="zh-TW" altLang="en-US" sz="2000" b="1" dirty="0" smtClean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  <a:sym typeface="Wingdings" pitchFamily="2" charset="2"/>
              </a:rPr>
              <a:t> </a:t>
            </a:r>
            <a:endParaRPr lang="en-US" altLang="zh-TW" sz="2000" b="1" dirty="0">
              <a:solidFill>
                <a:schemeClr val="tx1"/>
              </a:solidFill>
              <a:latin typeface="Calibri" panose="020F0502020204030204" pitchFamily="34" charset="0"/>
              <a:cs typeface="Arial" charset="0"/>
              <a:sym typeface="Wingdings" pitchFamily="2" charset="2"/>
            </a:endParaRPr>
          </a:p>
          <a:p>
            <a:pPr marL="990600" indent="-274638" algn="l" eaLnBrk="1" hangingPunct="1">
              <a:spcBef>
                <a:spcPts val="600"/>
              </a:spcBef>
              <a:buSzTx/>
              <a:buNone/>
            </a:pPr>
            <a:r>
              <a:rPr lang="zh-TW" altLang="en-US" sz="2000" dirty="0" smtClean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－ 「</a:t>
            </a:r>
            <a:r>
              <a:rPr lang="zh-TW" altLang="en-US" sz="2000" dirty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環保小尖兵巡檢</a:t>
            </a:r>
            <a:r>
              <a:rPr lang="en-US" altLang="zh-TW" sz="2000" dirty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APP</a:t>
            </a:r>
            <a:r>
              <a:rPr lang="zh-TW" altLang="en-US" sz="2000" dirty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」系統</a:t>
            </a:r>
            <a:r>
              <a:rPr lang="zh-TW" altLang="en-US" sz="2000" dirty="0" smtClean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經費</a:t>
            </a:r>
            <a:endParaRPr lang="en-US" altLang="zh-TW" sz="2000" dirty="0" smtClean="0">
              <a:solidFill>
                <a:schemeClr val="tx1"/>
              </a:solidFill>
              <a:latin typeface="Calibri" panose="020F0502020204030204" pitchFamily="34" charset="0"/>
              <a:cs typeface="Arial" charset="0"/>
            </a:endParaRPr>
          </a:p>
          <a:p>
            <a:pPr marL="990600" indent="-274638" algn="l" eaLnBrk="1" hangingPunct="1">
              <a:spcBef>
                <a:spcPts val="0"/>
              </a:spcBef>
              <a:buSzTx/>
              <a:buNone/>
            </a:pPr>
            <a:r>
              <a:rPr lang="en-US" altLang="zh-TW" sz="2000" dirty="0" smtClean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      8</a:t>
            </a:r>
            <a:r>
              <a:rPr lang="zh-TW" altLang="en-US" sz="2000" dirty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萬</a:t>
            </a:r>
            <a:r>
              <a:rPr lang="en-US" altLang="zh-TW" sz="2000" dirty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4</a:t>
            </a:r>
            <a:r>
              <a:rPr lang="zh-TW" altLang="en-US" sz="2000" dirty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千</a:t>
            </a:r>
            <a:r>
              <a:rPr lang="zh-TW" altLang="en-US" sz="2000" dirty="0" smtClean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元</a:t>
            </a:r>
            <a:endParaRPr lang="en-US" altLang="zh-TW" sz="2000" u="sng" dirty="0">
              <a:solidFill>
                <a:srgbClr val="FF0000"/>
              </a:solidFill>
              <a:latin typeface="Calibri" panose="020F0502020204030204" pitchFamily="34" charset="0"/>
              <a:cs typeface="Arial" charset="0"/>
            </a:endParaRPr>
          </a:p>
          <a:p>
            <a:pPr marL="990600" indent="-274638" algn="l" eaLnBrk="1" hangingPunct="1">
              <a:spcBef>
                <a:spcPts val="600"/>
              </a:spcBef>
              <a:buSzTx/>
              <a:buNone/>
            </a:pPr>
            <a:r>
              <a:rPr lang="zh-TW" altLang="en-US" sz="2000" dirty="0" smtClean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－ </a:t>
            </a:r>
            <a:r>
              <a:rPr lang="en-US" altLang="zh-TW" sz="2000" dirty="0" smtClean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103</a:t>
            </a:r>
            <a:r>
              <a:rPr lang="zh-TW" altLang="en-US" sz="2000" dirty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年較</a:t>
            </a:r>
            <a:r>
              <a:rPr lang="en-US" altLang="zh-TW" sz="2000" dirty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102</a:t>
            </a:r>
            <a:r>
              <a:rPr lang="zh-TW" altLang="en-US" sz="2000" dirty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年節電</a:t>
            </a:r>
            <a:r>
              <a:rPr lang="en-US" altLang="zh-TW" sz="2000" dirty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108</a:t>
            </a:r>
            <a:r>
              <a:rPr lang="zh-TW" altLang="en-US" sz="2000" dirty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萬度</a:t>
            </a:r>
            <a:r>
              <a:rPr lang="zh-TW" altLang="en-US" sz="2000" dirty="0" smtClean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，</a:t>
            </a:r>
            <a:endParaRPr lang="en-US" altLang="zh-TW" sz="2000" dirty="0" smtClean="0">
              <a:solidFill>
                <a:schemeClr val="tx1"/>
              </a:solidFill>
              <a:latin typeface="Calibri" panose="020F0502020204030204" pitchFamily="34" charset="0"/>
              <a:cs typeface="Arial" charset="0"/>
            </a:endParaRPr>
          </a:p>
          <a:p>
            <a:pPr marL="990600" indent="-274638" algn="l" eaLnBrk="1" hangingPunct="1">
              <a:spcBef>
                <a:spcPts val="0"/>
              </a:spcBef>
              <a:buSzTx/>
              <a:buNone/>
            </a:pPr>
            <a:r>
              <a:rPr lang="en-US" altLang="zh-TW" sz="2000" dirty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 </a:t>
            </a:r>
            <a:r>
              <a:rPr lang="en-US" altLang="zh-TW" sz="2000" dirty="0" smtClean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     </a:t>
            </a:r>
            <a:r>
              <a:rPr lang="zh-TW" altLang="en-US" sz="2000" u="sng" dirty="0" smtClean="0">
                <a:solidFill>
                  <a:srgbClr val="FF0000"/>
                </a:solidFill>
                <a:latin typeface="Calibri" panose="020F0502020204030204" pitchFamily="34" charset="0"/>
                <a:cs typeface="Arial" charset="0"/>
              </a:rPr>
              <a:t>節電率</a:t>
            </a:r>
            <a:r>
              <a:rPr lang="zh-TW" altLang="en-US" sz="2000" u="sng" dirty="0">
                <a:solidFill>
                  <a:srgbClr val="FF0000"/>
                </a:solidFill>
                <a:latin typeface="Calibri" panose="020F0502020204030204" pitchFamily="34" charset="0"/>
                <a:cs typeface="Arial" charset="0"/>
              </a:rPr>
              <a:t>達</a:t>
            </a:r>
            <a:r>
              <a:rPr lang="en-US" altLang="zh-TW" sz="2000" u="sng" dirty="0">
                <a:solidFill>
                  <a:srgbClr val="FF0000"/>
                </a:solidFill>
                <a:latin typeface="Calibri" panose="020F0502020204030204" pitchFamily="34" charset="0"/>
                <a:cs typeface="Arial" charset="0"/>
              </a:rPr>
              <a:t>3.23%</a:t>
            </a:r>
          </a:p>
        </p:txBody>
      </p:sp>
      <p:sp>
        <p:nvSpPr>
          <p:cNvPr id="8" name="Rectangle 13"/>
          <p:cNvSpPr>
            <a:spLocks noChangeArrowheads="1"/>
          </p:cNvSpPr>
          <p:nvPr/>
        </p:nvSpPr>
        <p:spPr bwMode="auto">
          <a:xfrm>
            <a:off x="0" y="322263"/>
            <a:ext cx="9144000" cy="44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marL="990600" indent="-904875" defTabSz="990600"/>
            <a:r>
              <a:rPr lang="zh-TW" altLang="en-US" sz="3200" b="1" dirty="0">
                <a:latin typeface="Calibri" panose="020F0502020204030204" pitchFamily="34" charset="0"/>
                <a:ea typeface="標楷體" pitchFamily="65" charset="-120"/>
                <a:cs typeface="Times New Roman" panose="02020603050405020304" pitchFamily="18" charset="0"/>
              </a:rPr>
              <a:t>五、創新應用獎案例</a:t>
            </a:r>
            <a:r>
              <a:rPr lang="en-US" altLang="zh-TW" sz="3200" b="1" dirty="0">
                <a:latin typeface="Calibri" panose="020F0502020204030204" pitchFamily="34" charset="0"/>
                <a:ea typeface="標楷體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3200" b="1" dirty="0">
                <a:latin typeface="Calibri" panose="020F0502020204030204" pitchFamily="34" charset="0"/>
                <a:ea typeface="標楷體" pitchFamily="65" charset="-120"/>
                <a:cs typeface="Times New Roman" panose="02020603050405020304" pitchFamily="18" charset="0"/>
              </a:rPr>
              <a:t>續</a:t>
            </a:r>
            <a:r>
              <a:rPr lang="en-US" altLang="zh-TW" sz="3200" b="1" dirty="0">
                <a:latin typeface="Calibri" panose="020F0502020204030204" pitchFamily="34" charset="0"/>
                <a:ea typeface="標楷體" pitchFamily="65" charset="-120"/>
                <a:cs typeface="Times New Roman" panose="02020603050405020304" pitchFamily="18" charset="0"/>
              </a:rPr>
              <a:t>)</a:t>
            </a:r>
            <a:endParaRPr lang="zh-TW" altLang="en-US" sz="3200" b="1" dirty="0">
              <a:latin typeface="Calibri" panose="020F0502020204030204" pitchFamily="34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10" name="Picture 3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024808"/>
            <a:ext cx="3059832" cy="21541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rgbClr val="999999"/>
                  </a:outerShdw>
                </a:effectLst>
              </a14:hiddenEffects>
            </a:ext>
          </a:extLst>
        </p:spPr>
      </p:pic>
      <p:pic>
        <p:nvPicPr>
          <p:cNvPr id="91138" name="Picture 2" descr="Screenshot_2014-12-08-09-20-3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39988" y="1628800"/>
            <a:ext cx="2664296" cy="2232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投影片編號版面配置區 1"/>
          <p:cNvSpPr>
            <a:spLocks noGrp="1"/>
          </p:cNvSpPr>
          <p:nvPr>
            <p:ph type="sldNum" sz="quarter" idx="10"/>
          </p:nvPr>
        </p:nvSpPr>
        <p:spPr>
          <a:xfrm>
            <a:off x="8697521" y="6539380"/>
            <a:ext cx="395536" cy="260648"/>
          </a:xfrm>
        </p:spPr>
        <p:txBody>
          <a:bodyPr/>
          <a:lstStyle/>
          <a:p>
            <a:pPr>
              <a:defRPr/>
            </a:pPr>
            <a:fld id="{98542226-521B-47A1-8017-474FB3B72A9F}" type="slidenum">
              <a:rPr lang="en-US" altLang="zh-TW" sz="1400" smtClean="0">
                <a:solidFill>
                  <a:schemeClr val="tx1"/>
                </a:solidFill>
                <a:latin typeface="Calibri" panose="020F0502020204030204" pitchFamily="34" charset="0"/>
              </a:rPr>
              <a:pPr>
                <a:defRPr/>
              </a:pPr>
              <a:t>14</a:t>
            </a:fld>
            <a:endParaRPr lang="zh-TW" altLang="zh-TW" sz="14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091200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 bwMode="auto">
          <a:xfrm>
            <a:off x="6372200" y="3573016"/>
            <a:ext cx="2261054" cy="3114928"/>
          </a:xfrm>
          <a:prstGeom prst="rect">
            <a:avLst/>
          </a:prstGeom>
          <a:solidFill>
            <a:srgbClr val="FFFFCC"/>
          </a:solidFill>
          <a:ln w="9525" algn="ctr">
            <a:solidFill>
              <a:srgbClr val="2E2ECB"/>
            </a:solidFill>
            <a:miter lim="800000"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wrap="none" rtlCol="0" anchor="ctr"/>
          <a:lstStyle/>
          <a:p>
            <a:pPr algn="ctr"/>
            <a:endParaRPr lang="zh-TW" altLang="en-US" sz="1600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7" name="Rectangle 21"/>
          <p:cNvSpPr>
            <a:spLocks noChangeArrowheads="1"/>
          </p:cNvSpPr>
          <p:nvPr/>
        </p:nvSpPr>
        <p:spPr bwMode="auto">
          <a:xfrm>
            <a:off x="109232" y="1556792"/>
            <a:ext cx="7991160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SzPct val="80000"/>
              <a:buFont typeface="Wingdings" pitchFamily="2" charset="2"/>
              <a:buChar char="n"/>
              <a:defRPr kumimoji="1" sz="28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SzPct val="65000"/>
              <a:buFont typeface="Wingdings" pitchFamily="2" charset="2"/>
              <a:buChar char="l"/>
              <a:defRPr kumimoji="1" sz="26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–"/>
              <a:defRPr kumimoji="1" sz="24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SzPct val="55000"/>
              <a:buFont typeface="Wingdings" pitchFamily="2" charset="2"/>
              <a:buChar char="Ø"/>
              <a:defRPr kumimoji="1" sz="22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9pPr>
          </a:lstStyle>
          <a:p>
            <a:pPr marL="541338" lvl="0" indent="-193675" algn="l">
              <a:lnSpc>
                <a:spcPct val="110000"/>
              </a:lnSpc>
              <a:spcBef>
                <a:spcPct val="0"/>
              </a:spcBef>
              <a:buSzTx/>
              <a:buFont typeface="Wingdings" pitchFamily="2" charset="2"/>
              <a:buChar char="u"/>
            </a:pPr>
            <a:r>
              <a:rPr lang="zh-TW" altLang="en-US" sz="2200" b="1" dirty="0">
                <a:solidFill>
                  <a:srgbClr val="0000FF"/>
                </a:solidFill>
                <a:latin typeface="華康新儷粗黑" pitchFamily="34" charset="-120"/>
                <a:cs typeface="Arial" charset="0"/>
              </a:rPr>
              <a:t>精算蒸飯人數 機動減少蒸飯箱使用</a:t>
            </a:r>
          </a:p>
        </p:txBody>
      </p:sp>
      <p:sp>
        <p:nvSpPr>
          <p:cNvPr id="4099" name="Rectangle 9"/>
          <p:cNvSpPr>
            <a:spLocks noChangeArrowheads="1"/>
          </p:cNvSpPr>
          <p:nvPr/>
        </p:nvSpPr>
        <p:spPr bwMode="auto">
          <a:xfrm>
            <a:off x="120162" y="916013"/>
            <a:ext cx="8844326" cy="71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SzPct val="80000"/>
              <a:buFont typeface="Wingdings" pitchFamily="2" charset="2"/>
              <a:buChar char="n"/>
              <a:defRPr kumimoji="1" sz="28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SzPct val="65000"/>
              <a:buFont typeface="Wingdings" pitchFamily="2" charset="2"/>
              <a:buChar char="l"/>
              <a:defRPr kumimoji="1" sz="26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–"/>
              <a:defRPr kumimoji="1" sz="24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SzPct val="55000"/>
              <a:buFont typeface="Wingdings" pitchFamily="2" charset="2"/>
              <a:buChar char="Ø"/>
              <a:defRPr kumimoji="1" sz="22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9pPr>
          </a:lstStyle>
          <a:p>
            <a:pPr algn="l">
              <a:spcBef>
                <a:spcPct val="0"/>
              </a:spcBef>
              <a:buSzTx/>
              <a:buNone/>
            </a:pPr>
            <a:r>
              <a:rPr lang="en-US" altLang="zh-TW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(</a:t>
            </a:r>
            <a:r>
              <a:rPr lang="zh-TW" altLang="en-US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四</a:t>
            </a:r>
            <a:r>
              <a:rPr lang="en-US" altLang="zh-TW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)</a:t>
            </a:r>
            <a:r>
              <a:rPr lang="zh-TW" altLang="en-US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臺北市立西松高級中學</a:t>
            </a:r>
            <a:r>
              <a:rPr lang="en-US" altLang="zh-TW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(</a:t>
            </a:r>
            <a:r>
              <a:rPr lang="zh-TW" altLang="en-US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節電</a:t>
            </a:r>
            <a:r>
              <a:rPr lang="en-US" altLang="zh-TW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)</a:t>
            </a:r>
            <a:endParaRPr lang="zh-TW" altLang="en-US" sz="2400" b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28" name="Rectangle 21"/>
          <p:cNvSpPr>
            <a:spLocks noChangeArrowheads="1"/>
          </p:cNvSpPr>
          <p:nvPr/>
        </p:nvSpPr>
        <p:spPr bwMode="auto">
          <a:xfrm>
            <a:off x="179512" y="2060848"/>
            <a:ext cx="8748464" cy="363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SzPct val="80000"/>
              <a:buFont typeface="Wingdings" pitchFamily="2" charset="2"/>
              <a:buChar char="n"/>
              <a:defRPr kumimoji="1" sz="28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SzPct val="65000"/>
              <a:buFont typeface="Wingdings" pitchFamily="2" charset="2"/>
              <a:buChar char="l"/>
              <a:defRPr kumimoji="1" sz="26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–"/>
              <a:defRPr kumimoji="1" sz="24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SzPct val="55000"/>
              <a:buFont typeface="Wingdings" pitchFamily="2" charset="2"/>
              <a:buChar char="Ø"/>
              <a:defRPr kumimoji="1" sz="22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9pPr>
          </a:lstStyle>
          <a:p>
            <a:pPr marL="715963" indent="-244475" algn="l" eaLnBrk="1" hangingPunct="1">
              <a:spcBef>
                <a:spcPct val="0"/>
              </a:spcBef>
              <a:buSzTx/>
              <a:buFont typeface="Wingdings 2" panose="05020102010507070707" pitchFamily="18" charset="2"/>
              <a:buChar char="£"/>
            </a:pPr>
            <a:r>
              <a:rPr lang="zh-TW" altLang="en-US" sz="2000" b="1" dirty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創新</a:t>
            </a:r>
            <a:r>
              <a:rPr lang="zh-TW" altLang="en-US" sz="2000" b="1" dirty="0" smtClean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原理</a:t>
            </a:r>
            <a:endParaRPr lang="en-US" altLang="zh-TW" sz="2000" b="1" dirty="0">
              <a:solidFill>
                <a:schemeClr val="tx1"/>
              </a:solidFill>
              <a:latin typeface="Calibri" panose="020F0502020204030204" pitchFamily="34" charset="0"/>
              <a:cs typeface="Arial" charset="0"/>
            </a:endParaRPr>
          </a:p>
          <a:p>
            <a:pPr marL="990600" indent="-274638" algn="l" eaLnBrk="1" hangingPunct="1">
              <a:spcBef>
                <a:spcPts val="600"/>
              </a:spcBef>
              <a:buSzTx/>
              <a:buNone/>
            </a:pPr>
            <a:r>
              <a:rPr lang="zh-TW" altLang="en-US" sz="2000" dirty="0" smtClean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－學校所有班級皆設置個別蒸飯箱</a:t>
            </a:r>
            <a:r>
              <a:rPr lang="en-US" altLang="zh-TW" sz="2000" dirty="0" smtClean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(59</a:t>
            </a:r>
            <a:r>
              <a:rPr lang="zh-TW" altLang="en-US" sz="2000" dirty="0" smtClean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個班級、</a:t>
            </a:r>
            <a:r>
              <a:rPr lang="en-US" altLang="zh-TW" sz="2000" dirty="0" smtClean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59</a:t>
            </a:r>
            <a:r>
              <a:rPr lang="zh-TW" altLang="en-US" sz="2000" dirty="0" smtClean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台蒸飯箱</a:t>
            </a:r>
            <a:r>
              <a:rPr lang="en-US" altLang="zh-TW" sz="2000" dirty="0" smtClean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)</a:t>
            </a:r>
          </a:p>
          <a:p>
            <a:pPr marL="990600" indent="-274638" algn="l" eaLnBrk="1" hangingPunct="1">
              <a:spcBef>
                <a:spcPts val="600"/>
              </a:spcBef>
              <a:buSzTx/>
              <a:buNone/>
            </a:pPr>
            <a:r>
              <a:rPr lang="zh-TW" altLang="en-US" sz="2000" dirty="0" smtClean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－統計各班蒸飯人數，並依教室位置</a:t>
            </a:r>
            <a:r>
              <a:rPr lang="zh-TW" altLang="en-US" sz="2000" u="sng" dirty="0" smtClean="0">
                <a:solidFill>
                  <a:srgbClr val="FF0000"/>
                </a:solidFill>
                <a:latin typeface="Calibri" panose="020F0502020204030204" pitchFamily="34" charset="0"/>
                <a:cs typeface="Arial" charset="0"/>
              </a:rPr>
              <a:t>整併需求，共用蒸飯箱</a:t>
            </a:r>
            <a:endParaRPr lang="en-US" altLang="zh-TW" sz="2000" u="sng" dirty="0" smtClean="0">
              <a:solidFill>
                <a:srgbClr val="FF0000"/>
              </a:solidFill>
              <a:latin typeface="Calibri" panose="020F0502020204030204" pitchFamily="34" charset="0"/>
              <a:cs typeface="Arial" charset="0"/>
            </a:endParaRPr>
          </a:p>
          <a:p>
            <a:pPr marL="990600" indent="-274638" algn="l" eaLnBrk="1" hangingPunct="1">
              <a:spcBef>
                <a:spcPts val="600"/>
              </a:spcBef>
              <a:buSzTx/>
              <a:buNone/>
            </a:pPr>
            <a:r>
              <a:rPr lang="zh-TW" altLang="en-US" sz="2000" dirty="0" smtClean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－設置</a:t>
            </a:r>
            <a:r>
              <a:rPr lang="zh-TW" altLang="en-US" sz="2000" dirty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一速度較快蒸飯箱</a:t>
            </a:r>
            <a:r>
              <a:rPr lang="zh-TW" altLang="en-US" sz="2000" dirty="0" smtClean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，針對</a:t>
            </a:r>
            <a:r>
              <a:rPr lang="zh-TW" altLang="en-US" sz="2000" dirty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未及</a:t>
            </a:r>
            <a:r>
              <a:rPr lang="zh-TW" altLang="en-US" sz="2000" dirty="0" smtClean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蒸</a:t>
            </a:r>
            <a:r>
              <a:rPr lang="zh-TW" altLang="en-US" sz="2000" dirty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飯的便當</a:t>
            </a:r>
            <a:r>
              <a:rPr lang="zh-TW" altLang="en-US" sz="2000" dirty="0" smtClean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統一集中處理</a:t>
            </a:r>
            <a:endParaRPr lang="en-US" altLang="zh-TW" sz="2000" dirty="0" smtClean="0">
              <a:solidFill>
                <a:schemeClr val="tx1"/>
              </a:solidFill>
              <a:latin typeface="Calibri" panose="020F0502020204030204" pitchFamily="34" charset="0"/>
              <a:cs typeface="Arial" charset="0"/>
            </a:endParaRPr>
          </a:p>
          <a:p>
            <a:pPr algn="l" eaLnBrk="1" hangingPunct="1">
              <a:spcBef>
                <a:spcPct val="0"/>
              </a:spcBef>
              <a:buSzTx/>
              <a:buNone/>
            </a:pPr>
            <a:endParaRPr lang="en-US" altLang="zh-TW" sz="2000" b="1" dirty="0" smtClean="0">
              <a:solidFill>
                <a:schemeClr val="tx1"/>
              </a:solidFill>
              <a:latin typeface="Calibri" panose="020F0502020204030204" pitchFamily="34" charset="0"/>
              <a:cs typeface="Arial" charset="0"/>
            </a:endParaRPr>
          </a:p>
          <a:p>
            <a:pPr marL="715963" indent="-244475" algn="l" eaLnBrk="1" hangingPunct="1">
              <a:spcBef>
                <a:spcPct val="0"/>
              </a:spcBef>
              <a:buSzTx/>
              <a:buFont typeface="Wingdings 2" panose="05020102010507070707" pitchFamily="18" charset="2"/>
              <a:buChar char="£"/>
            </a:pPr>
            <a:r>
              <a:rPr lang="zh-TW" altLang="en-US" sz="2000" b="1" dirty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節能</a:t>
            </a:r>
            <a:r>
              <a:rPr lang="zh-TW" altLang="en-US" sz="2000" b="1" dirty="0" smtClean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效益</a:t>
            </a:r>
            <a:endParaRPr lang="en-US" altLang="zh-TW" sz="2000" b="1" dirty="0">
              <a:solidFill>
                <a:schemeClr val="tx1"/>
              </a:solidFill>
              <a:latin typeface="Calibri" panose="020F0502020204030204" pitchFamily="34" charset="0"/>
              <a:cs typeface="Arial" charset="0"/>
            </a:endParaRPr>
          </a:p>
          <a:p>
            <a:pPr marL="990600" indent="-274638" algn="l" eaLnBrk="1" hangingPunct="1">
              <a:spcBef>
                <a:spcPts val="600"/>
              </a:spcBef>
              <a:buSzTx/>
              <a:buNone/>
            </a:pPr>
            <a:r>
              <a:rPr lang="zh-TW" altLang="en-US" sz="2000" dirty="0" smtClean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－</a:t>
            </a:r>
            <a:r>
              <a:rPr lang="zh-TW" altLang="en-US" sz="2000" dirty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原使用</a:t>
            </a:r>
            <a:r>
              <a:rPr lang="en-US" altLang="zh-TW" sz="2000" dirty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59</a:t>
            </a:r>
            <a:r>
              <a:rPr lang="zh-TW" altLang="en-US" sz="2000" dirty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個蒸飯箱，經整併僅需使用</a:t>
            </a:r>
            <a:r>
              <a:rPr lang="en-US" altLang="zh-TW" sz="2000" dirty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36</a:t>
            </a:r>
            <a:r>
              <a:rPr lang="zh-TW" altLang="en-US" sz="2000" dirty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個</a:t>
            </a:r>
            <a:r>
              <a:rPr lang="zh-TW" altLang="en-US" sz="2000" dirty="0" smtClean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，</a:t>
            </a:r>
            <a:endParaRPr lang="en-US" altLang="zh-TW" sz="2000" dirty="0" smtClean="0">
              <a:solidFill>
                <a:schemeClr val="tx1"/>
              </a:solidFill>
              <a:latin typeface="Calibri" panose="020F0502020204030204" pitchFamily="34" charset="0"/>
              <a:cs typeface="Arial" charset="0"/>
            </a:endParaRPr>
          </a:p>
          <a:p>
            <a:pPr marL="990600" indent="-274638" algn="l" eaLnBrk="1" hangingPunct="1">
              <a:spcBef>
                <a:spcPts val="0"/>
              </a:spcBef>
              <a:buSzTx/>
              <a:buNone/>
            </a:pPr>
            <a:r>
              <a:rPr lang="en-US" altLang="zh-TW" sz="2000" dirty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 </a:t>
            </a:r>
            <a:r>
              <a:rPr lang="en-US" altLang="zh-TW" sz="2000" dirty="0" smtClean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    </a:t>
            </a:r>
            <a:r>
              <a:rPr lang="zh-TW" altLang="en-US" sz="2000" u="sng" dirty="0">
                <a:solidFill>
                  <a:srgbClr val="FF0000"/>
                </a:solidFill>
                <a:latin typeface="Calibri" panose="020F0502020204030204" pitchFamily="34" charset="0"/>
                <a:cs typeface="Arial" charset="0"/>
              </a:rPr>
              <a:t>每月節省近</a:t>
            </a:r>
            <a:r>
              <a:rPr lang="en-US" altLang="zh-TW" sz="2000" u="sng" dirty="0">
                <a:solidFill>
                  <a:srgbClr val="FF0000"/>
                </a:solidFill>
                <a:latin typeface="Calibri" panose="020F0502020204030204" pitchFamily="34" charset="0"/>
                <a:cs typeface="Arial" charset="0"/>
              </a:rPr>
              <a:t>644</a:t>
            </a:r>
            <a:r>
              <a:rPr lang="zh-TW" altLang="en-US" sz="2000" u="sng" dirty="0">
                <a:solidFill>
                  <a:srgbClr val="FF0000"/>
                </a:solidFill>
                <a:latin typeface="Calibri" panose="020F0502020204030204" pitchFamily="34" charset="0"/>
                <a:cs typeface="Arial" charset="0"/>
              </a:rPr>
              <a:t>度電</a:t>
            </a:r>
            <a:endParaRPr lang="en-US" altLang="zh-TW" sz="2000" u="sng" dirty="0">
              <a:solidFill>
                <a:srgbClr val="FF0000"/>
              </a:solidFill>
              <a:latin typeface="Calibri" panose="020F0502020204030204" pitchFamily="34" charset="0"/>
              <a:cs typeface="Arial" charset="0"/>
            </a:endParaRPr>
          </a:p>
          <a:p>
            <a:pPr marL="990600" indent="-274638" algn="l" eaLnBrk="1" hangingPunct="1">
              <a:spcBef>
                <a:spcPts val="600"/>
              </a:spcBef>
              <a:buSzTx/>
              <a:buNone/>
            </a:pPr>
            <a:r>
              <a:rPr lang="zh-TW" altLang="en-US" sz="2000" dirty="0" smtClean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－</a:t>
            </a:r>
            <a:r>
              <a:rPr lang="zh-TW" altLang="en-US" sz="2000" dirty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在蒸飯箱用電部分，因減少使用</a:t>
            </a:r>
            <a:r>
              <a:rPr lang="en-US" altLang="zh-TW" sz="2000" dirty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2</a:t>
            </a:r>
            <a:r>
              <a:rPr lang="en-US" altLang="zh-TW" sz="2000" dirty="0" smtClean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3</a:t>
            </a:r>
            <a:r>
              <a:rPr lang="zh-TW" altLang="en-US" sz="2000" dirty="0" smtClean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個蒸飯箱，</a:t>
            </a:r>
            <a:endParaRPr lang="en-US" altLang="zh-TW" sz="2000" dirty="0" smtClean="0">
              <a:solidFill>
                <a:schemeClr val="tx1"/>
              </a:solidFill>
              <a:latin typeface="Calibri" panose="020F0502020204030204" pitchFamily="34" charset="0"/>
              <a:cs typeface="Arial" charset="0"/>
            </a:endParaRPr>
          </a:p>
          <a:p>
            <a:pPr marL="990600" indent="-274638" algn="l" eaLnBrk="1" hangingPunct="1">
              <a:spcBef>
                <a:spcPts val="0"/>
              </a:spcBef>
              <a:buSzTx/>
              <a:buNone/>
            </a:pPr>
            <a:r>
              <a:rPr lang="en-US" altLang="zh-TW" sz="2000" dirty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 </a:t>
            </a:r>
            <a:r>
              <a:rPr lang="en-US" altLang="zh-TW" sz="2000" dirty="0" smtClean="0">
                <a:solidFill>
                  <a:schemeClr val="tx1"/>
                </a:solidFill>
                <a:latin typeface="Calibri" panose="020F0502020204030204" pitchFamily="34" charset="0"/>
                <a:cs typeface="Arial" charset="0"/>
              </a:rPr>
              <a:t>    </a:t>
            </a:r>
            <a:r>
              <a:rPr lang="zh-TW" altLang="en-US" sz="2000" u="sng" dirty="0" smtClean="0">
                <a:solidFill>
                  <a:srgbClr val="FF0000"/>
                </a:solidFill>
                <a:latin typeface="Calibri" panose="020F0502020204030204" pitchFamily="34" charset="0"/>
                <a:cs typeface="Arial" charset="0"/>
              </a:rPr>
              <a:t>節電率近</a:t>
            </a:r>
            <a:r>
              <a:rPr lang="en-US" altLang="zh-TW" sz="2000" u="sng" dirty="0">
                <a:solidFill>
                  <a:srgbClr val="FF0000"/>
                </a:solidFill>
                <a:latin typeface="Calibri" panose="020F0502020204030204" pitchFamily="34" charset="0"/>
                <a:cs typeface="Arial" charset="0"/>
              </a:rPr>
              <a:t>4</a:t>
            </a:r>
            <a:r>
              <a:rPr lang="en-US" altLang="zh-TW" sz="2000" u="sng" dirty="0" smtClean="0">
                <a:solidFill>
                  <a:srgbClr val="FF0000"/>
                </a:solidFill>
                <a:latin typeface="Calibri" panose="020F0502020204030204" pitchFamily="34" charset="0"/>
                <a:cs typeface="Arial" charset="0"/>
              </a:rPr>
              <a:t>0%  (23/59)</a:t>
            </a:r>
            <a:endParaRPr lang="en-US" altLang="zh-TW" sz="2000" b="1" u="sng" dirty="0">
              <a:solidFill>
                <a:srgbClr val="FF0000"/>
              </a:solidFill>
              <a:latin typeface="Calibri" panose="020F0502020204030204" pitchFamily="34" charset="0"/>
              <a:cs typeface="Arial" charset="0"/>
            </a:endParaRPr>
          </a:p>
        </p:txBody>
      </p:sp>
      <p:sp>
        <p:nvSpPr>
          <p:cNvPr id="8" name="Rectangle 13"/>
          <p:cNvSpPr>
            <a:spLocks noChangeArrowheads="1"/>
          </p:cNvSpPr>
          <p:nvPr/>
        </p:nvSpPr>
        <p:spPr bwMode="auto">
          <a:xfrm>
            <a:off x="0" y="322263"/>
            <a:ext cx="9144000" cy="44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marL="990600" indent="-904875" defTabSz="990600"/>
            <a:r>
              <a:rPr lang="zh-TW" altLang="en-US" sz="3200" b="1" dirty="0">
                <a:latin typeface="Calibri" panose="020F0502020204030204" pitchFamily="34" charset="0"/>
                <a:ea typeface="標楷體" pitchFamily="65" charset="-120"/>
                <a:cs typeface="Times New Roman" panose="02020603050405020304" pitchFamily="18" charset="0"/>
              </a:rPr>
              <a:t>五、創新應用獎案例</a:t>
            </a:r>
            <a:r>
              <a:rPr lang="en-US" altLang="zh-TW" sz="3200" b="1" dirty="0">
                <a:latin typeface="Calibri" panose="020F0502020204030204" pitchFamily="34" charset="0"/>
                <a:ea typeface="標楷體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3200" b="1" dirty="0">
                <a:latin typeface="Calibri" panose="020F0502020204030204" pitchFamily="34" charset="0"/>
                <a:ea typeface="標楷體" pitchFamily="65" charset="-120"/>
                <a:cs typeface="Times New Roman" panose="02020603050405020304" pitchFamily="18" charset="0"/>
              </a:rPr>
              <a:t>續</a:t>
            </a:r>
            <a:r>
              <a:rPr lang="en-US" altLang="zh-TW" sz="3200" b="1" dirty="0">
                <a:latin typeface="Calibri" panose="020F0502020204030204" pitchFamily="34" charset="0"/>
                <a:ea typeface="標楷體" pitchFamily="65" charset="-120"/>
                <a:cs typeface="Times New Roman" panose="02020603050405020304" pitchFamily="18" charset="0"/>
              </a:rPr>
              <a:t>)</a:t>
            </a:r>
            <a:endParaRPr lang="zh-TW" altLang="en-US" sz="3200" b="1" dirty="0">
              <a:latin typeface="Calibri" panose="020F0502020204030204" pitchFamily="34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91138" name="Picture 2" descr="http://www.king-168.com/product/image/pics/kb-36g%E4%BA%BA%E4%BB%BD%E8%92%B8%E4%BE%BF%E7%95%B6%E7%AE%B1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6228184" y="3573016"/>
            <a:ext cx="2495636" cy="2495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文字方塊 9"/>
          <p:cNvSpPr txBox="1"/>
          <p:nvPr/>
        </p:nvSpPr>
        <p:spPr>
          <a:xfrm>
            <a:off x="6415402" y="5930696"/>
            <a:ext cx="2189046" cy="738664"/>
          </a:xfrm>
          <a:prstGeom prst="rect">
            <a:avLst/>
          </a:prstGeom>
          <a:solidFill>
            <a:srgbClr val="CCFFCC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TW" altLang="en-US" dirty="0" smtClean="0">
                <a:latin typeface="Calibri" panose="020F0502020204030204" pitchFamily="34" charset="0"/>
                <a:ea typeface="標楷體" pitchFamily="65" charset="-120"/>
              </a:rPr>
              <a:t>蒸飯箱</a:t>
            </a:r>
            <a:endParaRPr lang="en-US" altLang="zh-TW" dirty="0" smtClean="0">
              <a:latin typeface="Calibri" panose="020F0502020204030204" pitchFamily="34" charset="0"/>
              <a:ea typeface="標楷體" pitchFamily="65" charset="-120"/>
            </a:endParaRPr>
          </a:p>
          <a:p>
            <a:r>
              <a:rPr lang="zh-TW" altLang="en-US" sz="1200" dirty="0" smtClean="0">
                <a:latin typeface="Calibri" panose="020F0502020204030204" pitchFamily="34" charset="0"/>
                <a:ea typeface="標楷體" pitchFamily="65" charset="-120"/>
              </a:rPr>
              <a:t>一般機型</a:t>
            </a:r>
            <a:r>
              <a:rPr lang="en-US" altLang="zh-TW" sz="1200" dirty="0" smtClean="0">
                <a:latin typeface="Calibri" panose="020F0502020204030204" pitchFamily="34" charset="0"/>
                <a:ea typeface="標楷體" pitchFamily="65" charset="-120"/>
              </a:rPr>
              <a:t>700W x 2hr x 23</a:t>
            </a:r>
            <a:r>
              <a:rPr lang="zh-TW" altLang="en-US" sz="1200" dirty="0" smtClean="0">
                <a:latin typeface="Calibri" panose="020F0502020204030204" pitchFamily="34" charset="0"/>
                <a:ea typeface="標楷體" pitchFamily="65" charset="-120"/>
              </a:rPr>
              <a:t>個 </a:t>
            </a:r>
            <a:r>
              <a:rPr lang="en-US" altLang="zh-TW" sz="1200" dirty="0" smtClean="0">
                <a:latin typeface="Calibri" panose="020F0502020204030204" pitchFamily="34" charset="0"/>
                <a:ea typeface="標楷體" pitchFamily="65" charset="-120"/>
              </a:rPr>
              <a:t>x 20</a:t>
            </a:r>
            <a:r>
              <a:rPr lang="zh-TW" altLang="en-US" sz="1200" dirty="0" smtClean="0">
                <a:latin typeface="Calibri" panose="020F0502020204030204" pitchFamily="34" charset="0"/>
                <a:ea typeface="標楷體" pitchFamily="65" charset="-120"/>
              </a:rPr>
              <a:t>天 </a:t>
            </a:r>
            <a:r>
              <a:rPr lang="en-US" altLang="zh-TW" sz="1200" dirty="0" smtClean="0">
                <a:latin typeface="Calibri" panose="020F0502020204030204" pitchFamily="34" charset="0"/>
                <a:ea typeface="標楷體" pitchFamily="65" charset="-120"/>
              </a:rPr>
              <a:t>= 644</a:t>
            </a:r>
            <a:r>
              <a:rPr lang="zh-TW" altLang="en-US" sz="1200" dirty="0" smtClean="0">
                <a:latin typeface="Calibri" panose="020F0502020204030204" pitchFamily="34" charset="0"/>
                <a:ea typeface="標楷體" pitchFamily="65" charset="-120"/>
              </a:rPr>
              <a:t>度</a:t>
            </a:r>
            <a:endParaRPr lang="zh-TW" altLang="en-US" sz="1200" dirty="0">
              <a:latin typeface="Calibri" panose="020F0502020204030204" pitchFamily="34" charset="0"/>
              <a:ea typeface="標楷體" pitchFamily="65" charset="-120"/>
            </a:endParaRPr>
          </a:p>
        </p:txBody>
      </p:sp>
      <p:sp>
        <p:nvSpPr>
          <p:cNvPr id="12" name="投影片編號版面配置區 1"/>
          <p:cNvSpPr>
            <a:spLocks noGrp="1"/>
          </p:cNvSpPr>
          <p:nvPr>
            <p:ph type="sldNum" sz="quarter" idx="10"/>
          </p:nvPr>
        </p:nvSpPr>
        <p:spPr>
          <a:xfrm>
            <a:off x="8697521" y="6539380"/>
            <a:ext cx="395536" cy="260648"/>
          </a:xfrm>
        </p:spPr>
        <p:txBody>
          <a:bodyPr/>
          <a:lstStyle/>
          <a:p>
            <a:pPr>
              <a:defRPr/>
            </a:pPr>
            <a:fld id="{98542226-521B-47A1-8017-474FB3B72A9F}" type="slidenum">
              <a:rPr lang="en-US" altLang="zh-TW" sz="1400" smtClean="0">
                <a:solidFill>
                  <a:schemeClr val="tx1"/>
                </a:solidFill>
                <a:latin typeface="Calibri" panose="020F0502020204030204" pitchFamily="34" charset="0"/>
              </a:rPr>
              <a:pPr>
                <a:defRPr/>
              </a:pPr>
              <a:t>15</a:t>
            </a:fld>
            <a:endParaRPr lang="zh-TW" altLang="zh-TW" sz="14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1569463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內容版面配置區 6"/>
          <p:cNvSpPr>
            <a:spLocks noGrp="1"/>
          </p:cNvSpPr>
          <p:nvPr>
            <p:ph idx="1"/>
          </p:nvPr>
        </p:nvSpPr>
        <p:spPr>
          <a:xfrm>
            <a:off x="302840" y="939613"/>
            <a:ext cx="8373616" cy="3353483"/>
          </a:xfrm>
        </p:spPr>
        <p:txBody>
          <a:bodyPr>
            <a:noAutofit/>
          </a:bodyPr>
          <a:lstStyle/>
          <a:p>
            <a:pPr marL="444500" indent="-444500" algn="just">
              <a:spcBef>
                <a:spcPts val="0"/>
              </a:spcBef>
              <a:buNone/>
              <a:defRPr/>
            </a:pPr>
            <a:r>
              <a:rPr lang="en-US" altLang="zh-TW" sz="2200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</a:rPr>
              <a:t>(</a:t>
            </a:r>
            <a:r>
              <a:rPr lang="zh-TW" altLang="en-US" sz="2200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</a:rPr>
              <a:t>一</a:t>
            </a:r>
            <a:r>
              <a:rPr lang="en-US" altLang="zh-TW" sz="2200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</a:rPr>
              <a:t>)</a:t>
            </a:r>
            <a:r>
              <a:rPr lang="zh-TW" altLang="en-US" sz="2200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</a:rPr>
              <a:t>為落實推動全面節能減碳，除政府機關率先執行四省專案計畫外，行政院並於</a:t>
            </a:r>
            <a:r>
              <a:rPr lang="en-US" altLang="zh-TW" sz="2200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</a:rPr>
              <a:t>4</a:t>
            </a:r>
            <a:r>
              <a:rPr lang="zh-TW" altLang="en-US" sz="2200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</a:rPr>
              <a:t>月</a:t>
            </a:r>
            <a:r>
              <a:rPr lang="en-US" altLang="zh-TW" sz="2200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</a:rPr>
              <a:t>2</a:t>
            </a:r>
            <a:r>
              <a:rPr lang="zh-TW" altLang="en-US" sz="2200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</a:rPr>
              <a:t>日</a:t>
            </a:r>
            <a:r>
              <a:rPr lang="en-US" altLang="zh-TW" sz="2200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</a:rPr>
              <a:t>3442</a:t>
            </a:r>
            <a:r>
              <a:rPr lang="zh-TW" altLang="en-US" sz="2200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</a:rPr>
              <a:t>次院會通過</a:t>
            </a:r>
            <a:r>
              <a:rPr lang="zh-TW" altLang="en-US" sz="22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「</a:t>
            </a:r>
            <a:r>
              <a:rPr lang="zh-TW" altLang="en-US" sz="2200" dirty="0">
                <a:latin typeface="Calibri" panose="020F0502020204030204" pitchFamily="34" charset="0"/>
                <a:ea typeface="標楷體" panose="03000509000000000000" pitchFamily="65" charset="-120"/>
              </a:rPr>
              <a:t>智慧節電計畫</a:t>
            </a:r>
            <a:r>
              <a:rPr lang="zh-TW" altLang="en-US" sz="22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」，自</a:t>
            </a:r>
            <a:r>
              <a:rPr lang="en-US" altLang="zh-TW" sz="22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104</a:t>
            </a:r>
            <a:r>
              <a:rPr lang="zh-TW" altLang="en-US" sz="2200" dirty="0">
                <a:latin typeface="Calibri" panose="020F0502020204030204" pitchFamily="34" charset="0"/>
                <a:ea typeface="標楷體" panose="03000509000000000000" pitchFamily="65" charset="-120"/>
              </a:rPr>
              <a:t>年</a:t>
            </a:r>
            <a:r>
              <a:rPr lang="en-US" altLang="zh-TW" sz="2200" dirty="0">
                <a:latin typeface="Calibri" panose="020F0502020204030204" pitchFamily="34" charset="0"/>
                <a:ea typeface="標楷體" panose="03000509000000000000" pitchFamily="65" charset="-120"/>
              </a:rPr>
              <a:t>4</a:t>
            </a:r>
            <a:r>
              <a:rPr lang="zh-TW" altLang="en-US" sz="2200" dirty="0">
                <a:latin typeface="Calibri" panose="020F0502020204030204" pitchFamily="34" charset="0"/>
                <a:ea typeface="標楷體" panose="03000509000000000000" pitchFamily="65" charset="-120"/>
              </a:rPr>
              <a:t>月至</a:t>
            </a:r>
            <a:r>
              <a:rPr lang="en-US" altLang="zh-TW" sz="2200" dirty="0">
                <a:latin typeface="Calibri" panose="020F0502020204030204" pitchFamily="34" charset="0"/>
                <a:ea typeface="標楷體" panose="03000509000000000000" pitchFamily="65" charset="-120"/>
              </a:rPr>
              <a:t>105</a:t>
            </a:r>
            <a:r>
              <a:rPr lang="zh-TW" altLang="en-US" sz="2200" dirty="0">
                <a:latin typeface="Calibri" panose="020F0502020204030204" pitchFamily="34" charset="0"/>
                <a:ea typeface="標楷體" panose="03000509000000000000" pitchFamily="65" charset="-120"/>
              </a:rPr>
              <a:t>年</a:t>
            </a:r>
            <a:r>
              <a:rPr lang="en-US" altLang="zh-TW" sz="2200" dirty="0">
                <a:latin typeface="Calibri" panose="020F0502020204030204" pitchFamily="34" charset="0"/>
                <a:ea typeface="標楷體" panose="03000509000000000000" pitchFamily="65" charset="-120"/>
              </a:rPr>
              <a:t>3</a:t>
            </a:r>
            <a:r>
              <a:rPr lang="zh-TW" altLang="en-US" sz="2200" dirty="0">
                <a:latin typeface="Calibri" panose="020F0502020204030204" pitchFamily="34" charset="0"/>
                <a:ea typeface="標楷體" panose="03000509000000000000" pitchFamily="65" charset="-120"/>
              </a:rPr>
              <a:t>月追求節電</a:t>
            </a:r>
            <a:r>
              <a:rPr lang="en-US" altLang="zh-TW" sz="2200" dirty="0">
                <a:latin typeface="Calibri" panose="020F0502020204030204" pitchFamily="34" charset="0"/>
                <a:ea typeface="標楷體" panose="03000509000000000000" pitchFamily="65" charset="-120"/>
              </a:rPr>
              <a:t>2%</a:t>
            </a:r>
            <a:r>
              <a:rPr lang="zh-TW" altLang="en-US" sz="22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目標，範圍由機關部門擴大至服務業、住宅之民生部門，並由中央</a:t>
            </a:r>
            <a:r>
              <a:rPr lang="zh-TW" altLang="en-US" sz="2200" dirty="0">
                <a:latin typeface="Calibri" panose="020F0502020204030204" pitchFamily="34" charset="0"/>
                <a:ea typeface="標楷體" panose="03000509000000000000" pitchFamily="65" charset="-120"/>
              </a:rPr>
              <a:t>與</a:t>
            </a:r>
            <a:r>
              <a:rPr lang="zh-TW" altLang="en-US" sz="22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地方合作</a:t>
            </a:r>
            <a:r>
              <a:rPr lang="zh-TW" altLang="en-US" sz="2200" dirty="0">
                <a:latin typeface="Calibri" panose="020F0502020204030204" pitchFamily="34" charset="0"/>
                <a:ea typeface="標楷體" panose="03000509000000000000" pitchFamily="65" charset="-120"/>
              </a:rPr>
              <a:t>共推節</a:t>
            </a:r>
            <a:r>
              <a:rPr lang="zh-TW" altLang="en-US" sz="22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電，及擴大民眾參與。</a:t>
            </a:r>
            <a:endParaRPr lang="en-US" altLang="zh-TW" sz="2200" dirty="0" smtClean="0">
              <a:latin typeface="Calibri" panose="020F0502020204030204" pitchFamily="34" charset="0"/>
              <a:ea typeface="標楷體" panose="03000509000000000000" pitchFamily="65" charset="-120"/>
            </a:endParaRPr>
          </a:p>
          <a:p>
            <a:pPr marL="444500" indent="-444500" algn="just">
              <a:spcBef>
                <a:spcPts val="0"/>
              </a:spcBef>
              <a:buNone/>
              <a:defRPr/>
            </a:pPr>
            <a:r>
              <a:rPr lang="en-US" altLang="zh-TW" sz="22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(</a:t>
            </a:r>
            <a:r>
              <a:rPr lang="zh-TW" altLang="en-US" sz="22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二</a:t>
            </a:r>
            <a:r>
              <a:rPr lang="en-US" altLang="zh-TW" sz="22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)</a:t>
            </a:r>
            <a:r>
              <a:rPr lang="zh-TW" altLang="en-US" sz="22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智慧節電計畫已有</a:t>
            </a:r>
            <a:r>
              <a:rPr lang="en-US" altLang="zh-TW" sz="22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18</a:t>
            </a:r>
            <a:r>
              <a:rPr lang="zh-TW" altLang="en-US" sz="22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個縣市提出計畫書，並推出共</a:t>
            </a:r>
            <a:r>
              <a:rPr lang="en-US" altLang="zh-TW" sz="22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310</a:t>
            </a:r>
            <a:r>
              <a:rPr lang="zh-TW" altLang="en-US" sz="22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項的執行措施</a:t>
            </a:r>
            <a:r>
              <a:rPr lang="en-US" altLang="zh-TW" sz="22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(</a:t>
            </a:r>
            <a:r>
              <a:rPr lang="zh-TW" altLang="en-US" sz="22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機關</a:t>
            </a:r>
            <a:r>
              <a:rPr lang="en-US" altLang="zh-TW" sz="22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83</a:t>
            </a:r>
            <a:r>
              <a:rPr lang="zh-TW" altLang="en-US" sz="22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項、服務業</a:t>
            </a:r>
            <a:r>
              <a:rPr lang="en-US" altLang="zh-TW" sz="22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103</a:t>
            </a:r>
            <a:r>
              <a:rPr lang="zh-TW" altLang="en-US" sz="22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項及住宅</a:t>
            </a:r>
            <a:r>
              <a:rPr lang="en-US" altLang="zh-TW" sz="22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124</a:t>
            </a:r>
            <a:r>
              <a:rPr lang="zh-TW" altLang="en-US" sz="22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項</a:t>
            </a:r>
            <a:r>
              <a:rPr lang="en-US" altLang="zh-TW" sz="22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)</a:t>
            </a:r>
            <a:r>
              <a:rPr lang="zh-TW" altLang="en-US" sz="22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 ，主要措施如下表。</a:t>
            </a:r>
            <a:endParaRPr lang="en-US" altLang="zh-TW" sz="2200" dirty="0" smtClean="0">
              <a:latin typeface="Calibri" panose="020F0502020204030204" pitchFamily="34" charset="0"/>
              <a:ea typeface="標楷體" panose="03000509000000000000" pitchFamily="65" charset="-120"/>
            </a:endParaRPr>
          </a:p>
          <a:p>
            <a:pPr marL="444500" indent="-444500" algn="just">
              <a:spcBef>
                <a:spcPts val="0"/>
              </a:spcBef>
              <a:buNone/>
              <a:defRPr/>
            </a:pPr>
            <a:r>
              <a:rPr lang="en-US" altLang="zh-TW" sz="22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(</a:t>
            </a:r>
            <a:r>
              <a:rPr lang="zh-TW" altLang="en-US" sz="22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三</a:t>
            </a:r>
            <a:r>
              <a:rPr lang="en-US" altLang="zh-TW" sz="22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)</a:t>
            </a:r>
            <a:r>
              <a:rPr lang="zh-TW" altLang="en-US" sz="2200" dirty="0">
                <a:latin typeface="Calibri" panose="020F0502020204030204" pitchFamily="34" charset="0"/>
                <a:ea typeface="標楷體" panose="03000509000000000000" pitchFamily="65" charset="-120"/>
              </a:rPr>
              <a:t>中央政府機關</a:t>
            </a:r>
            <a:r>
              <a:rPr lang="zh-TW" altLang="en-US" sz="22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學校將在</a:t>
            </a:r>
            <a:r>
              <a:rPr lang="zh-TW" altLang="en-US" sz="2200" dirty="0">
                <a:latin typeface="Calibri" panose="020F0502020204030204" pitchFamily="34" charset="0"/>
                <a:ea typeface="標楷體" panose="03000509000000000000" pitchFamily="65" charset="-120"/>
              </a:rPr>
              <a:t>四省專案計畫基礎下，精進節</a:t>
            </a:r>
            <a:r>
              <a:rPr lang="zh-TW" altLang="en-US" sz="22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電作法，配合</a:t>
            </a:r>
            <a:r>
              <a:rPr lang="zh-TW" altLang="en-US" sz="2200" dirty="0">
                <a:latin typeface="Calibri" panose="020F0502020204030204" pitchFamily="34" charset="0"/>
                <a:ea typeface="標楷體" panose="03000509000000000000" pitchFamily="65" charset="-120"/>
              </a:rPr>
              <a:t>智慧節電計畫持續推動</a:t>
            </a:r>
            <a:r>
              <a:rPr lang="zh-TW" altLang="en-US" sz="22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。</a:t>
            </a:r>
            <a:r>
              <a:rPr lang="en-US" altLang="zh-TW" sz="22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(</a:t>
            </a:r>
            <a:r>
              <a:rPr lang="zh-TW" altLang="en-US" sz="22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四省專案計畫執行至</a:t>
            </a:r>
            <a:r>
              <a:rPr lang="en-US" altLang="zh-TW" sz="22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104</a:t>
            </a:r>
            <a:r>
              <a:rPr lang="zh-TW" altLang="en-US" sz="22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年完成，將另行訂定政府</a:t>
            </a:r>
            <a:r>
              <a:rPr lang="zh-TW" altLang="en-US" sz="2200" dirty="0">
                <a:latin typeface="Calibri" panose="020F0502020204030204" pitchFamily="34" charset="0"/>
                <a:ea typeface="標楷體" panose="03000509000000000000" pitchFamily="65" charset="-120"/>
              </a:rPr>
              <a:t>機關學校</a:t>
            </a:r>
            <a:r>
              <a:rPr lang="zh-TW" altLang="en-US" sz="22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後續</a:t>
            </a:r>
            <a:r>
              <a:rPr lang="zh-TW" altLang="en-US" sz="2200" dirty="0">
                <a:latin typeface="Calibri" panose="020F0502020204030204" pitchFamily="34" charset="0"/>
                <a:ea typeface="標楷體" panose="03000509000000000000" pitchFamily="65" charset="-120"/>
              </a:rPr>
              <a:t>節</a:t>
            </a:r>
            <a:r>
              <a:rPr lang="zh-TW" altLang="en-US" sz="22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電目標與作法</a:t>
            </a:r>
            <a:r>
              <a:rPr lang="en-US" altLang="zh-TW" sz="22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)</a:t>
            </a:r>
            <a:endParaRPr lang="en-US" altLang="zh-TW" sz="2200" dirty="0">
              <a:latin typeface="Calibri" panose="020F0502020204030204" pitchFamily="34" charset="0"/>
              <a:ea typeface="標楷體" panose="03000509000000000000" pitchFamily="65" charset="-120"/>
            </a:endParaRPr>
          </a:p>
          <a:p>
            <a:pPr marL="444500" indent="-269875" algn="just">
              <a:spcBef>
                <a:spcPts val="0"/>
              </a:spcBef>
              <a:buNone/>
              <a:defRPr/>
            </a:pPr>
            <a:endParaRPr lang="en-US" altLang="zh-TW" sz="2200" kern="1200" dirty="0" smtClean="0">
              <a:solidFill>
                <a:schemeClr val="tx1"/>
              </a:solidFill>
              <a:latin typeface="Calibri" panose="020F0502020204030204" pitchFamily="34" charset="0"/>
              <a:ea typeface="標楷體" panose="03000509000000000000" pitchFamily="65" charset="-120"/>
            </a:endParaRPr>
          </a:p>
          <a:p>
            <a:pPr marL="444500" indent="-444500" algn="just">
              <a:spcBef>
                <a:spcPts val="0"/>
              </a:spcBef>
              <a:buNone/>
              <a:defRPr/>
            </a:pPr>
            <a:endParaRPr lang="en-US" altLang="zh-TW" sz="2200" dirty="0" smtClean="0">
              <a:latin typeface="Calibri" panose="020F0502020204030204" pitchFamily="34" charset="0"/>
              <a:ea typeface="標楷體" panose="03000509000000000000" pitchFamily="65" charset="-120"/>
            </a:endParaRPr>
          </a:p>
        </p:txBody>
      </p:sp>
      <p:sp>
        <p:nvSpPr>
          <p:cNvPr id="6" name="投影片編號版面配置區 1"/>
          <p:cNvSpPr>
            <a:spLocks noGrp="1"/>
          </p:cNvSpPr>
          <p:nvPr>
            <p:ph type="sldNum" sz="quarter" idx="10"/>
          </p:nvPr>
        </p:nvSpPr>
        <p:spPr>
          <a:xfrm>
            <a:off x="8697521" y="6539380"/>
            <a:ext cx="395536" cy="260648"/>
          </a:xfrm>
        </p:spPr>
        <p:txBody>
          <a:bodyPr/>
          <a:lstStyle/>
          <a:p>
            <a:pPr>
              <a:defRPr/>
            </a:pPr>
            <a:fld id="{98542226-521B-47A1-8017-474FB3B72A9F}" type="slidenum">
              <a:rPr lang="en-US" altLang="zh-TW" smtClean="0">
                <a:solidFill>
                  <a:prstClr val="black"/>
                </a:solidFill>
              </a:rPr>
              <a:pPr>
                <a:defRPr/>
              </a:pPr>
              <a:t>16</a:t>
            </a:fld>
            <a:endParaRPr lang="zh-TW" altLang="zh-TW" dirty="0">
              <a:solidFill>
                <a:prstClr val="black"/>
              </a:solidFill>
            </a:endParaRPr>
          </a:p>
        </p:txBody>
      </p:sp>
      <p:sp>
        <p:nvSpPr>
          <p:cNvPr id="18" name="標題 1"/>
          <p:cNvSpPr txBox="1">
            <a:spLocks/>
          </p:cNvSpPr>
          <p:nvPr/>
        </p:nvSpPr>
        <p:spPr>
          <a:xfrm>
            <a:off x="302840" y="161514"/>
            <a:ext cx="8229600" cy="778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990600" indent="-904875" defTabSz="990600" eaLnBrk="0" hangingPunct="0">
              <a:defRPr sz="3200" b="1">
                <a:latin typeface="Calibri" panose="020F0502020204030204" pitchFamily="34" charset="0"/>
                <a:ea typeface="標楷體" pitchFamily="65" charset="-120"/>
                <a:cs typeface="Times New Roman" panose="02020603050405020304" pitchFamily="18" charset="0"/>
              </a:defRPr>
            </a:lvl1pPr>
            <a:lvl2pPr eaLnBrk="0" hangingPunct="0">
              <a:defRPr sz="3200">
                <a:solidFill>
                  <a:schemeClr val="tx2"/>
                </a:solidFill>
                <a:ea typeface="華康中黑體" pitchFamily="49" charset="-120"/>
              </a:defRPr>
            </a:lvl2pPr>
            <a:lvl3pPr eaLnBrk="0" hangingPunct="0">
              <a:defRPr sz="3200">
                <a:solidFill>
                  <a:schemeClr val="tx2"/>
                </a:solidFill>
                <a:ea typeface="華康中黑體" pitchFamily="49" charset="-120"/>
              </a:defRPr>
            </a:lvl3pPr>
            <a:lvl4pPr eaLnBrk="0" hangingPunct="0">
              <a:defRPr sz="3200">
                <a:solidFill>
                  <a:schemeClr val="tx2"/>
                </a:solidFill>
                <a:ea typeface="華康中黑體" pitchFamily="49" charset="-120"/>
              </a:defRPr>
            </a:lvl4pPr>
            <a:lvl5pPr eaLnBrk="0" hangingPunct="0">
              <a:defRPr sz="3200">
                <a:solidFill>
                  <a:schemeClr val="tx2"/>
                </a:solidFill>
                <a:ea typeface="華康中黑體" pitchFamily="49" charset="-12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ea typeface="華康中黑體" pitchFamily="49" charset="-12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ea typeface="華康中黑體" pitchFamily="49" charset="-12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ea typeface="華康中黑體" pitchFamily="49" charset="-12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ea typeface="華康中黑體" pitchFamily="49" charset="-120"/>
              </a:defRPr>
            </a:lvl9pPr>
          </a:lstStyle>
          <a:p>
            <a:r>
              <a:rPr lang="zh-TW" altLang="en-US" dirty="0">
                <a:solidFill>
                  <a:prstClr val="black"/>
                </a:solidFill>
              </a:rPr>
              <a:t>六、智慧節電計畫執行現況</a:t>
            </a: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495038697"/>
              </p:ext>
            </p:extLst>
          </p:nvPr>
        </p:nvGraphicFramePr>
        <p:xfrm>
          <a:off x="853244" y="4725144"/>
          <a:ext cx="7463172" cy="18722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4150804"/>
              </a:tblGrid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1800" b="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+mn-cs"/>
                        </a:rPr>
                        <a:t>1.</a:t>
                      </a:r>
                      <a:r>
                        <a:rPr lang="zh-TW" altLang="en-US" sz="1800" b="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+mn-cs"/>
                        </a:rPr>
                        <a:t>智慧監控系統</a:t>
                      </a:r>
                      <a:endParaRPr lang="zh-TW" altLang="en-US" sz="1800" b="0" kern="1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6.</a:t>
                      </a:r>
                      <a:r>
                        <a:rPr lang="zh-TW" altLang="en-US" sz="18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節電診斷與改善</a:t>
                      </a:r>
                      <a:endParaRPr lang="zh-TW" altLang="en-US" sz="1800" b="0" kern="1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+mn-cs"/>
                        </a:rPr>
                        <a:t>2.</a:t>
                      </a:r>
                      <a:r>
                        <a:rPr lang="zh-TW" altLang="en-US" sz="1800" b="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+mn-cs"/>
                        </a:rPr>
                        <a:t>智慧照明及燈具汰換</a:t>
                      </a:r>
                      <a:endParaRPr lang="zh-TW" altLang="en-US" b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7.</a:t>
                      </a:r>
                      <a:r>
                        <a:rPr lang="zh-TW" altLang="en-US" sz="18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表揚及競賽活動</a:t>
                      </a:r>
                      <a:endParaRPr lang="zh-TW" altLang="en-US" b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3.</a:t>
                      </a:r>
                      <a:r>
                        <a:rPr lang="zh-TW" altLang="en-US" sz="18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家電補助</a:t>
                      </a:r>
                      <a:endParaRPr lang="zh-TW" altLang="en-US" b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8.</a:t>
                      </a:r>
                      <a:r>
                        <a:rPr lang="zh-TW" altLang="en-US" sz="18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推廣及教育訓練活動</a:t>
                      </a:r>
                      <a:endParaRPr lang="zh-TW" altLang="en-US" b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4.</a:t>
                      </a:r>
                      <a:r>
                        <a:rPr lang="zh-TW" altLang="en-US" sz="18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空調設備補助</a:t>
                      </a:r>
                      <a:endParaRPr lang="zh-TW" altLang="en-US" b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9.</a:t>
                      </a:r>
                      <a:r>
                        <a:rPr lang="zh-TW" altLang="en-US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計畫稽核、能源研究及訂定自治條例</a:t>
                      </a:r>
                      <a:endParaRPr lang="zh-TW" altLang="en-US" b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8884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5.</a:t>
                      </a:r>
                      <a:r>
                        <a:rPr lang="zh-TW" altLang="en-US" sz="18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其他非照明及空調設備補助</a:t>
                      </a:r>
                      <a:endParaRPr lang="zh-TW" altLang="en-US" b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b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9" name="Rectangle 21"/>
          <p:cNvSpPr>
            <a:spLocks noChangeArrowheads="1"/>
          </p:cNvSpPr>
          <p:nvPr/>
        </p:nvSpPr>
        <p:spPr bwMode="auto">
          <a:xfrm>
            <a:off x="810681" y="4293096"/>
            <a:ext cx="7505735" cy="4647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SzPct val="80000"/>
              <a:buFont typeface="Wingdings" pitchFamily="2" charset="2"/>
              <a:buChar char="n"/>
              <a:defRPr kumimoji="1" sz="28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SzPct val="65000"/>
              <a:buFont typeface="Wingdings" pitchFamily="2" charset="2"/>
              <a:buChar char="l"/>
              <a:defRPr kumimoji="1" sz="26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–"/>
              <a:defRPr kumimoji="1" sz="24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SzPct val="55000"/>
              <a:buFont typeface="Wingdings" pitchFamily="2" charset="2"/>
              <a:buChar char="Ø"/>
              <a:defRPr kumimoji="1" sz="22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accent1"/>
                </a:solidFill>
                <a:latin typeface="Arial" charset="0"/>
                <a:ea typeface="標楷體" pitchFamily="65" charset="-12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SzTx/>
              <a:buFont typeface="Wingdings" pitchFamily="2" charset="2"/>
              <a:buNone/>
            </a:pPr>
            <a:r>
              <a:rPr lang="zh-TW" altLang="en-US" sz="2200" b="1" dirty="0" smtClean="0">
                <a:solidFill>
                  <a:srgbClr val="0000FF"/>
                </a:solidFill>
                <a:latin typeface="華康新儷粗黑" pitchFamily="34" charset="-120"/>
                <a:cs typeface="Arial" charset="0"/>
              </a:rPr>
              <a:t>各縣市智慧節</a:t>
            </a:r>
            <a:r>
              <a:rPr lang="zh-TW" altLang="en-US" sz="2200" b="1" dirty="0">
                <a:solidFill>
                  <a:srgbClr val="0000FF"/>
                </a:solidFill>
                <a:latin typeface="華康新儷粗黑" pitchFamily="34" charset="-120"/>
                <a:cs typeface="Arial" charset="0"/>
              </a:rPr>
              <a:t>電</a:t>
            </a:r>
            <a:r>
              <a:rPr lang="zh-TW" altLang="en-US" sz="2200" b="1" dirty="0" smtClean="0">
                <a:solidFill>
                  <a:srgbClr val="0000FF"/>
                </a:solidFill>
                <a:latin typeface="華康新儷粗黑" pitchFamily="34" charset="-120"/>
                <a:cs typeface="Arial" charset="0"/>
              </a:rPr>
              <a:t>計畫主要推動項目</a:t>
            </a:r>
            <a:endParaRPr lang="zh-TW" altLang="en-US" sz="2200" b="1" dirty="0">
              <a:solidFill>
                <a:srgbClr val="0000FF"/>
              </a:solidFill>
              <a:latin typeface="華康新儷粗黑" pitchFamily="34" charset="-12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24287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 idx="4294967295"/>
          </p:nvPr>
        </p:nvSpPr>
        <p:spPr>
          <a:xfrm>
            <a:off x="150128" y="161514"/>
            <a:ext cx="8229600" cy="778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marL="990600" indent="-904875" defTabSz="990600"/>
            <a:r>
              <a:rPr lang="zh-TW" altLang="en-US" b="1" kern="1200" dirty="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  <a:cs typeface="Times New Roman" panose="02020603050405020304" pitchFamily="18" charset="0"/>
              </a:rPr>
              <a:t>六、智慧節電計畫執行</a:t>
            </a:r>
            <a:r>
              <a:rPr lang="zh-TW" altLang="en-US" b="1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  <a:cs typeface="Times New Roman" panose="02020603050405020304" pitchFamily="18" charset="0"/>
              </a:rPr>
              <a:t>現況</a:t>
            </a:r>
            <a:r>
              <a:rPr lang="en-US" altLang="zh-TW" b="1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b="1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  <a:cs typeface="Times New Roman" panose="02020603050405020304" pitchFamily="18" charset="0"/>
              </a:rPr>
              <a:t>續</a:t>
            </a:r>
            <a:r>
              <a:rPr lang="en-US" altLang="zh-TW" b="1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itchFamily="65" charset="-120"/>
                <a:cs typeface="Times New Roman" panose="02020603050405020304" pitchFamily="18" charset="0"/>
              </a:rPr>
              <a:t>)</a:t>
            </a:r>
            <a:endParaRPr lang="zh-TW" altLang="en-US" b="1" kern="1200" dirty="0">
              <a:solidFill>
                <a:schemeClr val="tx1"/>
              </a:solidFill>
              <a:latin typeface="Calibri" panose="020F0502020204030204" pitchFamily="34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45058" y="953956"/>
            <a:ext cx="8253884" cy="1394924"/>
          </a:xfrm>
        </p:spPr>
        <p:txBody>
          <a:bodyPr/>
          <a:lstStyle/>
          <a:p>
            <a:pPr marL="444500" indent="-444500" algn="just" eaLnBrk="1" hangingPunct="1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en-US" altLang="zh-TW" sz="2200" kern="1200" dirty="0" smtClean="0">
                <a:solidFill>
                  <a:schemeClr val="tx1"/>
                </a:solidFill>
                <a:latin typeface="Calibri" panose="020F0502020204030204" pitchFamily="34" charset="0"/>
                <a:cs typeface="+mn-cs"/>
              </a:rPr>
              <a:t>(</a:t>
            </a:r>
            <a:r>
              <a:rPr lang="zh-TW" altLang="en-US" sz="2200" kern="1200" dirty="0" smtClean="0">
                <a:solidFill>
                  <a:schemeClr val="tx1"/>
                </a:solidFill>
                <a:latin typeface="Calibri" panose="020F0502020204030204" pitchFamily="34" charset="0"/>
                <a:cs typeface="+mn-cs"/>
              </a:rPr>
              <a:t>四</a:t>
            </a:r>
            <a:r>
              <a:rPr lang="en-US" altLang="zh-TW" sz="2200" kern="1200" dirty="0" smtClean="0">
                <a:solidFill>
                  <a:schemeClr val="tx1"/>
                </a:solidFill>
                <a:latin typeface="Calibri" panose="020F0502020204030204" pitchFamily="34" charset="0"/>
                <a:cs typeface="+mn-cs"/>
              </a:rPr>
              <a:t>)</a:t>
            </a:r>
            <a:r>
              <a:rPr lang="en-US" altLang="zh-TW" sz="2200" kern="1200" dirty="0">
                <a:solidFill>
                  <a:schemeClr val="tx1"/>
                </a:solidFill>
                <a:latin typeface="Calibri" panose="020F0502020204030204" pitchFamily="34" charset="0"/>
                <a:cs typeface="+mn-cs"/>
              </a:rPr>
              <a:t>104</a:t>
            </a:r>
            <a:r>
              <a:rPr lang="zh-TW" altLang="en-US" sz="2200" kern="1200" dirty="0">
                <a:solidFill>
                  <a:schemeClr val="tx1"/>
                </a:solidFill>
                <a:latin typeface="Calibri" panose="020F0502020204030204" pitchFamily="34" charset="0"/>
                <a:cs typeface="+mn-cs"/>
              </a:rPr>
              <a:t>年</a:t>
            </a:r>
            <a:r>
              <a:rPr lang="en-US" altLang="zh-TW" sz="2200" kern="1200" dirty="0">
                <a:solidFill>
                  <a:schemeClr val="tx1"/>
                </a:solidFill>
                <a:latin typeface="Calibri" panose="020F0502020204030204" pitchFamily="34" charset="0"/>
                <a:cs typeface="+mn-cs"/>
              </a:rPr>
              <a:t>4~6</a:t>
            </a:r>
            <a:r>
              <a:rPr lang="zh-TW" altLang="en-US" sz="2200" kern="1200" dirty="0">
                <a:solidFill>
                  <a:schemeClr val="tx1"/>
                </a:solidFill>
                <a:latin typeface="Calibri" panose="020F0502020204030204" pitchFamily="34" charset="0"/>
                <a:cs typeface="+mn-cs"/>
              </a:rPr>
              <a:t>月機關與民生用電與去年同期相較，</a:t>
            </a:r>
            <a:r>
              <a:rPr lang="en-US" altLang="zh-TW" sz="2200" kern="1200" dirty="0">
                <a:solidFill>
                  <a:schemeClr val="tx1"/>
                </a:solidFill>
                <a:latin typeface="Calibri" panose="020F0502020204030204" pitchFamily="34" charset="0"/>
                <a:cs typeface="+mn-cs"/>
              </a:rPr>
              <a:t>4</a:t>
            </a:r>
            <a:r>
              <a:rPr lang="zh-TW" altLang="en-US" sz="2200" kern="1200" dirty="0">
                <a:solidFill>
                  <a:schemeClr val="tx1"/>
                </a:solidFill>
                <a:latin typeface="Calibri" panose="020F0502020204030204" pitchFamily="34" charset="0"/>
                <a:cs typeface="+mn-cs"/>
              </a:rPr>
              <a:t>月成長</a:t>
            </a:r>
            <a:r>
              <a:rPr lang="en-US" altLang="zh-TW" sz="2200" kern="1200" dirty="0">
                <a:solidFill>
                  <a:schemeClr val="tx1"/>
                </a:solidFill>
                <a:latin typeface="Calibri" panose="020F0502020204030204" pitchFamily="34" charset="0"/>
                <a:cs typeface="+mn-cs"/>
              </a:rPr>
              <a:t>3.57%</a:t>
            </a:r>
            <a:r>
              <a:rPr lang="zh-TW" altLang="en-US" sz="2200" kern="1200" dirty="0">
                <a:solidFill>
                  <a:schemeClr val="tx1"/>
                </a:solidFill>
                <a:latin typeface="Calibri" panose="020F0502020204030204" pitchFamily="34" charset="0"/>
                <a:cs typeface="+mn-cs"/>
              </a:rPr>
              <a:t>、</a:t>
            </a:r>
            <a:r>
              <a:rPr lang="en-US" altLang="zh-TW" sz="2200" kern="1200" dirty="0">
                <a:solidFill>
                  <a:schemeClr val="tx1"/>
                </a:solidFill>
                <a:latin typeface="Calibri" panose="020F0502020204030204" pitchFamily="34" charset="0"/>
                <a:cs typeface="+mn-cs"/>
              </a:rPr>
              <a:t>5</a:t>
            </a:r>
            <a:r>
              <a:rPr lang="zh-TW" altLang="en-US" sz="2200" kern="1200" dirty="0">
                <a:solidFill>
                  <a:schemeClr val="tx1"/>
                </a:solidFill>
                <a:latin typeface="Calibri" panose="020F0502020204030204" pitchFamily="34" charset="0"/>
                <a:cs typeface="+mn-cs"/>
              </a:rPr>
              <a:t>月成長</a:t>
            </a:r>
            <a:r>
              <a:rPr lang="en-US" altLang="zh-TW" sz="2200" kern="1200" dirty="0">
                <a:solidFill>
                  <a:schemeClr val="tx1"/>
                </a:solidFill>
                <a:latin typeface="Calibri" panose="020F0502020204030204" pitchFamily="34" charset="0"/>
                <a:cs typeface="+mn-cs"/>
              </a:rPr>
              <a:t>2.02%</a:t>
            </a:r>
            <a:r>
              <a:rPr lang="zh-TW" altLang="en-US" sz="2200" kern="1200" dirty="0">
                <a:solidFill>
                  <a:schemeClr val="tx1"/>
                </a:solidFill>
                <a:latin typeface="Calibri" panose="020F0502020204030204" pitchFamily="34" charset="0"/>
                <a:cs typeface="+mn-cs"/>
              </a:rPr>
              <a:t>、</a:t>
            </a:r>
            <a:r>
              <a:rPr lang="en-US" altLang="zh-TW" sz="2200" kern="1200" dirty="0">
                <a:solidFill>
                  <a:srgbClr val="FF0000"/>
                </a:solidFill>
                <a:latin typeface="Calibri" panose="020F0502020204030204" pitchFamily="34" charset="0"/>
                <a:cs typeface="+mn-cs"/>
              </a:rPr>
              <a:t>6</a:t>
            </a:r>
            <a:r>
              <a:rPr lang="zh-TW" altLang="en-US" sz="2200" kern="1200" dirty="0">
                <a:solidFill>
                  <a:srgbClr val="FF0000"/>
                </a:solidFill>
                <a:latin typeface="Calibri" panose="020F0502020204030204" pitchFamily="34" charset="0"/>
                <a:cs typeface="+mn-cs"/>
              </a:rPr>
              <a:t>月用</a:t>
            </a:r>
            <a:r>
              <a:rPr lang="zh-TW" altLang="en-US" sz="2200" kern="1200" dirty="0" smtClean="0">
                <a:solidFill>
                  <a:srgbClr val="FF0000"/>
                </a:solidFill>
                <a:latin typeface="Calibri" panose="020F0502020204030204" pitchFamily="34" charset="0"/>
                <a:cs typeface="+mn-cs"/>
              </a:rPr>
              <a:t>電減少</a:t>
            </a:r>
            <a:r>
              <a:rPr lang="en-US" altLang="zh-TW" sz="2200" kern="1200" dirty="0" smtClean="0">
                <a:solidFill>
                  <a:srgbClr val="FF0000"/>
                </a:solidFill>
                <a:latin typeface="Calibri" panose="020F0502020204030204" pitchFamily="34" charset="0"/>
                <a:cs typeface="+mn-cs"/>
              </a:rPr>
              <a:t>0.75</a:t>
            </a:r>
            <a:r>
              <a:rPr lang="en-US" altLang="zh-TW" sz="2200" kern="1200" dirty="0">
                <a:solidFill>
                  <a:srgbClr val="FF0000"/>
                </a:solidFill>
                <a:latin typeface="Calibri" panose="020F0502020204030204" pitchFamily="34" charset="0"/>
                <a:cs typeface="+mn-cs"/>
              </a:rPr>
              <a:t>%</a:t>
            </a:r>
            <a:r>
              <a:rPr lang="zh-TW" altLang="en-US" sz="2200" kern="1200" dirty="0">
                <a:solidFill>
                  <a:schemeClr val="tx1"/>
                </a:solidFill>
                <a:latin typeface="Calibri" panose="020F0502020204030204" pitchFamily="34" charset="0"/>
                <a:cs typeface="+mn-cs"/>
              </a:rPr>
              <a:t>。</a:t>
            </a:r>
            <a:endParaRPr lang="en-US" altLang="zh-TW" sz="2200" kern="1200" dirty="0">
              <a:solidFill>
                <a:schemeClr val="tx1"/>
              </a:solidFill>
              <a:latin typeface="Calibri" panose="020F0502020204030204" pitchFamily="34" charset="0"/>
              <a:cs typeface="+mn-cs"/>
            </a:endParaRPr>
          </a:p>
          <a:p>
            <a:pPr marL="444500" indent="-444500" algn="just" eaLnBrk="1" hangingPunct="1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en-US" altLang="zh-TW" sz="2200" kern="1200" dirty="0" smtClean="0">
                <a:solidFill>
                  <a:schemeClr val="tx1"/>
                </a:solidFill>
                <a:latin typeface="Calibri" panose="020F0502020204030204" pitchFamily="34" charset="0"/>
                <a:cs typeface="+mn-cs"/>
              </a:rPr>
              <a:t>(</a:t>
            </a:r>
            <a:r>
              <a:rPr lang="zh-TW" altLang="en-US" sz="2200" kern="1200" dirty="0" smtClean="0">
                <a:solidFill>
                  <a:schemeClr val="tx1"/>
                </a:solidFill>
                <a:latin typeface="Calibri" panose="020F0502020204030204" pitchFamily="34" charset="0"/>
                <a:cs typeface="+mn-cs"/>
              </a:rPr>
              <a:t>五</a:t>
            </a:r>
            <a:r>
              <a:rPr lang="en-US" altLang="zh-TW" sz="2200" kern="1200" dirty="0" smtClean="0">
                <a:solidFill>
                  <a:schemeClr val="tx1"/>
                </a:solidFill>
                <a:latin typeface="Calibri" panose="020F0502020204030204" pitchFamily="34" charset="0"/>
                <a:cs typeface="+mn-cs"/>
              </a:rPr>
              <a:t>)</a:t>
            </a:r>
            <a:r>
              <a:rPr lang="zh-TW" altLang="en-US" sz="2200" kern="1200" dirty="0">
                <a:solidFill>
                  <a:schemeClr val="tx1"/>
                </a:solidFill>
                <a:latin typeface="Calibri" panose="020F0502020204030204" pitchFamily="34" charset="0"/>
                <a:cs typeface="+mn-cs"/>
              </a:rPr>
              <a:t>各縣市針對各項措施推動現況：</a:t>
            </a:r>
            <a:endParaRPr lang="en-US" altLang="zh-TW" sz="2200" kern="1200" dirty="0">
              <a:solidFill>
                <a:schemeClr val="tx1"/>
              </a:solidFill>
              <a:latin typeface="Calibri" panose="020F0502020204030204" pitchFamily="34" charset="0"/>
              <a:cs typeface="+mn-cs"/>
            </a:endParaRPr>
          </a:p>
          <a:p>
            <a:pPr marL="625475" lvl="1" indent="-225425" algn="just">
              <a:buFont typeface="Wingdings" panose="05000000000000000000" pitchFamily="2" charset="2"/>
              <a:buChar char="n"/>
            </a:pPr>
            <a:endParaRPr lang="en-US" altLang="zh-TW" sz="1600" dirty="0" smtClean="0">
              <a:solidFill>
                <a:schemeClr val="tx1"/>
              </a:solidFill>
              <a:latin typeface="Calibri" panose="020F0502020204030204" pitchFamily="34" charset="0"/>
              <a:cs typeface="Arial" pitchFamily="34" charset="0"/>
            </a:endParaRPr>
          </a:p>
        </p:txBody>
      </p:sp>
      <p:sp>
        <p:nvSpPr>
          <p:cNvPr id="1026" name="AutoShape 2" descr="「老舊冷氣」的圖片搜尋結果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1035" name="AutoShape 11" descr="「校園能源管理」的圖片搜尋結果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12" name="文字方塊 11"/>
          <p:cNvSpPr txBox="1"/>
          <p:nvPr/>
        </p:nvSpPr>
        <p:spPr>
          <a:xfrm>
            <a:off x="954228" y="2284042"/>
            <a:ext cx="5739302" cy="892552"/>
          </a:xfrm>
          <a:prstGeom prst="rect">
            <a:avLst/>
          </a:prstGeom>
          <a:noFill/>
          <a:ln w="19050">
            <a:solidFill>
              <a:srgbClr val="0000FF"/>
            </a:solidFill>
          </a:ln>
        </p:spPr>
        <p:txBody>
          <a:bodyPr wrap="square" rtlCol="0">
            <a:spAutoFit/>
          </a:bodyPr>
          <a:lstStyle>
            <a:defPPr>
              <a:defRPr lang="zh-TW"/>
            </a:defPPr>
            <a:lvl1pPr marL="285750" indent="-285750" algn="just">
              <a:buFont typeface="Wingdings" panose="05000000000000000000" pitchFamily="2" charset="2"/>
              <a:buChar char="n"/>
              <a:defRPr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defRPr>
            </a:lvl1pPr>
          </a:lstStyle>
          <a:p>
            <a:r>
              <a:rPr lang="zh-TW" altLang="en-US" dirty="0">
                <a:latin typeface="Calibri" panose="020F0502020204030204" pitchFamily="34" charset="0"/>
              </a:rPr>
              <a:t>節電目標均為</a:t>
            </a:r>
            <a:r>
              <a:rPr lang="en-US" altLang="zh-TW" dirty="0">
                <a:latin typeface="Calibri" panose="020F0502020204030204" pitchFamily="34" charset="0"/>
              </a:rPr>
              <a:t>2</a:t>
            </a:r>
            <a:r>
              <a:rPr lang="en-US" altLang="zh-TW" sz="1600" dirty="0" smtClean="0">
                <a:latin typeface="Calibri" panose="020F0502020204030204" pitchFamily="34" charset="0"/>
              </a:rPr>
              <a:t>%(</a:t>
            </a:r>
            <a:r>
              <a:rPr lang="zh-TW" altLang="en-US" sz="1600" dirty="0" smtClean="0">
                <a:latin typeface="Calibri" panose="020F0502020204030204" pitchFamily="34" charset="0"/>
              </a:rPr>
              <a:t>其中高雄市節</a:t>
            </a:r>
            <a:r>
              <a:rPr lang="zh-TW" altLang="en-US" sz="1600" dirty="0">
                <a:latin typeface="Calibri" panose="020F0502020204030204" pitchFamily="34" charset="0"/>
              </a:rPr>
              <a:t>電目標</a:t>
            </a:r>
            <a:r>
              <a:rPr lang="en-US" altLang="zh-TW" sz="1600" dirty="0">
                <a:latin typeface="Calibri" panose="020F0502020204030204" pitchFamily="34" charset="0"/>
              </a:rPr>
              <a:t>2.05</a:t>
            </a:r>
            <a:r>
              <a:rPr lang="en-US" altLang="zh-TW" sz="1600" dirty="0" smtClean="0">
                <a:latin typeface="Calibri" panose="020F0502020204030204" pitchFamily="34" charset="0"/>
              </a:rPr>
              <a:t>%)</a:t>
            </a:r>
            <a:endParaRPr lang="zh-TW" altLang="en-US" sz="1600" dirty="0">
              <a:latin typeface="Calibri" panose="020F0502020204030204" pitchFamily="34" charset="0"/>
            </a:endParaRPr>
          </a:p>
          <a:p>
            <a:r>
              <a:rPr lang="zh-TW" altLang="en-US" dirty="0" smtClean="0">
                <a:latin typeface="Calibri" panose="020F0502020204030204" pitchFamily="34" charset="0"/>
              </a:rPr>
              <a:t>節</a:t>
            </a:r>
            <a:r>
              <a:rPr lang="zh-TW" altLang="en-US" dirty="0">
                <a:latin typeface="Calibri" panose="020F0502020204030204" pitchFamily="34" charset="0"/>
              </a:rPr>
              <a:t>電計畫召集人均</a:t>
            </a:r>
            <a:r>
              <a:rPr lang="zh-TW" altLang="en-US" dirty="0" smtClean="0">
                <a:latin typeface="Calibri" panose="020F0502020204030204" pitchFamily="34" charset="0"/>
              </a:rPr>
              <a:t>由府</a:t>
            </a:r>
            <a:r>
              <a:rPr lang="zh-TW" altLang="en-US" dirty="0">
                <a:latin typeface="Calibri" panose="020F0502020204030204" pitchFamily="34" charset="0"/>
              </a:rPr>
              <a:t>秘書長層級以上</a:t>
            </a:r>
            <a:r>
              <a:rPr lang="zh-TW" altLang="en-US" dirty="0" smtClean="0">
                <a:latin typeface="Calibri" panose="020F0502020204030204" pitchFamily="34" charset="0"/>
              </a:rPr>
              <a:t>擔任。</a:t>
            </a:r>
            <a:r>
              <a:rPr lang="en-US" altLang="zh-TW" sz="1600" dirty="0">
                <a:latin typeface="Calibri" panose="020F0502020204030204" pitchFamily="34" charset="0"/>
              </a:rPr>
              <a:t>(</a:t>
            </a:r>
            <a:r>
              <a:rPr lang="zh-TW" altLang="en-US" sz="1600" dirty="0">
                <a:solidFill>
                  <a:srgbClr val="FF0000"/>
                </a:solidFill>
                <a:latin typeface="Calibri" panose="020F0502020204030204" pitchFamily="34" charset="0"/>
              </a:rPr>
              <a:t>其中六個縣市由縣市首長親自擔任召集人</a:t>
            </a:r>
            <a:r>
              <a:rPr lang="en-US" altLang="zh-TW" sz="1600" dirty="0">
                <a:latin typeface="Calibri" panose="020F0502020204030204" pitchFamily="34" charset="0"/>
              </a:rPr>
              <a:t>)</a:t>
            </a:r>
          </a:p>
        </p:txBody>
      </p:sp>
      <p:sp>
        <p:nvSpPr>
          <p:cNvPr id="43" name="文字方塊 42"/>
          <p:cNvSpPr txBox="1"/>
          <p:nvPr/>
        </p:nvSpPr>
        <p:spPr>
          <a:xfrm>
            <a:off x="7179544" y="2252760"/>
            <a:ext cx="1568920" cy="3970318"/>
          </a:xfrm>
          <a:prstGeom prst="rect">
            <a:avLst/>
          </a:prstGeom>
          <a:noFill/>
          <a:ln w="19050">
            <a:solidFill>
              <a:srgbClr val="0000FF"/>
            </a:solidFill>
          </a:ln>
        </p:spPr>
        <p:txBody>
          <a:bodyPr wrap="square" rtlCol="0">
            <a:spAutoFit/>
          </a:bodyPr>
          <a:lstStyle>
            <a:defPPr>
              <a:defRPr lang="zh-TW"/>
            </a:defPPr>
            <a:lvl1pPr marL="285750" indent="-285750" algn="just">
              <a:buFont typeface="Wingdings" panose="05000000000000000000" pitchFamily="2" charset="2"/>
              <a:buChar char="n"/>
              <a:defRPr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defRPr>
            </a:lvl1pPr>
          </a:lstStyle>
          <a:p>
            <a:pPr marL="179388" indent="-179388"/>
            <a:r>
              <a:rPr lang="zh-TW" altLang="en-US" dirty="0">
                <a:latin typeface="Calibri" panose="020F0502020204030204" pitchFamily="34" charset="0"/>
              </a:rPr>
              <a:t>網站瀏覽人次達</a:t>
            </a:r>
            <a:r>
              <a:rPr lang="en-US" altLang="zh-TW" dirty="0">
                <a:solidFill>
                  <a:srgbClr val="FF0000"/>
                </a:solidFill>
                <a:latin typeface="Calibri" panose="020F0502020204030204" pitchFamily="34" charset="0"/>
              </a:rPr>
              <a:t>14.5</a:t>
            </a:r>
            <a:r>
              <a:rPr lang="zh-TW" altLang="en-US" dirty="0">
                <a:solidFill>
                  <a:srgbClr val="FF0000"/>
                </a:solidFill>
                <a:latin typeface="Calibri" panose="020F0502020204030204" pitchFamily="34" charset="0"/>
              </a:rPr>
              <a:t>萬人次</a:t>
            </a:r>
            <a:r>
              <a:rPr lang="zh-TW" altLang="en-US" dirty="0">
                <a:latin typeface="Calibri" panose="020F0502020204030204" pitchFamily="34" charset="0"/>
              </a:rPr>
              <a:t>，粉絲團瀏覽達</a:t>
            </a:r>
            <a:r>
              <a:rPr lang="en-US" altLang="zh-TW" dirty="0">
                <a:solidFill>
                  <a:srgbClr val="FF0000"/>
                </a:solidFill>
                <a:latin typeface="Calibri" panose="020F0502020204030204" pitchFamily="34" charset="0"/>
              </a:rPr>
              <a:t>69</a:t>
            </a:r>
            <a:r>
              <a:rPr lang="zh-TW" altLang="en-US" dirty="0">
                <a:solidFill>
                  <a:srgbClr val="FF0000"/>
                </a:solidFill>
                <a:latin typeface="Calibri" panose="020F0502020204030204" pitchFamily="34" charset="0"/>
              </a:rPr>
              <a:t>萬人</a:t>
            </a:r>
            <a:r>
              <a:rPr lang="zh-TW" altLang="en-US" dirty="0">
                <a:latin typeface="Calibri" panose="020F0502020204030204" pitchFamily="34" charset="0"/>
              </a:rPr>
              <a:t>次</a:t>
            </a:r>
            <a:r>
              <a:rPr lang="zh-TW" altLang="en-US" dirty="0" smtClean="0">
                <a:latin typeface="Calibri" panose="020F0502020204030204" pitchFamily="34" charset="0"/>
              </a:rPr>
              <a:t>。</a:t>
            </a:r>
            <a:endParaRPr lang="en-US" altLang="zh-TW" dirty="0" smtClean="0">
              <a:latin typeface="Calibri" panose="020F0502020204030204" pitchFamily="34" charset="0"/>
            </a:endParaRPr>
          </a:p>
          <a:p>
            <a:pPr marL="179388" indent="-179388"/>
            <a:r>
              <a:rPr lang="zh-TW" altLang="en-US" dirty="0" smtClean="0">
                <a:latin typeface="Calibri" panose="020F0502020204030204" pitchFamily="34" charset="0"/>
              </a:rPr>
              <a:t>我</a:t>
            </a:r>
            <a:r>
              <a:rPr lang="zh-TW" altLang="en-US" dirty="0">
                <a:latin typeface="Calibri" panose="020F0502020204030204" pitchFamily="34" charset="0"/>
              </a:rPr>
              <a:t>來出點子活動</a:t>
            </a:r>
            <a:r>
              <a:rPr lang="zh-TW" altLang="en-US" dirty="0" smtClean="0">
                <a:latin typeface="Calibri" panose="020F0502020204030204" pitchFamily="34" charset="0"/>
              </a:rPr>
              <a:t>，已募集</a:t>
            </a:r>
            <a:r>
              <a:rPr lang="en-US" altLang="zh-TW" dirty="0">
                <a:solidFill>
                  <a:srgbClr val="FF0000"/>
                </a:solidFill>
                <a:latin typeface="Calibri" panose="020F0502020204030204" pitchFamily="34" charset="0"/>
              </a:rPr>
              <a:t>1,050</a:t>
            </a:r>
            <a:r>
              <a:rPr lang="zh-TW" altLang="en-US" dirty="0">
                <a:solidFill>
                  <a:srgbClr val="FF0000"/>
                </a:solidFill>
                <a:latin typeface="Calibri" panose="020F0502020204030204" pitchFamily="34" charset="0"/>
              </a:rPr>
              <a:t>筆</a:t>
            </a:r>
            <a:r>
              <a:rPr lang="zh-TW" altLang="en-US" dirty="0" smtClean="0">
                <a:latin typeface="Calibri" panose="020F0502020204030204" pitchFamily="34" charset="0"/>
              </a:rPr>
              <a:t>。</a:t>
            </a:r>
            <a:endParaRPr lang="en-US" altLang="zh-TW" dirty="0" smtClean="0">
              <a:latin typeface="Calibri" panose="020F0502020204030204" pitchFamily="34" charset="0"/>
            </a:endParaRPr>
          </a:p>
          <a:p>
            <a:pPr marL="179388" indent="-179388"/>
            <a:r>
              <a:rPr lang="zh-TW" altLang="en-US" dirty="0" smtClean="0">
                <a:latin typeface="Calibri" panose="020F0502020204030204" pitchFamily="34" charset="0"/>
              </a:rPr>
              <a:t>多</a:t>
            </a:r>
            <a:r>
              <a:rPr lang="zh-TW" altLang="en-US" dirty="0">
                <a:latin typeface="Calibri" panose="020F0502020204030204" pitchFamily="34" charset="0"/>
              </a:rPr>
              <a:t>位名人、環保團體於自己的粉絲團</a:t>
            </a:r>
            <a:r>
              <a:rPr lang="zh-TW" altLang="en-US" dirty="0" smtClean="0">
                <a:latin typeface="Calibri" panose="020F0502020204030204" pitchFamily="34" charset="0"/>
              </a:rPr>
              <a:t>分享</a:t>
            </a:r>
            <a:r>
              <a:rPr lang="zh-TW" altLang="en-US" dirty="0">
                <a:latin typeface="Calibri" panose="020F0502020204030204" pitchFamily="34" charset="0"/>
              </a:rPr>
              <a:t>如</a:t>
            </a:r>
            <a:r>
              <a:rPr lang="zh-TW" altLang="en-US" dirty="0" smtClean="0">
                <a:latin typeface="Calibri" panose="020F0502020204030204" pitchFamily="34" charset="0"/>
              </a:rPr>
              <a:t>賴榮孝</a:t>
            </a:r>
            <a:r>
              <a:rPr lang="zh-TW" altLang="en-US" dirty="0">
                <a:latin typeface="Calibri" panose="020F0502020204030204" pitchFamily="34" charset="0"/>
              </a:rPr>
              <a:t>、主播</a:t>
            </a:r>
            <a:r>
              <a:rPr lang="zh-TW" altLang="en-US" dirty="0" smtClean="0">
                <a:latin typeface="Calibri" panose="020F0502020204030204" pitchFamily="34" charset="0"/>
              </a:rPr>
              <a:t>陳海茵。</a:t>
            </a:r>
            <a:endParaRPr lang="zh-TW" altLang="en-US" dirty="0">
              <a:latin typeface="Calibri" panose="020F0502020204030204" pitchFamily="34" charset="0"/>
            </a:endParaRPr>
          </a:p>
        </p:txBody>
      </p:sp>
      <p:sp>
        <p:nvSpPr>
          <p:cNvPr id="44" name="文字方塊 43"/>
          <p:cNvSpPr txBox="1"/>
          <p:nvPr/>
        </p:nvSpPr>
        <p:spPr>
          <a:xfrm>
            <a:off x="942702" y="3270607"/>
            <a:ext cx="5750828" cy="3254737"/>
          </a:xfrm>
          <a:prstGeom prst="rect">
            <a:avLst/>
          </a:prstGeom>
          <a:noFill/>
          <a:ln w="19050"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n"/>
            </a:pPr>
            <a:r>
              <a:rPr lang="en-US" altLang="zh-TW" dirty="0" smtClean="0">
                <a:latin typeface="Calibri" panose="020F050202020403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4~6</a:t>
            </a:r>
            <a:r>
              <a:rPr lang="zh-TW" altLang="en-US" dirty="0" smtClean="0">
                <a:latin typeface="Calibri" panose="020F050202020403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月各縣市累計住宅部門總體用電成長</a:t>
            </a:r>
            <a:r>
              <a:rPr lang="en-US" altLang="zh-TW" dirty="0">
                <a:latin typeface="Calibri" panose="020F050202020403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2.19</a:t>
            </a:r>
            <a:r>
              <a:rPr lang="en-US" altLang="zh-TW" dirty="0" smtClean="0">
                <a:latin typeface="Calibri" panose="020F050202020403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%</a:t>
            </a:r>
            <a:r>
              <a:rPr lang="zh-TW" altLang="en-US" dirty="0" smtClean="0">
                <a:latin typeface="新細明體"/>
                <a:ea typeface="新細明體"/>
                <a:cs typeface="Arial" panose="020B0604020202020204" pitchFamily="34" charset="0"/>
              </a:rPr>
              <a:t>、</a:t>
            </a:r>
            <a:r>
              <a:rPr lang="zh-TW" altLang="en-US" dirty="0" smtClean="0">
                <a:latin typeface="Calibri" panose="020F050202020403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機關</a:t>
            </a:r>
            <a:r>
              <a:rPr lang="zh-TW" altLang="en-US" dirty="0">
                <a:latin typeface="Calibri" panose="020F050202020403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部門成長</a:t>
            </a:r>
            <a:r>
              <a:rPr lang="en-US" altLang="zh-TW" dirty="0">
                <a:latin typeface="Calibri" panose="020F050202020403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0.9</a:t>
            </a:r>
            <a:r>
              <a:rPr lang="en-US" altLang="zh-TW" dirty="0" smtClean="0">
                <a:latin typeface="Calibri" panose="020F050202020403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%</a:t>
            </a:r>
            <a:r>
              <a:rPr lang="zh-TW" altLang="en-US" dirty="0" smtClean="0">
                <a:latin typeface="新細明體"/>
                <a:ea typeface="新細明體"/>
                <a:cs typeface="Arial" panose="020B0604020202020204" pitchFamily="34" charset="0"/>
              </a:rPr>
              <a:t>、</a:t>
            </a:r>
            <a:r>
              <a:rPr lang="zh-TW" altLang="en-US" dirty="0" smtClean="0">
                <a:latin typeface="Calibri" panose="020F050202020403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服務業部門成長</a:t>
            </a:r>
            <a:r>
              <a:rPr lang="en-US" altLang="zh-TW" dirty="0">
                <a:latin typeface="Calibri" panose="020F050202020403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0.78</a:t>
            </a:r>
            <a:r>
              <a:rPr lang="en-US" altLang="zh-TW" dirty="0" smtClean="0">
                <a:latin typeface="Calibri" panose="020F050202020403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%</a:t>
            </a:r>
            <a:r>
              <a:rPr lang="zh-TW" altLang="en-US" dirty="0" smtClean="0">
                <a:latin typeface="Calibri" panose="020F050202020403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。</a:t>
            </a:r>
            <a:endParaRPr lang="en-US" altLang="zh-TW" dirty="0" smtClean="0">
              <a:latin typeface="Calibri" panose="020F050202020403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  <a:p>
            <a:pPr marL="263525" indent="-263525" algn="just"/>
            <a:r>
              <a:rPr lang="en-US" altLang="zh-TW" sz="1500" dirty="0" smtClean="0">
                <a:latin typeface="Calibri" panose="020F0502020204030204" pitchFamily="34" charset="0"/>
                <a:ea typeface="標楷體" panose="03000509000000000000" pitchFamily="65" charset="-120"/>
                <a:cs typeface="Arial" panose="020B0604020202020204" pitchFamily="34" charset="0"/>
                <a:sym typeface="Wingdings 2"/>
              </a:rPr>
              <a:t></a:t>
            </a:r>
            <a:r>
              <a:rPr lang="en-US" altLang="zh-TW" sz="1400" dirty="0" smtClean="0">
                <a:latin typeface="Calibri" panose="020F0502020204030204" pitchFamily="34" charset="0"/>
                <a:ea typeface="標楷體" panose="03000509000000000000" pitchFamily="65" charset="-120"/>
                <a:cs typeface="Arial" panose="020B0604020202020204" pitchFamily="34" charset="0"/>
                <a:sym typeface="Wingdings 2"/>
              </a:rPr>
              <a:t> </a:t>
            </a:r>
            <a:r>
              <a:rPr lang="zh-TW" altLang="en-US" dirty="0" smtClean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臺北市</a:t>
            </a:r>
            <a:r>
              <a:rPr lang="zh-TW" altLang="en-US" dirty="0">
                <a:latin typeface="Calibri" panose="020F050202020403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推廣「臺北節電新文化」，並訂定「商業智慧節電補助及節電獎勵計畫</a:t>
            </a:r>
            <a:r>
              <a:rPr lang="zh-TW" altLang="en-US" dirty="0" smtClean="0">
                <a:latin typeface="Calibri" panose="020F050202020403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」，公告</a:t>
            </a:r>
            <a:r>
              <a:rPr lang="zh-TW" altLang="en-US" dirty="0">
                <a:latin typeface="Calibri" panose="020F050202020403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商圈節能競賽計畫。</a:t>
            </a:r>
          </a:p>
          <a:p>
            <a:pPr marL="274638" indent="-274638" algn="just">
              <a:spcBef>
                <a:spcPts val="300"/>
              </a:spcBef>
              <a:tabLst>
                <a:tab pos="182563" algn="l"/>
              </a:tabLst>
            </a:pPr>
            <a:r>
              <a:rPr lang="en-US" altLang="zh-TW" sz="1500" dirty="0" smtClean="0">
                <a:latin typeface="Calibri" panose="020F0502020204030204" pitchFamily="34" charset="0"/>
                <a:ea typeface="標楷體" panose="03000509000000000000" pitchFamily="65" charset="-120"/>
                <a:cs typeface="Arial" panose="020B0604020202020204" pitchFamily="34" charset="0"/>
                <a:sym typeface="Wingdings 2"/>
              </a:rPr>
              <a:t> </a:t>
            </a:r>
            <a:r>
              <a:rPr lang="zh-TW" altLang="en-US" dirty="0" smtClean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新</a:t>
            </a:r>
            <a:r>
              <a:rPr lang="zh-TW" altLang="en-US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北市</a:t>
            </a:r>
            <a:r>
              <a:rPr lang="en-US" altLang="zh-TW" dirty="0">
                <a:latin typeface="Calibri" panose="020F050202020403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6</a:t>
            </a:r>
            <a:r>
              <a:rPr lang="zh-TW" altLang="en-US" dirty="0">
                <a:latin typeface="Calibri" panose="020F050202020403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月起依能源管理法針對轄內</a:t>
            </a:r>
            <a:r>
              <a:rPr lang="en-US" altLang="zh-TW" dirty="0">
                <a:latin typeface="Calibri" panose="020F050202020403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20</a:t>
            </a:r>
            <a:r>
              <a:rPr lang="zh-TW" altLang="en-US" dirty="0">
                <a:latin typeface="Calibri" panose="020F050202020403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類指定服務業營業場所進行稽查。</a:t>
            </a:r>
          </a:p>
          <a:p>
            <a:pPr marL="274638" indent="-274638" algn="just">
              <a:spcBef>
                <a:spcPts val="300"/>
              </a:spcBef>
              <a:tabLst>
                <a:tab pos="182563" algn="l"/>
              </a:tabLst>
            </a:pPr>
            <a:r>
              <a:rPr lang="en-US" altLang="zh-TW" sz="1500" dirty="0" smtClean="0">
                <a:latin typeface="Calibri" panose="020F0502020204030204" pitchFamily="34" charset="0"/>
                <a:ea typeface="標楷體" panose="03000509000000000000" pitchFamily="65" charset="-120"/>
                <a:cs typeface="Arial" panose="020B0604020202020204" pitchFamily="34" charset="0"/>
                <a:sym typeface="Wingdings 2"/>
              </a:rPr>
              <a:t> </a:t>
            </a:r>
            <a:r>
              <a:rPr lang="zh-TW" altLang="en-US" dirty="0" smtClean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臺</a:t>
            </a:r>
            <a:r>
              <a:rPr lang="zh-TW" altLang="en-US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南市</a:t>
            </a:r>
            <a:r>
              <a:rPr lang="zh-TW" altLang="en-US" dirty="0">
                <a:latin typeface="Calibri" panose="020F050202020403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自</a:t>
            </a:r>
            <a:r>
              <a:rPr lang="en-US" altLang="zh-TW" dirty="0">
                <a:latin typeface="Calibri" panose="020F050202020403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6</a:t>
            </a:r>
            <a:r>
              <a:rPr lang="zh-TW" altLang="en-US" dirty="0">
                <a:latin typeface="Calibri" panose="020F050202020403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月份起排定進行所轄服務業訪視稽查，針對區、家戶與中小企業等訂定節電競賽計畫。</a:t>
            </a:r>
          </a:p>
          <a:p>
            <a:pPr marL="274638" indent="-274638" algn="just">
              <a:spcBef>
                <a:spcPts val="300"/>
              </a:spcBef>
              <a:tabLst>
                <a:tab pos="182563" algn="l"/>
              </a:tabLst>
            </a:pPr>
            <a:r>
              <a:rPr lang="en-US" altLang="zh-TW" sz="1500" dirty="0" smtClean="0">
                <a:latin typeface="Calibri" panose="020F0502020204030204" pitchFamily="34" charset="0"/>
                <a:ea typeface="標楷體" panose="03000509000000000000" pitchFamily="65" charset="-120"/>
                <a:cs typeface="Arial" panose="020B0604020202020204" pitchFamily="34" charset="0"/>
                <a:sym typeface="Wingdings 2"/>
              </a:rPr>
              <a:t> </a:t>
            </a:r>
            <a:r>
              <a:rPr lang="zh-TW" altLang="en-US" dirty="0" smtClean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桃園市</a:t>
            </a:r>
            <a:r>
              <a:rPr lang="zh-TW" altLang="en-US" dirty="0">
                <a:latin typeface="Calibri" panose="020F050202020403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結合能源技術公會，於</a:t>
            </a:r>
            <a:r>
              <a:rPr lang="en-US" altLang="zh-TW" dirty="0">
                <a:latin typeface="Calibri" panose="020F050202020403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7</a:t>
            </a:r>
            <a:r>
              <a:rPr lang="zh-TW" altLang="en-US" dirty="0">
                <a:latin typeface="Calibri" panose="020F050202020403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月</a:t>
            </a:r>
            <a:r>
              <a:rPr lang="en-US" altLang="zh-TW" dirty="0">
                <a:latin typeface="Calibri" panose="020F050202020403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14</a:t>
            </a:r>
            <a:r>
              <a:rPr lang="zh-TW" altLang="en-US" dirty="0">
                <a:latin typeface="Calibri" panose="020F050202020403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日合作推動「廠商免費安裝節能設備服務平台」，鼓勵社區將公共照明如停車場燈管汰換為節能燈具</a:t>
            </a:r>
            <a:r>
              <a:rPr lang="zh-TW" altLang="en-US" dirty="0" smtClean="0">
                <a:latin typeface="Calibri" panose="020F050202020403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。</a:t>
            </a:r>
            <a:endParaRPr lang="zh-TW" altLang="en-US" dirty="0">
              <a:latin typeface="Calibri" panose="020F050202020403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</p:txBody>
      </p:sp>
      <p:sp>
        <p:nvSpPr>
          <p:cNvPr id="13" name="圓角矩形 12"/>
          <p:cNvSpPr/>
          <p:nvPr/>
        </p:nvSpPr>
        <p:spPr>
          <a:xfrm>
            <a:off x="628062" y="2252185"/>
            <a:ext cx="314640" cy="104225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節電目標</a:t>
            </a:r>
            <a:endParaRPr lang="zh-TW" altLang="en-US" sz="16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6" name="圓角矩形 45"/>
          <p:cNvSpPr/>
          <p:nvPr/>
        </p:nvSpPr>
        <p:spPr>
          <a:xfrm>
            <a:off x="6888116" y="3287286"/>
            <a:ext cx="304604" cy="1962819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6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網站與社群推廣</a:t>
            </a:r>
          </a:p>
        </p:txBody>
      </p:sp>
      <p:sp>
        <p:nvSpPr>
          <p:cNvPr id="47" name="圓角矩形 46"/>
          <p:cNvSpPr/>
          <p:nvPr/>
        </p:nvSpPr>
        <p:spPr>
          <a:xfrm>
            <a:off x="633898" y="3669808"/>
            <a:ext cx="308804" cy="254281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6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縣市節電</a:t>
            </a:r>
            <a:r>
              <a:rPr lang="zh-TW" altLang="en-US" sz="1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措施</a:t>
            </a:r>
            <a:endParaRPr lang="en-US" altLang="zh-TW" sz="1600" b="1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1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現況摘要</a:t>
            </a:r>
            <a:endParaRPr lang="zh-TW" altLang="en-US" sz="16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5" name="投影片編號版面配置區 1"/>
          <p:cNvSpPr>
            <a:spLocks noGrp="1"/>
          </p:cNvSpPr>
          <p:nvPr>
            <p:ph type="sldNum" sz="quarter" idx="10"/>
          </p:nvPr>
        </p:nvSpPr>
        <p:spPr>
          <a:xfrm>
            <a:off x="8697521" y="6539380"/>
            <a:ext cx="395536" cy="260648"/>
          </a:xfrm>
        </p:spPr>
        <p:txBody>
          <a:bodyPr/>
          <a:lstStyle/>
          <a:p>
            <a:pPr>
              <a:defRPr/>
            </a:pPr>
            <a:fld id="{98542226-521B-47A1-8017-474FB3B72A9F}" type="slidenum">
              <a:rPr lang="en-US" altLang="zh-TW" sz="1400" smtClean="0">
                <a:solidFill>
                  <a:schemeClr val="tx1"/>
                </a:solidFill>
                <a:latin typeface="Calibri" panose="020F0502020204030204" pitchFamily="34" charset="0"/>
              </a:rPr>
              <a:pPr>
                <a:defRPr/>
              </a:pPr>
              <a:t>17</a:t>
            </a:fld>
            <a:endParaRPr lang="zh-TW" altLang="zh-TW" sz="14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65635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3"/>
          <p:cNvSpPr>
            <a:spLocks noChangeArrowheads="1"/>
          </p:cNvSpPr>
          <p:nvPr/>
        </p:nvSpPr>
        <p:spPr bwMode="auto">
          <a:xfrm>
            <a:off x="-792" y="188640"/>
            <a:ext cx="9144000" cy="5864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marL="990600" indent="-904875" defTabSz="990600" eaLnBrk="0" hangingPunct="0">
              <a:lnSpc>
                <a:spcPct val="150000"/>
              </a:lnSpc>
            </a:pPr>
            <a:r>
              <a:rPr lang="zh-TW" altLang="en-US" sz="3200" b="1" dirty="0">
                <a:latin typeface="Calibri" panose="020F0502020204030204" pitchFamily="34" charset="0"/>
                <a:ea typeface="標楷體" pitchFamily="65" charset="-120"/>
                <a:cs typeface="Times New Roman" panose="02020603050405020304" pitchFamily="18" charset="0"/>
              </a:rPr>
              <a:t>七、結語</a:t>
            </a:r>
            <a:endParaRPr lang="en-US" altLang="zh-TW" sz="3200" b="1" dirty="0">
              <a:latin typeface="Calibri" panose="020F0502020204030204" pitchFamily="34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sp>
        <p:nvSpPr>
          <p:cNvPr id="7" name="內容版面配置區 6"/>
          <p:cNvSpPr>
            <a:spLocks noGrp="1"/>
          </p:cNvSpPr>
          <p:nvPr>
            <p:ph idx="1"/>
          </p:nvPr>
        </p:nvSpPr>
        <p:spPr>
          <a:xfrm>
            <a:off x="251520" y="1052736"/>
            <a:ext cx="8640960" cy="5400600"/>
          </a:xfrm>
        </p:spPr>
        <p:txBody>
          <a:bodyPr/>
          <a:lstStyle/>
          <a:p>
            <a:pPr marL="444500" indent="-444500" algn="just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/>
            </a:pPr>
            <a:r>
              <a:rPr lang="en-US" altLang="zh-TW" b="1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</a:rPr>
              <a:t>(</a:t>
            </a:r>
            <a:r>
              <a:rPr lang="zh-TW" altLang="en-US" b="1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</a:rPr>
              <a:t>一</a:t>
            </a:r>
            <a:r>
              <a:rPr lang="en-US" altLang="zh-TW" b="1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</a:rPr>
              <a:t>)</a:t>
            </a:r>
            <a:r>
              <a:rPr lang="zh-TW" altLang="en-US" b="1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</a:rPr>
              <a:t>戮力達成</a:t>
            </a:r>
            <a:r>
              <a:rPr lang="zh-TW" altLang="en-US" b="1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總目標</a:t>
            </a:r>
            <a:endParaRPr lang="en-US" altLang="zh-TW" b="1" kern="1200" dirty="0" smtClean="0">
              <a:solidFill>
                <a:schemeClr val="tx1"/>
              </a:solidFill>
              <a:latin typeface="Calibri" panose="020F0502020204030204" pitchFamily="34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536575" lvl="1" indent="0" algn="just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  <a:defRPr/>
            </a:pPr>
            <a:r>
              <a:rPr lang="zh-TW" altLang="en-US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四省專案計畫在所有參與單位努力下</a:t>
            </a:r>
            <a:r>
              <a:rPr lang="zh-TW" altLang="en-US" kern="1200" dirty="0" smtClean="0">
                <a:solidFill>
                  <a:schemeClr val="tx1"/>
                </a:solidFill>
                <a:latin typeface="新細明體"/>
                <a:ea typeface="新細明體"/>
                <a:cs typeface="Times New Roman" panose="02020603050405020304" pitchFamily="18" charset="0"/>
              </a:rPr>
              <a:t>，</a:t>
            </a:r>
            <a:r>
              <a:rPr lang="en-US" altLang="zh-TW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97-103</a:t>
            </a:r>
            <a:r>
              <a:rPr lang="zh-TW" altLang="en-US" kern="1200" dirty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年累計用電、用油及用水節約率分別為</a:t>
            </a:r>
            <a:r>
              <a:rPr lang="en-US" altLang="zh-TW" kern="1200" dirty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9.4%</a:t>
            </a:r>
            <a:r>
              <a:rPr lang="zh-TW" altLang="en-US" kern="1200" dirty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en-US" altLang="zh-TW" kern="1200" dirty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15.2%</a:t>
            </a:r>
            <a:r>
              <a:rPr lang="zh-TW" altLang="en-US" kern="1200" dirty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及</a:t>
            </a:r>
            <a:r>
              <a:rPr lang="en-US" altLang="zh-TW" kern="1200" dirty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15.4%</a:t>
            </a:r>
            <a:r>
              <a:rPr lang="zh-TW" altLang="en-US" kern="1200" dirty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，將在此基礎下，持續精進落實，預估</a:t>
            </a:r>
            <a:r>
              <a:rPr lang="en-US" altLang="zh-TW" kern="1200" dirty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104</a:t>
            </a:r>
            <a:r>
              <a:rPr lang="zh-TW" altLang="en-US" kern="1200" dirty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年可達成或超過節約</a:t>
            </a:r>
            <a:r>
              <a:rPr lang="en-US" altLang="zh-TW" kern="1200" dirty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10%</a:t>
            </a:r>
            <a:r>
              <a:rPr lang="zh-TW" altLang="en-US" kern="1200" dirty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en-US" altLang="zh-TW" kern="1200" dirty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14%</a:t>
            </a:r>
            <a:r>
              <a:rPr lang="zh-TW" altLang="en-US" kern="1200" dirty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及</a:t>
            </a:r>
            <a:r>
              <a:rPr lang="en-US" altLang="zh-TW" kern="1200" dirty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12%</a:t>
            </a:r>
            <a:r>
              <a:rPr lang="zh-TW" altLang="en-US" kern="1200" dirty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之目標。</a:t>
            </a:r>
            <a:endParaRPr lang="en-US" altLang="zh-TW" kern="1200" dirty="0">
              <a:solidFill>
                <a:schemeClr val="tx1"/>
              </a:solidFill>
              <a:latin typeface="Calibri" panose="020F0502020204030204" pitchFamily="34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/>
            </a:pPr>
            <a:r>
              <a:rPr lang="en-US" altLang="zh-TW" b="1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</a:rPr>
              <a:t>(</a:t>
            </a:r>
            <a:r>
              <a:rPr lang="zh-TW" altLang="en-US" b="1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</a:rPr>
              <a:t>二</a:t>
            </a:r>
            <a:r>
              <a:rPr lang="en-US" altLang="zh-TW" b="1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</a:rPr>
              <a:t>)</a:t>
            </a:r>
            <a:r>
              <a:rPr lang="zh-TW" altLang="en-US" b="1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</a:rPr>
              <a:t>節電成效良好</a:t>
            </a:r>
            <a:r>
              <a:rPr lang="zh-TW" altLang="en-US" b="1" kern="1200" dirty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</a:rPr>
              <a:t>，惟仍應持續落實所建立</a:t>
            </a:r>
            <a:r>
              <a:rPr lang="zh-TW" altLang="en-US" b="1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</a:rPr>
              <a:t>節電措施</a:t>
            </a:r>
            <a:r>
              <a:rPr lang="zh-TW" altLang="en-US" b="1" kern="1200" dirty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</a:rPr>
              <a:t>及行為</a:t>
            </a:r>
            <a:endParaRPr lang="en-US" altLang="zh-TW" b="1" kern="1200" dirty="0">
              <a:solidFill>
                <a:schemeClr val="tx1"/>
              </a:solidFill>
              <a:latin typeface="Calibri" panose="020F0502020204030204" pitchFamily="34" charset="0"/>
              <a:ea typeface="標楷體" panose="03000509000000000000" pitchFamily="65" charset="-120"/>
            </a:endParaRPr>
          </a:p>
          <a:p>
            <a:pPr marL="536575" lvl="1" indent="0" algn="just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  <a:defRPr/>
            </a:pPr>
            <a:r>
              <a:rPr lang="zh-TW" altLang="en-US" kern="1200" dirty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四省專案</a:t>
            </a:r>
            <a:r>
              <a:rPr lang="zh-TW" altLang="en-US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計畫自</a:t>
            </a:r>
            <a:r>
              <a:rPr lang="en-US" altLang="zh-TW" kern="1200" dirty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97</a:t>
            </a:r>
            <a:r>
              <a:rPr lang="zh-TW" altLang="en-US" kern="1200" dirty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年起至</a:t>
            </a:r>
            <a:r>
              <a:rPr lang="en-US" altLang="zh-TW" kern="1200" dirty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103</a:t>
            </a:r>
            <a:r>
              <a:rPr lang="zh-TW" altLang="en-US" kern="1200" dirty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年底止</a:t>
            </a:r>
            <a:r>
              <a:rPr lang="zh-TW" altLang="en-US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zh-TW" altLang="en-US" kern="1200" dirty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總</a:t>
            </a:r>
            <a:r>
              <a:rPr lang="zh-TW" altLang="en-US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用</a:t>
            </a:r>
            <a:r>
              <a:rPr lang="zh-TW" altLang="en-US" kern="1200" dirty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電量減少</a:t>
            </a:r>
            <a:r>
              <a:rPr lang="en-US" altLang="zh-TW" kern="1200" dirty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9.4%</a:t>
            </a:r>
            <a:r>
              <a:rPr lang="zh-TW" altLang="en-US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，並且連續</a:t>
            </a:r>
            <a:r>
              <a:rPr lang="en-US" altLang="zh-TW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7</a:t>
            </a:r>
            <a:r>
              <a:rPr lang="zh-TW" altLang="en-US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年用電皆</a:t>
            </a:r>
            <a:r>
              <a:rPr lang="zh-TW" altLang="en-US" kern="1200" dirty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為減少</a:t>
            </a:r>
            <a:r>
              <a:rPr lang="zh-TW" altLang="en-US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en-US" altLang="zh-TW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104</a:t>
            </a:r>
            <a:r>
              <a:rPr lang="zh-TW" altLang="en-US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年如要持續達成較前一年減少之成果，需要持續落實所建立節電措施及行為。</a:t>
            </a:r>
            <a:endParaRPr lang="en-US" altLang="zh-TW" kern="1200" dirty="0" smtClean="0">
              <a:solidFill>
                <a:schemeClr val="tx1"/>
              </a:solidFill>
              <a:latin typeface="Calibri" panose="020F0502020204030204" pitchFamily="34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444500" indent="-444500" algn="just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/>
            </a:pPr>
            <a:r>
              <a:rPr lang="en-US" altLang="zh-TW" b="1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</a:rPr>
              <a:t>(</a:t>
            </a:r>
            <a:r>
              <a:rPr lang="zh-TW" altLang="en-US" b="1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</a:rPr>
              <a:t>三</a:t>
            </a:r>
            <a:r>
              <a:rPr lang="en-US" altLang="zh-TW" b="1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</a:rPr>
              <a:t>)</a:t>
            </a:r>
            <a:r>
              <a:rPr lang="zh-TW" altLang="en-US" b="1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</a:rPr>
              <a:t>中央與地方協力推動智慧節電計畫</a:t>
            </a:r>
            <a:endParaRPr lang="en-US" altLang="zh-TW" b="1" kern="1200" dirty="0" smtClean="0">
              <a:solidFill>
                <a:schemeClr val="tx1"/>
              </a:solidFill>
              <a:latin typeface="Calibri" panose="020F0502020204030204" pitchFamily="34" charset="0"/>
              <a:ea typeface="標楷體" panose="03000509000000000000" pitchFamily="65" charset="-120"/>
            </a:endParaRPr>
          </a:p>
          <a:p>
            <a:pPr marL="536575" lvl="1" indent="0" algn="just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  <a:defRPr/>
            </a:pPr>
            <a:r>
              <a:rPr lang="zh-TW" altLang="en-US" kern="1200" dirty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為落實全國能源</a:t>
            </a:r>
            <a:r>
              <a:rPr lang="zh-TW" altLang="en-US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會議之共識</a:t>
            </a:r>
            <a:r>
              <a:rPr lang="zh-TW" altLang="en-US" kern="1200" dirty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，行政院積極推動智慧節電</a:t>
            </a:r>
            <a:r>
              <a:rPr lang="zh-TW" altLang="en-US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計畫</a:t>
            </a:r>
            <a:r>
              <a:rPr lang="zh-TW" altLang="en-US" kern="1200" dirty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zh-TW" altLang="en-US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並</a:t>
            </a:r>
            <a:r>
              <a:rPr lang="zh-TW" altLang="en-US" kern="1200" dirty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由直轄市及各縣</a:t>
            </a:r>
            <a:r>
              <a:rPr lang="en-US" altLang="zh-TW" kern="1200" dirty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kern="1200" dirty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市</a:t>
            </a:r>
            <a:r>
              <a:rPr lang="en-US" altLang="zh-TW" kern="1200" dirty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kern="1200" dirty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政府提出具體計畫，以追求在機關、住宅及服務業部門用電</a:t>
            </a:r>
            <a:r>
              <a:rPr lang="zh-TW" altLang="en-US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減少</a:t>
            </a:r>
            <a:r>
              <a:rPr lang="en-US" altLang="zh-TW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lang="en-US" altLang="zh-TW" kern="1200" dirty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%</a:t>
            </a:r>
            <a:r>
              <a:rPr lang="zh-TW" altLang="en-US" kern="1200" dirty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之目標，其中機關部門節電，行政院所屬中央機關應積極在四省專案計畫</a:t>
            </a:r>
            <a:r>
              <a:rPr lang="zh-TW" altLang="en-US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之基礎下精</a:t>
            </a:r>
            <a:r>
              <a:rPr lang="zh-TW" altLang="en-US" kern="1200" dirty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進，將成效回饋於智慧節電計畫</a:t>
            </a:r>
            <a:r>
              <a:rPr lang="zh-TW" altLang="en-US" kern="1200" dirty="0" smtClean="0">
                <a:solidFill>
                  <a:schemeClr val="tx1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kern="1200" dirty="0">
              <a:solidFill>
                <a:schemeClr val="tx1"/>
              </a:solidFill>
              <a:latin typeface="Calibri" panose="020F0502020204030204" pitchFamily="34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6" name="投影片編號版面配置區 1"/>
          <p:cNvSpPr>
            <a:spLocks noGrp="1"/>
          </p:cNvSpPr>
          <p:nvPr>
            <p:ph type="sldNum" sz="quarter" idx="10"/>
          </p:nvPr>
        </p:nvSpPr>
        <p:spPr>
          <a:xfrm>
            <a:off x="8697521" y="6539380"/>
            <a:ext cx="395536" cy="260648"/>
          </a:xfrm>
        </p:spPr>
        <p:txBody>
          <a:bodyPr/>
          <a:lstStyle/>
          <a:p>
            <a:pPr>
              <a:defRPr/>
            </a:pPr>
            <a:fld id="{98542226-521B-47A1-8017-474FB3B72A9F}" type="slidenum">
              <a:rPr lang="en-US" altLang="zh-TW" smtClean="0">
                <a:solidFill>
                  <a:schemeClr val="tx1"/>
                </a:solidFill>
                <a:latin typeface="Calibri" panose="020F0502020204030204" pitchFamily="34" charset="0"/>
              </a:rPr>
              <a:pPr>
                <a:defRPr/>
              </a:pPr>
              <a:t>18</a:t>
            </a:fld>
            <a:endParaRPr lang="zh-TW" altLang="zh-TW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11036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68760"/>
            <a:ext cx="5832648" cy="4569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/>
          <p:cNvSpPr/>
          <p:nvPr/>
        </p:nvSpPr>
        <p:spPr>
          <a:xfrm>
            <a:off x="5032243" y="2924944"/>
            <a:ext cx="314015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800" b="1" kern="10" dirty="0">
                <a:ln w="9525">
                  <a:round/>
                  <a:headEnd/>
                  <a:tailEnd/>
                </a:ln>
                <a:solidFill>
                  <a:srgbClr val="002060"/>
                </a:solidFill>
                <a:latin typeface="標楷體"/>
                <a:ea typeface="標楷體"/>
              </a:rPr>
              <a:t>簡報完畢</a:t>
            </a:r>
            <a:endParaRPr lang="en-US" altLang="zh-TW" sz="4800" b="1" kern="10" dirty="0">
              <a:ln w="9525">
                <a:round/>
                <a:headEnd/>
                <a:tailEnd/>
              </a:ln>
              <a:solidFill>
                <a:srgbClr val="002060"/>
              </a:solidFill>
              <a:latin typeface="標楷體"/>
              <a:ea typeface="標楷體"/>
            </a:endParaRPr>
          </a:p>
        </p:txBody>
      </p:sp>
      <p:sp>
        <p:nvSpPr>
          <p:cNvPr id="7" name="投影片編號版面配置區 1"/>
          <p:cNvSpPr>
            <a:spLocks noGrp="1"/>
          </p:cNvSpPr>
          <p:nvPr>
            <p:ph type="sldNum" sz="quarter" idx="10"/>
          </p:nvPr>
        </p:nvSpPr>
        <p:spPr>
          <a:xfrm>
            <a:off x="8697521" y="6539380"/>
            <a:ext cx="395536" cy="260648"/>
          </a:xfrm>
        </p:spPr>
        <p:txBody>
          <a:bodyPr/>
          <a:lstStyle/>
          <a:p>
            <a:pPr>
              <a:defRPr/>
            </a:pPr>
            <a:fld id="{98542226-521B-47A1-8017-474FB3B72A9F}" type="slidenum">
              <a:rPr lang="en-US" altLang="zh-TW" smtClean="0">
                <a:solidFill>
                  <a:schemeClr val="tx1"/>
                </a:solidFill>
                <a:latin typeface="Calibri" panose="020F0502020204030204" pitchFamily="34" charset="0"/>
              </a:rPr>
              <a:pPr>
                <a:defRPr/>
              </a:pPr>
              <a:t>19</a:t>
            </a:fld>
            <a:endParaRPr lang="zh-TW" altLang="zh-TW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9825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2"/>
          <p:cNvSpPr>
            <a:spLocks noChangeArrowheads="1"/>
          </p:cNvSpPr>
          <p:nvPr/>
        </p:nvSpPr>
        <p:spPr bwMode="auto">
          <a:xfrm>
            <a:off x="1680797" y="168040"/>
            <a:ext cx="577947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defRPr>
            </a:lvl1pPr>
            <a:lvl2pPr marL="742950" indent="-285750" eaLnBrk="0" hangingPunct="0">
              <a:defRPr kumimoji="1" sz="24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defRPr>
            </a:lvl2pPr>
            <a:lvl3pPr marL="1143000" indent="-228600" eaLnBrk="0" hangingPunct="0">
              <a:defRPr kumimoji="1" sz="24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defRPr>
            </a:lvl3pPr>
            <a:lvl4pPr marL="1600200" indent="-228600" eaLnBrk="0" hangingPunct="0">
              <a:defRPr kumimoji="1" sz="24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defRPr>
            </a:lvl4pPr>
            <a:lvl5pPr marL="2057400" indent="-228600" eaLnBrk="0" hangingPunct="0">
              <a:defRPr kumimoji="1" sz="24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 marL="990600" indent="-904875" defTabSz="990600"/>
            <a:r>
              <a:rPr lang="zh-TW" altLang="en-US" sz="3000" b="1" dirty="0" smtClean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附件  </a:t>
            </a:r>
            <a:r>
              <a:rPr lang="zh-TW" altLang="en-US" sz="30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四省計畫推動作法</a:t>
            </a:r>
          </a:p>
        </p:txBody>
      </p:sp>
      <p:graphicFrame>
        <p:nvGraphicFramePr>
          <p:cNvPr id="2" name="資料庫圖表 1"/>
          <p:cNvGraphicFramePr/>
          <p:nvPr>
            <p:extLst>
              <p:ext uri="{D42A27DB-BD31-4B8C-83A1-F6EECF244321}">
                <p14:modId xmlns:p14="http://schemas.microsoft.com/office/powerpoint/2010/main" xmlns="" val="2080863564"/>
              </p:ext>
            </p:extLst>
          </p:nvPr>
        </p:nvGraphicFramePr>
        <p:xfrm>
          <a:off x="3923928" y="1431826"/>
          <a:ext cx="4943872" cy="4898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ectangle 8"/>
          <p:cNvSpPr>
            <a:spLocks noChangeArrowheads="1"/>
          </p:cNvSpPr>
          <p:nvPr/>
        </p:nvSpPr>
        <p:spPr bwMode="gray">
          <a:xfrm flipH="1">
            <a:off x="107504" y="908720"/>
            <a:ext cx="4197307" cy="430887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7A9999"/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n-US" altLang="zh-TW" sz="2200" b="1" dirty="0">
                <a:solidFill>
                  <a:srgbClr val="0000FF"/>
                </a:solidFill>
                <a:latin typeface="Calibri" panose="020F0502020204030204" pitchFamily="34" charset="0"/>
                <a:ea typeface="標楷體" panose="03000509000000000000" pitchFamily="65" charset="-120"/>
              </a:rPr>
              <a:t>(</a:t>
            </a:r>
            <a:r>
              <a:rPr lang="zh-TW" altLang="en-US" sz="2200" b="1" dirty="0">
                <a:solidFill>
                  <a:srgbClr val="0000FF"/>
                </a:solidFill>
                <a:latin typeface="Calibri" panose="020F0502020204030204" pitchFamily="34" charset="0"/>
                <a:ea typeface="標楷體" panose="03000509000000000000" pitchFamily="65" charset="-120"/>
              </a:rPr>
              <a:t>一</a:t>
            </a:r>
            <a:r>
              <a:rPr lang="en-US" altLang="zh-TW" sz="2200" b="1" dirty="0">
                <a:solidFill>
                  <a:srgbClr val="0000FF"/>
                </a:solidFill>
                <a:latin typeface="Calibri" panose="020F0502020204030204" pitchFamily="34" charset="0"/>
                <a:ea typeface="標楷體" panose="03000509000000000000" pitchFamily="65" charset="-120"/>
              </a:rPr>
              <a:t>)</a:t>
            </a:r>
            <a:r>
              <a:rPr lang="zh-TW" altLang="en-US" sz="2200" b="1" dirty="0" smtClean="0">
                <a:solidFill>
                  <a:srgbClr val="0000FF"/>
                </a:solidFill>
                <a:latin typeface="Calibri" panose="020F0502020204030204" pitchFamily="34" charset="0"/>
                <a:ea typeface="標楷體" panose="03000509000000000000" pitchFamily="65" charset="-120"/>
              </a:rPr>
              <a:t>實施事項</a:t>
            </a:r>
            <a:endParaRPr lang="zh-TW" altLang="en-US" sz="2200" b="1" dirty="0">
              <a:solidFill>
                <a:srgbClr val="0000FF"/>
              </a:solidFill>
              <a:latin typeface="Calibri" panose="020F0502020204030204" pitchFamily="34" charset="0"/>
              <a:ea typeface="標楷體" panose="03000509000000000000" pitchFamily="65" charset="-120"/>
            </a:endParaRPr>
          </a:p>
        </p:txBody>
      </p:sp>
      <p:sp>
        <p:nvSpPr>
          <p:cNvPr id="7" name="Rectangle 111"/>
          <p:cNvSpPr>
            <a:spLocks noChangeArrowheads="1"/>
          </p:cNvSpPr>
          <p:nvPr/>
        </p:nvSpPr>
        <p:spPr bwMode="auto">
          <a:xfrm>
            <a:off x="179513" y="1411238"/>
            <a:ext cx="3744416" cy="50420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63538" indent="-363538" eaLnBrk="0" hangingPunct="0">
              <a:defRPr kumimoji="1" sz="24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defRPr>
            </a:lvl1pPr>
            <a:lvl2pPr marL="817563" indent="-274638" eaLnBrk="0" hangingPunct="0">
              <a:defRPr kumimoji="1" sz="24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defRPr>
            </a:lvl2pPr>
            <a:lvl3pPr marL="1225550" indent="-228600" eaLnBrk="0" hangingPunct="0">
              <a:defRPr kumimoji="1" sz="24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defRPr>
            </a:lvl3pPr>
            <a:lvl4pPr marL="1600200" indent="-228600" eaLnBrk="0" hangingPunct="0">
              <a:defRPr kumimoji="1" sz="24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defRPr>
            </a:lvl4pPr>
            <a:lvl5pPr marL="2057400" indent="-228600" eaLnBrk="0" hangingPunct="0">
              <a:defRPr kumimoji="1" sz="24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 marL="358775" lvl="1" indent="-196850" algn="just" eaLnBrk="1" hangingPunct="1">
              <a:spcBef>
                <a:spcPts val="300"/>
              </a:spcBef>
              <a:buSzPct val="80000"/>
            </a:pPr>
            <a:r>
              <a:rPr lang="en-US" altLang="zh-TW" sz="2000" dirty="0" smtClean="0">
                <a:latin typeface="Calibri" panose="020F0502020204030204" pitchFamily="34" charset="0"/>
              </a:rPr>
              <a:t>1.</a:t>
            </a:r>
            <a:r>
              <a:rPr lang="zh-TW" altLang="en-US" sz="2000" dirty="0" smtClean="0">
                <a:latin typeface="Calibri" panose="020F0502020204030204" pitchFamily="34" charset="0"/>
              </a:rPr>
              <a:t>各執行單位應成立節約能源推動小組，負責督導考核本單位及所屬單位四省目標與執行成效</a:t>
            </a:r>
            <a:endParaRPr lang="en-US" altLang="zh-TW" sz="2000" dirty="0">
              <a:latin typeface="Calibri" panose="020F0502020204030204" pitchFamily="34" charset="0"/>
            </a:endParaRPr>
          </a:p>
          <a:p>
            <a:pPr marL="358775" lvl="1" indent="-196850" algn="just" eaLnBrk="1" hangingPunct="1">
              <a:spcBef>
                <a:spcPts val="300"/>
              </a:spcBef>
              <a:buSzPct val="80000"/>
            </a:pPr>
            <a:r>
              <a:rPr lang="en-US" altLang="zh-TW" sz="2000" dirty="0" smtClean="0">
                <a:latin typeface="Calibri" panose="020F0502020204030204" pitchFamily="34" charset="0"/>
              </a:rPr>
              <a:t>2.</a:t>
            </a:r>
            <a:r>
              <a:rPr lang="zh-TW" altLang="en-US" sz="2000" dirty="0">
                <a:latin typeface="Calibri" panose="020F0502020204030204" pitchFamily="34" charset="0"/>
              </a:rPr>
              <a:t>專人上網</a:t>
            </a:r>
            <a:r>
              <a:rPr lang="zh-TW" altLang="en-US" sz="2000" dirty="0" smtClean="0">
                <a:latin typeface="Calibri" panose="020F0502020204030204" pitchFamily="34" charset="0"/>
              </a:rPr>
              <a:t>填報與前一</a:t>
            </a:r>
            <a:r>
              <a:rPr lang="zh-TW" altLang="en-US" sz="2000" dirty="0">
                <a:latin typeface="Calibri" panose="020F0502020204030204" pitchFamily="34" charset="0"/>
              </a:rPr>
              <a:t>年度之用電量、用水量及用油量，記錄分析本單位及所屬單位執行成效</a:t>
            </a:r>
            <a:endParaRPr lang="en-US" altLang="zh-TW" sz="2000" dirty="0">
              <a:latin typeface="Calibri" panose="020F0502020204030204" pitchFamily="34" charset="0"/>
            </a:endParaRPr>
          </a:p>
          <a:p>
            <a:pPr marL="358775" lvl="1" indent="-196850" algn="just" eaLnBrk="1" hangingPunct="1">
              <a:spcBef>
                <a:spcPts val="300"/>
              </a:spcBef>
              <a:buSzPct val="80000"/>
            </a:pPr>
            <a:r>
              <a:rPr lang="en-US" altLang="zh-TW" sz="2000" dirty="0">
                <a:latin typeface="Calibri" panose="020F0502020204030204" pitchFamily="34" charset="0"/>
              </a:rPr>
              <a:t>3.</a:t>
            </a:r>
            <a:r>
              <a:rPr lang="zh-TW" altLang="en-US" sz="2000" dirty="0">
                <a:latin typeface="Calibri" panose="020F0502020204030204" pitchFamily="34" charset="0"/>
              </a:rPr>
              <a:t>由專業技師、工程顧問服務業或</a:t>
            </a:r>
            <a:r>
              <a:rPr lang="zh-TW" altLang="en-US" sz="2000" dirty="0" smtClean="0">
                <a:latin typeface="Calibri" panose="020F0502020204030204" pitchFamily="34" charset="0"/>
              </a:rPr>
              <a:t>能源技術服務業等業者，進行</a:t>
            </a:r>
            <a:r>
              <a:rPr lang="zh-TW" altLang="en-US" sz="2000" dirty="0">
                <a:latin typeface="Calibri" panose="020F0502020204030204" pitchFamily="34" charset="0"/>
              </a:rPr>
              <a:t>節能診斷輔導</a:t>
            </a:r>
            <a:endParaRPr lang="en-US" altLang="zh-TW" sz="2000" dirty="0">
              <a:latin typeface="Calibri" panose="020F0502020204030204" pitchFamily="34" charset="0"/>
            </a:endParaRPr>
          </a:p>
          <a:p>
            <a:pPr marL="358775" lvl="1" indent="-196850" algn="just" eaLnBrk="1" hangingPunct="1">
              <a:spcBef>
                <a:spcPts val="300"/>
              </a:spcBef>
              <a:buSzPct val="80000"/>
            </a:pPr>
            <a:r>
              <a:rPr lang="en-US" altLang="zh-TW" sz="2000" dirty="0" smtClean="0">
                <a:latin typeface="Calibri" panose="020F0502020204030204" pitchFamily="34" charset="0"/>
              </a:rPr>
              <a:t>4.</a:t>
            </a:r>
            <a:r>
              <a:rPr lang="zh-TW" altLang="en-US" sz="2000" dirty="0">
                <a:latin typeface="Calibri" panose="020F0502020204030204" pitchFamily="34" charset="0"/>
              </a:rPr>
              <a:t>採購符合節能標章、環保標章或省水標章產品</a:t>
            </a:r>
          </a:p>
          <a:p>
            <a:pPr marL="358775" lvl="1" indent="-196850" algn="just" eaLnBrk="1" hangingPunct="1">
              <a:spcBef>
                <a:spcPts val="300"/>
              </a:spcBef>
              <a:buSzPct val="80000"/>
            </a:pPr>
            <a:r>
              <a:rPr lang="en-US" altLang="zh-TW" sz="2000" dirty="0" smtClean="0">
                <a:latin typeface="Calibri" panose="020F0502020204030204" pitchFamily="34" charset="0"/>
              </a:rPr>
              <a:t>5</a:t>
            </a:r>
            <a:r>
              <a:rPr lang="en-US" altLang="zh-TW" sz="2000" dirty="0">
                <a:latin typeface="Calibri" panose="020F0502020204030204" pitchFamily="34" charset="0"/>
              </a:rPr>
              <a:t>.</a:t>
            </a:r>
            <a:r>
              <a:rPr lang="zh-TW" altLang="en-US" sz="2000" dirty="0">
                <a:latin typeface="Calibri" panose="020F0502020204030204" pitchFamily="34" charset="0"/>
              </a:rPr>
              <a:t>參與節能技術研討會、節能種子調訓</a:t>
            </a:r>
            <a:r>
              <a:rPr lang="zh-TW" altLang="en-US" sz="2000" dirty="0" smtClean="0">
                <a:latin typeface="Calibri" panose="020F0502020204030204" pitchFamily="34" charset="0"/>
              </a:rPr>
              <a:t>班，辦理教育宣導活動</a:t>
            </a:r>
            <a:endParaRPr lang="en-US" altLang="zh-TW" sz="2000" dirty="0">
              <a:latin typeface="Calibri" panose="020F0502020204030204" pitchFamily="34" charset="0"/>
            </a:endParaRPr>
          </a:p>
        </p:txBody>
      </p:sp>
      <p:sp>
        <p:nvSpPr>
          <p:cNvPr id="9" name="投影片編號版面配置區 1"/>
          <p:cNvSpPr>
            <a:spLocks noGrp="1"/>
          </p:cNvSpPr>
          <p:nvPr>
            <p:ph type="sldNum" sz="quarter" idx="10"/>
          </p:nvPr>
        </p:nvSpPr>
        <p:spPr>
          <a:xfrm>
            <a:off x="8697521" y="6539380"/>
            <a:ext cx="395536" cy="260648"/>
          </a:xfrm>
        </p:spPr>
        <p:txBody>
          <a:bodyPr/>
          <a:lstStyle/>
          <a:p>
            <a:pPr>
              <a:defRPr/>
            </a:pPr>
            <a:fld id="{98542226-521B-47A1-8017-474FB3B72A9F}" type="slidenum">
              <a:rPr lang="en-US" altLang="zh-TW" sz="1400" smtClean="0">
                <a:solidFill>
                  <a:schemeClr val="tx1"/>
                </a:solidFill>
                <a:latin typeface="Calibri" panose="020F0502020204030204" pitchFamily="34" charset="0"/>
              </a:rPr>
              <a:pPr>
                <a:defRPr/>
              </a:pPr>
              <a:t>20</a:t>
            </a:fld>
            <a:endParaRPr lang="zh-TW" altLang="zh-TW" sz="14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58047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680796" y="156206"/>
            <a:ext cx="577947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defRPr>
            </a:lvl1pPr>
            <a:lvl2pPr marL="742950" indent="-285750" eaLnBrk="0" hangingPunct="0">
              <a:defRPr kumimoji="1" sz="24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defRPr>
            </a:lvl2pPr>
            <a:lvl3pPr marL="1143000" indent="-228600" eaLnBrk="0" hangingPunct="0">
              <a:defRPr kumimoji="1" sz="24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defRPr>
            </a:lvl3pPr>
            <a:lvl4pPr marL="1600200" indent="-228600" eaLnBrk="0" hangingPunct="0">
              <a:defRPr kumimoji="1" sz="24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defRPr>
            </a:lvl4pPr>
            <a:lvl5pPr marL="2057400" indent="-228600" eaLnBrk="0" hangingPunct="0">
              <a:defRPr kumimoji="1" sz="24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defRPr>
            </a:lvl9pPr>
          </a:lstStyle>
          <a:p>
            <a:pPr marL="990600" indent="-904875" defTabSz="990600"/>
            <a:r>
              <a:rPr lang="zh-TW" altLang="en-US" sz="3000" b="1" dirty="0" smtClean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附件  </a:t>
            </a:r>
            <a:r>
              <a:rPr lang="zh-TW" altLang="en-US" sz="30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四省計畫推動作法</a:t>
            </a:r>
            <a:r>
              <a:rPr lang="en-US" altLang="zh-TW" sz="30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zh-TW" altLang="en-US" sz="30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續</a:t>
            </a:r>
            <a:r>
              <a:rPr lang="en-US" altLang="zh-TW" sz="30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zh-TW" altLang="en-US" sz="3000" b="1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gray">
          <a:xfrm flipH="1">
            <a:off x="107504" y="908720"/>
            <a:ext cx="4197307" cy="430887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7A9999"/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n-US" altLang="zh-TW" sz="2200" b="1" dirty="0" smtClean="0">
                <a:solidFill>
                  <a:srgbClr val="0000FF"/>
                </a:solidFill>
                <a:latin typeface="Calibri" panose="020F0502020204030204" pitchFamily="34" charset="0"/>
                <a:ea typeface="標楷體" panose="03000509000000000000" pitchFamily="65" charset="-120"/>
              </a:rPr>
              <a:t>(</a:t>
            </a:r>
            <a:r>
              <a:rPr lang="zh-TW" altLang="en-US" sz="2200" b="1" dirty="0" smtClean="0">
                <a:solidFill>
                  <a:srgbClr val="0000FF"/>
                </a:solidFill>
                <a:latin typeface="Calibri" panose="020F0502020204030204" pitchFamily="34" charset="0"/>
                <a:ea typeface="標楷體" panose="03000509000000000000" pitchFamily="65" charset="-120"/>
              </a:rPr>
              <a:t>二</a:t>
            </a:r>
            <a:r>
              <a:rPr lang="en-US" altLang="zh-TW" sz="2200" b="1" dirty="0" smtClean="0">
                <a:solidFill>
                  <a:srgbClr val="0000FF"/>
                </a:solidFill>
                <a:latin typeface="Calibri" panose="020F0502020204030204" pitchFamily="34" charset="0"/>
                <a:ea typeface="標楷體" panose="03000509000000000000" pitchFamily="65" charset="-120"/>
              </a:rPr>
              <a:t>)</a:t>
            </a:r>
            <a:r>
              <a:rPr lang="zh-TW" altLang="en-US" sz="2200" b="1" dirty="0" smtClean="0">
                <a:solidFill>
                  <a:srgbClr val="0000FF"/>
                </a:solidFill>
                <a:latin typeface="Calibri" panose="020F0502020204030204" pitchFamily="34" charset="0"/>
                <a:ea typeface="標楷體" panose="03000509000000000000" pitchFamily="65" charset="-120"/>
              </a:rPr>
              <a:t>四省相關作法</a:t>
            </a:r>
            <a:r>
              <a:rPr lang="en-US" altLang="zh-TW" sz="2200" b="1" dirty="0" smtClean="0">
                <a:solidFill>
                  <a:srgbClr val="0000FF"/>
                </a:solidFill>
                <a:latin typeface="Calibri" panose="020F0502020204030204" pitchFamily="34" charset="0"/>
                <a:ea typeface="標楷體" panose="03000509000000000000" pitchFamily="65" charset="-120"/>
              </a:rPr>
              <a:t>(</a:t>
            </a:r>
            <a:r>
              <a:rPr lang="zh-TW" altLang="en-US" sz="2200" b="1" dirty="0" smtClean="0">
                <a:solidFill>
                  <a:srgbClr val="0000FF"/>
                </a:solidFill>
                <a:latin typeface="Calibri" panose="020F0502020204030204" pitchFamily="34" charset="0"/>
                <a:ea typeface="標楷體" panose="03000509000000000000" pitchFamily="65" charset="-120"/>
              </a:rPr>
              <a:t>共</a:t>
            </a:r>
            <a:r>
              <a:rPr lang="en-US" altLang="zh-TW" sz="2200" b="1" dirty="0" smtClean="0">
                <a:solidFill>
                  <a:srgbClr val="0000FF"/>
                </a:solidFill>
                <a:latin typeface="Calibri" panose="020F0502020204030204" pitchFamily="34" charset="0"/>
                <a:ea typeface="標楷體" panose="03000509000000000000" pitchFamily="65" charset="-120"/>
              </a:rPr>
              <a:t>77</a:t>
            </a:r>
            <a:r>
              <a:rPr lang="zh-TW" altLang="en-US" sz="2200" b="1" dirty="0" smtClean="0">
                <a:solidFill>
                  <a:srgbClr val="0000FF"/>
                </a:solidFill>
                <a:latin typeface="Calibri" panose="020F0502020204030204" pitchFamily="34" charset="0"/>
                <a:ea typeface="標楷體" panose="03000509000000000000" pitchFamily="65" charset="-120"/>
              </a:rPr>
              <a:t>項</a:t>
            </a:r>
            <a:r>
              <a:rPr lang="en-US" altLang="zh-TW" sz="2200" b="1" dirty="0" smtClean="0">
                <a:solidFill>
                  <a:srgbClr val="0000FF"/>
                </a:solidFill>
                <a:latin typeface="Calibri" panose="020F0502020204030204" pitchFamily="34" charset="0"/>
                <a:ea typeface="標楷體" panose="03000509000000000000" pitchFamily="65" charset="-120"/>
              </a:rPr>
              <a:t>)</a:t>
            </a:r>
            <a:endParaRPr lang="zh-TW" altLang="en-US" sz="2200" b="1" dirty="0">
              <a:solidFill>
                <a:srgbClr val="0000FF"/>
              </a:solidFill>
              <a:latin typeface="Calibri" panose="020F0502020204030204" pitchFamily="34" charset="0"/>
              <a:ea typeface="標楷體" panose="03000509000000000000" pitchFamily="65" charset="-12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323528" y="1661899"/>
            <a:ext cx="1465439" cy="553998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TW" altLang="en-US" sz="20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整體性</a:t>
            </a:r>
            <a:endParaRPr lang="en-US" altLang="zh-TW" sz="2000" dirty="0" smtClean="0">
              <a:latin typeface="Calibri" panose="020F0502020204030204" pitchFamily="34" charset="0"/>
              <a:ea typeface="標楷體" panose="03000509000000000000" pitchFamily="65" charset="-120"/>
            </a:endParaRPr>
          </a:p>
          <a:p>
            <a:pPr>
              <a:lnSpc>
                <a:spcPts val="1800"/>
              </a:lnSpc>
            </a:pPr>
            <a:r>
              <a:rPr lang="zh-TW" altLang="en-US" sz="20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作法</a:t>
            </a:r>
            <a:r>
              <a:rPr lang="en-US" altLang="zh-TW" sz="20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(12</a:t>
            </a:r>
            <a:r>
              <a:rPr lang="zh-TW" altLang="en-US" sz="20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項</a:t>
            </a:r>
            <a:r>
              <a:rPr lang="en-US" altLang="zh-TW" sz="20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)</a:t>
            </a:r>
            <a:endParaRPr lang="zh-TW" altLang="en-US" sz="2000" dirty="0">
              <a:latin typeface="Calibri" panose="020F0502020204030204" pitchFamily="34" charset="0"/>
              <a:ea typeface="標楷體" panose="03000509000000000000" pitchFamily="65" charset="-120"/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1979712" y="1340768"/>
            <a:ext cx="6840760" cy="1077218"/>
          </a:xfrm>
          <a:prstGeom prst="rect">
            <a:avLst/>
          </a:prstGeom>
          <a:solidFill>
            <a:srgbClr val="CCFF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174625" indent="-174625" algn="just">
              <a:buFont typeface="Arial" panose="020B0604020202020204" pitchFamily="34" charset="0"/>
              <a:buChar char="•"/>
            </a:pPr>
            <a:r>
              <a:rPr lang="zh-TW" altLang="en-US" sz="1600" dirty="0">
                <a:latin typeface="Calibri" panose="020F0502020204030204" pitchFamily="34" charset="0"/>
                <a:ea typeface="標楷體" panose="03000509000000000000" pitchFamily="65" charset="-120"/>
              </a:rPr>
              <a:t>建立分層管理制度各執行單位應成立節約能源推動小組</a:t>
            </a:r>
            <a:endParaRPr lang="en-US" altLang="zh-TW" sz="1600" dirty="0">
              <a:latin typeface="Calibri" panose="020F0502020204030204" pitchFamily="34" charset="0"/>
              <a:ea typeface="標楷體" panose="03000509000000000000" pitchFamily="65" charset="-120"/>
            </a:endParaRPr>
          </a:p>
          <a:p>
            <a:pPr marL="174625" indent="-174625" algn="just">
              <a:buFont typeface="Arial" panose="020B0604020202020204" pitchFamily="34" charset="0"/>
              <a:buChar char="•"/>
            </a:pPr>
            <a:r>
              <a:rPr lang="zh-TW" altLang="en-US" sz="1600" dirty="0">
                <a:latin typeface="Calibri" panose="020F0502020204030204" pitchFamily="34" charset="0"/>
                <a:ea typeface="標楷體" panose="03000509000000000000" pitchFamily="65" charset="-120"/>
              </a:rPr>
              <a:t>用電量、用水量、用油量及用紙量應與前一年度同期作比較</a:t>
            </a:r>
            <a:r>
              <a:rPr lang="zh-TW" altLang="en-US" sz="16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，應</a:t>
            </a:r>
            <a:r>
              <a:rPr lang="zh-TW" altLang="en-US" sz="1600" dirty="0">
                <a:latin typeface="Calibri" panose="020F0502020204030204" pitchFamily="34" charset="0"/>
                <a:ea typeface="標楷體" panose="03000509000000000000" pitchFamily="65" charset="-120"/>
              </a:rPr>
              <a:t>保持負成長</a:t>
            </a:r>
            <a:endParaRPr lang="en-US" altLang="zh-TW" sz="1600" dirty="0">
              <a:latin typeface="Calibri" panose="020F0502020204030204" pitchFamily="34" charset="0"/>
              <a:ea typeface="標楷體" panose="03000509000000000000" pitchFamily="65" charset="-120"/>
            </a:endParaRPr>
          </a:p>
          <a:p>
            <a:pPr marL="174625" indent="-174625" algn="just">
              <a:buFont typeface="Arial" panose="020B0604020202020204" pitchFamily="34" charset="0"/>
              <a:buChar char="•"/>
            </a:pPr>
            <a:r>
              <a:rPr lang="zh-TW" altLang="en-US" sz="1600" dirty="0">
                <a:latin typeface="Calibri" panose="020F0502020204030204" pitchFamily="34" charset="0"/>
                <a:ea typeface="標楷體" panose="03000509000000000000" pitchFamily="65" charset="-120"/>
              </a:rPr>
              <a:t>培訓節能減碳種子人員，以協助規劃及</a:t>
            </a:r>
            <a:r>
              <a:rPr lang="zh-TW" altLang="en-US" sz="16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執行內部</a:t>
            </a:r>
            <a:r>
              <a:rPr lang="zh-TW" altLang="en-US" sz="1600" dirty="0">
                <a:latin typeface="Calibri" panose="020F0502020204030204" pitchFamily="34" charset="0"/>
                <a:ea typeface="標楷體" panose="03000509000000000000" pitchFamily="65" charset="-120"/>
              </a:rPr>
              <a:t>節能減碳相關工作</a:t>
            </a:r>
            <a:endParaRPr lang="en-US" altLang="zh-TW" sz="1600" dirty="0">
              <a:latin typeface="Calibri" panose="020F0502020204030204" pitchFamily="34" charset="0"/>
              <a:ea typeface="標楷體" panose="03000509000000000000" pitchFamily="65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338387" y="3068960"/>
            <a:ext cx="1465439" cy="553998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TW" altLang="en-US" sz="20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省</a:t>
            </a:r>
            <a:r>
              <a:rPr lang="zh-TW" altLang="en-US" sz="2000" dirty="0">
                <a:latin typeface="Calibri" panose="020F0502020204030204" pitchFamily="34" charset="0"/>
                <a:ea typeface="標楷體" panose="03000509000000000000" pitchFamily="65" charset="-120"/>
              </a:rPr>
              <a:t>電</a:t>
            </a:r>
            <a:endParaRPr lang="en-US" altLang="zh-TW" sz="2000" dirty="0" smtClean="0">
              <a:latin typeface="Calibri" panose="020F0502020204030204" pitchFamily="34" charset="0"/>
              <a:ea typeface="標楷體" panose="03000509000000000000" pitchFamily="65" charset="-120"/>
            </a:endParaRPr>
          </a:p>
          <a:p>
            <a:pPr>
              <a:lnSpc>
                <a:spcPts val="1800"/>
              </a:lnSpc>
            </a:pPr>
            <a:r>
              <a:rPr lang="en-US" altLang="zh-TW" sz="20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(39</a:t>
            </a:r>
            <a:r>
              <a:rPr lang="zh-TW" altLang="en-US" sz="20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項</a:t>
            </a:r>
            <a:r>
              <a:rPr lang="en-US" altLang="zh-TW" sz="20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)</a:t>
            </a:r>
            <a:endParaRPr lang="zh-TW" altLang="en-US" sz="2000" dirty="0">
              <a:latin typeface="Calibri" panose="020F0502020204030204" pitchFamily="34" charset="0"/>
              <a:ea typeface="標楷體" panose="03000509000000000000" pitchFamily="65" charset="-120"/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1979712" y="2477214"/>
            <a:ext cx="6840760" cy="1815882"/>
          </a:xfrm>
          <a:prstGeom prst="rect">
            <a:avLst/>
          </a:prstGeom>
          <a:solidFill>
            <a:srgbClr val="CCFF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174625" indent="-174625" algn="just">
              <a:buFont typeface="Arial" panose="020B0604020202020204" pitchFamily="34" charset="0"/>
              <a:buChar char="•"/>
            </a:pPr>
            <a:r>
              <a:rPr lang="zh-TW" altLang="en-US" sz="1600" dirty="0">
                <a:latin typeface="Calibri" panose="020F0502020204030204" pitchFamily="34" charset="0"/>
                <a:ea typeface="標楷體" panose="03000509000000000000" pitchFamily="65" charset="-120"/>
              </a:rPr>
              <a:t>裝有中央空調系統設備者，可請專業技師或廠商評估後優先考量設置能源監控管理</a:t>
            </a:r>
            <a:r>
              <a:rPr lang="zh-TW" altLang="en-US" sz="16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系統</a:t>
            </a:r>
            <a:endParaRPr lang="en-US" altLang="zh-TW" sz="1600" dirty="0" smtClean="0">
              <a:latin typeface="Calibri" panose="020F0502020204030204" pitchFamily="34" charset="0"/>
              <a:ea typeface="標楷體" panose="03000509000000000000" pitchFamily="65" charset="-120"/>
            </a:endParaRPr>
          </a:p>
          <a:p>
            <a:pPr marL="174625" indent="-174625" algn="just">
              <a:buFont typeface="Arial" panose="020B0604020202020204" pitchFamily="34" charset="0"/>
              <a:buChar char="•"/>
            </a:pPr>
            <a:r>
              <a:rPr lang="zh-TW" altLang="en-US" sz="1600" dirty="0">
                <a:latin typeface="Calibri" panose="020F0502020204030204" pitchFamily="34" charset="0"/>
                <a:ea typeface="標楷體" panose="03000509000000000000" pitchFamily="65" charset="-120"/>
              </a:rPr>
              <a:t>照明燈具新設或汰換時，應請專業技師或廠商進行規劃設計適當照明配置，採用節能標章高效率照明燈具及電子式安定</a:t>
            </a:r>
            <a:r>
              <a:rPr lang="zh-TW" altLang="en-US" sz="16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器</a:t>
            </a:r>
            <a:endParaRPr lang="en-US" altLang="zh-TW" sz="1600" dirty="0" smtClean="0">
              <a:latin typeface="Calibri" panose="020F0502020204030204" pitchFamily="34" charset="0"/>
              <a:ea typeface="標楷體" panose="03000509000000000000" pitchFamily="65" charset="-120"/>
            </a:endParaRPr>
          </a:p>
          <a:p>
            <a:pPr marL="174625" indent="-174625" algn="just">
              <a:buFont typeface="Arial" panose="020B0604020202020204" pitchFamily="34" charset="0"/>
              <a:buChar char="•"/>
            </a:pPr>
            <a:r>
              <a:rPr lang="zh-TW" altLang="en-US" sz="1600" dirty="0">
                <a:latin typeface="Calibri" panose="020F0502020204030204" pitchFamily="34" charset="0"/>
                <a:ea typeface="標楷體" panose="03000509000000000000" pitchFamily="65" charset="-120"/>
              </a:rPr>
              <a:t>電梯新設或汰換時，應採用變頻式省電型</a:t>
            </a:r>
            <a:r>
              <a:rPr lang="zh-TW" altLang="en-US" sz="16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電梯</a:t>
            </a:r>
            <a:endParaRPr lang="en-US" altLang="zh-TW" sz="1600" dirty="0" smtClean="0">
              <a:latin typeface="Calibri" panose="020F0502020204030204" pitchFamily="34" charset="0"/>
              <a:ea typeface="標楷體" panose="03000509000000000000" pitchFamily="65" charset="-120"/>
            </a:endParaRPr>
          </a:p>
          <a:p>
            <a:pPr marL="174625" indent="-174625" algn="just">
              <a:buFont typeface="Arial" panose="020B0604020202020204" pitchFamily="34" charset="0"/>
              <a:buChar char="•"/>
            </a:pPr>
            <a:r>
              <a:rPr lang="zh-TW" altLang="en-US" sz="1600" dirty="0">
                <a:latin typeface="Calibri" panose="020F0502020204030204" pitchFamily="34" charset="0"/>
                <a:ea typeface="標楷體" panose="03000509000000000000" pitchFamily="65" charset="-120"/>
              </a:rPr>
              <a:t>下班前半小時提前關閉冰水主機，但仍維持送風機與冰水泵浦</a:t>
            </a:r>
            <a:r>
              <a:rPr lang="zh-TW" altLang="en-US" sz="16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運轉</a:t>
            </a:r>
            <a:endParaRPr lang="en-US" altLang="zh-TW" sz="1600" dirty="0" smtClean="0">
              <a:latin typeface="Calibri" panose="020F0502020204030204" pitchFamily="34" charset="0"/>
              <a:ea typeface="標楷體" panose="03000509000000000000" pitchFamily="65" charset="-120"/>
            </a:endParaRPr>
          </a:p>
          <a:p>
            <a:pPr marL="174625" indent="-174625" algn="just">
              <a:buFont typeface="Arial" panose="020B0604020202020204" pitchFamily="34" charset="0"/>
              <a:buChar char="•"/>
            </a:pPr>
            <a:r>
              <a:rPr lang="zh-TW" altLang="en-US" sz="1600" dirty="0">
                <a:latin typeface="Calibri" panose="020F0502020204030204" pitchFamily="34" charset="0"/>
                <a:ea typeface="標楷體" panose="03000509000000000000" pitchFamily="65" charset="-120"/>
              </a:rPr>
              <a:t>每月清洗窗、箱型冷氣機及中央空調系統之空氣過濾</a:t>
            </a:r>
            <a:r>
              <a:rPr lang="zh-TW" altLang="en-US" sz="16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網</a:t>
            </a:r>
            <a:endParaRPr lang="zh-TW" altLang="en-US" sz="1600" dirty="0">
              <a:latin typeface="Calibri" panose="020F0502020204030204" pitchFamily="34" charset="0"/>
              <a:ea typeface="標楷體" panose="03000509000000000000" pitchFamily="65" charset="-120"/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323528" y="4476021"/>
            <a:ext cx="1465439" cy="553998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TW" altLang="en-US" sz="20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省油</a:t>
            </a:r>
            <a:endParaRPr lang="en-US" altLang="zh-TW" sz="2000" dirty="0" smtClean="0">
              <a:latin typeface="Calibri" panose="020F0502020204030204" pitchFamily="34" charset="0"/>
              <a:ea typeface="標楷體" panose="03000509000000000000" pitchFamily="65" charset="-120"/>
            </a:endParaRPr>
          </a:p>
          <a:p>
            <a:pPr>
              <a:lnSpc>
                <a:spcPts val="1800"/>
              </a:lnSpc>
            </a:pPr>
            <a:r>
              <a:rPr lang="en-US" altLang="zh-TW" sz="20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(11</a:t>
            </a:r>
            <a:r>
              <a:rPr lang="zh-TW" altLang="en-US" sz="20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項</a:t>
            </a:r>
            <a:r>
              <a:rPr lang="en-US" altLang="zh-TW" sz="20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)</a:t>
            </a:r>
            <a:endParaRPr lang="zh-TW" altLang="en-US" sz="2000" dirty="0">
              <a:latin typeface="Calibri" panose="020F0502020204030204" pitchFamily="34" charset="0"/>
              <a:ea typeface="標楷體" panose="03000509000000000000" pitchFamily="65" charset="-120"/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1979712" y="4365104"/>
            <a:ext cx="6840760" cy="830997"/>
          </a:xfrm>
          <a:prstGeom prst="rect">
            <a:avLst/>
          </a:prstGeom>
          <a:solidFill>
            <a:srgbClr val="CCFF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174625" indent="-174625" algn="just">
              <a:buFont typeface="Arial" panose="020B0604020202020204" pitchFamily="34" charset="0"/>
              <a:buChar char="•"/>
            </a:pPr>
            <a:r>
              <a:rPr lang="zh-TW" altLang="en-US" sz="1600" dirty="0">
                <a:latin typeface="Calibri" panose="020F0502020204030204" pitchFamily="34" charset="0"/>
                <a:ea typeface="標楷體" panose="03000509000000000000" pitchFamily="65" charset="-120"/>
              </a:rPr>
              <a:t>公務車調派應儘量共乗，減少車輛出勤次數</a:t>
            </a:r>
            <a:endParaRPr lang="en-US" altLang="zh-TW" sz="1600" dirty="0">
              <a:latin typeface="Calibri" panose="020F0502020204030204" pitchFamily="34" charset="0"/>
              <a:ea typeface="標楷體" panose="03000509000000000000" pitchFamily="65" charset="-120"/>
            </a:endParaRPr>
          </a:p>
          <a:p>
            <a:pPr marL="174625" indent="-174625" algn="just">
              <a:buFont typeface="Arial" panose="020B0604020202020204" pitchFamily="34" charset="0"/>
              <a:buChar char="•"/>
            </a:pPr>
            <a:r>
              <a:rPr lang="zh-TW" altLang="en-US" sz="1600" dirty="0">
                <a:latin typeface="Calibri" panose="020F0502020204030204" pitchFamily="34" charset="0"/>
                <a:ea typeface="標楷體" panose="03000509000000000000" pitchFamily="65" charset="-120"/>
              </a:rPr>
              <a:t>員工公出鼓勵搭乘大眾運輸系統</a:t>
            </a:r>
            <a:endParaRPr lang="en-US" altLang="zh-TW" sz="1600" dirty="0">
              <a:latin typeface="Calibri" panose="020F0502020204030204" pitchFamily="34" charset="0"/>
              <a:ea typeface="標楷體" panose="03000509000000000000" pitchFamily="65" charset="-120"/>
            </a:endParaRPr>
          </a:p>
          <a:p>
            <a:pPr marL="174625" indent="-174625" algn="just">
              <a:buFont typeface="Arial" panose="020B0604020202020204" pitchFamily="34" charset="0"/>
              <a:buChar char="•"/>
            </a:pPr>
            <a:r>
              <a:rPr lang="zh-TW" altLang="en-US" sz="1600" dirty="0">
                <a:latin typeface="Calibri" panose="020F0502020204030204" pitchFamily="34" charset="0"/>
                <a:ea typeface="標楷體" panose="03000509000000000000" pitchFamily="65" charset="-120"/>
              </a:rPr>
              <a:t>車輛定期維修保養及檢驗、車輛避免急煞車及急速起動</a:t>
            </a:r>
            <a:endParaRPr lang="en-US" altLang="zh-TW" sz="1600" dirty="0">
              <a:latin typeface="Calibri" panose="020F0502020204030204" pitchFamily="34" charset="0"/>
              <a:ea typeface="標楷體" panose="03000509000000000000" pitchFamily="65" charset="-120"/>
            </a:endParaRPr>
          </a:p>
        </p:txBody>
      </p:sp>
      <p:sp>
        <p:nvSpPr>
          <p:cNvPr id="15" name="文字方塊 14"/>
          <p:cNvSpPr txBox="1"/>
          <p:nvPr/>
        </p:nvSpPr>
        <p:spPr>
          <a:xfrm>
            <a:off x="323525" y="5386571"/>
            <a:ext cx="1465439" cy="553998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TW" altLang="en-US" sz="20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省水</a:t>
            </a:r>
            <a:endParaRPr lang="en-US" altLang="zh-TW" sz="2000" dirty="0" smtClean="0">
              <a:latin typeface="Calibri" panose="020F0502020204030204" pitchFamily="34" charset="0"/>
              <a:ea typeface="標楷體" panose="03000509000000000000" pitchFamily="65" charset="-120"/>
            </a:endParaRPr>
          </a:p>
          <a:p>
            <a:pPr>
              <a:lnSpc>
                <a:spcPts val="1800"/>
              </a:lnSpc>
            </a:pPr>
            <a:r>
              <a:rPr lang="en-US" altLang="zh-TW" sz="20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(11</a:t>
            </a:r>
            <a:r>
              <a:rPr lang="zh-TW" altLang="en-US" sz="20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項</a:t>
            </a:r>
            <a:r>
              <a:rPr lang="en-US" altLang="zh-TW" sz="20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)</a:t>
            </a:r>
            <a:endParaRPr lang="zh-TW" altLang="en-US" sz="2000" dirty="0">
              <a:latin typeface="Calibri" panose="020F0502020204030204" pitchFamily="34" charset="0"/>
              <a:ea typeface="標楷體" panose="03000509000000000000" pitchFamily="65" charset="-120"/>
            </a:endParaRPr>
          </a:p>
        </p:txBody>
      </p:sp>
      <p:sp>
        <p:nvSpPr>
          <p:cNvPr id="16" name="文字方塊 15"/>
          <p:cNvSpPr txBox="1"/>
          <p:nvPr/>
        </p:nvSpPr>
        <p:spPr>
          <a:xfrm>
            <a:off x="1984850" y="5253588"/>
            <a:ext cx="6835622" cy="830997"/>
          </a:xfrm>
          <a:prstGeom prst="rect">
            <a:avLst/>
          </a:prstGeom>
          <a:solidFill>
            <a:srgbClr val="CCFF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174625" indent="-174625" algn="just">
              <a:buFont typeface="Arial" panose="020B0604020202020204" pitchFamily="34" charset="0"/>
              <a:buChar char="•"/>
            </a:pPr>
            <a:r>
              <a:rPr lang="zh-TW" altLang="en-US" sz="1600" dirty="0">
                <a:latin typeface="Calibri" panose="020F0502020204030204" pitchFamily="34" charset="0"/>
                <a:ea typeface="標楷體" panose="03000509000000000000" pitchFamily="65" charset="-120"/>
              </a:rPr>
              <a:t>水龍頭、馬桶等用水桶等用水設備應採用省水標章產品，定期檢視是否漏水</a:t>
            </a:r>
            <a:endParaRPr lang="en-US" altLang="zh-TW" sz="1600" dirty="0">
              <a:latin typeface="Calibri" panose="020F0502020204030204" pitchFamily="34" charset="0"/>
              <a:ea typeface="標楷體" panose="03000509000000000000" pitchFamily="65" charset="-120"/>
            </a:endParaRPr>
          </a:p>
          <a:p>
            <a:pPr marL="174625" indent="-174625" algn="just">
              <a:buFont typeface="Arial" panose="020B0604020202020204" pitchFamily="34" charset="0"/>
              <a:buChar char="•"/>
            </a:pPr>
            <a:r>
              <a:rPr lang="zh-TW" altLang="en-US" sz="1600" dirty="0">
                <a:latin typeface="Calibri" panose="020F0502020204030204" pitchFamily="34" charset="0"/>
                <a:ea typeface="標楷體" panose="03000509000000000000" pitchFamily="65" charset="-120"/>
              </a:rPr>
              <a:t>設置雨水回收系統</a:t>
            </a:r>
          </a:p>
        </p:txBody>
      </p:sp>
      <p:sp>
        <p:nvSpPr>
          <p:cNvPr id="17" name="文字方塊 16"/>
          <p:cNvSpPr txBox="1"/>
          <p:nvPr/>
        </p:nvSpPr>
        <p:spPr>
          <a:xfrm>
            <a:off x="323524" y="6156593"/>
            <a:ext cx="1465439" cy="553998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zh-TW" altLang="en-US" sz="20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省紙</a:t>
            </a:r>
            <a:endParaRPr lang="en-US" altLang="zh-TW" sz="2000" dirty="0" smtClean="0">
              <a:latin typeface="Calibri" panose="020F0502020204030204" pitchFamily="34" charset="0"/>
              <a:ea typeface="標楷體" panose="03000509000000000000" pitchFamily="65" charset="-120"/>
            </a:endParaRPr>
          </a:p>
          <a:p>
            <a:pPr>
              <a:lnSpc>
                <a:spcPts val="1800"/>
              </a:lnSpc>
            </a:pPr>
            <a:r>
              <a:rPr lang="en-US" altLang="zh-TW" sz="20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(4</a:t>
            </a:r>
            <a:r>
              <a:rPr lang="zh-TW" altLang="en-US" sz="20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項</a:t>
            </a:r>
            <a:r>
              <a:rPr lang="en-US" altLang="zh-TW" sz="2000" dirty="0" smtClean="0">
                <a:latin typeface="Calibri" panose="020F0502020204030204" pitchFamily="34" charset="0"/>
                <a:ea typeface="標楷體" panose="03000509000000000000" pitchFamily="65" charset="-120"/>
              </a:rPr>
              <a:t>)</a:t>
            </a:r>
            <a:endParaRPr lang="zh-TW" altLang="en-US" sz="2000" dirty="0">
              <a:latin typeface="Calibri" panose="020F0502020204030204" pitchFamily="34" charset="0"/>
              <a:ea typeface="標楷體" panose="03000509000000000000" pitchFamily="65" charset="-120"/>
            </a:endParaRPr>
          </a:p>
        </p:txBody>
      </p:sp>
      <p:sp>
        <p:nvSpPr>
          <p:cNvPr id="18" name="文字方塊 17"/>
          <p:cNvSpPr txBox="1"/>
          <p:nvPr/>
        </p:nvSpPr>
        <p:spPr>
          <a:xfrm>
            <a:off x="1979712" y="6156593"/>
            <a:ext cx="6840760" cy="584775"/>
          </a:xfrm>
          <a:prstGeom prst="rect">
            <a:avLst/>
          </a:prstGeom>
          <a:solidFill>
            <a:srgbClr val="CCFF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174625" indent="-174625" algn="just">
              <a:buFont typeface="Arial" panose="020B0604020202020204" pitchFamily="34" charset="0"/>
              <a:buChar char="•"/>
            </a:pPr>
            <a:r>
              <a:rPr lang="zh-TW" altLang="en-US" sz="1600" dirty="0">
                <a:latin typeface="Calibri" panose="020F0502020204030204" pitchFamily="34" charset="0"/>
                <a:ea typeface="標楷體" panose="03000509000000000000" pitchFamily="65" charset="-120"/>
              </a:rPr>
              <a:t>公文及紙張使用，儘量採雙面列印或反面重複利用</a:t>
            </a:r>
            <a:endParaRPr lang="en-US" altLang="zh-TW" sz="1600" dirty="0">
              <a:latin typeface="Calibri" panose="020F0502020204030204" pitchFamily="34" charset="0"/>
              <a:ea typeface="標楷體" panose="03000509000000000000" pitchFamily="65" charset="-120"/>
            </a:endParaRPr>
          </a:p>
          <a:p>
            <a:pPr marL="174625" indent="-174625" algn="just">
              <a:buFont typeface="Arial" panose="020B0604020202020204" pitchFamily="34" charset="0"/>
              <a:buChar char="•"/>
            </a:pPr>
            <a:r>
              <a:rPr lang="zh-TW" altLang="en-US" sz="1600" dirty="0">
                <a:latin typeface="Calibri" panose="020F0502020204030204" pitchFamily="34" charset="0"/>
                <a:ea typeface="標楷體" panose="03000509000000000000" pitchFamily="65" charset="-120"/>
              </a:rPr>
              <a:t>推行無紙化會議</a:t>
            </a:r>
          </a:p>
        </p:txBody>
      </p:sp>
      <p:sp>
        <p:nvSpPr>
          <p:cNvPr id="20" name="投影片編號版面配置區 1"/>
          <p:cNvSpPr>
            <a:spLocks noGrp="1"/>
          </p:cNvSpPr>
          <p:nvPr>
            <p:ph type="sldNum" sz="quarter" idx="10"/>
          </p:nvPr>
        </p:nvSpPr>
        <p:spPr>
          <a:xfrm>
            <a:off x="8748464" y="6541994"/>
            <a:ext cx="395536" cy="260648"/>
          </a:xfrm>
        </p:spPr>
        <p:txBody>
          <a:bodyPr/>
          <a:lstStyle/>
          <a:p>
            <a:pPr>
              <a:defRPr/>
            </a:pPr>
            <a:fld id="{98542226-521B-47A1-8017-474FB3B72A9F}" type="slidenum">
              <a:rPr lang="en-US" altLang="zh-TW" sz="1400" smtClean="0">
                <a:solidFill>
                  <a:schemeClr val="tx1"/>
                </a:solidFill>
                <a:latin typeface="Calibri" panose="020F0502020204030204" pitchFamily="34" charset="0"/>
              </a:rPr>
              <a:pPr>
                <a:defRPr/>
              </a:pPr>
              <a:t>21</a:t>
            </a:fld>
            <a:endParaRPr lang="zh-TW" altLang="zh-TW" sz="14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04897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預設簡報設計">
  <a:themeElements>
    <a:clrScheme name="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預設簡報設計">
      <a:majorFont>
        <a:latin typeface="Arial"/>
        <a:ea typeface="華康中黑體"/>
        <a:cs typeface=""/>
      </a:majorFont>
      <a:minorFont>
        <a:latin typeface="Book Antiqua"/>
        <a:ea typeface="華康中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rgbClr val="FFFFCC"/>
        </a:solidFill>
        <a:ln w="9525" algn="ctr">
          <a:solidFill>
            <a:srgbClr val="2E2ECB"/>
          </a:solidFill>
          <a:miter lim="800000"/>
          <a:headEnd/>
          <a:tailEnd/>
        </a:ln>
        <a:effectLst>
          <a:outerShdw blurRad="40000" dist="20000" dir="5400000" rotWithShape="0">
            <a:srgbClr val="000000">
              <a:alpha val="37999"/>
            </a:srgbClr>
          </a:outerShdw>
        </a:effectLst>
      </a:spPr>
      <a:bodyPr wrap="none" rtlCol="0" anchor="ctr"/>
      <a:lstStyle>
        <a:defPPr>
          <a:defRPr sz="1600" dirty="0" smtClean="0">
            <a:latin typeface="標楷體" pitchFamily="65" charset="-120"/>
            <a:ea typeface="標楷體" pitchFamily="65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 xmlns="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華康超明體" pitchFamily="49" charset="-120"/>
          </a:defRPr>
        </a:defPPr>
      </a:lstStyle>
    </a:lnDef>
  </a:objectDefaults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預設簡報設計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53798</TotalTime>
  <Words>3883</Words>
  <Application>Microsoft Office PowerPoint</Application>
  <PresentationFormat>如螢幕大小 (4:3)</PresentationFormat>
  <Paragraphs>580</Paragraphs>
  <Slides>21</Slides>
  <Notes>6</Notes>
  <HiddenSlides>0</HiddenSlides>
  <MMClips>0</MMClips>
  <ScaleCrop>false</ScaleCrop>
  <HeadingPairs>
    <vt:vector size="6" baseType="variant">
      <vt:variant>
        <vt:lpstr>佈景主題</vt:lpstr>
      </vt:variant>
      <vt:variant>
        <vt:i4>3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21</vt:i4>
      </vt:variant>
    </vt:vector>
  </HeadingPairs>
  <TitlesOfParts>
    <vt:vector size="25" baseType="lpstr">
      <vt:lpstr>預設簡報設計</vt:lpstr>
      <vt:lpstr>自訂設計</vt:lpstr>
      <vt:lpstr>Office 佈景主題</vt:lpstr>
      <vt:lpstr>點陣圖影像</vt:lpstr>
      <vt:lpstr>經濟部 報告人：能源局林局長全能 104年7月23日</vt:lpstr>
      <vt:lpstr>投影片 2</vt:lpstr>
      <vt:lpstr>投影片 3</vt:lpstr>
      <vt:lpstr>投影片 4</vt:lpstr>
      <vt:lpstr>投影片 5</vt:lpstr>
      <vt:lpstr>投影片 6</vt:lpstr>
      <vt:lpstr>投影片 7</vt:lpstr>
      <vt:lpstr>投影片 8</vt:lpstr>
      <vt:lpstr>投影片 9</vt:lpstr>
      <vt:lpstr>投影片 10</vt:lpstr>
      <vt:lpstr>(五) 103年度公文線上簽核績效</vt:lpstr>
      <vt:lpstr>投影片 12</vt:lpstr>
      <vt:lpstr>投影片 13</vt:lpstr>
      <vt:lpstr>投影片 14</vt:lpstr>
      <vt:lpstr>投影片 15</vt:lpstr>
      <vt:lpstr>投影片 16</vt:lpstr>
      <vt:lpstr>六、智慧節電計畫執行現況(續)</vt:lpstr>
      <vt:lpstr>投影片 18</vt:lpstr>
      <vt:lpstr>投影片 19</vt:lpstr>
      <vt:lpstr>投影片 20</vt:lpstr>
      <vt:lpstr>投影片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george</dc:creator>
  <cp:lastModifiedBy>新聞傳播處新聞發布與聯繫科黃宇萱</cp:lastModifiedBy>
  <cp:revision>4053</cp:revision>
  <cp:lastPrinted>2015-07-21T06:40:53Z</cp:lastPrinted>
  <dcterms:created xsi:type="dcterms:W3CDTF">2014-07-27T11:06:39Z</dcterms:created>
  <dcterms:modified xsi:type="dcterms:W3CDTF">2015-07-23T00:08:47Z</dcterms:modified>
</cp:coreProperties>
</file>