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2"/>
    <p:sldId id="259" r:id="rId3"/>
  </p:sldIdLst>
  <p:sldSz cx="9144000" cy="6858000" type="screen4x3"/>
  <p:notesSz cx="6791325" cy="992187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64A2"/>
    <a:srgbClr val="CB4AC7"/>
    <a:srgbClr val="3ADBB0"/>
    <a:srgbClr val="66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93D81CF-94F2-401A-BA57-92F5A7B2D0C5}" styleName="中等深淺樣式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E171933-4619-4E11-9A3F-F7608DF75F80}" styleName="中等深淺樣式 1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50" d="100"/>
          <a:sy n="150" d="100"/>
        </p:scale>
        <p:origin x="-552" y="8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2696" cy="496015"/>
          </a:xfrm>
          <a:prstGeom prst="rect">
            <a:avLst/>
          </a:prstGeom>
        </p:spPr>
        <p:txBody>
          <a:bodyPr vert="horz" lIns="91247" tIns="45625" rIns="91247" bIns="45625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7046" y="1"/>
            <a:ext cx="2942696" cy="496015"/>
          </a:xfrm>
          <a:prstGeom prst="rect">
            <a:avLst/>
          </a:prstGeom>
        </p:spPr>
        <p:txBody>
          <a:bodyPr vert="horz" lIns="91247" tIns="45625" rIns="91247" bIns="45625" rtlCol="0"/>
          <a:lstStyle>
            <a:lvl1pPr algn="r">
              <a:defRPr sz="1200"/>
            </a:lvl1pPr>
          </a:lstStyle>
          <a:p>
            <a:fld id="{C075A221-5965-4367-B4B8-534EDF1A1276}" type="datetimeFigureOut">
              <a:rPr lang="zh-TW" altLang="en-US" smtClean="0"/>
              <a:t>2016/8/17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2" y="9424276"/>
            <a:ext cx="2942696" cy="496014"/>
          </a:xfrm>
          <a:prstGeom prst="rect">
            <a:avLst/>
          </a:prstGeom>
        </p:spPr>
        <p:txBody>
          <a:bodyPr vert="horz" lIns="91247" tIns="45625" rIns="91247" bIns="45625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7046" y="9424276"/>
            <a:ext cx="2942696" cy="496014"/>
          </a:xfrm>
          <a:prstGeom prst="rect">
            <a:avLst/>
          </a:prstGeom>
        </p:spPr>
        <p:txBody>
          <a:bodyPr vert="horz" lIns="91247" tIns="45625" rIns="91247" bIns="45625" rtlCol="0" anchor="b"/>
          <a:lstStyle>
            <a:lvl1pPr algn="r">
              <a:defRPr sz="1200"/>
            </a:lvl1pPr>
          </a:lstStyle>
          <a:p>
            <a:fld id="{CCA28CD3-B9C9-4863-B891-AC9D79A6A43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2908" cy="496094"/>
          </a:xfrm>
          <a:prstGeom prst="rect">
            <a:avLst/>
          </a:prstGeom>
        </p:spPr>
        <p:txBody>
          <a:bodyPr vert="horz" lIns="91237" tIns="45621" rIns="91237" bIns="45621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6846" y="0"/>
            <a:ext cx="2942908" cy="496094"/>
          </a:xfrm>
          <a:prstGeom prst="rect">
            <a:avLst/>
          </a:prstGeom>
        </p:spPr>
        <p:txBody>
          <a:bodyPr vert="horz" lIns="91237" tIns="45621" rIns="91237" bIns="45621" rtlCol="0"/>
          <a:lstStyle>
            <a:lvl1pPr algn="r">
              <a:defRPr sz="1200"/>
            </a:lvl1pPr>
          </a:lstStyle>
          <a:p>
            <a:fld id="{28F87FD6-7B86-403C-8399-A5EFB35ABD36}" type="datetimeFigureOut">
              <a:rPr lang="zh-TW" altLang="en-US" smtClean="0"/>
              <a:pPr/>
              <a:t>2016/8/17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37" tIns="45621" rIns="91237" bIns="45621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133" y="4712891"/>
            <a:ext cx="5433060" cy="4464844"/>
          </a:xfrm>
          <a:prstGeom prst="rect">
            <a:avLst/>
          </a:prstGeom>
        </p:spPr>
        <p:txBody>
          <a:bodyPr vert="horz" lIns="91237" tIns="45621" rIns="91237" bIns="45621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4062"/>
            <a:ext cx="2942908" cy="496094"/>
          </a:xfrm>
          <a:prstGeom prst="rect">
            <a:avLst/>
          </a:prstGeom>
        </p:spPr>
        <p:txBody>
          <a:bodyPr vert="horz" lIns="91237" tIns="45621" rIns="91237" bIns="45621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6846" y="9424062"/>
            <a:ext cx="2942908" cy="496094"/>
          </a:xfrm>
          <a:prstGeom prst="rect">
            <a:avLst/>
          </a:prstGeom>
        </p:spPr>
        <p:txBody>
          <a:bodyPr vert="horz" lIns="91237" tIns="45621" rIns="91237" bIns="45621" rtlCol="0" anchor="b"/>
          <a:lstStyle>
            <a:lvl1pPr algn="r">
              <a:defRPr sz="1200"/>
            </a:lvl1pPr>
          </a:lstStyle>
          <a:p>
            <a:fld id="{DC5952AF-68B4-474A-9969-CA795024976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5952AF-68B4-474A-9969-CA795024976A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805A3-8898-4498-BE96-0F020A53C2FC}" type="datetimeFigureOut">
              <a:rPr lang="zh-TW" altLang="en-US" smtClean="0"/>
              <a:pPr/>
              <a:t>2016/8/17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7B174-5B4A-4EA2-ACBC-123A0EFCC9B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805A3-8898-4498-BE96-0F020A53C2FC}" type="datetimeFigureOut">
              <a:rPr lang="zh-TW" altLang="en-US" smtClean="0"/>
              <a:pPr/>
              <a:t>2016/8/17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7B174-5B4A-4EA2-ACBC-123A0EFCC9B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805A3-8898-4498-BE96-0F020A53C2FC}" type="datetimeFigureOut">
              <a:rPr lang="zh-TW" altLang="en-US" smtClean="0"/>
              <a:pPr/>
              <a:t>2016/8/17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7B174-5B4A-4EA2-ACBC-123A0EFCC9B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805A3-8898-4498-BE96-0F020A53C2FC}" type="datetimeFigureOut">
              <a:rPr lang="zh-TW" altLang="en-US" smtClean="0"/>
              <a:pPr/>
              <a:t>2016/8/17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7B174-5B4A-4EA2-ACBC-123A0EFCC9B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805A3-8898-4498-BE96-0F020A53C2FC}" type="datetimeFigureOut">
              <a:rPr lang="zh-TW" altLang="en-US" smtClean="0"/>
              <a:pPr/>
              <a:t>2016/8/17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7B174-5B4A-4EA2-ACBC-123A0EFCC9B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805A3-8898-4498-BE96-0F020A53C2FC}" type="datetimeFigureOut">
              <a:rPr lang="zh-TW" altLang="en-US" smtClean="0"/>
              <a:pPr/>
              <a:t>2016/8/17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7B174-5B4A-4EA2-ACBC-123A0EFCC9B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805A3-8898-4498-BE96-0F020A53C2FC}" type="datetimeFigureOut">
              <a:rPr lang="zh-TW" altLang="en-US" smtClean="0"/>
              <a:pPr/>
              <a:t>2016/8/17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7B174-5B4A-4EA2-ACBC-123A0EFCC9B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805A3-8898-4498-BE96-0F020A53C2FC}" type="datetimeFigureOut">
              <a:rPr lang="zh-TW" altLang="en-US" smtClean="0"/>
              <a:pPr/>
              <a:t>2016/8/17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7B174-5B4A-4EA2-ACBC-123A0EFCC9B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805A3-8898-4498-BE96-0F020A53C2FC}" type="datetimeFigureOut">
              <a:rPr lang="zh-TW" altLang="en-US" smtClean="0"/>
              <a:pPr/>
              <a:t>2016/8/17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7B174-5B4A-4EA2-ACBC-123A0EFCC9B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805A3-8898-4498-BE96-0F020A53C2FC}" type="datetimeFigureOut">
              <a:rPr lang="zh-TW" altLang="en-US" smtClean="0"/>
              <a:pPr/>
              <a:t>2016/8/17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7B174-5B4A-4EA2-ACBC-123A0EFCC9B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805A3-8898-4498-BE96-0F020A53C2FC}" type="datetimeFigureOut">
              <a:rPr lang="zh-TW" altLang="en-US" smtClean="0"/>
              <a:pPr/>
              <a:t>2016/8/17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7B174-5B4A-4EA2-ACBC-123A0EFCC9B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C805A3-8898-4498-BE96-0F020A53C2FC}" type="datetimeFigureOut">
              <a:rPr lang="zh-TW" altLang="en-US" smtClean="0"/>
              <a:pPr/>
              <a:t>2016/8/17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7B174-5B4A-4EA2-ACBC-123A0EFCC9B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字方塊 14"/>
          <p:cNvSpPr txBox="1"/>
          <p:nvPr/>
        </p:nvSpPr>
        <p:spPr>
          <a:xfrm>
            <a:off x="49304" y="43172"/>
            <a:ext cx="5602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夜市聯合稽查（</a:t>
            </a:r>
            <a:r>
              <a:rPr lang="zh-TW" alt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先訪視</a:t>
            </a:r>
            <a:r>
              <a:rPr lang="zh-TW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，續查核</a:t>
            </a:r>
            <a:r>
              <a:rPr lang="zh-TW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）</a:t>
            </a:r>
          </a:p>
        </p:txBody>
      </p:sp>
      <p:grpSp>
        <p:nvGrpSpPr>
          <p:cNvPr id="69" name="群組 68"/>
          <p:cNvGrpSpPr/>
          <p:nvPr/>
        </p:nvGrpSpPr>
        <p:grpSpPr>
          <a:xfrm>
            <a:off x="257393" y="152657"/>
            <a:ext cx="8491071" cy="3276343"/>
            <a:chOff x="311669" y="116633"/>
            <a:chExt cx="8491071" cy="3276343"/>
          </a:xfrm>
        </p:grpSpPr>
        <p:grpSp>
          <p:nvGrpSpPr>
            <p:cNvPr id="2" name="群組 37"/>
            <p:cNvGrpSpPr/>
            <p:nvPr/>
          </p:nvGrpSpPr>
          <p:grpSpPr>
            <a:xfrm>
              <a:off x="311669" y="116633"/>
              <a:ext cx="8491071" cy="2592289"/>
              <a:chOff x="3727269" y="1628672"/>
              <a:chExt cx="4396116" cy="2016352"/>
            </a:xfrm>
          </p:grpSpPr>
          <p:grpSp>
            <p:nvGrpSpPr>
              <p:cNvPr id="3" name="群組 24"/>
              <p:cNvGrpSpPr/>
              <p:nvPr/>
            </p:nvGrpSpPr>
            <p:grpSpPr>
              <a:xfrm>
                <a:off x="3770690" y="1628672"/>
                <a:ext cx="4352695" cy="2016352"/>
                <a:chOff x="4222849" y="2175465"/>
                <a:chExt cx="4788023" cy="3528188"/>
              </a:xfrm>
            </p:grpSpPr>
            <p:sp>
              <p:nvSpPr>
                <p:cNvPr id="26" name="圖案 25"/>
                <p:cNvSpPr/>
                <p:nvPr/>
              </p:nvSpPr>
              <p:spPr>
                <a:xfrm>
                  <a:off x="4222849" y="2175465"/>
                  <a:ext cx="4788023" cy="2992513"/>
                </a:xfrm>
                <a:prstGeom prst="swooshArrow">
                  <a:avLst>
                    <a:gd name="adj1" fmla="val 25000"/>
                    <a:gd name="adj2" fmla="val 25000"/>
                  </a:avLst>
                </a:prstGeom>
              </p:spPr>
              <p:style>
                <a:lnRef idx="0">
                  <a:schemeClr val="dk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3">
                    <a:tint val="4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3">
                    <a:tint val="4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27" name="橢圓 26"/>
                <p:cNvSpPr/>
                <p:nvPr/>
              </p:nvSpPr>
              <p:spPr>
                <a:xfrm>
                  <a:off x="5125059" y="3939590"/>
                  <a:ext cx="123015" cy="293983"/>
                </a:xfrm>
                <a:prstGeom prst="ellipse">
                  <a:avLst/>
                </a:prstGeom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3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3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28" name="手繪多邊形 27"/>
                <p:cNvSpPr/>
                <p:nvPr/>
              </p:nvSpPr>
              <p:spPr>
                <a:xfrm>
                  <a:off x="5026299" y="4838816"/>
                  <a:ext cx="1115609" cy="864836"/>
                </a:xfrm>
                <a:custGeom>
                  <a:avLst/>
                  <a:gdLst>
                    <a:gd name="connsiteX0" fmla="*/ 0 w 1115609"/>
                    <a:gd name="connsiteY0" fmla="*/ 0 h 864836"/>
                    <a:gd name="connsiteX1" fmla="*/ 1115609 w 1115609"/>
                    <a:gd name="connsiteY1" fmla="*/ 0 h 864836"/>
                    <a:gd name="connsiteX2" fmla="*/ 1115609 w 1115609"/>
                    <a:gd name="connsiteY2" fmla="*/ 864836 h 864836"/>
                    <a:gd name="connsiteX3" fmla="*/ 0 w 1115609"/>
                    <a:gd name="connsiteY3" fmla="*/ 864836 h 864836"/>
                    <a:gd name="connsiteX4" fmla="*/ 0 w 1115609"/>
                    <a:gd name="connsiteY4" fmla="*/ 0 h 8648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15609" h="864836">
                      <a:moveTo>
                        <a:pt x="0" y="0"/>
                      </a:moveTo>
                      <a:lnTo>
                        <a:pt x="1115609" y="0"/>
                      </a:lnTo>
                      <a:lnTo>
                        <a:pt x="1115609" y="864836"/>
                      </a:lnTo>
                      <a:lnTo>
                        <a:pt x="0" y="86483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</p:spPr>
              <p:style>
                <a:lnRef idx="0">
                  <a:schemeClr val="dk1">
                    <a:alpha val="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65964" tIns="0" rIns="0" bIns="0" numCol="1" spcCol="1270" anchor="t" anchorCtr="0">
                  <a:noAutofit/>
                </a:bodyPr>
                <a:lstStyle/>
                <a:p>
                  <a:pPr lvl="0" algn="l" defTabSz="15557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TW" altLang="en-US" sz="3500" kern="1200" dirty="0"/>
                </a:p>
              </p:txBody>
            </p:sp>
            <p:sp>
              <p:nvSpPr>
                <p:cNvPr id="29" name="橢圓 28"/>
                <p:cNvSpPr/>
                <p:nvPr/>
              </p:nvSpPr>
              <p:spPr>
                <a:xfrm>
                  <a:off x="6522667" y="3106486"/>
                  <a:ext cx="225528" cy="538969"/>
                </a:xfrm>
                <a:prstGeom prst="ellipse">
                  <a:avLst/>
                </a:prstGeom>
                <a:solidFill>
                  <a:srgbClr val="8064A2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3">
                    <a:hueOff val="-8269636"/>
                    <a:satOff val="13411"/>
                    <a:lumOff val="98"/>
                    <a:alphaOff val="0"/>
                  </a:schemeClr>
                </a:fillRef>
                <a:effectRef idx="0">
                  <a:schemeClr val="accent3">
                    <a:hueOff val="-8269636"/>
                    <a:satOff val="13411"/>
                    <a:lumOff val="98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30" name="手繪多邊形 29"/>
                <p:cNvSpPr/>
                <p:nvPr/>
              </p:nvSpPr>
              <p:spPr>
                <a:xfrm>
                  <a:off x="6175425" y="4075725"/>
                  <a:ext cx="1149125" cy="1627928"/>
                </a:xfrm>
                <a:custGeom>
                  <a:avLst/>
                  <a:gdLst>
                    <a:gd name="connsiteX0" fmla="*/ 0 w 1149125"/>
                    <a:gd name="connsiteY0" fmla="*/ 0 h 1627928"/>
                    <a:gd name="connsiteX1" fmla="*/ 1149125 w 1149125"/>
                    <a:gd name="connsiteY1" fmla="*/ 0 h 1627928"/>
                    <a:gd name="connsiteX2" fmla="*/ 1149125 w 1149125"/>
                    <a:gd name="connsiteY2" fmla="*/ 1627928 h 1627928"/>
                    <a:gd name="connsiteX3" fmla="*/ 0 w 1149125"/>
                    <a:gd name="connsiteY3" fmla="*/ 1627928 h 1627928"/>
                    <a:gd name="connsiteX4" fmla="*/ 0 w 1149125"/>
                    <a:gd name="connsiteY4" fmla="*/ 0 h 16279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49125" h="1627928">
                      <a:moveTo>
                        <a:pt x="0" y="0"/>
                      </a:moveTo>
                      <a:lnTo>
                        <a:pt x="1149125" y="0"/>
                      </a:lnTo>
                      <a:lnTo>
                        <a:pt x="1149125" y="1627928"/>
                      </a:lnTo>
                      <a:lnTo>
                        <a:pt x="0" y="162792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</p:spPr>
              <p:style>
                <a:lnRef idx="0">
                  <a:schemeClr val="dk1">
                    <a:alpha val="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119243" tIns="0" rIns="0" bIns="0" numCol="1" spcCol="1270" anchor="t" anchorCtr="0">
                  <a:noAutofit/>
                </a:bodyPr>
                <a:lstStyle/>
                <a:p>
                  <a:pPr lvl="0" algn="l" defTabSz="15557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TW" altLang="en-US" sz="3500" kern="1200"/>
                </a:p>
              </p:txBody>
            </p:sp>
            <p:sp>
              <p:nvSpPr>
                <p:cNvPr id="31" name="橢圓 30"/>
                <p:cNvSpPr/>
                <p:nvPr/>
              </p:nvSpPr>
              <p:spPr>
                <a:xfrm>
                  <a:off x="7995763" y="2665566"/>
                  <a:ext cx="287035" cy="685960"/>
                </a:xfrm>
                <a:prstGeom prst="ellipse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3">
                    <a:hueOff val="-16539272"/>
                    <a:satOff val="26822"/>
                    <a:lumOff val="197"/>
                    <a:alphaOff val="0"/>
                  </a:schemeClr>
                </a:fillRef>
                <a:effectRef idx="0">
                  <a:schemeClr val="accent3">
                    <a:hueOff val="-16539272"/>
                    <a:satOff val="26822"/>
                    <a:lumOff val="197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32" name="手繪多邊形 31"/>
                <p:cNvSpPr/>
                <p:nvPr/>
              </p:nvSpPr>
              <p:spPr>
                <a:xfrm>
                  <a:off x="7540011" y="3623855"/>
                  <a:ext cx="1149125" cy="2079797"/>
                </a:xfrm>
                <a:custGeom>
                  <a:avLst/>
                  <a:gdLst>
                    <a:gd name="connsiteX0" fmla="*/ 0 w 1149125"/>
                    <a:gd name="connsiteY0" fmla="*/ 0 h 2079797"/>
                    <a:gd name="connsiteX1" fmla="*/ 1149125 w 1149125"/>
                    <a:gd name="connsiteY1" fmla="*/ 0 h 2079797"/>
                    <a:gd name="connsiteX2" fmla="*/ 1149125 w 1149125"/>
                    <a:gd name="connsiteY2" fmla="*/ 2079797 h 2079797"/>
                    <a:gd name="connsiteX3" fmla="*/ 0 w 1149125"/>
                    <a:gd name="connsiteY3" fmla="*/ 2079797 h 2079797"/>
                    <a:gd name="connsiteX4" fmla="*/ 0 w 1149125"/>
                    <a:gd name="connsiteY4" fmla="*/ 0 h 20797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49125" h="2079797">
                      <a:moveTo>
                        <a:pt x="0" y="0"/>
                      </a:moveTo>
                      <a:lnTo>
                        <a:pt x="1149125" y="0"/>
                      </a:lnTo>
                      <a:lnTo>
                        <a:pt x="1149125" y="2079797"/>
                      </a:lnTo>
                      <a:lnTo>
                        <a:pt x="0" y="20797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</p:spPr>
              <p:style>
                <a:lnRef idx="0">
                  <a:schemeClr val="dk1">
                    <a:alpha val="0"/>
                    <a:hueOff val="0"/>
                    <a:satOff val="0"/>
                    <a:lumOff val="0"/>
                    <a:alphaOff val="0"/>
                  </a:schemeClr>
                </a:lnRef>
                <a:fill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tx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164910" tIns="0" rIns="0" bIns="0" numCol="1" spcCol="1270" anchor="t" anchorCtr="0">
                  <a:noAutofit/>
                </a:bodyPr>
                <a:lstStyle/>
                <a:p>
                  <a:pPr lvl="0" algn="l" defTabSz="14668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TW" altLang="en-US" sz="3300" kern="1200"/>
                </a:p>
              </p:txBody>
            </p:sp>
          </p:grpSp>
          <p:grpSp>
            <p:nvGrpSpPr>
              <p:cNvPr id="4" name="群組 46"/>
              <p:cNvGrpSpPr/>
              <p:nvPr/>
            </p:nvGrpSpPr>
            <p:grpSpPr>
              <a:xfrm>
                <a:off x="3727269" y="2300788"/>
                <a:ext cx="4368016" cy="1088863"/>
                <a:chOff x="3727269" y="2300788"/>
                <a:chExt cx="4368016" cy="1088863"/>
              </a:xfrm>
            </p:grpSpPr>
            <p:sp>
              <p:nvSpPr>
                <p:cNvPr id="34" name="文字方塊 33"/>
                <p:cNvSpPr txBox="1"/>
                <p:nvPr/>
              </p:nvSpPr>
              <p:spPr>
                <a:xfrm>
                  <a:off x="3727269" y="2804877"/>
                  <a:ext cx="1832908" cy="58477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TW" altLang="en-US" sz="1600" b="1" dirty="0" smtClean="0">
                      <a:latin typeface="Times New Roman" pitchFamily="18" charset="0"/>
                      <a:ea typeface="微軟正黑體" pitchFamily="34" charset="-120"/>
                      <a:cs typeface="Times New Roman" pitchFamily="18" charset="0"/>
                    </a:rPr>
                    <a:t>第</a:t>
                  </a:r>
                  <a:r>
                    <a:rPr lang="en-US" altLang="zh-TW" sz="1600" b="1" dirty="0" smtClean="0">
                      <a:latin typeface="Times New Roman" pitchFamily="18" charset="0"/>
                      <a:ea typeface="微軟正黑體" pitchFamily="34" charset="-120"/>
                      <a:cs typeface="Times New Roman" pitchFamily="18" charset="0"/>
                    </a:rPr>
                    <a:t>1</a:t>
                  </a:r>
                  <a:r>
                    <a:rPr lang="zh-TW" altLang="en-US" sz="1600" b="1" dirty="0" smtClean="0">
                      <a:latin typeface="Times New Roman" pitchFamily="18" charset="0"/>
                      <a:ea typeface="微軟正黑體" pitchFamily="34" charset="-120"/>
                      <a:cs typeface="Times New Roman" pitchFamily="18" charset="0"/>
                    </a:rPr>
                    <a:t>階段夜市</a:t>
                  </a:r>
                  <a:endParaRPr lang="en-US" altLang="zh-TW" sz="1600" b="1" dirty="0" smtClean="0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  <a:p>
                  <a:pPr algn="ctr"/>
                  <a:r>
                    <a:rPr lang="zh-TW" altLang="en-US" sz="1600" b="1" u="sng" dirty="0" smtClean="0">
                      <a:solidFill>
                        <a:srgbClr val="0070C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imes New Roman" pitchFamily="18" charset="0"/>
                      <a:ea typeface="微軟正黑體" pitchFamily="34" charset="-120"/>
                      <a:cs typeface="Times New Roman" pitchFamily="18" charset="0"/>
                    </a:rPr>
                    <a:t>訪視</a:t>
                  </a:r>
                  <a:endParaRPr lang="zh-TW" altLang="en-US" sz="1600" b="1" u="sng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  <p:sp>
              <p:nvSpPr>
                <p:cNvPr id="35" name="文字方塊 34"/>
                <p:cNvSpPr txBox="1"/>
                <p:nvPr/>
              </p:nvSpPr>
              <p:spPr>
                <a:xfrm>
                  <a:off x="5038243" y="2468818"/>
                  <a:ext cx="1898369" cy="58477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TW" altLang="en-US" sz="1600" b="1" dirty="0" smtClean="0">
                      <a:latin typeface="Times New Roman" pitchFamily="18" charset="0"/>
                      <a:ea typeface="微軟正黑體" pitchFamily="34" charset="-120"/>
                      <a:cs typeface="Times New Roman" pitchFamily="18" charset="0"/>
                    </a:rPr>
                    <a:t>第</a:t>
                  </a:r>
                  <a:r>
                    <a:rPr lang="en-US" altLang="zh-TW" sz="1600" b="1" dirty="0" smtClean="0">
                      <a:latin typeface="Times New Roman" pitchFamily="18" charset="0"/>
                      <a:ea typeface="微軟正黑體" pitchFamily="34" charset="-120"/>
                      <a:cs typeface="Times New Roman" pitchFamily="18" charset="0"/>
                    </a:rPr>
                    <a:t>2</a:t>
                  </a:r>
                  <a:r>
                    <a:rPr lang="zh-TW" altLang="en-US" sz="1600" b="1" dirty="0" smtClean="0">
                      <a:latin typeface="Times New Roman" pitchFamily="18" charset="0"/>
                      <a:ea typeface="微軟正黑體" pitchFamily="34" charset="-120"/>
                      <a:cs typeface="Times New Roman" pitchFamily="18" charset="0"/>
                    </a:rPr>
                    <a:t>階段夜市</a:t>
                  </a:r>
                  <a:endParaRPr lang="en-US" altLang="zh-TW" sz="1600" b="1" dirty="0" smtClean="0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  <a:p>
                  <a:pPr algn="ctr"/>
                  <a:r>
                    <a:rPr lang="zh-TW" altLang="en-US" sz="1600" b="1" u="sng" dirty="0" smtClean="0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imes New Roman" pitchFamily="18" charset="0"/>
                      <a:ea typeface="微軟正黑體" pitchFamily="34" charset="-120"/>
                      <a:cs typeface="Times New Roman" pitchFamily="18" charset="0"/>
                    </a:rPr>
                    <a:t>稽查</a:t>
                  </a:r>
                  <a:endParaRPr lang="zh-TW" altLang="en-US" sz="1600" b="1" u="sng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  <p:sp>
              <p:nvSpPr>
                <p:cNvPr id="36" name="文字方塊 35"/>
                <p:cNvSpPr txBox="1"/>
                <p:nvPr/>
              </p:nvSpPr>
              <p:spPr>
                <a:xfrm>
                  <a:off x="6572983" y="2300788"/>
                  <a:ext cx="1522302" cy="4548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TW" altLang="en-US" sz="1600" b="1" dirty="0" smtClean="0">
                      <a:latin typeface="Times New Roman" pitchFamily="18" charset="0"/>
                      <a:ea typeface="微軟正黑體" pitchFamily="34" charset="-120"/>
                      <a:cs typeface="Times New Roman" pitchFamily="18" charset="0"/>
                    </a:rPr>
                    <a:t>第</a:t>
                  </a:r>
                  <a:r>
                    <a:rPr lang="en-US" altLang="zh-TW" sz="1600" b="1" dirty="0" smtClean="0">
                      <a:latin typeface="Times New Roman" pitchFamily="18" charset="0"/>
                      <a:ea typeface="微軟正黑體" pitchFamily="34" charset="-120"/>
                      <a:cs typeface="Times New Roman" pitchFamily="18" charset="0"/>
                    </a:rPr>
                    <a:t>3</a:t>
                  </a:r>
                  <a:r>
                    <a:rPr lang="zh-TW" altLang="en-US" sz="1600" b="1" dirty="0" smtClean="0">
                      <a:latin typeface="Times New Roman" pitchFamily="18" charset="0"/>
                      <a:ea typeface="微軟正黑體" pitchFamily="34" charset="-120"/>
                      <a:cs typeface="Times New Roman" pitchFamily="18" charset="0"/>
                    </a:rPr>
                    <a:t>階段源頭製造商</a:t>
                  </a:r>
                  <a:endParaRPr lang="en-US" altLang="zh-TW" sz="1600" b="1" dirty="0" smtClean="0"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  <a:p>
                  <a:pPr algn="ctr"/>
                  <a:r>
                    <a:rPr lang="zh-TW" altLang="en-US" sz="1600" b="1" u="sng" dirty="0" smtClean="0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imes New Roman" pitchFamily="18" charset="0"/>
                      <a:ea typeface="微軟正黑體" pitchFamily="34" charset="-120"/>
                      <a:cs typeface="Times New Roman" pitchFamily="18" charset="0"/>
                    </a:rPr>
                    <a:t>稽查</a:t>
                  </a:r>
                  <a:endParaRPr lang="zh-TW" altLang="en-US" sz="1600" b="1" u="sng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</p:grpSp>
        </p:grpSp>
        <p:sp>
          <p:nvSpPr>
            <p:cNvPr id="40" name="圓角矩形 39"/>
            <p:cNvSpPr/>
            <p:nvPr/>
          </p:nvSpPr>
          <p:spPr>
            <a:xfrm>
              <a:off x="827584" y="2312976"/>
              <a:ext cx="2520000" cy="1080000"/>
            </a:xfrm>
            <a:prstGeom prst="round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buFont typeface="Wingdings" pitchFamily="2" charset="2"/>
                <a:buChar char="l"/>
              </a:pPr>
              <a:r>
                <a:rPr lang="zh-TW" altLang="zh-TW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盤點全國夜市現況。</a:t>
              </a:r>
              <a:endParaRPr lang="en-US" altLang="zh-TW" sz="16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 lvl="0">
                <a:buFont typeface="Wingdings" pitchFamily="2" charset="2"/>
                <a:buChar char="l"/>
              </a:pPr>
              <a:r>
                <a:rPr lang="zh-TW" altLang="zh-TW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夜市</a:t>
              </a:r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攤商食品衛生安全</a:t>
              </a:r>
              <a:endParaRPr lang="en-US" altLang="zh-TW" sz="16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 lvl="0"/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   </a:t>
              </a:r>
              <a:r>
                <a:rPr lang="zh-TW" altLang="zh-TW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聯合訪視宣導。</a:t>
              </a:r>
              <a:endParaRPr lang="en-US" altLang="zh-TW" sz="16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</p:txBody>
        </p:sp>
        <p:sp>
          <p:nvSpPr>
            <p:cNvPr id="42" name="圓角矩形 41"/>
            <p:cNvSpPr/>
            <p:nvPr/>
          </p:nvSpPr>
          <p:spPr>
            <a:xfrm>
              <a:off x="3492160" y="1880928"/>
              <a:ext cx="2520000" cy="1080000"/>
            </a:xfrm>
            <a:prstGeom prst="roundRect">
              <a:avLst/>
            </a:prstGeom>
            <a:solidFill>
              <a:srgbClr val="8064A2"/>
            </a:solidFill>
            <a:ln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buFont typeface="Wingdings" pitchFamily="2" charset="2"/>
                <a:buChar char="l"/>
              </a:pPr>
              <a:r>
                <a:rPr lang="zh-TW" altLang="zh-TW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查核</a:t>
              </a:r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高風險原料品項</a:t>
              </a:r>
              <a:endParaRPr lang="en-US" altLang="zh-TW" sz="16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   </a:t>
              </a:r>
              <a:r>
                <a:rPr lang="en-US" altLang="zh-TW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(</a:t>
              </a:r>
              <a:r>
                <a:rPr lang="zh-TW" altLang="zh-TW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醬料、澱粉及油品</a:t>
              </a:r>
              <a:r>
                <a:rPr lang="en-US" altLang="zh-TW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) </a:t>
              </a:r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及</a:t>
              </a:r>
              <a:endParaRPr lang="en-US" altLang="zh-TW" sz="16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   其源頭確認。</a:t>
              </a:r>
              <a:endParaRPr lang="en-US" altLang="zh-TW" sz="16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>
                <a:buFont typeface="Wingdings" pitchFamily="2" charset="2"/>
                <a:buChar char="l"/>
              </a:pPr>
              <a:r>
                <a:rPr lang="zh-TW" altLang="zh-TW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廢食用油</a:t>
              </a:r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流向追蹤</a:t>
              </a:r>
              <a:r>
                <a:rPr lang="zh-TW" altLang="zh-TW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。</a:t>
              </a:r>
              <a:endParaRPr lang="en-US" altLang="zh-TW" sz="16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</p:txBody>
        </p:sp>
        <p:sp>
          <p:nvSpPr>
            <p:cNvPr id="52" name="圓角矩形 51"/>
            <p:cNvSpPr/>
            <p:nvPr/>
          </p:nvSpPr>
          <p:spPr>
            <a:xfrm>
              <a:off x="6156456" y="1664904"/>
              <a:ext cx="2520000" cy="1080000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buFont typeface="Wingdings" pitchFamily="2" charset="2"/>
                <a:buChar char="l"/>
                <a:defRPr/>
              </a:pPr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源頭高風險製造商</a:t>
              </a:r>
              <a:r>
                <a:rPr lang="zh-TW" altLang="zh-TW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稽查。</a:t>
              </a:r>
              <a:endParaRPr lang="en-US" altLang="zh-TW" sz="16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>
                <a:buFont typeface="Wingdings" pitchFamily="2" charset="2"/>
                <a:buChar char="l"/>
                <a:defRPr/>
              </a:pPr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落實「食安五環」之</a:t>
              </a:r>
              <a:endParaRPr lang="en-US" altLang="zh-TW" sz="16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>
                <a:defRPr/>
              </a:pPr>
              <a:r>
                <a:rPr lang="zh-TW" altLang="en-US" sz="1600" b="1" dirty="0" smtClean="0"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  「源頭控管」。</a:t>
              </a:r>
              <a:endParaRPr lang="en-US" altLang="zh-TW" sz="16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</p:txBody>
        </p:sp>
      </p:grpSp>
      <p:grpSp>
        <p:nvGrpSpPr>
          <p:cNvPr id="70" name="群組 69"/>
          <p:cNvGrpSpPr/>
          <p:nvPr/>
        </p:nvGrpSpPr>
        <p:grpSpPr>
          <a:xfrm>
            <a:off x="755576" y="3483668"/>
            <a:ext cx="8049025" cy="3257700"/>
            <a:chOff x="971600" y="3483668"/>
            <a:chExt cx="8049025" cy="3257700"/>
          </a:xfrm>
        </p:grpSpPr>
        <p:sp>
          <p:nvSpPr>
            <p:cNvPr id="54" name="圓角矩形 53"/>
            <p:cNvSpPr/>
            <p:nvPr/>
          </p:nvSpPr>
          <p:spPr>
            <a:xfrm>
              <a:off x="971600" y="3861048"/>
              <a:ext cx="3312368" cy="1512168"/>
            </a:xfrm>
            <a:prstGeom prst="round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>
                <a:buFont typeface="+mj-lt"/>
                <a:buAutoNum type="arabicPeriod"/>
                <a:defRPr/>
              </a:pPr>
              <a:r>
                <a:rPr lang="zh-TW" altLang="en-US" b="1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由消費端追溯原料來源。</a:t>
              </a:r>
              <a:endParaRPr lang="en-US" altLang="zh-TW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 marL="342900" indent="-342900">
                <a:buFont typeface="+mj-lt"/>
                <a:buAutoNum type="arabicPeriod"/>
                <a:defRPr/>
              </a:pPr>
              <a:r>
                <a:rPr lang="zh-TW" altLang="en-US" b="1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循線找出未登錄或潛在違規的源頭食品業者。</a:t>
              </a:r>
              <a:endParaRPr lang="en-US" altLang="zh-TW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  <a:p>
              <a:pPr marL="342900" indent="-342900">
                <a:buFont typeface="+mj-lt"/>
                <a:buAutoNum type="arabicPeriod"/>
                <a:defRPr/>
              </a:pPr>
              <a:r>
                <a:rPr lang="zh-TW" altLang="en-US" b="1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  <a:cs typeface="Times New Roman" pitchFamily="18" charset="0"/>
                </a:rPr>
                <a:t>確保消費者食用安全。</a:t>
              </a:r>
              <a:endParaRPr lang="zh-TW" altLang="en-US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endParaRPr>
            </a:p>
          </p:txBody>
        </p:sp>
        <p:grpSp>
          <p:nvGrpSpPr>
            <p:cNvPr id="55" name="群組 57"/>
            <p:cNvGrpSpPr/>
            <p:nvPr/>
          </p:nvGrpSpPr>
          <p:grpSpPr>
            <a:xfrm>
              <a:off x="3059832" y="3483668"/>
              <a:ext cx="5960793" cy="3257700"/>
              <a:chOff x="3563888" y="3212976"/>
              <a:chExt cx="5400377" cy="2951421"/>
            </a:xfrm>
          </p:grpSpPr>
          <p:sp>
            <p:nvSpPr>
              <p:cNvPr id="58" name="橢圓 57"/>
              <p:cNvSpPr/>
              <p:nvPr/>
            </p:nvSpPr>
            <p:spPr>
              <a:xfrm>
                <a:off x="5508104" y="4509120"/>
                <a:ext cx="1080120" cy="720080"/>
              </a:xfrm>
              <a:prstGeom prst="ellipse">
                <a:avLst/>
              </a:prstGeom>
              <a:gradFill>
                <a:gsLst>
                  <a:gs pos="0">
                    <a:srgbClr val="7030A0"/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</a:gradFill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1600" b="1" dirty="0" smtClean="0">
                    <a:latin typeface="微軟正黑體" pitchFamily="34" charset="-120"/>
                    <a:ea typeface="微軟正黑體" pitchFamily="34" charset="-120"/>
                  </a:rPr>
                  <a:t>夜市</a:t>
                </a:r>
                <a:endParaRPr lang="zh-TW" altLang="en-US" sz="1600" b="1" dirty="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9" name="向下箭號 58"/>
              <p:cNvSpPr/>
              <p:nvPr/>
            </p:nvSpPr>
            <p:spPr>
              <a:xfrm rot="10800000" flipH="1" flipV="1">
                <a:off x="5868145" y="4221088"/>
                <a:ext cx="288032" cy="216024"/>
              </a:xfrm>
              <a:prstGeom prst="downArrow">
                <a:avLst/>
              </a:prstGeom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60" name="橢圓 59"/>
              <p:cNvSpPr/>
              <p:nvPr/>
            </p:nvSpPr>
            <p:spPr>
              <a:xfrm>
                <a:off x="4968304" y="3212976"/>
                <a:ext cx="2016000" cy="900000"/>
              </a:xfrm>
              <a:prstGeom prst="ellipse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1600" b="1" dirty="0" smtClean="0">
                    <a:solidFill>
                      <a:srgbClr val="FFFF00"/>
                    </a:solidFill>
                    <a:latin typeface="微軟正黑體" pitchFamily="34" charset="-120"/>
                    <a:ea typeface="微軟正黑體" pitchFamily="34" charset="-120"/>
                  </a:rPr>
                  <a:t>食材原料來源</a:t>
                </a:r>
                <a:endParaRPr lang="en-US" altLang="zh-TW" sz="1600" b="1" dirty="0" smtClean="0">
                  <a:solidFill>
                    <a:srgbClr val="FFFF00"/>
                  </a:solidFill>
                  <a:latin typeface="微軟正黑體" pitchFamily="34" charset="-120"/>
                  <a:ea typeface="微軟正黑體" pitchFamily="34" charset="-120"/>
                </a:endParaRPr>
              </a:p>
              <a:p>
                <a:pPr algn="ctr"/>
                <a:r>
                  <a:rPr lang="zh-TW" altLang="en-US" sz="1600" b="1" dirty="0" smtClean="0">
                    <a:solidFill>
                      <a:srgbClr val="FFFF00"/>
                    </a:solidFill>
                    <a:latin typeface="微軟正黑體" pitchFamily="34" charset="-120"/>
                    <a:ea typeface="微軟正黑體" pitchFamily="34" charset="-120"/>
                  </a:rPr>
                  <a:t>攤商安全衛生</a:t>
                </a:r>
                <a:endParaRPr lang="en-US" altLang="zh-TW" sz="1600" b="1" dirty="0" smtClean="0">
                  <a:solidFill>
                    <a:srgbClr val="FFFF00"/>
                  </a:solidFill>
                  <a:latin typeface="微軟正黑體" pitchFamily="34" charset="-120"/>
                  <a:ea typeface="微軟正黑體" pitchFamily="34" charset="-120"/>
                </a:endParaRPr>
              </a:p>
              <a:p>
                <a:pPr algn="ctr"/>
                <a:r>
                  <a:rPr lang="zh-TW" altLang="en-US" sz="1600" b="1" dirty="0" smtClean="0">
                    <a:latin typeface="微軟正黑體" pitchFamily="34" charset="-120"/>
                    <a:ea typeface="微軟正黑體" pitchFamily="34" charset="-120"/>
                  </a:rPr>
                  <a:t>衛福部</a:t>
                </a:r>
                <a:endParaRPr lang="zh-TW" altLang="en-US" sz="1600" b="1" dirty="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61" name="橢圓 60"/>
              <p:cNvSpPr/>
              <p:nvPr/>
            </p:nvSpPr>
            <p:spPr>
              <a:xfrm>
                <a:off x="6462970" y="5229320"/>
                <a:ext cx="2016000" cy="900000"/>
              </a:xfrm>
              <a:prstGeom prst="ellipse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1600" b="1" dirty="0" smtClean="0">
                    <a:solidFill>
                      <a:srgbClr val="FFFF00"/>
                    </a:solidFill>
                    <a:latin typeface="微軟正黑體" pitchFamily="34" charset="-120"/>
                    <a:ea typeface="微軟正黑體" pitchFamily="34" charset="-120"/>
                  </a:rPr>
                  <a:t>廢食用油</a:t>
                </a:r>
                <a:endParaRPr lang="en-US" altLang="zh-TW" sz="1600" b="1" dirty="0" smtClean="0">
                  <a:solidFill>
                    <a:srgbClr val="FFFF00"/>
                  </a:solidFill>
                  <a:latin typeface="微軟正黑體" pitchFamily="34" charset="-120"/>
                  <a:ea typeface="微軟正黑體" pitchFamily="34" charset="-120"/>
                </a:endParaRPr>
              </a:p>
              <a:p>
                <a:pPr algn="ctr"/>
                <a:r>
                  <a:rPr lang="zh-TW" altLang="en-US" sz="1600" b="1" dirty="0" smtClean="0">
                    <a:solidFill>
                      <a:srgbClr val="FFFF00"/>
                    </a:solidFill>
                    <a:latin typeface="微軟正黑體" pitchFamily="34" charset="-120"/>
                    <a:ea typeface="微軟正黑體" pitchFamily="34" charset="-120"/>
                  </a:rPr>
                  <a:t>流向追蹤</a:t>
                </a:r>
                <a:endParaRPr lang="en-US" altLang="zh-TW" sz="1600" b="1" dirty="0" smtClean="0">
                  <a:solidFill>
                    <a:srgbClr val="FFFF00"/>
                  </a:solidFill>
                  <a:latin typeface="微軟正黑體" pitchFamily="34" charset="-120"/>
                  <a:ea typeface="微軟正黑體" pitchFamily="34" charset="-120"/>
                </a:endParaRPr>
              </a:p>
              <a:p>
                <a:pPr algn="ctr"/>
                <a:r>
                  <a:rPr lang="zh-TW" altLang="en-US" sz="1600" b="1" dirty="0" smtClean="0">
                    <a:latin typeface="微軟正黑體" pitchFamily="34" charset="-120"/>
                    <a:ea typeface="微軟正黑體" pitchFamily="34" charset="-120"/>
                  </a:rPr>
                  <a:t>環保署</a:t>
                </a:r>
                <a:endParaRPr lang="zh-TW" altLang="en-US" sz="1600" b="1" dirty="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62" name="橢圓 61"/>
              <p:cNvSpPr/>
              <p:nvPr/>
            </p:nvSpPr>
            <p:spPr>
              <a:xfrm>
                <a:off x="3563888" y="5264397"/>
                <a:ext cx="2016000" cy="900000"/>
              </a:xfrm>
              <a:prstGeom prst="ellipse">
                <a:avLst/>
              </a:prstGeom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1600" b="1" dirty="0" smtClean="0">
                    <a:solidFill>
                      <a:srgbClr val="FFFF00"/>
                    </a:solidFill>
                    <a:latin typeface="微軟正黑體" pitchFamily="34" charset="-120"/>
                    <a:ea typeface="微軟正黑體" pitchFamily="34" charset="-120"/>
                  </a:rPr>
                  <a:t>攤商管理</a:t>
                </a:r>
                <a:endParaRPr lang="en-US" altLang="zh-TW" sz="1600" b="1" dirty="0" smtClean="0">
                  <a:solidFill>
                    <a:srgbClr val="FFFF00"/>
                  </a:solidFill>
                  <a:latin typeface="微軟正黑體" pitchFamily="34" charset="-120"/>
                  <a:ea typeface="微軟正黑體" pitchFamily="34" charset="-120"/>
                </a:endParaRPr>
              </a:p>
              <a:p>
                <a:pPr algn="ctr"/>
                <a:r>
                  <a:rPr lang="zh-TW" altLang="en-US" sz="1600" b="1" dirty="0" smtClean="0">
                    <a:latin typeface="微軟正黑體" pitchFamily="34" charset="-120"/>
                    <a:ea typeface="微軟正黑體" pitchFamily="34" charset="-120"/>
                  </a:rPr>
                  <a:t>經濟部</a:t>
                </a:r>
                <a:endParaRPr lang="zh-TW" altLang="en-US" sz="1600" b="1" dirty="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63" name="向下箭號 62"/>
              <p:cNvSpPr/>
              <p:nvPr/>
            </p:nvSpPr>
            <p:spPr>
              <a:xfrm rot="3288495" flipH="1" flipV="1">
                <a:off x="5339179" y="5157115"/>
                <a:ext cx="288032" cy="216024"/>
              </a:xfrm>
              <a:prstGeom prst="downArrow">
                <a:avLst/>
              </a:prstGeom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64" name="向下箭號 63"/>
              <p:cNvSpPr/>
              <p:nvPr/>
            </p:nvSpPr>
            <p:spPr>
              <a:xfrm rot="18311505" flipV="1">
                <a:off x="6471461" y="5157115"/>
                <a:ext cx="288032" cy="216024"/>
              </a:xfrm>
              <a:prstGeom prst="downArrow">
                <a:avLst/>
              </a:prstGeom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65" name="向下箭號 64"/>
              <p:cNvSpPr/>
              <p:nvPr/>
            </p:nvSpPr>
            <p:spPr>
              <a:xfrm rot="7395608" flipH="1" flipV="1">
                <a:off x="6850969" y="3932699"/>
                <a:ext cx="288032" cy="216024"/>
              </a:xfrm>
              <a:prstGeom prst="downArrow">
                <a:avLst/>
              </a:prstGeom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66" name="橢圓 65"/>
              <p:cNvSpPr/>
              <p:nvPr/>
            </p:nvSpPr>
            <p:spPr>
              <a:xfrm>
                <a:off x="6948265" y="4041168"/>
                <a:ext cx="2016000" cy="900000"/>
              </a:xfrm>
              <a:prstGeom prst="ellipse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1600" b="1" dirty="0" smtClean="0">
                    <a:solidFill>
                      <a:srgbClr val="FFFF00"/>
                    </a:solidFill>
                    <a:latin typeface="微軟正黑體" pitchFamily="34" charset="-120"/>
                    <a:ea typeface="微軟正黑體" pitchFamily="34" charset="-120"/>
                  </a:rPr>
                  <a:t>源頭高風險</a:t>
                </a:r>
                <a:endParaRPr lang="en-US" altLang="zh-TW" sz="1600" b="1" dirty="0" smtClean="0">
                  <a:solidFill>
                    <a:srgbClr val="FFFF00"/>
                  </a:solidFill>
                  <a:latin typeface="微軟正黑體" pitchFamily="34" charset="-120"/>
                  <a:ea typeface="微軟正黑體" pitchFamily="34" charset="-120"/>
                </a:endParaRPr>
              </a:p>
              <a:p>
                <a:pPr algn="ctr"/>
                <a:r>
                  <a:rPr lang="zh-TW" altLang="en-US" sz="1600" b="1" dirty="0" smtClean="0">
                    <a:solidFill>
                      <a:srgbClr val="FFFF00"/>
                    </a:solidFill>
                    <a:latin typeface="微軟正黑體" pitchFamily="34" charset="-120"/>
                    <a:ea typeface="微軟正黑體" pitchFamily="34" charset="-120"/>
                  </a:rPr>
                  <a:t>製造商稽查</a:t>
                </a:r>
                <a:endParaRPr lang="en-US" altLang="zh-TW" sz="1600" b="1" dirty="0" smtClean="0">
                  <a:solidFill>
                    <a:srgbClr val="FFFF00"/>
                  </a:solidFill>
                  <a:latin typeface="微軟正黑體" pitchFamily="34" charset="-120"/>
                  <a:ea typeface="微軟正黑體" pitchFamily="34" charset="-120"/>
                </a:endParaRPr>
              </a:p>
              <a:p>
                <a:pPr algn="ctr"/>
                <a:r>
                  <a:rPr lang="zh-TW" altLang="en-US" sz="1600" b="1" dirty="0" smtClean="0">
                    <a:latin typeface="微軟正黑體" pitchFamily="34" charset="-120"/>
                    <a:ea typeface="微軟正黑體" pitchFamily="34" charset="-120"/>
                  </a:rPr>
                  <a:t>衛福部</a:t>
                </a:r>
                <a:endParaRPr lang="zh-TW" altLang="en-US" sz="1600" b="1" dirty="0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67" name="向下箭號 66"/>
              <p:cNvSpPr/>
              <p:nvPr/>
            </p:nvSpPr>
            <p:spPr>
              <a:xfrm rot="14760330">
                <a:off x="6630594" y="4565914"/>
                <a:ext cx="288000" cy="252000"/>
              </a:xfrm>
              <a:prstGeom prst="down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07504" y="1196752"/>
            <a:ext cx="8927992" cy="3384376"/>
          </a:xfrm>
          <a:prstGeom prst="rect">
            <a:avLst/>
          </a:prstGeom>
          <a:noFill/>
          <a:ln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79510" y="1268760"/>
          <a:ext cx="8784979" cy="322274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28193"/>
                <a:gridCol w="1176131"/>
                <a:gridCol w="1176131"/>
                <a:gridCol w="1176131"/>
                <a:gridCol w="1176131"/>
                <a:gridCol w="1176131"/>
                <a:gridCol w="1176131"/>
              </a:tblGrid>
              <a:tr h="344701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品項</a:t>
                      </a:r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油品</a:t>
                      </a:r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澱粉</a:t>
                      </a:r>
                      <a:r>
                        <a:rPr lang="zh-TW" altLang="en-US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*</a:t>
                      </a:r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醬料</a:t>
                      </a:r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1027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醋</a:t>
                      </a:r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醬油膏</a:t>
                      </a:r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辣椒醬</a:t>
                      </a:r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豆瓣醬</a:t>
                      </a:r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01055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專案稽查</a:t>
                      </a:r>
                    </a:p>
                    <a:p>
                      <a:pPr algn="ctr"/>
                      <a:endParaRPr lang="en-US" altLang="zh-TW" sz="180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103.10~12</a:t>
                      </a:r>
                    </a:p>
                    <a:p>
                      <a:pPr algn="ctr"/>
                      <a:r>
                        <a:rPr lang="zh-TW" altLang="en-US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油脂廠聯合稽查專案</a:t>
                      </a:r>
                      <a:endParaRPr lang="en-US" altLang="zh-TW" sz="1400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altLang="zh-TW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lang="zh-TW" altLang="en-US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聯稽小組</a:t>
                      </a:r>
                      <a:r>
                        <a:rPr lang="en-US" altLang="zh-TW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104.11~12</a:t>
                      </a:r>
                      <a:endParaRPr lang="en-US" altLang="zh-TW" sz="1400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zh-TW" altLang="en-US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澱粉聯合</a:t>
                      </a:r>
                      <a:endParaRPr lang="en-US" altLang="zh-TW" sz="1400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zh-TW" altLang="en-US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稽查專案</a:t>
                      </a:r>
                      <a:endParaRPr lang="en-US" altLang="zh-TW" sz="1400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altLang="zh-TW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lang="zh-TW" altLang="en-US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聯稽小組</a:t>
                      </a:r>
                      <a:r>
                        <a:rPr lang="en-US" altLang="zh-TW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lang="zh-TW" altLang="en-US" sz="14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104.9~10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食用醋製造工廠稽查專案</a:t>
                      </a:r>
                      <a:r>
                        <a:rPr lang="en-US" altLang="zh-TW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衛福部</a:t>
                      </a:r>
                      <a:r>
                        <a:rPr lang="en-US" altLang="zh-TW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lang="zh-TW" altLang="en-US" sz="14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104.12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醬油工廠</a:t>
                      </a:r>
                      <a:endParaRPr lang="en-US" altLang="zh-TW" sz="14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稽查專案</a:t>
                      </a:r>
                      <a:endParaRPr lang="en-US" altLang="zh-TW" sz="14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lang="zh-TW" altLang="en-US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衛福部</a:t>
                      </a:r>
                      <a:r>
                        <a:rPr lang="en-US" altLang="zh-TW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lang="zh-TW" altLang="en-US" sz="14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地方性</a:t>
                      </a:r>
                      <a:endParaRPr lang="en-US" altLang="zh-TW" sz="1400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zh-TW" altLang="en-US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稽查專案</a:t>
                      </a:r>
                      <a:endParaRPr lang="en-US" altLang="zh-TW" sz="1400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altLang="zh-TW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lang="zh-TW" altLang="en-US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各縣市政府</a:t>
                      </a:r>
                      <a:r>
                        <a:rPr lang="en-US" altLang="zh-TW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lang="zh-TW" altLang="en-US" sz="14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地方性</a:t>
                      </a:r>
                      <a:endParaRPr lang="en-US" altLang="zh-TW" sz="1400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zh-TW" altLang="en-US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稽查專案</a:t>
                      </a:r>
                      <a:endParaRPr lang="en-US" altLang="zh-TW" sz="1400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altLang="zh-TW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lang="zh-TW" altLang="en-US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各縣市政府</a:t>
                      </a:r>
                      <a:r>
                        <a:rPr lang="en-US" altLang="zh-TW" sz="14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lang="zh-TW" altLang="en-US" sz="1400" dirty="0" smtClean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522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源頭製造廠</a:t>
                      </a:r>
                      <a:endParaRPr lang="en-US" altLang="zh-TW" sz="180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或輸入業者</a:t>
                      </a:r>
                      <a:endParaRPr lang="en-US" altLang="zh-TW" sz="180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21</a:t>
                      </a:r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20</a:t>
                      </a:r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18</a:t>
                      </a:r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35</a:t>
                      </a:r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43</a:t>
                      </a:r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20</a:t>
                      </a:r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522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歷史稽查紀錄</a:t>
                      </a:r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21</a:t>
                      </a:r>
                      <a:r>
                        <a:rPr lang="zh-TW" altLang="en-US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(100%)</a:t>
                      </a:r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17</a:t>
                      </a:r>
                      <a:r>
                        <a:rPr lang="zh-TW" altLang="en-US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(85%)</a:t>
                      </a: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17</a:t>
                      </a:r>
                      <a:r>
                        <a:rPr lang="zh-TW" altLang="en-US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(94.4%)</a:t>
                      </a:r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32</a:t>
                      </a:r>
                      <a:r>
                        <a:rPr lang="zh-TW" altLang="en-US" sz="1800" baseline="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(91.4</a:t>
                      </a:r>
                      <a:r>
                        <a:rPr lang="zh-TW" altLang="en-US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％</a:t>
                      </a:r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35</a:t>
                      </a:r>
                      <a:r>
                        <a:rPr lang="zh-TW" altLang="en-US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(81.4%)</a:t>
                      </a:r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15</a:t>
                      </a:r>
                      <a:r>
                        <a:rPr lang="zh-TW" altLang="en-US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(75%)</a:t>
                      </a:r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522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未來重點稽查</a:t>
                      </a:r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◎</a:t>
                      </a:r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◎</a:t>
                      </a:r>
                      <a:endParaRPr lang="zh-TW" altLang="en-US" sz="1800" dirty="0"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83881" marR="83881" marT="41940" marB="4194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pSp>
        <p:nvGrpSpPr>
          <p:cNvPr id="14" name="群組 13"/>
          <p:cNvGrpSpPr/>
          <p:nvPr/>
        </p:nvGrpSpPr>
        <p:grpSpPr>
          <a:xfrm>
            <a:off x="161764" y="404664"/>
            <a:ext cx="8820471" cy="676658"/>
            <a:chOff x="0" y="2441"/>
            <a:chExt cx="8820471" cy="676658"/>
          </a:xfrm>
        </p:grpSpPr>
        <p:sp>
          <p:nvSpPr>
            <p:cNvPr id="15" name="圓角矩形 14"/>
            <p:cNvSpPr/>
            <p:nvPr/>
          </p:nvSpPr>
          <p:spPr>
            <a:xfrm>
              <a:off x="0" y="2441"/>
              <a:ext cx="8820471" cy="676658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sp>
        <p:sp>
          <p:nvSpPr>
            <p:cNvPr id="16" name="圓角矩形 4"/>
            <p:cNvSpPr/>
            <p:nvPr/>
          </p:nvSpPr>
          <p:spPr>
            <a:xfrm>
              <a:off x="33032" y="35473"/>
              <a:ext cx="8754407" cy="610594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800" kern="1200" dirty="0" smtClean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夜市聯稽結果</a:t>
              </a:r>
              <a:r>
                <a:rPr lang="zh-TW" altLang="en-US" sz="2800" dirty="0" smtClean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與歷史稽</a:t>
              </a:r>
              <a:r>
                <a:rPr lang="zh-TW" altLang="en-US" sz="2800" kern="1200" dirty="0" smtClean="0"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查紀錄相關性</a:t>
              </a:r>
              <a:endParaRPr lang="zh-TW" altLang="en-US" sz="2800" kern="1200" dirty="0"/>
            </a:p>
          </p:txBody>
        </p:sp>
      </p:grpSp>
      <p:grpSp>
        <p:nvGrpSpPr>
          <p:cNvPr id="25" name="群組 24"/>
          <p:cNvGrpSpPr/>
          <p:nvPr/>
        </p:nvGrpSpPr>
        <p:grpSpPr>
          <a:xfrm>
            <a:off x="467544" y="5949360"/>
            <a:ext cx="3960000" cy="720000"/>
            <a:chOff x="0" y="2441"/>
            <a:chExt cx="8820471" cy="676658"/>
          </a:xfrm>
          <a:solidFill>
            <a:schemeClr val="accent3">
              <a:lumMod val="75000"/>
            </a:schemeClr>
          </a:solidFill>
        </p:grpSpPr>
        <p:sp>
          <p:nvSpPr>
            <p:cNvPr id="26" name="圓角矩形 25"/>
            <p:cNvSpPr/>
            <p:nvPr/>
          </p:nvSpPr>
          <p:spPr>
            <a:xfrm>
              <a:off x="0" y="2441"/>
              <a:ext cx="8820471" cy="676658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</p:sp>
        <p:sp>
          <p:nvSpPr>
            <p:cNvPr id="27" name="圓角矩形 4"/>
            <p:cNvSpPr/>
            <p:nvPr/>
          </p:nvSpPr>
          <p:spPr>
            <a:xfrm>
              <a:off x="33032" y="35473"/>
              <a:ext cx="8754407" cy="610593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>
                <a:buFont typeface="Wingdings" pitchFamily="2" charset="2"/>
                <a:buChar char="l"/>
              </a:pPr>
              <a:r>
                <a:rPr lang="zh-TW" altLang="en-US" sz="220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強化重點項目管理</a:t>
              </a:r>
              <a:endParaRPr lang="zh-TW" altLang="en-US" sz="22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</p:grpSp>
      <p:grpSp>
        <p:nvGrpSpPr>
          <p:cNvPr id="42" name="群組 41"/>
          <p:cNvGrpSpPr/>
          <p:nvPr/>
        </p:nvGrpSpPr>
        <p:grpSpPr>
          <a:xfrm>
            <a:off x="467544" y="5013176"/>
            <a:ext cx="3960000" cy="720000"/>
            <a:chOff x="0" y="2441"/>
            <a:chExt cx="8820471" cy="676658"/>
          </a:xfrm>
          <a:solidFill>
            <a:schemeClr val="accent3">
              <a:lumMod val="75000"/>
            </a:schemeClr>
          </a:solidFill>
        </p:grpSpPr>
        <p:sp>
          <p:nvSpPr>
            <p:cNvPr id="43" name="圓角矩形 42"/>
            <p:cNvSpPr/>
            <p:nvPr/>
          </p:nvSpPr>
          <p:spPr>
            <a:xfrm>
              <a:off x="0" y="2441"/>
              <a:ext cx="8820471" cy="676658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</p:sp>
        <p:sp>
          <p:nvSpPr>
            <p:cNvPr id="44" name="圓角矩形 4"/>
            <p:cNvSpPr/>
            <p:nvPr/>
          </p:nvSpPr>
          <p:spPr>
            <a:xfrm>
              <a:off x="33032" y="35473"/>
              <a:ext cx="8754407" cy="610594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>
                <a:buFont typeface="Wingdings" pitchFamily="2" charset="2"/>
                <a:buChar char="l"/>
              </a:pPr>
              <a:r>
                <a:rPr lang="zh-TW" altLang="en-US" sz="220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找出未登錄或潛在食品業者</a:t>
              </a:r>
            </a:p>
          </p:txBody>
        </p:sp>
      </p:grpSp>
      <p:grpSp>
        <p:nvGrpSpPr>
          <p:cNvPr id="46" name="群組 45"/>
          <p:cNvGrpSpPr/>
          <p:nvPr/>
        </p:nvGrpSpPr>
        <p:grpSpPr>
          <a:xfrm>
            <a:off x="4788504" y="5949360"/>
            <a:ext cx="3960000" cy="720000"/>
            <a:chOff x="0" y="2441"/>
            <a:chExt cx="8820471" cy="676658"/>
          </a:xfrm>
          <a:solidFill>
            <a:schemeClr val="accent3">
              <a:lumMod val="75000"/>
            </a:schemeClr>
          </a:solidFill>
        </p:grpSpPr>
        <p:sp>
          <p:nvSpPr>
            <p:cNvPr id="47" name="圓角矩形 46"/>
            <p:cNvSpPr/>
            <p:nvPr/>
          </p:nvSpPr>
          <p:spPr>
            <a:xfrm>
              <a:off x="0" y="2441"/>
              <a:ext cx="8820471" cy="676658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</p:sp>
        <p:sp>
          <p:nvSpPr>
            <p:cNvPr id="48" name="圓角矩形 4"/>
            <p:cNvSpPr/>
            <p:nvPr/>
          </p:nvSpPr>
          <p:spPr>
            <a:xfrm>
              <a:off x="33032" y="35473"/>
              <a:ext cx="8754406" cy="610594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>
                <a:buFont typeface="Wingdings" pitchFamily="2" charset="2"/>
                <a:buChar char="l"/>
              </a:pPr>
              <a:r>
                <a:rPr lang="zh-TW" altLang="en-US" sz="220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精進稽查資源分配</a:t>
              </a:r>
            </a:p>
          </p:txBody>
        </p:sp>
      </p:grpSp>
      <p:grpSp>
        <p:nvGrpSpPr>
          <p:cNvPr id="49" name="群組 48"/>
          <p:cNvGrpSpPr/>
          <p:nvPr/>
        </p:nvGrpSpPr>
        <p:grpSpPr>
          <a:xfrm>
            <a:off x="4788024" y="5013256"/>
            <a:ext cx="3960000" cy="720000"/>
            <a:chOff x="0" y="2441"/>
            <a:chExt cx="8820471" cy="676658"/>
          </a:xfrm>
          <a:solidFill>
            <a:schemeClr val="accent3">
              <a:lumMod val="75000"/>
            </a:schemeClr>
          </a:solidFill>
        </p:grpSpPr>
        <p:sp>
          <p:nvSpPr>
            <p:cNvPr id="50" name="圓角矩形 49"/>
            <p:cNvSpPr/>
            <p:nvPr/>
          </p:nvSpPr>
          <p:spPr>
            <a:xfrm>
              <a:off x="0" y="2441"/>
              <a:ext cx="8820471" cy="676658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</p:sp>
        <p:sp>
          <p:nvSpPr>
            <p:cNvPr id="51" name="圓角矩形 4"/>
            <p:cNvSpPr/>
            <p:nvPr/>
          </p:nvSpPr>
          <p:spPr>
            <a:xfrm>
              <a:off x="33032" y="35473"/>
              <a:ext cx="8754407" cy="610594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>
                <a:buFont typeface="Wingdings" pitchFamily="2" charset="2"/>
                <a:buChar char="l"/>
              </a:pPr>
              <a:r>
                <a:rPr lang="zh-TW" altLang="en-US" sz="220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督導地方政府落實稽查作業</a:t>
              </a:r>
            </a:p>
          </p:txBody>
        </p:sp>
      </p:grpSp>
      <p:sp>
        <p:nvSpPr>
          <p:cNvPr id="19" name="文字方塊 18"/>
          <p:cNvSpPr txBox="1"/>
          <p:nvPr/>
        </p:nvSpPr>
        <p:spPr>
          <a:xfrm>
            <a:off x="107504" y="4581128"/>
            <a:ext cx="58326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* </a:t>
            </a:r>
            <a:r>
              <a:rPr lang="en-US" altLang="zh-TW" sz="1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</a:t>
            </a:r>
            <a:r>
              <a:rPr lang="zh-TW" altLang="en-US" sz="1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家未有歷史稽查紀錄均為輸入業者，販售國外原包裝產品。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315</Words>
  <Application>Microsoft Office PowerPoint</Application>
  <PresentationFormat>如螢幕大小 (4:3)</PresentationFormat>
  <Paragraphs>85</Paragraphs>
  <Slides>2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3" baseType="lpstr">
      <vt:lpstr>Office 佈景主題</vt:lpstr>
      <vt:lpstr>投影片 1</vt:lpstr>
      <vt:lpstr>投影片 2</vt:lpstr>
    </vt:vector>
  </TitlesOfParts>
  <Company>EY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Administrator</dc:creator>
  <cp:lastModifiedBy>Administrator</cp:lastModifiedBy>
  <cp:revision>51</cp:revision>
  <dcterms:created xsi:type="dcterms:W3CDTF">2016-08-16T08:35:37Z</dcterms:created>
  <dcterms:modified xsi:type="dcterms:W3CDTF">2016-08-17T12:11:30Z</dcterms:modified>
</cp:coreProperties>
</file>