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40"/>
  </p:notesMasterIdLst>
  <p:handoutMasterIdLst>
    <p:handoutMasterId r:id="rId41"/>
  </p:handoutMasterIdLst>
  <p:sldIdLst>
    <p:sldId id="317" r:id="rId2"/>
    <p:sldId id="280" r:id="rId3"/>
    <p:sldId id="518" r:id="rId4"/>
    <p:sldId id="415" r:id="rId5"/>
    <p:sldId id="577" r:id="rId6"/>
    <p:sldId id="534" r:id="rId7"/>
    <p:sldId id="538" r:id="rId8"/>
    <p:sldId id="607" r:id="rId9"/>
    <p:sldId id="608" r:id="rId10"/>
    <p:sldId id="591" r:id="rId11"/>
    <p:sldId id="592" r:id="rId12"/>
    <p:sldId id="593" r:id="rId13"/>
    <p:sldId id="594" r:id="rId14"/>
    <p:sldId id="595" r:id="rId15"/>
    <p:sldId id="609" r:id="rId16"/>
    <p:sldId id="610" r:id="rId17"/>
    <p:sldId id="611" r:id="rId18"/>
    <p:sldId id="612" r:id="rId19"/>
    <p:sldId id="613" r:id="rId20"/>
    <p:sldId id="616" r:id="rId21"/>
    <p:sldId id="617" r:id="rId22"/>
    <p:sldId id="618" r:id="rId23"/>
    <p:sldId id="619" r:id="rId24"/>
    <p:sldId id="620" r:id="rId25"/>
    <p:sldId id="621" r:id="rId26"/>
    <p:sldId id="627" r:id="rId27"/>
    <p:sldId id="629" r:id="rId28"/>
    <p:sldId id="623" r:id="rId29"/>
    <p:sldId id="624" r:id="rId30"/>
    <p:sldId id="625" r:id="rId31"/>
    <p:sldId id="589" r:id="rId32"/>
    <p:sldId id="575" r:id="rId33"/>
    <p:sldId id="576" r:id="rId34"/>
    <p:sldId id="438" r:id="rId35"/>
    <p:sldId id="602" r:id="rId36"/>
    <p:sldId id="603" r:id="rId37"/>
    <p:sldId id="587" r:id="rId38"/>
    <p:sldId id="354" r:id="rId39"/>
  </p:sldIdLst>
  <p:sldSz cx="9144000" cy="6858000" type="screen4x3"/>
  <p:notesSz cx="6789738" cy="99298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Goudy Old Style" pitchFamily="18" charset="0"/>
        <a:ea typeface="新細明體" pitchFamily="18" charset="-120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方世傑" initials="方世傑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CCFF"/>
    <a:srgbClr val="733727"/>
    <a:srgbClr val="0000FF"/>
    <a:srgbClr val="FF5050"/>
    <a:srgbClr val="FF66FF"/>
    <a:srgbClr val="CC00CC"/>
    <a:srgbClr val="F0EA00"/>
    <a:srgbClr val="860000"/>
    <a:srgbClr val="6B9244"/>
    <a:srgbClr val="C6BD1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1" autoAdjust="0"/>
    <p:restoredTop sz="91945" autoAdjust="0"/>
  </p:normalViewPr>
  <p:slideViewPr>
    <p:cSldViewPr>
      <p:cViewPr varScale="1">
        <p:scale>
          <a:sx n="98" d="100"/>
          <a:sy n="98" d="100"/>
        </p:scale>
        <p:origin x="-510" y="-102"/>
      </p:cViewPr>
      <p:guideLst>
        <p:guide orient="horz" pos="4319"/>
        <p:guide pos="3470"/>
      </p:guideLst>
    </p:cSldViewPr>
  </p:slideViewPr>
  <p:outlineViewPr>
    <p:cViewPr>
      <p:scale>
        <a:sx n="33" d="100"/>
        <a:sy n="33" d="100"/>
      </p:scale>
      <p:origin x="0" y="535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74"/>
    </p:cViewPr>
  </p:sorterViewPr>
  <p:notesViewPr>
    <p:cSldViewPr>
      <p:cViewPr>
        <p:scale>
          <a:sx n="62" d="100"/>
          <a:sy n="62" d="100"/>
        </p:scale>
        <p:origin x="-1998" y="-240"/>
      </p:cViewPr>
      <p:guideLst>
        <p:guide orient="horz" pos="3128"/>
        <p:guide pos="213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Office_Excel____2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view3D>
      <c:rAngAx val="1"/>
    </c:view3D>
    <c:floor>
      <c:spPr>
        <a:solidFill>
          <a:schemeClr val="accent3">
            <a:lumMod val="20000"/>
            <a:lumOff val="80000"/>
          </a:schemeClr>
        </a:solidFill>
      </c:spPr>
    </c:floor>
    <c:sideWall>
      <c:spPr>
        <a:gradFill flip="none" rotWithShape="1">
          <a:gsLst>
            <a:gs pos="0">
              <a:srgbClr val="66FF66">
                <a:tint val="66000"/>
                <a:satMod val="160000"/>
              </a:srgbClr>
            </a:gs>
            <a:gs pos="50000">
              <a:srgbClr val="66FF66">
                <a:tint val="44500"/>
                <a:satMod val="160000"/>
              </a:srgbClr>
            </a:gs>
            <a:gs pos="100000">
              <a:srgbClr val="66FF66">
                <a:tint val="23500"/>
                <a:satMod val="160000"/>
              </a:srgbClr>
            </a:gs>
          </a:gsLst>
          <a:lin ang="2700000" scaled="1"/>
          <a:tileRect/>
        </a:gradFill>
      </c:spPr>
    </c:sideWall>
    <c:backWall>
      <c:spPr>
        <a:gradFill flip="none" rotWithShape="1">
          <a:gsLst>
            <a:gs pos="0">
              <a:srgbClr val="66FF66">
                <a:tint val="66000"/>
                <a:satMod val="160000"/>
              </a:srgbClr>
            </a:gs>
            <a:gs pos="50000">
              <a:srgbClr val="66FF66">
                <a:tint val="44500"/>
                <a:satMod val="160000"/>
              </a:srgbClr>
            </a:gs>
            <a:gs pos="100000">
              <a:srgbClr val="66FF66">
                <a:tint val="23500"/>
                <a:satMod val="160000"/>
              </a:srgbClr>
            </a:gs>
          </a:gsLst>
          <a:lin ang="2700000" scaled="1"/>
          <a:tileRect/>
        </a:gra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遭日方公務船干擾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dLbls>
            <c:txPr>
              <a:bodyPr/>
              <a:lstStyle/>
              <a:p>
                <a:pPr>
                  <a:defRPr sz="2000" b="1">
                    <a:solidFill>
                      <a:srgbClr val="FF0000"/>
                    </a:solidFill>
                    <a:effectLst>
                      <a:glow rad="101600">
                        <a:schemeClr val="bg1">
                          <a:alpha val="60000"/>
                        </a:schemeClr>
                      </a:glow>
                    </a:effectLst>
                  </a:defRPr>
                </a:pPr>
                <a:endParaRPr lang="zh-TW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102年</c:v>
                </c:pt>
                <c:pt idx="1">
                  <c:v>103年</c:v>
                </c:pt>
                <c:pt idx="2">
                  <c:v>104年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18</c:v>
                </c:pt>
                <c:pt idx="1">
                  <c:v>7</c:v>
                </c:pt>
                <c:pt idx="2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遭日方公務船扣留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dLbls>
            <c:txPr>
              <a:bodyPr/>
              <a:lstStyle/>
              <a:p>
                <a:pPr>
                  <a:defRPr sz="2000" b="1">
                    <a:solidFill>
                      <a:srgbClr val="FF0000"/>
                    </a:solidFill>
                    <a:effectLst>
                      <a:glow rad="101600">
                        <a:schemeClr val="bg1">
                          <a:alpha val="60000"/>
                        </a:schemeClr>
                      </a:glow>
                    </a:effectLst>
                  </a:defRPr>
                </a:pPr>
                <a:endParaRPr lang="zh-TW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102年</c:v>
                </c:pt>
                <c:pt idx="1">
                  <c:v>103年</c:v>
                </c:pt>
                <c:pt idx="2">
                  <c:v>104年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7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dLbls>
          <c:showVal val="1"/>
        </c:dLbls>
        <c:shape val="cylinder"/>
        <c:axId val="83493248"/>
        <c:axId val="83494784"/>
        <c:axId val="0"/>
      </c:bar3DChart>
      <c:catAx>
        <c:axId val="83493248"/>
        <c:scaling>
          <c:orientation val="minMax"/>
        </c:scaling>
        <c:axPos val="b"/>
        <c:tickLblPos val="nextTo"/>
        <c:spPr>
          <a:ln>
            <a:solidFill>
              <a:srgbClr val="002060"/>
            </a:solidFill>
          </a:ln>
        </c:spPr>
        <c:txPr>
          <a:bodyPr/>
          <a:lstStyle/>
          <a:p>
            <a:pPr>
              <a:defRPr b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defRPr>
            </a:pPr>
            <a:endParaRPr lang="zh-TW"/>
          </a:p>
        </c:txPr>
        <c:crossAx val="83494784"/>
        <c:crosses val="autoZero"/>
        <c:auto val="1"/>
        <c:lblAlgn val="ctr"/>
        <c:lblOffset val="100"/>
      </c:catAx>
      <c:valAx>
        <c:axId val="83494784"/>
        <c:scaling>
          <c:orientation val="minMax"/>
        </c:scaling>
        <c:axPos val="l"/>
        <c:majorGridlines>
          <c:spPr>
            <a:ln>
              <a:solidFill>
                <a:srgbClr val="002060"/>
              </a:solidFill>
            </a:ln>
          </c:spPr>
        </c:majorGridlines>
        <c:numFmt formatCode="General" sourceLinked="1"/>
        <c:tickLblPos val="nextTo"/>
        <c:spPr>
          <a:ln>
            <a:solidFill>
              <a:srgbClr val="002060"/>
            </a:solidFill>
          </a:ln>
        </c:spPr>
        <c:txPr>
          <a:bodyPr/>
          <a:lstStyle/>
          <a:p>
            <a:pPr>
              <a:defRPr b="1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defRPr>
            </a:pPr>
            <a:endParaRPr lang="zh-TW"/>
          </a:p>
        </c:txPr>
        <c:crossAx val="83493248"/>
        <c:crosses val="autoZero"/>
        <c:crossBetween val="between"/>
      </c:valAx>
    </c:plotArea>
    <c:legend>
      <c:legendPos val="r"/>
      <c:spPr>
        <a:solidFill>
          <a:schemeClr val="accent6">
            <a:lumMod val="20000"/>
            <a:lumOff val="80000"/>
          </a:schemeClr>
        </a:solidFill>
        <a:ln>
          <a:solidFill>
            <a:srgbClr val="002060"/>
          </a:solidFill>
        </a:ln>
      </c:spPr>
      <c:txPr>
        <a:bodyPr/>
        <a:lstStyle/>
        <a:p>
          <a:pPr>
            <a:defRPr b="1">
              <a:solidFill>
                <a:srgbClr val="0000CC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微軟正黑體" pitchFamily="34" charset="-120"/>
              <a:ea typeface="微軟正黑體" pitchFamily="34" charset="-120"/>
            </a:defRPr>
          </a:pPr>
          <a:endParaRPr lang="zh-TW"/>
        </a:p>
      </c:txPr>
    </c:legend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style val="11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sideWall>
      <c:spPr>
        <a:solidFill>
          <a:srgbClr val="FFFF00"/>
        </a:solidFill>
      </c:spPr>
    </c:sideWall>
    <c:backWall>
      <c:spPr>
        <a:solidFill>
          <a:srgbClr val="FFFF00"/>
        </a:solidFill>
      </c:spPr>
    </c:backWall>
    <c:plotArea>
      <c:layout>
        <c:manualLayout>
          <c:layoutTarget val="inner"/>
          <c:xMode val="edge"/>
          <c:yMode val="edge"/>
          <c:x val="8.0273401472572073E-2"/>
          <c:y val="0.29797645891507496"/>
          <c:w val="0.60066227961979701"/>
          <c:h val="0.5888902478308129"/>
        </c:manualLayout>
      </c:layout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扣押數(單位：艘)</c:v>
                </c:pt>
              </c:strCache>
            </c:strRef>
          </c:tx>
          <c:dLbls>
            <c:dLbl>
              <c:idx val="0"/>
              <c:layout>
                <c:manualLayout>
                  <c:x val="1.6934134291638932E-2"/>
                  <c:y val="-5.2753321608152784E-2"/>
                </c:manualLayout>
              </c:layout>
              <c:showVal val="1"/>
            </c:dLbl>
            <c:dLbl>
              <c:idx val="1"/>
              <c:layout>
                <c:manualLayout>
                  <c:x val="2.8223558137307387E-2"/>
                  <c:y val="-0.13563285629290625"/>
                </c:manualLayout>
              </c:layout>
              <c:showVal val="1"/>
            </c:dLbl>
            <c:showVal val="1"/>
          </c:dLbls>
          <c:cat>
            <c:strRef>
              <c:f>Sheet1!$A$2:$A$3</c:f>
              <c:strCache>
                <c:ptCount val="2"/>
                <c:pt idx="0">
                  <c:v>101-102年</c:v>
                </c:pt>
                <c:pt idx="1">
                  <c:v>103-104年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0</c:v>
                </c:pt>
              </c:numCache>
            </c:numRef>
          </c:val>
        </c:ser>
        <c:dLbls>
          <c:showVal val="1"/>
        </c:dLbls>
        <c:shape val="cylinder"/>
        <c:axId val="104467072"/>
        <c:axId val="83571072"/>
        <c:axId val="0"/>
      </c:bar3DChart>
      <c:catAx>
        <c:axId val="104467072"/>
        <c:scaling>
          <c:orientation val="minMax"/>
        </c:scaling>
        <c:axPos val="b"/>
        <c:tickLblPos val="nextTo"/>
        <c:crossAx val="83571072"/>
        <c:crosses val="autoZero"/>
        <c:auto val="1"/>
        <c:lblAlgn val="ctr"/>
        <c:lblOffset val="100"/>
      </c:catAx>
      <c:valAx>
        <c:axId val="83571072"/>
        <c:scaling>
          <c:orientation val="minMax"/>
        </c:scaling>
        <c:axPos val="l"/>
        <c:majorGridlines/>
        <c:numFmt formatCode="General" sourceLinked="1"/>
        <c:tickLblPos val="nextTo"/>
        <c:crossAx val="104467072"/>
        <c:crosses val="autoZero"/>
        <c:crossBetween val="between"/>
      </c:valAx>
    </c:plotArea>
    <c:legend>
      <c:legendPos val="r"/>
    </c:legend>
    <c:plotVisOnly val="1"/>
    <c:dispBlanksAs val="gap"/>
  </c:chart>
  <c:spPr>
    <a:solidFill>
      <a:srgbClr val="ECD8EA"/>
    </a:solidFill>
  </c:spPr>
  <c:txPr>
    <a:bodyPr/>
    <a:lstStyle/>
    <a:p>
      <a:pPr>
        <a:defRPr sz="1400" b="1">
          <a:solidFill>
            <a:srgbClr val="0000CC"/>
          </a:solidFill>
        </a:defRPr>
      </a:pPr>
      <a:endParaRPr lang="zh-TW"/>
    </a:p>
  </c:txPr>
  <c:externalData r:id="rId2"/>
  <c:userShapes r:id="rId3"/>
</c:chartSpac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0.3641</cdr:x>
      <cdr:y>0.22315</cdr:y>
    </cdr:from>
    <cdr:to>
      <cdr:x>0.36481</cdr:x>
      <cdr:y>0.90352</cdr:y>
    </cdr:to>
    <cdr:sp macro="" textlink="">
      <cdr:nvSpPr>
        <cdr:cNvPr id="2" name="直線接點 1"/>
        <cdr:cNvSpPr/>
      </cdr:nvSpPr>
      <cdr:spPr>
        <a:xfrm xmlns:a="http://schemas.openxmlformats.org/drawingml/2006/main">
          <a:off x="1638300" y="647699"/>
          <a:ext cx="3200" cy="1974835"/>
        </a:xfrm>
        <a:prstGeom xmlns:a="http://schemas.openxmlformats.org/drawingml/2006/main" prst="line">
          <a:avLst/>
        </a:prstGeom>
        <a:ln xmlns:a="http://schemas.openxmlformats.org/drawingml/2006/main" w="28575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sp>
  </cdr:relSizeAnchor>
  <cdr:relSizeAnchor xmlns:cdr="http://schemas.openxmlformats.org/drawingml/2006/chartDrawing">
    <cdr:from>
      <cdr:x>0.11501</cdr:x>
      <cdr:y>0.08313</cdr:y>
    </cdr:from>
    <cdr:to>
      <cdr:x>0.31012</cdr:x>
      <cdr:y>0.24066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517521" y="241291"/>
          <a:ext cx="877909" cy="457241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0.44128</cdr:x>
      <cdr:y>0.08384</cdr:y>
    </cdr:from>
    <cdr:to>
      <cdr:x>0.63639</cdr:x>
      <cdr:y>0.21616</cdr:y>
    </cdr:to>
    <cdr:pic>
      <cdr:nvPicPr>
        <cdr:cNvPr id="4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3526019" y="221085"/>
          <a:ext cx="1559029" cy="348916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7"/>
            <a:ext cx="2941638" cy="496889"/>
          </a:xfrm>
          <a:prstGeom prst="rect">
            <a:avLst/>
          </a:prstGeom>
        </p:spPr>
        <p:txBody>
          <a:bodyPr vert="horz" lIns="91400" tIns="45704" rIns="91400" bIns="4570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6516" y="7"/>
            <a:ext cx="2941637" cy="496889"/>
          </a:xfrm>
          <a:prstGeom prst="rect">
            <a:avLst/>
          </a:prstGeom>
        </p:spPr>
        <p:txBody>
          <a:bodyPr vert="horz" lIns="91400" tIns="45704" rIns="91400" bIns="45704" rtlCol="0"/>
          <a:lstStyle>
            <a:lvl1pPr algn="r">
              <a:defRPr sz="1200"/>
            </a:lvl1pPr>
          </a:lstStyle>
          <a:p>
            <a:fld id="{96B4E042-20F0-4F6A-BA2A-8ACC5572AE1E}" type="datetimeFigureOut">
              <a:rPr lang="zh-TW" altLang="en-US" smtClean="0"/>
              <a:pPr/>
              <a:t>2015/12/17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3" y="9431343"/>
            <a:ext cx="2941638" cy="496887"/>
          </a:xfrm>
          <a:prstGeom prst="rect">
            <a:avLst/>
          </a:prstGeom>
        </p:spPr>
        <p:txBody>
          <a:bodyPr vert="horz" lIns="91400" tIns="45704" rIns="91400" bIns="4570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6516" y="9431343"/>
            <a:ext cx="2941637" cy="496887"/>
          </a:xfrm>
          <a:prstGeom prst="rect">
            <a:avLst/>
          </a:prstGeom>
        </p:spPr>
        <p:txBody>
          <a:bodyPr vert="horz" lIns="91400" tIns="45704" rIns="91400" bIns="45704" rtlCol="0" anchor="b"/>
          <a:lstStyle>
            <a:lvl1pPr algn="r">
              <a:defRPr sz="1200"/>
            </a:lvl1pPr>
          </a:lstStyle>
          <a:p>
            <a:fld id="{31BA38A5-3489-425A-B1F1-A0DDD937DB9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699557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6"/>
            <a:ext cx="2942220" cy="496491"/>
          </a:xfrm>
          <a:prstGeom prst="rect">
            <a:avLst/>
          </a:prstGeom>
        </p:spPr>
        <p:txBody>
          <a:bodyPr vert="horz" lIns="91400" tIns="45704" rIns="91400" bIns="4570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5951" y="6"/>
            <a:ext cx="2942220" cy="496491"/>
          </a:xfrm>
          <a:prstGeom prst="rect">
            <a:avLst/>
          </a:prstGeom>
        </p:spPr>
        <p:txBody>
          <a:bodyPr vert="horz" lIns="91400" tIns="45704" rIns="91400" bIns="4570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3D38B7A-BA58-4CC0-91FC-13BED6009257}" type="datetimeFigureOut">
              <a:rPr lang="zh-TW" altLang="en-US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44538"/>
            <a:ext cx="4964112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0" tIns="45704" rIns="91400" bIns="45704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8974" y="4716662"/>
            <a:ext cx="5431790" cy="4468416"/>
          </a:xfrm>
          <a:prstGeom prst="rect">
            <a:avLst/>
          </a:prstGeom>
        </p:spPr>
        <p:txBody>
          <a:bodyPr vert="horz" lIns="91400" tIns="45704" rIns="91400" bIns="45704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4" y="9431606"/>
            <a:ext cx="2942220" cy="496491"/>
          </a:xfrm>
          <a:prstGeom prst="rect">
            <a:avLst/>
          </a:prstGeom>
        </p:spPr>
        <p:txBody>
          <a:bodyPr vert="horz" lIns="91400" tIns="45704" rIns="91400" bIns="4570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5951" y="9431606"/>
            <a:ext cx="2942220" cy="496491"/>
          </a:xfrm>
          <a:prstGeom prst="rect">
            <a:avLst/>
          </a:prstGeom>
        </p:spPr>
        <p:txBody>
          <a:bodyPr vert="horz" lIns="91400" tIns="45704" rIns="91400" bIns="4570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8BD4FF5-F2C8-42F7-9DE8-F5D9EAE999B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783086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 bwMode="auto">
          <a:xfrm>
            <a:off x="678979" y="4716668"/>
            <a:ext cx="5638837" cy="5096409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Rectangle 5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/>
              <a:t>已修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 bwMode="auto">
          <a:xfrm>
            <a:off x="678979" y="4716668"/>
            <a:ext cx="5638837" cy="5096409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just" eaLnBrk="1" hangingPunct="1"/>
            <a:endParaRPr lang="zh-TW" altLang="en-US" dirty="0" smtClean="0">
              <a:latin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just" eaLnBrk="1" hangingPunct="1"/>
            <a:r>
              <a:rPr lang="zh-TW" altLang="en-US" dirty="0" smtClean="0">
                <a:latin typeface="新細明體" pitchFamily="18" charset="-120"/>
              </a:rPr>
              <a:t>已修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just" eaLnBrk="1" hangingPunct="1"/>
            <a:endParaRPr lang="zh-TW" altLang="en-US" dirty="0" smtClean="0">
              <a:latin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just" eaLnBrk="1" hangingPunct="1"/>
            <a:endParaRPr lang="zh-TW" altLang="en-US" dirty="0" smtClean="0">
              <a:latin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267255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014331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3374210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6943537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2034843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2184038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429992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6418231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610468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9234149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2625982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988879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23118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488584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5859212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0988135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1763861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9952833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5653620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30502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28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0377832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29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5129145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30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88359088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just" eaLnBrk="1" hangingPunct="1"/>
            <a:endParaRPr lang="zh-TW" altLang="en-US" dirty="0" smtClean="0">
              <a:latin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修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32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7361264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修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BD4FF5-F2C8-42F7-9DE8-F5D9EAE999B9}" type="slidenum">
              <a:rPr lang="zh-TW" altLang="en-US" smtClean="0"/>
              <a:pPr>
                <a:defRPr/>
              </a:pPr>
              <a:t>33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93151154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zh-TW" dirty="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zh-TW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zh-TW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 bwMode="auto">
          <a:xfrm>
            <a:off x="678979" y="4716668"/>
            <a:ext cx="5638837" cy="5096409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/>
              <a:t>已修</a:t>
            </a: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 bwMode="auto">
          <a:xfrm>
            <a:off x="678979" y="4716668"/>
            <a:ext cx="5638837" cy="5096409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DC33BD-26DE-49CF-B5E4-AE5E10A75298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42A0A-DDF9-43B3-9A0F-EA4D01EDE1F3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AF1A1D-ED72-4712-8D6D-BB359E2603FA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DB9D05-CE44-47AC-9393-76F487D5C50F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B18120-D184-4EE1-8038-2739E277D5AC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AD4ED-AB67-460C-9418-A6F56F2F5D2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ED69D9-6A21-41EE-8090-822CF8EEA0D6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68FDA5-4119-4DC6-A0EF-3BCAEF917BE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EDD609-777D-49AF-B156-DF3BF0C4D203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090AB0-982A-4199-A0DD-7283D8865F0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B671F5-DB89-4FAA-97D8-4C50B246FA2C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1DCDD1-F64C-40EB-83EE-2FD90F6A2387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E75BFC-E2D1-4EDF-8709-CE349B1DAB2E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0BC95-3A76-4C88-8350-E80017D451C3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21120D-5BA4-467B-B541-C2D8714DD75A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EA5505-97D6-4B9E-A0DA-188B0A49C3E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E2CCF9-6D8E-46D8-A8E2-1D45A7C41F1E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A3B7CA-E5D2-4BBD-AF11-656122A291F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F2818A-C8E9-4464-924C-DE0A29209821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F05B39-1338-4896-B5F6-B39B53E0200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2E1215-8189-47B9-803D-E532A1B5A290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E1A22F-D853-4C84-A543-7DFA9427D00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15BA630-3E6F-4EFD-BEB6-DBD0654A1EA7}" type="datetime1">
              <a:rPr lang="zh-TW" altLang="en-US" smtClean="0"/>
              <a:pPr>
                <a:defRPr/>
              </a:pPr>
              <a:t>2015/12/17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6AC12EC-DA97-44BA-A217-8720BFC35682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ransition>
    <p:fade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microsoft.com/office/2007/relationships/hdphoto" Target="../media/hdphoto2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7504" y="2564904"/>
            <a:ext cx="87129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54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海</a:t>
            </a:r>
            <a:r>
              <a:rPr lang="zh-TW" altLang="en-US" sz="54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巡業務施政成效與展望</a:t>
            </a:r>
            <a:endParaRPr lang="zh-TW" altLang="en-US" sz="54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</p:txBody>
      </p:sp>
      <p:sp>
        <p:nvSpPr>
          <p:cNvPr id="10" name="副標題 2"/>
          <p:cNvSpPr txBox="1">
            <a:spLocks/>
          </p:cNvSpPr>
          <p:nvPr/>
        </p:nvSpPr>
        <p:spPr>
          <a:xfrm>
            <a:off x="1079612" y="4633247"/>
            <a:ext cx="7128792" cy="864096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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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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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kumimoji="1"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行政院海岸巡防署</a:t>
            </a:r>
            <a:endParaRPr kumimoji="1"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 marL="0" indent="0" algn="ctr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1" lang="en-US" altLang="zh-TW" sz="28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</a:endParaRPr>
          </a:p>
          <a:p>
            <a:pPr marL="0" indent="0" algn="ctr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1" lang="en-US" altLang="zh-TW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 marL="0" indent="0" algn="ctr" fontAlgn="auto">
              <a:lnSpc>
                <a:spcPts val="3000"/>
              </a:lnSpc>
              <a:spcAft>
                <a:spcPts val="0"/>
              </a:spcAft>
              <a:buFont typeface="Wingdings 2"/>
              <a:buNone/>
              <a:defRPr/>
            </a:pPr>
            <a:endParaRPr kumimoji="1" lang="en-US" altLang="zh-TW" sz="44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51520" y="364452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行政院第</a:t>
            </a:r>
            <a:r>
              <a:rPr lang="en-US" altLang="zh-TW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3479</a:t>
            </a:r>
            <a:r>
              <a:rPr lang="zh-TW" altLang="en-US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次會議 </a:t>
            </a:r>
            <a:endParaRPr lang="zh-TW" altLang="en-US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+mj-ea"/>
              <a:ea typeface="+mj-ea"/>
            </a:endParaRPr>
          </a:p>
        </p:txBody>
      </p:sp>
      <p:pic>
        <p:nvPicPr>
          <p:cNvPr id="5" name="Picture 10" descr="333"/>
          <p:cNvPicPr preferRelativeResize="0">
            <a:picLocks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3820806"/>
            <a:ext cx="2375967" cy="202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2627784" y="4797152"/>
            <a:ext cx="403244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zh-TW" b="1" spc="50" dirty="0">
              <a:ln w="11430"/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 marL="0" indent="0" algn="ctr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報告人</a:t>
            </a:r>
            <a:r>
              <a:rPr lang="zh-TW" altLang="en-US" sz="2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：</a:t>
            </a:r>
            <a:r>
              <a:rPr lang="zh-TW" altLang="en-US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企劃</a:t>
            </a:r>
            <a:r>
              <a:rPr lang="zh-TW" altLang="en-US" sz="2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處 林</a:t>
            </a:r>
            <a:r>
              <a:rPr lang="zh-TW" altLang="en-US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處長欽隆</a:t>
            </a:r>
            <a:endParaRPr lang="en-US" altLang="zh-TW" sz="20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 marL="0" indent="0" algn="ctr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TW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104</a:t>
            </a:r>
            <a:r>
              <a:rPr lang="zh-TW" altLang="en-US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年</a:t>
            </a:r>
            <a:r>
              <a:rPr lang="en-US" altLang="zh-TW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12</a:t>
            </a:r>
            <a:r>
              <a:rPr lang="zh-TW" altLang="en-US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月</a:t>
            </a:r>
            <a:r>
              <a:rPr lang="en-US" altLang="zh-TW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17</a:t>
            </a:r>
            <a:r>
              <a:rPr lang="zh-TW" altLang="en-US" sz="2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日</a:t>
            </a:r>
            <a:endParaRPr lang="en-US" altLang="zh-TW" sz="20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endParaRPr lang="zh-TW" altLang="en-US" sz="20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>
                <a:latin typeface="+mj-ea"/>
                <a:ea typeface="+mj-ea"/>
              </a:rPr>
              <a:t>1</a:t>
            </a:r>
            <a:endParaRPr lang="zh-TW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03133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11"/>
          <p:cNvSpPr/>
          <p:nvPr/>
        </p:nvSpPr>
        <p:spPr>
          <a:xfrm>
            <a:off x="223838" y="117421"/>
            <a:ext cx="8696325" cy="1079331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 sz="180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>
          <a:xfrm>
            <a:off x="710503" y="6404132"/>
            <a:ext cx="7992888" cy="1366732"/>
          </a:xfrm>
          <a:prstGeom prst="rect">
            <a:avLst/>
          </a:prstGeom>
        </p:spPr>
        <p:txBody>
          <a:bodyPr vert="horz" lIns="91440" tIns="45720" rIns="91440" bIns="45720"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3200"/>
              </a:lnSpc>
              <a:buNone/>
            </a:pPr>
            <a:r>
              <a:rPr kumimoji="0" lang="zh-TW" altLang="en-US" sz="4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　　</a:t>
            </a:r>
            <a:endParaRPr kumimoji="0" lang="zh-TW" altLang="en-US" sz="40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>
          <a:xfrm>
            <a:off x="948348" y="5733256"/>
            <a:ext cx="6107975" cy="780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  <a:buFontTx/>
              <a:buNone/>
            </a:pPr>
            <a:endParaRPr lang="zh-TW" altLang="en-US" sz="42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101600">
                  <a:prstClr val="white">
                    <a:alpha val="60000"/>
                  </a:prst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0" name="Rectangle 3"/>
          <p:cNvSpPr txBox="1">
            <a:spLocks noChangeArrowheads="1"/>
          </p:cNvSpPr>
          <p:nvPr/>
        </p:nvSpPr>
        <p:spPr>
          <a:xfrm>
            <a:off x="539552" y="1245956"/>
            <a:ext cx="8424936" cy="4847340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壹、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前言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貳、強化海巡編裝量能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參、加強南海防務整備工作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肆、強力執行護漁任務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伍、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持續演訓精進能量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陸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</a:rPr>
              <a:t>、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強化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救生救難工作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</a:rPr>
              <a:t>柒、實施專案查緝檢肅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</a:rPr>
              <a:t>非法</a:t>
            </a:r>
            <a:endParaRPr lang="zh-TW" altLang="en-US" sz="36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捌、未來展望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  <a:p>
            <a:pPr>
              <a:lnSpc>
                <a:spcPts val="45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玖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j-ea"/>
                <a:ea typeface="+mj-ea"/>
              </a:rPr>
              <a:t>、結語</a:t>
            </a:r>
            <a:endParaRPr lang="en-US" altLang="zh-TW" sz="36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j-ea"/>
              <a:ea typeface="+mj-ea"/>
            </a:endParaRPr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971600" y="2213724"/>
            <a:ext cx="4812910" cy="783228"/>
          </a:xfrm>
          <a:prstGeom prst="rect">
            <a:avLst/>
          </a:prstGeom>
        </p:spPr>
        <p:txBody>
          <a:bodyPr vert="horz" lIns="91440" tIns="45720" rIns="91440" bIns="45720"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kumimoji="0" lang="zh-TW" altLang="en-US" sz="44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>
          <a:xfrm>
            <a:off x="948348" y="3717032"/>
            <a:ext cx="7517200" cy="894190"/>
          </a:xfrm>
          <a:prstGeom prst="rect">
            <a:avLst/>
          </a:prstGeom>
        </p:spPr>
        <p:txBody>
          <a:bodyPr vert="horz" lIns="91440" tIns="45720" rIns="91440" bIns="45720"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kumimoji="0" lang="zh-TW" altLang="en-US" sz="40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3" name="Rectangle 3"/>
          <p:cNvSpPr txBox="1">
            <a:spLocks noChangeArrowheads="1"/>
          </p:cNvSpPr>
          <p:nvPr/>
        </p:nvSpPr>
        <p:spPr>
          <a:xfrm>
            <a:off x="1403648" y="3179646"/>
            <a:ext cx="7935507" cy="894190"/>
          </a:xfrm>
          <a:prstGeom prst="rect">
            <a:avLst/>
          </a:prstGeom>
        </p:spPr>
        <p:txBody>
          <a:bodyPr vert="horz" lIns="91440" tIns="45720" rIns="91440" bIns="45720"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kumimoji="0" lang="zh-TW" altLang="en-US" sz="40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051720" y="44624"/>
            <a:ext cx="50405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ea"/>
                <a:ea typeface="+mj-ea"/>
              </a:rPr>
              <a:t>大　　　</a:t>
            </a:r>
            <a:r>
              <a:rPr lang="zh-TW" altLang="en-US" sz="6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ea"/>
                <a:ea typeface="+mj-ea"/>
              </a:rPr>
              <a:t>綱</a:t>
            </a:r>
            <a:endParaRPr lang="zh-TW" altLang="en-US" sz="66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</a:t>
            </a:r>
            <a:endParaRPr lang="zh-TW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83568" y="1556792"/>
            <a:ext cx="7848872" cy="50405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/>
            <a:r>
              <a:rPr lang="zh-TW" altLang="en-US" sz="4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    海</a:t>
            </a:r>
            <a:r>
              <a:rPr lang="zh-TW" altLang="en-US" sz="4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巡</a:t>
            </a:r>
            <a:r>
              <a:rPr lang="zh-TW" altLang="en-US" sz="4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署為維護臺灣地區海域及海岸秩序與資源之保護利用，確保國家安全，保障人民權益，多年來在</a:t>
            </a:r>
            <a:r>
              <a:rPr lang="zh-TW" altLang="en-US" sz="4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鈞</a:t>
            </a:r>
            <a:r>
              <a:rPr lang="zh-TW" altLang="en-US" sz="4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院的指導與各部會通力合作之下，各項工作得以順利推展，以下謹就</a:t>
            </a:r>
            <a:r>
              <a:rPr lang="zh-TW" altLang="en-US" sz="40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海巡施政成效與未來展望</a:t>
            </a:r>
            <a:r>
              <a:rPr lang="zh-TW" altLang="en-US" sz="4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提出報告。</a:t>
            </a:r>
            <a:endParaRPr lang="zh-TW" altLang="en-US" sz="40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n-ea"/>
              <a:ea typeface="+mn-ea"/>
            </a:endParaRPr>
          </a:p>
        </p:txBody>
      </p:sp>
      <p:sp>
        <p:nvSpPr>
          <p:cNvPr id="4" name="AutoShape 34"/>
          <p:cNvSpPr>
            <a:spLocks noChangeArrowheads="1"/>
          </p:cNvSpPr>
          <p:nvPr/>
        </p:nvSpPr>
        <p:spPr bwMode="gray">
          <a:xfrm>
            <a:off x="2514455" y="277138"/>
            <a:ext cx="4073769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壹、前 言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8711952" y="650700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3850200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字方塊 11"/>
          <p:cNvSpPr txBox="1"/>
          <p:nvPr/>
        </p:nvSpPr>
        <p:spPr>
          <a:xfrm>
            <a:off x="827583" y="2172920"/>
            <a:ext cx="76328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763" indent="-4763"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民國</a:t>
            </a:r>
            <a:r>
              <a:rPr lang="en-US" altLang="zh-TW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97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年發生聯合號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事件後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，奉總統指示，本署立即提出「</a:t>
            </a:r>
            <a:r>
              <a:rPr lang="zh-TW" altLang="en-US" sz="3600" b="1" u="sng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強化海巡編裝發展方案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」報院核定，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籌建各式巡防救難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艦艇，</a:t>
            </a:r>
            <a:r>
              <a:rPr lang="en-US" altLang="zh-TW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1000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噸以上</a:t>
            </a:r>
            <a:r>
              <a:rPr lang="en-US" altLang="zh-TW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9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艘，</a:t>
            </a:r>
            <a:r>
              <a:rPr lang="en-US" altLang="zh-TW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100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噸巡防艇</a:t>
            </a:r>
            <a:r>
              <a:rPr lang="en-US" altLang="zh-TW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28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艘，總經費</a:t>
            </a:r>
            <a:r>
              <a:rPr lang="en-US" altLang="zh-TW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208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億餘元，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展現政府捍衛主權、漁權之決心</a:t>
            </a:r>
            <a:r>
              <a:rPr lang="zh-TW" altLang="en-US" sz="36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。</a:t>
            </a:r>
            <a:endParaRPr lang="en-US" altLang="zh-TW" sz="36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n-ea"/>
              <a:ea typeface="+mn-ea"/>
            </a:endParaRPr>
          </a:p>
        </p:txBody>
      </p:sp>
      <p:sp>
        <p:nvSpPr>
          <p:cNvPr id="4" name="AutoShape 34"/>
          <p:cNvSpPr>
            <a:spLocks noChangeArrowheads="1"/>
          </p:cNvSpPr>
          <p:nvPr/>
        </p:nvSpPr>
        <p:spPr bwMode="gray">
          <a:xfrm>
            <a:off x="1073537" y="169126"/>
            <a:ext cx="6923401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貳、強化海巡編裝量能</a:t>
            </a:r>
          </a:p>
        </p:txBody>
      </p:sp>
      <p:sp>
        <p:nvSpPr>
          <p:cNvPr id="5" name="矩形 4"/>
          <p:cNvSpPr/>
          <p:nvPr/>
        </p:nvSpPr>
        <p:spPr>
          <a:xfrm>
            <a:off x="1871699" y="1322148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一、整體推動</a:t>
            </a: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概況</a:t>
            </a:r>
            <a:r>
              <a:rPr kumimoji="0" lang="en-US" altLang="zh-TW" sz="24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(1/2)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4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1229035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字方塊 11"/>
          <p:cNvSpPr txBox="1"/>
          <p:nvPr/>
        </p:nvSpPr>
        <p:spPr>
          <a:xfrm>
            <a:off x="683569" y="1268760"/>
            <a:ext cx="7952510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763" indent="-4763" algn="just" fontAlgn="auto">
              <a:lnSpc>
                <a:spcPts val="4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截至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月上旬，已完成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3000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噸巡防艦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艘、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2000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噸巡防艦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艘，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1000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噸巡護船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艘，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1000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噸巡防艦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艘，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噸巡防艇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艘，全案預計於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108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年全數執行完竣，總噸數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16,800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噸，將成為我國藍色國土守護之最有力後盾。</a:t>
            </a:r>
            <a:endParaRPr lang="en-US" altLang="zh-TW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2" descr="D:\Documents and Settings\e7018\桌面\dd.jpg"/>
          <p:cNvPicPr>
            <a:picLocks noChangeArrowheads="1"/>
          </p:cNvPicPr>
          <p:nvPr/>
        </p:nvPicPr>
        <p:blipFill>
          <a:blip r:embed="rId3" cstate="email">
            <a:lum bright="10000" contrast="10000"/>
          </a:blip>
          <a:srcRect/>
          <a:stretch>
            <a:fillRect/>
          </a:stretch>
        </p:blipFill>
        <p:spPr bwMode="auto">
          <a:xfrm>
            <a:off x="1043608" y="4380972"/>
            <a:ext cx="3276026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572" y="4307111"/>
            <a:ext cx="3300827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矩形 7"/>
          <p:cNvSpPr/>
          <p:nvPr/>
        </p:nvSpPr>
        <p:spPr>
          <a:xfrm>
            <a:off x="1763688" y="476672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一、整體推動</a:t>
            </a: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概況</a:t>
            </a:r>
            <a:r>
              <a:rPr kumimoji="0" lang="en-US" altLang="zh-TW" sz="24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(2/2)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2489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5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9854099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1560" y="1124744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TW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104</a:t>
            </a:r>
            <a:r>
              <a:rPr lang="zh-TW" altLang="en-US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年</a:t>
            </a:r>
            <a:r>
              <a:rPr lang="en-US" altLang="zh-TW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6</a:t>
            </a:r>
            <a:r>
              <a:rPr lang="zh-TW" altLang="en-US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月</a:t>
            </a:r>
            <a:r>
              <a:rPr lang="en-US" altLang="zh-TW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6</a:t>
            </a:r>
            <a:r>
              <a:rPr lang="zh-TW" altLang="en-US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日總統主持本署海安八號演習時，</a:t>
            </a:r>
            <a:r>
              <a:rPr lang="zh-TW" altLang="zh-TW" sz="3200" b="1" spc="50" dirty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宣達「</a:t>
            </a:r>
            <a:r>
              <a:rPr lang="zh-TW" altLang="zh-TW" sz="3200" b="1" spc="50" dirty="0">
                <a:ln w="11430">
                  <a:noFill/>
                </a:ln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高雄艦</a:t>
            </a:r>
            <a:r>
              <a:rPr lang="zh-TW" altLang="zh-TW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」</a:t>
            </a:r>
            <a:r>
              <a:rPr lang="zh-TW" altLang="en-US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與</a:t>
            </a:r>
            <a:r>
              <a:rPr lang="zh-TW" altLang="zh-TW" sz="3200" b="1" spc="50" dirty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「</a:t>
            </a:r>
            <a:r>
              <a:rPr lang="zh-TW" altLang="zh-TW" sz="3200" b="1" spc="50" dirty="0">
                <a:ln w="11430">
                  <a:noFill/>
                </a:ln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宜蘭艦</a:t>
            </a:r>
            <a:r>
              <a:rPr lang="zh-TW" altLang="zh-TW" sz="3200" b="1" spc="50" dirty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」</a:t>
            </a:r>
            <a:r>
              <a:rPr lang="zh-TW" altLang="en-US" sz="3200" b="1" spc="50" dirty="0" smtClean="0">
                <a:ln w="11430">
                  <a:noFill/>
                </a:ln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成軍，並頒授成軍令及授旗。</a:t>
            </a:r>
            <a:endParaRPr lang="en-US" altLang="zh-TW" sz="3200" b="1" spc="50" dirty="0" smtClean="0">
              <a:ln w="11430">
                <a:noFill/>
              </a:ln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n-ea"/>
              <a:ea typeface="+mn-ea"/>
            </a:endParaRPr>
          </a:p>
        </p:txBody>
      </p:sp>
      <p:pic>
        <p:nvPicPr>
          <p:cNvPr id="5" name="圖片 4" descr="http://media.president.gov.tw/showImage.aspx?kind=I&amp;path=19f8974d-546b-476d-920c-55f938c2e8da.jpg"/>
          <p:cNvPicPr/>
          <p:nvPr/>
        </p:nvPicPr>
        <p:blipFill>
          <a:blip r:embed="rId3" cstate="screen">
            <a:lum bright="10000" contrast="10000"/>
          </a:blip>
          <a:srcRect/>
          <a:stretch>
            <a:fillRect/>
          </a:stretch>
        </p:blipFill>
        <p:spPr bwMode="auto">
          <a:xfrm>
            <a:off x="683568" y="2708920"/>
            <a:ext cx="7704856" cy="4077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矩形 5"/>
          <p:cNvSpPr/>
          <p:nvPr/>
        </p:nvSpPr>
        <p:spPr>
          <a:xfrm>
            <a:off x="1871699" y="404664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二</a:t>
            </a: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、雙艦成軍典禮</a:t>
            </a:r>
            <a:r>
              <a:rPr kumimoji="0" lang="en-US" altLang="zh-TW" sz="24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(1/2)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6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42202879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83568" y="1196752"/>
            <a:ext cx="7848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新</a:t>
            </a:r>
            <a:r>
              <a:rPr lang="zh-TW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成</a:t>
            </a:r>
            <a:r>
              <a:rPr lang="zh-TW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軍</a:t>
            </a:r>
            <a:r>
              <a:rPr lang="en-US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3</a:t>
            </a:r>
            <a:r>
              <a:rPr lang="zh-TW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千噸級「高雄艦」與「宜蘭艦」，</a:t>
            </a:r>
            <a:r>
              <a:rPr lang="zh-TW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是</a:t>
            </a:r>
            <a:r>
              <a:rPr lang="zh-TW" altLang="en-US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目前國內</a:t>
            </a:r>
            <a:r>
              <a:rPr lang="zh-TW" altLang="zh-TW" sz="32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最大</a:t>
            </a:r>
            <a:r>
              <a:rPr lang="zh-TW" altLang="en-US" sz="32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噸位之巡防艦</a:t>
            </a:r>
            <a:r>
              <a:rPr lang="zh-TW" altLang="en-US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</a:t>
            </a:r>
            <a:r>
              <a:rPr lang="zh-TW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由</a:t>
            </a:r>
            <a:r>
              <a:rPr lang="zh-TW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國人自行設計建造，具體實踐「</a:t>
            </a:r>
            <a:r>
              <a:rPr lang="zh-TW" altLang="zh-TW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國艦國造</a:t>
            </a:r>
            <a:r>
              <a:rPr lang="zh-TW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」政策，</a:t>
            </a:r>
            <a:r>
              <a:rPr lang="zh-TW" altLang="en-US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並成為</a:t>
            </a:r>
            <a:r>
              <a:rPr lang="zh-TW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政府</a:t>
            </a:r>
            <a:r>
              <a:rPr lang="zh-TW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宣示主權及捍衛漁</a:t>
            </a:r>
            <a:r>
              <a:rPr lang="zh-TW" altLang="zh-TW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權</a:t>
            </a:r>
            <a:r>
              <a:rPr lang="zh-TW" altLang="en-US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不可或缺之利器。</a:t>
            </a:r>
            <a:endParaRPr lang="zh-TW" altLang="en-US" sz="32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</p:txBody>
      </p:sp>
      <p:pic>
        <p:nvPicPr>
          <p:cNvPr id="4" name="圖片 3" descr="http://media.president.gov.tw/showImage.aspx?kind=I&amp;path=44a7e7c6-dcba-4c37-bfdf-c6a5b9e7d006.jpg"/>
          <p:cNvPicPr/>
          <p:nvPr/>
        </p:nvPicPr>
        <p:blipFill>
          <a:blip r:embed="rId3" cstate="screen">
            <a:lum bright="10000" contrast="10000"/>
          </a:blip>
          <a:srcRect/>
          <a:stretch>
            <a:fillRect/>
          </a:stretch>
        </p:blipFill>
        <p:spPr bwMode="auto">
          <a:xfrm>
            <a:off x="395536" y="3789040"/>
            <a:ext cx="4007870" cy="2808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矩形 5"/>
          <p:cNvSpPr/>
          <p:nvPr/>
        </p:nvSpPr>
        <p:spPr>
          <a:xfrm>
            <a:off x="1871699" y="404664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二</a:t>
            </a: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、雙艦成軍典禮</a:t>
            </a:r>
            <a:r>
              <a:rPr kumimoji="0" lang="en-US" altLang="zh-TW" sz="24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(2/2)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pic>
        <p:nvPicPr>
          <p:cNvPr id="7" name="Picture 2" descr="D:\Documents and Settings\s3351\桌面\馬總統_強邊區_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99992" y="3789040"/>
            <a:ext cx="4364887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文字方塊 7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7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4328706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Enjoy the world\Desktop\聯合執勤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06085" y="3789040"/>
            <a:ext cx="4121898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2" descr="E:\104.06.06 海安8號\照片\DSC0435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65" y="3794112"/>
            <a:ext cx="4133776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圓角矩形 5"/>
          <p:cNvSpPr/>
          <p:nvPr/>
        </p:nvSpPr>
        <p:spPr>
          <a:xfrm>
            <a:off x="251521" y="1196752"/>
            <a:ext cx="864096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300"/>
              </a:lnSpc>
              <a:defRPr/>
            </a:pP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本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署與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空勤總隊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歷經</a:t>
            </a:r>
            <a:r>
              <a:rPr lang="en-US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年規劃、研究與驗證，首度於</a:t>
            </a:r>
            <a:r>
              <a:rPr lang="en-US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日海安八號演習中，公開展示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在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巡防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艦飛行甲板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上起降直升機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，彰顯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我國海上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偵巡、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執法及救生救難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工作，創新突破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提升至「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海空立體執勤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」模式</a:t>
            </a:r>
            <a:r>
              <a:rPr lang="zh-TW" altLang="en-US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。</a:t>
            </a:r>
            <a:endParaRPr lang="zh-TW" altLang="en-US" sz="32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47664" y="332656"/>
            <a:ext cx="6465265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三、</a:t>
            </a: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創新機艦聯合</a:t>
            </a: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執勤</a:t>
            </a:r>
            <a:endParaRPr kumimoji="0" lang="zh-TW" altLang="en-US" sz="36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8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1552025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971600" y="2276872"/>
            <a:ext cx="7416824" cy="41044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/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近期</a:t>
            </a:r>
            <a:r>
              <a:rPr lang="zh-TW" altLang="zh-TW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中國大陸</a:t>
            </a:r>
            <a:r>
              <a:rPr lang="zh-TW" altLang="en-US" sz="3200" b="1" spc="-100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在</a:t>
            </a:r>
            <a:r>
              <a:rPr lang="zh-TW" altLang="zh-TW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南沙填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海造陸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及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美、日等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積極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介入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，加上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菲律賓、越南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等國家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強勢聲索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及片面主張，不惜訴諸國際法庭，使南海</a:t>
            </a:r>
            <a:r>
              <a:rPr lang="zh-TW" altLang="zh-TW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情勢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愈趨複雜</a:t>
            </a:r>
            <a:r>
              <a:rPr lang="zh-TW" altLang="zh-TW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200" b="1" spc="-100" dirty="0" smtClean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為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因應未來可能之變化，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本署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持續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與國防部就東南沙防務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、海域勤務支援與聯合情蒐、監偵等工作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保持緊密合作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以利先期應處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2" name="AutoShape 34"/>
          <p:cNvSpPr>
            <a:spLocks noChangeArrowheads="1"/>
          </p:cNvSpPr>
          <p:nvPr/>
        </p:nvSpPr>
        <p:spPr bwMode="gray">
          <a:xfrm>
            <a:off x="1278473" y="277138"/>
            <a:ext cx="6665834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參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、</a:t>
            </a: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加強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南海防務整備</a:t>
            </a: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工作</a:t>
            </a:r>
            <a:endParaRPr kumimoji="0" lang="zh-TW" altLang="en-US" sz="2800" dirty="0">
              <a:solidFill>
                <a:srgbClr val="FFFF00"/>
              </a:solidFill>
              <a:effectLst>
                <a:glow rad="101600">
                  <a:prstClr val="black">
                    <a:alpha val="60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標楷體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19673" y="1556792"/>
            <a:ext cx="590465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一、嚴密掌握南海情勢發展</a:t>
            </a:r>
            <a:endParaRPr kumimoji="0" lang="zh-TW" altLang="en-US" sz="36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707297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9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7782498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圖片 1" descr="image00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4" y="4455205"/>
            <a:ext cx="5256585" cy="22602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611560" y="1399416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標楷體"/>
                <a:ea typeface="標楷體"/>
              </a:rPr>
              <a:t>    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南海諸島及其周邊海域是中華民國固有領土及海域，其中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太平島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更是南沙群島中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面積最大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且唯一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擁有淡水的自然島嶼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。為落實政府「主權在我、擱置爭議、和平互惠、共同開發」的政策，分別以「硬實力」及「軟實力」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致力打造太平島成為和平、生態與低碳之島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。</a:t>
            </a:r>
            <a:endParaRPr lang="en-US" altLang="zh-TW" sz="28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</p:txBody>
      </p:sp>
      <p:pic>
        <p:nvPicPr>
          <p:cNvPr id="4" name="Picture 2" descr="C:\Users\g3693\AppData\Local\Microsoft\Windows\Temporary Internet Files\Content.Outlook\4EMSHFAV\南沙太平島位置圖（空）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64" y="4455206"/>
            <a:ext cx="2648691" cy="226026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7" name="矩形 6"/>
          <p:cNvSpPr/>
          <p:nvPr/>
        </p:nvSpPr>
        <p:spPr>
          <a:xfrm>
            <a:off x="1799692" y="440668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二、</a:t>
            </a: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厚植太平島基礎建設 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8711952" y="648466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10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564532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54521" y="3839399"/>
            <a:ext cx="4317479" cy="2833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圆角矩形 19"/>
          <p:cNvSpPr/>
          <p:nvPr/>
        </p:nvSpPr>
        <p:spPr bwMode="auto">
          <a:xfrm>
            <a:off x="2555776" y="548680"/>
            <a:ext cx="4608511" cy="648072"/>
          </a:xfrm>
          <a:prstGeom prst="roundRect">
            <a:avLst>
              <a:gd name="adj" fmla="val 9992"/>
            </a:avLst>
          </a:prstGeom>
          <a:blipFill>
            <a:blip r:embed="rId4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>
              <a:defRPr/>
            </a:pPr>
            <a:r>
              <a:rPr lang="en-US" altLang="zh-TW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一</a:t>
            </a:r>
            <a:r>
              <a:rPr lang="en-US" altLang="zh-TW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碼頭</a:t>
            </a:r>
            <a:r>
              <a:rPr lang="zh-TW" altLang="en-US" sz="3200" b="1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整建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工程 </a:t>
            </a:r>
            <a:r>
              <a:rPr lang="en-US" altLang="zh-TW" sz="24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(1/2)</a:t>
            </a:r>
            <a:endParaRPr lang="zh-TW" altLang="en-US" sz="2400" b="1" kern="0" dirty="0">
              <a:solidFill>
                <a:srgbClr val="FFFF00"/>
              </a:solidFill>
              <a:effectLst>
                <a:glow rad="228600">
                  <a:sysClr val="windowText" lastClr="000000">
                    <a:alpha val="40000"/>
                  </a:sysClr>
                </a:glow>
              </a:effectLst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9552" y="1340768"/>
            <a:ext cx="81369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「南沙太平島交通基礎整建工程」於民國</a:t>
            </a:r>
            <a:r>
              <a:rPr lang="en-US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103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年</a:t>
            </a:r>
            <a:r>
              <a:rPr lang="en-US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2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月，由本署籌編</a:t>
            </a:r>
            <a:r>
              <a:rPr lang="en-US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33.7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億預算，委託</a:t>
            </a:r>
            <a:r>
              <a:rPr lang="zh-TW" altLang="en-US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交通部國工局發包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動工，碼頭全長</a:t>
            </a:r>
            <a:r>
              <a:rPr lang="en-US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318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公尺，寬</a:t>
            </a:r>
            <a:r>
              <a:rPr lang="en-US" altLang="zh-TW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20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公尺，將可供三千噸船艦泊靠，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有效縮短運補時間、便利人道救援、提供漁業協助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。</a:t>
            </a:r>
            <a:endParaRPr lang="en-US" altLang="zh-TW" sz="32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</p:txBody>
      </p:sp>
      <p:pic>
        <p:nvPicPr>
          <p:cNvPr id="6" name="Picture 4" descr="C:\Users\Enjoy the world\Desktop\太平島\其他\20151213161306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551080" y="3823510"/>
            <a:ext cx="4320619" cy="2833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文字方塊 7"/>
          <p:cNvSpPr txBox="1"/>
          <p:nvPr/>
        </p:nvSpPr>
        <p:spPr>
          <a:xfrm>
            <a:off x="8717536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11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4002696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11560" y="1196752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zh-TW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104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年</a:t>
            </a:r>
            <a:r>
              <a:rPr lang="en-US" altLang="zh-TW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12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月</a:t>
            </a:r>
            <a:r>
              <a:rPr lang="en-US" altLang="zh-TW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12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日舉行「啟用典禮」，感謝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鈞</a:t>
            </a:r>
            <a:r>
              <a:rPr lang="zh-TW" altLang="en-US" sz="24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院</a:t>
            </a:r>
            <a:r>
              <a:rPr lang="zh-TW" altLang="en-US" sz="24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指導，</a:t>
            </a:r>
            <a:r>
              <a:rPr lang="zh-TW" altLang="en-US" sz="24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內政部</a:t>
            </a:r>
            <a:r>
              <a:rPr lang="zh-TW" altLang="en-US" sz="24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交通部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國防部</a:t>
            </a:r>
            <a:r>
              <a:rPr lang="zh-TW" altLang="en-US" sz="24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國發會</a:t>
            </a:r>
            <a:r>
              <a:rPr lang="zh-TW" altLang="en-US" sz="24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工程會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主計總處 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科技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部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經濟部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衛福部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環保署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、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農委會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等單位齊心協力、共同</a:t>
            </a:r>
            <a:r>
              <a:rPr lang="zh-TW" altLang="en-US" sz="24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努力。完工後將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有助於</a:t>
            </a:r>
            <a:r>
              <a:rPr lang="zh-TW" altLang="en-US" sz="24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實現總統「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南海和平倡議」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所示：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維護南海航行與飛越自由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以和平方式解決爭端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</a:t>
            </a:r>
            <a:r>
              <a:rPr lang="zh-TW" altLang="en-US" sz="24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促成南海為和平與合作之海</a:t>
            </a:r>
            <a:r>
              <a:rPr lang="zh-TW" altLang="en-US" sz="24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。</a:t>
            </a:r>
            <a:endParaRPr lang="en-US" altLang="zh-TW" sz="24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</p:txBody>
      </p:sp>
      <p:pic>
        <p:nvPicPr>
          <p:cNvPr id="10" name="Picture 2" descr="C:\Users\Enjoy the world\Desktop\圖片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084167" y="3284984"/>
            <a:ext cx="2746505" cy="3588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2" descr="C:\Users\Enjoy the world\Desktop\圖片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20" y="4052406"/>
            <a:ext cx="2846946" cy="2256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4" descr="C:\Users\Enjoy the world\Desktop\圖片7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235654" y="4052407"/>
            <a:ext cx="2723848" cy="22323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圆角矩形 19"/>
          <p:cNvSpPr/>
          <p:nvPr/>
        </p:nvSpPr>
        <p:spPr bwMode="auto">
          <a:xfrm>
            <a:off x="2555776" y="404664"/>
            <a:ext cx="4608511" cy="648072"/>
          </a:xfrm>
          <a:prstGeom prst="roundRect">
            <a:avLst>
              <a:gd name="adj" fmla="val 9992"/>
            </a:avLst>
          </a:prstGeom>
          <a:blipFill>
            <a:blip r:embed="rId6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>
              <a:defRPr/>
            </a:pPr>
            <a:r>
              <a:rPr lang="en-US" altLang="zh-TW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一</a:t>
            </a:r>
            <a:r>
              <a:rPr lang="en-US" altLang="zh-TW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碼頭</a:t>
            </a:r>
            <a:r>
              <a:rPr lang="zh-TW" altLang="en-US" sz="3200" b="1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整建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工程 </a:t>
            </a:r>
            <a:r>
              <a:rPr lang="en-US" altLang="zh-TW" sz="24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(2/2)</a:t>
            </a:r>
            <a:endParaRPr lang="zh-TW" altLang="en-US" sz="2400" b="1" kern="0" dirty="0">
              <a:solidFill>
                <a:srgbClr val="FFFF00"/>
              </a:solidFill>
              <a:effectLst>
                <a:glow rad="228600">
                  <a:sysClr val="windowText" lastClr="000000">
                    <a:alpha val="40000"/>
                  </a:sysClr>
                </a:glow>
              </a:effectLst>
              <a:latin typeface="+mj-ea"/>
              <a:ea typeface="+mj-ea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8711952" y="647821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12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969898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19"/>
          <p:cNvSpPr/>
          <p:nvPr/>
        </p:nvSpPr>
        <p:spPr bwMode="auto">
          <a:xfrm>
            <a:off x="2627784" y="548680"/>
            <a:ext cx="4248472" cy="609544"/>
          </a:xfrm>
          <a:prstGeom prst="roundRect">
            <a:avLst>
              <a:gd name="adj" fmla="val 9992"/>
            </a:avLst>
          </a:prstGeom>
          <a:blipFill>
            <a:blip r:embed="rId3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 algn="ctr">
              <a:defRPr/>
            </a:pPr>
            <a:r>
              <a:rPr lang="en-US" altLang="zh-TW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二</a:t>
            </a:r>
            <a:r>
              <a:rPr lang="en-US" altLang="zh-TW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b="1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 太陽能</a:t>
            </a:r>
            <a:r>
              <a:rPr lang="zh-TW" altLang="en-US" sz="3200" b="1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光電系統</a:t>
            </a:r>
          </a:p>
        </p:txBody>
      </p:sp>
      <p:pic>
        <p:nvPicPr>
          <p:cNvPr id="11" name="Picture 19" descr="DSC03961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9045" y="3823510"/>
            <a:ext cx="4355693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5" descr="DCS 00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871" y="3794422"/>
            <a:ext cx="4355828" cy="28083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>
          <a:xfrm>
            <a:off x="683568" y="1340768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為展現我國深耕南疆、重視海洋環境維護及南沙生態保育的用心</a:t>
            </a:r>
            <a:r>
              <a:rPr lang="zh-TW" altLang="en-US" sz="32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，已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完成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南沙二期太陽能光電系統建置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，共計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節電</a:t>
            </a:r>
            <a:r>
              <a:rPr lang="en-US" altLang="zh-TW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58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萬</a:t>
            </a:r>
            <a:r>
              <a:rPr lang="en-US" altLang="zh-TW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9,291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度、減碳</a:t>
            </a:r>
            <a:r>
              <a:rPr lang="en-US" altLang="zh-TW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397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公噸</a:t>
            </a:r>
            <a:r>
              <a:rPr lang="zh-TW" altLang="en-US" sz="32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，第三期光電系統刻正推動中。</a:t>
            </a:r>
            <a:endParaRPr lang="en-US" altLang="zh-TW" sz="32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735665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13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5273957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2475" y="4385335"/>
            <a:ext cx="2933189" cy="2066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圆角矩形 19"/>
          <p:cNvSpPr/>
          <p:nvPr/>
        </p:nvSpPr>
        <p:spPr bwMode="auto">
          <a:xfrm>
            <a:off x="3059832" y="476672"/>
            <a:ext cx="3697074" cy="648072"/>
          </a:xfrm>
          <a:prstGeom prst="roundRect">
            <a:avLst>
              <a:gd name="adj" fmla="val 9992"/>
            </a:avLst>
          </a:prstGeom>
          <a:blipFill>
            <a:blip r:embed="rId4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 algn="ctr">
              <a:defRPr/>
            </a:pP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三</a:t>
            </a: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民生基礎經營</a:t>
            </a:r>
            <a:endParaRPr lang="zh-TW" altLang="en-US" sz="3200" kern="0" dirty="0">
              <a:solidFill>
                <a:srgbClr val="FFFF00"/>
              </a:solidFill>
              <a:effectLst>
                <a:glow rad="228600">
                  <a:sysClr val="windowText" lastClr="000000">
                    <a:alpha val="40000"/>
                  </a:sysClr>
                </a:glow>
              </a:effectLst>
              <a:latin typeface="+mj-ea"/>
              <a:ea typeface="+mj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5556" y="1196752"/>
            <a:ext cx="846094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zh-TW" altLang="en-US" sz="30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太平島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上民生</a:t>
            </a:r>
            <a:r>
              <a:rPr lang="zh-TW" altLang="en-US" sz="30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基礎經營分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述如下：</a:t>
            </a:r>
            <a:endParaRPr lang="en-US" altLang="zh-TW" sz="30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  <a:p>
            <a:pPr marL="890588" indent="-890588" algn="just">
              <a:spcBef>
                <a:spcPts val="600"/>
              </a:spcBef>
              <a:spcAft>
                <a:spcPts val="600"/>
              </a:spcAft>
            </a:pP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(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一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)</a:t>
            </a:r>
            <a:r>
              <a:rPr lang="zh-TW" altLang="en-US" sz="30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民生水源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：原生水井中計有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4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座可</a:t>
            </a:r>
            <a:r>
              <a:rPr lang="zh-TW" altLang="en-US" sz="30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供使用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，其中第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5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號井淡水含量達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99.1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％。</a:t>
            </a:r>
            <a:endParaRPr lang="en-US" altLang="zh-TW" sz="30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  <a:p>
            <a:pPr marL="890588" indent="-890588" algn="just">
              <a:spcBef>
                <a:spcPts val="600"/>
              </a:spcBef>
              <a:spcAft>
                <a:spcPts val="600"/>
              </a:spcAft>
            </a:pP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(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二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)</a:t>
            </a:r>
            <a:r>
              <a:rPr lang="zh-TW" altLang="en-US" sz="30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主食及經濟作物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：闢建蔬果栽植區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600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平方公尺，飼養羊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12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隻、雞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200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餘隻，狗</a:t>
            </a:r>
            <a:r>
              <a:rPr lang="en-US" altLang="zh-TW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6</a:t>
            </a:r>
            <a:r>
              <a:rPr lang="zh-TW" altLang="en-US" sz="30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隻。</a:t>
            </a:r>
            <a:endParaRPr lang="en-US" altLang="zh-TW" sz="3000" b="1" spc="50" dirty="0">
              <a:ln w="11430"/>
              <a:solidFill>
                <a:srgbClr val="0000FF"/>
              </a:solidFill>
              <a:effectLst>
                <a:glow rad="50800">
                  <a:prstClr val="white"/>
                </a:glow>
              </a:effectLst>
              <a:latin typeface="標楷體"/>
              <a:ea typeface="標楷體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969096"/>
            <a:ext cx="4680012" cy="2916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文字方塊 7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14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3489642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原E槽資料\01東南沙事務\☆100年東、南沙火砲射擊、戰備輔訪\★東、南沙國軍演訓\103.4.10海陸耐航及登島訓練、敦睦參訪案\1030410演訓照片\1030410演訓照片\DSC00221.jpg"/>
          <p:cNvPicPr/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4378615"/>
            <a:ext cx="3528392" cy="2195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圓角矩形 5"/>
          <p:cNvSpPr/>
          <p:nvPr/>
        </p:nvSpPr>
        <p:spPr>
          <a:xfrm>
            <a:off x="430651" y="1268760"/>
            <a:ext cx="8605845" cy="302433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809625" indent="-809625" algn="just">
              <a:lnSpc>
                <a:spcPts val="3700"/>
              </a:lnSpc>
              <a:defRPr/>
            </a:pP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一、嚴密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掌握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東、南沙防務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潛在威脅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與國防部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密切</a:t>
            </a:r>
            <a:r>
              <a:rPr lang="zh-TW" altLang="en-US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聯繫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，不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定期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辦理聯合演訓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，精進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各項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防務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整備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工作。</a:t>
            </a:r>
          </a:p>
          <a:p>
            <a:pPr marL="809625" indent="-809625" algn="just">
              <a:lnSpc>
                <a:spcPts val="3700"/>
              </a:lnSpc>
              <a:defRPr/>
            </a:pP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二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常態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實施</a:t>
            </a:r>
            <a:r>
              <a:rPr lang="zh-TW" altLang="en-US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碧海專案</a:t>
            </a:r>
            <a:r>
              <a:rPr lang="zh-TW" altLang="en-US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」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巡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護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勤務，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並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視情勢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發展，會同國防部適時增加巡護頻度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28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15616" y="404664"/>
            <a:ext cx="6984776" cy="792088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三、</a:t>
            </a:r>
            <a:r>
              <a:rPr kumimoji="0" lang="zh-TW" altLang="zh-TW" sz="40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強化</a:t>
            </a:r>
            <a:r>
              <a:rPr kumimoji="0" lang="zh-TW" altLang="zh-TW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東</a:t>
            </a:r>
            <a:r>
              <a:rPr kumimoji="0" lang="zh-TW" altLang="en-US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kumimoji="0" lang="zh-TW" altLang="zh-TW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南沙</a:t>
            </a:r>
            <a:r>
              <a:rPr kumimoji="0" lang="zh-TW" altLang="en-US" sz="40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防務</a:t>
            </a:r>
            <a:r>
              <a:rPr kumimoji="0" lang="zh-TW" altLang="zh-TW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整備</a:t>
            </a:r>
            <a:endParaRPr kumimoji="0" lang="zh-TW" altLang="en-US" sz="40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15</a:t>
            </a:r>
            <a:endParaRPr lang="zh-TW" altLang="en-US" dirty="0"/>
          </a:p>
        </p:txBody>
      </p:sp>
      <p:pic>
        <p:nvPicPr>
          <p:cNvPr id="2050" name="Picture 2" descr="C:\Users\chaos0219\Desktop\新增資料夾 (2)\IMG_3888-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362588"/>
            <a:ext cx="3366819" cy="2227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6415487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51728" y="1340768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一、取締</a:t>
            </a:r>
            <a:r>
              <a:rPr kumimoji="0" lang="zh-TW" altLang="en-US" sz="30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越界大陸</a:t>
            </a:r>
            <a:r>
              <a:rPr kumimoji="0" lang="zh-TW" altLang="en-US" sz="3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漁船</a:t>
            </a:r>
            <a:r>
              <a:rPr kumimoji="0" lang="en-US" altLang="zh-TW" sz="24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(1/4)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AutoShape 34"/>
          <p:cNvSpPr>
            <a:spLocks noChangeArrowheads="1"/>
          </p:cNvSpPr>
          <p:nvPr/>
        </p:nvSpPr>
        <p:spPr bwMode="gray">
          <a:xfrm>
            <a:off x="1331640" y="116632"/>
            <a:ext cx="6665834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肆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、強力</a:t>
            </a: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執行護漁任務 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417810" y="2060848"/>
            <a:ext cx="8330654" cy="19442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4000"/>
              </a:lnSpc>
              <a:defRPr/>
            </a:pP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兩岸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海域重疊，大陸漁船越界進入我方海域作業除影響我漁民權益，並引發社會關注，以下謹就中國大陸漁船越界情形提出對策說明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2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1" name="Picture 25" descr="海象不佳1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1856" y="4088676"/>
            <a:ext cx="3744416" cy="2371915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D:\大陸漁船相片集\DSC00199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716016" y="4098857"/>
            <a:ext cx="3744416" cy="2380901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文字方塊 7"/>
          <p:cNvSpPr txBox="1"/>
          <p:nvPr/>
        </p:nvSpPr>
        <p:spPr>
          <a:xfrm>
            <a:off x="8730545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16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208841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7544" y="1988840"/>
            <a:ext cx="3960440" cy="4248472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圓角矩形 13"/>
          <p:cNvSpPr/>
          <p:nvPr/>
        </p:nvSpPr>
        <p:spPr>
          <a:xfrm>
            <a:off x="4525377" y="1844824"/>
            <a:ext cx="4151080" cy="44644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600"/>
              </a:lnSpc>
              <a:defRPr/>
            </a:pP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依據歷年取締數據分析，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中國大陸漁船主要越界海域為金門、馬祖、澎湖及北方三島海域</a:t>
            </a:r>
            <a:r>
              <a:rPr lang="en-US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彭佳嶼、花瓶嶼、棉花嶼</a:t>
            </a:r>
            <a:r>
              <a:rPr lang="en-US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，影響我國漁民權益，並引發社會關注。</a:t>
            </a:r>
            <a:endParaRPr lang="en-US" altLang="zh-TW" sz="32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  <a:p>
            <a:pPr algn="just">
              <a:lnSpc>
                <a:spcPts val="2600"/>
              </a:lnSpc>
              <a:defRPr/>
            </a:pPr>
            <a:endParaRPr lang="zh-TW" altLang="en-US" sz="20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53068" y="570044"/>
            <a:ext cx="5915275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一、取締</a:t>
            </a: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越界大陸</a:t>
            </a: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漁船</a:t>
            </a:r>
            <a:r>
              <a:rPr kumimoji="0" lang="en-US" altLang="zh-TW" sz="24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(2/4)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17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625185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338793" y="1484784"/>
            <a:ext cx="8640960" cy="23042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200"/>
              </a:lnSpc>
              <a:defRPr/>
            </a:pPr>
            <a:r>
              <a:rPr lang="zh-TW" altLang="en-US" sz="28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本署除常態性取締勤務外，視漁汛期及需求擴大舉辦威力掃蕩專案勤務，靈活運用</a:t>
            </a:r>
            <a:r>
              <a:rPr lang="zh-TW" altLang="en-US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驅離、扣留、留置調查、沒入漁獲（具）、罰鍰</a:t>
            </a:r>
            <a:r>
              <a:rPr lang="zh-TW" altLang="en-US" sz="2800" b="1" spc="-100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及</a:t>
            </a:r>
            <a:r>
              <a:rPr lang="zh-TW" altLang="en-US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沒入船舶</a:t>
            </a:r>
            <a:r>
              <a:rPr lang="zh-TW" altLang="en-US" sz="2800" b="1" spc="-100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等</a:t>
            </a:r>
            <a:r>
              <a:rPr lang="en-US" altLang="zh-TW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2800" b="1" spc="-100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大執法手段，尤以</a:t>
            </a:r>
            <a:r>
              <a:rPr lang="zh-TW" altLang="en-US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「留置調查」</a:t>
            </a:r>
            <a:r>
              <a:rPr lang="zh-TW" altLang="en-US" sz="2800" b="1" spc="-100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及</a:t>
            </a:r>
            <a:r>
              <a:rPr lang="zh-TW" altLang="en-US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「沒入船舶」</a:t>
            </a:r>
            <a:r>
              <a:rPr lang="zh-TW" altLang="en-US" sz="28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等強勢執行方式，最能發揮嚇阻成效</a:t>
            </a:r>
            <a:r>
              <a:rPr lang="zh-TW" altLang="en-US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b="1" dirty="0">
              <a:solidFill>
                <a:srgbClr val="0000CC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Picture 2" descr="E:\TOOLS\舊平台資料\0綜合\7.公務用照(圖)片集\取締大陸漁船相片\DSC04471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8216" y="4005064"/>
            <a:ext cx="3863744" cy="2516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691167.CGA\AppData\Local\Microsoft\Windows\Temporary Internet Files\Content.Outlook\550UAO09\2015032000260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778" y="4005064"/>
            <a:ext cx="4073678" cy="2516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1951728" y="548680"/>
            <a:ext cx="5544616" cy="720080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2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一、取締越界大陸漁船</a:t>
            </a:r>
            <a:r>
              <a:rPr kumimoji="0" lang="en-US" altLang="zh-TW" sz="24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(3/4</a:t>
            </a:r>
            <a:r>
              <a:rPr kumimoji="0" lang="en-US" altLang="zh-TW" sz="24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30545" y="65217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18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6598351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395536" y="4797152"/>
            <a:ext cx="8424936" cy="151216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200"/>
              </a:lnSpc>
              <a:defRPr/>
            </a:pP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本署經採取延長留置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(1.51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日→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31.49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日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、加重罰鍰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(17.62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萬→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49.5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萬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及</a:t>
            </a:r>
            <a:r>
              <a:rPr lang="zh-TW" altLang="en-US" sz="24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沒入船舶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計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艘</a:t>
            </a:r>
            <a:r>
              <a:rPr lang="en-US" altLang="zh-TW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等重懲重罰措施，產生嚇阻效果，陸船越界已有減緩趨勢。</a:t>
            </a:r>
            <a:endParaRPr lang="en-US" altLang="zh-TW" sz="24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951728" y="548680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2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一、取締越界大陸漁船</a:t>
            </a:r>
            <a:r>
              <a:rPr kumimoji="0" lang="en-US" altLang="zh-TW" sz="24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(4/4)</a:t>
            </a:r>
            <a:endParaRPr kumimoji="0" lang="zh-TW" altLang="en-US" sz="24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19</a:t>
            </a:r>
            <a:endParaRPr lang="zh-TW" altLang="en-US" dirty="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1703276"/>
              </p:ext>
            </p:extLst>
          </p:nvPr>
        </p:nvGraphicFramePr>
        <p:xfrm>
          <a:off x="467543" y="1556792"/>
          <a:ext cx="8208913" cy="3208991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63500" sx="102000" sy="102000" algn="ctr" rotWithShape="0">
                    <a:schemeClr val="tx1">
                      <a:alpha val="40000"/>
                    </a:schemeClr>
                  </a:outerShdw>
                </a:effectLst>
                <a:tableStyleId>{5C22544A-7EE6-4342-B048-85BDC9FD1C3A}</a:tableStyleId>
              </a:tblPr>
              <a:tblGrid>
                <a:gridCol w="1479947"/>
                <a:gridCol w="1296144"/>
                <a:gridCol w="1368152"/>
                <a:gridCol w="1286674"/>
                <a:gridCol w="1388998"/>
                <a:gridCol w="1388998"/>
              </a:tblGrid>
              <a:tr h="828092">
                <a:tc row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TW" sz="3200" kern="1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TW" sz="3200" kern="1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TW" sz="3200" kern="1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TW" sz="3200" kern="1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TW" sz="3200" kern="1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32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104</a:t>
                      </a:r>
                      <a:r>
                        <a:rPr lang="zh-TW" altLang="en-US" sz="32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年</a:t>
                      </a:r>
                      <a:endParaRPr lang="en-US" altLang="zh-TW" sz="3200" kern="1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32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1-11</a:t>
                      </a:r>
                      <a:r>
                        <a:rPr lang="zh-TW" altLang="en-US" sz="32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月</a:t>
                      </a:r>
                      <a:endParaRPr lang="zh-TW" sz="3200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3200" b="1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驅離</a:t>
                      </a:r>
                      <a:endParaRPr lang="zh-TW" sz="32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200" b="1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標楷體"/>
                          <a:ea typeface="+mn-ea"/>
                          <a:cs typeface="+mn-cs"/>
                        </a:rPr>
                        <a:t>扣留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3200" b="1" i="0" u="none" strike="noStrike" kern="100" cap="none" spc="0" normalizeH="0" baseline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標楷體"/>
                          <a:ea typeface="+mn-ea"/>
                          <a:cs typeface="+mn-cs"/>
                        </a:rPr>
                        <a:t>沒入</a:t>
                      </a:r>
                      <a:r>
                        <a:rPr kumimoji="0" lang="en-US" altLang="zh-TW" sz="3200" b="1" i="0" u="none" strike="noStrike" kern="100" cap="none" spc="0" normalizeH="0" baseline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標楷體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zh-TW" altLang="en-US" sz="3200" b="1" i="0" u="none" strike="noStrike" kern="100" cap="none" spc="0" normalizeH="0" baseline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標楷體"/>
                          <a:ea typeface="+mn-ea"/>
                          <a:cs typeface="+mn-cs"/>
                        </a:rPr>
                        <a:t>收</a:t>
                      </a:r>
                      <a:r>
                        <a:rPr kumimoji="0" lang="en-US" altLang="zh-TW" sz="3200" b="1" i="0" u="none" strike="noStrike" kern="100" cap="none" spc="0" normalizeH="0" baseline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標楷體"/>
                          <a:ea typeface="+mn-ea"/>
                          <a:cs typeface="+mn-cs"/>
                        </a:rPr>
                        <a:t>)</a:t>
                      </a:r>
                      <a:endParaRPr kumimoji="0" lang="zh-TW" sz="3200" b="1" i="0" u="none" strike="noStrike" kern="100" cap="none" spc="0" normalizeH="0" baseline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標楷體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船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人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罰鍰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807"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3200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1" lang="en-US" altLang="zh-TW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1844</a:t>
                      </a: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艘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1" lang="en-US" altLang="zh-TW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95</a:t>
                      </a: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艘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1" lang="en-US" altLang="zh-TW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177</a:t>
                      </a: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人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1" lang="en-US" altLang="zh-TW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3465</a:t>
                      </a: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萬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1" lang="en-US" altLang="zh-TW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12</a:t>
                      </a:r>
                      <a:r>
                        <a:rPr kumimoji="1" lang="zh-TW" altLang="en-US" sz="3000" b="1" kern="1200" spc="-100" dirty="0" smtClean="0">
                          <a:solidFill>
                            <a:srgbClr val="0D03D3"/>
                          </a:soli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艘</a:t>
                      </a:r>
                      <a:endParaRPr kumimoji="1" lang="zh-TW" sz="3000" b="1" kern="1200" spc="-100" dirty="0">
                        <a:solidFill>
                          <a:srgbClr val="0D03D3"/>
                        </a:soli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383446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251521" y="1196752"/>
            <a:ext cx="8496943" cy="20882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500"/>
              </a:lnSpc>
              <a:defRPr/>
            </a:pPr>
            <a:r>
              <a:rPr lang="zh-TW" altLang="en-US" sz="28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我國</a:t>
            </a:r>
            <a:r>
              <a:rPr lang="zh-TW" altLang="en-US" sz="28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專屬經濟海域與日本及菲律賓等周邊國家重疊，為保障漁民作業權益，本署</a:t>
            </a:r>
            <a:r>
              <a:rPr lang="zh-TW" altLang="en-US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依據「政府護漁標準作業程序」</a:t>
            </a:r>
            <a:r>
              <a:rPr lang="zh-TW" altLang="en-US" sz="28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等相關規定，調派艦艇執行臺日、臺菲海域護漁工作，</a:t>
            </a:r>
            <a:r>
              <a:rPr lang="zh-TW" altLang="en-US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落實政府「捍衛主權</a:t>
            </a:r>
            <a:r>
              <a:rPr lang="zh-TW" altLang="en-US" sz="28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、漁</a:t>
            </a:r>
            <a:r>
              <a:rPr lang="zh-TW" altLang="en-US" sz="28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權」</a:t>
            </a:r>
            <a:r>
              <a:rPr lang="zh-TW" altLang="en-US" sz="28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政策。</a:t>
            </a:r>
            <a:endParaRPr lang="en-US" altLang="zh-TW" sz="28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9694" y="3501008"/>
            <a:ext cx="4042673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456" y="3501008"/>
            <a:ext cx="4176008" cy="291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矩形 10"/>
          <p:cNvSpPr/>
          <p:nvPr/>
        </p:nvSpPr>
        <p:spPr>
          <a:xfrm>
            <a:off x="1584124" y="404664"/>
            <a:ext cx="5976664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kumimoji="0" lang="zh-TW" altLang="en-US" sz="36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重疊專屬經濟海域護</a:t>
            </a:r>
            <a:r>
              <a:rPr kumimoji="0" lang="zh-TW" altLang="en-US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漁</a:t>
            </a:r>
            <a:endParaRPr kumimoji="0" lang="zh-TW" altLang="en-US" sz="36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23318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20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155313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312675" y="1844824"/>
            <a:ext cx="4445275" cy="43975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500"/>
              </a:lnSpc>
              <a:defRPr/>
            </a:pP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我國與日本於</a:t>
            </a:r>
            <a:r>
              <a:rPr lang="en-US" altLang="zh-TW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28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日簽署臺日漁業協議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，我國漁民在該海域增加</a:t>
            </a:r>
            <a:r>
              <a:rPr lang="en-US" altLang="zh-TW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4,530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平方公里捕魚區域；本署因應情勢發展，適時調整護漁重點海域，防止日方於協議適用海域外干擾扣押我國漁船</a:t>
            </a:r>
            <a:r>
              <a:rPr lang="zh-TW" altLang="en-US" sz="28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4053755" cy="4613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圆角矩形 19"/>
          <p:cNvSpPr/>
          <p:nvPr/>
        </p:nvSpPr>
        <p:spPr bwMode="auto">
          <a:xfrm>
            <a:off x="2411760" y="764704"/>
            <a:ext cx="4345146" cy="648072"/>
          </a:xfrm>
          <a:prstGeom prst="roundRect">
            <a:avLst>
              <a:gd name="adj" fmla="val 9992"/>
            </a:avLst>
          </a:prstGeom>
          <a:blipFill>
            <a:blip r:embed="rId4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 algn="ctr">
              <a:defRPr/>
            </a:pPr>
            <a:r>
              <a:rPr lang="en-US" altLang="zh-TW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一</a:t>
            </a:r>
            <a:r>
              <a:rPr lang="en-US" altLang="zh-TW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臺日海域護漁</a:t>
            </a:r>
            <a:r>
              <a:rPr lang="en-US" altLang="zh-TW" sz="24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(1/2)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21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048273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611560" y="1484784"/>
            <a:ext cx="7992888" cy="1800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600"/>
              </a:lnSpc>
              <a:defRPr/>
            </a:pPr>
            <a:r>
              <a:rPr lang="zh-TW" altLang="en-US" sz="30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我國</a:t>
            </a:r>
            <a:r>
              <a:rPr lang="zh-TW" altLang="en-US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漁船於臺日海域作業受干擾案，自</a:t>
            </a:r>
            <a:r>
              <a:rPr lang="en-US" altLang="zh-TW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年起，由</a:t>
            </a:r>
            <a:r>
              <a:rPr lang="en-US" altLang="zh-TW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18</a:t>
            </a:r>
            <a:r>
              <a:rPr lang="zh-TW" altLang="en-US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件降至</a:t>
            </a:r>
            <a:r>
              <a:rPr lang="en-US" altLang="zh-TW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件，扣留案由</a:t>
            </a:r>
            <a:r>
              <a:rPr lang="en-US" altLang="zh-TW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件降至</a:t>
            </a:r>
            <a:r>
              <a:rPr lang="en-US" altLang="zh-TW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0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件</a:t>
            </a:r>
            <a:r>
              <a:rPr lang="zh-TW" altLang="en-US" sz="30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案件</a:t>
            </a:r>
            <a:r>
              <a:rPr lang="zh-TW" altLang="en-US" sz="30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明顯</a:t>
            </a:r>
            <a:r>
              <a:rPr lang="zh-TW" altLang="en-US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減少，顯示專案護</a:t>
            </a:r>
            <a:r>
              <a:rPr lang="zh-TW" altLang="en-US" sz="30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漁有成。</a:t>
            </a:r>
            <a:endParaRPr lang="zh-TW" altLang="en-US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7" name="圖表 6"/>
          <p:cNvGraphicFramePr/>
          <p:nvPr>
            <p:extLst>
              <p:ext uri="{D42A27DB-BD31-4B8C-83A1-F6EECF244321}">
                <p14:modId xmlns="" xmlns:p14="http://schemas.microsoft.com/office/powerpoint/2010/main" val="2982529077"/>
              </p:ext>
            </p:extLst>
          </p:nvPr>
        </p:nvGraphicFramePr>
        <p:xfrm>
          <a:off x="480333" y="3429000"/>
          <a:ext cx="8208000" cy="2889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圆角矩形 19"/>
          <p:cNvSpPr/>
          <p:nvPr/>
        </p:nvSpPr>
        <p:spPr bwMode="auto">
          <a:xfrm>
            <a:off x="2411760" y="692696"/>
            <a:ext cx="4345146" cy="648072"/>
          </a:xfrm>
          <a:prstGeom prst="roundRect">
            <a:avLst>
              <a:gd name="adj" fmla="val 9992"/>
            </a:avLst>
          </a:prstGeom>
          <a:blipFill>
            <a:blip r:embed="rId4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 algn="ctr">
              <a:defRPr/>
            </a:pPr>
            <a:r>
              <a:rPr lang="en-US" altLang="zh-TW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一</a:t>
            </a:r>
            <a:r>
              <a:rPr lang="en-US" altLang="zh-TW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臺日海域護漁</a:t>
            </a:r>
            <a:r>
              <a:rPr lang="en-US" altLang="zh-TW" sz="24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(2/2</a:t>
            </a:r>
            <a:r>
              <a:rPr lang="en-US" altLang="zh-TW" sz="24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22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2848884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107504" y="1772816"/>
            <a:ext cx="4176464" cy="417646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200"/>
              </a:lnSpc>
              <a:defRPr/>
            </a:pPr>
            <a:r>
              <a:rPr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日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我國籍「廣大興」</a:t>
            </a:r>
            <a:r>
              <a:rPr lang="en-US" altLang="zh-TW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28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號漁船遭菲國槍擊事件後</a:t>
            </a:r>
            <a:r>
              <a:rPr kumimoji="0"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，本署訂頒「</a:t>
            </a:r>
            <a:r>
              <a:rPr kumimoji="0" lang="zh-TW" altLang="en-US" sz="3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南方海域新常態護漁措施</a:t>
            </a:r>
            <a:r>
              <a:rPr kumimoji="0"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」</a:t>
            </a:r>
            <a:r>
              <a:rPr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，依漁汛期及漁船作業分布情形</a:t>
            </a:r>
            <a:r>
              <a:rPr kumimoji="0"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，機動</a:t>
            </a:r>
            <a:r>
              <a:rPr kumimoji="0" lang="zh-TW" altLang="en-US" sz="3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部署</a:t>
            </a:r>
            <a:r>
              <a:rPr kumimoji="0" lang="en-US" altLang="zh-TW" sz="3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kumimoji="0" lang="zh-TW" altLang="en-US" sz="3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至</a:t>
            </a:r>
            <a:r>
              <a:rPr kumimoji="0" lang="en-US" altLang="zh-TW" sz="3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kumimoji="0" lang="zh-TW" altLang="en-US" sz="3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艘大型艦船結合海軍艦船</a:t>
            </a:r>
            <a:r>
              <a:rPr kumimoji="0" lang="zh-TW" altLang="en-US" sz="3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共同護漁</a:t>
            </a:r>
            <a:r>
              <a:rPr lang="zh-TW" altLang="en-US" sz="30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30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圆角矩形 19"/>
          <p:cNvSpPr/>
          <p:nvPr/>
        </p:nvSpPr>
        <p:spPr bwMode="auto">
          <a:xfrm>
            <a:off x="2411760" y="620688"/>
            <a:ext cx="4345146" cy="648072"/>
          </a:xfrm>
          <a:prstGeom prst="roundRect">
            <a:avLst>
              <a:gd name="adj" fmla="val 9992"/>
            </a:avLst>
          </a:prstGeom>
          <a:blipFill>
            <a:blip r:embed="rId3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 algn="ctr">
              <a:defRPr/>
            </a:pP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二</a:t>
            </a: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臺菲海域</a:t>
            </a:r>
            <a:r>
              <a:rPr lang="zh-TW" altLang="en-US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護漁</a:t>
            </a:r>
            <a:r>
              <a:rPr lang="en-US" altLang="zh-TW" sz="24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(1/3)</a:t>
            </a:r>
            <a:endParaRPr lang="en-US" altLang="zh-TW" sz="2400" kern="0" dirty="0">
              <a:solidFill>
                <a:srgbClr val="FFFF00"/>
              </a:solidFill>
              <a:effectLst>
                <a:glow rad="228600">
                  <a:sysClr val="windowText" lastClr="000000">
                    <a:alpha val="40000"/>
                  </a:sysClr>
                </a:glow>
              </a:effectLst>
              <a:latin typeface="+mj-ea"/>
              <a:ea typeface="+mj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23</a:t>
            </a:r>
            <a:endParaRPr lang="zh-TW" altLang="en-US" dirty="0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678" y="2059679"/>
            <a:ext cx="4540274" cy="360273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064541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314135" y="1484784"/>
            <a:ext cx="8363781" cy="23042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500"/>
              </a:lnSpc>
              <a:defRPr/>
            </a:pPr>
            <a:r>
              <a:rPr lang="zh-TW" altLang="en-US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自</a:t>
            </a:r>
            <a:r>
              <a:rPr lang="en-US" altLang="zh-TW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101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年以來，我國漁船於臺菲重疊海域遭扣押案件，由</a:t>
            </a:r>
            <a:r>
              <a:rPr lang="en-US" altLang="zh-TW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件降為</a:t>
            </a:r>
            <a:r>
              <a:rPr lang="en-US" altLang="zh-TW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0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件，本（</a:t>
            </a:r>
            <a:r>
              <a:rPr lang="en-US" altLang="zh-TW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）年雖發生</a:t>
            </a:r>
            <a:r>
              <a:rPr lang="en-US" altLang="zh-TW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艘我漁船於重疊海域遭菲國公務船干擾事件，本署在航巡防艦艇均能立即前往處理，未遭菲國扣押，顯示臺菲</a:t>
            </a:r>
            <a:r>
              <a:rPr lang="zh-TW" altLang="en-US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海域強力護漁成效顯著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graphicFrame>
        <p:nvGraphicFramePr>
          <p:cNvPr id="6" name="圖表 5"/>
          <p:cNvGraphicFramePr/>
          <p:nvPr>
            <p:extLst>
              <p:ext uri="{D42A27DB-BD31-4B8C-83A1-F6EECF244321}">
                <p14:modId xmlns="" xmlns:p14="http://schemas.microsoft.com/office/powerpoint/2010/main" val="3448468144"/>
              </p:ext>
            </p:extLst>
          </p:nvPr>
        </p:nvGraphicFramePr>
        <p:xfrm>
          <a:off x="476099" y="4149080"/>
          <a:ext cx="4102083" cy="2348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2" descr="E:\TOOLS\舊平台資料\1030508太湖專案\太湖\IMG_6651-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474" y="4221087"/>
            <a:ext cx="3996443" cy="22898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圆角矩形 19"/>
          <p:cNvSpPr/>
          <p:nvPr/>
        </p:nvSpPr>
        <p:spPr bwMode="auto">
          <a:xfrm>
            <a:off x="2401190" y="548680"/>
            <a:ext cx="4345146" cy="648072"/>
          </a:xfrm>
          <a:prstGeom prst="roundRect">
            <a:avLst>
              <a:gd name="adj" fmla="val 9992"/>
            </a:avLst>
          </a:prstGeom>
          <a:blipFill>
            <a:blip r:embed="rId5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 algn="ctr">
              <a:defRPr/>
            </a:pP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二</a:t>
            </a: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臺菲海域</a:t>
            </a:r>
            <a:r>
              <a:rPr lang="zh-TW" altLang="en-US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護漁</a:t>
            </a:r>
            <a:r>
              <a:rPr lang="en-US" altLang="zh-TW" sz="24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(2/3)</a:t>
            </a:r>
            <a:endParaRPr lang="en-US" altLang="zh-TW" sz="2400" kern="0" dirty="0">
              <a:solidFill>
                <a:srgbClr val="FFFF00"/>
              </a:solidFill>
              <a:effectLst>
                <a:glow rad="228600">
                  <a:sysClr val="windowText" lastClr="000000">
                    <a:alpha val="40000"/>
                  </a:sysClr>
                </a:glow>
              </a:effectLst>
              <a:latin typeface="+mj-ea"/>
              <a:ea typeface="+mj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732005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24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093759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312675" y="1412776"/>
            <a:ext cx="8435789" cy="21602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600"/>
              </a:lnSpc>
              <a:defRPr/>
            </a:pPr>
            <a:r>
              <a:rPr lang="zh-TW" altLang="en-US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我國與菲律賓</a:t>
            </a:r>
            <a:r>
              <a:rPr lang="zh-TW" altLang="zh-TW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歷經</a:t>
            </a:r>
            <a:r>
              <a:rPr lang="en-US" altLang="zh-TW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zh-TW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次漁業會議協商，</a:t>
            </a:r>
            <a:r>
              <a:rPr lang="zh-TW" altLang="en-US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在外交部、農委會及本署等共同努力下，已</a:t>
            </a:r>
            <a:r>
              <a:rPr lang="zh-TW" altLang="zh-TW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於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zh-TW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zh-TW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日簽署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臺菲漁業執法合作協定</a:t>
            </a:r>
            <a:r>
              <a:rPr lang="zh-TW" altLang="en-US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，使我國</a:t>
            </a:r>
            <a:r>
              <a:rPr lang="zh-TW" altLang="en-US" sz="2800" b="1" dirty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漁民在該海域將有規範遵循，保障漁民合法作業權益</a:t>
            </a:r>
            <a:r>
              <a:rPr lang="zh-TW" altLang="en-US" sz="2800" b="1" dirty="0" smtClean="0">
                <a:solidFill>
                  <a:srgbClr val="0000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2800" b="1" dirty="0">
              <a:solidFill>
                <a:srgbClr val="0000CC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076" y="3861048"/>
            <a:ext cx="4068452" cy="244942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74" y="3867524"/>
            <a:ext cx="3980481" cy="248130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圆角矩形 19"/>
          <p:cNvSpPr/>
          <p:nvPr/>
        </p:nvSpPr>
        <p:spPr bwMode="auto">
          <a:xfrm>
            <a:off x="2411760" y="548680"/>
            <a:ext cx="4345146" cy="648072"/>
          </a:xfrm>
          <a:prstGeom prst="roundRect">
            <a:avLst>
              <a:gd name="adj" fmla="val 9992"/>
            </a:avLst>
          </a:prstGeom>
          <a:blipFill>
            <a:blip r:embed="rId5" cstate="screen">
              <a:duotone>
                <a:prstClr val="black"/>
                <a:srgbClr val="0F6FC6">
                  <a:tint val="45000"/>
                  <a:satMod val="400000"/>
                </a:srgbClr>
              </a:duotone>
              <a:extLst/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ysClr val="windowText" lastClr="000000"/>
            </a:contourClr>
          </a:sp3d>
        </p:spPr>
        <p:txBody>
          <a:bodyPr anchor="ctr">
            <a:sp3d/>
          </a:bodyPr>
          <a:lstStyle/>
          <a:p>
            <a:pPr indent="-457200" algn="ctr">
              <a:defRPr/>
            </a:pP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二</a:t>
            </a:r>
            <a:r>
              <a:rPr lang="en-US" altLang="zh-TW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)</a:t>
            </a:r>
            <a:r>
              <a:rPr lang="zh-TW" altLang="en-US" sz="32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臺菲海域</a:t>
            </a:r>
            <a:r>
              <a:rPr lang="zh-TW" altLang="en-US" sz="3200" kern="0" dirty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護漁</a:t>
            </a:r>
            <a:r>
              <a:rPr lang="en-US" altLang="zh-TW" sz="2400" kern="0" dirty="0" smtClean="0">
                <a:solidFill>
                  <a:srgbClr val="FFFF00"/>
                </a:solidFill>
                <a:effectLst>
                  <a:glow rad="228600">
                    <a:sysClr val="windowText" lastClr="000000">
                      <a:alpha val="40000"/>
                    </a:sysClr>
                  </a:glow>
                </a:effectLst>
                <a:latin typeface="+mj-ea"/>
                <a:ea typeface="+mj-ea"/>
              </a:rPr>
              <a:t>(3/3)</a:t>
            </a:r>
            <a:endParaRPr lang="en-US" altLang="zh-TW" sz="2400" kern="0" dirty="0">
              <a:solidFill>
                <a:srgbClr val="FFFF00"/>
              </a:solidFill>
              <a:effectLst>
                <a:glow rad="228600">
                  <a:sysClr val="windowText" lastClr="000000">
                    <a:alpha val="40000"/>
                  </a:sysClr>
                </a:glow>
              </a:effectLst>
              <a:latin typeface="+mj-ea"/>
              <a:ea typeface="+mj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709955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25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0203539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381930" y="1340768"/>
            <a:ext cx="8366534" cy="26642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lnSpc>
                <a:spcPts val="3500"/>
              </a:lnSpc>
              <a:defRPr/>
            </a:pP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驗證本署與各機關協調聯繫及危機處理機制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，近期本署與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內政部、國防部進行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丹陽專案、太湖專案、海安八號演習</a:t>
            </a:r>
            <a:r>
              <a:rPr lang="zh-TW" altLang="en-US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及聯合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護漁操演等重大演訓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，精進相關指、管、通、情能力及裝備能量，以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貫徹我國捍衛主權</a:t>
            </a:r>
            <a:r>
              <a:rPr lang="zh-TW" altLang="zh-TW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、漁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權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決心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AutoShape 34"/>
          <p:cNvSpPr>
            <a:spLocks noChangeArrowheads="1"/>
          </p:cNvSpPr>
          <p:nvPr/>
        </p:nvSpPr>
        <p:spPr bwMode="gray">
          <a:xfrm>
            <a:off x="1146526" y="260648"/>
            <a:ext cx="6665834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/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伍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、持續演訓精進能量</a:t>
            </a:r>
            <a:endParaRPr kumimoji="0" lang="zh-TW" altLang="en-US" sz="4000" dirty="0">
              <a:solidFill>
                <a:srgbClr val="FFFF00"/>
              </a:solidFill>
              <a:effectLst>
                <a:glow rad="101600">
                  <a:prstClr val="black">
                    <a:alpha val="60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2" name="Picture 2" descr="D:\33海安演習\海安8號\1040603-0606照片\1040606海安八號演習\20150606-2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278" y="4145678"/>
            <a:ext cx="3997186" cy="2451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30" y="4149080"/>
            <a:ext cx="4053882" cy="2466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文字方塊 6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26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74205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974981" y="404664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近年</a:t>
            </a:r>
            <a:r>
              <a:rPr lang="zh-TW" altLang="en-US" sz="3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重大</a:t>
            </a:r>
            <a:r>
              <a:rPr lang="zh-TW" altLang="en-US" sz="32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演訓</a:t>
            </a:r>
            <a:r>
              <a:rPr lang="zh-TW" altLang="en-US" sz="3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辦理概況</a:t>
            </a:r>
            <a:r>
              <a:rPr lang="zh-TW" altLang="en-US" sz="32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32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2779859"/>
              </p:ext>
            </p:extLst>
          </p:nvPr>
        </p:nvGraphicFramePr>
        <p:xfrm>
          <a:off x="251520" y="1161353"/>
          <a:ext cx="8640000" cy="5616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/>
                <a:gridCol w="4320000"/>
              </a:tblGrid>
              <a:tr h="57403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kern="0" dirty="0" smtClean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丹陽專案</a:t>
                      </a:r>
                      <a:endParaRPr lang="zh-TW" altLang="en-US" sz="24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kern="0" dirty="0" smtClean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太湖專案</a:t>
                      </a:r>
                      <a:endParaRPr lang="zh-TW" altLang="en-US" sz="24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030564">
                <a:tc>
                  <a:txBody>
                    <a:bodyPr/>
                    <a:lstStyle/>
                    <a:p>
                      <a:pPr algn="ctr"/>
                      <a:endParaRPr lang="zh-TW" altLang="en-US" sz="2400" b="1" kern="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b="1" kern="0" dirty="0" smtClean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</a:tr>
              <a:tr h="6512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0" dirty="0" smtClean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海安八號演習</a:t>
                      </a:r>
                      <a:endParaRPr lang="zh-TW" altLang="en-US" sz="2400" b="1" kern="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0" dirty="0" smtClean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聯合護漁操演</a:t>
                      </a:r>
                      <a:endParaRPr lang="zh-TW" altLang="en-US" sz="2400" b="1" kern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360151">
                <a:tc>
                  <a:txBody>
                    <a:bodyPr/>
                    <a:lstStyle/>
                    <a:p>
                      <a:pPr algn="ctr"/>
                      <a:endParaRPr lang="zh-TW" altLang="en-US" sz="2400" b="1" kern="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b="1" kern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</p:spPr>
        <p:txBody>
          <a:bodyPr/>
          <a:lstStyle/>
          <a:p>
            <a:pPr>
              <a:defRPr/>
            </a:pPr>
            <a:fld id="{57DB9D05-CE44-47AC-9393-76F487D5C50F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  <p:pic>
        <p:nvPicPr>
          <p:cNvPr id="13" name="Picture 2" descr="中央社成效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7"/>
            <a:ext cx="4316560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" name="Picture 3" descr="IMG_5603-1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080" y="4437062"/>
            <a:ext cx="4324400" cy="2304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" name="Picture 3" descr="IMG_550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080" y="1772818"/>
            <a:ext cx="4324400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6" name="Picture 5" descr="D:\33海安演習\海安8號\1040603-0606照片\1040606海安八號演習\20150606-59.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37062"/>
            <a:ext cx="4316560" cy="2304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7" name="圓角矩形 16"/>
          <p:cNvSpPr/>
          <p:nvPr/>
        </p:nvSpPr>
        <p:spPr>
          <a:xfrm>
            <a:off x="256742" y="3419587"/>
            <a:ext cx="4311338" cy="297445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effectLst>
            <a:softEdge rad="112500"/>
          </a:effectLst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103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年</a:t>
            </a: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2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月</a:t>
            </a: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17-19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日</a:t>
            </a:r>
            <a:endParaRPr kumimoji="0" lang="zh-TW" altLang="en-US" sz="2000" kern="0" dirty="0">
              <a:solidFill>
                <a:prstClr val="white"/>
              </a:solidFill>
              <a:effectLst>
                <a:glow rad="76200">
                  <a:prstClr val="black">
                    <a:lumMod val="65000"/>
                    <a:lumOff val="35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568080" y="3419587"/>
            <a:ext cx="4311338" cy="297445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effectLst>
            <a:softEdge rad="112500"/>
          </a:effectLst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103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年</a:t>
            </a:r>
            <a:r>
              <a:rPr kumimoji="0" lang="en-US" altLang="zh-TW" sz="2000" kern="0" dirty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5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月</a:t>
            </a: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8-9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日</a:t>
            </a:r>
            <a:endParaRPr kumimoji="0" lang="zh-TW" altLang="en-US" sz="2000" kern="0" dirty="0">
              <a:solidFill>
                <a:prstClr val="white"/>
              </a:solidFill>
              <a:effectLst>
                <a:glow rad="76200">
                  <a:prstClr val="black">
                    <a:lumMod val="65000"/>
                    <a:lumOff val="35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251520" y="6443922"/>
            <a:ext cx="4311338" cy="297445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effectLst>
            <a:softEdge rad="112500"/>
          </a:effectLst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104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年</a:t>
            </a: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6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月</a:t>
            </a: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6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日</a:t>
            </a:r>
            <a:endParaRPr kumimoji="0" lang="zh-TW" altLang="en-US" sz="2000" kern="0" dirty="0">
              <a:solidFill>
                <a:prstClr val="white"/>
              </a:solidFill>
              <a:effectLst>
                <a:glow rad="76200">
                  <a:prstClr val="black">
                    <a:lumMod val="65000"/>
                    <a:lumOff val="35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4581971" y="6443921"/>
            <a:ext cx="4311338" cy="297445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effectLst>
            <a:softEdge rad="112500"/>
          </a:effectLst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104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年</a:t>
            </a: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11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月</a:t>
            </a:r>
            <a:r>
              <a:rPr kumimoji="0" lang="en-US" altLang="zh-TW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21</a:t>
            </a:r>
            <a:r>
              <a:rPr kumimoji="0" lang="zh-TW" altLang="en-US" sz="2000" kern="0" dirty="0" smtClean="0">
                <a:solidFill>
                  <a:prstClr val="white"/>
                </a:solidFill>
                <a:effectLst>
                  <a:glow rad="76200">
                    <a:prstClr val="black">
                      <a:lumMod val="65000"/>
                      <a:lumOff val="35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日</a:t>
            </a:r>
            <a:endParaRPr kumimoji="0" lang="zh-TW" altLang="en-US" sz="2000" kern="0" dirty="0">
              <a:solidFill>
                <a:prstClr val="white"/>
              </a:solidFill>
              <a:effectLst>
                <a:glow rad="76200">
                  <a:prstClr val="black">
                    <a:lumMod val="65000"/>
                    <a:lumOff val="35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 smtClean="0"/>
              <a:t>27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4555019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79712" y="1124744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推動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區域搜救合作</a:t>
            </a:r>
            <a:endParaRPr kumimoji="0" lang="zh-TW" altLang="en-US" sz="32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AutoShape 34"/>
          <p:cNvSpPr>
            <a:spLocks noChangeArrowheads="1"/>
          </p:cNvSpPr>
          <p:nvPr/>
        </p:nvSpPr>
        <p:spPr bwMode="gray">
          <a:xfrm>
            <a:off x="1290542" y="133122"/>
            <a:ext cx="6665834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陸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、強化</a:t>
            </a: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救生救難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工作</a:t>
            </a:r>
            <a:endParaRPr kumimoji="0" lang="zh-TW" altLang="en-US" sz="2800" dirty="0">
              <a:solidFill>
                <a:srgbClr val="FFFF00"/>
              </a:solidFill>
              <a:effectLst>
                <a:glow rad="101600">
                  <a:prstClr val="black">
                    <a:alpha val="60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51521" y="1844824"/>
            <a:ext cx="8640960" cy="21602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defRPr/>
            </a:pPr>
            <a:r>
              <a:rPr lang="en-US" altLang="zh-TW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99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年起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舉辦</a:t>
            </a:r>
            <a:r>
              <a:rPr lang="en-US" altLang="zh-TW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次兩岸聯合搜救演練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；實施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臺菲、臺日海難搜救桌面推演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；主辦及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參加國際搜救研討會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等，強化我與周邊國家搜救合作機制，提升我國在海難搜救之國際能見度。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6085" y="4169427"/>
            <a:ext cx="4049891" cy="2605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圖片 13" descr="IMG_0756"/>
          <p:cNvPicPr>
            <a:picLocks noGrp="1" noChangeAspect="1"/>
          </p:cNvPicPr>
          <p:nvPr isPhoto="1"/>
        </p:nvPicPr>
        <p:blipFill rotWithShape="1">
          <a:blip r:embed="rId5" cstate="screen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4611390" y="4149079"/>
            <a:ext cx="4114800" cy="262593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文字方塊 7"/>
          <p:cNvSpPr txBox="1"/>
          <p:nvPr/>
        </p:nvSpPr>
        <p:spPr>
          <a:xfrm>
            <a:off x="8726190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28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9827901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07704" y="476672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厚實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救生救難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量能</a:t>
            </a:r>
            <a:endParaRPr kumimoji="0" lang="zh-TW" altLang="en-US" sz="36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51520" y="1340768"/>
            <a:ext cx="8640960" cy="23042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>
              <a:defRPr/>
            </a:pP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辦理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救護、潛水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等救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難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專精訓練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；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籌</a:t>
            </a:r>
            <a:r>
              <a:rPr lang="zh-TW" altLang="en-US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購各式搜救裝備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；結合航、漁政主管機關、地方政府與民間團體</a:t>
            </a:r>
            <a:r>
              <a:rPr lang="zh-TW" altLang="en-US" sz="3200" b="1" spc="-1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舉辦岸</a:t>
            </a:r>
            <a:r>
              <a:rPr lang="zh-TW" altLang="en-US" sz="3200" b="1" spc="-1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際聯合救生救難演練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，參與</a:t>
            </a:r>
            <a:r>
              <a:rPr lang="zh-TW" altLang="en-US" sz="3200" b="1" spc="-100" dirty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麗娜輪、臺馬之星等大型客船疏散救生</a:t>
            </a:r>
            <a:r>
              <a:rPr lang="zh-TW" altLang="en-US" sz="3200" b="1" spc="-100" dirty="0" smtClean="0">
                <a:solidFill>
                  <a:srgbClr val="0D03D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標楷體" pitchFamily="65" charset="-120"/>
                <a:ea typeface="標楷體" pitchFamily="65" charset="-120"/>
              </a:rPr>
              <a:t>操演。</a:t>
            </a:r>
            <a:endParaRPr lang="zh-TW" altLang="en-US" sz="3200" b="1" spc="-100" dirty="0">
              <a:solidFill>
                <a:srgbClr val="0D03D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0" y="3861048"/>
            <a:ext cx="4320481" cy="248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56" y="3861047"/>
            <a:ext cx="4118520" cy="248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8711952" y="649461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29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9361760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6615" y="548680"/>
            <a:ext cx="5544616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救生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救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難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執行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成效</a:t>
            </a:r>
            <a:endParaRPr kumimoji="0" lang="zh-TW" altLang="en-US" sz="36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0866145"/>
              </p:ext>
            </p:extLst>
          </p:nvPr>
        </p:nvGraphicFramePr>
        <p:xfrm>
          <a:off x="251518" y="1484784"/>
          <a:ext cx="8640962" cy="22322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70387"/>
                <a:gridCol w="2276339"/>
                <a:gridCol w="1673033"/>
                <a:gridCol w="2121203"/>
              </a:tblGrid>
              <a:tr h="5617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sz="2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案件數</a:t>
                      </a:r>
                      <a:endParaRPr lang="zh-TW" sz="2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救難船隻</a:t>
                      </a:r>
                      <a:endParaRPr lang="zh-TW" sz="2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人數</a:t>
                      </a:r>
                      <a:endParaRPr lang="zh-TW" sz="2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77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102</a:t>
                      </a:r>
                      <a:r>
                        <a:rPr lang="zh-TW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endParaRPr lang="zh-TW" sz="2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405</a:t>
                      </a:r>
                      <a:r>
                        <a:rPr lang="zh-TW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件</a:t>
                      </a:r>
                      <a:endParaRPr lang="zh-TW" sz="2800" b="1" kern="10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146</a:t>
                      </a:r>
                      <a:r>
                        <a:rPr lang="zh-TW" sz="2800" b="1" kern="10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艘</a:t>
                      </a:r>
                      <a:endParaRPr lang="zh-TW" sz="2800" b="1" kern="10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1130</a:t>
                      </a:r>
                      <a:r>
                        <a:rPr lang="zh-TW" sz="2800" b="1" kern="10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zh-TW" sz="2800" b="1" kern="10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89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103</a:t>
                      </a:r>
                      <a:r>
                        <a:rPr lang="zh-TW" sz="28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endParaRPr lang="zh-TW" sz="28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487</a:t>
                      </a:r>
                      <a:r>
                        <a:rPr lang="zh-TW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件</a:t>
                      </a:r>
                      <a:endParaRPr lang="zh-TW" sz="2800" b="1" kern="10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172</a:t>
                      </a:r>
                      <a:r>
                        <a:rPr lang="zh-TW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艘</a:t>
                      </a:r>
                      <a:endParaRPr lang="zh-TW" sz="2800" b="1" kern="10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965</a:t>
                      </a:r>
                      <a:r>
                        <a:rPr lang="zh-TW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zh-TW" sz="2800" b="1" kern="10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38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104</a:t>
                      </a:r>
                      <a:r>
                        <a:rPr lang="zh-TW" sz="2800" b="1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sz="2800" b="1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1-11</a:t>
                      </a:r>
                      <a:r>
                        <a:rPr lang="zh-TW" sz="2800" b="1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endParaRPr lang="zh-TW" sz="2800" b="1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466</a:t>
                      </a:r>
                      <a:r>
                        <a:rPr lang="zh-TW" sz="2800" b="1" kern="10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件</a:t>
                      </a:r>
                      <a:endParaRPr lang="zh-TW" sz="2800" b="1" kern="10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163</a:t>
                      </a:r>
                      <a:r>
                        <a:rPr lang="zh-TW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艘</a:t>
                      </a:r>
                      <a:endParaRPr lang="zh-TW" sz="2800" b="1" kern="10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915</a:t>
                      </a:r>
                      <a:r>
                        <a:rPr lang="zh-TW" sz="2800" b="1" kern="100" dirty="0">
                          <a:solidFill>
                            <a:srgbClr val="0000CC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zh-TW" sz="2800" b="1" kern="100" dirty="0">
                        <a:solidFill>
                          <a:srgbClr val="0000CC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7504" y="3892986"/>
            <a:ext cx="4248472" cy="248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943" y="3892986"/>
            <a:ext cx="4509545" cy="2488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30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4379778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4"/>
          <p:cNvSpPr>
            <a:spLocks noChangeArrowheads="1"/>
          </p:cNvSpPr>
          <p:nvPr/>
        </p:nvSpPr>
        <p:spPr bwMode="gray">
          <a:xfrm>
            <a:off x="411115" y="421154"/>
            <a:ext cx="8193333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柒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、</a:t>
            </a: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實施專案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查緝檢肅</a:t>
            </a: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非法</a:t>
            </a:r>
          </a:p>
        </p:txBody>
      </p:sp>
      <p:sp>
        <p:nvSpPr>
          <p:cNvPr id="9" name="矩形 8"/>
          <p:cNvSpPr/>
          <p:nvPr/>
        </p:nvSpPr>
        <p:spPr>
          <a:xfrm>
            <a:off x="771154" y="1772816"/>
            <a:ext cx="7689277" cy="25922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indent="0">
              <a:buNone/>
            </a:pP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本署職司海域、岸際查緝工作，肩負國門把關第一線任務，為防杜不法分子走私槍械、毒品、農漁畜產品及外籍人士偷渡入境等情事，以免影響社會治安、危害國人健康，本署賡續</a:t>
            </a:r>
            <a:r>
              <a:rPr lang="zh-TW" altLang="en-US" sz="36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推動「安海」、「安康」等專案工作</a:t>
            </a:r>
            <a:r>
              <a:rPr lang="zh-TW" altLang="en-US" sz="36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，期能有效防制、杜絕海上不法活動。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31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5395880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內容版面配置區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1318819315"/>
              </p:ext>
            </p:extLst>
          </p:nvPr>
        </p:nvGraphicFramePr>
        <p:xfrm>
          <a:off x="607559" y="1268760"/>
          <a:ext cx="8101056" cy="3385023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350176"/>
                <a:gridCol w="1350176"/>
                <a:gridCol w="1350176"/>
                <a:gridCol w="1350176"/>
                <a:gridCol w="1350176"/>
                <a:gridCol w="1350176"/>
              </a:tblGrid>
              <a:tr h="614889">
                <a:tc gridSpan="6">
                  <a:txBody>
                    <a:bodyPr/>
                    <a:lstStyle/>
                    <a:p>
                      <a:pPr algn="ctr"/>
                      <a:r>
                        <a:rPr lang="zh-TW" altLang="en-US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安海專案</a:t>
                      </a:r>
                      <a:r>
                        <a:rPr lang="en-US" altLang="zh-TW" sz="3200" dirty="0" smtClean="0">
                          <a:latin typeface="+mj-ea"/>
                          <a:ea typeface="+mj-ea"/>
                        </a:rPr>
                        <a:t>101</a:t>
                      </a:r>
                      <a:r>
                        <a:rPr lang="zh-TW" altLang="en-US" sz="3200" dirty="0" smtClean="0">
                          <a:latin typeface="+mj-ea"/>
                          <a:ea typeface="+mj-ea"/>
                        </a:rPr>
                        <a:t>年至</a:t>
                      </a:r>
                      <a:r>
                        <a:rPr lang="en-US" altLang="zh-TW" sz="3200" dirty="0" smtClean="0">
                          <a:latin typeface="+mj-ea"/>
                          <a:ea typeface="+mj-ea"/>
                        </a:rPr>
                        <a:t>104</a:t>
                      </a:r>
                      <a:r>
                        <a:rPr lang="zh-TW" altLang="en-US" sz="3200" dirty="0" smtClean="0">
                          <a:latin typeface="+mj-ea"/>
                          <a:ea typeface="+mj-ea"/>
                        </a:rPr>
                        <a:t>年</a:t>
                      </a:r>
                      <a:r>
                        <a:rPr lang="en-US" altLang="zh-TW" sz="3200" dirty="0" smtClean="0">
                          <a:latin typeface="+mj-ea"/>
                          <a:ea typeface="+mj-ea"/>
                        </a:rPr>
                        <a:t>11</a:t>
                      </a:r>
                      <a:r>
                        <a:rPr lang="zh-TW" altLang="en-US" sz="3200" dirty="0" smtClean="0">
                          <a:latin typeface="+mj-ea"/>
                          <a:ea typeface="+mj-ea"/>
                        </a:rPr>
                        <a:t>月查緝成效</a:t>
                      </a:r>
                      <a:endParaRPr lang="zh-TW" altLang="en-US" sz="3200" b="1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450952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槍械</a:t>
                      </a:r>
                      <a:endParaRPr lang="en-US" altLang="zh-TW" sz="24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枝</a:t>
                      </a:r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24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制式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改造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合計</a:t>
                      </a:r>
                      <a:endParaRPr lang="en-US" altLang="zh-TW" sz="2400" b="1" kern="1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450952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53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389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442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450952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毒品</a:t>
                      </a:r>
                      <a:endParaRPr lang="en-US" altLang="zh-TW" sz="24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公斤</a:t>
                      </a:r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2400" dirty="0">
                        <a:latin typeface="+mj-ea"/>
                        <a:ea typeface="+mj-ea"/>
                      </a:endParaRPr>
                    </a:p>
                  </a:txBody>
                  <a:tcPr marL="17779" marR="1777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一</a:t>
                      </a: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級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79" marR="1777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二</a:t>
                      </a: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級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17779" marR="1777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三</a:t>
                      </a: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級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17779" marR="1777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四</a:t>
                      </a: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級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17779" marR="1777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合計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17779" marR="1777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515374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30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1518.2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2285.1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655.1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4488.4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50952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偷渡犯</a:t>
                      </a:r>
                      <a:endParaRPr lang="en-US" altLang="zh-TW" sz="24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人</a:t>
                      </a:r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24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大陸籍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外</a:t>
                      </a: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國籍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本</a:t>
                      </a: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國籍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合計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450952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92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395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102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589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2411760" y="404664"/>
            <a:ext cx="4680520" cy="792088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一</a:t>
            </a:r>
            <a:r>
              <a:rPr kumimoji="0" lang="zh-TW" altLang="en-US" sz="40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、</a:t>
            </a:r>
            <a:r>
              <a:rPr kumimoji="0" lang="zh-TW" altLang="en-US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執行安海專案</a:t>
            </a:r>
            <a:endParaRPr kumimoji="0" lang="zh-TW" altLang="en-US" sz="40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7627" y="4725144"/>
            <a:ext cx="8280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800" b="1" dirty="0">
                <a:solidFill>
                  <a:srgbClr val="0000FF"/>
                </a:solidFill>
                <a:latin typeface="+mn-ea"/>
                <a:ea typeface="+mn-ea"/>
              </a:rPr>
              <a:t>查獲</a:t>
            </a:r>
            <a:r>
              <a:rPr lang="zh-TW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槍械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  <a:ea typeface="+mn-ea"/>
              </a:rPr>
              <a:t>仍以</a:t>
            </a:r>
            <a:r>
              <a:rPr lang="zh-TW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改造槍枝為多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  <a:ea typeface="+mn-ea"/>
              </a:rPr>
              <a:t>；</a:t>
            </a:r>
            <a:r>
              <a:rPr lang="zh-TW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偷渡人犯大陸籍已明顯降低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  <a:ea typeface="+mn-ea"/>
              </a:rPr>
              <a:t>，取而代之以</a:t>
            </a:r>
            <a:r>
              <a:rPr lang="zh-TW" altLang="en-US" sz="2800" b="1" dirty="0">
                <a:solidFill>
                  <a:srgbClr val="FF0000"/>
                </a:solidFill>
                <a:latin typeface="+mn-ea"/>
                <a:ea typeface="+mn-ea"/>
              </a:rPr>
              <a:t>越南籍為多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  <a:ea typeface="+mn-ea"/>
              </a:rPr>
              <a:t>；毒品方面取締</a:t>
            </a:r>
            <a:r>
              <a:rPr lang="en-US" altLang="zh-TW" sz="2800" b="1" dirty="0" smtClean="0">
                <a:solidFill>
                  <a:srgbClr val="0000FF"/>
                </a:solidFill>
                <a:latin typeface="+mn-ea"/>
                <a:ea typeface="+mn-ea"/>
              </a:rPr>
              <a:t>4488.4</a:t>
            </a:r>
            <a:r>
              <a:rPr lang="zh-TW" altLang="en-US" sz="2800" b="1" dirty="0" smtClean="0">
                <a:solidFill>
                  <a:srgbClr val="0000FF"/>
                </a:solidFill>
                <a:latin typeface="+mn-ea"/>
                <a:ea typeface="+mn-ea"/>
              </a:rPr>
              <a:t>公斤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TW" altLang="en-US" sz="2800" b="1" dirty="0">
                <a:solidFill>
                  <a:srgbClr val="FF0000"/>
                </a:solidFill>
                <a:latin typeface="+mn-ea"/>
                <a:ea typeface="+mn-ea"/>
              </a:rPr>
              <a:t>顯示國內毒品流通仍多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  <a:ea typeface="+mn-ea"/>
              </a:rPr>
              <a:t>，有待各相關單位共同努力，加強取締以期禁絕。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8723527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32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2529867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267744" y="512676"/>
            <a:ext cx="4680520" cy="792088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二</a:t>
            </a:r>
            <a:r>
              <a:rPr kumimoji="0" lang="zh-TW" altLang="en-US" sz="4000" dirty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、</a:t>
            </a:r>
            <a:r>
              <a:rPr kumimoji="0" lang="zh-TW" altLang="en-US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執行安康專案</a:t>
            </a:r>
            <a:endParaRPr kumimoji="0" lang="zh-TW" altLang="en-US" sz="4000" dirty="0">
              <a:solidFill>
                <a:schemeClr val="bg1"/>
              </a:solidFill>
              <a:effectLst>
                <a:glow rad="76200">
                  <a:schemeClr val="tx1">
                    <a:alpha val="4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graphicFrame>
        <p:nvGraphicFramePr>
          <p:cNvPr id="5" name="內容版面配置區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61983009"/>
              </p:ext>
            </p:extLst>
          </p:nvPr>
        </p:nvGraphicFramePr>
        <p:xfrm>
          <a:off x="504055" y="1484784"/>
          <a:ext cx="8316417" cy="311225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386069"/>
                <a:gridCol w="1732587"/>
                <a:gridCol w="1732587"/>
                <a:gridCol w="1732587"/>
                <a:gridCol w="1732587"/>
              </a:tblGrid>
              <a:tr h="681188">
                <a:tc gridSpan="5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32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安康專案</a:t>
                      </a:r>
                      <a:r>
                        <a:rPr lang="en-US" altLang="zh-TW" sz="32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101</a:t>
                      </a:r>
                      <a:r>
                        <a:rPr lang="zh-TW" altLang="en-US" sz="32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年至</a:t>
                      </a:r>
                      <a:r>
                        <a:rPr lang="en-US" altLang="zh-TW" sz="32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104</a:t>
                      </a:r>
                      <a:r>
                        <a:rPr lang="zh-TW" altLang="en-US" sz="32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年</a:t>
                      </a:r>
                      <a:r>
                        <a:rPr lang="en-US" altLang="zh-TW" sz="32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11</a:t>
                      </a:r>
                      <a:r>
                        <a:rPr lang="zh-TW" altLang="en-US" sz="32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月查緝成效</a:t>
                      </a:r>
                      <a:endParaRPr lang="zh-TW" altLang="en-US" sz="3200" b="1" kern="12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621172">
                <a:tc rowSpan="2">
                  <a:txBody>
                    <a:bodyPr/>
                    <a:lstStyle/>
                    <a:p>
                      <a:pPr algn="ctr"/>
                      <a:endParaRPr lang="en-US" altLang="zh-TW" sz="24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農漁畜</a:t>
                      </a:r>
                      <a:endParaRPr lang="en-US" altLang="zh-TW" sz="24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2400" dirty="0" smtClean="0">
                          <a:latin typeface="+mj-ea"/>
                          <a:ea typeface="+mj-ea"/>
                        </a:rPr>
                        <a:t>公斤</a:t>
                      </a:r>
                      <a:r>
                        <a:rPr lang="en-US" altLang="zh-TW" sz="2400" dirty="0" smtClean="0">
                          <a:latin typeface="+mj-ea"/>
                          <a:ea typeface="+mj-ea"/>
                        </a:rPr>
                        <a:t>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農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漁</a:t>
                      </a:r>
                      <a:endParaRPr lang="zh-TW" altLang="zh-TW" sz="2400" b="1" kern="1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畜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合計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780" marR="177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621172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242,966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158,970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25,645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427,581 </a:t>
                      </a:r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95678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菸品</a:t>
                      </a:r>
                      <a:endParaRPr lang="en-US" altLang="zh-TW" sz="2400" kern="1200" dirty="0" smtClean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altLang="zh-TW" sz="2400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千包</a:t>
                      </a:r>
                      <a:r>
                        <a:rPr lang="en-US" altLang="zh-TW" sz="2400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/>
                      <a:endParaRPr lang="en-US" altLang="zh-TW" sz="2400" dirty="0" smtClean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FF">
                        <a:alpha val="4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30,225.9</a:t>
                      </a:r>
                      <a:endParaRPr lang="zh-TW" altLang="en-US" sz="2400" kern="1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估計逃漏稅：</a:t>
                      </a:r>
                      <a:r>
                        <a:rPr lang="en-US" altLang="zh-TW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11</a:t>
                      </a:r>
                      <a:r>
                        <a:rPr lang="zh-TW" altLang="en-US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億</a:t>
                      </a:r>
                      <a:r>
                        <a:rPr lang="en-US" altLang="zh-TW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929</a:t>
                      </a:r>
                      <a:r>
                        <a:rPr lang="zh-TW" altLang="en-US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萬元</a:t>
                      </a:r>
                      <a:r>
                        <a:rPr lang="en-US" altLang="zh-TW" sz="2400" kern="1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FF">
                        <a:alpha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2400" b="1" kern="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575556" y="4676070"/>
            <a:ext cx="80648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查緝菸品</a:t>
            </a:r>
            <a:r>
              <a:rPr lang="zh-TW" altLang="en-US" sz="28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部分</a:t>
            </a:r>
            <a:r>
              <a:rPr lang="en-US" altLang="zh-TW" sz="28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3,022</a:t>
            </a:r>
            <a:r>
              <a:rPr lang="zh-TW" altLang="en-US" sz="28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萬餘包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，農漁畜部分合計</a:t>
            </a:r>
            <a:r>
              <a:rPr lang="en-US" altLang="zh-TW" sz="28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42</a:t>
            </a:r>
            <a:r>
              <a:rPr lang="zh-TW" altLang="en-US" sz="2800" b="1" spc="50" dirty="0" smtClean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萬餘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公斤，本署仍將持續專案查緝工作，以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維護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國內農漁畜產品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產業經濟秩序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，保障國人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食用安全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並杜絕</a:t>
            </a:r>
            <a:r>
              <a:rPr lang="zh-TW" altLang="en-US" sz="28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菸品走私</a:t>
            </a:r>
            <a:r>
              <a:rPr lang="zh-TW" altLang="en-US" sz="2800" b="1" spc="50" dirty="0">
                <a:ln w="11430"/>
                <a:solidFill>
                  <a:srgbClr val="0000FF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情形。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33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421182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4"/>
          <p:cNvSpPr>
            <a:spLocks noChangeArrowheads="1"/>
          </p:cNvSpPr>
          <p:nvPr/>
        </p:nvSpPr>
        <p:spPr bwMode="gray">
          <a:xfrm>
            <a:off x="2411760" y="277138"/>
            <a:ext cx="4104456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捌</a:t>
            </a:r>
            <a:r>
              <a:rPr kumimoji="0" lang="zh-TW" altLang="zh-TW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、</a:t>
            </a: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未來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/>
                  </a:outerShdw>
                </a:effectLst>
                <a:latin typeface="+mn-ea"/>
              </a:rPr>
              <a:t>展望</a:t>
            </a:r>
            <a:endParaRPr kumimoji="0" lang="zh-TW" altLang="en-US" sz="40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/>
                </a:outerShdw>
              </a:effectLst>
              <a:latin typeface="+mn-ea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237529" y="3768634"/>
            <a:ext cx="8625381" cy="2540686"/>
            <a:chOff x="267099" y="4005064"/>
            <a:chExt cx="8625381" cy="2540686"/>
          </a:xfrm>
        </p:grpSpPr>
        <p:sp>
          <p:nvSpPr>
            <p:cNvPr id="7" name="矩形 6"/>
            <p:cNvSpPr/>
            <p:nvPr/>
          </p:nvSpPr>
          <p:spPr>
            <a:xfrm>
              <a:off x="1550191" y="4005064"/>
              <a:ext cx="5832648" cy="648072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zh-TW" altLang="en-US" sz="2800" b="1" dirty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二、嚴密海域巡護工作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67099" y="4673542"/>
              <a:ext cx="8625381" cy="187220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just"/>
              <a:r>
                <a:rPr lang="zh-TW" altLang="en-US" sz="3000" b="1" spc="50" dirty="0">
                  <a:ln w="11430"/>
                  <a:gradFill>
                    <a:gsLst>
                      <a:gs pos="25000">
                        <a:srgbClr val="3333FF"/>
                      </a:gs>
                      <a:gs pos="100000">
                        <a:srgbClr val="000066"/>
                      </a:gs>
                    </a:gsLst>
                    <a:lin ang="5400000"/>
                  </a:gradFill>
                  <a:effectLst>
                    <a:glow rad="50800">
                      <a:prstClr val="white"/>
                    </a:glow>
                  </a:effectLst>
                  <a:latin typeface="+mn-ea"/>
                </a:rPr>
                <a:t>本署除持續強力取締越界大陸漁船外，並定期調派大型艦艇，嚴密專屬經濟海域巡護，並依漁汛期或突發事件，適時調整巡護作為，維護漁民作業權益及安全。</a:t>
              </a: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267099" y="1359725"/>
            <a:ext cx="8625381" cy="2304256"/>
            <a:chOff x="267099" y="3573016"/>
            <a:chExt cx="8625381" cy="2304256"/>
          </a:xfrm>
        </p:grpSpPr>
        <p:sp>
          <p:nvSpPr>
            <p:cNvPr id="10" name="矩形 9"/>
            <p:cNvSpPr/>
            <p:nvPr/>
          </p:nvSpPr>
          <p:spPr>
            <a:xfrm>
              <a:off x="1547663" y="3573016"/>
              <a:ext cx="5805605" cy="648072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zh-TW" altLang="en-US" sz="2800" b="1" dirty="0" smtClean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一、</a:t>
              </a:r>
              <a:r>
                <a:rPr kumimoji="0" lang="zh-TW" altLang="en-US" sz="2800" b="1" dirty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厚植海巡編裝與基礎</a:t>
              </a:r>
              <a:r>
                <a:rPr kumimoji="0" lang="zh-TW" altLang="en-US" sz="2800" b="1" dirty="0" smtClean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建設</a:t>
              </a:r>
              <a:endParaRPr kumimoji="0" lang="zh-TW" altLang="en-US" sz="2800" b="1" dirty="0">
                <a:solidFill>
                  <a:srgbClr val="FFFF00"/>
                </a:solidFill>
                <a:effectLst>
                  <a:glow rad="76200">
                    <a:schemeClr val="tx1">
                      <a:alpha val="40000"/>
                    </a:schemeClr>
                  </a:glow>
                </a:effectLst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099" y="4221088"/>
              <a:ext cx="8625381" cy="165618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just"/>
              <a:r>
                <a:rPr lang="zh-TW" altLang="en-US" sz="3000" b="1" spc="50" dirty="0">
                  <a:ln w="11430"/>
                  <a:gradFill>
                    <a:gsLst>
                      <a:gs pos="25000">
                        <a:srgbClr val="3333FF"/>
                      </a:gs>
                      <a:gs pos="100000">
                        <a:srgbClr val="000066"/>
                      </a:gs>
                    </a:gsLst>
                    <a:lin ang="5400000"/>
                  </a:gradFill>
                  <a:effectLst>
                    <a:glow rad="50800">
                      <a:prstClr val="white"/>
                    </a:glow>
                  </a:effectLst>
                  <a:latin typeface="+mn-ea"/>
                </a:rPr>
                <a:t>持續執行強化海巡編裝發展方案、基層廳舍及岸際雷達等各項海巡基礎建設，打造專業海巡團隊，躍升勤務執行能量。</a:t>
              </a:r>
            </a:p>
          </p:txBody>
        </p:sp>
      </p:grpSp>
      <p:sp>
        <p:nvSpPr>
          <p:cNvPr id="13" name="文字方塊 12"/>
          <p:cNvSpPr txBox="1"/>
          <p:nvPr/>
        </p:nvSpPr>
        <p:spPr>
          <a:xfrm>
            <a:off x="8720229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34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0827657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51520" y="3717032"/>
            <a:ext cx="8625381" cy="2592288"/>
            <a:chOff x="267099" y="1340768"/>
            <a:chExt cx="8625381" cy="2592288"/>
          </a:xfrm>
        </p:grpSpPr>
        <p:sp>
          <p:nvSpPr>
            <p:cNvPr id="10" name="矩形 9"/>
            <p:cNvSpPr/>
            <p:nvPr/>
          </p:nvSpPr>
          <p:spPr>
            <a:xfrm>
              <a:off x="1547664" y="1340768"/>
              <a:ext cx="5832648" cy="648072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zh-TW" altLang="en-US" sz="2800" b="1" dirty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四</a:t>
              </a:r>
              <a:r>
                <a:rPr kumimoji="0" lang="zh-TW" altLang="en-US" sz="2800" b="1" dirty="0" smtClean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、提升海域</a:t>
              </a:r>
              <a:r>
                <a:rPr kumimoji="0" lang="zh-TW" altLang="en-US" sz="2800" b="1" dirty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、海岸犯罪查緝能力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099" y="1988840"/>
              <a:ext cx="8625381" cy="19442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just"/>
              <a:r>
                <a:rPr lang="zh-TW" altLang="en-US" sz="3000" b="1" spc="50" dirty="0">
                  <a:ln w="11430"/>
                  <a:gradFill>
                    <a:gsLst>
                      <a:gs pos="25000">
                        <a:srgbClr val="3333FF"/>
                      </a:gs>
                      <a:gs pos="100000">
                        <a:srgbClr val="000066"/>
                      </a:gs>
                    </a:gsLst>
                    <a:lin ang="5400000"/>
                  </a:gradFill>
                  <a:effectLst>
                    <a:glow rad="50800">
                      <a:prstClr val="white"/>
                    </a:glow>
                  </a:effectLst>
                  <a:latin typeface="+mn-ea"/>
                </a:rPr>
                <a:t>針對計畫性、組織性之走私、非法入出國犯罪，強化情蒐及注偵作為，並運用「行政院查緝走私偷渡聯繫會報」機制，統合查緝能量，以達追本斷源之目標。</a:t>
              </a: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267099" y="836712"/>
            <a:ext cx="8625381" cy="2592288"/>
            <a:chOff x="267099" y="980728"/>
            <a:chExt cx="8625381" cy="2592288"/>
          </a:xfrm>
        </p:grpSpPr>
        <p:sp>
          <p:nvSpPr>
            <p:cNvPr id="13" name="矩形 12"/>
            <p:cNvSpPr/>
            <p:nvPr/>
          </p:nvSpPr>
          <p:spPr>
            <a:xfrm>
              <a:off x="1497068" y="980728"/>
              <a:ext cx="5837730" cy="648072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zh-TW" altLang="en-US" sz="2800" b="1" dirty="0" smtClean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三、</a:t>
              </a:r>
              <a:r>
                <a:rPr kumimoji="0" lang="zh-TW" altLang="en-US" sz="2800" b="1" dirty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精進</a:t>
              </a:r>
              <a:r>
                <a:rPr kumimoji="0" lang="zh-TW" altLang="en-US" sz="2800" b="1" dirty="0" smtClean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南海防務整備</a:t>
              </a:r>
              <a:endParaRPr kumimoji="0" lang="zh-TW" altLang="en-US" sz="2800" b="1" dirty="0">
                <a:solidFill>
                  <a:srgbClr val="FFFF00"/>
                </a:solidFill>
                <a:effectLst>
                  <a:glow rad="76200">
                    <a:schemeClr val="tx1">
                      <a:alpha val="40000"/>
                    </a:schemeClr>
                  </a:glow>
                </a:effectLst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67099" y="1628800"/>
              <a:ext cx="8625381" cy="19442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just"/>
              <a:r>
                <a:rPr lang="zh-TW" altLang="en-US" sz="3000" b="1" spc="50" dirty="0">
                  <a:ln w="11430"/>
                  <a:gradFill>
                    <a:gsLst>
                      <a:gs pos="25000">
                        <a:srgbClr val="3333FF"/>
                      </a:gs>
                      <a:gs pos="100000">
                        <a:srgbClr val="000066"/>
                      </a:gs>
                    </a:gsLst>
                    <a:lin ang="5400000"/>
                  </a:gradFill>
                  <a:effectLst>
                    <a:glow rad="50800">
                      <a:prstClr val="white"/>
                    </a:glow>
                  </a:effectLst>
                  <a:latin typeface="+mn-ea"/>
                </a:rPr>
                <a:t>因應日趨複雜、嚴峻之南海情勢，持續會同國防部辦理各項精進人員陸戰訓練、火砲性能、定期戰備輔訪等，使駐島單位達到「等同陸戰隊堅強戰力」之目標，以共同確保國土安全。</a:t>
              </a: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8721873" y="647954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35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5005901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123729" y="3573016"/>
            <a:ext cx="5040559" cy="64807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2800" b="1" dirty="0">
                <a:solidFill>
                  <a:srgbClr val="FFFF00"/>
                </a:solidFill>
                <a:effectLst>
                  <a:glow rad="76200">
                    <a:schemeClr val="tx1">
                      <a:alpha val="40000"/>
                    </a:schemeClr>
                  </a:glow>
                </a:effectLst>
                <a:latin typeface="+mn-ea"/>
              </a:rPr>
              <a:t>六、縝密組改各項整備工作</a:t>
            </a:r>
          </a:p>
        </p:txBody>
      </p:sp>
      <p:sp>
        <p:nvSpPr>
          <p:cNvPr id="8" name="矩形 7"/>
          <p:cNvSpPr/>
          <p:nvPr/>
        </p:nvSpPr>
        <p:spPr>
          <a:xfrm>
            <a:off x="267099" y="4221088"/>
            <a:ext cx="8625381" cy="2016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zh-TW" altLang="en-US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海洋委員會及所屬機關</a:t>
            </a:r>
            <a:r>
              <a:rPr lang="en-US" altLang="zh-TW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(</a:t>
            </a:r>
            <a:r>
              <a:rPr lang="zh-TW" altLang="en-US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構</a:t>
            </a:r>
            <a:r>
              <a:rPr lang="en-US" altLang="zh-TW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)</a:t>
            </a:r>
            <a:r>
              <a:rPr lang="zh-TW" altLang="en-US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組織法業經立法院三讀通過，總統於</a:t>
            </a:r>
            <a:r>
              <a:rPr lang="en-US" altLang="zh-TW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104</a:t>
            </a:r>
            <a:r>
              <a:rPr lang="zh-TW" altLang="en-US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年</a:t>
            </a:r>
            <a:r>
              <a:rPr lang="en-US" altLang="zh-TW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7</a:t>
            </a:r>
            <a:r>
              <a:rPr lang="zh-TW" altLang="en-US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月</a:t>
            </a:r>
            <a:r>
              <a:rPr lang="en-US" altLang="zh-TW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1</a:t>
            </a:r>
            <a:r>
              <a:rPr lang="zh-TW" altLang="en-US" sz="3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</a:rPr>
              <a:t>日公布，新設機關籌備工作經緯萬端，本署將持續透過期程管制，務求完備各項作業，以利施政無縫接軌。</a:t>
            </a:r>
            <a:endParaRPr lang="zh-TW" altLang="en-US" sz="30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n-ea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267099" y="692696"/>
            <a:ext cx="8625381" cy="2520280"/>
            <a:chOff x="210670" y="836712"/>
            <a:chExt cx="8625381" cy="2520280"/>
          </a:xfrm>
        </p:grpSpPr>
        <p:sp>
          <p:nvSpPr>
            <p:cNvPr id="10" name="矩形 9"/>
            <p:cNvSpPr/>
            <p:nvPr/>
          </p:nvSpPr>
          <p:spPr>
            <a:xfrm>
              <a:off x="2067299" y="836712"/>
              <a:ext cx="5040560" cy="648072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zh-TW" altLang="en-US" sz="2800" b="1" dirty="0" smtClean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五、強化海上</a:t>
              </a:r>
              <a:r>
                <a:rPr kumimoji="0" lang="zh-TW" altLang="en-US" sz="2800" b="1" dirty="0">
                  <a:solidFill>
                    <a:srgbClr val="FFFF00"/>
                  </a:solidFill>
                  <a:effectLst>
                    <a:glow rad="76200">
                      <a:schemeClr val="tx1">
                        <a:alpha val="40000"/>
                      </a:schemeClr>
                    </a:glow>
                  </a:effectLst>
                  <a:latin typeface="+mn-ea"/>
                </a:rPr>
                <a:t>搜救效能</a:t>
              </a:r>
              <a:endParaRPr kumimoji="0" lang="en-US" altLang="zh-TW" sz="2800" b="1" dirty="0">
                <a:solidFill>
                  <a:srgbClr val="FFFF00"/>
                </a:solidFill>
                <a:effectLst>
                  <a:glow rad="76200">
                    <a:schemeClr val="tx1">
                      <a:alpha val="40000"/>
                    </a:schemeClr>
                  </a:glow>
                </a:effectLst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10670" y="1484784"/>
              <a:ext cx="8625381" cy="187220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just"/>
              <a:r>
                <a:rPr lang="zh-TW" altLang="en-US" sz="3000" b="1" spc="50" dirty="0">
                  <a:ln w="11430"/>
                  <a:gradFill>
                    <a:gsLst>
                      <a:gs pos="25000">
                        <a:srgbClr val="3333FF"/>
                      </a:gs>
                      <a:gs pos="100000">
                        <a:srgbClr val="000066"/>
                      </a:gs>
                    </a:gsLst>
                    <a:lin ang="5400000"/>
                  </a:gradFill>
                  <a:effectLst>
                    <a:glow rad="50800">
                      <a:prstClr val="white"/>
                    </a:glow>
                  </a:effectLst>
                  <a:latin typeface="+mn-ea"/>
                </a:rPr>
                <a:t>持續推動跨國聯合搜救演練，並積極參與國際搜救組織、會議等，以接軌國際；另引進美國海岸防衛隊搜救系統，以電腦協助方式，提升海上救援效能。</a:t>
              </a: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36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5005901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395536" y="1268760"/>
            <a:ext cx="8424936" cy="532859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>
              <a:lnSpc>
                <a:spcPts val="3800"/>
              </a:lnSpc>
              <a:spcBef>
                <a:spcPts val="1800"/>
              </a:spcBef>
            </a:pPr>
            <a:r>
              <a:rPr lang="zh-TW" altLang="en-US" sz="32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　　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海岸巡防工作是國家安全、社會安定與經濟發展的重要基石，</a:t>
            </a:r>
            <a:r>
              <a:rPr lang="en-US" altLang="zh-TW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15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年來本署同仁不捨晝夜、不畏風浪守護海防最前線，始終維持最高昂之士氣。</a:t>
            </a:r>
            <a:endParaRPr lang="en-US" altLang="zh-TW" sz="3200" b="1" spc="50" dirty="0" smtClean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</a:effectLst>
              <a:latin typeface="+mn-ea"/>
              <a:ea typeface="+mn-ea"/>
            </a:endParaRPr>
          </a:p>
          <a:p>
            <a:pPr algn="just">
              <a:lnSpc>
                <a:spcPts val="3800"/>
              </a:lnSpc>
              <a:spcBef>
                <a:spcPts val="1800"/>
              </a:spcBef>
            </a:pPr>
            <a:r>
              <a:rPr lang="zh-TW" altLang="en-US" sz="32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 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   面對嶄新未來</a:t>
            </a:r>
            <a:r>
              <a:rPr lang="zh-TW" altLang="en-US" sz="32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，伴隨國人期待，本署將以更堅強的裝備、更成熟的技能、更積極的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態度，秉持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「</a:t>
            </a:r>
            <a:r>
              <a:rPr lang="zh-TW" altLang="en-US" sz="3200" b="1" spc="50" dirty="0" smtClean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鎮海經略、無遠弗屆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標楷體"/>
                <a:ea typeface="標楷體"/>
              </a:rPr>
              <a:t>」的願景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，</a:t>
            </a:r>
            <a:r>
              <a:rPr lang="zh-TW" altLang="en-US" sz="32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戮力執行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海域執法、海事服務、海洋事務</a:t>
            </a:r>
            <a:r>
              <a:rPr lang="zh-TW" altLang="en-US" sz="32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三大核心工作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，推動</a:t>
            </a:r>
            <a:r>
              <a:rPr lang="zh-TW" altLang="en-US" sz="32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我國成為</a:t>
            </a:r>
            <a:r>
              <a:rPr lang="zh-TW" altLang="en-US" sz="3200" b="1" spc="50" dirty="0">
                <a:ln w="11430"/>
                <a:solidFill>
                  <a:srgbClr val="FF0000"/>
                </a:soli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生態、安全與繁榮的海洋國家</a:t>
            </a:r>
            <a:r>
              <a:rPr lang="zh-TW" altLang="en-US" sz="32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</a:effectLst>
                <a:latin typeface="+mn-ea"/>
                <a:ea typeface="+mn-ea"/>
              </a:rPr>
              <a:t>。</a:t>
            </a:r>
            <a:endParaRPr lang="zh-TW" altLang="en-US" sz="32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" name="AutoShape 34"/>
          <p:cNvSpPr>
            <a:spLocks noChangeArrowheads="1"/>
          </p:cNvSpPr>
          <p:nvPr/>
        </p:nvSpPr>
        <p:spPr bwMode="gray">
          <a:xfrm>
            <a:off x="2627784" y="188640"/>
            <a:ext cx="4073769" cy="991622"/>
          </a:xfrm>
          <a:prstGeom prst="roundRect">
            <a:avLst>
              <a:gd name="adj" fmla="val 49106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000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玖</a:t>
            </a:r>
            <a:r>
              <a:rPr kumimoji="0" lang="zh-TW" altLang="en-US" sz="4000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38100" dist="38100" dir="2700000" algn="tl">
                    <a:srgbClr val="000000"/>
                  </a:outerShdw>
                </a:effectLst>
                <a:latin typeface="標楷體"/>
              </a:rPr>
              <a:t>、結 語</a:t>
            </a:r>
            <a:endParaRPr kumimoji="0" lang="zh-TW" altLang="en-US" sz="4000" dirty="0">
              <a:solidFill>
                <a:srgbClr val="FFFF00"/>
              </a:solidFill>
              <a:effectLst>
                <a:glow rad="101600">
                  <a:prstClr val="black">
                    <a:alpha val="60000"/>
                  </a:prstClr>
                </a:glow>
                <a:outerShdw blurRad="38100" dist="38100" dir="2700000" algn="tl">
                  <a:srgbClr val="000000"/>
                </a:outerShdw>
              </a:effectLst>
              <a:latin typeface="標楷體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711952" y="64886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>
                <a:latin typeface="+mj-ea"/>
                <a:ea typeface="+mj-ea"/>
              </a:defRPr>
            </a:lvl1pPr>
          </a:lstStyle>
          <a:p>
            <a:r>
              <a:rPr lang="en-US" altLang="zh-TW" dirty="0"/>
              <a:t>37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3799966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461629" y="2564904"/>
            <a:ext cx="4320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spc="50" dirty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ea"/>
                <a:ea typeface="+mn-ea"/>
              </a:rPr>
              <a:t>簡報</a:t>
            </a:r>
            <a:r>
              <a:rPr lang="zh-TW" altLang="en-US" sz="8000" b="1" spc="50" dirty="0" smtClean="0">
                <a:ln w="11430"/>
                <a:gradFill>
                  <a:gsLst>
                    <a:gs pos="25000">
                      <a:srgbClr val="3333FF"/>
                    </a:gs>
                    <a:gs pos="100000">
                      <a:srgbClr val="000066"/>
                    </a:gs>
                  </a:gsLst>
                  <a:lin ang="5400000"/>
                </a:gradFill>
                <a:effectLst>
                  <a:glow rad="50800">
                    <a:prstClr val="white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ea"/>
                <a:ea typeface="+mn-ea"/>
              </a:rPr>
              <a:t>完畢</a:t>
            </a:r>
            <a:endParaRPr lang="zh-TW" altLang="en-US" sz="8000" b="1" spc="50" dirty="0">
              <a:ln w="11430"/>
              <a:gradFill>
                <a:gsLst>
                  <a:gs pos="25000">
                    <a:srgbClr val="3333FF"/>
                  </a:gs>
                  <a:gs pos="100000">
                    <a:srgbClr val="000066"/>
                  </a:gs>
                </a:gsLst>
                <a:lin ang="5400000"/>
              </a:gradFill>
              <a:effectLst>
                <a:glow rad="50800">
                  <a:prstClr val="white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ea"/>
              <a:ea typeface="+mn-ea"/>
            </a:endParaRPr>
          </a:p>
        </p:txBody>
      </p:sp>
      <p:pic>
        <p:nvPicPr>
          <p:cNvPr id="5" name="圖片 4" descr="logo3.pn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-36512" y="44624"/>
            <a:ext cx="4519338" cy="10081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45900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7483</TotalTime>
  <Words>2659</Words>
  <Application>Microsoft Office PowerPoint</Application>
  <PresentationFormat>如螢幕大小 (4:3)</PresentationFormat>
  <Paragraphs>261</Paragraphs>
  <Slides>38</Slides>
  <Notes>38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39" baseType="lpstr">
      <vt:lpstr>波形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投影片 35</vt:lpstr>
      <vt:lpstr>投影片 36</vt:lpstr>
      <vt:lpstr>投影片 37</vt:lpstr>
      <vt:lpstr>投影片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方世傑</dc:creator>
  <cp:lastModifiedBy>Administrator</cp:lastModifiedBy>
  <cp:revision>761</cp:revision>
  <cp:lastPrinted>2015-12-16T06:32:42Z</cp:lastPrinted>
  <dcterms:created xsi:type="dcterms:W3CDTF">2014-08-18T01:17:11Z</dcterms:created>
  <dcterms:modified xsi:type="dcterms:W3CDTF">2015-12-17T04:08:58Z</dcterms:modified>
</cp:coreProperties>
</file>