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heme/themeOverride1.xml" ContentType="application/vnd.openxmlformats-officedocument.themeOverride+xml"/>
  <Override PartName="/ppt/notesSlides/notesSlide16.xml" ContentType="application/vnd.openxmlformats-officedocument.presentationml.notes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780" r:id="rId1"/>
  </p:sldMasterIdLst>
  <p:notesMasterIdLst>
    <p:notesMasterId r:id="rId26"/>
  </p:notesMasterIdLst>
  <p:handoutMasterIdLst>
    <p:handoutMasterId r:id="rId27"/>
  </p:handoutMasterIdLst>
  <p:sldIdLst>
    <p:sldId id="413" r:id="rId2"/>
    <p:sldId id="407" r:id="rId3"/>
    <p:sldId id="408" r:id="rId4"/>
    <p:sldId id="414" r:id="rId5"/>
    <p:sldId id="409" r:id="rId6"/>
    <p:sldId id="410" r:id="rId7"/>
    <p:sldId id="392" r:id="rId8"/>
    <p:sldId id="386" r:id="rId9"/>
    <p:sldId id="420" r:id="rId10"/>
    <p:sldId id="416" r:id="rId11"/>
    <p:sldId id="396" r:id="rId12"/>
    <p:sldId id="393" r:id="rId13"/>
    <p:sldId id="402" r:id="rId14"/>
    <p:sldId id="422" r:id="rId15"/>
    <p:sldId id="417" r:id="rId16"/>
    <p:sldId id="403" r:id="rId17"/>
    <p:sldId id="406" r:id="rId18"/>
    <p:sldId id="425" r:id="rId19"/>
    <p:sldId id="411" r:id="rId20"/>
    <p:sldId id="418" r:id="rId21"/>
    <p:sldId id="412" r:id="rId22"/>
    <p:sldId id="398" r:id="rId23"/>
    <p:sldId id="332" r:id="rId24"/>
    <p:sldId id="399" r:id="rId25"/>
  </p:sldIdLst>
  <p:sldSz cx="9144000" cy="6858000" type="screen4x3"/>
  <p:notesSz cx="6797675" cy="9926638"/>
  <p:defaultTextStyle>
    <a:defPPr>
      <a:defRPr lang="zh-TW"/>
    </a:defPPr>
    <a:lvl1pPr algn="l" rtl="0" fontAlgn="base">
      <a:spcBef>
        <a:spcPct val="0"/>
      </a:spcBef>
      <a:spcAft>
        <a:spcPct val="0"/>
      </a:spcAft>
      <a:defRPr kumimoji="1" kern="1200">
        <a:solidFill>
          <a:schemeClr val="tx1"/>
        </a:solidFill>
        <a:latin typeface="Arial" charset="0"/>
        <a:ea typeface="新細明體" pitchFamily="18" charset="-120"/>
        <a:cs typeface="+mn-cs"/>
      </a:defRPr>
    </a:lvl1pPr>
    <a:lvl2pPr marL="457200" algn="l" rtl="0" fontAlgn="base">
      <a:spcBef>
        <a:spcPct val="0"/>
      </a:spcBef>
      <a:spcAft>
        <a:spcPct val="0"/>
      </a:spcAft>
      <a:defRPr kumimoji="1" kern="1200">
        <a:solidFill>
          <a:schemeClr val="tx1"/>
        </a:solidFill>
        <a:latin typeface="Arial" charset="0"/>
        <a:ea typeface="新細明體" pitchFamily="18" charset="-120"/>
        <a:cs typeface="+mn-cs"/>
      </a:defRPr>
    </a:lvl2pPr>
    <a:lvl3pPr marL="914400" algn="l" rtl="0" fontAlgn="base">
      <a:spcBef>
        <a:spcPct val="0"/>
      </a:spcBef>
      <a:spcAft>
        <a:spcPct val="0"/>
      </a:spcAft>
      <a:defRPr kumimoji="1" kern="1200">
        <a:solidFill>
          <a:schemeClr val="tx1"/>
        </a:solidFill>
        <a:latin typeface="Arial" charset="0"/>
        <a:ea typeface="新細明體" pitchFamily="18" charset="-120"/>
        <a:cs typeface="+mn-cs"/>
      </a:defRPr>
    </a:lvl3pPr>
    <a:lvl4pPr marL="1371600" algn="l" rtl="0" fontAlgn="base">
      <a:spcBef>
        <a:spcPct val="0"/>
      </a:spcBef>
      <a:spcAft>
        <a:spcPct val="0"/>
      </a:spcAft>
      <a:defRPr kumimoji="1" kern="1200">
        <a:solidFill>
          <a:schemeClr val="tx1"/>
        </a:solidFill>
        <a:latin typeface="Arial" charset="0"/>
        <a:ea typeface="新細明體" pitchFamily="18" charset="-120"/>
        <a:cs typeface="+mn-cs"/>
      </a:defRPr>
    </a:lvl4pPr>
    <a:lvl5pPr marL="1828800" algn="l" rtl="0" fontAlgn="base">
      <a:spcBef>
        <a:spcPct val="0"/>
      </a:spcBef>
      <a:spcAft>
        <a:spcPct val="0"/>
      </a:spcAft>
      <a:defRPr kumimoji="1" kern="1200">
        <a:solidFill>
          <a:schemeClr val="tx1"/>
        </a:solidFill>
        <a:latin typeface="Arial" charset="0"/>
        <a:ea typeface="新細明體" pitchFamily="18" charset="-120"/>
        <a:cs typeface="+mn-cs"/>
      </a:defRPr>
    </a:lvl5pPr>
    <a:lvl6pPr marL="2286000" algn="l" defTabSz="914400" rtl="0" eaLnBrk="1" latinLnBrk="0" hangingPunct="1">
      <a:defRPr kumimoji="1" kern="1200">
        <a:solidFill>
          <a:schemeClr val="tx1"/>
        </a:solidFill>
        <a:latin typeface="Arial" charset="0"/>
        <a:ea typeface="新細明體" pitchFamily="18" charset="-120"/>
        <a:cs typeface="+mn-cs"/>
      </a:defRPr>
    </a:lvl6pPr>
    <a:lvl7pPr marL="2743200" algn="l" defTabSz="914400" rtl="0" eaLnBrk="1" latinLnBrk="0" hangingPunct="1">
      <a:defRPr kumimoji="1" kern="1200">
        <a:solidFill>
          <a:schemeClr val="tx1"/>
        </a:solidFill>
        <a:latin typeface="Arial" charset="0"/>
        <a:ea typeface="新細明體" pitchFamily="18" charset="-120"/>
        <a:cs typeface="+mn-cs"/>
      </a:defRPr>
    </a:lvl7pPr>
    <a:lvl8pPr marL="3200400" algn="l" defTabSz="914400" rtl="0" eaLnBrk="1" latinLnBrk="0" hangingPunct="1">
      <a:defRPr kumimoji="1" kern="1200">
        <a:solidFill>
          <a:schemeClr val="tx1"/>
        </a:solidFill>
        <a:latin typeface="Arial" charset="0"/>
        <a:ea typeface="新細明體" pitchFamily="18" charset="-120"/>
        <a:cs typeface="+mn-cs"/>
      </a:defRPr>
    </a:lvl8pPr>
    <a:lvl9pPr marL="3657600" algn="l" defTabSz="914400" rtl="0" eaLnBrk="1" latinLnBrk="0" hangingPunct="1">
      <a:defRPr kumimoji="1" kern="1200">
        <a:solidFill>
          <a:schemeClr val="tx1"/>
        </a:solidFill>
        <a:latin typeface="Arial" charset="0"/>
        <a:ea typeface="新細明體" pitchFamily="18" charset="-120"/>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0000FF"/>
    <a:srgbClr val="CCECFF"/>
    <a:srgbClr val="FFFF99"/>
    <a:srgbClr val="6699FF"/>
    <a:srgbClr val="FFCCFF"/>
    <a:srgbClr val="FFFFCC"/>
    <a:srgbClr val="CCFFCC"/>
    <a:srgbClr val="CCCCFF"/>
  </p:clrMru>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C89EF96-8CEA-46FF-86C4-4CE0E7609802}" styleName="淺色樣式 3 - 輔色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69CF1AB2-1976-4502-BF36-3FF5EA218861}" styleName="中等深淺樣式 4 - 輔色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8A107856-5554-42FB-B03E-39F5DBC370BA}" styleName="中等深淺樣式 4 - 輔色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0505E3EF-67EA-436B-97B2-0124C06EBD24}" styleName="中等深淺樣式 4 - 輔色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C4B1156A-380E-4F78-BDF5-A606A8083BF9}" styleName="中等深淺樣式 4 - 輔色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16D9F66E-5EB9-4882-86FB-DCBF35E3C3E4}" styleName="中等深淺樣式 4 - 輔色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22838BEF-8BB2-4498-84A7-C5851F593DF1}" styleName="中等深淺樣式 4 - 輔色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D7AC3CCA-C797-4891-BE02-D94E43425B78}" styleName="中等深淺樣式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BDBED569-4797-4DF1-A0F4-6AAB3CD982D8}" styleName="淺色樣式 3 - 輔色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6E25E649-3F16-4E02-A733-19D2CDBF48F0}" styleName="中等深淺樣式 3 - 輔色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00A15C55-8517-42AA-B614-E9B94910E393}" styleName="中等深淺樣式 2 - 輔色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176" autoAdjust="0"/>
    <p:restoredTop sz="82503" autoAdjust="0"/>
  </p:normalViewPr>
  <p:slideViewPr>
    <p:cSldViewPr>
      <p:cViewPr>
        <p:scale>
          <a:sx n="75" d="100"/>
          <a:sy n="75" d="100"/>
        </p:scale>
        <p:origin x="-996" y="-52"/>
      </p:cViewPr>
      <p:guideLst>
        <p:guide orient="horz" pos="2160"/>
        <p:guide pos="2880"/>
      </p:guideLst>
    </p:cSldViewPr>
  </p:slideViewPr>
  <p:outlineViewPr>
    <p:cViewPr>
      <p:scale>
        <a:sx n="33" d="100"/>
        <a:sy n="33" d="100"/>
      </p:scale>
      <p:origin x="0" y="-11707"/>
    </p:cViewPr>
  </p:outlineViewPr>
  <p:notesTextViewPr>
    <p:cViewPr>
      <p:scale>
        <a:sx n="1" d="1"/>
        <a:sy n="1" d="1"/>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2" Type="http://schemas.openxmlformats.org/officeDocument/2006/relationships/oleObject" Target="&#27963;&#38913;&#31807;1" TargetMode="External"/><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zh-TW"/>
  <c:clrMapOvr bg1="lt1" tx1="dk1" bg2="lt2" tx2="dk2" accent1="accent1" accent2="accent2" accent3="accent3" accent4="accent4" accent5="accent5" accent6="accent6" hlink="hlink" folHlink="folHlink"/>
  <c:chart>
    <c:autoTitleDeleted val="1"/>
    <c:plotArea>
      <c:layout/>
      <c:lineChart>
        <c:grouping val="standard"/>
        <c:ser>
          <c:idx val="0"/>
          <c:order val="0"/>
          <c:tx>
            <c:strRef>
              <c:f>工作表1!$B$1</c:f>
              <c:strCache>
                <c:ptCount val="1"/>
                <c:pt idx="0">
                  <c:v>專門技術性</c:v>
                </c:pt>
              </c:strCache>
            </c:strRef>
          </c:tx>
          <c:cat>
            <c:strRef>
              <c:f>工作表1!$A$2:$A$7</c:f>
              <c:strCache>
                <c:ptCount val="6"/>
                <c:pt idx="0">
                  <c:v>99年底</c:v>
                </c:pt>
                <c:pt idx="1">
                  <c:v>100年底</c:v>
                </c:pt>
                <c:pt idx="2">
                  <c:v>101年底</c:v>
                </c:pt>
                <c:pt idx="3">
                  <c:v>102年底</c:v>
                </c:pt>
                <c:pt idx="4">
                  <c:v>103年底</c:v>
                </c:pt>
                <c:pt idx="5">
                  <c:v>104年10月</c:v>
                </c:pt>
              </c:strCache>
            </c:strRef>
          </c:cat>
          <c:val>
            <c:numRef>
              <c:f>工作表1!$B$2:$B$7</c:f>
              <c:numCache>
                <c:formatCode>#,##0</c:formatCode>
                <c:ptCount val="6"/>
                <c:pt idx="0">
                  <c:v>13938</c:v>
                </c:pt>
                <c:pt idx="1">
                  <c:v>13981</c:v>
                </c:pt>
                <c:pt idx="2">
                  <c:v>14465</c:v>
                </c:pt>
                <c:pt idx="3">
                  <c:v>14855</c:v>
                </c:pt>
                <c:pt idx="4">
                  <c:v>15672</c:v>
                </c:pt>
                <c:pt idx="5">
                  <c:v>16378</c:v>
                </c:pt>
              </c:numCache>
            </c:numRef>
          </c:val>
        </c:ser>
        <c:ser>
          <c:idx val="1"/>
          <c:order val="1"/>
          <c:tx>
            <c:strRef>
              <c:f>工作表1!$C$1</c:f>
              <c:strCache>
                <c:ptCount val="1"/>
                <c:pt idx="0">
                  <c:v>其他專業工作</c:v>
                </c:pt>
              </c:strCache>
            </c:strRef>
          </c:tx>
          <c:cat>
            <c:strRef>
              <c:f>工作表1!$A$2:$A$7</c:f>
              <c:strCache>
                <c:ptCount val="6"/>
                <c:pt idx="0">
                  <c:v>99年底</c:v>
                </c:pt>
                <c:pt idx="1">
                  <c:v>100年底</c:v>
                </c:pt>
                <c:pt idx="2">
                  <c:v>101年底</c:v>
                </c:pt>
                <c:pt idx="3">
                  <c:v>102年底</c:v>
                </c:pt>
                <c:pt idx="4">
                  <c:v>103年底</c:v>
                </c:pt>
                <c:pt idx="5">
                  <c:v>104年10月</c:v>
                </c:pt>
              </c:strCache>
            </c:strRef>
          </c:cat>
          <c:val>
            <c:numRef>
              <c:f>工作表1!$C$2:$C$7</c:f>
              <c:numCache>
                <c:formatCode>#,##0</c:formatCode>
                <c:ptCount val="6"/>
                <c:pt idx="0">
                  <c:v>12651</c:v>
                </c:pt>
                <c:pt idx="1">
                  <c:v>12817</c:v>
                </c:pt>
                <c:pt idx="2">
                  <c:v>13159</c:v>
                </c:pt>
                <c:pt idx="3">
                  <c:v>12772</c:v>
                </c:pt>
                <c:pt idx="4">
                  <c:v>12887</c:v>
                </c:pt>
                <c:pt idx="5">
                  <c:v>13015</c:v>
                </c:pt>
              </c:numCache>
            </c:numRef>
          </c:val>
        </c:ser>
        <c:ser>
          <c:idx val="2"/>
          <c:order val="2"/>
          <c:tx>
            <c:strRef>
              <c:f>工作表1!$D$1</c:f>
              <c:strCache>
                <c:ptCount val="1"/>
                <c:pt idx="0">
                  <c:v>總計</c:v>
                </c:pt>
              </c:strCache>
            </c:strRef>
          </c:tx>
          <c:cat>
            <c:strRef>
              <c:f>工作表1!$A$2:$A$7</c:f>
              <c:strCache>
                <c:ptCount val="6"/>
                <c:pt idx="0">
                  <c:v>99年底</c:v>
                </c:pt>
                <c:pt idx="1">
                  <c:v>100年底</c:v>
                </c:pt>
                <c:pt idx="2">
                  <c:v>101年底</c:v>
                </c:pt>
                <c:pt idx="3">
                  <c:v>102年底</c:v>
                </c:pt>
                <c:pt idx="4">
                  <c:v>103年底</c:v>
                </c:pt>
                <c:pt idx="5">
                  <c:v>104年10月</c:v>
                </c:pt>
              </c:strCache>
            </c:strRef>
          </c:cat>
          <c:val>
            <c:numRef>
              <c:f>工作表1!$D$2:$D$7</c:f>
              <c:numCache>
                <c:formatCode>#,##0</c:formatCode>
                <c:ptCount val="6"/>
                <c:pt idx="0">
                  <c:v>26589</c:v>
                </c:pt>
                <c:pt idx="1">
                  <c:v>26798</c:v>
                </c:pt>
                <c:pt idx="2">
                  <c:v>27624</c:v>
                </c:pt>
                <c:pt idx="3">
                  <c:v>27627</c:v>
                </c:pt>
                <c:pt idx="4">
                  <c:v>28559</c:v>
                </c:pt>
                <c:pt idx="5">
                  <c:v>29393</c:v>
                </c:pt>
              </c:numCache>
            </c:numRef>
          </c:val>
        </c:ser>
        <c:marker val="1"/>
        <c:axId val="33327360"/>
        <c:axId val="33333248"/>
      </c:lineChart>
      <c:catAx>
        <c:axId val="33327360"/>
        <c:scaling>
          <c:orientation val="minMax"/>
        </c:scaling>
        <c:axPos val="b"/>
        <c:numFmt formatCode="General" sourceLinked="0"/>
        <c:majorTickMark val="none"/>
        <c:tickLblPos val="nextTo"/>
        <c:crossAx val="33333248"/>
        <c:crosses val="autoZero"/>
        <c:auto val="1"/>
        <c:lblAlgn val="ctr"/>
        <c:lblOffset val="100"/>
      </c:catAx>
      <c:valAx>
        <c:axId val="33333248"/>
        <c:scaling>
          <c:orientation val="minMax"/>
        </c:scaling>
        <c:axPos val="l"/>
        <c:majorGridlines/>
        <c:numFmt formatCode="#,##0" sourceLinked="1"/>
        <c:majorTickMark val="none"/>
        <c:tickLblPos val="nextTo"/>
        <c:spPr>
          <a:ln w="9525">
            <a:noFill/>
          </a:ln>
        </c:spPr>
        <c:crossAx val="33327360"/>
        <c:crosses val="autoZero"/>
        <c:crossBetween val="between"/>
      </c:valAx>
    </c:plotArea>
    <c:legend>
      <c:legendPos val="b"/>
      <c:layout/>
    </c:legend>
    <c:plotVisOnly val="1"/>
    <c:dispBlanksAs val="gap"/>
  </c:chart>
  <c:txPr>
    <a:bodyPr/>
    <a:lstStyle/>
    <a:p>
      <a:pPr>
        <a:defRPr sz="1400">
          <a:latin typeface="標楷體" panose="03000509000000000000" pitchFamily="65" charset="-120"/>
          <a:ea typeface="標楷體" panose="03000509000000000000" pitchFamily="65" charset="-120"/>
        </a:defRPr>
      </a:pPr>
      <a:endParaRPr lang="zh-TW"/>
    </a:p>
  </c:txPr>
  <c:externalData r:id="rId2"/>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46400" cy="496888"/>
          </a:xfrm>
          <a:prstGeom prst="rect">
            <a:avLst/>
          </a:prstGeom>
        </p:spPr>
        <p:txBody>
          <a:bodyPr vert="horz" lIns="91614" tIns="45808" rIns="91614" bIns="45808" rtlCol="0"/>
          <a:lstStyle>
            <a:lvl1pPr algn="l" eaLnBrk="1" hangingPunct="1">
              <a:defRPr sz="1200">
                <a:latin typeface="Arial" charset="0"/>
                <a:ea typeface="新細明體" pitchFamily="18" charset="-120"/>
              </a:defRPr>
            </a:lvl1pPr>
          </a:lstStyle>
          <a:p>
            <a:pPr>
              <a:defRPr/>
            </a:pPr>
            <a:endParaRPr lang="zh-TW" altLang="en-US"/>
          </a:p>
        </p:txBody>
      </p:sp>
      <p:sp>
        <p:nvSpPr>
          <p:cNvPr id="3" name="日期版面配置區 2"/>
          <p:cNvSpPr>
            <a:spLocks noGrp="1"/>
          </p:cNvSpPr>
          <p:nvPr>
            <p:ph type="dt" sz="quarter" idx="1"/>
          </p:nvPr>
        </p:nvSpPr>
        <p:spPr>
          <a:xfrm>
            <a:off x="3849688" y="0"/>
            <a:ext cx="2946400" cy="496888"/>
          </a:xfrm>
          <a:prstGeom prst="rect">
            <a:avLst/>
          </a:prstGeom>
        </p:spPr>
        <p:txBody>
          <a:bodyPr vert="horz" lIns="91614" tIns="45808" rIns="91614" bIns="45808" rtlCol="0"/>
          <a:lstStyle>
            <a:lvl1pPr algn="r" eaLnBrk="1" hangingPunct="1">
              <a:defRPr sz="1200">
                <a:latin typeface="Arial" charset="0"/>
                <a:ea typeface="新細明體" pitchFamily="18" charset="-120"/>
              </a:defRPr>
            </a:lvl1pPr>
          </a:lstStyle>
          <a:p>
            <a:pPr>
              <a:defRPr/>
            </a:pPr>
            <a:fld id="{8F10318D-B3B1-4BE8-B414-A6E1C72DB0EC}" type="datetimeFigureOut">
              <a:rPr lang="zh-TW" altLang="en-US"/>
              <a:pPr>
                <a:defRPr/>
              </a:pPr>
              <a:t>2015/12/3</a:t>
            </a:fld>
            <a:endParaRPr lang="zh-TW" altLang="en-US"/>
          </a:p>
        </p:txBody>
      </p:sp>
      <p:sp>
        <p:nvSpPr>
          <p:cNvPr id="4" name="頁尾版面配置區 3"/>
          <p:cNvSpPr>
            <a:spLocks noGrp="1"/>
          </p:cNvSpPr>
          <p:nvPr>
            <p:ph type="ftr" sz="quarter" idx="2"/>
          </p:nvPr>
        </p:nvSpPr>
        <p:spPr>
          <a:xfrm>
            <a:off x="0" y="9428163"/>
            <a:ext cx="2946400" cy="496887"/>
          </a:xfrm>
          <a:prstGeom prst="rect">
            <a:avLst/>
          </a:prstGeom>
        </p:spPr>
        <p:txBody>
          <a:bodyPr vert="horz" lIns="91614" tIns="45808" rIns="91614" bIns="45808" rtlCol="0" anchor="b"/>
          <a:lstStyle>
            <a:lvl1pPr algn="l" eaLnBrk="1" hangingPunct="1">
              <a:defRPr sz="1200">
                <a:latin typeface="Arial" charset="0"/>
                <a:ea typeface="新細明體" pitchFamily="18" charset="-120"/>
              </a:defRPr>
            </a:lvl1pPr>
          </a:lstStyle>
          <a:p>
            <a:pPr>
              <a:defRPr/>
            </a:pPr>
            <a:endParaRPr lang="zh-TW" altLang="en-US"/>
          </a:p>
        </p:txBody>
      </p:sp>
      <p:sp>
        <p:nvSpPr>
          <p:cNvPr id="5" name="投影片編號版面配置區 4"/>
          <p:cNvSpPr>
            <a:spLocks noGrp="1"/>
          </p:cNvSpPr>
          <p:nvPr>
            <p:ph type="sldNum" sz="quarter" idx="3"/>
          </p:nvPr>
        </p:nvSpPr>
        <p:spPr>
          <a:xfrm>
            <a:off x="3849688" y="9428163"/>
            <a:ext cx="2946400" cy="496887"/>
          </a:xfrm>
          <a:prstGeom prst="rect">
            <a:avLst/>
          </a:prstGeom>
        </p:spPr>
        <p:txBody>
          <a:bodyPr vert="horz" wrap="square" lIns="91614" tIns="45808" rIns="91614" bIns="45808" numCol="1" anchor="b" anchorCtr="0" compatLnSpc="1">
            <a:prstTxWarp prst="textNoShape">
              <a:avLst/>
            </a:prstTxWarp>
          </a:bodyPr>
          <a:lstStyle>
            <a:lvl1pPr algn="r" eaLnBrk="1" hangingPunct="1">
              <a:defRPr sz="1200">
                <a:ea typeface="新細明體" pitchFamily="18" charset="-120"/>
              </a:defRPr>
            </a:lvl1pPr>
          </a:lstStyle>
          <a:p>
            <a:pPr>
              <a:defRPr/>
            </a:pPr>
            <a:fld id="{29F56D54-FCA9-43DA-A9BA-D21A6F8CBB84}" type="slidenum">
              <a:rPr lang="zh-TW" altLang="en-US"/>
              <a:pPr>
                <a:defRPr/>
              </a:pPr>
              <a:t>‹#›</a:t>
            </a:fld>
            <a:endParaRPr lang="zh-TW"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46400" cy="496888"/>
          </a:xfrm>
          <a:prstGeom prst="rect">
            <a:avLst/>
          </a:prstGeom>
        </p:spPr>
        <p:txBody>
          <a:bodyPr vert="horz" lIns="91614" tIns="45808" rIns="91614" bIns="45808" rtlCol="0"/>
          <a:lstStyle>
            <a:lvl1pPr algn="l" eaLnBrk="1" hangingPunct="1">
              <a:defRPr sz="1200">
                <a:latin typeface="Arial" charset="0"/>
                <a:ea typeface="新細明體" charset="-120"/>
              </a:defRPr>
            </a:lvl1pPr>
          </a:lstStyle>
          <a:p>
            <a:pPr>
              <a:defRPr/>
            </a:pPr>
            <a:endParaRPr lang="zh-TW" altLang="en-US"/>
          </a:p>
        </p:txBody>
      </p:sp>
      <p:sp>
        <p:nvSpPr>
          <p:cNvPr id="3" name="日期版面配置區 2"/>
          <p:cNvSpPr>
            <a:spLocks noGrp="1"/>
          </p:cNvSpPr>
          <p:nvPr>
            <p:ph type="dt" idx="1"/>
          </p:nvPr>
        </p:nvSpPr>
        <p:spPr>
          <a:xfrm>
            <a:off x="3849688" y="0"/>
            <a:ext cx="2946400" cy="496888"/>
          </a:xfrm>
          <a:prstGeom prst="rect">
            <a:avLst/>
          </a:prstGeom>
        </p:spPr>
        <p:txBody>
          <a:bodyPr vert="horz" lIns="91614" tIns="45808" rIns="91614" bIns="45808" rtlCol="0"/>
          <a:lstStyle>
            <a:lvl1pPr algn="r" eaLnBrk="1" hangingPunct="1">
              <a:defRPr sz="1200">
                <a:latin typeface="Arial" charset="0"/>
                <a:ea typeface="新細明體" charset="-120"/>
              </a:defRPr>
            </a:lvl1pPr>
          </a:lstStyle>
          <a:p>
            <a:pPr>
              <a:defRPr/>
            </a:pPr>
            <a:fld id="{DCA36FA5-2B8A-4CC4-B496-DC32A8C584AD}" type="datetimeFigureOut">
              <a:rPr lang="zh-TW" altLang="en-US"/>
              <a:pPr>
                <a:defRPr/>
              </a:pPr>
              <a:t>2015/12/3</a:t>
            </a:fld>
            <a:endParaRPr lang="zh-TW" altLang="en-US"/>
          </a:p>
        </p:txBody>
      </p:sp>
      <p:sp>
        <p:nvSpPr>
          <p:cNvPr id="4" name="投影片圖像版面配置區 3"/>
          <p:cNvSpPr>
            <a:spLocks noGrp="1" noRot="1" noChangeAspect="1"/>
          </p:cNvSpPr>
          <p:nvPr>
            <p:ph type="sldImg" idx="2"/>
          </p:nvPr>
        </p:nvSpPr>
        <p:spPr>
          <a:xfrm>
            <a:off x="914400" y="741363"/>
            <a:ext cx="4968875" cy="3725862"/>
          </a:xfrm>
          <a:prstGeom prst="rect">
            <a:avLst/>
          </a:prstGeom>
          <a:noFill/>
          <a:ln w="12700">
            <a:solidFill>
              <a:prstClr val="black"/>
            </a:solidFill>
          </a:ln>
        </p:spPr>
        <p:txBody>
          <a:bodyPr vert="horz" lIns="91614" tIns="45808" rIns="91614" bIns="45808" rtlCol="0" anchor="ctr"/>
          <a:lstStyle/>
          <a:p>
            <a:pPr lvl="0"/>
            <a:endParaRPr lang="zh-TW" altLang="en-US" noProof="0" smtClean="0"/>
          </a:p>
        </p:txBody>
      </p:sp>
      <p:sp>
        <p:nvSpPr>
          <p:cNvPr id="5" name="備忘稿版面配置區 4"/>
          <p:cNvSpPr>
            <a:spLocks noGrp="1"/>
          </p:cNvSpPr>
          <p:nvPr>
            <p:ph type="body" sz="quarter" idx="3"/>
          </p:nvPr>
        </p:nvSpPr>
        <p:spPr>
          <a:xfrm>
            <a:off x="679450" y="4714875"/>
            <a:ext cx="5438775" cy="4468813"/>
          </a:xfrm>
          <a:prstGeom prst="rect">
            <a:avLst/>
          </a:prstGeom>
        </p:spPr>
        <p:txBody>
          <a:bodyPr vert="horz" lIns="91614" tIns="45808" rIns="91614" bIns="45808" rtlCol="0"/>
          <a:lstStyle/>
          <a:p>
            <a:pPr lvl="0"/>
            <a:r>
              <a:rPr lang="zh-TW" altLang="en-US" noProof="0" smtClean="0"/>
              <a:t>按一下以編輯母片文字樣式</a:t>
            </a:r>
          </a:p>
          <a:p>
            <a:pPr lvl="1"/>
            <a:r>
              <a:rPr lang="zh-TW" altLang="en-US" noProof="0" smtClean="0"/>
              <a:t>第二層</a:t>
            </a:r>
          </a:p>
          <a:p>
            <a:pPr lvl="2"/>
            <a:r>
              <a:rPr lang="zh-TW" altLang="en-US" noProof="0" smtClean="0"/>
              <a:t>第三層</a:t>
            </a:r>
          </a:p>
          <a:p>
            <a:pPr lvl="3"/>
            <a:r>
              <a:rPr lang="zh-TW" altLang="en-US" noProof="0" smtClean="0"/>
              <a:t>第四層</a:t>
            </a:r>
          </a:p>
          <a:p>
            <a:pPr lvl="4"/>
            <a:r>
              <a:rPr lang="zh-TW" altLang="en-US" noProof="0" smtClean="0"/>
              <a:t>第五層</a:t>
            </a:r>
          </a:p>
        </p:txBody>
      </p:sp>
      <p:sp>
        <p:nvSpPr>
          <p:cNvPr id="6" name="頁尾版面配置區 5"/>
          <p:cNvSpPr>
            <a:spLocks noGrp="1"/>
          </p:cNvSpPr>
          <p:nvPr>
            <p:ph type="ftr" sz="quarter" idx="4"/>
          </p:nvPr>
        </p:nvSpPr>
        <p:spPr>
          <a:xfrm>
            <a:off x="0" y="9428163"/>
            <a:ext cx="2946400" cy="496887"/>
          </a:xfrm>
          <a:prstGeom prst="rect">
            <a:avLst/>
          </a:prstGeom>
        </p:spPr>
        <p:txBody>
          <a:bodyPr vert="horz" lIns="91614" tIns="45808" rIns="91614" bIns="45808" rtlCol="0" anchor="b"/>
          <a:lstStyle>
            <a:lvl1pPr algn="l" eaLnBrk="1" hangingPunct="1">
              <a:defRPr sz="1200">
                <a:latin typeface="Arial" charset="0"/>
                <a:ea typeface="新細明體" charset="-120"/>
              </a:defRPr>
            </a:lvl1pPr>
          </a:lstStyle>
          <a:p>
            <a:pPr>
              <a:defRPr/>
            </a:pPr>
            <a:endParaRPr lang="zh-TW" altLang="en-US"/>
          </a:p>
        </p:txBody>
      </p:sp>
      <p:sp>
        <p:nvSpPr>
          <p:cNvPr id="7" name="投影片編號版面配置區 6"/>
          <p:cNvSpPr>
            <a:spLocks noGrp="1"/>
          </p:cNvSpPr>
          <p:nvPr>
            <p:ph type="sldNum" sz="quarter" idx="5"/>
          </p:nvPr>
        </p:nvSpPr>
        <p:spPr>
          <a:xfrm>
            <a:off x="3849688" y="9428163"/>
            <a:ext cx="2946400" cy="496887"/>
          </a:xfrm>
          <a:prstGeom prst="rect">
            <a:avLst/>
          </a:prstGeom>
        </p:spPr>
        <p:txBody>
          <a:bodyPr vert="horz" wrap="square" lIns="91614" tIns="45808" rIns="91614" bIns="45808" numCol="1" anchor="b" anchorCtr="0" compatLnSpc="1">
            <a:prstTxWarp prst="textNoShape">
              <a:avLst/>
            </a:prstTxWarp>
          </a:bodyPr>
          <a:lstStyle>
            <a:lvl1pPr algn="r" eaLnBrk="1" hangingPunct="1">
              <a:defRPr sz="1200">
                <a:ea typeface="新細明體" pitchFamily="18" charset="-120"/>
              </a:defRPr>
            </a:lvl1pPr>
          </a:lstStyle>
          <a:p>
            <a:pPr>
              <a:defRPr/>
            </a:pPr>
            <a:fld id="{BAE77095-7116-4A1E-B139-19532DB8D60E}" type="slidenum">
              <a:rPr lang="zh-TW" altLang="en-US"/>
              <a:pPr>
                <a:defRPr/>
              </a:pPr>
              <a:t>‹#›</a:t>
            </a:fld>
            <a:endParaRPr lang="zh-TW"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28675" name="備忘稿版面配置區 2"/>
          <p:cNvSpPr>
            <a:spLocks noGrp="1"/>
          </p:cNvSpPr>
          <p:nvPr>
            <p:ph type="body" idx="1"/>
          </p:nvPr>
        </p:nvSpPr>
        <p:spPr bwMode="auto">
          <a:noFill/>
        </p:spPr>
        <p:txBody>
          <a:bodyPr wrap="square" numCol="1" anchor="t" anchorCtr="0" compatLnSpc="1">
            <a:prstTxWarp prst="textNoShape">
              <a:avLst/>
            </a:prstTxWarp>
          </a:bodyPr>
          <a:lstStyle/>
          <a:p>
            <a:pPr defTabSz="903288"/>
            <a:endParaRPr lang="zh-TW" altLang="en-US" smtClean="0"/>
          </a:p>
        </p:txBody>
      </p:sp>
      <p:sp>
        <p:nvSpPr>
          <p:cNvPr id="28676" name="投影片編號版面配置區 3"/>
          <p:cNvSpPr>
            <a:spLocks noGrp="1"/>
          </p:cNvSpPr>
          <p:nvPr>
            <p:ph type="sldNum" sz="quarter" idx="5"/>
          </p:nvPr>
        </p:nvSpPr>
        <p:spPr bwMode="auto">
          <a:noFill/>
          <a:ln>
            <a:miter lim="800000"/>
            <a:headEnd/>
            <a:tailEnd/>
          </a:ln>
        </p:spPr>
        <p:txBody>
          <a:bodyPr/>
          <a:lstStyle/>
          <a:p>
            <a:fld id="{9C3D7EF2-31FA-45F4-8495-213EB5E44F72}" type="slidenum">
              <a:rPr lang="zh-TW" altLang="en-US" smtClean="0"/>
              <a:pPr/>
              <a:t>1</a:t>
            </a:fld>
            <a:endParaRPr lang="zh-TW" alt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29699" name="備忘稿版面配置區 2"/>
          <p:cNvSpPr>
            <a:spLocks noGrp="1"/>
          </p:cNvSpPr>
          <p:nvPr>
            <p:ph type="body" idx="1"/>
          </p:nvPr>
        </p:nvSpPr>
        <p:spPr bwMode="auto">
          <a:noFill/>
        </p:spPr>
        <p:txBody>
          <a:bodyPr wrap="square" numCol="1" anchor="t" anchorCtr="0" compatLnSpc="1">
            <a:prstTxWarp prst="textNoShape">
              <a:avLst/>
            </a:prstTxWarp>
          </a:bodyPr>
          <a:lstStyle/>
          <a:p>
            <a:endParaRPr lang="zh-TW" altLang="en-US" smtClean="0"/>
          </a:p>
        </p:txBody>
      </p:sp>
      <p:sp>
        <p:nvSpPr>
          <p:cNvPr id="29700" name="投影片編號版面配置區 3"/>
          <p:cNvSpPr>
            <a:spLocks noGrp="1"/>
          </p:cNvSpPr>
          <p:nvPr>
            <p:ph type="sldNum" sz="quarter" idx="5"/>
          </p:nvPr>
        </p:nvSpPr>
        <p:spPr bwMode="auto">
          <a:noFill/>
          <a:ln>
            <a:miter lim="800000"/>
            <a:headEnd/>
            <a:tailEnd/>
          </a:ln>
        </p:spPr>
        <p:txBody>
          <a:bodyPr/>
          <a:lstStyle/>
          <a:p>
            <a:fld id="{EEE6E329-CC22-4B94-B612-BF106BA368E9}" type="slidenum">
              <a:rPr lang="zh-TW" altLang="en-US" smtClean="0"/>
              <a:pPr/>
              <a:t>2</a:t>
            </a:fld>
            <a:endParaRPr lang="zh-TW" alt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30723" name="備忘稿版面配置區 2"/>
          <p:cNvSpPr>
            <a:spLocks noGrp="1"/>
          </p:cNvSpPr>
          <p:nvPr>
            <p:ph type="body" idx="1"/>
          </p:nvPr>
        </p:nvSpPr>
        <p:spPr bwMode="auto">
          <a:noFill/>
        </p:spPr>
        <p:txBody>
          <a:bodyPr wrap="square" numCol="1" anchor="t" anchorCtr="0" compatLnSpc="1">
            <a:prstTxWarp prst="textNoShape">
              <a:avLst/>
            </a:prstTxWarp>
          </a:bodyPr>
          <a:lstStyle/>
          <a:p>
            <a:endParaRPr lang="zh-TW" altLang="en-US" smtClean="0"/>
          </a:p>
        </p:txBody>
      </p:sp>
      <p:sp>
        <p:nvSpPr>
          <p:cNvPr id="30724" name="投影片編號版面配置區 3"/>
          <p:cNvSpPr>
            <a:spLocks noGrp="1"/>
          </p:cNvSpPr>
          <p:nvPr>
            <p:ph type="sldNum" sz="quarter" idx="5"/>
          </p:nvPr>
        </p:nvSpPr>
        <p:spPr bwMode="auto">
          <a:noFill/>
          <a:ln>
            <a:miter lim="800000"/>
            <a:headEnd/>
            <a:tailEnd/>
          </a:ln>
        </p:spPr>
        <p:txBody>
          <a:bodyPr/>
          <a:lstStyle/>
          <a:p>
            <a:fld id="{774897CA-1161-4669-BE8D-633FBEBEB47E}" type="slidenum">
              <a:rPr lang="zh-TW" altLang="en-US" smtClean="0"/>
              <a:pPr/>
              <a:t>3</a:t>
            </a:fld>
            <a:endParaRPr lang="zh-TW" alt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31747" name="備忘稿版面配置區 2"/>
          <p:cNvSpPr>
            <a:spLocks noGrp="1"/>
          </p:cNvSpPr>
          <p:nvPr>
            <p:ph type="body" idx="1"/>
          </p:nvPr>
        </p:nvSpPr>
        <p:spPr bwMode="auto">
          <a:noFill/>
        </p:spPr>
        <p:txBody>
          <a:bodyPr wrap="square" numCol="1" anchor="t" anchorCtr="0" compatLnSpc="1">
            <a:prstTxWarp prst="textNoShape">
              <a:avLst/>
            </a:prstTxWarp>
          </a:bodyPr>
          <a:lstStyle/>
          <a:p>
            <a:endParaRPr lang="zh-TW" altLang="en-US" smtClean="0"/>
          </a:p>
        </p:txBody>
      </p:sp>
      <p:sp>
        <p:nvSpPr>
          <p:cNvPr id="31748" name="投影片編號版面配置區 3"/>
          <p:cNvSpPr>
            <a:spLocks noGrp="1"/>
          </p:cNvSpPr>
          <p:nvPr>
            <p:ph type="sldNum" sz="quarter" idx="5"/>
          </p:nvPr>
        </p:nvSpPr>
        <p:spPr bwMode="auto">
          <a:noFill/>
          <a:ln>
            <a:miter lim="800000"/>
            <a:headEnd/>
            <a:tailEnd/>
          </a:ln>
        </p:spPr>
        <p:txBody>
          <a:bodyPr/>
          <a:lstStyle/>
          <a:p>
            <a:fld id="{3EA6DFE1-32EE-48DA-8DB0-7329DE22A3E6}" type="slidenum">
              <a:rPr lang="zh-TW" altLang="en-US" smtClean="0"/>
              <a:pPr/>
              <a:t>4</a:t>
            </a:fld>
            <a:endParaRPr lang="zh-TW" alt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32771" name="備忘稿版面配置區 2"/>
          <p:cNvSpPr>
            <a:spLocks noGrp="1"/>
          </p:cNvSpPr>
          <p:nvPr>
            <p:ph type="body" idx="1"/>
          </p:nvPr>
        </p:nvSpPr>
        <p:spPr bwMode="auto">
          <a:noFill/>
        </p:spPr>
        <p:txBody>
          <a:bodyPr wrap="square" numCol="1" anchor="t" anchorCtr="0" compatLnSpc="1">
            <a:prstTxWarp prst="textNoShape">
              <a:avLst/>
            </a:prstTxWarp>
          </a:bodyPr>
          <a:lstStyle/>
          <a:p>
            <a:endParaRPr lang="zh-TW" altLang="en-US" smtClean="0"/>
          </a:p>
        </p:txBody>
      </p:sp>
      <p:sp>
        <p:nvSpPr>
          <p:cNvPr id="32772" name="投影片編號版面配置區 3"/>
          <p:cNvSpPr>
            <a:spLocks noGrp="1"/>
          </p:cNvSpPr>
          <p:nvPr>
            <p:ph type="sldNum" sz="quarter" idx="5"/>
          </p:nvPr>
        </p:nvSpPr>
        <p:spPr bwMode="auto">
          <a:noFill/>
          <a:ln>
            <a:miter lim="800000"/>
            <a:headEnd/>
            <a:tailEnd/>
          </a:ln>
        </p:spPr>
        <p:txBody>
          <a:bodyPr/>
          <a:lstStyle/>
          <a:p>
            <a:fld id="{716B83F0-E59B-4B50-AABA-02C329D83168}" type="slidenum">
              <a:rPr lang="zh-TW" altLang="en-US" smtClean="0"/>
              <a:pPr/>
              <a:t>5</a:t>
            </a:fld>
            <a:endParaRPr lang="zh-TW" alt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33795" name="備忘稿版面配置區 2"/>
          <p:cNvSpPr>
            <a:spLocks noGrp="1"/>
          </p:cNvSpPr>
          <p:nvPr>
            <p:ph type="body" idx="1"/>
          </p:nvPr>
        </p:nvSpPr>
        <p:spPr bwMode="auto">
          <a:noFill/>
        </p:spPr>
        <p:txBody>
          <a:bodyPr wrap="square" numCol="1" anchor="t" anchorCtr="0" compatLnSpc="1">
            <a:prstTxWarp prst="textNoShape">
              <a:avLst/>
            </a:prstTxWarp>
          </a:bodyPr>
          <a:lstStyle/>
          <a:p>
            <a:endParaRPr lang="zh-TW" altLang="en-US" smtClean="0"/>
          </a:p>
        </p:txBody>
      </p:sp>
      <p:sp>
        <p:nvSpPr>
          <p:cNvPr id="33796" name="投影片編號版面配置區 3"/>
          <p:cNvSpPr>
            <a:spLocks noGrp="1"/>
          </p:cNvSpPr>
          <p:nvPr>
            <p:ph type="sldNum" sz="quarter" idx="5"/>
          </p:nvPr>
        </p:nvSpPr>
        <p:spPr bwMode="auto">
          <a:noFill/>
          <a:ln>
            <a:miter lim="800000"/>
            <a:headEnd/>
            <a:tailEnd/>
          </a:ln>
        </p:spPr>
        <p:txBody>
          <a:bodyPr/>
          <a:lstStyle/>
          <a:p>
            <a:fld id="{8514BD3F-55C4-45F3-BD50-E9C54D152B9E}" type="slidenum">
              <a:rPr lang="zh-TW" altLang="en-US" smtClean="0"/>
              <a:pPr/>
              <a:t>6</a:t>
            </a:fld>
            <a:endParaRPr lang="zh-TW" alt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34819" name="備忘稿版面配置區 2"/>
          <p:cNvSpPr>
            <a:spLocks noGrp="1"/>
          </p:cNvSpPr>
          <p:nvPr>
            <p:ph type="body" idx="1"/>
          </p:nvPr>
        </p:nvSpPr>
        <p:spPr bwMode="auto">
          <a:noFill/>
        </p:spPr>
        <p:txBody>
          <a:bodyPr wrap="square" numCol="1" anchor="t" anchorCtr="0" compatLnSpc="1">
            <a:prstTxWarp prst="textNoShape">
              <a:avLst/>
            </a:prstTxWarp>
          </a:bodyPr>
          <a:lstStyle/>
          <a:p>
            <a:endParaRPr lang="zh-TW" altLang="en-US" smtClean="0"/>
          </a:p>
        </p:txBody>
      </p:sp>
      <p:sp>
        <p:nvSpPr>
          <p:cNvPr id="34820" name="投影片編號版面配置區 3"/>
          <p:cNvSpPr>
            <a:spLocks noGrp="1"/>
          </p:cNvSpPr>
          <p:nvPr>
            <p:ph type="sldNum" sz="quarter" idx="5"/>
          </p:nvPr>
        </p:nvSpPr>
        <p:spPr bwMode="auto">
          <a:noFill/>
          <a:ln>
            <a:miter lim="800000"/>
            <a:headEnd/>
            <a:tailEnd/>
          </a:ln>
        </p:spPr>
        <p:txBody>
          <a:bodyPr/>
          <a:lstStyle/>
          <a:p>
            <a:fld id="{4A6C4FF9-27AA-4226-9109-B207D20485AD}" type="slidenum">
              <a:rPr lang="zh-TW" altLang="en-US" smtClean="0"/>
              <a:pPr/>
              <a:t>7</a:t>
            </a:fld>
            <a:endParaRPr lang="zh-TW" alt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35843" name="備忘稿版面配置區 2"/>
          <p:cNvSpPr>
            <a:spLocks noGrp="1"/>
          </p:cNvSpPr>
          <p:nvPr>
            <p:ph type="body" idx="1"/>
          </p:nvPr>
        </p:nvSpPr>
        <p:spPr bwMode="auto">
          <a:noFill/>
        </p:spPr>
        <p:txBody>
          <a:bodyPr wrap="square" numCol="1" anchor="t" anchorCtr="0" compatLnSpc="1">
            <a:prstTxWarp prst="textNoShape">
              <a:avLst/>
            </a:prstTxWarp>
          </a:bodyPr>
          <a:lstStyle/>
          <a:p>
            <a:endParaRPr lang="zh-TW" altLang="en-US" smtClean="0"/>
          </a:p>
        </p:txBody>
      </p:sp>
      <p:sp>
        <p:nvSpPr>
          <p:cNvPr id="35844" name="投影片編號版面配置區 3"/>
          <p:cNvSpPr>
            <a:spLocks noGrp="1"/>
          </p:cNvSpPr>
          <p:nvPr>
            <p:ph type="sldNum" sz="quarter" idx="5"/>
          </p:nvPr>
        </p:nvSpPr>
        <p:spPr bwMode="auto">
          <a:noFill/>
          <a:ln>
            <a:miter lim="800000"/>
            <a:headEnd/>
            <a:tailEnd/>
          </a:ln>
        </p:spPr>
        <p:txBody>
          <a:bodyPr/>
          <a:lstStyle/>
          <a:p>
            <a:fld id="{A215D86A-D953-452C-9811-941B26376946}" type="slidenum">
              <a:rPr lang="zh-TW" altLang="en-US" smtClean="0"/>
              <a:pPr/>
              <a:t>8</a:t>
            </a:fld>
            <a:endParaRPr lang="zh-TW" alt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36867" name="備忘稿版面配置區 2"/>
          <p:cNvSpPr>
            <a:spLocks noGrp="1"/>
          </p:cNvSpPr>
          <p:nvPr>
            <p:ph type="body" idx="1"/>
          </p:nvPr>
        </p:nvSpPr>
        <p:spPr bwMode="auto">
          <a:noFill/>
        </p:spPr>
        <p:txBody>
          <a:bodyPr wrap="square" numCol="1" anchor="t" anchorCtr="0" compatLnSpc="1">
            <a:prstTxWarp prst="textNoShape">
              <a:avLst/>
            </a:prstTxWarp>
          </a:bodyPr>
          <a:lstStyle/>
          <a:p>
            <a:endParaRPr lang="zh-TW" altLang="en-US" smtClean="0"/>
          </a:p>
        </p:txBody>
      </p:sp>
      <p:sp>
        <p:nvSpPr>
          <p:cNvPr id="36868" name="投影片編號版面配置區 3"/>
          <p:cNvSpPr>
            <a:spLocks noGrp="1"/>
          </p:cNvSpPr>
          <p:nvPr>
            <p:ph type="sldNum" sz="quarter" idx="5"/>
          </p:nvPr>
        </p:nvSpPr>
        <p:spPr bwMode="auto">
          <a:noFill/>
          <a:ln>
            <a:miter lim="800000"/>
            <a:headEnd/>
            <a:tailEnd/>
          </a:ln>
        </p:spPr>
        <p:txBody>
          <a:bodyPr/>
          <a:lstStyle/>
          <a:p>
            <a:fld id="{2C7C8099-F5A6-4B0F-B451-FEAA9FDB2A23}" type="slidenum">
              <a:rPr lang="zh-TW" altLang="en-US" smtClean="0"/>
              <a:pPr/>
              <a:t>9</a:t>
            </a:fld>
            <a:endParaRPr lang="zh-TW" alt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37891" name="備忘稿版面配置區 2"/>
          <p:cNvSpPr>
            <a:spLocks noGrp="1"/>
          </p:cNvSpPr>
          <p:nvPr>
            <p:ph type="body" idx="1"/>
          </p:nvPr>
        </p:nvSpPr>
        <p:spPr bwMode="auto">
          <a:noFill/>
        </p:spPr>
        <p:txBody>
          <a:bodyPr wrap="square" numCol="1" anchor="t" anchorCtr="0" compatLnSpc="1">
            <a:prstTxWarp prst="textNoShape">
              <a:avLst/>
            </a:prstTxWarp>
          </a:bodyPr>
          <a:lstStyle/>
          <a:p>
            <a:endParaRPr lang="zh-TW" altLang="en-US" smtClean="0"/>
          </a:p>
        </p:txBody>
      </p:sp>
      <p:sp>
        <p:nvSpPr>
          <p:cNvPr id="37892" name="投影片編號版面配置區 3"/>
          <p:cNvSpPr>
            <a:spLocks noGrp="1"/>
          </p:cNvSpPr>
          <p:nvPr>
            <p:ph type="sldNum" sz="quarter" idx="5"/>
          </p:nvPr>
        </p:nvSpPr>
        <p:spPr bwMode="auto">
          <a:noFill/>
          <a:ln>
            <a:miter lim="800000"/>
            <a:headEnd/>
            <a:tailEnd/>
          </a:ln>
        </p:spPr>
        <p:txBody>
          <a:bodyPr/>
          <a:lstStyle/>
          <a:p>
            <a:fld id="{ABC300BE-A89C-4FAC-BBA2-175B4303C6C8}" type="slidenum">
              <a:rPr lang="zh-TW" altLang="en-US" smtClean="0"/>
              <a:pPr/>
              <a:t>10</a:t>
            </a:fld>
            <a:endParaRPr lang="zh-TW" alt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38915" name="備忘稿版面配置區 2"/>
          <p:cNvSpPr>
            <a:spLocks noGrp="1"/>
          </p:cNvSpPr>
          <p:nvPr>
            <p:ph type="body" idx="1"/>
          </p:nvPr>
        </p:nvSpPr>
        <p:spPr bwMode="auto">
          <a:noFill/>
        </p:spPr>
        <p:txBody>
          <a:bodyPr wrap="square" numCol="1" anchor="t" anchorCtr="0" compatLnSpc="1">
            <a:prstTxWarp prst="textNoShape">
              <a:avLst/>
            </a:prstTxWarp>
          </a:bodyPr>
          <a:lstStyle/>
          <a:p>
            <a:endParaRPr lang="zh-TW" altLang="en-US" smtClean="0"/>
          </a:p>
        </p:txBody>
      </p:sp>
      <p:sp>
        <p:nvSpPr>
          <p:cNvPr id="38916" name="投影片編號版面配置區 3"/>
          <p:cNvSpPr>
            <a:spLocks noGrp="1"/>
          </p:cNvSpPr>
          <p:nvPr>
            <p:ph type="sldNum" sz="quarter" idx="5"/>
          </p:nvPr>
        </p:nvSpPr>
        <p:spPr bwMode="auto">
          <a:noFill/>
          <a:ln>
            <a:miter lim="800000"/>
            <a:headEnd/>
            <a:tailEnd/>
          </a:ln>
        </p:spPr>
        <p:txBody>
          <a:bodyPr/>
          <a:lstStyle/>
          <a:p>
            <a:fld id="{9C92CC1D-E8DE-42DB-882E-F3960E4CBFF5}" type="slidenum">
              <a:rPr lang="zh-TW" altLang="en-US" smtClean="0"/>
              <a:pPr/>
              <a:t>11</a:t>
            </a:fld>
            <a:endParaRPr lang="zh-TW" alt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39939" name="備忘稿版面配置區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TW" altLang="en-US" smtClean="0"/>
          </a:p>
        </p:txBody>
      </p:sp>
      <p:sp>
        <p:nvSpPr>
          <p:cNvPr id="39940" name="投影片編號版面配置區 3"/>
          <p:cNvSpPr>
            <a:spLocks noGrp="1"/>
          </p:cNvSpPr>
          <p:nvPr>
            <p:ph type="sldNum" sz="quarter" idx="5"/>
          </p:nvPr>
        </p:nvSpPr>
        <p:spPr bwMode="auto">
          <a:noFill/>
          <a:ln>
            <a:miter lim="800000"/>
            <a:headEnd/>
            <a:tailEnd/>
          </a:ln>
        </p:spPr>
        <p:txBody>
          <a:bodyPr/>
          <a:lstStyle/>
          <a:p>
            <a:fld id="{8B98B697-2F17-4262-ADEB-D1FF1C64D000}" type="slidenum">
              <a:rPr lang="zh-TW" altLang="en-US" smtClean="0"/>
              <a:pPr/>
              <a:t>12</a:t>
            </a:fld>
            <a:endParaRPr lang="zh-TW" alt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40963" name="備忘稿版面配置區 2"/>
          <p:cNvSpPr>
            <a:spLocks noGrp="1"/>
          </p:cNvSpPr>
          <p:nvPr>
            <p:ph type="body" idx="1"/>
          </p:nvPr>
        </p:nvSpPr>
        <p:spPr bwMode="auto">
          <a:noFill/>
        </p:spPr>
        <p:txBody>
          <a:bodyPr wrap="square" numCol="1" anchor="t" anchorCtr="0" compatLnSpc="1">
            <a:prstTxWarp prst="textNoShape">
              <a:avLst/>
            </a:prstTxWarp>
          </a:bodyPr>
          <a:lstStyle/>
          <a:p>
            <a:endParaRPr lang="zh-TW" altLang="en-US" smtClean="0"/>
          </a:p>
        </p:txBody>
      </p:sp>
      <p:sp>
        <p:nvSpPr>
          <p:cNvPr id="40964" name="投影片編號版面配置區 3"/>
          <p:cNvSpPr>
            <a:spLocks noGrp="1"/>
          </p:cNvSpPr>
          <p:nvPr>
            <p:ph type="sldNum" sz="quarter" idx="5"/>
          </p:nvPr>
        </p:nvSpPr>
        <p:spPr bwMode="auto">
          <a:noFill/>
          <a:ln>
            <a:miter lim="800000"/>
            <a:headEnd/>
            <a:tailEnd/>
          </a:ln>
        </p:spPr>
        <p:txBody>
          <a:bodyPr/>
          <a:lstStyle/>
          <a:p>
            <a:fld id="{3C481C28-8480-4B25-BACE-4A2FEEE33167}" type="slidenum">
              <a:rPr lang="zh-TW" altLang="en-US" smtClean="0"/>
              <a:pPr/>
              <a:t>13</a:t>
            </a:fld>
            <a:endParaRPr lang="zh-TW" alt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41987" name="備忘稿版面配置區 2"/>
          <p:cNvSpPr>
            <a:spLocks noGrp="1"/>
          </p:cNvSpPr>
          <p:nvPr>
            <p:ph type="body" idx="1"/>
          </p:nvPr>
        </p:nvSpPr>
        <p:spPr bwMode="auto">
          <a:noFill/>
        </p:spPr>
        <p:txBody>
          <a:bodyPr wrap="square" numCol="1" anchor="t" anchorCtr="0" compatLnSpc="1">
            <a:prstTxWarp prst="textNoShape">
              <a:avLst/>
            </a:prstTxWarp>
          </a:bodyPr>
          <a:lstStyle/>
          <a:p>
            <a:endParaRPr lang="zh-TW" altLang="en-US" smtClean="0"/>
          </a:p>
        </p:txBody>
      </p:sp>
      <p:sp>
        <p:nvSpPr>
          <p:cNvPr id="41988" name="投影片編號版面配置區 3"/>
          <p:cNvSpPr>
            <a:spLocks noGrp="1"/>
          </p:cNvSpPr>
          <p:nvPr>
            <p:ph type="sldNum" sz="quarter" idx="5"/>
          </p:nvPr>
        </p:nvSpPr>
        <p:spPr bwMode="auto">
          <a:noFill/>
          <a:ln>
            <a:miter lim="800000"/>
            <a:headEnd/>
            <a:tailEnd/>
          </a:ln>
        </p:spPr>
        <p:txBody>
          <a:bodyPr/>
          <a:lstStyle/>
          <a:p>
            <a:fld id="{962134B5-18C5-4362-ABD5-0D6D362ED763}" type="slidenum">
              <a:rPr lang="zh-TW" altLang="en-US" smtClean="0"/>
              <a:pPr/>
              <a:t>14</a:t>
            </a:fld>
            <a:endParaRPr lang="zh-TW" alt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43011" name="備忘稿版面配置區 2"/>
          <p:cNvSpPr>
            <a:spLocks noGrp="1"/>
          </p:cNvSpPr>
          <p:nvPr>
            <p:ph type="body" idx="1"/>
          </p:nvPr>
        </p:nvSpPr>
        <p:spPr bwMode="auto">
          <a:noFill/>
        </p:spPr>
        <p:txBody>
          <a:bodyPr wrap="square" numCol="1" anchor="t" anchorCtr="0" compatLnSpc="1">
            <a:prstTxWarp prst="textNoShape">
              <a:avLst/>
            </a:prstTxWarp>
          </a:bodyPr>
          <a:lstStyle/>
          <a:p>
            <a:endParaRPr lang="zh-TW" altLang="en-US" smtClean="0"/>
          </a:p>
        </p:txBody>
      </p:sp>
      <p:sp>
        <p:nvSpPr>
          <p:cNvPr id="43012" name="投影片編號版面配置區 3"/>
          <p:cNvSpPr>
            <a:spLocks noGrp="1"/>
          </p:cNvSpPr>
          <p:nvPr>
            <p:ph type="sldNum" sz="quarter" idx="5"/>
          </p:nvPr>
        </p:nvSpPr>
        <p:spPr bwMode="auto">
          <a:noFill/>
          <a:ln>
            <a:miter lim="800000"/>
            <a:headEnd/>
            <a:tailEnd/>
          </a:ln>
        </p:spPr>
        <p:txBody>
          <a:bodyPr/>
          <a:lstStyle/>
          <a:p>
            <a:fld id="{37E7657F-4F80-4CA6-8E71-62705D34B4BA}" type="slidenum">
              <a:rPr lang="zh-TW" altLang="en-US" smtClean="0"/>
              <a:pPr/>
              <a:t>15</a:t>
            </a:fld>
            <a:endParaRPr lang="zh-TW" alt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44035" name="備忘稿版面配置區 2"/>
          <p:cNvSpPr>
            <a:spLocks noGrp="1"/>
          </p:cNvSpPr>
          <p:nvPr>
            <p:ph type="body" idx="1"/>
          </p:nvPr>
        </p:nvSpPr>
        <p:spPr bwMode="auto">
          <a:noFill/>
        </p:spPr>
        <p:txBody>
          <a:bodyPr wrap="square" numCol="1" anchor="t" anchorCtr="0" compatLnSpc="1">
            <a:prstTxWarp prst="textNoShape">
              <a:avLst/>
            </a:prstTxWarp>
          </a:bodyPr>
          <a:lstStyle/>
          <a:p>
            <a:endParaRPr lang="zh-TW" altLang="en-US" smtClean="0"/>
          </a:p>
        </p:txBody>
      </p:sp>
      <p:sp>
        <p:nvSpPr>
          <p:cNvPr id="44036" name="投影片編號版面配置區 3"/>
          <p:cNvSpPr>
            <a:spLocks noGrp="1"/>
          </p:cNvSpPr>
          <p:nvPr>
            <p:ph type="sldNum" sz="quarter" idx="5"/>
          </p:nvPr>
        </p:nvSpPr>
        <p:spPr bwMode="auto">
          <a:noFill/>
          <a:ln>
            <a:miter lim="800000"/>
            <a:headEnd/>
            <a:tailEnd/>
          </a:ln>
        </p:spPr>
        <p:txBody>
          <a:bodyPr/>
          <a:lstStyle/>
          <a:p>
            <a:fld id="{C41EA961-C903-402D-B2C4-6F3261EFD039}" type="slidenum">
              <a:rPr lang="zh-TW" altLang="en-US" smtClean="0"/>
              <a:pPr/>
              <a:t>20</a:t>
            </a:fld>
            <a:endParaRPr lang="zh-TW" alt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45059" name="備忘稿版面配置區 2"/>
          <p:cNvSpPr>
            <a:spLocks noGrp="1"/>
          </p:cNvSpPr>
          <p:nvPr>
            <p:ph type="body" idx="1"/>
          </p:nvPr>
        </p:nvSpPr>
        <p:spPr bwMode="auto">
          <a:noFill/>
        </p:spPr>
        <p:txBody>
          <a:bodyPr wrap="square" numCol="1" anchor="t" anchorCtr="0" compatLnSpc="1">
            <a:prstTxWarp prst="textNoShape">
              <a:avLst/>
            </a:prstTxWarp>
          </a:bodyPr>
          <a:lstStyle/>
          <a:p>
            <a:endParaRPr lang="zh-TW" altLang="en-US" smtClean="0"/>
          </a:p>
        </p:txBody>
      </p:sp>
      <p:sp>
        <p:nvSpPr>
          <p:cNvPr id="45060" name="投影片編號版面配置區 3"/>
          <p:cNvSpPr>
            <a:spLocks noGrp="1"/>
          </p:cNvSpPr>
          <p:nvPr>
            <p:ph type="sldNum" sz="quarter" idx="5"/>
          </p:nvPr>
        </p:nvSpPr>
        <p:spPr bwMode="auto">
          <a:noFill/>
          <a:ln>
            <a:miter lim="800000"/>
            <a:headEnd/>
            <a:tailEnd/>
          </a:ln>
        </p:spPr>
        <p:txBody>
          <a:bodyPr/>
          <a:lstStyle/>
          <a:p>
            <a:fld id="{FFB1442C-8317-4DF1-9FCD-F82A56C9C2A0}" type="slidenum">
              <a:rPr lang="zh-TW" altLang="en-US" smtClean="0"/>
              <a:pPr/>
              <a:t>22</a:t>
            </a:fld>
            <a:endParaRPr lang="zh-TW" alt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46083" name="備忘稿版面配置區 2"/>
          <p:cNvSpPr>
            <a:spLocks noGrp="1"/>
          </p:cNvSpPr>
          <p:nvPr>
            <p:ph type="body" idx="1"/>
          </p:nvPr>
        </p:nvSpPr>
        <p:spPr bwMode="auto">
          <a:noFill/>
        </p:spPr>
        <p:txBody>
          <a:bodyPr wrap="square" numCol="1" anchor="t" anchorCtr="0" compatLnSpc="1">
            <a:prstTxWarp prst="textNoShape">
              <a:avLst/>
            </a:prstTxWarp>
          </a:bodyPr>
          <a:lstStyle/>
          <a:p>
            <a:endParaRPr lang="zh-TW" altLang="en-US" smtClean="0"/>
          </a:p>
        </p:txBody>
      </p:sp>
      <p:sp>
        <p:nvSpPr>
          <p:cNvPr id="46084" name="投影片編號版面配置區 3"/>
          <p:cNvSpPr>
            <a:spLocks noGrp="1"/>
          </p:cNvSpPr>
          <p:nvPr>
            <p:ph type="sldNum" sz="quarter" idx="5"/>
          </p:nvPr>
        </p:nvSpPr>
        <p:spPr bwMode="auto">
          <a:noFill/>
          <a:ln>
            <a:miter lim="800000"/>
            <a:headEnd/>
            <a:tailEnd/>
          </a:ln>
        </p:spPr>
        <p:txBody>
          <a:bodyPr/>
          <a:lstStyle/>
          <a:p>
            <a:fld id="{4FB60D83-D822-4404-89FF-C5F680294F77}" type="slidenum">
              <a:rPr lang="zh-TW" altLang="en-US" smtClean="0"/>
              <a:pPr/>
              <a:t>23</a:t>
            </a:fld>
            <a:endParaRPr lang="zh-TW"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lvl1pPr>
              <a:defRPr/>
            </a:lvl1pPr>
          </a:lstStyle>
          <a:p>
            <a:pPr>
              <a:defRPr/>
            </a:pPr>
            <a:endParaRPr lang="zh-TW" altLang="en-US"/>
          </a:p>
        </p:txBody>
      </p:sp>
      <p:sp>
        <p:nvSpPr>
          <p:cNvPr id="5" name="頁尾版面配置區 4"/>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a:defRPr/>
            </a:lvl1pPr>
          </a:lstStyle>
          <a:p>
            <a:pPr>
              <a:defRPr/>
            </a:pPr>
            <a:fld id="{7A195A51-B241-406E-98AE-D6B4D7993EA7}" type="slidenum">
              <a:rPr lang="zh-TW" altLang="en-US"/>
              <a:pPr>
                <a:defRPr/>
              </a:pPr>
              <a:t>‹#›</a:t>
            </a:fld>
            <a:endParaRPr lang="zh-TW"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pPr>
              <a:defRPr/>
            </a:pPr>
            <a:endParaRPr lang="zh-TW" altLang="en-US"/>
          </a:p>
        </p:txBody>
      </p:sp>
      <p:sp>
        <p:nvSpPr>
          <p:cNvPr id="5" name="頁尾版面配置區 4"/>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a:defRPr/>
            </a:lvl1pPr>
          </a:lstStyle>
          <a:p>
            <a:pPr>
              <a:defRPr/>
            </a:pPr>
            <a:fld id="{7CBC76BC-3EB3-4B16-9DA8-241CBE716E17}" type="slidenum">
              <a:rPr lang="zh-TW" altLang="en-US"/>
              <a:pPr>
                <a:defRPr/>
              </a:pPr>
              <a:t>‹#›</a:t>
            </a:fld>
            <a:endParaRPr lang="zh-TW"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lvl1pPr>
              <a:defRPr/>
            </a:lvl1pPr>
          </a:lstStyle>
          <a:p>
            <a:pPr>
              <a:defRPr/>
            </a:pPr>
            <a:endParaRPr lang="zh-TW" altLang="en-US"/>
          </a:p>
        </p:txBody>
      </p:sp>
      <p:sp>
        <p:nvSpPr>
          <p:cNvPr id="5" name="頁尾版面配置區 4"/>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a:defRPr/>
            </a:lvl1pPr>
          </a:lstStyle>
          <a:p>
            <a:pPr>
              <a:defRPr/>
            </a:pPr>
            <a:fld id="{5D4DBE02-DB49-48E8-8E3A-E78A35ECFD16}" type="slidenum">
              <a:rPr lang="zh-TW" altLang="en-US"/>
              <a:pPr>
                <a:defRPr/>
              </a:pPr>
              <a:t>‹#›</a:t>
            </a:fld>
            <a:endParaRPr lang="zh-TW"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3"/>
          <p:cNvSpPr>
            <a:spLocks noGrp="1"/>
          </p:cNvSpPr>
          <p:nvPr>
            <p:ph type="dt" sz="half" idx="10"/>
          </p:nvPr>
        </p:nvSpPr>
        <p:spPr/>
        <p:txBody>
          <a:bodyPr/>
          <a:lstStyle>
            <a:lvl1pPr>
              <a:defRPr/>
            </a:lvl1pPr>
          </a:lstStyle>
          <a:p>
            <a:pPr>
              <a:defRPr/>
            </a:pPr>
            <a:endParaRPr lang="zh-TW" altLang="en-US"/>
          </a:p>
        </p:txBody>
      </p:sp>
      <p:sp>
        <p:nvSpPr>
          <p:cNvPr id="6" name="頁尾版面配置區 4"/>
          <p:cNvSpPr>
            <a:spLocks noGrp="1"/>
          </p:cNvSpPr>
          <p:nvPr>
            <p:ph type="ftr" sz="quarter" idx="11"/>
          </p:nvPr>
        </p:nvSpPr>
        <p:spPr/>
        <p:txBody>
          <a:bodyPr/>
          <a:lstStyle>
            <a:lvl1pPr>
              <a:defRPr/>
            </a:lvl1pPr>
          </a:lstStyle>
          <a:p>
            <a:pPr>
              <a:defRPr/>
            </a:pPr>
            <a:endParaRPr lang="zh-TW" altLang="en-US"/>
          </a:p>
        </p:txBody>
      </p:sp>
      <p:sp>
        <p:nvSpPr>
          <p:cNvPr id="7" name="投影片編號版面配置區 5"/>
          <p:cNvSpPr>
            <a:spLocks noGrp="1"/>
          </p:cNvSpPr>
          <p:nvPr>
            <p:ph type="sldNum" sz="quarter" idx="12"/>
          </p:nvPr>
        </p:nvSpPr>
        <p:spPr/>
        <p:txBody>
          <a:bodyPr/>
          <a:lstStyle>
            <a:lvl1pPr>
              <a:defRPr/>
            </a:lvl1pPr>
          </a:lstStyle>
          <a:p>
            <a:pPr>
              <a:defRPr/>
            </a:pPr>
            <a:fld id="{10964C07-5408-4289-BE50-19BF31FC58E7}" type="slidenum">
              <a:rPr lang="zh-TW" altLang="en-US"/>
              <a:pPr>
                <a:defRPr/>
              </a:pPr>
              <a:t>‹#›</a:t>
            </a:fld>
            <a:endParaRPr lang="zh-TW"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3"/>
          <p:cNvSpPr>
            <a:spLocks noGrp="1"/>
          </p:cNvSpPr>
          <p:nvPr>
            <p:ph type="dt" sz="half" idx="10"/>
          </p:nvPr>
        </p:nvSpPr>
        <p:spPr/>
        <p:txBody>
          <a:bodyPr/>
          <a:lstStyle>
            <a:lvl1pPr>
              <a:defRPr/>
            </a:lvl1pPr>
          </a:lstStyle>
          <a:p>
            <a:pPr>
              <a:defRPr/>
            </a:pPr>
            <a:endParaRPr lang="zh-TW" altLang="en-US"/>
          </a:p>
        </p:txBody>
      </p:sp>
      <p:sp>
        <p:nvSpPr>
          <p:cNvPr id="8" name="頁尾版面配置區 4"/>
          <p:cNvSpPr>
            <a:spLocks noGrp="1"/>
          </p:cNvSpPr>
          <p:nvPr>
            <p:ph type="ftr" sz="quarter" idx="11"/>
          </p:nvPr>
        </p:nvSpPr>
        <p:spPr/>
        <p:txBody>
          <a:bodyPr/>
          <a:lstStyle>
            <a:lvl1pPr>
              <a:defRPr/>
            </a:lvl1pPr>
          </a:lstStyle>
          <a:p>
            <a:pPr>
              <a:defRPr/>
            </a:pPr>
            <a:endParaRPr lang="zh-TW" altLang="en-US"/>
          </a:p>
        </p:txBody>
      </p:sp>
      <p:sp>
        <p:nvSpPr>
          <p:cNvPr id="9" name="投影片編號版面配置區 5"/>
          <p:cNvSpPr>
            <a:spLocks noGrp="1"/>
          </p:cNvSpPr>
          <p:nvPr>
            <p:ph type="sldNum" sz="quarter" idx="12"/>
          </p:nvPr>
        </p:nvSpPr>
        <p:spPr/>
        <p:txBody>
          <a:bodyPr/>
          <a:lstStyle>
            <a:lvl1pPr>
              <a:defRPr/>
            </a:lvl1pPr>
          </a:lstStyle>
          <a:p>
            <a:pPr>
              <a:defRPr/>
            </a:pPr>
            <a:fld id="{0B4306EC-81C7-476F-90AD-5DE613B5EB95}" type="slidenum">
              <a:rPr lang="zh-TW" altLang="en-US"/>
              <a:pPr>
                <a:defRPr/>
              </a:pPr>
              <a:t>‹#›</a:t>
            </a:fld>
            <a:endParaRPr lang="zh-TW"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3"/>
          <p:cNvSpPr>
            <a:spLocks noGrp="1"/>
          </p:cNvSpPr>
          <p:nvPr>
            <p:ph type="dt" sz="half" idx="10"/>
          </p:nvPr>
        </p:nvSpPr>
        <p:spPr/>
        <p:txBody>
          <a:bodyPr/>
          <a:lstStyle>
            <a:lvl1pPr>
              <a:defRPr/>
            </a:lvl1pPr>
          </a:lstStyle>
          <a:p>
            <a:pPr>
              <a:defRPr/>
            </a:pPr>
            <a:endParaRPr lang="zh-TW" altLang="en-US"/>
          </a:p>
        </p:txBody>
      </p:sp>
      <p:sp>
        <p:nvSpPr>
          <p:cNvPr id="4" name="頁尾版面配置區 4"/>
          <p:cNvSpPr>
            <a:spLocks noGrp="1"/>
          </p:cNvSpPr>
          <p:nvPr>
            <p:ph type="ftr" sz="quarter" idx="11"/>
          </p:nvPr>
        </p:nvSpPr>
        <p:spPr/>
        <p:txBody>
          <a:bodyPr/>
          <a:lstStyle>
            <a:lvl1pPr>
              <a:defRPr/>
            </a:lvl1pPr>
          </a:lstStyle>
          <a:p>
            <a:pPr>
              <a:defRPr/>
            </a:pPr>
            <a:endParaRPr lang="zh-TW" altLang="en-US"/>
          </a:p>
        </p:txBody>
      </p:sp>
      <p:sp>
        <p:nvSpPr>
          <p:cNvPr id="5" name="投影片編號版面配置區 5"/>
          <p:cNvSpPr>
            <a:spLocks noGrp="1"/>
          </p:cNvSpPr>
          <p:nvPr>
            <p:ph type="sldNum" sz="quarter" idx="12"/>
          </p:nvPr>
        </p:nvSpPr>
        <p:spPr/>
        <p:txBody>
          <a:bodyPr/>
          <a:lstStyle>
            <a:lvl1pPr>
              <a:defRPr/>
            </a:lvl1pPr>
          </a:lstStyle>
          <a:p>
            <a:pPr>
              <a:defRPr/>
            </a:pPr>
            <a:fld id="{71D2FB26-39CA-4D4E-9880-B40DF076901D}" type="slidenum">
              <a:rPr lang="zh-TW" altLang="en-US"/>
              <a:pPr>
                <a:defRPr/>
              </a:pPr>
              <a:t>‹#›</a:t>
            </a:fld>
            <a:endParaRPr lang="zh-TW"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3"/>
          <p:cNvSpPr>
            <a:spLocks noGrp="1"/>
          </p:cNvSpPr>
          <p:nvPr>
            <p:ph type="dt" sz="half" idx="10"/>
          </p:nvPr>
        </p:nvSpPr>
        <p:spPr/>
        <p:txBody>
          <a:bodyPr/>
          <a:lstStyle>
            <a:lvl1pPr>
              <a:defRPr/>
            </a:lvl1pPr>
          </a:lstStyle>
          <a:p>
            <a:pPr>
              <a:defRPr/>
            </a:pPr>
            <a:endParaRPr lang="zh-TW" altLang="en-US"/>
          </a:p>
        </p:txBody>
      </p:sp>
      <p:sp>
        <p:nvSpPr>
          <p:cNvPr id="3" name="頁尾版面配置區 4"/>
          <p:cNvSpPr>
            <a:spLocks noGrp="1"/>
          </p:cNvSpPr>
          <p:nvPr>
            <p:ph type="ftr" sz="quarter" idx="11"/>
          </p:nvPr>
        </p:nvSpPr>
        <p:spPr/>
        <p:txBody>
          <a:bodyPr/>
          <a:lstStyle>
            <a:lvl1pPr>
              <a:defRPr/>
            </a:lvl1pPr>
          </a:lstStyle>
          <a:p>
            <a:pPr>
              <a:defRPr/>
            </a:pPr>
            <a:endParaRPr lang="zh-TW" altLang="en-US"/>
          </a:p>
        </p:txBody>
      </p:sp>
      <p:sp>
        <p:nvSpPr>
          <p:cNvPr id="4" name="投影片編號版面配置區 5"/>
          <p:cNvSpPr>
            <a:spLocks noGrp="1"/>
          </p:cNvSpPr>
          <p:nvPr>
            <p:ph type="sldNum" sz="quarter" idx="12"/>
          </p:nvPr>
        </p:nvSpPr>
        <p:spPr/>
        <p:txBody>
          <a:bodyPr/>
          <a:lstStyle>
            <a:lvl1pPr>
              <a:defRPr/>
            </a:lvl1pPr>
          </a:lstStyle>
          <a:p>
            <a:pPr>
              <a:defRPr/>
            </a:pPr>
            <a:fld id="{7702B0D3-5737-464D-9117-D7AD263A7761}" type="slidenum">
              <a:rPr lang="zh-TW" altLang="en-US"/>
              <a:pPr>
                <a:defRPr/>
              </a:pPr>
              <a:t>‹#›</a:t>
            </a:fld>
            <a:endParaRPr lang="zh-TW"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3"/>
          <p:cNvSpPr>
            <a:spLocks noGrp="1"/>
          </p:cNvSpPr>
          <p:nvPr>
            <p:ph type="dt" sz="half" idx="10"/>
          </p:nvPr>
        </p:nvSpPr>
        <p:spPr/>
        <p:txBody>
          <a:bodyPr/>
          <a:lstStyle>
            <a:lvl1pPr>
              <a:defRPr/>
            </a:lvl1pPr>
          </a:lstStyle>
          <a:p>
            <a:pPr>
              <a:defRPr/>
            </a:pPr>
            <a:endParaRPr lang="zh-TW" altLang="en-US"/>
          </a:p>
        </p:txBody>
      </p:sp>
      <p:sp>
        <p:nvSpPr>
          <p:cNvPr id="6" name="頁尾版面配置區 4"/>
          <p:cNvSpPr>
            <a:spLocks noGrp="1"/>
          </p:cNvSpPr>
          <p:nvPr>
            <p:ph type="ftr" sz="quarter" idx="11"/>
          </p:nvPr>
        </p:nvSpPr>
        <p:spPr/>
        <p:txBody>
          <a:bodyPr/>
          <a:lstStyle>
            <a:lvl1pPr>
              <a:defRPr/>
            </a:lvl1pPr>
          </a:lstStyle>
          <a:p>
            <a:pPr>
              <a:defRPr/>
            </a:pPr>
            <a:endParaRPr lang="zh-TW" altLang="en-US"/>
          </a:p>
        </p:txBody>
      </p:sp>
      <p:sp>
        <p:nvSpPr>
          <p:cNvPr id="7" name="投影片編號版面配置區 5"/>
          <p:cNvSpPr>
            <a:spLocks noGrp="1"/>
          </p:cNvSpPr>
          <p:nvPr>
            <p:ph type="sldNum" sz="quarter" idx="12"/>
          </p:nvPr>
        </p:nvSpPr>
        <p:spPr/>
        <p:txBody>
          <a:bodyPr/>
          <a:lstStyle>
            <a:lvl1pPr>
              <a:defRPr/>
            </a:lvl1pPr>
          </a:lstStyle>
          <a:p>
            <a:pPr>
              <a:defRPr/>
            </a:pPr>
            <a:fld id="{1E663538-66A2-408F-8D6E-4F58A20875C2}" type="slidenum">
              <a:rPr lang="zh-TW" altLang="en-US"/>
              <a:pPr>
                <a:defRPr/>
              </a:pPr>
              <a:t>‹#›</a:t>
            </a:fld>
            <a:endParaRPr lang="zh-TW"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smtClean="0"/>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3"/>
          <p:cNvSpPr>
            <a:spLocks noGrp="1"/>
          </p:cNvSpPr>
          <p:nvPr>
            <p:ph type="dt" sz="half" idx="10"/>
          </p:nvPr>
        </p:nvSpPr>
        <p:spPr/>
        <p:txBody>
          <a:bodyPr/>
          <a:lstStyle>
            <a:lvl1pPr>
              <a:defRPr/>
            </a:lvl1pPr>
          </a:lstStyle>
          <a:p>
            <a:pPr>
              <a:defRPr/>
            </a:pPr>
            <a:endParaRPr lang="zh-TW" altLang="en-US"/>
          </a:p>
        </p:txBody>
      </p:sp>
      <p:sp>
        <p:nvSpPr>
          <p:cNvPr id="6" name="頁尾版面配置區 4"/>
          <p:cNvSpPr>
            <a:spLocks noGrp="1"/>
          </p:cNvSpPr>
          <p:nvPr>
            <p:ph type="ftr" sz="quarter" idx="11"/>
          </p:nvPr>
        </p:nvSpPr>
        <p:spPr/>
        <p:txBody>
          <a:bodyPr/>
          <a:lstStyle>
            <a:lvl1pPr>
              <a:defRPr/>
            </a:lvl1pPr>
          </a:lstStyle>
          <a:p>
            <a:pPr>
              <a:defRPr/>
            </a:pPr>
            <a:endParaRPr lang="zh-TW" altLang="en-US"/>
          </a:p>
        </p:txBody>
      </p:sp>
      <p:sp>
        <p:nvSpPr>
          <p:cNvPr id="7" name="投影片編號版面配置區 5"/>
          <p:cNvSpPr>
            <a:spLocks noGrp="1"/>
          </p:cNvSpPr>
          <p:nvPr>
            <p:ph type="sldNum" sz="quarter" idx="12"/>
          </p:nvPr>
        </p:nvSpPr>
        <p:spPr/>
        <p:txBody>
          <a:bodyPr/>
          <a:lstStyle>
            <a:lvl1pPr>
              <a:defRPr/>
            </a:lvl1pPr>
          </a:lstStyle>
          <a:p>
            <a:pPr>
              <a:defRPr/>
            </a:pPr>
            <a:fld id="{3796153C-24D6-4BEA-85E2-A8B75CFF87A4}" type="slidenum">
              <a:rPr lang="zh-TW" altLang="en-US"/>
              <a:pPr>
                <a:defRPr/>
              </a:pPr>
              <a:t>‹#›</a:t>
            </a:fld>
            <a:endParaRPr lang="zh-TW"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pPr>
              <a:defRPr/>
            </a:pPr>
            <a:endParaRPr lang="zh-TW" altLang="en-US"/>
          </a:p>
        </p:txBody>
      </p:sp>
      <p:sp>
        <p:nvSpPr>
          <p:cNvPr id="5" name="頁尾版面配置區 4"/>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a:defRPr/>
            </a:lvl1pPr>
          </a:lstStyle>
          <a:p>
            <a:pPr>
              <a:defRPr/>
            </a:pPr>
            <a:fld id="{4A357411-80C9-4CC5-BDE5-0A11EBA935E3}" type="slidenum">
              <a:rPr lang="zh-TW" altLang="en-US"/>
              <a:pPr>
                <a:defRPr/>
              </a:pPr>
              <a:t>‹#›</a:t>
            </a:fld>
            <a:endParaRPr lang="zh-TW"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pPr>
              <a:defRPr/>
            </a:pPr>
            <a:endParaRPr lang="zh-TW" altLang="en-US"/>
          </a:p>
        </p:txBody>
      </p:sp>
      <p:sp>
        <p:nvSpPr>
          <p:cNvPr id="5" name="頁尾版面配置區 4"/>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a:defRPr/>
            </a:lvl1pPr>
          </a:lstStyle>
          <a:p>
            <a:pPr>
              <a:defRPr/>
            </a:pPr>
            <a:fld id="{E610BB05-C085-4876-BA87-72FA1953BEC2}" type="slidenum">
              <a:rPr lang="zh-TW" altLang="en-US"/>
              <a:pPr>
                <a:defRPr/>
              </a:pPr>
              <a:t>‹#›</a:t>
            </a:fld>
            <a:endParaRPr lang="zh-TW"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標題，文字及物件">
    <p:spTree>
      <p:nvGrpSpPr>
        <p:cNvPr id="1" name=""/>
        <p:cNvGrpSpPr/>
        <p:nvPr/>
      </p:nvGrpSpPr>
      <p:grpSpPr>
        <a:xfrm>
          <a:off x="0" y="0"/>
          <a:ext cx="0" cy="0"/>
          <a:chOff x="0" y="0"/>
          <a:chExt cx="0" cy="0"/>
        </a:xfrm>
      </p:grpSpPr>
      <p:pic>
        <p:nvPicPr>
          <p:cNvPr id="5" name="Picture 2" descr="C:\Users\abook\Desktop\logo.png"/>
          <p:cNvPicPr>
            <a:picLocks noChangeAspect="1" noChangeArrowheads="1"/>
          </p:cNvPicPr>
          <p:nvPr userDrawn="1"/>
        </p:nvPicPr>
        <p:blipFill>
          <a:blip r:embed="rId2" cstate="print"/>
          <a:srcRect/>
          <a:stretch>
            <a:fillRect/>
          </a:stretch>
        </p:blipFill>
        <p:spPr bwMode="auto">
          <a:xfrm>
            <a:off x="7381875" y="188913"/>
            <a:ext cx="1727200" cy="539750"/>
          </a:xfrm>
          <a:prstGeom prst="rect">
            <a:avLst/>
          </a:prstGeom>
          <a:noFill/>
          <a:ln w="9525">
            <a:noFill/>
            <a:miter lim="800000"/>
            <a:headEnd/>
            <a:tailEnd/>
          </a:ln>
        </p:spPr>
      </p:pic>
      <p:sp>
        <p:nvSpPr>
          <p:cNvPr id="2" name="標題 1"/>
          <p:cNvSpPr>
            <a:spLocks noGrp="1"/>
          </p:cNvSpPr>
          <p:nvPr>
            <p:ph type="title"/>
          </p:nvPr>
        </p:nvSpPr>
        <p:spPr>
          <a:xfrm>
            <a:off x="457200" y="274638"/>
            <a:ext cx="8229600" cy="1143000"/>
          </a:xfrm>
        </p:spPr>
        <p:txBody>
          <a:bodyPr/>
          <a:lstStyle/>
          <a:p>
            <a:r>
              <a:rPr lang="zh-TW" altLang="en-US" dirty="0" smtClean="0"/>
              <a:t>按一下以編輯母片標題樣式</a:t>
            </a:r>
            <a:endParaRPr lang="zh-TW" altLang="en-US" dirty="0"/>
          </a:p>
        </p:txBody>
      </p:sp>
      <p:sp>
        <p:nvSpPr>
          <p:cNvPr id="3" name="文字版面配置區 2"/>
          <p:cNvSpPr>
            <a:spLocks noGrp="1"/>
          </p:cNvSpPr>
          <p:nvPr>
            <p:ph type="body" sz="half" idx="1"/>
          </p:nvPr>
        </p:nvSpPr>
        <p:spPr>
          <a:xfrm>
            <a:off x="457203" y="1600206"/>
            <a:ext cx="4044462" cy="4525963"/>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2338" y="1600206"/>
            <a:ext cx="4044462" cy="4525963"/>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日期版面配置區 3"/>
          <p:cNvSpPr>
            <a:spLocks noGrp="1"/>
          </p:cNvSpPr>
          <p:nvPr>
            <p:ph type="dt" sz="half" idx="10"/>
          </p:nvPr>
        </p:nvSpPr>
        <p:spPr/>
        <p:txBody>
          <a:bodyPr/>
          <a:lstStyle>
            <a:lvl1pPr>
              <a:defRPr/>
            </a:lvl1pPr>
          </a:lstStyle>
          <a:p>
            <a:pPr>
              <a:defRPr/>
            </a:pPr>
            <a:endParaRPr lang="en-US" altLang="zh-TW"/>
          </a:p>
        </p:txBody>
      </p:sp>
      <p:sp>
        <p:nvSpPr>
          <p:cNvPr id="7" name="頁尾版面配置區 4"/>
          <p:cNvSpPr>
            <a:spLocks noGrp="1"/>
          </p:cNvSpPr>
          <p:nvPr>
            <p:ph type="ftr" sz="quarter" idx="11"/>
          </p:nvPr>
        </p:nvSpPr>
        <p:spPr/>
        <p:txBody>
          <a:bodyPr/>
          <a:lstStyle>
            <a:lvl1pPr>
              <a:defRPr/>
            </a:lvl1pPr>
          </a:lstStyle>
          <a:p>
            <a:pPr>
              <a:defRPr/>
            </a:pPr>
            <a:endParaRPr lang="zh-TW" altLang="zh-TW"/>
          </a:p>
        </p:txBody>
      </p:sp>
      <p:sp>
        <p:nvSpPr>
          <p:cNvPr id="8" name="投影片編號版面配置區 5"/>
          <p:cNvSpPr>
            <a:spLocks noGrp="1"/>
          </p:cNvSpPr>
          <p:nvPr>
            <p:ph type="sldNum" sz="quarter" idx="12"/>
          </p:nvPr>
        </p:nvSpPr>
        <p:spPr/>
        <p:txBody>
          <a:bodyPr/>
          <a:lstStyle>
            <a:lvl1pPr>
              <a:defRPr>
                <a:solidFill>
                  <a:schemeClr val="tx1"/>
                </a:solidFill>
              </a:defRPr>
            </a:lvl1pPr>
          </a:lstStyle>
          <a:p>
            <a:pPr>
              <a:defRPr/>
            </a:pPr>
            <a:fld id="{B2DE662B-9058-4497-AA29-5856D2AAC559}" type="slidenum">
              <a:rPr lang="en-US" altLang="zh-TW"/>
              <a:pPr>
                <a:defRPr/>
              </a:pPr>
              <a:t>‹#›</a:t>
            </a:fld>
            <a:endParaRPr lang="en-US" altLang="zh-TW"/>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標題版面配置區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p>
        </p:txBody>
      </p:sp>
      <p:sp>
        <p:nvSpPr>
          <p:cNvPr id="1027" name="文字版面配置區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0" hangingPunct="0">
              <a:defRPr sz="1200">
                <a:solidFill>
                  <a:schemeClr val="tx1">
                    <a:tint val="75000"/>
                  </a:schemeClr>
                </a:solidFill>
                <a:latin typeface="Arial" panose="020B0604020202020204" pitchFamily="34" charset="0"/>
                <a:ea typeface="新細明體" pitchFamily="18" charset="-120"/>
              </a:defRPr>
            </a:lvl1pPr>
          </a:lstStyle>
          <a:p>
            <a:pPr>
              <a:defRPr/>
            </a:pPr>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0" hangingPunct="0">
              <a:defRPr sz="1200">
                <a:solidFill>
                  <a:schemeClr val="tx1">
                    <a:tint val="75000"/>
                  </a:schemeClr>
                </a:solidFill>
                <a:latin typeface="Arial" panose="020B0604020202020204" pitchFamily="34" charset="0"/>
                <a:ea typeface="新細明體" pitchFamily="18" charset="-120"/>
              </a:defRPr>
            </a:lvl1pPr>
          </a:lstStyle>
          <a:p>
            <a:pPr>
              <a:defRPr/>
            </a:pPr>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0" hangingPunct="0">
              <a:defRPr sz="1200">
                <a:solidFill>
                  <a:srgbClr val="898989"/>
                </a:solidFill>
                <a:ea typeface="新細明體" pitchFamily="18" charset="-120"/>
              </a:defRPr>
            </a:lvl1pPr>
          </a:lstStyle>
          <a:p>
            <a:pPr>
              <a:defRPr/>
            </a:pPr>
            <a:fld id="{FCA3367C-09F9-437E-9DEF-D8B0ECD47317}" type="slidenum">
              <a:rPr lang="zh-TW" altLang="en-US"/>
              <a:pPr>
                <a:defRPr/>
              </a:pPr>
              <a:t>‹#›</a:t>
            </a:fld>
            <a:endParaRPr lang="zh-TW" altLang="en-US"/>
          </a:p>
        </p:txBody>
      </p:sp>
    </p:spTree>
  </p:cSld>
  <p:clrMap bg1="lt1" tx1="dk1" bg2="lt2" tx2="dk2" accent1="accent1" accent2="accent2" accent3="accent3" accent4="accent4" accent5="accent5" accent6="accent6" hlink="hlink" folHlink="folHlink"/>
  <p:sldLayoutIdLst>
    <p:sldLayoutId id="2147485444" r:id="rId1"/>
    <p:sldLayoutId id="2147485445" r:id="rId2"/>
    <p:sldLayoutId id="2147485446" r:id="rId3"/>
    <p:sldLayoutId id="2147485447" r:id="rId4"/>
    <p:sldLayoutId id="2147485448" r:id="rId5"/>
    <p:sldLayoutId id="2147485449" r:id="rId6"/>
    <p:sldLayoutId id="2147485450" r:id="rId7"/>
    <p:sldLayoutId id="2147485451" r:id="rId8"/>
    <p:sldLayoutId id="2147485452" r:id="rId9"/>
    <p:sldLayoutId id="2147485453" r:id="rId10"/>
    <p:sldLayoutId id="2147485454" r:id="rId11"/>
    <p:sldLayoutId id="2147485455" r:id="rId12"/>
  </p:sldLayoutIdLst>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標題 1"/>
          <p:cNvSpPr>
            <a:spLocks noGrp="1"/>
          </p:cNvSpPr>
          <p:nvPr>
            <p:ph type="ctrTitle" idx="4294967295"/>
          </p:nvPr>
        </p:nvSpPr>
        <p:spPr>
          <a:xfrm>
            <a:off x="288925" y="2238375"/>
            <a:ext cx="8604250" cy="1470025"/>
          </a:xfrm>
        </p:spPr>
        <p:txBody>
          <a:bodyPr/>
          <a:lstStyle/>
          <a:p>
            <a:pPr eaLnBrk="1" hangingPunct="1"/>
            <a:r>
              <a:rPr lang="zh-TW" altLang="en-US" sz="3600" b="1" smtClean="0">
                <a:latin typeface="微軟正黑體" pitchFamily="34" charset="-120"/>
                <a:ea typeface="微軟正黑體" pitchFamily="34" charset="-120"/>
              </a:rPr>
              <a:t>延攬外籍人才</a:t>
            </a:r>
            <a:r>
              <a:rPr lang="en-US" altLang="zh-TW" sz="3600" b="1" smtClean="0">
                <a:latin typeface="微軟正黑體" pitchFamily="34" charset="-120"/>
                <a:ea typeface="微軟正黑體" pitchFamily="34" charset="-120"/>
              </a:rPr>
              <a:t/>
            </a:r>
            <a:br>
              <a:rPr lang="en-US" altLang="zh-TW" sz="3600" b="1" smtClean="0">
                <a:latin typeface="微軟正黑體" pitchFamily="34" charset="-120"/>
                <a:ea typeface="微軟正黑體" pitchFamily="34" charset="-120"/>
              </a:rPr>
            </a:br>
            <a:r>
              <a:rPr lang="zh-TW" altLang="en-US" sz="3600" b="1" smtClean="0">
                <a:latin typeface="微軟正黑體" pitchFamily="34" charset="-120"/>
                <a:ea typeface="微軟正黑體" pitchFamily="34" charset="-120"/>
              </a:rPr>
              <a:t>執行情形及後續推動做法</a:t>
            </a:r>
          </a:p>
        </p:txBody>
      </p:sp>
      <p:sp>
        <p:nvSpPr>
          <p:cNvPr id="3" name="副標題 2"/>
          <p:cNvSpPr>
            <a:spLocks noGrp="1"/>
          </p:cNvSpPr>
          <p:nvPr>
            <p:ph type="subTitle" idx="4294967295"/>
          </p:nvPr>
        </p:nvSpPr>
        <p:spPr>
          <a:xfrm>
            <a:off x="1390650" y="4076700"/>
            <a:ext cx="6400800" cy="1752600"/>
          </a:xfrm>
        </p:spPr>
        <p:txBody>
          <a:bodyPr rtlCol="0">
            <a:normAutofit fontScale="92500"/>
          </a:bodyPr>
          <a:lstStyle/>
          <a:p>
            <a:pPr algn="ctr" eaLnBrk="1" fontAlgn="auto" hangingPunct="1">
              <a:lnSpc>
                <a:spcPct val="150000"/>
              </a:lnSpc>
              <a:spcBef>
                <a:spcPct val="0"/>
              </a:spcBef>
              <a:spcAft>
                <a:spcPts val="0"/>
              </a:spcAft>
              <a:buFont typeface="Arial" panose="020B0604020202020204" pitchFamily="34" charset="0"/>
              <a:buNone/>
              <a:defRPr/>
            </a:pPr>
            <a:r>
              <a:rPr kumimoji="1" lang="zh-TW" altLang="en-US" sz="2600" b="1" dirty="0" smtClean="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rPr>
              <a:t>勞動部</a:t>
            </a:r>
            <a:endParaRPr lang="en-US" altLang="zh-TW" sz="2600" b="1" dirty="0" smtClean="0">
              <a:solidFill>
                <a:prstClr val="black"/>
              </a:solidFill>
              <a:latin typeface="微軟正黑體" panose="020B0604030504040204" pitchFamily="34" charset="-120"/>
              <a:ea typeface="微軟正黑體" panose="020B0604030504040204" pitchFamily="34" charset="-120"/>
            </a:endParaRPr>
          </a:p>
          <a:p>
            <a:pPr algn="ctr" eaLnBrk="1" fontAlgn="auto" hangingPunct="1">
              <a:lnSpc>
                <a:spcPct val="150000"/>
              </a:lnSpc>
              <a:spcBef>
                <a:spcPct val="0"/>
              </a:spcBef>
              <a:spcAft>
                <a:spcPts val="0"/>
              </a:spcAft>
              <a:buFont typeface="Arial" panose="020B0604020202020204" pitchFamily="34" charset="0"/>
              <a:buNone/>
              <a:defRPr/>
            </a:pPr>
            <a:r>
              <a:rPr lang="zh-TW" altLang="en-US" sz="2600" b="1" dirty="0" smtClean="0">
                <a:solidFill>
                  <a:prstClr val="black"/>
                </a:solidFill>
                <a:latin typeface="微軟正黑體" panose="020B0604030504040204" pitchFamily="34" charset="-120"/>
                <a:ea typeface="微軟正黑體" panose="020B0604030504040204" pitchFamily="34" charset="-120"/>
              </a:rPr>
              <a:t>報告人：勞動力發展署  劉署長佳鈞</a:t>
            </a:r>
            <a:endParaRPr kumimoji="1" lang="en-US" altLang="zh-TW" sz="2600" b="1" dirty="0" smtClean="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endParaRPr>
          </a:p>
          <a:p>
            <a:pPr algn="ctr" eaLnBrk="1" fontAlgn="auto" hangingPunct="1">
              <a:lnSpc>
                <a:spcPct val="150000"/>
              </a:lnSpc>
              <a:spcBef>
                <a:spcPct val="0"/>
              </a:spcBef>
              <a:spcAft>
                <a:spcPts val="0"/>
              </a:spcAft>
              <a:buFont typeface="Arial" panose="020B0604020202020204" pitchFamily="34" charset="0"/>
              <a:buNone/>
              <a:defRPr/>
            </a:pPr>
            <a:r>
              <a:rPr lang="en-US" altLang="zh-TW" sz="2600" b="1" dirty="0" smtClean="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rPr>
              <a:t>104</a:t>
            </a:r>
            <a:r>
              <a:rPr lang="zh-TW" altLang="en-US" sz="2600" b="1" dirty="0" smtClean="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rPr>
              <a:t>年</a:t>
            </a:r>
            <a:r>
              <a:rPr kumimoji="1" lang="en-US" altLang="zh-TW" sz="2600" b="1" dirty="0" smtClean="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rPr>
              <a:t>12</a:t>
            </a:r>
            <a:r>
              <a:rPr lang="zh-TW" altLang="en-US" sz="2600" b="1" dirty="0" smtClean="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rPr>
              <a:t>月</a:t>
            </a:r>
            <a:r>
              <a:rPr lang="en-US" altLang="zh-TW" sz="2600" b="1" dirty="0" smtClean="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rPr>
              <a:t>3</a:t>
            </a:r>
            <a:r>
              <a:rPr lang="zh-TW" altLang="en-US" sz="2600" b="1" dirty="0" smtClean="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rPr>
              <a:t>日</a:t>
            </a:r>
            <a:endParaRPr kumimoji="1" lang="zh-TW" altLang="en-US" sz="2600" b="1" dirty="0" smtClean="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endParaRPr>
          </a:p>
          <a:p>
            <a:pPr eaLnBrk="1" fontAlgn="auto" hangingPunct="1">
              <a:spcAft>
                <a:spcPts val="0"/>
              </a:spcAft>
              <a:buFont typeface="Arial" panose="020B0604020202020204" pitchFamily="34" charset="0"/>
              <a:buNone/>
              <a:defRPr/>
            </a:pPr>
            <a:endParaRPr lang="zh-TW" altLang="en-US" b="1" dirty="0">
              <a:latin typeface="微軟正黑體" panose="020B0604030504040204" pitchFamily="34" charset="-120"/>
              <a:ea typeface="微軟正黑體" panose="020B0604030504040204" pitchFamily="34" charset="-120"/>
            </a:endParaRPr>
          </a:p>
        </p:txBody>
      </p:sp>
      <p:pic>
        <p:nvPicPr>
          <p:cNvPr id="3076" name="Picture 2" descr="C:\Users\abook\Desktop\logo.png"/>
          <p:cNvPicPr>
            <a:picLocks noChangeAspect="1" noChangeArrowheads="1"/>
          </p:cNvPicPr>
          <p:nvPr/>
        </p:nvPicPr>
        <p:blipFill>
          <a:blip r:embed="rId3" cstate="print"/>
          <a:srcRect/>
          <a:stretch>
            <a:fillRect/>
          </a:stretch>
        </p:blipFill>
        <p:spPr bwMode="auto">
          <a:xfrm>
            <a:off x="7381875" y="188913"/>
            <a:ext cx="1727200" cy="539750"/>
          </a:xfrm>
          <a:prstGeom prst="rect">
            <a:avLst/>
          </a:prstGeom>
          <a:noFill/>
          <a:ln w="9525">
            <a:noFill/>
            <a:miter lim="800000"/>
            <a:headEnd/>
            <a:tailEnd/>
          </a:ln>
        </p:spPr>
      </p:pic>
      <p:sp>
        <p:nvSpPr>
          <p:cNvPr id="3077" name="文字方塊 3"/>
          <p:cNvSpPr txBox="1">
            <a:spLocks noChangeArrowheads="1"/>
          </p:cNvSpPr>
          <p:nvPr/>
        </p:nvSpPr>
        <p:spPr bwMode="auto">
          <a:xfrm>
            <a:off x="2803525" y="1389063"/>
            <a:ext cx="3573463" cy="492125"/>
          </a:xfrm>
          <a:prstGeom prst="rect">
            <a:avLst/>
          </a:prstGeom>
          <a:noFill/>
          <a:ln w="9525">
            <a:noFill/>
            <a:miter lim="800000"/>
            <a:headEnd/>
            <a:tailEnd/>
          </a:ln>
        </p:spPr>
        <p:txBody>
          <a:bodyPr>
            <a:spAutoFit/>
          </a:bodyPr>
          <a:lstStyle/>
          <a:p>
            <a:r>
              <a:rPr kumimoji="0" lang="zh-TW" altLang="en-US" sz="2600" b="1">
                <a:latin typeface="微軟正黑體" pitchFamily="34" charset="-120"/>
                <a:ea typeface="微軟正黑體" pitchFamily="34" charset="-120"/>
                <a:cs typeface="Times New Roman" pitchFamily="18" charset="0"/>
              </a:rPr>
              <a:t>行政院第</a:t>
            </a:r>
            <a:r>
              <a:rPr kumimoji="0" lang="en-US" altLang="zh-TW" sz="2600" b="1">
                <a:latin typeface="微軟正黑體" pitchFamily="34" charset="-120"/>
                <a:ea typeface="微軟正黑體" pitchFamily="34" charset="-120"/>
                <a:cs typeface="Times New Roman" pitchFamily="18" charset="0"/>
              </a:rPr>
              <a:t>3477</a:t>
            </a:r>
            <a:r>
              <a:rPr kumimoji="0" lang="zh-TW" altLang="en-US" sz="2600" b="1">
                <a:latin typeface="微軟正黑體" pitchFamily="34" charset="-120"/>
                <a:ea typeface="微軟正黑體" pitchFamily="34" charset="-120"/>
                <a:cs typeface="Times New Roman" pitchFamily="18" charset="0"/>
              </a:rPr>
              <a:t>次院會</a:t>
            </a:r>
          </a:p>
        </p:txBody>
      </p:sp>
      <p:sp>
        <p:nvSpPr>
          <p:cNvPr id="3078" name="投影片編號版面配置區 1"/>
          <p:cNvSpPr>
            <a:spLocks noGrp="1"/>
          </p:cNvSpPr>
          <p:nvPr>
            <p:ph type="sldNum" sz="quarter" idx="12"/>
          </p:nvPr>
        </p:nvSpPr>
        <p:spPr bwMode="auto">
          <a:noFill/>
          <a:ln>
            <a:miter lim="800000"/>
            <a:headEnd/>
            <a:tailEnd/>
          </a:ln>
        </p:spPr>
        <p:txBody>
          <a:bodyPr/>
          <a:lstStyle/>
          <a:p>
            <a:fld id="{F8B10DBE-F940-4CD0-9BB6-D164A7692D83}" type="slidenum">
              <a:rPr lang="zh-TW" altLang="en-US" smtClean="0"/>
              <a:pPr/>
              <a:t>1</a:t>
            </a:fld>
            <a:endParaRPr lang="zh-TW" altLang="en-US" smtClean="0"/>
          </a:p>
        </p:txBody>
      </p:sp>
    </p:spTree>
  </p:cSld>
  <p:clrMapOvr>
    <a:masterClrMapping/>
  </p:clrMapOvr>
  <p:transition spd="slow"/>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圓角矩形 11"/>
          <p:cNvSpPr/>
          <p:nvPr/>
        </p:nvSpPr>
        <p:spPr>
          <a:xfrm>
            <a:off x="446088" y="1557338"/>
            <a:ext cx="8374062" cy="4679950"/>
          </a:xfrm>
          <a:prstGeom prst="roundRect">
            <a:avLst/>
          </a:prstGeom>
          <a:solidFill>
            <a:schemeClr val="accent6">
              <a:lumMod val="20000"/>
              <a:lumOff val="80000"/>
            </a:schemeClr>
          </a:solidFill>
          <a:ln cmpd="sng">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fontAlgn="auto" hangingPunct="0">
              <a:spcBef>
                <a:spcPts val="0"/>
              </a:spcBef>
              <a:spcAft>
                <a:spcPts val="0"/>
              </a:spcAft>
              <a:defRPr/>
            </a:pPr>
            <a:endParaRPr kumimoji="0" lang="zh-TW" altLang="en-US"/>
          </a:p>
        </p:txBody>
      </p:sp>
      <p:sp>
        <p:nvSpPr>
          <p:cNvPr id="13" name="標題 1"/>
          <p:cNvSpPr txBox="1">
            <a:spLocks/>
          </p:cNvSpPr>
          <p:nvPr/>
        </p:nvSpPr>
        <p:spPr>
          <a:xfrm>
            <a:off x="446088" y="417513"/>
            <a:ext cx="8229600" cy="1066800"/>
          </a:xfrm>
          <a:prstGeom prst="rect">
            <a:avLst/>
          </a:prstGeom>
        </p:spPr>
        <p:txBody>
          <a:bodyPr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nSpc>
                <a:spcPts val="5500"/>
              </a:lnSpc>
              <a:defRPr/>
            </a:pPr>
            <a:r>
              <a:rPr lang="zh-TW" altLang="en-US"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Times New Roman" panose="02020603050405020304" pitchFamily="18" charset="0"/>
              </a:rPr>
              <a:t> </a:t>
            </a:r>
            <a:r>
              <a:rPr lang="zh-TW" altLang="en-US" sz="4000"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Times New Roman" panose="02020603050405020304" pitchFamily="18" charset="0"/>
              </a:rPr>
              <a:t>簡 報 大 綱</a:t>
            </a:r>
            <a:endParaRPr lang="zh-TW" altLang="en-US" sz="40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p:txBody>
      </p:sp>
      <p:sp>
        <p:nvSpPr>
          <p:cNvPr id="15" name="矩形 4"/>
          <p:cNvSpPr>
            <a:spLocks noChangeArrowheads="1"/>
          </p:cNvSpPr>
          <p:nvPr/>
        </p:nvSpPr>
        <p:spPr bwMode="auto">
          <a:xfrm>
            <a:off x="673100" y="1916113"/>
            <a:ext cx="7775575" cy="3940175"/>
          </a:xfrm>
          <a:prstGeom prst="rect">
            <a:avLst/>
          </a:prstGeom>
          <a:noFill/>
          <a:ln w="9525">
            <a:noFill/>
            <a:miter lim="800000"/>
            <a:headEnd/>
            <a:tailEnd/>
          </a:ln>
        </p:spPr>
        <p:txBody>
          <a:bodyPr>
            <a:spAutoFit/>
          </a:bodyPr>
          <a:lstStyle/>
          <a:p>
            <a:pPr eaLnBrk="0" hangingPunct="0">
              <a:lnSpc>
                <a:spcPts val="5000"/>
              </a:lnSpc>
              <a:defRPr/>
            </a:pPr>
            <a:r>
              <a:rPr kumimoji="0" lang="zh-TW" altLang="en-US" sz="3200" b="1" dirty="0">
                <a:solidFill>
                  <a:srgbClr val="031227"/>
                </a:solidFill>
                <a:effectLst>
                  <a:outerShdw blurRad="38100" dist="38100" dir="2700000" algn="tl">
                    <a:srgbClr val="C0C0C0"/>
                  </a:outerShdw>
                </a:effectLst>
                <a:latin typeface="微軟正黑體" panose="020B0604030504040204" pitchFamily="34" charset="-120"/>
                <a:ea typeface="微軟正黑體" panose="020B0604030504040204" pitchFamily="34" charset="-120"/>
                <a:cs typeface="Times New Roman" pitchFamily="18" charset="0"/>
              </a:rPr>
              <a:t>壹、前言</a:t>
            </a:r>
          </a:p>
          <a:p>
            <a:pPr eaLnBrk="0" hangingPunct="0">
              <a:lnSpc>
                <a:spcPts val="5000"/>
              </a:lnSpc>
              <a:defRPr/>
            </a:pPr>
            <a:r>
              <a:rPr kumimoji="0" lang="zh-TW" altLang="en-US" sz="3200" b="1" dirty="0">
                <a:solidFill>
                  <a:srgbClr val="031227"/>
                </a:solidFill>
                <a:effectLst>
                  <a:outerShdw blurRad="38100" dist="38100" dir="2700000" algn="tl">
                    <a:srgbClr val="C0C0C0"/>
                  </a:outerShdw>
                </a:effectLst>
                <a:latin typeface="微軟正黑體" panose="020B0604030504040204" pitchFamily="34" charset="-120"/>
                <a:ea typeface="微軟正黑體" panose="020B0604030504040204" pitchFamily="34" charset="-120"/>
                <a:cs typeface="Times New Roman" pitchFamily="18" charset="0"/>
              </a:rPr>
              <a:t>貳、積極延攬外國專門性或技術性人才</a:t>
            </a:r>
          </a:p>
          <a:p>
            <a:pPr eaLnBrk="0" hangingPunct="0">
              <a:lnSpc>
                <a:spcPts val="5000"/>
              </a:lnSpc>
              <a:defRPr/>
            </a:pPr>
            <a:r>
              <a:rPr kumimoji="0" lang="zh-TW" altLang="en-US" sz="3200" b="1" dirty="0">
                <a:solidFill>
                  <a:srgbClr val="031227"/>
                </a:solidFill>
                <a:effectLst>
                  <a:outerShdw blurRad="38100" dist="38100" dir="2700000" algn="tl">
                    <a:srgbClr val="C0C0C0"/>
                  </a:outerShdw>
                </a:effectLst>
                <a:latin typeface="微軟正黑體" panose="020B0604030504040204" pitchFamily="34" charset="-120"/>
                <a:ea typeface="微軟正黑體" panose="020B0604030504040204" pitchFamily="34" charset="-120"/>
                <a:cs typeface="Times New Roman" pitchFamily="18" charset="0"/>
              </a:rPr>
              <a:t>參、強化優秀僑外生留臺工作</a:t>
            </a:r>
            <a:endParaRPr lang="en-US" altLang="zh-TW" sz="3200" b="1" dirty="0">
              <a:solidFill>
                <a:srgbClr val="031227"/>
              </a:solidFill>
              <a:effectLst>
                <a:outerShdw blurRad="38100" dist="38100" dir="2700000" algn="tl">
                  <a:srgbClr val="C0C0C0"/>
                </a:outerShdw>
              </a:effectLst>
              <a:latin typeface="微軟正黑體" panose="020B0604030504040204" pitchFamily="34" charset="-120"/>
              <a:ea typeface="微軟正黑體" panose="020B0604030504040204" pitchFamily="34" charset="-120"/>
              <a:cs typeface="Times New Roman" pitchFamily="18" charset="0"/>
            </a:endParaRPr>
          </a:p>
          <a:p>
            <a:pPr eaLnBrk="0" hangingPunct="0">
              <a:lnSpc>
                <a:spcPts val="5000"/>
              </a:lnSpc>
              <a:defRPr/>
            </a:pPr>
            <a:r>
              <a:rPr lang="zh-TW" altLang="en-US" sz="3200" b="1" dirty="0">
                <a:solidFill>
                  <a:srgbClr val="031227"/>
                </a:solidFill>
                <a:effectLst>
                  <a:outerShdw blurRad="38100" dist="38100" dir="2700000" algn="tl">
                    <a:srgbClr val="C0C0C0"/>
                  </a:outerShdw>
                </a:effectLst>
                <a:latin typeface="微軟正黑體" panose="020B0604030504040204" pitchFamily="34" charset="-120"/>
                <a:ea typeface="微軟正黑體" panose="020B0604030504040204" pitchFamily="34" charset="-120"/>
                <a:cs typeface="Times New Roman" pitchFamily="18" charset="0"/>
              </a:rPr>
              <a:t>肆、留用資深外籍技術人員</a:t>
            </a:r>
            <a:endParaRPr kumimoji="0" lang="en-US" altLang="zh-TW" sz="3200" b="1" dirty="0">
              <a:solidFill>
                <a:srgbClr val="031227"/>
              </a:solidFill>
              <a:effectLst>
                <a:outerShdw blurRad="38100" dist="38100" dir="2700000" algn="tl">
                  <a:srgbClr val="C0C0C0"/>
                </a:outerShdw>
              </a:effectLst>
              <a:latin typeface="微軟正黑體" panose="020B0604030504040204" pitchFamily="34" charset="-120"/>
              <a:ea typeface="微軟正黑體" panose="020B0604030504040204" pitchFamily="34" charset="-120"/>
              <a:cs typeface="Times New Roman" pitchFamily="18" charset="0"/>
            </a:endParaRPr>
          </a:p>
          <a:p>
            <a:pPr eaLnBrk="0" hangingPunct="0">
              <a:lnSpc>
                <a:spcPts val="5000"/>
              </a:lnSpc>
              <a:defRPr/>
            </a:pPr>
            <a:r>
              <a:rPr kumimoji="0" lang="zh-TW" altLang="en-US" sz="3200" b="1" dirty="0">
                <a:solidFill>
                  <a:srgbClr val="031227"/>
                </a:solidFill>
                <a:effectLst>
                  <a:outerShdw blurRad="38100" dist="38100" dir="2700000" algn="tl">
                    <a:srgbClr val="C0C0C0"/>
                  </a:outerShdw>
                </a:effectLst>
                <a:latin typeface="微軟正黑體" panose="020B0604030504040204" pitchFamily="34" charset="-120"/>
                <a:ea typeface="微軟正黑體" panose="020B0604030504040204" pitchFamily="34" charset="-120"/>
                <a:cs typeface="Times New Roman" pitchFamily="18" charset="0"/>
              </a:rPr>
              <a:t>伍、需相關部會配合事項</a:t>
            </a:r>
            <a:endParaRPr kumimoji="0" lang="en-US" altLang="zh-TW" sz="3200" b="1" dirty="0">
              <a:solidFill>
                <a:srgbClr val="031227"/>
              </a:solidFill>
              <a:effectLst>
                <a:outerShdw blurRad="38100" dist="38100" dir="2700000" algn="tl">
                  <a:srgbClr val="C0C0C0"/>
                </a:outerShdw>
              </a:effectLst>
              <a:latin typeface="微軟正黑體" panose="020B0604030504040204" pitchFamily="34" charset="-120"/>
              <a:ea typeface="微軟正黑體" panose="020B0604030504040204" pitchFamily="34" charset="-120"/>
              <a:cs typeface="Times New Roman" pitchFamily="18" charset="0"/>
            </a:endParaRPr>
          </a:p>
          <a:p>
            <a:pPr eaLnBrk="0" hangingPunct="0">
              <a:lnSpc>
                <a:spcPts val="5000"/>
              </a:lnSpc>
              <a:defRPr/>
            </a:pPr>
            <a:r>
              <a:rPr kumimoji="0" lang="zh-TW" altLang="en-US" sz="3200" b="1" dirty="0">
                <a:solidFill>
                  <a:srgbClr val="031227"/>
                </a:solidFill>
                <a:effectLst>
                  <a:outerShdw blurRad="38100" dist="38100" dir="2700000" algn="tl">
                    <a:srgbClr val="C0C0C0"/>
                  </a:outerShdw>
                </a:effectLst>
                <a:latin typeface="微軟正黑體" panose="020B0604030504040204" pitchFamily="34" charset="-120"/>
                <a:ea typeface="微軟正黑體" panose="020B0604030504040204" pitchFamily="34" charset="-120"/>
                <a:cs typeface="Times New Roman" pitchFamily="18" charset="0"/>
              </a:rPr>
              <a:t>陸、結語</a:t>
            </a:r>
          </a:p>
        </p:txBody>
      </p:sp>
      <p:sp>
        <p:nvSpPr>
          <p:cNvPr id="4101" name="投影片編號版面配置區 1"/>
          <p:cNvSpPr>
            <a:spLocks noGrp="1"/>
          </p:cNvSpPr>
          <p:nvPr>
            <p:ph type="sldNum" sz="quarter" idx="12"/>
          </p:nvPr>
        </p:nvSpPr>
        <p:spPr bwMode="auto">
          <a:noFill/>
          <a:ln>
            <a:miter lim="800000"/>
            <a:headEnd/>
            <a:tailEnd/>
          </a:ln>
        </p:spPr>
        <p:txBody>
          <a:bodyPr/>
          <a:lstStyle/>
          <a:p>
            <a:fld id="{81B8657F-95FF-4262-A572-169819F65ABC}" type="slidenum">
              <a:rPr lang="en-US" altLang="zh-TW" smtClean="0"/>
              <a:pPr/>
              <a:t>2</a:t>
            </a:fld>
            <a:endParaRPr lang="en-US" altLang="zh-TW" smtClean="0"/>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標題 1"/>
          <p:cNvSpPr txBox="1">
            <a:spLocks/>
          </p:cNvSpPr>
          <p:nvPr/>
        </p:nvSpPr>
        <p:spPr bwMode="auto">
          <a:xfrm>
            <a:off x="669925" y="341313"/>
            <a:ext cx="8229600" cy="1152525"/>
          </a:xfrm>
          <a:prstGeom prst="rect">
            <a:avLst/>
          </a:prstGeom>
          <a:noFill/>
          <a:ln w="9525">
            <a:noFill/>
            <a:miter lim="800000"/>
            <a:headEnd/>
            <a:tailEnd/>
          </a:ln>
        </p:spPr>
        <p:txBody>
          <a:bodyPr anchor="ctr"/>
          <a:lstStyle/>
          <a:p>
            <a:pPr algn="ctr"/>
            <a:r>
              <a:rPr lang="zh-TW" altLang="en-US" sz="3600" b="1">
                <a:solidFill>
                  <a:srgbClr val="002060"/>
                </a:solidFill>
                <a:latin typeface="微軟正黑體" pitchFamily="34" charset="-120"/>
                <a:ea typeface="微軟正黑體" pitchFamily="34" charset="-120"/>
                <a:cs typeface="Times New Roman" pitchFamily="18" charset="0"/>
              </a:rPr>
              <a:t>壹、前言</a:t>
            </a:r>
            <a:endParaRPr lang="en-US" altLang="zh-TW" sz="3600" b="1">
              <a:solidFill>
                <a:srgbClr val="002060"/>
              </a:solidFill>
              <a:latin typeface="微軟正黑體" pitchFamily="34" charset="-120"/>
              <a:ea typeface="微軟正黑體" pitchFamily="34" charset="-120"/>
              <a:cs typeface="Times New Roman" pitchFamily="18" charset="0"/>
            </a:endParaRPr>
          </a:p>
        </p:txBody>
      </p:sp>
      <p:sp>
        <p:nvSpPr>
          <p:cNvPr id="5123" name="投影片編號版面配置區 6"/>
          <p:cNvSpPr txBox="1">
            <a:spLocks/>
          </p:cNvSpPr>
          <p:nvPr/>
        </p:nvSpPr>
        <p:spPr bwMode="auto">
          <a:xfrm>
            <a:off x="6705600" y="6508750"/>
            <a:ext cx="2133600" cy="365125"/>
          </a:xfrm>
          <a:prstGeom prst="rect">
            <a:avLst/>
          </a:prstGeom>
          <a:noFill/>
          <a:ln w="9525">
            <a:noFill/>
            <a:miter lim="800000"/>
            <a:headEnd/>
            <a:tailEnd/>
          </a:ln>
        </p:spPr>
        <p:txBody>
          <a:bodyPr anchor="ctr"/>
          <a:lstStyle/>
          <a:p>
            <a:pPr algn="r" eaLnBrk="0" hangingPunct="0"/>
            <a:fld id="{EC94222D-7A9C-4682-874E-14E9D8909CAB}" type="slidenum">
              <a:rPr lang="en-US" altLang="zh-TW" sz="1200">
                <a:latin typeface="微軟正黑體" pitchFamily="34" charset="-120"/>
                <a:ea typeface="微軟正黑體" pitchFamily="34" charset="-120"/>
              </a:rPr>
              <a:pPr algn="r" eaLnBrk="0" hangingPunct="0"/>
              <a:t>3</a:t>
            </a:fld>
            <a:endParaRPr lang="en-US" altLang="zh-TW" sz="1200">
              <a:latin typeface="微軟正黑體" pitchFamily="34" charset="-120"/>
              <a:ea typeface="微軟正黑體" pitchFamily="34" charset="-120"/>
            </a:endParaRPr>
          </a:p>
        </p:txBody>
      </p:sp>
      <p:sp>
        <p:nvSpPr>
          <p:cNvPr id="27" name="矩形 26"/>
          <p:cNvSpPr/>
          <p:nvPr/>
        </p:nvSpPr>
        <p:spPr>
          <a:xfrm>
            <a:off x="468313" y="1408113"/>
            <a:ext cx="8431212" cy="4324350"/>
          </a:xfrm>
          <a:prstGeom prst="rect">
            <a:avLst/>
          </a:prstGeom>
        </p:spPr>
        <p:txBody>
          <a:bodyPr>
            <a:spAutoFit/>
          </a:bodyPr>
          <a:lstStyle/>
          <a:p>
            <a:pPr algn="just" eaLnBrk="0" hangingPunct="0">
              <a:lnSpc>
                <a:spcPts val="3000"/>
              </a:lnSpc>
              <a:defRPr/>
            </a:pPr>
            <a:r>
              <a:rPr lang="zh-TW" altLang="en-US" sz="2400" dirty="0">
                <a:latin typeface="微軟正黑體" panose="020B0604030504040204" pitchFamily="34" charset="-120"/>
                <a:ea typeface="微軟正黑體" panose="020B0604030504040204" pitchFamily="34" charset="-120"/>
              </a:rPr>
              <a:t>一、當前人才問題與挑戰</a:t>
            </a:r>
            <a:endParaRPr lang="en-US" altLang="zh-TW" sz="2400" dirty="0">
              <a:latin typeface="微軟正黑體" panose="020B0604030504040204" pitchFamily="34" charset="-120"/>
              <a:ea typeface="微軟正黑體" panose="020B0604030504040204" pitchFamily="34" charset="-120"/>
            </a:endParaRPr>
          </a:p>
          <a:p>
            <a:pPr algn="just" eaLnBrk="0" hangingPunct="0">
              <a:lnSpc>
                <a:spcPts val="3000"/>
              </a:lnSpc>
              <a:defRPr/>
            </a:pPr>
            <a:r>
              <a:rPr lang="en-US" altLang="zh-TW" sz="2400" b="1" dirty="0">
                <a:latin typeface="微軟正黑體" panose="020B0604030504040204" pitchFamily="34" charset="-120"/>
                <a:ea typeface="微軟正黑體" panose="020B0604030504040204" pitchFamily="34" charset="-120"/>
              </a:rPr>
              <a:t>  </a:t>
            </a:r>
            <a:r>
              <a:rPr lang="en-US" altLang="zh-TW" sz="2400" dirty="0">
                <a:latin typeface="微軟正黑體" panose="020B0604030504040204" pitchFamily="34" charset="-120"/>
                <a:ea typeface="微軟正黑體" panose="020B0604030504040204" pitchFamily="34" charset="-120"/>
              </a:rPr>
              <a:t>(</a:t>
            </a:r>
            <a:r>
              <a:rPr lang="zh-TW" altLang="en-US" sz="2400" dirty="0">
                <a:latin typeface="微軟正黑體" panose="020B0604030504040204" pitchFamily="34" charset="-120"/>
                <a:ea typeface="微軟正黑體" panose="020B0604030504040204" pitchFamily="34" charset="-120"/>
              </a:rPr>
              <a:t>一</a:t>
            </a:r>
            <a:r>
              <a:rPr lang="en-US" altLang="zh-TW" sz="2400" dirty="0">
                <a:latin typeface="微軟正黑體" panose="020B0604030504040204" pitchFamily="34" charset="-120"/>
                <a:ea typeface="微軟正黑體" panose="020B0604030504040204" pitchFamily="34" charset="-120"/>
              </a:rPr>
              <a:t>)</a:t>
            </a:r>
            <a:r>
              <a:rPr lang="zh-TW" altLang="en-US" sz="2400" dirty="0">
                <a:latin typeface="微軟正黑體" panose="020B0604030504040204" pitchFamily="34" charset="-120"/>
                <a:ea typeface="微軟正黑體" panose="020B0604030504040204" pitchFamily="34" charset="-120"/>
              </a:rPr>
              <a:t>人口結構改變</a:t>
            </a:r>
            <a:endParaRPr lang="en-US" altLang="zh-TW" sz="2400" dirty="0">
              <a:latin typeface="微軟正黑體" panose="020B0604030504040204" pitchFamily="34" charset="-120"/>
              <a:ea typeface="微軟正黑體" panose="020B0604030504040204" pitchFamily="34" charset="-120"/>
            </a:endParaRPr>
          </a:p>
          <a:p>
            <a:pPr marL="1335088" lvl="1" indent="-342900" algn="just" eaLnBrk="0" hangingPunct="0">
              <a:lnSpc>
                <a:spcPts val="3000"/>
              </a:lnSpc>
              <a:buFont typeface="Arial" panose="020B0604020202020204" pitchFamily="34" charset="0"/>
              <a:buChar char="•"/>
              <a:defRPr/>
            </a:pPr>
            <a:r>
              <a:rPr lang="zh-TW" altLang="en-US" sz="2400" dirty="0">
                <a:latin typeface="微軟正黑體" panose="020B0604030504040204" pitchFamily="34" charset="-120"/>
                <a:ea typeface="微軟正黑體" panose="020B0604030504040204" pitchFamily="34" charset="-120"/>
              </a:rPr>
              <a:t>少子化及高齡化。</a:t>
            </a:r>
            <a:endParaRPr lang="en-US" altLang="zh-TW" sz="2400" dirty="0">
              <a:latin typeface="微軟正黑體" panose="020B0604030504040204" pitchFamily="34" charset="-120"/>
              <a:ea typeface="微軟正黑體" panose="020B0604030504040204" pitchFamily="34" charset="-120"/>
            </a:endParaRPr>
          </a:p>
          <a:p>
            <a:pPr marL="1335088" lvl="1" indent="-342900" algn="just" eaLnBrk="0" hangingPunct="0">
              <a:lnSpc>
                <a:spcPts val="3000"/>
              </a:lnSpc>
              <a:buFont typeface="Arial" panose="020B0604020202020204" pitchFamily="34" charset="0"/>
              <a:buChar char="•"/>
              <a:defRPr/>
            </a:pPr>
            <a:r>
              <a:rPr lang="zh-TW" altLang="en-US" sz="2400" dirty="0">
                <a:latin typeface="微軟正黑體" panose="020B0604030504040204" pitchFamily="34" charset="-120"/>
                <a:ea typeface="微軟正黑體" panose="020B0604030504040204" pitchFamily="34" charset="-120"/>
              </a:rPr>
              <a:t>晚入早出。</a:t>
            </a:r>
            <a:endParaRPr lang="en-US" altLang="zh-TW" sz="2400" dirty="0">
              <a:latin typeface="微軟正黑體" panose="020B0604030504040204" pitchFamily="34" charset="-120"/>
              <a:ea typeface="微軟正黑體" panose="020B0604030504040204" pitchFamily="34" charset="-120"/>
            </a:endParaRPr>
          </a:p>
          <a:p>
            <a:pPr marL="1335088" lvl="1" indent="-342900" algn="just" eaLnBrk="0" hangingPunct="0">
              <a:lnSpc>
                <a:spcPts val="3000"/>
              </a:lnSpc>
              <a:buFont typeface="Arial" panose="020B0604020202020204" pitchFamily="34" charset="0"/>
              <a:buChar char="•"/>
              <a:defRPr/>
            </a:pPr>
            <a:r>
              <a:rPr lang="zh-TW" altLang="en-US" sz="2400" dirty="0">
                <a:latin typeface="微軟正黑體" panose="020B0604030504040204" pitchFamily="34" charset="-120"/>
                <a:ea typeface="微軟正黑體" panose="020B0604030504040204" pitchFamily="34" charset="-120"/>
              </a:rPr>
              <a:t>高出低進。</a:t>
            </a:r>
            <a:endParaRPr lang="en-US" altLang="zh-TW" sz="2400" dirty="0">
              <a:latin typeface="微軟正黑體" panose="020B0604030504040204" pitchFamily="34" charset="-120"/>
              <a:ea typeface="微軟正黑體" panose="020B0604030504040204" pitchFamily="34" charset="-120"/>
            </a:endParaRPr>
          </a:p>
          <a:p>
            <a:pPr marL="1335088" lvl="1" indent="-342900" algn="just" eaLnBrk="0" hangingPunct="0">
              <a:lnSpc>
                <a:spcPts val="3000"/>
              </a:lnSpc>
              <a:buFont typeface="Arial" panose="020B0604020202020204" pitchFamily="34" charset="0"/>
              <a:buChar char="•"/>
              <a:defRPr/>
            </a:pPr>
            <a:r>
              <a:rPr lang="zh-TW" altLang="en-US" sz="2400" dirty="0">
                <a:latin typeface="微軟正黑體" panose="020B0604030504040204" pitchFamily="34" charset="-120"/>
                <a:ea typeface="微軟正黑體" panose="020B0604030504040204" pitchFamily="34" charset="-120"/>
              </a:rPr>
              <a:t>高教擴張。</a:t>
            </a:r>
            <a:endParaRPr lang="en-US" altLang="zh-TW" sz="2400" dirty="0">
              <a:latin typeface="微軟正黑體" panose="020B0604030504040204" pitchFamily="34" charset="-120"/>
              <a:ea typeface="微軟正黑體" panose="020B0604030504040204" pitchFamily="34" charset="-120"/>
            </a:endParaRPr>
          </a:p>
          <a:p>
            <a:pPr marL="877888" indent="-342900" algn="just" eaLnBrk="0" hangingPunct="0">
              <a:lnSpc>
                <a:spcPts val="3000"/>
              </a:lnSpc>
              <a:buFont typeface="Wingdings" panose="05000000000000000000" pitchFamily="2" charset="2"/>
              <a:buChar char="Ø"/>
              <a:defRPr/>
            </a:pPr>
            <a:r>
              <a:rPr lang="zh-TW" altLang="en-US" sz="2400" dirty="0">
                <a:latin typeface="微軟正黑體" panose="020B0604030504040204" pitchFamily="34" charset="-120"/>
                <a:ea typeface="微軟正黑體" panose="020B0604030504040204" pitchFamily="34" charset="-120"/>
              </a:rPr>
              <a:t>造成專業人才流出及</a:t>
            </a:r>
            <a:r>
              <a:rPr lang="zh-TW" altLang="zh-TW" sz="2400" dirty="0">
                <a:latin typeface="微軟正黑體" panose="020B0604030504040204" pitchFamily="34" charset="-120"/>
                <a:ea typeface="微軟正黑體" panose="020B0604030504040204" pitchFamily="34" charset="-120"/>
              </a:rPr>
              <a:t>基層</a:t>
            </a:r>
            <a:r>
              <a:rPr lang="zh-TW" altLang="en-US" sz="2400" dirty="0">
                <a:latin typeface="微軟正黑體" panose="020B0604030504040204" pitchFamily="34" charset="-120"/>
                <a:ea typeface="微軟正黑體" panose="020B0604030504040204" pitchFamily="34" charset="-120"/>
              </a:rPr>
              <a:t>技術勞動力缺乏。</a:t>
            </a:r>
            <a:endParaRPr lang="en-US" altLang="zh-TW" sz="2400" b="1" kern="100" dirty="0">
              <a:latin typeface="微軟正黑體" panose="020B0604030504040204" pitchFamily="34" charset="-120"/>
              <a:ea typeface="微軟正黑體" panose="020B0604030504040204" pitchFamily="34" charset="-120"/>
              <a:cs typeface="Times New Roman" panose="02020603050405020304" pitchFamily="18" charset="0"/>
            </a:endParaRPr>
          </a:p>
          <a:p>
            <a:pPr marL="176213" indent="3175" algn="just" eaLnBrk="0" hangingPunct="0">
              <a:lnSpc>
                <a:spcPts val="3000"/>
              </a:lnSpc>
              <a:defRPr/>
            </a:pPr>
            <a:r>
              <a:rPr lang="en-US" altLang="zh-TW" sz="2400" dirty="0">
                <a:latin typeface="微軟正黑體" panose="020B0604030504040204" pitchFamily="34" charset="-120"/>
                <a:ea typeface="微軟正黑體" panose="020B0604030504040204" pitchFamily="34" charset="-120"/>
              </a:rPr>
              <a:t>(</a:t>
            </a:r>
            <a:r>
              <a:rPr lang="zh-TW" altLang="en-US" sz="2400" dirty="0">
                <a:latin typeface="微軟正黑體" panose="020B0604030504040204" pitchFamily="34" charset="-120"/>
                <a:ea typeface="微軟正黑體" panose="020B0604030504040204" pitchFamily="34" charset="-120"/>
              </a:rPr>
              <a:t>二</a:t>
            </a:r>
            <a:r>
              <a:rPr lang="en-US" altLang="zh-TW" sz="2400" dirty="0">
                <a:latin typeface="微軟正黑體" panose="020B0604030504040204" pitchFamily="34" charset="-120"/>
                <a:ea typeface="微軟正黑體" panose="020B0604030504040204" pitchFamily="34" charset="-120"/>
              </a:rPr>
              <a:t>)</a:t>
            </a:r>
            <a:r>
              <a:rPr lang="zh-TW" altLang="en-US" sz="2400" dirty="0">
                <a:latin typeface="微軟正黑體" panose="020B0604030504040204" pitchFamily="34" charset="-120"/>
                <a:ea typeface="微軟正黑體" panose="020B0604030504040204" pitchFamily="34" charset="-120"/>
              </a:rPr>
              <a:t>全球化衝擊</a:t>
            </a:r>
            <a:endParaRPr lang="en-US" altLang="zh-TW" sz="2400" dirty="0">
              <a:latin typeface="微軟正黑體" panose="020B0604030504040204" pitchFamily="34" charset="-120"/>
              <a:ea typeface="微軟正黑體" panose="020B0604030504040204" pitchFamily="34" charset="-120"/>
            </a:endParaRPr>
          </a:p>
          <a:p>
            <a:pPr marL="1335088" lvl="1" indent="-342900" algn="just" eaLnBrk="0" hangingPunct="0">
              <a:lnSpc>
                <a:spcPts val="3000"/>
              </a:lnSpc>
              <a:buFont typeface="Arial" panose="020B0604020202020204" pitchFamily="34" charset="0"/>
              <a:buChar char="•"/>
              <a:defRPr/>
            </a:pPr>
            <a:r>
              <a:rPr lang="zh-TW" altLang="en-US" sz="2400" dirty="0">
                <a:latin typeface="微軟正黑體" panose="020B0604030504040204" pitchFamily="34" charset="-120"/>
                <a:ea typeface="微軟正黑體" panose="020B0604030504040204" pitchFamily="34" charset="-120"/>
              </a:rPr>
              <a:t>各國競逐人才。</a:t>
            </a:r>
            <a:endParaRPr lang="en-US" altLang="zh-TW" sz="2400" dirty="0">
              <a:latin typeface="微軟正黑體" panose="020B0604030504040204" pitchFamily="34" charset="-120"/>
              <a:ea typeface="微軟正黑體" panose="020B0604030504040204" pitchFamily="34" charset="-120"/>
            </a:endParaRPr>
          </a:p>
          <a:p>
            <a:pPr marL="1335088" lvl="1" indent="-342900" algn="just" eaLnBrk="0" hangingPunct="0">
              <a:lnSpc>
                <a:spcPts val="3000"/>
              </a:lnSpc>
              <a:buFont typeface="Arial" panose="020B0604020202020204" pitchFamily="34" charset="0"/>
              <a:buChar char="•"/>
              <a:defRPr/>
            </a:pPr>
            <a:r>
              <a:rPr lang="zh-TW" altLang="en-US" sz="2400" dirty="0">
                <a:latin typeface="微軟正黑體" panose="020B0604030504040204" pitchFamily="34" charset="-120"/>
                <a:ea typeface="微軟正黑體" panose="020B0604030504040204" pitchFamily="34" charset="-120"/>
              </a:rPr>
              <a:t>國內產業國際競爭。</a:t>
            </a:r>
            <a:endParaRPr lang="en-US" altLang="zh-TW" sz="2400" dirty="0">
              <a:latin typeface="微軟正黑體" panose="020B0604030504040204" pitchFamily="34" charset="-120"/>
              <a:ea typeface="微軟正黑體" panose="020B0604030504040204" pitchFamily="34" charset="-120"/>
            </a:endParaRPr>
          </a:p>
          <a:p>
            <a:pPr marL="877888" indent="-342900" algn="just" eaLnBrk="0" hangingPunct="0">
              <a:lnSpc>
                <a:spcPts val="3000"/>
              </a:lnSpc>
              <a:buFont typeface="Wingdings" panose="05000000000000000000" pitchFamily="2" charset="2"/>
              <a:buChar char="Ø"/>
              <a:defRPr/>
            </a:pPr>
            <a:r>
              <a:rPr lang="zh-TW" altLang="en-US" sz="2400" dirty="0">
                <a:latin typeface="微軟正黑體" panose="020B0604030504040204" pitchFamily="34" charset="-120"/>
                <a:ea typeface="微軟正黑體" panose="020B0604030504040204" pitchFamily="34" charset="-120"/>
              </a:rPr>
              <a:t>延攬外籍專業人才十分重要。</a:t>
            </a:r>
            <a:endParaRPr lang="en-US" altLang="zh-TW" sz="2400" dirty="0">
              <a:latin typeface="微軟正黑體" panose="020B0604030504040204" pitchFamily="34" charset="-120"/>
              <a:ea typeface="微軟正黑體" panose="020B0604030504040204" pitchFamily="34" charset="-12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標題 1"/>
          <p:cNvSpPr txBox="1">
            <a:spLocks/>
          </p:cNvSpPr>
          <p:nvPr/>
        </p:nvSpPr>
        <p:spPr bwMode="auto">
          <a:xfrm>
            <a:off x="669925" y="-4763"/>
            <a:ext cx="8229600" cy="1152526"/>
          </a:xfrm>
          <a:prstGeom prst="rect">
            <a:avLst/>
          </a:prstGeom>
          <a:noFill/>
          <a:ln w="9525">
            <a:noFill/>
            <a:miter lim="800000"/>
            <a:headEnd/>
            <a:tailEnd/>
          </a:ln>
        </p:spPr>
        <p:txBody>
          <a:bodyPr anchor="ctr"/>
          <a:lstStyle/>
          <a:p>
            <a:pPr algn="ctr"/>
            <a:r>
              <a:rPr lang="zh-TW" altLang="en-US" sz="3600" b="1">
                <a:solidFill>
                  <a:srgbClr val="002060"/>
                </a:solidFill>
                <a:latin typeface="微軟正黑體" pitchFamily="34" charset="-120"/>
                <a:ea typeface="微軟正黑體" pitchFamily="34" charset="-120"/>
                <a:cs typeface="Times New Roman" pitchFamily="18" charset="0"/>
              </a:rPr>
              <a:t>壹、前言</a:t>
            </a:r>
            <a:endParaRPr lang="en-US" altLang="zh-TW" sz="3600" b="1">
              <a:solidFill>
                <a:srgbClr val="002060"/>
              </a:solidFill>
              <a:latin typeface="微軟正黑體" pitchFamily="34" charset="-120"/>
              <a:ea typeface="微軟正黑體" pitchFamily="34" charset="-120"/>
              <a:cs typeface="Times New Roman" pitchFamily="18" charset="0"/>
            </a:endParaRPr>
          </a:p>
        </p:txBody>
      </p:sp>
      <p:sp>
        <p:nvSpPr>
          <p:cNvPr id="6147" name="投影片編號版面配置區 6"/>
          <p:cNvSpPr txBox="1">
            <a:spLocks/>
          </p:cNvSpPr>
          <p:nvPr/>
        </p:nvSpPr>
        <p:spPr bwMode="auto">
          <a:xfrm>
            <a:off x="6705600" y="6508750"/>
            <a:ext cx="2133600" cy="365125"/>
          </a:xfrm>
          <a:prstGeom prst="rect">
            <a:avLst/>
          </a:prstGeom>
          <a:noFill/>
          <a:ln w="9525">
            <a:noFill/>
            <a:miter lim="800000"/>
            <a:headEnd/>
            <a:tailEnd/>
          </a:ln>
        </p:spPr>
        <p:txBody>
          <a:bodyPr anchor="ctr"/>
          <a:lstStyle/>
          <a:p>
            <a:pPr algn="r" eaLnBrk="0" hangingPunct="0"/>
            <a:fld id="{7E3AF150-F677-44DC-97EA-7229228619FB}" type="slidenum">
              <a:rPr lang="en-US" altLang="zh-TW" sz="1200">
                <a:latin typeface="微軟正黑體" pitchFamily="34" charset="-120"/>
                <a:ea typeface="微軟正黑體" pitchFamily="34" charset="-120"/>
              </a:rPr>
              <a:pPr algn="r" eaLnBrk="0" hangingPunct="0"/>
              <a:t>4</a:t>
            </a:fld>
            <a:endParaRPr lang="en-US" altLang="zh-TW" sz="1200">
              <a:latin typeface="微軟正黑體" pitchFamily="34" charset="-120"/>
              <a:ea typeface="微軟正黑體" pitchFamily="34" charset="-120"/>
            </a:endParaRPr>
          </a:p>
        </p:txBody>
      </p:sp>
      <p:sp>
        <p:nvSpPr>
          <p:cNvPr id="27" name="矩形 26"/>
          <p:cNvSpPr/>
          <p:nvPr/>
        </p:nvSpPr>
        <p:spPr>
          <a:xfrm>
            <a:off x="395288" y="815975"/>
            <a:ext cx="8431212" cy="4324350"/>
          </a:xfrm>
          <a:prstGeom prst="rect">
            <a:avLst/>
          </a:prstGeom>
        </p:spPr>
        <p:txBody>
          <a:bodyPr>
            <a:spAutoFit/>
          </a:bodyPr>
          <a:lstStyle/>
          <a:p>
            <a:pPr algn="just" eaLnBrk="0" hangingPunct="0">
              <a:lnSpc>
                <a:spcPts val="3000"/>
              </a:lnSpc>
              <a:defRPr/>
            </a:pPr>
            <a:r>
              <a:rPr lang="zh-TW" altLang="en-US" sz="2400" dirty="0">
                <a:latin typeface="微軟正黑體" panose="020B0604030504040204" pitchFamily="34" charset="-120"/>
                <a:ea typeface="微軟正黑體" panose="020B0604030504040204" pitchFamily="34" charset="-120"/>
              </a:rPr>
              <a:t>二、國際競才做法</a:t>
            </a:r>
            <a:endParaRPr lang="en-US" altLang="zh-TW" sz="2400" dirty="0">
              <a:latin typeface="微軟正黑體" panose="020B0604030504040204" pitchFamily="34" charset="-120"/>
              <a:ea typeface="微軟正黑體" panose="020B0604030504040204" pitchFamily="34" charset="-120"/>
            </a:endParaRPr>
          </a:p>
          <a:p>
            <a:pPr indent="623888" algn="just" eaLnBrk="0" hangingPunct="0">
              <a:lnSpc>
                <a:spcPts val="3000"/>
              </a:lnSpc>
              <a:defRPr/>
            </a:pPr>
            <a:r>
              <a:rPr lang="zh-TW" altLang="en-US" sz="2400" dirty="0">
                <a:latin typeface="微軟正黑體" panose="020B0604030504040204" pitchFamily="34" charset="-120"/>
                <a:ea typeface="微軟正黑體" panose="020B0604030504040204" pitchFamily="34" charset="-120"/>
              </a:rPr>
              <a:t>英、美、加、日、星、澳、韓等國及香港發展</a:t>
            </a:r>
            <a:r>
              <a:rPr lang="zh-TW" altLang="zh-TW" sz="2400" dirty="0">
                <a:latin typeface="微軟正黑體" pitchFamily="34" charset="-120"/>
                <a:ea typeface="微軟正黑體" pitchFamily="34" charset="-120"/>
              </a:rPr>
              <a:t>評點</a:t>
            </a:r>
            <a:r>
              <a:rPr lang="zh-TW" altLang="en-US" sz="2400" dirty="0">
                <a:latin typeface="微軟正黑體" pitchFamily="34" charset="-120"/>
                <a:ea typeface="微軟正黑體" pitchFamily="34" charset="-120"/>
              </a:rPr>
              <a:t>制，以</a:t>
            </a:r>
            <a:r>
              <a:rPr lang="zh-TW" altLang="zh-TW" sz="2400" dirty="0">
                <a:latin typeface="微軟正黑體" pitchFamily="34" charset="-120"/>
                <a:ea typeface="微軟正黑體" pitchFamily="34" charset="-120"/>
              </a:rPr>
              <a:t>薪資</a:t>
            </a:r>
            <a:r>
              <a:rPr lang="zh-TW" altLang="en-US" sz="2400" dirty="0">
                <a:latin typeface="微軟正黑體" pitchFamily="34" charset="-120"/>
                <a:ea typeface="微軟正黑體" pitchFamily="34" charset="-120"/>
              </a:rPr>
              <a:t>為主、學歷</a:t>
            </a:r>
            <a:r>
              <a:rPr lang="zh-TW" altLang="zh-TW" sz="2400" dirty="0">
                <a:latin typeface="微軟正黑體" pitchFamily="34" charset="-120"/>
                <a:ea typeface="微軟正黑體" pitchFamily="34" charset="-120"/>
              </a:rPr>
              <a:t>及工作經歷</a:t>
            </a:r>
            <a:r>
              <a:rPr lang="zh-TW" altLang="en-US" sz="2400" dirty="0">
                <a:latin typeface="微軟正黑體" pitchFamily="34" charset="-120"/>
                <a:ea typeface="微軟正黑體" pitchFamily="34" charset="-120"/>
              </a:rPr>
              <a:t>為</a:t>
            </a:r>
            <a:r>
              <a:rPr lang="zh-TW" altLang="zh-TW" sz="2400" dirty="0">
                <a:latin typeface="微軟正黑體" pitchFamily="34" charset="-120"/>
                <a:ea typeface="微軟正黑體" pitchFamily="34" charset="-120"/>
              </a:rPr>
              <a:t>輔，</a:t>
            </a:r>
            <a:r>
              <a:rPr lang="zh-TW" altLang="en-US" sz="2400" dirty="0">
                <a:latin typeface="微軟正黑體" pitchFamily="34" charset="-120"/>
                <a:ea typeface="微軟正黑體" pitchFamily="34" charset="-120"/>
              </a:rPr>
              <a:t>延攬可</a:t>
            </a:r>
            <a:r>
              <a:rPr lang="zh-TW" altLang="zh-TW" sz="2400" dirty="0">
                <a:latin typeface="微軟正黑體" pitchFamily="34" charset="-120"/>
                <a:ea typeface="微軟正黑體" pitchFamily="34" charset="-120"/>
              </a:rPr>
              <a:t>帶動重點產業發展或提高</a:t>
            </a:r>
            <a:r>
              <a:rPr lang="zh-TW" altLang="en-US" sz="2400" dirty="0">
                <a:latin typeface="微軟正黑體" pitchFamily="34" charset="-120"/>
                <a:ea typeface="微軟正黑體" pitchFamily="34" charset="-120"/>
              </a:rPr>
              <a:t>事業單位</a:t>
            </a:r>
            <a:r>
              <a:rPr lang="zh-TW" altLang="zh-TW" sz="2400" dirty="0">
                <a:latin typeface="微軟正黑體" pitchFamily="34" charset="-120"/>
                <a:ea typeface="微軟正黑體" pitchFamily="34" charset="-120"/>
              </a:rPr>
              <a:t>附加價值之關鍵人才。</a:t>
            </a:r>
          </a:p>
          <a:p>
            <a:pPr algn="just" eaLnBrk="0" hangingPunct="0">
              <a:lnSpc>
                <a:spcPts val="3000"/>
              </a:lnSpc>
              <a:defRPr/>
            </a:pPr>
            <a:endParaRPr lang="en-US" altLang="zh-TW" sz="2400" dirty="0">
              <a:latin typeface="微軟正黑體" panose="020B0604030504040204" pitchFamily="34" charset="-120"/>
              <a:ea typeface="微軟正黑體" panose="020B0604030504040204" pitchFamily="34" charset="-120"/>
            </a:endParaRPr>
          </a:p>
          <a:p>
            <a:pPr algn="just" eaLnBrk="0" hangingPunct="0">
              <a:lnSpc>
                <a:spcPts val="3000"/>
              </a:lnSpc>
              <a:defRPr/>
            </a:pPr>
            <a:endParaRPr lang="en-US" altLang="zh-TW" sz="2400" dirty="0">
              <a:latin typeface="微軟正黑體" panose="020B0604030504040204" pitchFamily="34" charset="-120"/>
              <a:ea typeface="微軟正黑體" panose="020B0604030504040204" pitchFamily="34" charset="-120"/>
            </a:endParaRPr>
          </a:p>
          <a:p>
            <a:pPr marL="719138" indent="-536575" algn="just" eaLnBrk="0" hangingPunct="0">
              <a:lnSpc>
                <a:spcPts val="3000"/>
              </a:lnSpc>
              <a:defRPr/>
            </a:pPr>
            <a:endParaRPr lang="en-US" altLang="zh-TW" sz="2400" dirty="0">
              <a:latin typeface="微軟正黑體" panose="020B0604030504040204" pitchFamily="34" charset="-120"/>
              <a:ea typeface="微軟正黑體" panose="020B0604030504040204" pitchFamily="34" charset="-120"/>
            </a:endParaRPr>
          </a:p>
          <a:p>
            <a:pPr marL="719138" indent="-536575" algn="just" eaLnBrk="0" hangingPunct="0">
              <a:lnSpc>
                <a:spcPts val="3000"/>
              </a:lnSpc>
              <a:defRPr/>
            </a:pPr>
            <a:endParaRPr lang="en-US" altLang="zh-TW" sz="2400" dirty="0">
              <a:latin typeface="微軟正黑體" panose="020B0604030504040204" pitchFamily="34" charset="-120"/>
              <a:ea typeface="微軟正黑體" panose="020B0604030504040204" pitchFamily="34" charset="-120"/>
            </a:endParaRPr>
          </a:p>
          <a:p>
            <a:pPr marL="719138" indent="-536575" algn="just" eaLnBrk="0" hangingPunct="0">
              <a:lnSpc>
                <a:spcPts val="3000"/>
              </a:lnSpc>
              <a:defRPr/>
            </a:pPr>
            <a:endParaRPr lang="en-US" altLang="zh-TW" sz="2400" dirty="0">
              <a:latin typeface="微軟正黑體" panose="020B0604030504040204" pitchFamily="34" charset="-120"/>
              <a:ea typeface="微軟正黑體" panose="020B0604030504040204" pitchFamily="34" charset="-120"/>
            </a:endParaRPr>
          </a:p>
          <a:p>
            <a:pPr marL="719138" indent="-536575" algn="just" eaLnBrk="0" hangingPunct="0">
              <a:lnSpc>
                <a:spcPts val="3000"/>
              </a:lnSpc>
              <a:defRPr/>
            </a:pPr>
            <a:endParaRPr lang="en-US" altLang="zh-TW" sz="2400" dirty="0">
              <a:latin typeface="微軟正黑體" panose="020B0604030504040204" pitchFamily="34" charset="-120"/>
              <a:ea typeface="微軟正黑體" panose="020B0604030504040204" pitchFamily="34" charset="-120"/>
            </a:endParaRPr>
          </a:p>
          <a:p>
            <a:pPr marL="719138" indent="-536575" algn="just" eaLnBrk="0" hangingPunct="0">
              <a:lnSpc>
                <a:spcPts val="3000"/>
              </a:lnSpc>
              <a:defRPr/>
            </a:pPr>
            <a:endParaRPr lang="en-US" altLang="zh-TW" sz="2400" dirty="0">
              <a:latin typeface="微軟正黑體" panose="020B0604030504040204" pitchFamily="34" charset="-120"/>
              <a:ea typeface="微軟正黑體" panose="020B0604030504040204" pitchFamily="34" charset="-120"/>
            </a:endParaRPr>
          </a:p>
        </p:txBody>
      </p:sp>
      <p:graphicFrame>
        <p:nvGraphicFramePr>
          <p:cNvPr id="2" name="表格 1"/>
          <p:cNvGraphicFramePr>
            <a:graphicFrameLocks noGrp="1"/>
          </p:cNvGraphicFramePr>
          <p:nvPr/>
        </p:nvGraphicFramePr>
        <p:xfrm>
          <a:off x="531813" y="2452688"/>
          <a:ext cx="8361362" cy="2992438"/>
        </p:xfrm>
        <a:graphic>
          <a:graphicData uri="http://schemas.openxmlformats.org/drawingml/2006/table">
            <a:tbl>
              <a:tblPr firstRow="1" bandRow="1">
                <a:tableStyleId>{5C22544A-7EE6-4342-B048-85BDC9FD1C3A}</a:tableStyleId>
              </a:tblPr>
              <a:tblGrid>
                <a:gridCol w="720200"/>
                <a:gridCol w="4609277"/>
                <a:gridCol w="3031885"/>
              </a:tblGrid>
              <a:tr h="304796">
                <a:tc>
                  <a:txBody>
                    <a:bodyPr/>
                    <a:lstStyle/>
                    <a:p>
                      <a:endParaRPr lang="zh-TW" altLang="en-US" sz="1400" dirty="0">
                        <a:latin typeface="微軟正黑體" panose="020B0604030504040204" pitchFamily="34" charset="-120"/>
                        <a:ea typeface="微軟正黑體" panose="020B0604030504040204" pitchFamily="34" charset="-120"/>
                      </a:endParaRPr>
                    </a:p>
                  </a:txBody>
                  <a:tcPr marL="91456" marR="91456" marT="45718" marB="45718"/>
                </a:tc>
                <a:tc>
                  <a:txBody>
                    <a:bodyPr/>
                    <a:lstStyle/>
                    <a:p>
                      <a:r>
                        <a:rPr lang="zh-TW" altLang="en-US" sz="1400" dirty="0" smtClean="0">
                          <a:latin typeface="微軟正黑體" panose="020B0604030504040204" pitchFamily="34" charset="-120"/>
                          <a:ea typeface="微軟正黑體" panose="020B0604030504040204" pitchFamily="34" charset="-120"/>
                        </a:rPr>
                        <a:t>一般做法</a:t>
                      </a:r>
                      <a:endParaRPr lang="zh-TW" altLang="en-US" sz="1400" dirty="0">
                        <a:latin typeface="微軟正黑體" panose="020B0604030504040204" pitchFamily="34" charset="-120"/>
                        <a:ea typeface="微軟正黑體" panose="020B0604030504040204" pitchFamily="34" charset="-120"/>
                      </a:endParaRPr>
                    </a:p>
                  </a:txBody>
                  <a:tcPr marL="91456" marR="91456" marT="45718" marB="45718"/>
                </a:tc>
                <a:tc>
                  <a:txBody>
                    <a:bodyPr/>
                    <a:lstStyle/>
                    <a:p>
                      <a:r>
                        <a:rPr lang="zh-TW" altLang="en-US" sz="1400" dirty="0" smtClean="0">
                          <a:latin typeface="微軟正黑體" panose="020B0604030504040204" pitchFamily="34" charset="-120"/>
                          <a:ea typeface="微軟正黑體" panose="020B0604030504040204" pitchFamily="34" charset="-120"/>
                        </a:rPr>
                        <a:t>特別做法</a:t>
                      </a:r>
                      <a:endParaRPr lang="zh-TW" altLang="en-US" sz="1400" dirty="0">
                        <a:latin typeface="微軟正黑體" panose="020B0604030504040204" pitchFamily="34" charset="-120"/>
                        <a:ea typeface="微軟正黑體" panose="020B0604030504040204" pitchFamily="34" charset="-120"/>
                      </a:endParaRPr>
                    </a:p>
                  </a:txBody>
                  <a:tcPr marL="91456" marR="91456" marT="45718" marB="45718"/>
                </a:tc>
              </a:tr>
              <a:tr h="646044">
                <a:tc>
                  <a:txBody>
                    <a:bodyPr/>
                    <a:lstStyle/>
                    <a:p>
                      <a:r>
                        <a:rPr lang="zh-TW" altLang="en-US" sz="1400" dirty="0" smtClean="0">
                          <a:latin typeface="微軟正黑體" panose="020B0604030504040204" pitchFamily="34" charset="-120"/>
                          <a:ea typeface="微軟正黑體" panose="020B0604030504040204" pitchFamily="34" charset="-120"/>
                        </a:rPr>
                        <a:t>新加坡</a:t>
                      </a:r>
                      <a:endParaRPr lang="zh-TW" altLang="en-US" sz="1400" dirty="0">
                        <a:latin typeface="微軟正黑體" panose="020B0604030504040204" pitchFamily="34" charset="-120"/>
                        <a:ea typeface="微軟正黑體" panose="020B0604030504040204" pitchFamily="34" charset="-120"/>
                      </a:endParaRPr>
                    </a:p>
                  </a:txBody>
                  <a:tcPr marL="91456" marR="91456" marT="45718" marB="4571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dirty="0" smtClean="0">
                          <a:latin typeface="微軟正黑體" panose="020B0604030504040204" pitchFamily="34" charset="-120"/>
                          <a:ea typeface="微軟正黑體" panose="020B0604030504040204" pitchFamily="34" charset="-120"/>
                        </a:rPr>
                        <a:t>成立「</a:t>
                      </a:r>
                      <a:r>
                        <a:rPr lang="en-US" altLang="zh-TW" sz="1400" dirty="0" smtClean="0">
                          <a:latin typeface="微軟正黑體" panose="020B0604030504040204" pitchFamily="34" charset="-120"/>
                          <a:ea typeface="微軟正黑體" panose="020B0604030504040204" pitchFamily="34" charset="-120"/>
                        </a:rPr>
                        <a:t>Contact Singapore</a:t>
                      </a:r>
                      <a:r>
                        <a:rPr lang="zh-TW" altLang="en-US" sz="1400" dirty="0" smtClean="0">
                          <a:latin typeface="微軟正黑體" panose="020B0604030504040204" pitchFamily="34" charset="-120"/>
                          <a:ea typeface="微軟正黑體" panose="020B0604030504040204" pitchFamily="34" charset="-120"/>
                        </a:rPr>
                        <a:t>」，在全球各地設置辦事處，建立海外人才庫，延攬海外專才和企業家</a:t>
                      </a:r>
                      <a:endParaRPr lang="zh-TW" altLang="en-US" sz="1400" dirty="0">
                        <a:latin typeface="微軟正黑體" panose="020B0604030504040204" pitchFamily="34" charset="-120"/>
                        <a:ea typeface="微軟正黑體" panose="020B0604030504040204" pitchFamily="34" charset="-120"/>
                      </a:endParaRPr>
                    </a:p>
                  </a:txBody>
                  <a:tcPr marL="91456" marR="91456" marT="45718" marB="4571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dirty="0" smtClean="0">
                          <a:latin typeface="微軟正黑體" panose="020B0604030504040204" pitchFamily="34" charset="-120"/>
                          <a:ea typeface="微軟正黑體" panose="020B0604030504040204" pitchFamily="34" charset="-120"/>
                        </a:rPr>
                        <a:t>公布重點發展產業及人才與技能需求、給予不同人才居留優惠待遇</a:t>
                      </a:r>
                    </a:p>
                  </a:txBody>
                  <a:tcPr marL="91456" marR="91456" marT="45718" marB="45718"/>
                </a:tc>
              </a:tr>
              <a:tr h="791926">
                <a:tc>
                  <a:txBody>
                    <a:bodyPr/>
                    <a:lstStyle/>
                    <a:p>
                      <a:r>
                        <a:rPr lang="zh-TW" altLang="en-US" sz="1400" dirty="0" smtClean="0">
                          <a:latin typeface="微軟正黑體" panose="020B0604030504040204" pitchFamily="34" charset="-120"/>
                          <a:ea typeface="微軟正黑體" panose="020B0604030504040204" pitchFamily="34" charset="-120"/>
                        </a:rPr>
                        <a:t>中國</a:t>
                      </a:r>
                      <a:endParaRPr lang="en-US" altLang="zh-TW" sz="1400" dirty="0" smtClean="0">
                        <a:latin typeface="微軟正黑體" panose="020B0604030504040204" pitchFamily="34" charset="-120"/>
                        <a:ea typeface="微軟正黑體" panose="020B0604030504040204" pitchFamily="34" charset="-120"/>
                      </a:endParaRPr>
                    </a:p>
                    <a:p>
                      <a:r>
                        <a:rPr lang="zh-TW" altLang="en-US" sz="1400" dirty="0" smtClean="0">
                          <a:latin typeface="微軟正黑體" panose="020B0604030504040204" pitchFamily="34" charset="-120"/>
                          <a:ea typeface="微軟正黑體" panose="020B0604030504040204" pitchFamily="34" charset="-120"/>
                        </a:rPr>
                        <a:t>大陸</a:t>
                      </a:r>
                      <a:endParaRPr lang="zh-TW" altLang="en-US" sz="1400" dirty="0">
                        <a:latin typeface="微軟正黑體" panose="020B0604030504040204" pitchFamily="34" charset="-120"/>
                        <a:ea typeface="微軟正黑體" panose="020B0604030504040204" pitchFamily="34" charset="-120"/>
                      </a:endParaRPr>
                    </a:p>
                  </a:txBody>
                  <a:tcPr marL="91456" marR="91456" marT="45718" marB="45718"/>
                </a:tc>
                <a:tc>
                  <a:txBody>
                    <a:bodyPr/>
                    <a:lstStyle/>
                    <a:p>
                      <a:r>
                        <a:rPr lang="zh-TW" altLang="en-US" sz="1400" dirty="0" smtClean="0">
                          <a:latin typeface="微軟正黑體" panose="020B0604030504040204" pitchFamily="34" charset="-120"/>
                          <a:ea typeface="微軟正黑體" panose="020B0604030504040204" pitchFamily="34" charset="-120"/>
                        </a:rPr>
                        <a:t>成立「</a:t>
                      </a:r>
                      <a:r>
                        <a:rPr lang="zh-TW" altLang="en-US" sz="1400" b="0" i="0" kern="1200" dirty="0" smtClean="0">
                          <a:solidFill>
                            <a:schemeClr val="dk1"/>
                          </a:solidFill>
                          <a:effectLst/>
                          <a:latin typeface="微軟正黑體" panose="020B0604030504040204" pitchFamily="34" charset="-120"/>
                          <a:ea typeface="微軟正黑體" panose="020B0604030504040204" pitchFamily="34" charset="-120"/>
                          <a:cs typeface="+mn-cs"/>
                        </a:rPr>
                        <a:t>海外高層次人才引進工作專項辦公室」，並在</a:t>
                      </a:r>
                      <a:r>
                        <a:rPr lang="zh-TW" altLang="en-US" sz="1400" dirty="0" smtClean="0">
                          <a:latin typeface="微軟正黑體" panose="020B0604030504040204" pitchFamily="34" charset="-120"/>
                          <a:ea typeface="微軟正黑體" panose="020B0604030504040204" pitchFamily="34" charset="-120"/>
                        </a:rPr>
                        <a:t>海外長期駐點攬才，並啟動「千人計畫」、「青年千人計畫」，引進國家重點產業、實驗室等各類領域所需人才</a:t>
                      </a:r>
                      <a:endParaRPr lang="zh-TW" altLang="en-US" sz="1400" dirty="0">
                        <a:latin typeface="微軟正黑體" panose="020B0604030504040204" pitchFamily="34" charset="-120"/>
                        <a:ea typeface="微軟正黑體" panose="020B0604030504040204" pitchFamily="34" charset="-120"/>
                      </a:endParaRPr>
                    </a:p>
                  </a:txBody>
                  <a:tcPr marL="91456" marR="91456" marT="45718" marB="45718"/>
                </a:tc>
                <a:tc>
                  <a:txBody>
                    <a:bodyPr/>
                    <a:lstStyle/>
                    <a:p>
                      <a:r>
                        <a:rPr lang="zh-TW" altLang="en-US" sz="1400" dirty="0" smtClean="0">
                          <a:latin typeface="微軟正黑體" panose="020B0604030504040204" pitchFamily="34" charset="-120"/>
                          <a:ea typeface="微軟正黑體" panose="020B0604030504040204" pitchFamily="34" charset="-120"/>
                        </a:rPr>
                        <a:t>海外招聘活動、對人才提供研究經費、住房及安家費</a:t>
                      </a:r>
                      <a:endParaRPr lang="zh-TW" altLang="en-US" sz="1400" dirty="0">
                        <a:latin typeface="微軟正黑體" panose="020B0604030504040204" pitchFamily="34" charset="-120"/>
                        <a:ea typeface="微軟正黑體" panose="020B0604030504040204" pitchFamily="34" charset="-120"/>
                      </a:endParaRPr>
                    </a:p>
                  </a:txBody>
                  <a:tcPr marL="91456" marR="91456" marT="45718" marB="45718"/>
                </a:tc>
              </a:tr>
              <a:tr h="731516">
                <a:tc>
                  <a:txBody>
                    <a:bodyPr/>
                    <a:lstStyle/>
                    <a:p>
                      <a:r>
                        <a:rPr lang="zh-TW" altLang="en-US" sz="1400" dirty="0" smtClean="0">
                          <a:latin typeface="微軟正黑體" panose="020B0604030504040204" pitchFamily="34" charset="-120"/>
                          <a:ea typeface="微軟正黑體" panose="020B0604030504040204" pitchFamily="34" charset="-120"/>
                        </a:rPr>
                        <a:t>南韓</a:t>
                      </a:r>
                      <a:endParaRPr lang="zh-TW" altLang="en-US" sz="1400" dirty="0">
                        <a:latin typeface="微軟正黑體" panose="020B0604030504040204" pitchFamily="34" charset="-120"/>
                        <a:ea typeface="微軟正黑體" panose="020B0604030504040204" pitchFamily="34" charset="-120"/>
                      </a:endParaRPr>
                    </a:p>
                  </a:txBody>
                  <a:tcPr marL="91456" marR="91456" marT="45718" marB="4571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dirty="0" smtClean="0">
                          <a:latin typeface="微軟正黑體" panose="020B0604030504040204" pitchFamily="34" charset="-120"/>
                          <a:ea typeface="微軟正黑體" panose="020B0604030504040204" pitchFamily="34" charset="-120"/>
                        </a:rPr>
                        <a:t>成立「</a:t>
                      </a:r>
                      <a:r>
                        <a:rPr lang="en-US" altLang="zh-TW" sz="1400" dirty="0" smtClean="0">
                          <a:latin typeface="微軟正黑體" panose="020B0604030504040204" pitchFamily="34" charset="-120"/>
                          <a:ea typeface="微軟正黑體" panose="020B0604030504040204" pitchFamily="34" charset="-120"/>
                        </a:rPr>
                        <a:t>Contact Korea</a:t>
                      </a:r>
                      <a:r>
                        <a:rPr lang="zh-TW" altLang="en-US" sz="1400" dirty="0" smtClean="0">
                          <a:latin typeface="微軟正黑體" panose="020B0604030504040204" pitchFamily="34" charset="-120"/>
                          <a:ea typeface="微軟正黑體" panose="020B0604030504040204" pitchFamily="34" charset="-120"/>
                        </a:rPr>
                        <a:t>」，全球設置海外攬才中心及人才庫與就業媒合，推動專案計畫</a:t>
                      </a:r>
                      <a:r>
                        <a:rPr lang="zh-TW" altLang="en-US" sz="1400" b="0" i="0" u="none" strike="noStrike" kern="1200" baseline="0" dirty="0" smtClean="0">
                          <a:solidFill>
                            <a:schemeClr val="dk1"/>
                          </a:solidFill>
                          <a:latin typeface="微軟正黑體" panose="020B0604030504040204" pitchFamily="34" charset="-120"/>
                          <a:ea typeface="微軟正黑體" panose="020B0604030504040204" pitchFamily="34" charset="-120"/>
                          <a:cs typeface="+mn-cs"/>
                        </a:rPr>
                        <a:t>延攬教研、企業人才及海外留學生</a:t>
                      </a:r>
                      <a:endParaRPr lang="en-US" altLang="zh-TW" sz="1400" dirty="0" smtClean="0">
                        <a:latin typeface="微軟正黑體" panose="020B0604030504040204" pitchFamily="34" charset="-120"/>
                        <a:ea typeface="微軟正黑體" panose="020B0604030504040204" pitchFamily="34" charset="-120"/>
                      </a:endParaRPr>
                    </a:p>
                  </a:txBody>
                  <a:tcPr marL="91456" marR="91456" marT="45718" marB="45718"/>
                </a:tc>
                <a:tc>
                  <a:txBody>
                    <a:bodyPr/>
                    <a:lstStyle/>
                    <a:p>
                      <a:r>
                        <a:rPr lang="zh-TW" altLang="en-US" sz="1400" dirty="0" smtClean="0">
                          <a:latin typeface="微軟正黑體" panose="020B0604030504040204" pitchFamily="34" charset="-120"/>
                          <a:ea typeface="微軟正黑體" panose="020B0604030504040204" pitchFamily="34" charset="-120"/>
                        </a:rPr>
                        <a:t>認證企業所需人才學術及專業背景、核給就業金卡簽證</a:t>
                      </a:r>
                      <a:endParaRPr lang="zh-TW" altLang="en-US" sz="1400" dirty="0">
                        <a:latin typeface="微軟正黑體" panose="020B0604030504040204" pitchFamily="34" charset="-120"/>
                        <a:ea typeface="微軟正黑體" panose="020B0604030504040204" pitchFamily="34" charset="-120"/>
                      </a:endParaRPr>
                    </a:p>
                  </a:txBody>
                  <a:tcPr marL="91456" marR="91456" marT="45718" marB="45718"/>
                </a:tc>
              </a:tr>
              <a:tr h="518156">
                <a:tc>
                  <a:txBody>
                    <a:bodyPr/>
                    <a:lstStyle/>
                    <a:p>
                      <a:r>
                        <a:rPr lang="zh-TW" altLang="en-US" sz="1400" dirty="0" smtClean="0">
                          <a:latin typeface="微軟正黑體" panose="020B0604030504040204" pitchFamily="34" charset="-120"/>
                          <a:ea typeface="微軟正黑體" panose="020B0604030504040204" pitchFamily="34" charset="-120"/>
                        </a:rPr>
                        <a:t>香港</a:t>
                      </a:r>
                      <a:endParaRPr lang="zh-TW" altLang="en-US" sz="1400" dirty="0">
                        <a:latin typeface="微軟正黑體" panose="020B0604030504040204" pitchFamily="34" charset="-120"/>
                        <a:ea typeface="微軟正黑體" panose="020B0604030504040204" pitchFamily="34" charset="-120"/>
                      </a:endParaRPr>
                    </a:p>
                  </a:txBody>
                  <a:tcPr marL="91456" marR="91456" marT="45718" marB="45718"/>
                </a:tc>
                <a:tc>
                  <a:txBody>
                    <a:bodyPr/>
                    <a:lstStyle/>
                    <a:p>
                      <a:r>
                        <a:rPr lang="en-US" altLang="zh-TW" sz="1400" dirty="0" smtClean="0">
                          <a:latin typeface="微軟正黑體" panose="020B0604030504040204" pitchFamily="34" charset="-120"/>
                          <a:ea typeface="微軟正黑體" panose="020B0604030504040204" pitchFamily="34" charset="-120"/>
                        </a:rPr>
                        <a:t>2006 </a:t>
                      </a:r>
                      <a:r>
                        <a:rPr lang="zh-TW" altLang="en-US" sz="1400" dirty="0" smtClean="0">
                          <a:latin typeface="微軟正黑體" panose="020B0604030504040204" pitchFamily="34" charset="-120"/>
                          <a:ea typeface="微軟正黑體" panose="020B0604030504040204" pitchFamily="34" charset="-120"/>
                        </a:rPr>
                        <a:t>年施行「輸入優秀人才入境計畫」，提供中國大陸、國外優秀人才或國際名校畢業生特殊入境及工作許可</a:t>
                      </a:r>
                      <a:endParaRPr lang="zh-TW" altLang="en-US" sz="1400" dirty="0">
                        <a:latin typeface="微軟正黑體" panose="020B0604030504040204" pitchFamily="34" charset="-120"/>
                        <a:ea typeface="微軟正黑體" panose="020B0604030504040204" pitchFamily="34" charset="-120"/>
                      </a:endParaRPr>
                    </a:p>
                  </a:txBody>
                  <a:tcPr marL="91456" marR="91456" marT="45718" marB="45718"/>
                </a:tc>
                <a:tc>
                  <a:txBody>
                    <a:bodyPr/>
                    <a:lstStyle/>
                    <a:p>
                      <a:r>
                        <a:rPr lang="zh-TW" altLang="en-US" sz="1400" dirty="0" smtClean="0">
                          <a:latin typeface="微軟正黑體" panose="020B0604030504040204" pitchFamily="34" charset="-120"/>
                          <a:ea typeface="微軟正黑體" panose="020B0604030504040204" pitchFamily="34" charset="-120"/>
                        </a:rPr>
                        <a:t>給予不同人才居留優惠待遇</a:t>
                      </a:r>
                      <a:endParaRPr lang="zh-TW" altLang="en-US" sz="1400" dirty="0">
                        <a:latin typeface="微軟正黑體" panose="020B0604030504040204" pitchFamily="34" charset="-120"/>
                        <a:ea typeface="微軟正黑體" panose="020B0604030504040204" pitchFamily="34" charset="-120"/>
                      </a:endParaRPr>
                    </a:p>
                  </a:txBody>
                  <a:tcPr marL="91456" marR="91456" marT="45718" marB="45718"/>
                </a:tc>
              </a:tr>
            </a:tbl>
          </a:graphicData>
        </a:graphic>
      </p:graphicFrame>
      <p:sp>
        <p:nvSpPr>
          <p:cNvPr id="6175" name="矩形 4"/>
          <p:cNvSpPr>
            <a:spLocks noChangeArrowheads="1"/>
          </p:cNvSpPr>
          <p:nvPr/>
        </p:nvSpPr>
        <p:spPr bwMode="auto">
          <a:xfrm>
            <a:off x="395288" y="5624513"/>
            <a:ext cx="8431212" cy="862012"/>
          </a:xfrm>
          <a:prstGeom prst="rect">
            <a:avLst/>
          </a:prstGeom>
          <a:noFill/>
          <a:ln w="9525">
            <a:noFill/>
            <a:miter lim="800000"/>
            <a:headEnd/>
            <a:tailEnd/>
          </a:ln>
        </p:spPr>
        <p:txBody>
          <a:bodyPr>
            <a:spAutoFit/>
          </a:bodyPr>
          <a:lstStyle/>
          <a:p>
            <a:pPr marL="352425" indent="-342900" algn="just" eaLnBrk="0" hangingPunct="0">
              <a:lnSpc>
                <a:spcPts val="3000"/>
              </a:lnSpc>
              <a:buFont typeface="Wingdings" pitchFamily="2" charset="2"/>
              <a:buChar char="Ø"/>
            </a:pPr>
            <a:r>
              <a:rPr lang="zh-TW" altLang="en-US" sz="2400">
                <a:latin typeface="微軟正黑體" pitchFamily="34" charset="-120"/>
                <a:ea typeface="微軟正黑體" pitchFamily="34" charset="-120"/>
              </a:rPr>
              <a:t>因應國際趨勢及產業人才質量需求缺口，行政院責成國發會統合，請各部會提出育才、留才及攬才具體措施。</a:t>
            </a:r>
            <a:endParaRPr lang="en-US" altLang="zh-TW" sz="2400">
              <a:latin typeface="微軟正黑體" pitchFamily="34" charset="-120"/>
              <a:ea typeface="微軟正黑體" pitchFamily="34" charset="-12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標題 1"/>
          <p:cNvSpPr txBox="1">
            <a:spLocks/>
          </p:cNvSpPr>
          <p:nvPr/>
        </p:nvSpPr>
        <p:spPr bwMode="auto">
          <a:xfrm>
            <a:off x="457200" y="363538"/>
            <a:ext cx="8229600" cy="719137"/>
          </a:xfrm>
          <a:prstGeom prst="rect">
            <a:avLst/>
          </a:prstGeom>
          <a:noFill/>
          <a:ln w="9525">
            <a:noFill/>
            <a:miter lim="800000"/>
            <a:headEnd/>
            <a:tailEnd/>
          </a:ln>
        </p:spPr>
        <p:txBody>
          <a:bodyPr anchor="ctr"/>
          <a:lstStyle/>
          <a:p>
            <a:pPr algn="ctr"/>
            <a:endParaRPr lang="zh-TW" altLang="en-US" sz="3600">
              <a:latin typeface="標楷體" pitchFamily="65" charset="-120"/>
              <a:ea typeface="標楷體" pitchFamily="65" charset="-120"/>
            </a:endParaRPr>
          </a:p>
        </p:txBody>
      </p:sp>
      <p:sp>
        <p:nvSpPr>
          <p:cNvPr id="9" name="矩形 8"/>
          <p:cNvSpPr/>
          <p:nvPr/>
        </p:nvSpPr>
        <p:spPr>
          <a:xfrm>
            <a:off x="323850" y="1052513"/>
            <a:ext cx="8578850" cy="5170487"/>
          </a:xfrm>
          <a:prstGeom prst="rect">
            <a:avLst/>
          </a:prstGeom>
        </p:spPr>
        <p:txBody>
          <a:bodyPr>
            <a:spAutoFit/>
          </a:bodyPr>
          <a:lstStyle/>
          <a:p>
            <a:pPr algn="just" eaLnBrk="0" hangingPunct="0">
              <a:lnSpc>
                <a:spcPts val="3000"/>
              </a:lnSpc>
              <a:spcBef>
                <a:spcPts val="0"/>
              </a:spcBef>
              <a:spcAft>
                <a:spcPts val="0"/>
              </a:spcAft>
              <a:defRPr/>
            </a:pPr>
            <a:r>
              <a:rPr lang="zh-TW" altLang="en-US" sz="2200" kern="100" dirty="0">
                <a:latin typeface="微軟正黑體" panose="020B0604030504040204" pitchFamily="34" charset="-120"/>
                <a:ea typeface="微軟正黑體" panose="020B0604030504040204" pitchFamily="34" charset="-120"/>
                <a:cs typeface="Times New Roman" panose="02020603050405020304" pitchFamily="18" charset="0"/>
              </a:rPr>
              <a:t>三、行政院</a:t>
            </a:r>
            <a:r>
              <a:rPr lang="en-US" altLang="zh-TW" sz="2200" kern="100" dirty="0">
                <a:latin typeface="微軟正黑體" panose="020B0604030504040204" pitchFamily="34" charset="-120"/>
                <a:ea typeface="微軟正黑體" panose="020B0604030504040204" pitchFamily="34" charset="-120"/>
                <a:cs typeface="Times New Roman" panose="02020603050405020304" pitchFamily="18" charset="0"/>
              </a:rPr>
              <a:t>103</a:t>
            </a:r>
            <a:r>
              <a:rPr lang="zh-TW" altLang="en-US" sz="2200" kern="100" dirty="0">
                <a:latin typeface="微軟正黑體" panose="020B0604030504040204" pitchFamily="34" charset="-120"/>
                <a:ea typeface="微軟正黑體" panose="020B0604030504040204" pitchFamily="34" charset="-120"/>
                <a:cs typeface="Times New Roman" panose="02020603050405020304" pitchFamily="18" charset="0"/>
              </a:rPr>
              <a:t>年</a:t>
            </a:r>
            <a:r>
              <a:rPr lang="en-US" altLang="zh-TW" sz="2200" kern="100" dirty="0">
                <a:latin typeface="微軟正黑體" panose="020B0604030504040204" pitchFamily="34" charset="-120"/>
                <a:ea typeface="微軟正黑體" panose="020B0604030504040204" pitchFamily="34" charset="-120"/>
                <a:cs typeface="Times New Roman" panose="02020603050405020304" pitchFamily="18" charset="0"/>
              </a:rPr>
              <a:t>4</a:t>
            </a:r>
            <a:r>
              <a:rPr lang="zh-TW" altLang="en-US" sz="2200" kern="100" dirty="0">
                <a:latin typeface="微軟正黑體" panose="020B0604030504040204" pitchFamily="34" charset="-120"/>
                <a:ea typeface="微軟正黑體" panose="020B0604030504040204" pitchFamily="34" charset="-120"/>
                <a:cs typeface="Times New Roman" panose="02020603050405020304" pitchFamily="18" charset="0"/>
              </a:rPr>
              <a:t>月核定「育才、留才及攬才整合方案」</a:t>
            </a:r>
            <a:endParaRPr lang="en-US" altLang="zh-TW" sz="2200" kern="100" dirty="0">
              <a:latin typeface="微軟正黑體" panose="020B0604030504040204" pitchFamily="34" charset="-120"/>
              <a:ea typeface="微軟正黑體" panose="020B0604030504040204" pitchFamily="34" charset="-120"/>
              <a:cs typeface="Times New Roman" panose="02020603050405020304" pitchFamily="18" charset="0"/>
            </a:endParaRPr>
          </a:p>
          <a:p>
            <a:pPr marL="627063" indent="-627063" algn="just" eaLnBrk="0" hangingPunct="0">
              <a:lnSpc>
                <a:spcPts val="3000"/>
              </a:lnSpc>
              <a:spcBef>
                <a:spcPts val="0"/>
              </a:spcBef>
              <a:spcAft>
                <a:spcPts val="0"/>
              </a:spcAft>
              <a:defRPr/>
            </a:pPr>
            <a:r>
              <a:rPr lang="en-US" altLang="zh-TW" sz="2200" kern="100" dirty="0">
                <a:latin typeface="微軟正黑體" panose="020B0604030504040204" pitchFamily="34" charset="-120"/>
                <a:ea typeface="微軟正黑體" panose="020B0604030504040204" pitchFamily="34" charset="-120"/>
                <a:cs typeface="Times New Roman" panose="02020603050405020304" pitchFamily="18" charset="0"/>
              </a:rPr>
              <a:t>  (</a:t>
            </a:r>
            <a:r>
              <a:rPr lang="zh-TW" altLang="en-US" sz="2200" kern="100" dirty="0">
                <a:latin typeface="微軟正黑體" panose="020B0604030504040204" pitchFamily="34" charset="-120"/>
                <a:ea typeface="微軟正黑體" panose="020B0604030504040204" pitchFamily="34" charset="-120"/>
                <a:cs typeface="Times New Roman" panose="02020603050405020304" pitchFamily="18" charset="0"/>
              </a:rPr>
              <a:t>一</a:t>
            </a:r>
            <a:r>
              <a:rPr lang="en-US" altLang="zh-TW" sz="2200" kern="100" dirty="0">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200" kern="100" dirty="0">
                <a:latin typeface="微軟正黑體" panose="020B0604030504040204" pitchFamily="34" charset="-120"/>
                <a:ea typeface="微軟正黑體" panose="020B0604030504040204" pitchFamily="34" charset="-120"/>
                <a:cs typeface="Times New Roman" panose="02020603050405020304" pitchFamily="18" charset="0"/>
              </a:rPr>
              <a:t>推動目標之一：「留住及積極延攬人才」，包括：</a:t>
            </a:r>
            <a:endParaRPr lang="en-US" altLang="zh-TW" sz="2200" kern="100" dirty="0">
              <a:latin typeface="微軟正黑體" panose="020B0604030504040204" pitchFamily="34" charset="-120"/>
              <a:ea typeface="微軟正黑體" panose="020B0604030504040204" pitchFamily="34" charset="-120"/>
              <a:cs typeface="Times New Roman" panose="02020603050405020304" pitchFamily="18" charset="0"/>
            </a:endParaRPr>
          </a:p>
          <a:p>
            <a:pPr marL="717550" indent="-717550" algn="just" eaLnBrk="0" hangingPunct="0">
              <a:lnSpc>
                <a:spcPts val="3000"/>
              </a:lnSpc>
              <a:spcBef>
                <a:spcPts val="0"/>
              </a:spcBef>
              <a:spcAft>
                <a:spcPts val="0"/>
              </a:spcAft>
              <a:defRPr/>
            </a:pPr>
            <a:r>
              <a:rPr lang="en-US" altLang="zh-TW" sz="2200" kern="100" dirty="0">
                <a:latin typeface="微軟正黑體" panose="020B0604030504040204" pitchFamily="34" charset="-120"/>
                <a:ea typeface="微軟正黑體" panose="020B0604030504040204" pitchFamily="34" charset="-120"/>
                <a:cs typeface="Times New Roman" panose="02020603050405020304" pitchFamily="18" charset="0"/>
              </a:rPr>
              <a:t>      1.</a:t>
            </a:r>
            <a:r>
              <a:rPr lang="zh-TW" altLang="en-US" sz="2200" kern="100" dirty="0">
                <a:latin typeface="微軟正黑體" panose="020B0604030504040204" pitchFamily="34" charset="-120"/>
                <a:ea typeface="微軟正黑體" panose="020B0604030504040204" pitchFamily="34" charset="-120"/>
                <a:cs typeface="Times New Roman" panose="02020603050405020304" pitchFamily="18" charset="0"/>
              </a:rPr>
              <a:t>形塑有國際競爭力的移民及就業環境。</a:t>
            </a:r>
            <a:endParaRPr lang="en-US" altLang="zh-TW" sz="2200" kern="100" dirty="0">
              <a:latin typeface="微軟正黑體" panose="020B0604030504040204" pitchFamily="34" charset="-120"/>
              <a:ea typeface="微軟正黑體" panose="020B0604030504040204" pitchFamily="34" charset="-120"/>
              <a:cs typeface="Times New Roman" panose="02020603050405020304" pitchFamily="18" charset="0"/>
            </a:endParaRPr>
          </a:p>
          <a:p>
            <a:pPr marL="717550" indent="-717550" algn="just" eaLnBrk="0" hangingPunct="0">
              <a:lnSpc>
                <a:spcPts val="3000"/>
              </a:lnSpc>
              <a:spcBef>
                <a:spcPts val="0"/>
              </a:spcBef>
              <a:spcAft>
                <a:spcPts val="0"/>
              </a:spcAft>
              <a:defRPr/>
            </a:pPr>
            <a:r>
              <a:rPr lang="en-US" altLang="zh-TW" sz="2200" kern="100" dirty="0">
                <a:latin typeface="微軟正黑體" panose="020B0604030504040204" pitchFamily="34" charset="-120"/>
                <a:ea typeface="微軟正黑體" panose="020B0604030504040204" pitchFamily="34" charset="-120"/>
                <a:cs typeface="Times New Roman" panose="02020603050405020304" pitchFamily="18" charset="0"/>
              </a:rPr>
              <a:t>      2.</a:t>
            </a:r>
            <a:r>
              <a:rPr lang="zh-TW" altLang="en-US" sz="2200" kern="100" dirty="0">
                <a:latin typeface="微軟正黑體" panose="020B0604030504040204" pitchFamily="34" charset="-120"/>
                <a:ea typeface="微軟正黑體" panose="020B0604030504040204" pitchFamily="34" charset="-120"/>
                <a:cs typeface="Times New Roman" panose="02020603050405020304" pitchFamily="18" charset="0"/>
              </a:rPr>
              <a:t>積極留住及延攬青年人才。</a:t>
            </a:r>
            <a:endParaRPr lang="en-US" altLang="zh-TW" sz="2200" kern="100" dirty="0">
              <a:latin typeface="微軟正黑體" panose="020B0604030504040204" pitchFamily="34" charset="-120"/>
              <a:ea typeface="微軟正黑體" panose="020B0604030504040204" pitchFamily="34" charset="-120"/>
              <a:cs typeface="Times New Roman" panose="02020603050405020304" pitchFamily="18" charset="0"/>
            </a:endParaRPr>
          </a:p>
          <a:p>
            <a:pPr marL="717550" indent="-717550" algn="just" eaLnBrk="0" hangingPunct="0">
              <a:lnSpc>
                <a:spcPts val="3000"/>
              </a:lnSpc>
              <a:spcBef>
                <a:spcPts val="0"/>
              </a:spcBef>
              <a:spcAft>
                <a:spcPts val="600"/>
              </a:spcAft>
              <a:defRPr/>
            </a:pPr>
            <a:r>
              <a:rPr lang="en-US" altLang="zh-TW" sz="2200" kern="100" dirty="0">
                <a:latin typeface="微軟正黑體" panose="020B0604030504040204" pitchFamily="34" charset="-120"/>
                <a:ea typeface="微軟正黑體" panose="020B0604030504040204" pitchFamily="34" charset="-120"/>
                <a:cs typeface="Times New Roman" panose="02020603050405020304" pitchFamily="18" charset="0"/>
              </a:rPr>
              <a:t>  (</a:t>
            </a:r>
            <a:r>
              <a:rPr lang="zh-TW" altLang="en-US" sz="2200" kern="100" dirty="0">
                <a:latin typeface="微軟正黑體" panose="020B0604030504040204" pitchFamily="34" charset="-120"/>
                <a:ea typeface="微軟正黑體" panose="020B0604030504040204" pitchFamily="34" charset="-120"/>
                <a:cs typeface="Times New Roman" panose="02020603050405020304" pitchFamily="18" charset="0"/>
              </a:rPr>
              <a:t>二</a:t>
            </a:r>
            <a:r>
              <a:rPr lang="en-US" altLang="zh-TW" sz="2200" kern="100" dirty="0">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200" kern="100" dirty="0">
                <a:latin typeface="微軟正黑體" panose="020B0604030504040204" pitchFamily="34" charset="-120"/>
                <a:ea typeface="微軟正黑體" panose="020B0604030504040204" pitchFamily="34" charset="-120"/>
                <a:cs typeface="Times New Roman" panose="02020603050405020304" pitchFamily="18" charset="0"/>
              </a:rPr>
              <a:t>攬才主軸包括</a:t>
            </a:r>
            <a:r>
              <a:rPr lang="en-US" altLang="zh-TW" sz="2200" kern="100" dirty="0">
                <a:latin typeface="微軟正黑體" panose="020B0604030504040204" pitchFamily="34" charset="-120"/>
                <a:ea typeface="微軟正黑體" panose="020B0604030504040204" pitchFamily="34" charset="-120"/>
                <a:cs typeface="Times New Roman" panose="02020603050405020304" pitchFamily="18" charset="0"/>
              </a:rPr>
              <a:t>2</a:t>
            </a:r>
            <a:r>
              <a:rPr lang="zh-TW" altLang="en-US" sz="2200" kern="100" dirty="0">
                <a:latin typeface="微軟正黑體" panose="020B0604030504040204" pitchFamily="34" charset="-120"/>
                <a:ea typeface="微軟正黑體" panose="020B0604030504040204" pitchFamily="34" charset="-120"/>
                <a:cs typeface="Times New Roman" panose="02020603050405020304" pitchFamily="18" charset="0"/>
              </a:rPr>
              <a:t>大推動策略及</a:t>
            </a:r>
            <a:r>
              <a:rPr lang="en-US" altLang="zh-TW" sz="2200" kern="100" dirty="0">
                <a:latin typeface="微軟正黑體" panose="020B0604030504040204" pitchFamily="34" charset="-120"/>
                <a:ea typeface="微軟正黑體" panose="020B0604030504040204" pitchFamily="34" charset="-120"/>
                <a:cs typeface="Times New Roman" panose="02020603050405020304" pitchFamily="18" charset="0"/>
              </a:rPr>
              <a:t>10</a:t>
            </a:r>
            <a:r>
              <a:rPr lang="zh-TW" altLang="en-US" sz="2200" kern="100" dirty="0">
                <a:latin typeface="微軟正黑體" panose="020B0604030504040204" pitchFamily="34" charset="-120"/>
                <a:ea typeface="微軟正黑體" panose="020B0604030504040204" pitchFamily="34" charset="-120"/>
                <a:cs typeface="Times New Roman" panose="02020603050405020304" pitchFamily="18" charset="0"/>
              </a:rPr>
              <a:t>項措施。</a:t>
            </a:r>
            <a:endParaRPr lang="en-US" altLang="zh-TW" sz="2200" kern="100" dirty="0">
              <a:latin typeface="微軟正黑體" panose="020B0604030504040204" pitchFamily="34" charset="-120"/>
              <a:ea typeface="微軟正黑體" panose="020B0604030504040204" pitchFamily="34" charset="-120"/>
              <a:cs typeface="Times New Roman" panose="02020603050405020304" pitchFamily="18" charset="0"/>
            </a:endParaRPr>
          </a:p>
          <a:p>
            <a:pPr marL="627063" indent="-627063" algn="just" eaLnBrk="0" hangingPunct="0">
              <a:lnSpc>
                <a:spcPts val="3000"/>
              </a:lnSpc>
              <a:spcBef>
                <a:spcPts val="0"/>
              </a:spcBef>
              <a:spcAft>
                <a:spcPts val="0"/>
              </a:spcAft>
              <a:defRPr/>
            </a:pPr>
            <a:r>
              <a:rPr lang="zh-TW" altLang="en-US" sz="2200" kern="100" dirty="0">
                <a:latin typeface="微軟正黑體" panose="020B0604030504040204" pitchFamily="34" charset="-120"/>
                <a:ea typeface="微軟正黑體" panose="020B0604030504040204" pitchFamily="34" charset="-120"/>
                <a:cs typeface="Times New Roman" panose="02020603050405020304" pitchFamily="18" charset="0"/>
              </a:rPr>
              <a:t>四、留住及延攬外籍人才重點工作</a:t>
            </a:r>
            <a:endParaRPr lang="en-US" altLang="zh-TW" sz="2200" kern="100" dirty="0">
              <a:latin typeface="微軟正黑體" panose="020B0604030504040204" pitchFamily="34" charset="-120"/>
              <a:ea typeface="微軟正黑體" panose="020B0604030504040204" pitchFamily="34" charset="-120"/>
              <a:cs typeface="Times New Roman" panose="02020603050405020304" pitchFamily="18" charset="0"/>
            </a:endParaRPr>
          </a:p>
          <a:p>
            <a:pPr marL="627063" indent="-627063" algn="just" eaLnBrk="0" hangingPunct="0">
              <a:lnSpc>
                <a:spcPts val="3000"/>
              </a:lnSpc>
              <a:spcBef>
                <a:spcPts val="0"/>
              </a:spcBef>
              <a:spcAft>
                <a:spcPts val="0"/>
              </a:spcAft>
              <a:defRPr/>
            </a:pPr>
            <a:r>
              <a:rPr lang="en-US" altLang="zh-TW" sz="2200" kern="100" dirty="0">
                <a:latin typeface="微軟正黑體" panose="020B0604030504040204" pitchFamily="34" charset="-120"/>
                <a:ea typeface="微軟正黑體" panose="020B0604030504040204" pitchFamily="34" charset="-120"/>
                <a:cs typeface="Times New Roman" panose="02020603050405020304" pitchFamily="18" charset="0"/>
              </a:rPr>
              <a:t>        </a:t>
            </a:r>
            <a:r>
              <a:rPr lang="zh-TW" altLang="en-US" sz="2200" kern="100" dirty="0">
                <a:latin typeface="微軟正黑體" panose="020B0604030504040204" pitchFamily="34" charset="-120"/>
                <a:ea typeface="微軟正黑體" panose="020B0604030504040204" pitchFamily="34" charset="-120"/>
                <a:cs typeface="Times New Roman" panose="02020603050405020304" pitchFamily="18" charset="0"/>
              </a:rPr>
              <a:t>為延攬專業人才及基層技術人才，相關重點工作如下：</a:t>
            </a:r>
            <a:endParaRPr lang="en-US" altLang="zh-TW" sz="2200" kern="100" dirty="0">
              <a:latin typeface="微軟正黑體" panose="020B0604030504040204" pitchFamily="34" charset="-120"/>
              <a:ea typeface="微軟正黑體" panose="020B0604030504040204" pitchFamily="34" charset="-120"/>
              <a:cs typeface="Times New Roman" panose="02020603050405020304" pitchFamily="18" charset="0"/>
            </a:endParaRPr>
          </a:p>
          <a:p>
            <a:pPr marL="717550" indent="-717550" algn="just" eaLnBrk="0" hangingPunct="0">
              <a:lnSpc>
                <a:spcPts val="3000"/>
              </a:lnSpc>
              <a:spcBef>
                <a:spcPts val="0"/>
              </a:spcBef>
              <a:spcAft>
                <a:spcPts val="0"/>
              </a:spcAft>
              <a:defRPr/>
            </a:pPr>
            <a:r>
              <a:rPr lang="en-US" altLang="zh-TW" sz="2200" kern="100" dirty="0">
                <a:latin typeface="微軟正黑體" panose="020B0604030504040204" pitchFamily="34" charset="-120"/>
                <a:ea typeface="微軟正黑體" panose="020B0604030504040204" pitchFamily="34" charset="-120"/>
                <a:cs typeface="Times New Roman" panose="02020603050405020304" pitchFamily="18" charset="0"/>
              </a:rPr>
              <a:t>      1.</a:t>
            </a:r>
            <a:r>
              <a:rPr lang="zh-TW" altLang="en-US" sz="2200" kern="100" dirty="0">
                <a:latin typeface="微軟正黑體" panose="020B0604030504040204" pitchFamily="34" charset="-120"/>
                <a:ea typeface="微軟正黑體" panose="020B0604030504040204" pitchFamily="34" charset="-120"/>
                <a:cs typeface="Times New Roman" panose="02020603050405020304" pitchFamily="18" charset="0"/>
              </a:rPr>
              <a:t>本部、內政部、外交部及經濟部負責「放寬外籍人才來臺工作、居留及停留規定，研議投資、技術移民政策」。</a:t>
            </a:r>
            <a:endParaRPr lang="en-US" altLang="zh-TW" sz="2200" kern="100" dirty="0">
              <a:latin typeface="微軟正黑體" panose="020B0604030504040204" pitchFamily="34" charset="-120"/>
              <a:ea typeface="微軟正黑體" panose="020B0604030504040204" pitchFamily="34" charset="-120"/>
              <a:cs typeface="Times New Roman" panose="02020603050405020304" pitchFamily="18" charset="0"/>
            </a:endParaRPr>
          </a:p>
          <a:p>
            <a:pPr marL="717550" indent="-717550" algn="just" eaLnBrk="0" hangingPunct="0">
              <a:lnSpc>
                <a:spcPts val="3000"/>
              </a:lnSpc>
              <a:spcBef>
                <a:spcPts val="0"/>
              </a:spcBef>
              <a:spcAft>
                <a:spcPts val="0"/>
              </a:spcAft>
              <a:defRPr/>
            </a:pPr>
            <a:r>
              <a:rPr lang="en-US" altLang="zh-TW" sz="2200" kern="100" dirty="0">
                <a:latin typeface="微軟正黑體" panose="020B0604030504040204" pitchFamily="34" charset="-120"/>
                <a:ea typeface="微軟正黑體" panose="020B0604030504040204" pitchFamily="34" charset="-120"/>
                <a:cs typeface="Times New Roman" panose="02020603050405020304" pitchFamily="18" charset="0"/>
              </a:rPr>
              <a:t>      2.</a:t>
            </a:r>
            <a:r>
              <a:rPr lang="zh-TW" altLang="en-US" sz="2200" kern="100" dirty="0">
                <a:latin typeface="微軟正黑體" panose="020B0604030504040204" pitchFamily="34" charset="-120"/>
                <a:ea typeface="微軟正黑體" panose="020B0604030504040204" pitchFamily="34" charset="-120"/>
                <a:cs typeface="Times New Roman" panose="02020603050405020304" pitchFamily="18" charset="0"/>
              </a:rPr>
              <a:t>經濟部負責「研議以評點制延攬新興國家優秀專業人才來臺就業、創業」。</a:t>
            </a:r>
            <a:endParaRPr lang="en-US" altLang="zh-TW" sz="2200" kern="100" dirty="0">
              <a:latin typeface="微軟正黑體" panose="020B0604030504040204" pitchFamily="34" charset="-120"/>
              <a:ea typeface="微軟正黑體" panose="020B0604030504040204" pitchFamily="34" charset="-120"/>
              <a:cs typeface="Times New Roman" panose="02020603050405020304" pitchFamily="18" charset="0"/>
            </a:endParaRPr>
          </a:p>
          <a:p>
            <a:pPr marL="342900" indent="-342900" algn="just" eaLnBrk="0" hangingPunct="0">
              <a:lnSpc>
                <a:spcPts val="3000"/>
              </a:lnSpc>
              <a:buFont typeface="Wingdings" panose="05000000000000000000" pitchFamily="2" charset="2"/>
              <a:buChar char="Ø"/>
              <a:defRPr/>
            </a:pPr>
            <a:r>
              <a:rPr lang="zh-TW" altLang="en-US" sz="2200" dirty="0">
                <a:latin typeface="微軟正黑體" panose="020B0604030504040204" pitchFamily="34" charset="-120"/>
                <a:ea typeface="微軟正黑體" panose="020B0604030504040204" pitchFamily="34" charset="-120"/>
              </a:rPr>
              <a:t>本部謹就「外國專門技術人才」、「僑外生」及「資深外籍技術人員」三類外籍人才，推動具體留才、攬才措施進行報告。</a:t>
            </a:r>
            <a:endParaRPr lang="en-US" altLang="zh-TW" sz="2200" dirty="0">
              <a:latin typeface="微軟正黑體" panose="020B0604030504040204" pitchFamily="34" charset="-120"/>
              <a:ea typeface="微軟正黑體" panose="020B0604030504040204" pitchFamily="34" charset="-120"/>
            </a:endParaRPr>
          </a:p>
        </p:txBody>
      </p:sp>
      <p:sp>
        <p:nvSpPr>
          <p:cNvPr id="7172" name="投影片編號版面配置區 2"/>
          <p:cNvSpPr txBox="1">
            <a:spLocks/>
          </p:cNvSpPr>
          <p:nvPr/>
        </p:nvSpPr>
        <p:spPr bwMode="auto">
          <a:xfrm>
            <a:off x="6902450" y="6448425"/>
            <a:ext cx="2133600" cy="365125"/>
          </a:xfrm>
          <a:prstGeom prst="rect">
            <a:avLst/>
          </a:prstGeom>
          <a:noFill/>
          <a:ln w="9525">
            <a:noFill/>
            <a:miter lim="800000"/>
            <a:headEnd/>
            <a:tailEnd/>
          </a:ln>
        </p:spPr>
        <p:txBody>
          <a:bodyPr anchor="ctr"/>
          <a:lstStyle/>
          <a:p>
            <a:pPr algn="r" eaLnBrk="0" hangingPunct="0"/>
            <a:fld id="{AF82A1C3-5DCF-4C7E-B0E4-6A65D7D6CF54}" type="slidenum">
              <a:rPr kumimoji="0" lang="zh-TW" altLang="en-US" sz="1200">
                <a:solidFill>
                  <a:schemeClr val="tx2"/>
                </a:solidFill>
                <a:latin typeface="Gill Sans MT" pitchFamily="34" charset="0"/>
              </a:rPr>
              <a:pPr algn="r" eaLnBrk="0" hangingPunct="0"/>
              <a:t>5</a:t>
            </a:fld>
            <a:endParaRPr kumimoji="0" lang="zh-TW" altLang="en-US" sz="1200">
              <a:solidFill>
                <a:schemeClr val="tx2"/>
              </a:solidFill>
              <a:latin typeface="Gill Sans MT" pitchFamily="34" charset="0"/>
            </a:endParaRPr>
          </a:p>
        </p:txBody>
      </p:sp>
      <p:sp>
        <p:nvSpPr>
          <p:cNvPr id="7173" name="標題 1"/>
          <p:cNvSpPr txBox="1">
            <a:spLocks/>
          </p:cNvSpPr>
          <p:nvPr/>
        </p:nvSpPr>
        <p:spPr bwMode="auto">
          <a:xfrm>
            <a:off x="669925" y="-4763"/>
            <a:ext cx="8229600" cy="1152526"/>
          </a:xfrm>
          <a:prstGeom prst="rect">
            <a:avLst/>
          </a:prstGeom>
          <a:noFill/>
          <a:ln w="9525">
            <a:noFill/>
            <a:miter lim="800000"/>
            <a:headEnd/>
            <a:tailEnd/>
          </a:ln>
        </p:spPr>
        <p:txBody>
          <a:bodyPr anchor="ctr"/>
          <a:lstStyle/>
          <a:p>
            <a:pPr algn="ctr"/>
            <a:r>
              <a:rPr lang="zh-TW" altLang="en-US" sz="3600" b="1">
                <a:solidFill>
                  <a:srgbClr val="002060"/>
                </a:solidFill>
                <a:latin typeface="微軟正黑體" pitchFamily="34" charset="-120"/>
                <a:ea typeface="微軟正黑體" pitchFamily="34" charset="-120"/>
                <a:cs typeface="Times New Roman" pitchFamily="18" charset="0"/>
              </a:rPr>
              <a:t>壹、前言</a:t>
            </a:r>
            <a:endParaRPr lang="en-US" altLang="zh-TW" sz="3600" b="1">
              <a:solidFill>
                <a:srgbClr val="002060"/>
              </a:solidFill>
              <a:latin typeface="微軟正黑體" pitchFamily="34" charset="-120"/>
              <a:ea typeface="微軟正黑體" pitchFamily="34" charset="-120"/>
              <a:cs typeface="Times New Roman" pitchFamily="18" charset="0"/>
            </a:endParaRPr>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標題 1"/>
          <p:cNvSpPr txBox="1">
            <a:spLocks/>
          </p:cNvSpPr>
          <p:nvPr/>
        </p:nvSpPr>
        <p:spPr bwMode="auto">
          <a:xfrm>
            <a:off x="457200" y="363538"/>
            <a:ext cx="8229600" cy="719137"/>
          </a:xfrm>
          <a:prstGeom prst="rect">
            <a:avLst/>
          </a:prstGeom>
          <a:noFill/>
          <a:ln w="9525">
            <a:noFill/>
            <a:miter lim="800000"/>
            <a:headEnd/>
            <a:tailEnd/>
          </a:ln>
        </p:spPr>
        <p:txBody>
          <a:bodyPr anchor="ctr"/>
          <a:lstStyle/>
          <a:p>
            <a:pPr algn="ctr"/>
            <a:endParaRPr lang="zh-TW" altLang="en-US" sz="3600">
              <a:latin typeface="標楷體" pitchFamily="65" charset="-120"/>
              <a:ea typeface="標楷體" pitchFamily="65" charset="-120"/>
            </a:endParaRPr>
          </a:p>
        </p:txBody>
      </p:sp>
      <p:sp>
        <p:nvSpPr>
          <p:cNvPr id="16388" name="標題 1"/>
          <p:cNvSpPr>
            <a:spLocks noGrp="1"/>
          </p:cNvSpPr>
          <p:nvPr>
            <p:ph type="title"/>
          </p:nvPr>
        </p:nvSpPr>
        <p:spPr>
          <a:xfrm>
            <a:off x="279400" y="260350"/>
            <a:ext cx="8229600" cy="392113"/>
          </a:xfrm>
        </p:spPr>
        <p:txBody>
          <a:bodyPr/>
          <a:lstStyle/>
          <a:p>
            <a:pPr algn="l">
              <a:defRPr/>
            </a:pPr>
            <a:r>
              <a:rPr lang="zh-TW" altLang="en-US" sz="3200" b="1" dirty="0">
                <a:solidFill>
                  <a:srgbClr val="031227"/>
                </a:solidFill>
                <a:effectLst>
                  <a:outerShdw blurRad="38100" dist="38100" dir="2700000" algn="tl">
                    <a:srgbClr val="C0C0C0"/>
                  </a:outerShdw>
                </a:effectLst>
                <a:latin typeface="微軟正黑體" panose="020B0604030504040204" pitchFamily="34" charset="-120"/>
                <a:ea typeface="微軟正黑體" panose="020B0604030504040204" pitchFamily="34" charset="-120"/>
                <a:cs typeface="Times New Roman" pitchFamily="18" charset="0"/>
              </a:rPr>
              <a:t>貳、積極延攬外國專門性或技術性人才</a:t>
            </a:r>
            <a:endParaRPr lang="zh-TW" altLang="en-US" sz="3200" b="1" dirty="0" smtClean="0">
              <a:solidFill>
                <a:srgbClr val="031227"/>
              </a:solidFill>
              <a:effectLst>
                <a:outerShdw blurRad="38100" dist="38100" dir="2700000" algn="tl">
                  <a:srgbClr val="C0C0C0"/>
                </a:outerShdw>
              </a:effectLst>
              <a:latin typeface="微軟正黑體" panose="020B0604030504040204" pitchFamily="34" charset="-120"/>
              <a:ea typeface="微軟正黑體" panose="020B0604030504040204" pitchFamily="34" charset="-120"/>
              <a:cs typeface="Times New Roman" pitchFamily="18" charset="0"/>
            </a:endParaRPr>
          </a:p>
        </p:txBody>
      </p:sp>
      <p:sp>
        <p:nvSpPr>
          <p:cNvPr id="8196" name="投影片編號版面配置區 2"/>
          <p:cNvSpPr txBox="1">
            <a:spLocks/>
          </p:cNvSpPr>
          <p:nvPr/>
        </p:nvSpPr>
        <p:spPr bwMode="auto">
          <a:xfrm>
            <a:off x="6804025" y="6519863"/>
            <a:ext cx="2133600" cy="365125"/>
          </a:xfrm>
          <a:prstGeom prst="rect">
            <a:avLst/>
          </a:prstGeom>
          <a:noFill/>
          <a:ln w="9525">
            <a:noFill/>
            <a:miter lim="800000"/>
            <a:headEnd/>
            <a:tailEnd/>
          </a:ln>
        </p:spPr>
        <p:txBody>
          <a:bodyPr anchor="ctr"/>
          <a:lstStyle/>
          <a:p>
            <a:pPr algn="r" eaLnBrk="0" hangingPunct="0"/>
            <a:fld id="{36CE782E-2DA0-4630-947F-7A7487C20854}" type="slidenum">
              <a:rPr kumimoji="0" lang="zh-TW" altLang="en-US" sz="1200">
                <a:solidFill>
                  <a:schemeClr val="tx2"/>
                </a:solidFill>
                <a:latin typeface="Gill Sans MT" pitchFamily="34" charset="0"/>
              </a:rPr>
              <a:pPr algn="r" eaLnBrk="0" hangingPunct="0"/>
              <a:t>6</a:t>
            </a:fld>
            <a:endParaRPr kumimoji="0" lang="zh-TW" altLang="en-US" sz="1200">
              <a:solidFill>
                <a:schemeClr val="tx2"/>
              </a:solidFill>
              <a:latin typeface="Gill Sans MT" pitchFamily="34" charset="0"/>
            </a:endParaRPr>
          </a:p>
        </p:txBody>
      </p:sp>
      <p:sp>
        <p:nvSpPr>
          <p:cNvPr id="4" name="矩形 3"/>
          <p:cNvSpPr/>
          <p:nvPr/>
        </p:nvSpPr>
        <p:spPr>
          <a:xfrm>
            <a:off x="611188" y="698500"/>
            <a:ext cx="8326437" cy="5813425"/>
          </a:xfrm>
          <a:prstGeom prst="rect">
            <a:avLst/>
          </a:prstGeom>
        </p:spPr>
        <p:txBody>
          <a:bodyPr>
            <a:spAutoFit/>
          </a:bodyPr>
          <a:lstStyle/>
          <a:p>
            <a:pPr eaLnBrk="0" hangingPunct="0">
              <a:lnSpc>
                <a:spcPts val="2600"/>
              </a:lnSpc>
              <a:spcBef>
                <a:spcPts val="0"/>
              </a:spcBef>
              <a:spcAft>
                <a:spcPts val="0"/>
              </a:spcAft>
              <a:defRPr/>
            </a:pPr>
            <a:r>
              <a:rPr lang="zh-TW" altLang="en-US" sz="2000" b="1" dirty="0">
                <a:latin typeface="微軟正黑體" panose="020B0604030504040204" pitchFamily="34" charset="-120"/>
                <a:ea typeface="微軟正黑體" panose="020B0604030504040204" pitchFamily="34" charset="-120"/>
              </a:rPr>
              <a:t>一、現行規定：</a:t>
            </a:r>
            <a:endParaRPr lang="en-US" altLang="zh-TW" sz="2000" b="1" dirty="0">
              <a:latin typeface="微軟正黑體" panose="020B0604030504040204" pitchFamily="34" charset="-120"/>
              <a:ea typeface="微軟正黑體" panose="020B0604030504040204" pitchFamily="34" charset="-120"/>
            </a:endParaRPr>
          </a:p>
          <a:p>
            <a:pPr indent="454025" eaLnBrk="0" hangingPunct="0">
              <a:lnSpc>
                <a:spcPts val="2600"/>
              </a:lnSpc>
              <a:spcBef>
                <a:spcPts val="0"/>
              </a:spcBef>
              <a:spcAft>
                <a:spcPts val="0"/>
              </a:spcAft>
              <a:defRPr/>
            </a:pPr>
            <a:r>
              <a:rPr lang="zh-TW" altLang="en-US" sz="2000" dirty="0">
                <a:latin typeface="微軟正黑體" panose="020B0604030504040204" pitchFamily="34" charset="-120"/>
                <a:ea typeface="微軟正黑體" panose="020B0604030504040204" pitchFamily="34" charset="-120"/>
              </a:rPr>
              <a:t>外國人於我國從事專業工作，係採積極延攬原則引進，無總量及國內招募限制，並可銜接移民及攜眷居留。外國人可從事專業工作分兩大類：</a:t>
            </a:r>
            <a:endParaRPr lang="en-US" altLang="zh-TW" sz="2000" dirty="0">
              <a:latin typeface="微軟正黑體" panose="020B0604030504040204" pitchFamily="34" charset="-120"/>
              <a:ea typeface="微軟正黑體" panose="020B0604030504040204" pitchFamily="34" charset="-120"/>
            </a:endParaRPr>
          </a:p>
          <a:p>
            <a:pPr indent="82550" eaLnBrk="0" hangingPunct="0">
              <a:lnSpc>
                <a:spcPts val="2600"/>
              </a:lnSpc>
              <a:spcBef>
                <a:spcPts val="0"/>
              </a:spcBef>
              <a:spcAft>
                <a:spcPts val="0"/>
              </a:spcAft>
              <a:defRPr/>
            </a:pPr>
            <a:r>
              <a:rPr lang="en-US" altLang="zh-TW" sz="2000" dirty="0">
                <a:latin typeface="微軟正黑體" panose="020B0604030504040204" pitchFamily="34" charset="-120"/>
                <a:ea typeface="微軟正黑體" panose="020B0604030504040204" pitchFamily="34" charset="-120"/>
              </a:rPr>
              <a:t> (</a:t>
            </a:r>
            <a:r>
              <a:rPr lang="zh-TW" altLang="en-US" sz="2000" dirty="0">
                <a:latin typeface="微軟正黑體" panose="020B0604030504040204" pitchFamily="34" charset="-120"/>
                <a:ea typeface="微軟正黑體" panose="020B0604030504040204" pitchFamily="34" charset="-120"/>
              </a:rPr>
              <a:t>一</a:t>
            </a:r>
            <a:r>
              <a:rPr lang="en-US" altLang="zh-TW" sz="2000" dirty="0">
                <a:latin typeface="微軟正黑體" panose="020B0604030504040204" pitchFamily="34" charset="-120"/>
                <a:ea typeface="微軟正黑體" panose="020B0604030504040204" pitchFamily="34" charset="-120"/>
              </a:rPr>
              <a:t>)</a:t>
            </a:r>
            <a:r>
              <a:rPr lang="zh-TW" altLang="en-US" sz="2000" dirty="0">
                <a:latin typeface="微軟正黑體" panose="020B0604030504040204" pitchFamily="34" charset="-120"/>
                <a:ea typeface="微軟正黑體" panose="020B0604030504040204" pitchFamily="34" charset="-120"/>
              </a:rPr>
              <a:t>專門性或技術性工作；</a:t>
            </a:r>
            <a:endParaRPr lang="en-US" altLang="zh-TW" sz="2000" dirty="0">
              <a:latin typeface="微軟正黑體" panose="020B0604030504040204" pitchFamily="34" charset="-120"/>
              <a:ea typeface="微軟正黑體" panose="020B0604030504040204" pitchFamily="34" charset="-120"/>
            </a:endParaRPr>
          </a:p>
          <a:p>
            <a:pPr marL="539750" indent="-457200" eaLnBrk="0" hangingPunct="0">
              <a:lnSpc>
                <a:spcPts val="2600"/>
              </a:lnSpc>
              <a:spcBef>
                <a:spcPts val="0"/>
              </a:spcBef>
              <a:spcAft>
                <a:spcPts val="0"/>
              </a:spcAft>
              <a:defRPr/>
            </a:pPr>
            <a:r>
              <a:rPr lang="en-US" altLang="zh-TW" sz="2000" dirty="0">
                <a:latin typeface="微軟正黑體" panose="020B0604030504040204" pitchFamily="34" charset="-120"/>
                <a:ea typeface="微軟正黑體" panose="020B0604030504040204" pitchFamily="34" charset="-120"/>
              </a:rPr>
              <a:t> (</a:t>
            </a:r>
            <a:r>
              <a:rPr lang="zh-TW" altLang="en-US" sz="2000" dirty="0">
                <a:latin typeface="微軟正黑體" panose="020B0604030504040204" pitchFamily="34" charset="-120"/>
                <a:ea typeface="微軟正黑體" panose="020B0604030504040204" pitchFamily="34" charset="-120"/>
              </a:rPr>
              <a:t>二</a:t>
            </a:r>
            <a:r>
              <a:rPr lang="en-US" altLang="zh-TW" sz="2000" dirty="0">
                <a:latin typeface="微軟正黑體" panose="020B0604030504040204" pitchFamily="34" charset="-120"/>
                <a:ea typeface="微軟正黑體" panose="020B0604030504040204" pitchFamily="34" charset="-120"/>
              </a:rPr>
              <a:t>)</a:t>
            </a:r>
            <a:r>
              <a:rPr lang="zh-TW" altLang="en-US" sz="2000" dirty="0">
                <a:latin typeface="微軟正黑體" panose="020B0604030504040204" pitchFamily="34" charset="-120"/>
                <a:ea typeface="微軟正黑體" panose="020B0604030504040204" pitchFamily="34" charset="-120"/>
              </a:rPr>
              <a:t>其他專業工作</a:t>
            </a:r>
            <a:r>
              <a:rPr lang="en-US" altLang="zh-TW" sz="2000" dirty="0">
                <a:latin typeface="微軟正黑體" panose="020B0604030504040204" pitchFamily="34" charset="-120"/>
                <a:ea typeface="微軟正黑體" panose="020B0604030504040204" pitchFamily="34" charset="-120"/>
              </a:rPr>
              <a:t>(</a:t>
            </a:r>
            <a:r>
              <a:rPr lang="zh-TW" altLang="en-US" sz="2000" dirty="0">
                <a:latin typeface="微軟正黑體" panose="020B0604030504040204" pitchFamily="34" charset="-120"/>
                <a:ea typeface="微軟正黑體" panose="020B0604030504040204" pitchFamily="34" charset="-120"/>
              </a:rPr>
              <a:t>包括：僑外資事業主管、學校教師、補習班教師、運動教練及運動員、</a:t>
            </a:r>
            <a:r>
              <a:rPr lang="zh-TW" altLang="zh-TW" sz="2000" dirty="0">
                <a:latin typeface="微軟正黑體" panose="020B0604030504040204" pitchFamily="34" charset="-120"/>
                <a:ea typeface="微軟正黑體" panose="020B0604030504040204" pitchFamily="34" charset="-120"/>
              </a:rPr>
              <a:t>藝術及演藝工作</a:t>
            </a:r>
            <a:r>
              <a:rPr lang="zh-TW" altLang="en-US" sz="2000" dirty="0">
                <a:latin typeface="微軟正黑體" panose="020B0604030504040204" pitchFamily="34" charset="-120"/>
                <a:ea typeface="微軟正黑體" panose="020B0604030504040204" pitchFamily="34" charset="-120"/>
              </a:rPr>
              <a:t>等</a:t>
            </a:r>
            <a:r>
              <a:rPr lang="en-US" altLang="zh-TW" sz="2000" dirty="0">
                <a:latin typeface="微軟正黑體" panose="020B0604030504040204" pitchFamily="34" charset="-120"/>
                <a:ea typeface="微軟正黑體" panose="020B0604030504040204" pitchFamily="34" charset="-120"/>
              </a:rPr>
              <a:t>5</a:t>
            </a:r>
            <a:r>
              <a:rPr lang="zh-TW" altLang="en-US" sz="2000" dirty="0">
                <a:latin typeface="微軟正黑體" panose="020B0604030504040204" pitchFamily="34" charset="-120"/>
                <a:ea typeface="微軟正黑體" panose="020B0604030504040204" pitchFamily="34" charset="-120"/>
              </a:rPr>
              <a:t>種工作</a:t>
            </a:r>
            <a:r>
              <a:rPr lang="en-US" altLang="zh-TW" sz="2000" dirty="0">
                <a:latin typeface="微軟正黑體" panose="020B0604030504040204" pitchFamily="34" charset="-120"/>
                <a:ea typeface="微軟正黑體" panose="020B0604030504040204" pitchFamily="34" charset="-120"/>
              </a:rPr>
              <a:t>)</a:t>
            </a:r>
          </a:p>
          <a:p>
            <a:pPr indent="444500" eaLnBrk="0" hangingPunct="0">
              <a:lnSpc>
                <a:spcPts val="2600"/>
              </a:lnSpc>
              <a:spcBef>
                <a:spcPts val="600"/>
              </a:spcBef>
              <a:spcAft>
                <a:spcPts val="0"/>
              </a:spcAft>
              <a:defRPr/>
            </a:pPr>
            <a:r>
              <a:rPr lang="zh-TW" altLang="en-US" sz="2000" dirty="0">
                <a:latin typeface="微軟正黑體" panose="020B0604030504040204" pitchFamily="34" charset="-120"/>
                <a:ea typeface="微軟正黑體" panose="020B0604030504040204" pitchFamily="34" charset="-120"/>
              </a:rPr>
              <a:t>從事其他專業工作，外國人無</a:t>
            </a:r>
            <a:r>
              <a:rPr lang="en-US" altLang="zh-TW" sz="2000" dirty="0">
                <a:latin typeface="微軟正黑體" panose="020B0604030504040204" pitchFamily="34" charset="-120"/>
                <a:ea typeface="微軟正黑體" panose="020B0604030504040204" pitchFamily="34" charset="-120"/>
              </a:rPr>
              <a:t>2</a:t>
            </a:r>
            <a:r>
              <a:rPr lang="zh-TW" altLang="en-US" sz="2000" dirty="0">
                <a:latin typeface="微軟正黑體" panose="020B0604030504040204" pitchFamily="34" charset="-120"/>
                <a:ea typeface="微軟正黑體" panose="020B0604030504040204" pitchFamily="34" charset="-120"/>
              </a:rPr>
              <a:t>年工作經驗及薪資門檻、雇主無資本額或營業額限制</a:t>
            </a:r>
            <a:r>
              <a:rPr lang="en-US" altLang="zh-TW" sz="2000" dirty="0">
                <a:latin typeface="微軟正黑體" panose="020B0604030504040204" pitchFamily="34" charset="-120"/>
                <a:ea typeface="微軟正黑體" panose="020B0604030504040204" pitchFamily="34" charset="-120"/>
              </a:rPr>
              <a:t>(</a:t>
            </a:r>
            <a:r>
              <a:rPr lang="zh-TW" altLang="en-US" sz="2000" dirty="0">
                <a:latin typeface="微軟正黑體" panose="020B0604030504040204" pitchFamily="34" charset="-120"/>
                <a:ea typeface="微軟正黑體" panose="020B0604030504040204" pitchFamily="34" charset="-120"/>
              </a:rPr>
              <a:t>另有個別專業規範</a:t>
            </a:r>
            <a:r>
              <a:rPr lang="en-US" altLang="zh-TW" sz="2000" dirty="0">
                <a:latin typeface="微軟正黑體" panose="020B0604030504040204" pitchFamily="34" charset="-120"/>
                <a:ea typeface="微軟正黑體" panose="020B0604030504040204" pitchFamily="34" charset="-120"/>
              </a:rPr>
              <a:t>)</a:t>
            </a:r>
            <a:r>
              <a:rPr lang="zh-TW" altLang="en-US" sz="2000" dirty="0">
                <a:latin typeface="微軟正黑體" panose="020B0604030504040204" pitchFamily="34" charset="-120"/>
                <a:ea typeface="微軟正黑體" panose="020B0604030504040204" pitchFamily="34" charset="-120"/>
              </a:rPr>
              <a:t>；但從事專門技術工作，</a:t>
            </a:r>
            <a:r>
              <a:rPr lang="zh-TW" altLang="zh-TW" sz="2000" dirty="0">
                <a:latin typeface="微軟正黑體" panose="020B0604030504040204" pitchFamily="34" charset="-120"/>
                <a:ea typeface="微軟正黑體" panose="020B0604030504040204" pitchFamily="34" charset="-120"/>
              </a:rPr>
              <a:t>外國人</a:t>
            </a:r>
            <a:r>
              <a:rPr lang="zh-TW" altLang="en-US" sz="2000" dirty="0">
                <a:latin typeface="微軟正黑體" panose="020B0604030504040204" pitchFamily="34" charset="-120"/>
                <a:ea typeface="微軟正黑體" panose="020B0604030504040204" pitchFamily="34" charset="-120"/>
              </a:rPr>
              <a:t>及</a:t>
            </a:r>
            <a:r>
              <a:rPr lang="zh-TW" altLang="zh-TW" sz="2000" dirty="0">
                <a:latin typeface="微軟正黑體" panose="020B0604030504040204" pitchFamily="34" charset="-120"/>
                <a:ea typeface="微軟正黑體" panose="020B0604030504040204" pitchFamily="34" charset="-120"/>
              </a:rPr>
              <a:t>雇主</a:t>
            </a:r>
            <a:r>
              <a:rPr lang="zh-TW" altLang="en-US" sz="2000" dirty="0">
                <a:latin typeface="微軟正黑體" panose="020B0604030504040204" pitchFamily="34" charset="-120"/>
                <a:ea typeface="微軟正黑體" panose="020B0604030504040204" pitchFamily="34" charset="-120"/>
              </a:rPr>
              <a:t>資格如下：</a:t>
            </a:r>
            <a:endParaRPr lang="en-US" altLang="zh-TW" sz="2000" dirty="0">
              <a:latin typeface="微軟正黑體" panose="020B0604030504040204" pitchFamily="34" charset="-120"/>
              <a:ea typeface="微軟正黑體" panose="020B0604030504040204" pitchFamily="34" charset="-120"/>
            </a:endParaRPr>
          </a:p>
          <a:p>
            <a:pPr marL="88900" eaLnBrk="0" hangingPunct="0">
              <a:lnSpc>
                <a:spcPts val="2600"/>
              </a:lnSpc>
              <a:spcBef>
                <a:spcPts val="0"/>
              </a:spcBef>
              <a:spcAft>
                <a:spcPts val="0"/>
              </a:spcAft>
              <a:defRPr/>
            </a:pPr>
            <a:r>
              <a:rPr lang="en-US" altLang="zh-TW" sz="2000" dirty="0">
                <a:latin typeface="微軟正黑體" panose="020B0604030504040204" pitchFamily="34" charset="-120"/>
                <a:ea typeface="微軟正黑體" panose="020B0604030504040204" pitchFamily="34" charset="-120"/>
              </a:rPr>
              <a:t> (</a:t>
            </a:r>
            <a:r>
              <a:rPr lang="zh-TW" altLang="en-US" sz="2000" dirty="0">
                <a:latin typeface="微軟正黑體" panose="020B0604030504040204" pitchFamily="34" charset="-120"/>
                <a:ea typeface="微軟正黑體" panose="020B0604030504040204" pitchFamily="34" charset="-120"/>
              </a:rPr>
              <a:t>一</a:t>
            </a:r>
            <a:r>
              <a:rPr lang="en-US" altLang="zh-TW" sz="2000" dirty="0">
                <a:latin typeface="微軟正黑體" panose="020B0604030504040204" pitchFamily="34" charset="-120"/>
                <a:ea typeface="微軟正黑體" panose="020B0604030504040204" pitchFamily="34" charset="-120"/>
              </a:rPr>
              <a:t>)</a:t>
            </a:r>
            <a:r>
              <a:rPr lang="zh-TW" altLang="en-US" sz="2000" dirty="0">
                <a:latin typeface="微軟正黑體" panose="020B0604030504040204" pitchFamily="34" charset="-120"/>
                <a:ea typeface="微軟正黑體" panose="020B0604030504040204" pitchFamily="34" charset="-120"/>
              </a:rPr>
              <a:t>雇主：</a:t>
            </a:r>
            <a:endParaRPr lang="en-US" altLang="zh-TW" sz="2000" dirty="0">
              <a:latin typeface="微軟正黑體" panose="020B0604030504040204" pitchFamily="34" charset="-120"/>
              <a:ea typeface="微軟正黑體" panose="020B0604030504040204" pitchFamily="34" charset="-120"/>
            </a:endParaRPr>
          </a:p>
          <a:p>
            <a:pPr marL="627063" indent="-627063" eaLnBrk="0" hangingPunct="0">
              <a:lnSpc>
                <a:spcPts val="2600"/>
              </a:lnSpc>
              <a:spcBef>
                <a:spcPts val="0"/>
              </a:spcBef>
              <a:spcAft>
                <a:spcPts val="0"/>
              </a:spcAft>
              <a:defRPr/>
            </a:pPr>
            <a:r>
              <a:rPr lang="en-US" altLang="zh-TW" sz="2000" dirty="0">
                <a:latin typeface="微軟正黑體" panose="020B0604030504040204" pitchFamily="34" charset="-120"/>
                <a:ea typeface="微軟正黑體" panose="020B0604030504040204" pitchFamily="34" charset="-120"/>
              </a:rPr>
              <a:t>      1.</a:t>
            </a:r>
            <a:r>
              <a:rPr lang="zh-TW" altLang="zh-TW" sz="2000" dirty="0">
                <a:latin typeface="微軟正黑體" panose="020B0604030504040204" pitchFamily="34" charset="-120"/>
                <a:ea typeface="微軟正黑體" panose="020B0604030504040204" pitchFamily="34" charset="-120"/>
              </a:rPr>
              <a:t> </a:t>
            </a:r>
            <a:r>
              <a:rPr lang="zh-TW" altLang="en-US" sz="2000" dirty="0">
                <a:latin typeface="微軟正黑體" panose="020B0604030504040204" pitchFamily="34" charset="-120"/>
                <a:ea typeface="微軟正黑體" panose="020B0604030504040204" pitchFamily="34" charset="-120"/>
              </a:rPr>
              <a:t>需達</a:t>
            </a:r>
            <a:r>
              <a:rPr lang="zh-TW" altLang="zh-TW" sz="2000" dirty="0">
                <a:latin typeface="微軟正黑體" panose="020B0604030504040204" pitchFamily="34" charset="-120"/>
                <a:ea typeface="微軟正黑體" panose="020B0604030504040204" pitchFamily="34" charset="-120"/>
              </a:rPr>
              <a:t>資本額</a:t>
            </a:r>
            <a:r>
              <a:rPr lang="zh-TW" altLang="en-US" sz="2000" dirty="0">
                <a:latin typeface="微軟正黑體" panose="020B0604030504040204" pitchFamily="34" charset="-120"/>
                <a:ea typeface="微軟正黑體" panose="020B0604030504040204" pitchFamily="34" charset="-120"/>
              </a:rPr>
              <a:t>新臺幣</a:t>
            </a:r>
            <a:r>
              <a:rPr lang="en-US" altLang="zh-TW" sz="2000" dirty="0">
                <a:latin typeface="微軟正黑體" panose="020B0604030504040204" pitchFamily="34" charset="-120"/>
                <a:ea typeface="微軟正黑體" panose="020B0604030504040204" pitchFamily="34" charset="-120"/>
              </a:rPr>
              <a:t>(</a:t>
            </a:r>
            <a:r>
              <a:rPr lang="zh-TW" altLang="en-US" sz="2000" dirty="0">
                <a:latin typeface="微軟正黑體" panose="020B0604030504040204" pitchFamily="34" charset="-120"/>
                <a:ea typeface="微軟正黑體" panose="020B0604030504040204" pitchFamily="34" charset="-120"/>
              </a:rPr>
              <a:t>以下同</a:t>
            </a:r>
            <a:r>
              <a:rPr lang="en-US" altLang="zh-TW" sz="2000" dirty="0">
                <a:latin typeface="微軟正黑體" panose="020B0604030504040204" pitchFamily="34" charset="-120"/>
                <a:ea typeface="微軟正黑體" panose="020B0604030504040204" pitchFamily="34" charset="-120"/>
              </a:rPr>
              <a:t>)500</a:t>
            </a:r>
            <a:r>
              <a:rPr lang="zh-TW" altLang="en-US" sz="2000" dirty="0">
                <a:latin typeface="微軟正黑體" panose="020B0604030504040204" pitchFamily="34" charset="-120"/>
                <a:ea typeface="微軟正黑體" panose="020B0604030504040204" pitchFamily="34" charset="-120"/>
              </a:rPr>
              <a:t>萬元</a:t>
            </a:r>
            <a:r>
              <a:rPr lang="zh-TW" altLang="zh-TW" sz="2000" dirty="0">
                <a:latin typeface="微軟正黑體" panose="020B0604030504040204" pitchFamily="34" charset="-120"/>
                <a:ea typeface="微軟正黑體" panose="020B0604030504040204" pitchFamily="34" charset="-120"/>
              </a:rPr>
              <a:t>或營業額</a:t>
            </a:r>
            <a:r>
              <a:rPr lang="en-US" altLang="zh-TW" sz="2000" dirty="0">
                <a:latin typeface="微軟正黑體" panose="020B0604030504040204" pitchFamily="34" charset="-120"/>
                <a:ea typeface="微軟正黑體" panose="020B0604030504040204" pitchFamily="34" charset="-120"/>
              </a:rPr>
              <a:t>1,000</a:t>
            </a:r>
            <a:r>
              <a:rPr lang="zh-TW" altLang="en-US" sz="2000" dirty="0">
                <a:latin typeface="微軟正黑體" panose="020B0604030504040204" pitchFamily="34" charset="-120"/>
                <a:ea typeface="微軟正黑體" panose="020B0604030504040204" pitchFamily="34" charset="-120"/>
              </a:rPr>
              <a:t>萬元以上</a:t>
            </a:r>
            <a:endParaRPr lang="en-US" altLang="zh-TW" sz="2000" dirty="0">
              <a:latin typeface="微軟正黑體" panose="020B0604030504040204" pitchFamily="34" charset="-120"/>
              <a:ea typeface="微軟正黑體" panose="020B0604030504040204" pitchFamily="34" charset="-120"/>
            </a:endParaRPr>
          </a:p>
          <a:p>
            <a:pPr marL="627063" indent="-627063" eaLnBrk="0" hangingPunct="0">
              <a:lnSpc>
                <a:spcPts val="2600"/>
              </a:lnSpc>
              <a:spcBef>
                <a:spcPts val="0"/>
              </a:spcBef>
              <a:spcAft>
                <a:spcPts val="0"/>
              </a:spcAft>
              <a:defRPr/>
            </a:pPr>
            <a:r>
              <a:rPr lang="zh-TW" altLang="en-US" sz="2000" dirty="0">
                <a:latin typeface="微軟正黑體" panose="020B0604030504040204" pitchFamily="34" charset="-120"/>
                <a:ea typeface="微軟正黑體" panose="020B0604030504040204" pitchFamily="34" charset="-120"/>
              </a:rPr>
              <a:t>      </a:t>
            </a:r>
            <a:r>
              <a:rPr lang="en-US" altLang="zh-TW" sz="2000" dirty="0">
                <a:latin typeface="微軟正黑體" panose="020B0604030504040204" pitchFamily="34" charset="-120"/>
                <a:ea typeface="微軟正黑體" panose="020B0604030504040204" pitchFamily="34" charset="-120"/>
              </a:rPr>
              <a:t>2. 102.7</a:t>
            </a:r>
            <a:r>
              <a:rPr lang="zh-TW" altLang="en-US" sz="2000" dirty="0">
                <a:latin typeface="微軟正黑體" panose="020B0604030504040204" pitchFamily="34" charset="-120"/>
                <a:ea typeface="微軟正黑體" panose="020B0604030504040204" pitchFamily="34" charset="-120"/>
              </a:rPr>
              <a:t>令釋自由經濟示範區事業；</a:t>
            </a:r>
            <a:r>
              <a:rPr lang="en-US" altLang="zh-TW" sz="2000" dirty="0">
                <a:latin typeface="微軟正黑體" panose="020B0604030504040204" pitchFamily="34" charset="-120"/>
                <a:ea typeface="微軟正黑體" panose="020B0604030504040204" pitchFamily="34" charset="-120"/>
              </a:rPr>
              <a:t> 104.5</a:t>
            </a:r>
            <a:r>
              <a:rPr lang="zh-TW" altLang="en-US" sz="2000" dirty="0">
                <a:latin typeface="微軟正黑體" panose="020B0604030504040204" pitchFamily="34" charset="-120"/>
                <a:ea typeface="微軟正黑體" panose="020B0604030504040204" pitchFamily="34" charset="-120"/>
              </a:rPr>
              <a:t>令釋創新新創事業</a:t>
            </a:r>
            <a:r>
              <a:rPr lang="zh-TW" altLang="zh-TW" sz="2000" dirty="0">
                <a:latin typeface="微軟正黑體" panose="020B0604030504040204" pitchFamily="34" charset="-120"/>
                <a:ea typeface="微軟正黑體" panose="020B0604030504040204" pitchFamily="34" charset="-120"/>
              </a:rPr>
              <a:t>資本額</a:t>
            </a:r>
            <a:r>
              <a:rPr lang="zh-TW" altLang="en-US" sz="2000" dirty="0">
                <a:latin typeface="微軟正黑體" panose="020B0604030504040204" pitchFamily="34" charset="-120"/>
                <a:ea typeface="微軟正黑體" panose="020B0604030504040204" pitchFamily="34" charset="-120"/>
              </a:rPr>
              <a:t>及營業額限制，免除資本額或營業額限制。</a:t>
            </a:r>
          </a:p>
          <a:p>
            <a:pPr marL="447675" indent="-447675" eaLnBrk="0" hangingPunct="0">
              <a:lnSpc>
                <a:spcPts val="2600"/>
              </a:lnSpc>
              <a:spcBef>
                <a:spcPts val="0"/>
              </a:spcBef>
              <a:spcAft>
                <a:spcPts val="0"/>
              </a:spcAft>
              <a:defRPr/>
            </a:pPr>
            <a:r>
              <a:rPr lang="en-US" altLang="zh-TW" sz="2000" dirty="0">
                <a:latin typeface="微軟正黑體" panose="020B0604030504040204" pitchFamily="34" charset="-120"/>
                <a:ea typeface="微軟正黑體" panose="020B0604030504040204" pitchFamily="34" charset="-120"/>
              </a:rPr>
              <a:t>  (</a:t>
            </a:r>
            <a:r>
              <a:rPr lang="zh-TW" altLang="en-US" sz="2000" dirty="0">
                <a:latin typeface="微軟正黑體" panose="020B0604030504040204" pitchFamily="34" charset="-120"/>
                <a:ea typeface="微軟正黑體" panose="020B0604030504040204" pitchFamily="34" charset="-120"/>
              </a:rPr>
              <a:t>二</a:t>
            </a:r>
            <a:r>
              <a:rPr lang="en-US" altLang="zh-TW" sz="2000" dirty="0">
                <a:latin typeface="微軟正黑體" panose="020B0604030504040204" pitchFamily="34" charset="-120"/>
                <a:ea typeface="微軟正黑體" panose="020B0604030504040204" pitchFamily="34" charset="-120"/>
              </a:rPr>
              <a:t>)</a:t>
            </a:r>
            <a:r>
              <a:rPr lang="zh-TW" altLang="en-US" sz="2000" dirty="0">
                <a:latin typeface="微軟正黑體" panose="020B0604030504040204" pitchFamily="34" charset="-120"/>
                <a:ea typeface="微軟正黑體" panose="020B0604030504040204" pitchFamily="34" charset="-120"/>
              </a:rPr>
              <a:t>外國人：</a:t>
            </a:r>
            <a:endParaRPr lang="en-US" altLang="zh-TW" sz="2000" dirty="0">
              <a:latin typeface="微軟正黑體" panose="020B0604030504040204" pitchFamily="34" charset="-120"/>
              <a:ea typeface="微軟正黑體" panose="020B0604030504040204" pitchFamily="34" charset="-120"/>
            </a:endParaRPr>
          </a:p>
          <a:p>
            <a:pPr marL="447675" indent="-447675" eaLnBrk="0" hangingPunct="0">
              <a:lnSpc>
                <a:spcPts val="2600"/>
              </a:lnSpc>
              <a:spcBef>
                <a:spcPts val="0"/>
              </a:spcBef>
              <a:spcAft>
                <a:spcPts val="0"/>
              </a:spcAft>
              <a:defRPr/>
            </a:pPr>
            <a:r>
              <a:rPr lang="en-US" altLang="zh-TW" sz="2000" dirty="0">
                <a:latin typeface="微軟正黑體" panose="020B0604030504040204" pitchFamily="34" charset="-120"/>
                <a:ea typeface="微軟正黑體" panose="020B0604030504040204" pitchFamily="34" charset="-120"/>
              </a:rPr>
              <a:t>      1.</a:t>
            </a:r>
            <a:r>
              <a:rPr lang="zh-TW" altLang="zh-TW" sz="2000" dirty="0">
                <a:latin typeface="微軟正黑體" panose="020B0604030504040204" pitchFamily="34" charset="-120"/>
                <a:ea typeface="微軟正黑體" panose="020B0604030504040204" pitchFamily="34" charset="-120"/>
              </a:rPr>
              <a:t>大學畢業</a:t>
            </a:r>
            <a:r>
              <a:rPr lang="zh-TW" altLang="en-US" sz="2000" dirty="0">
                <a:latin typeface="微軟正黑體" panose="020B0604030504040204" pitchFamily="34" charset="-120"/>
                <a:ea typeface="微軟正黑體" panose="020B0604030504040204" pitchFamily="34" charset="-120"/>
              </a:rPr>
              <a:t>需</a:t>
            </a:r>
            <a:r>
              <a:rPr lang="zh-TW" altLang="zh-TW" sz="2000" dirty="0">
                <a:latin typeface="微軟正黑體" panose="020B0604030504040204" pitchFamily="34" charset="-120"/>
                <a:ea typeface="微軟正黑體" panose="020B0604030504040204" pitchFamily="34" charset="-120"/>
              </a:rPr>
              <a:t>具</a:t>
            </a:r>
            <a:r>
              <a:rPr lang="en-US" altLang="zh-TW" sz="2000" dirty="0">
                <a:latin typeface="微軟正黑體" panose="020B0604030504040204" pitchFamily="34" charset="-120"/>
                <a:ea typeface="微軟正黑體" panose="020B0604030504040204" pitchFamily="34" charset="-120"/>
              </a:rPr>
              <a:t>2</a:t>
            </a:r>
            <a:r>
              <a:rPr lang="zh-TW" altLang="zh-TW" sz="2000" dirty="0">
                <a:latin typeface="微軟正黑體" panose="020B0604030504040204" pitchFamily="34" charset="-120"/>
                <a:ea typeface="微軟正黑體" panose="020B0604030504040204" pitchFamily="34" charset="-120"/>
              </a:rPr>
              <a:t>年以上工作經驗，</a:t>
            </a:r>
            <a:r>
              <a:rPr lang="zh-TW" altLang="en-US" sz="2000" dirty="0">
                <a:latin typeface="微軟正黑體" panose="020B0604030504040204" pitchFamily="34" charset="-120"/>
                <a:ea typeface="微軟正黑體" panose="020B0604030504040204" pitchFamily="34" charset="-120"/>
              </a:rPr>
              <a:t>且</a:t>
            </a:r>
            <a:r>
              <a:rPr lang="zh-TW" altLang="zh-TW" sz="2000" dirty="0">
                <a:latin typeface="微軟正黑體" panose="020B0604030504040204" pitchFamily="34" charset="-120"/>
                <a:ea typeface="微軟正黑體" panose="020B0604030504040204" pitchFamily="34" charset="-120"/>
              </a:rPr>
              <a:t>月薪須達</a:t>
            </a:r>
            <a:r>
              <a:rPr lang="en-US" altLang="zh-TW" sz="2000" dirty="0">
                <a:latin typeface="微軟正黑體" panose="020B0604030504040204" pitchFamily="34" charset="-120"/>
                <a:ea typeface="微軟正黑體" panose="020B0604030504040204" pitchFamily="34" charset="-120"/>
              </a:rPr>
              <a:t>47,971</a:t>
            </a:r>
            <a:r>
              <a:rPr lang="zh-TW" altLang="en-US" sz="2000" dirty="0">
                <a:latin typeface="微軟正黑體" panose="020B0604030504040204" pitchFamily="34" charset="-120"/>
                <a:ea typeface="微軟正黑體" panose="020B0604030504040204" pitchFamily="34" charset="-120"/>
              </a:rPr>
              <a:t>元</a:t>
            </a:r>
            <a:endParaRPr lang="en-US" altLang="zh-TW" sz="2000" dirty="0">
              <a:latin typeface="微軟正黑體" panose="020B0604030504040204" pitchFamily="34" charset="-120"/>
              <a:ea typeface="微軟正黑體" panose="020B0604030504040204" pitchFamily="34" charset="-120"/>
            </a:endParaRPr>
          </a:p>
          <a:p>
            <a:pPr marL="539750" indent="-539750" eaLnBrk="0" hangingPunct="0">
              <a:lnSpc>
                <a:spcPts val="2600"/>
              </a:lnSpc>
              <a:spcBef>
                <a:spcPts val="0"/>
              </a:spcBef>
              <a:spcAft>
                <a:spcPts val="0"/>
              </a:spcAft>
              <a:defRPr/>
            </a:pPr>
            <a:r>
              <a:rPr lang="zh-TW" altLang="en-US" sz="2000" dirty="0">
                <a:latin typeface="微軟正黑體" pitchFamily="34" charset="-120"/>
                <a:ea typeface="微軟正黑體" pitchFamily="34" charset="-120"/>
              </a:rPr>
              <a:t>      </a:t>
            </a:r>
            <a:r>
              <a:rPr lang="en-US" altLang="zh-TW" sz="2000" dirty="0">
                <a:latin typeface="微軟正黑體" pitchFamily="34" charset="-120"/>
                <a:ea typeface="微軟正黑體" pitchFamily="34" charset="-120"/>
              </a:rPr>
              <a:t>2. 95.9</a:t>
            </a:r>
            <a:r>
              <a:rPr lang="zh-TW" altLang="en-US" sz="2000" dirty="0">
                <a:latin typeface="微軟正黑體" pitchFamily="34" charset="-120"/>
                <a:ea typeface="微軟正黑體" pitchFamily="34" charset="-120"/>
              </a:rPr>
              <a:t>令釋科學園區、企業總部、研發中心；</a:t>
            </a:r>
            <a:r>
              <a:rPr lang="en-US" altLang="zh-TW" sz="2000" dirty="0">
                <a:latin typeface="微軟正黑體" pitchFamily="34" charset="-120"/>
                <a:ea typeface="微軟正黑體" pitchFamily="34" charset="-120"/>
              </a:rPr>
              <a:t>102.7</a:t>
            </a:r>
            <a:r>
              <a:rPr lang="zh-TW" altLang="en-US" sz="2000" dirty="0">
                <a:latin typeface="微軟正黑體" pitchFamily="34" charset="-120"/>
                <a:ea typeface="微軟正黑體" pitchFamily="34" charset="-120"/>
              </a:rPr>
              <a:t>令釋自由經濟示範區、</a:t>
            </a:r>
            <a:r>
              <a:rPr lang="en-US" altLang="zh-TW" sz="2000" dirty="0">
                <a:latin typeface="微軟正黑體" panose="020B0604030504040204" pitchFamily="34" charset="-120"/>
                <a:ea typeface="微軟正黑體" panose="020B0604030504040204" pitchFamily="34" charset="-120"/>
              </a:rPr>
              <a:t>104.1</a:t>
            </a:r>
            <a:r>
              <a:rPr lang="zh-TW" altLang="en-US" sz="2000" dirty="0">
                <a:latin typeface="微軟正黑體" pitchFamily="34" charset="-120"/>
                <a:ea typeface="微軟正黑體" pitchFamily="34" charset="-120"/>
              </a:rPr>
              <a:t>令釋創新新創事業，免除外國人</a:t>
            </a:r>
            <a:r>
              <a:rPr lang="en-US" altLang="zh-TW" sz="2000" dirty="0">
                <a:latin typeface="微軟正黑體" pitchFamily="34" charset="-120"/>
                <a:ea typeface="微軟正黑體" pitchFamily="34" charset="-120"/>
              </a:rPr>
              <a:t>2</a:t>
            </a:r>
            <a:r>
              <a:rPr lang="zh-TW" altLang="zh-TW" sz="2000" dirty="0">
                <a:latin typeface="微軟正黑體" pitchFamily="34" charset="-120"/>
                <a:ea typeface="微軟正黑體" pitchFamily="34" charset="-120"/>
              </a:rPr>
              <a:t>年工作經驗</a:t>
            </a:r>
            <a:r>
              <a:rPr lang="zh-TW" altLang="en-US" sz="2000" dirty="0">
                <a:latin typeface="微軟正黑體" pitchFamily="34" charset="-120"/>
                <a:ea typeface="微軟正黑體" pitchFamily="34" charset="-120"/>
              </a:rPr>
              <a:t>。</a:t>
            </a:r>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標題 1"/>
          <p:cNvSpPr txBox="1">
            <a:spLocks/>
          </p:cNvSpPr>
          <p:nvPr/>
        </p:nvSpPr>
        <p:spPr bwMode="auto">
          <a:xfrm>
            <a:off x="457200" y="115888"/>
            <a:ext cx="8229600" cy="719137"/>
          </a:xfrm>
          <a:prstGeom prst="rect">
            <a:avLst/>
          </a:prstGeom>
          <a:noFill/>
          <a:ln w="9525">
            <a:noFill/>
            <a:miter lim="800000"/>
            <a:headEnd/>
            <a:tailEnd/>
          </a:ln>
        </p:spPr>
        <p:txBody>
          <a:bodyPr anchor="ctr"/>
          <a:lstStyle/>
          <a:p>
            <a:pPr algn="ctr"/>
            <a:endParaRPr lang="zh-TW" altLang="en-US" sz="3600">
              <a:latin typeface="微軟正黑體" pitchFamily="34" charset="-120"/>
              <a:ea typeface="微軟正黑體" pitchFamily="34" charset="-120"/>
            </a:endParaRPr>
          </a:p>
        </p:txBody>
      </p:sp>
      <p:sp>
        <p:nvSpPr>
          <p:cNvPr id="20485" name="矩形 1"/>
          <p:cNvSpPr>
            <a:spLocks noChangeArrowheads="1"/>
          </p:cNvSpPr>
          <p:nvPr/>
        </p:nvSpPr>
        <p:spPr bwMode="auto">
          <a:xfrm>
            <a:off x="457200" y="765175"/>
            <a:ext cx="8496300" cy="3416300"/>
          </a:xfrm>
          <a:prstGeom prst="rect">
            <a:avLst/>
          </a:prstGeom>
          <a:noFill/>
          <a:ln>
            <a:noFill/>
          </a:ln>
          <a:extLst/>
        </p:spPr>
        <p:txBody>
          <a:bodyPr>
            <a:spAutoFit/>
          </a:bodyPr>
          <a:lstStyle/>
          <a:p>
            <a:pPr algn="just" eaLnBrk="0" hangingPunct="0">
              <a:spcAft>
                <a:spcPts val="600"/>
              </a:spcAft>
              <a:defRPr/>
            </a:pPr>
            <a:r>
              <a:rPr lang="zh-TW" altLang="en-US" sz="2400" b="1" dirty="0">
                <a:solidFill>
                  <a:srgbClr val="031227"/>
                </a:solidFill>
                <a:effectLst>
                  <a:outerShdw blurRad="38100" dist="38100" dir="2700000" algn="tl">
                    <a:srgbClr val="C0C0C0"/>
                  </a:outerShdw>
                </a:effectLst>
                <a:latin typeface="微軟正黑體" panose="020B0604030504040204" pitchFamily="34" charset="-120"/>
                <a:ea typeface="微軟正黑體" panose="020B0604030504040204" pitchFamily="34" charset="-120"/>
                <a:cs typeface="Times New Roman" pitchFamily="18" charset="0"/>
              </a:rPr>
              <a:t>二、</a:t>
            </a:r>
            <a:r>
              <a:rPr lang="zh-TW" altLang="en-US" sz="2400" b="1" dirty="0">
                <a:latin typeface="微軟正黑體" pitchFamily="34" charset="-120"/>
                <a:ea typeface="微軟正黑體" pitchFamily="34" charset="-120"/>
              </a:rPr>
              <a:t>外國專業人員在臺工作現況</a:t>
            </a:r>
            <a:endParaRPr lang="en-US" altLang="zh-TW" sz="2400" b="1" dirty="0">
              <a:latin typeface="微軟正黑體" pitchFamily="34" charset="-120"/>
              <a:ea typeface="微軟正黑體" pitchFamily="34" charset="-120"/>
            </a:endParaRPr>
          </a:p>
          <a:p>
            <a:pPr marL="449263" indent="-449263" algn="just" eaLnBrk="0" hangingPunct="0">
              <a:spcAft>
                <a:spcPts val="600"/>
              </a:spcAft>
              <a:defRPr/>
            </a:pPr>
            <a:r>
              <a:rPr lang="en-US" altLang="zh-TW" sz="2000" b="1" dirty="0">
                <a:latin typeface="微軟正黑體" pitchFamily="34" charset="-120"/>
                <a:ea typeface="微軟正黑體" pitchFamily="34" charset="-120"/>
              </a:rPr>
              <a:t> </a:t>
            </a:r>
            <a:r>
              <a:rPr lang="en-US" altLang="zh-TW" sz="2000" dirty="0">
                <a:latin typeface="微軟正黑體" pitchFamily="34" charset="-120"/>
                <a:ea typeface="微軟正黑體" pitchFamily="34" charset="-120"/>
              </a:rPr>
              <a:t>(</a:t>
            </a:r>
            <a:r>
              <a:rPr lang="zh-TW" altLang="en-US" sz="2000" dirty="0">
                <a:latin typeface="微軟正黑體" pitchFamily="34" charset="-120"/>
                <a:ea typeface="微軟正黑體" pitchFamily="34" charset="-120"/>
              </a:rPr>
              <a:t>一</a:t>
            </a:r>
            <a:r>
              <a:rPr lang="en-US" altLang="zh-TW" sz="2000" dirty="0">
                <a:latin typeface="微軟正黑體" pitchFamily="34" charset="-120"/>
                <a:ea typeface="微軟正黑體" pitchFamily="34" charset="-120"/>
              </a:rPr>
              <a:t>)99</a:t>
            </a:r>
            <a:r>
              <a:rPr lang="zh-TW" altLang="en-US" sz="2000" dirty="0">
                <a:latin typeface="微軟正黑體" pitchFamily="34" charset="-120"/>
                <a:ea typeface="微軟正黑體" pitchFamily="34" charset="-120"/>
              </a:rPr>
              <a:t>年至</a:t>
            </a:r>
            <a:r>
              <a:rPr lang="en-US" altLang="zh-TW" sz="2000" dirty="0">
                <a:latin typeface="微軟正黑體" pitchFamily="34" charset="-120"/>
                <a:ea typeface="微軟正黑體" pitchFamily="34" charset="-120"/>
              </a:rPr>
              <a:t>103</a:t>
            </a:r>
            <a:r>
              <a:rPr lang="zh-TW" altLang="en-US" sz="2000" dirty="0">
                <a:latin typeface="微軟正黑體" pitchFamily="34" charset="-120"/>
                <a:ea typeface="微軟正黑體" pitchFamily="34" charset="-120"/>
              </a:rPr>
              <a:t>年，在臺工作之外國專業人員人數介於</a:t>
            </a:r>
            <a:r>
              <a:rPr lang="en-US" altLang="zh-TW" sz="2000" dirty="0">
                <a:latin typeface="微軟正黑體" pitchFamily="34" charset="-120"/>
                <a:ea typeface="微軟正黑體" pitchFamily="34" charset="-120"/>
              </a:rPr>
              <a:t>2</a:t>
            </a:r>
            <a:r>
              <a:rPr lang="zh-TW" altLang="en-US" sz="2000" dirty="0">
                <a:latin typeface="微軟正黑體" pitchFamily="34" charset="-120"/>
                <a:ea typeface="微軟正黑體" pitchFamily="34" charset="-120"/>
              </a:rPr>
              <a:t>萬</a:t>
            </a:r>
            <a:r>
              <a:rPr lang="en-US" altLang="zh-TW" sz="2000" dirty="0">
                <a:latin typeface="微軟正黑體" pitchFamily="34" charset="-120"/>
                <a:ea typeface="微軟正黑體" pitchFamily="34" charset="-120"/>
              </a:rPr>
              <a:t>6</a:t>
            </a:r>
            <a:r>
              <a:rPr lang="zh-TW" altLang="en-US" sz="2000" dirty="0">
                <a:latin typeface="微軟正黑體" pitchFamily="34" charset="-120"/>
                <a:ea typeface="微軟正黑體" pitchFamily="34" charset="-120"/>
              </a:rPr>
              <a:t>千人至</a:t>
            </a:r>
            <a:r>
              <a:rPr lang="en-US" altLang="zh-TW" sz="2000" dirty="0">
                <a:latin typeface="微軟正黑體" pitchFamily="34" charset="-120"/>
                <a:ea typeface="微軟正黑體" pitchFamily="34" charset="-120"/>
              </a:rPr>
              <a:t>2</a:t>
            </a:r>
            <a:r>
              <a:rPr lang="zh-TW" altLang="en-US" sz="2000" dirty="0">
                <a:latin typeface="微軟正黑體" pitchFamily="34" charset="-120"/>
                <a:ea typeface="微軟正黑體" pitchFamily="34" charset="-120"/>
              </a:rPr>
              <a:t>萬</a:t>
            </a:r>
            <a:r>
              <a:rPr lang="en-US" altLang="zh-TW" sz="2000" dirty="0">
                <a:latin typeface="微軟正黑體" pitchFamily="34" charset="-120"/>
                <a:ea typeface="微軟正黑體" pitchFamily="34" charset="-120"/>
              </a:rPr>
              <a:t>9</a:t>
            </a:r>
            <a:r>
              <a:rPr lang="zh-TW" altLang="en-US" sz="2000" dirty="0">
                <a:latin typeface="微軟正黑體" pitchFamily="34" charset="-120"/>
                <a:ea typeface="微軟正黑體" pitchFamily="34" charset="-120"/>
              </a:rPr>
              <a:t>千人間，其中：</a:t>
            </a:r>
            <a:endParaRPr lang="en-US" altLang="zh-TW" sz="2000" dirty="0">
              <a:latin typeface="微軟正黑體" pitchFamily="34" charset="-120"/>
              <a:ea typeface="微軟正黑體" pitchFamily="34" charset="-120"/>
            </a:endParaRPr>
          </a:p>
          <a:p>
            <a:pPr marL="627063" indent="-627063" algn="just" eaLnBrk="0" hangingPunct="0">
              <a:spcAft>
                <a:spcPts val="600"/>
              </a:spcAft>
              <a:defRPr/>
            </a:pPr>
            <a:r>
              <a:rPr lang="en-US" altLang="zh-TW" sz="2000" dirty="0">
                <a:latin typeface="微軟正黑體" pitchFamily="34" charset="-120"/>
                <a:ea typeface="微軟正黑體" pitchFamily="34" charset="-120"/>
              </a:rPr>
              <a:t>       1.</a:t>
            </a:r>
            <a:r>
              <a:rPr lang="zh-TW" altLang="en-US" sz="2000" dirty="0">
                <a:latin typeface="微軟正黑體" pitchFamily="34" charset="-120"/>
                <a:ea typeface="微軟正黑體" pitchFamily="34" charset="-120"/>
              </a:rPr>
              <a:t>外國專門技術人員由</a:t>
            </a:r>
            <a:r>
              <a:rPr lang="en-US" altLang="zh-TW" sz="2000" dirty="0">
                <a:latin typeface="微軟正黑體" pitchFamily="34" charset="-120"/>
                <a:ea typeface="微軟正黑體" pitchFamily="34" charset="-120"/>
              </a:rPr>
              <a:t>1</a:t>
            </a:r>
            <a:r>
              <a:rPr lang="zh-TW" altLang="en-US" sz="2000" dirty="0">
                <a:latin typeface="微軟正黑體" pitchFamily="34" charset="-120"/>
                <a:ea typeface="微軟正黑體" pitchFamily="34" charset="-120"/>
              </a:rPr>
              <a:t>萬</a:t>
            </a:r>
            <a:r>
              <a:rPr lang="en-US" altLang="zh-TW" sz="2000" dirty="0">
                <a:latin typeface="微軟正黑體" pitchFamily="34" charset="-120"/>
                <a:ea typeface="微軟正黑體" pitchFamily="34" charset="-120"/>
              </a:rPr>
              <a:t>4</a:t>
            </a:r>
            <a:r>
              <a:rPr lang="zh-TW" altLang="en-US" sz="2000" dirty="0">
                <a:latin typeface="微軟正黑體" pitchFamily="34" charset="-120"/>
                <a:ea typeface="微軟正黑體" pitchFamily="34" charset="-120"/>
              </a:rPr>
              <a:t>千人逐步成長至</a:t>
            </a:r>
            <a:r>
              <a:rPr lang="en-US" altLang="zh-TW" sz="2000" dirty="0">
                <a:latin typeface="微軟正黑體" pitchFamily="34" charset="-120"/>
                <a:ea typeface="微軟正黑體" pitchFamily="34" charset="-120"/>
              </a:rPr>
              <a:t>1</a:t>
            </a:r>
            <a:r>
              <a:rPr lang="zh-TW" altLang="en-US" sz="2000" dirty="0">
                <a:latin typeface="微軟正黑體" pitchFamily="34" charset="-120"/>
                <a:ea typeface="微軟正黑體" pitchFamily="34" charset="-120"/>
              </a:rPr>
              <a:t>萬</a:t>
            </a:r>
            <a:r>
              <a:rPr lang="en-US" altLang="zh-TW" sz="2000" dirty="0">
                <a:latin typeface="微軟正黑體" pitchFamily="34" charset="-120"/>
                <a:ea typeface="微軟正黑體" pitchFamily="34" charset="-120"/>
              </a:rPr>
              <a:t>6</a:t>
            </a:r>
            <a:r>
              <a:rPr lang="zh-TW" altLang="en-US" sz="2000" dirty="0">
                <a:latin typeface="微軟正黑體" pitchFamily="34" charset="-120"/>
                <a:ea typeface="微軟正黑體" pitchFamily="34" charset="-120"/>
              </a:rPr>
              <a:t>千人；</a:t>
            </a:r>
            <a:endParaRPr lang="en-US" altLang="zh-TW" sz="2000" dirty="0">
              <a:latin typeface="微軟正黑體" pitchFamily="34" charset="-120"/>
              <a:ea typeface="微軟正黑體" pitchFamily="34" charset="-120"/>
            </a:endParaRPr>
          </a:p>
          <a:p>
            <a:pPr marL="627063" indent="-627063" algn="just" eaLnBrk="0" hangingPunct="0">
              <a:spcAft>
                <a:spcPts val="600"/>
              </a:spcAft>
              <a:defRPr/>
            </a:pPr>
            <a:r>
              <a:rPr lang="en-US" altLang="zh-TW" sz="2000" dirty="0">
                <a:latin typeface="微軟正黑體" pitchFamily="34" charset="-120"/>
                <a:ea typeface="微軟正黑體" pitchFamily="34" charset="-120"/>
              </a:rPr>
              <a:t>       2.</a:t>
            </a:r>
            <a:r>
              <a:rPr lang="zh-TW" altLang="en-US" sz="2000" dirty="0">
                <a:latin typeface="微軟正黑體" pitchFamily="34" charset="-120"/>
                <a:ea typeface="微軟正黑體" pitchFamily="34" charset="-120"/>
              </a:rPr>
              <a:t>其他</a:t>
            </a:r>
            <a:r>
              <a:rPr lang="en-US" altLang="zh-TW" sz="2000" dirty="0">
                <a:latin typeface="微軟正黑體" pitchFamily="34" charset="-120"/>
                <a:ea typeface="微軟正黑體" pitchFamily="34" charset="-120"/>
              </a:rPr>
              <a:t>1</a:t>
            </a:r>
            <a:r>
              <a:rPr lang="zh-TW" altLang="en-US" sz="2000" dirty="0">
                <a:latin typeface="微軟正黑體" pitchFamily="34" charset="-120"/>
                <a:ea typeface="微軟正黑體" pitchFamily="34" charset="-120"/>
              </a:rPr>
              <a:t>萬</a:t>
            </a:r>
            <a:r>
              <a:rPr lang="en-US" altLang="zh-TW" sz="2000" dirty="0">
                <a:latin typeface="微軟正黑體" pitchFamily="34" charset="-120"/>
                <a:ea typeface="微軟正黑體" pitchFamily="34" charset="-120"/>
              </a:rPr>
              <a:t>3</a:t>
            </a:r>
            <a:r>
              <a:rPr lang="zh-TW" altLang="en-US" sz="2000" dirty="0">
                <a:latin typeface="微軟正黑體" pitchFamily="34" charset="-120"/>
                <a:ea typeface="微軟正黑體" pitchFamily="34" charset="-120"/>
              </a:rPr>
              <a:t>千人為補習班及學校老師、演藝、僑外資主管、教練及運動員、履約人員等。</a:t>
            </a:r>
            <a:endParaRPr lang="en-US" altLang="zh-TW" sz="2000" dirty="0">
              <a:latin typeface="微軟正黑體" pitchFamily="34" charset="-120"/>
              <a:ea typeface="微軟正黑體" pitchFamily="34" charset="-120"/>
            </a:endParaRPr>
          </a:p>
          <a:p>
            <a:pPr marL="449263" indent="-449263" algn="just" eaLnBrk="0" hangingPunct="0">
              <a:spcAft>
                <a:spcPts val="600"/>
              </a:spcAft>
              <a:defRPr/>
            </a:pPr>
            <a:r>
              <a:rPr lang="en-US" altLang="zh-TW" sz="2000" dirty="0">
                <a:latin typeface="微軟正黑體" pitchFamily="34" charset="-120"/>
                <a:ea typeface="微軟正黑體" pitchFamily="34" charset="-120"/>
              </a:rPr>
              <a:t> (</a:t>
            </a:r>
            <a:r>
              <a:rPr lang="zh-TW" altLang="en-US" sz="2000" dirty="0">
                <a:latin typeface="微軟正黑體" pitchFamily="34" charset="-120"/>
                <a:ea typeface="微軟正黑體" pitchFamily="34" charset="-120"/>
              </a:rPr>
              <a:t>二</a:t>
            </a:r>
            <a:r>
              <a:rPr lang="en-US" altLang="zh-TW" sz="2000" dirty="0">
                <a:latin typeface="微軟正黑體" pitchFamily="34" charset="-120"/>
                <a:ea typeface="微軟正黑體" pitchFamily="34" charset="-120"/>
              </a:rPr>
              <a:t>)</a:t>
            </a:r>
            <a:r>
              <a:rPr lang="zh-TW" altLang="en-US" sz="2000" dirty="0">
                <a:latin typeface="微軟正黑體" pitchFamily="34" charset="-120"/>
                <a:ea typeface="微軟正黑體" pitchFamily="34" charset="-120"/>
              </a:rPr>
              <a:t>我國過去</a:t>
            </a:r>
            <a:r>
              <a:rPr lang="en-US" altLang="zh-TW" sz="2000" dirty="0">
                <a:latin typeface="微軟正黑體" pitchFamily="34" charset="-120"/>
                <a:ea typeface="微軟正黑體" pitchFamily="34" charset="-120"/>
              </a:rPr>
              <a:t>10</a:t>
            </a:r>
            <a:r>
              <a:rPr lang="zh-TW" altLang="en-US" sz="2000" dirty="0">
                <a:latin typeface="微軟正黑體" pitchFamily="34" charset="-120"/>
                <a:ea typeface="微軟正黑體" pitchFamily="34" charset="-120"/>
              </a:rPr>
              <a:t>年來，每年移出白領技術人才約</a:t>
            </a:r>
            <a:r>
              <a:rPr lang="en-US" altLang="zh-TW" sz="2000" dirty="0">
                <a:latin typeface="微軟正黑體" pitchFamily="34" charset="-120"/>
                <a:ea typeface="微軟正黑體" pitchFamily="34" charset="-120"/>
              </a:rPr>
              <a:t>2</a:t>
            </a:r>
            <a:r>
              <a:rPr lang="zh-TW" altLang="en-US" sz="2000" dirty="0">
                <a:latin typeface="微軟正黑體" pitchFamily="34" charset="-120"/>
                <a:ea typeface="微軟正黑體" pitchFamily="34" charset="-120"/>
              </a:rPr>
              <a:t>至</a:t>
            </a:r>
            <a:r>
              <a:rPr lang="en-US" altLang="zh-TW" sz="2000" dirty="0">
                <a:latin typeface="微軟正黑體" pitchFamily="34" charset="-120"/>
                <a:ea typeface="微軟正黑體" pitchFamily="34" charset="-120"/>
              </a:rPr>
              <a:t>3</a:t>
            </a:r>
            <a:r>
              <a:rPr lang="zh-TW" altLang="en-US" sz="2000" dirty="0">
                <a:latin typeface="微軟正黑體" pitchFamily="34" charset="-120"/>
                <a:ea typeface="微軟正黑體" pitchFamily="34" charset="-120"/>
              </a:rPr>
              <a:t>萬人，已為人才淨輸出國。</a:t>
            </a:r>
            <a:endParaRPr lang="en-US" altLang="zh-TW" sz="2000" dirty="0">
              <a:latin typeface="微軟正黑體" pitchFamily="34" charset="-120"/>
              <a:ea typeface="微軟正黑體" pitchFamily="34" charset="-120"/>
            </a:endParaRPr>
          </a:p>
          <a:p>
            <a:pPr marL="538163" indent="-538163" algn="just" eaLnBrk="0" hangingPunct="0">
              <a:spcAft>
                <a:spcPts val="600"/>
              </a:spcAft>
              <a:defRPr/>
            </a:pPr>
            <a:r>
              <a:rPr lang="en-US" altLang="zh-TW" sz="1900" dirty="0">
                <a:latin typeface="微軟正黑體" pitchFamily="34" charset="-120"/>
                <a:ea typeface="微軟正黑體" pitchFamily="34" charset="-120"/>
              </a:rPr>
              <a:t>  </a:t>
            </a:r>
            <a:endParaRPr lang="zh-TW" altLang="zh-TW" sz="1900" dirty="0">
              <a:latin typeface="微軟正黑體" pitchFamily="34" charset="-120"/>
              <a:ea typeface="微軟正黑體" pitchFamily="34" charset="-120"/>
            </a:endParaRPr>
          </a:p>
        </p:txBody>
      </p:sp>
      <p:sp>
        <p:nvSpPr>
          <p:cNvPr id="9" name="標題 1"/>
          <p:cNvSpPr>
            <a:spLocks noGrp="1"/>
          </p:cNvSpPr>
          <p:nvPr>
            <p:ph type="title"/>
          </p:nvPr>
        </p:nvSpPr>
        <p:spPr>
          <a:xfrm>
            <a:off x="279400" y="327025"/>
            <a:ext cx="8229600" cy="392113"/>
          </a:xfrm>
        </p:spPr>
        <p:txBody>
          <a:bodyPr/>
          <a:lstStyle/>
          <a:p>
            <a:pPr algn="l">
              <a:defRPr/>
            </a:pPr>
            <a:r>
              <a:rPr lang="zh-TW" altLang="en-US" sz="3200" b="1" dirty="0">
                <a:solidFill>
                  <a:srgbClr val="031227"/>
                </a:solidFill>
                <a:effectLst>
                  <a:outerShdw blurRad="38100" dist="38100" dir="2700000" algn="tl">
                    <a:srgbClr val="C0C0C0"/>
                  </a:outerShdw>
                </a:effectLst>
                <a:latin typeface="微軟正黑體" panose="020B0604030504040204" pitchFamily="34" charset="-120"/>
                <a:ea typeface="微軟正黑體" panose="020B0604030504040204" pitchFamily="34" charset="-120"/>
                <a:cs typeface="Times New Roman" pitchFamily="18" charset="0"/>
              </a:rPr>
              <a:t>貳、積極延攬外國專門性或技術性人才</a:t>
            </a:r>
            <a:endParaRPr lang="zh-TW" altLang="en-US" sz="3200" b="1" dirty="0" smtClean="0">
              <a:solidFill>
                <a:srgbClr val="031227"/>
              </a:solidFill>
              <a:effectLst>
                <a:outerShdw blurRad="38100" dist="38100" dir="2700000" algn="tl">
                  <a:srgbClr val="C0C0C0"/>
                </a:outerShdw>
              </a:effectLst>
              <a:latin typeface="微軟正黑體" panose="020B0604030504040204" pitchFamily="34" charset="-120"/>
              <a:ea typeface="微軟正黑體" panose="020B0604030504040204" pitchFamily="34" charset="-120"/>
              <a:cs typeface="Times New Roman" pitchFamily="18" charset="0"/>
            </a:endParaRPr>
          </a:p>
        </p:txBody>
      </p:sp>
      <p:graphicFrame>
        <p:nvGraphicFramePr>
          <p:cNvPr id="10" name="圖表 9"/>
          <p:cNvGraphicFramePr>
            <a:graphicFrameLocks/>
          </p:cNvGraphicFramePr>
          <p:nvPr/>
        </p:nvGraphicFramePr>
        <p:xfrm>
          <a:off x="1763687" y="3621299"/>
          <a:ext cx="6765111" cy="2952328"/>
        </p:xfrm>
        <a:graphic>
          <a:graphicData uri="http://schemas.openxmlformats.org/drawingml/2006/chart">
            <c:chart xmlns:c="http://schemas.openxmlformats.org/drawingml/2006/chart" xmlns:r="http://schemas.openxmlformats.org/officeDocument/2006/relationships" r:id="rId3"/>
          </a:graphicData>
        </a:graphic>
      </p:graphicFrame>
      <p:sp>
        <p:nvSpPr>
          <p:cNvPr id="9222" name="文字方塊 2"/>
          <p:cNvSpPr txBox="1">
            <a:spLocks noChangeArrowheads="1"/>
          </p:cNvSpPr>
          <p:nvPr/>
        </p:nvSpPr>
        <p:spPr bwMode="auto">
          <a:xfrm>
            <a:off x="7253288" y="4073525"/>
            <a:ext cx="1274762" cy="369888"/>
          </a:xfrm>
          <a:prstGeom prst="rect">
            <a:avLst/>
          </a:prstGeom>
          <a:noFill/>
          <a:ln w="9525">
            <a:noFill/>
            <a:miter lim="800000"/>
            <a:headEnd/>
            <a:tailEnd/>
          </a:ln>
        </p:spPr>
        <p:txBody>
          <a:bodyPr>
            <a:spAutoFit/>
          </a:bodyPr>
          <a:lstStyle/>
          <a:p>
            <a:pPr algn="ctr" eaLnBrk="0" hangingPunct="0"/>
            <a:r>
              <a:rPr lang="en-US" altLang="zh-TW"/>
              <a:t>29,393</a:t>
            </a:r>
            <a:endParaRPr lang="zh-TW" altLang="en-US"/>
          </a:p>
        </p:txBody>
      </p:sp>
      <p:sp>
        <p:nvSpPr>
          <p:cNvPr id="9223" name="文字方塊 11"/>
          <p:cNvSpPr txBox="1">
            <a:spLocks noChangeArrowheads="1"/>
          </p:cNvSpPr>
          <p:nvPr/>
        </p:nvSpPr>
        <p:spPr bwMode="auto">
          <a:xfrm>
            <a:off x="7443788" y="5084763"/>
            <a:ext cx="890587" cy="368300"/>
          </a:xfrm>
          <a:prstGeom prst="rect">
            <a:avLst/>
          </a:prstGeom>
          <a:noFill/>
          <a:ln w="9525">
            <a:noFill/>
            <a:miter lim="800000"/>
            <a:headEnd/>
            <a:tailEnd/>
          </a:ln>
        </p:spPr>
        <p:txBody>
          <a:bodyPr wrap="none">
            <a:spAutoFit/>
          </a:bodyPr>
          <a:lstStyle/>
          <a:p>
            <a:pPr algn="ctr" eaLnBrk="0" hangingPunct="0"/>
            <a:r>
              <a:rPr lang="en-US" altLang="zh-TW"/>
              <a:t>13,015</a:t>
            </a:r>
            <a:endParaRPr lang="zh-TW" altLang="en-US"/>
          </a:p>
        </p:txBody>
      </p:sp>
      <p:sp>
        <p:nvSpPr>
          <p:cNvPr id="9224" name="文字方塊 12"/>
          <p:cNvSpPr txBox="1">
            <a:spLocks noChangeArrowheads="1"/>
          </p:cNvSpPr>
          <p:nvPr/>
        </p:nvSpPr>
        <p:spPr bwMode="auto">
          <a:xfrm>
            <a:off x="7443788" y="4508500"/>
            <a:ext cx="890587" cy="368300"/>
          </a:xfrm>
          <a:prstGeom prst="rect">
            <a:avLst/>
          </a:prstGeom>
          <a:noFill/>
          <a:ln w="9525">
            <a:noFill/>
            <a:miter lim="800000"/>
            <a:headEnd/>
            <a:tailEnd/>
          </a:ln>
        </p:spPr>
        <p:txBody>
          <a:bodyPr wrap="none">
            <a:spAutoFit/>
          </a:bodyPr>
          <a:lstStyle/>
          <a:p>
            <a:pPr algn="ctr" eaLnBrk="0" hangingPunct="0"/>
            <a:r>
              <a:rPr lang="en-US" altLang="zh-TW"/>
              <a:t>16,378</a:t>
            </a:r>
            <a:endParaRPr lang="zh-TW" altLang="en-US"/>
          </a:p>
        </p:txBody>
      </p:sp>
      <p:sp>
        <p:nvSpPr>
          <p:cNvPr id="9225" name="投影片編號版面配置區 1"/>
          <p:cNvSpPr>
            <a:spLocks noGrp="1"/>
          </p:cNvSpPr>
          <p:nvPr>
            <p:ph type="sldNum" sz="quarter" idx="12"/>
          </p:nvPr>
        </p:nvSpPr>
        <p:spPr bwMode="auto">
          <a:noFill/>
          <a:ln>
            <a:miter lim="800000"/>
            <a:headEnd/>
            <a:tailEnd/>
          </a:ln>
        </p:spPr>
        <p:txBody>
          <a:bodyPr/>
          <a:lstStyle/>
          <a:p>
            <a:fld id="{7DB15E07-D9F7-46EF-BF22-FFCECF5D1410}" type="slidenum">
              <a:rPr lang="en-US" altLang="zh-TW" smtClean="0"/>
              <a:pPr/>
              <a:t>7</a:t>
            </a:fld>
            <a:endParaRPr lang="en-US" altLang="zh-TW" smtClean="0"/>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nvGraphicFramePr>
        <p:xfrm>
          <a:off x="611188" y="2062163"/>
          <a:ext cx="8137525" cy="3556018"/>
        </p:xfrm>
        <a:graphic>
          <a:graphicData uri="http://schemas.openxmlformats.org/drawingml/2006/table">
            <a:tbl>
              <a:tblPr firstRow="1" bandRow="1">
                <a:tableStyleId>{5C22544A-7EE6-4342-B048-85BDC9FD1C3A}</a:tableStyleId>
              </a:tblPr>
              <a:tblGrid>
                <a:gridCol w="2592486"/>
                <a:gridCol w="3435213"/>
                <a:gridCol w="1054832"/>
                <a:gridCol w="1054994"/>
              </a:tblGrid>
              <a:tr h="319966">
                <a:tc>
                  <a:txBody>
                    <a:bodyPr/>
                    <a:lstStyle/>
                    <a:p>
                      <a:r>
                        <a:rPr lang="zh-TW" altLang="en-US" sz="1500" dirty="0" smtClean="0"/>
                        <a:t>問題</a:t>
                      </a:r>
                      <a:endParaRPr lang="zh-TW" altLang="en-US" sz="1500" dirty="0">
                        <a:latin typeface="微軟正黑體" panose="020B0604030504040204" pitchFamily="34" charset="-120"/>
                        <a:ea typeface="微軟正黑體" panose="020B0604030504040204" pitchFamily="34" charset="-120"/>
                      </a:endParaRPr>
                    </a:p>
                  </a:txBody>
                  <a:tcPr marL="91449" marR="91449" marT="45684" marB="45684"/>
                </a:tc>
                <a:tc>
                  <a:txBody>
                    <a:bodyPr/>
                    <a:lstStyle/>
                    <a:p>
                      <a:r>
                        <a:rPr lang="zh-TW" altLang="en-US" sz="1500" dirty="0" smtClean="0"/>
                        <a:t>對策</a:t>
                      </a:r>
                      <a:endParaRPr lang="zh-TW" altLang="en-US" sz="1500" dirty="0">
                        <a:latin typeface="微軟正黑體" panose="020B0604030504040204" pitchFamily="34" charset="-120"/>
                        <a:ea typeface="微軟正黑體" panose="020B0604030504040204" pitchFamily="34" charset="-120"/>
                      </a:endParaRPr>
                    </a:p>
                  </a:txBody>
                  <a:tcPr marL="91449" marR="91449" marT="45684" marB="45684"/>
                </a:tc>
                <a:tc>
                  <a:txBody>
                    <a:bodyPr/>
                    <a:lstStyle/>
                    <a:p>
                      <a:r>
                        <a:rPr lang="zh-TW" altLang="en-US" sz="1500" dirty="0" smtClean="0"/>
                        <a:t>期程</a:t>
                      </a:r>
                      <a:endParaRPr lang="zh-TW" altLang="en-US" sz="1500" dirty="0">
                        <a:latin typeface="微軟正黑體" panose="020B0604030504040204" pitchFamily="34" charset="-120"/>
                        <a:ea typeface="微軟正黑體" panose="020B0604030504040204" pitchFamily="34" charset="-120"/>
                      </a:endParaRPr>
                    </a:p>
                  </a:txBody>
                  <a:tcPr marL="91449" marR="91449" marT="45684" marB="45684"/>
                </a:tc>
                <a:tc>
                  <a:txBody>
                    <a:bodyPr/>
                    <a:lstStyle/>
                    <a:p>
                      <a:r>
                        <a:rPr lang="zh-TW" altLang="en-US" sz="1500" dirty="0" smtClean="0"/>
                        <a:t>權責部會</a:t>
                      </a:r>
                      <a:endParaRPr lang="zh-TW" altLang="en-US" sz="1500" dirty="0">
                        <a:latin typeface="微軟正黑體" panose="020B0604030504040204" pitchFamily="34" charset="-120"/>
                        <a:ea typeface="微軟正黑體" panose="020B0604030504040204" pitchFamily="34" charset="-120"/>
                      </a:endParaRPr>
                    </a:p>
                  </a:txBody>
                  <a:tcPr marL="91449" marR="91449" marT="45684" marB="45684"/>
                </a:tc>
              </a:tr>
              <a:tr h="1066724">
                <a:tc>
                  <a:txBody>
                    <a:bodyPr/>
                    <a:lstStyle/>
                    <a:p>
                      <a:pPr marL="177800" indent="-177800" algn="l" defTabSz="914400" rtl="0" eaLnBrk="1" latinLnBrk="0" hangingPunct="1"/>
                      <a:r>
                        <a:rPr lang="en-US" altLang="zh-TW" sz="1600" kern="1200" dirty="0" smtClean="0">
                          <a:solidFill>
                            <a:schemeClr val="dk1"/>
                          </a:solidFill>
                          <a:latin typeface="微軟正黑體" panose="020B0604030504040204" pitchFamily="34" charset="-120"/>
                          <a:ea typeface="微軟正黑體" panose="020B0604030504040204" pitchFamily="34" charset="-120"/>
                          <a:cs typeface="+mn-cs"/>
                        </a:rPr>
                        <a:t>1.</a:t>
                      </a:r>
                      <a:r>
                        <a:rPr lang="zh-TW" altLang="en-US" sz="1600" kern="1200" dirty="0" smtClean="0">
                          <a:solidFill>
                            <a:schemeClr val="dk1"/>
                          </a:solidFill>
                          <a:latin typeface="微軟正黑體" panose="020B0604030504040204" pitchFamily="34" charset="-120"/>
                          <a:ea typeface="微軟正黑體" panose="020B0604030504040204" pitchFamily="34" charset="-120"/>
                          <a:cs typeface="+mn-cs"/>
                        </a:rPr>
                        <a:t> 公司設立未滿</a:t>
                      </a:r>
                      <a:r>
                        <a:rPr lang="en-US" altLang="zh-TW" sz="1600" kern="1200" dirty="0" smtClean="0">
                          <a:solidFill>
                            <a:schemeClr val="dk1"/>
                          </a:solidFill>
                          <a:latin typeface="微軟正黑體" panose="020B0604030504040204" pitchFamily="34" charset="-120"/>
                          <a:ea typeface="微軟正黑體" panose="020B0604030504040204" pitchFamily="34" charset="-120"/>
                          <a:cs typeface="+mn-cs"/>
                        </a:rPr>
                        <a:t>1</a:t>
                      </a:r>
                      <a:r>
                        <a:rPr lang="zh-TW" altLang="en-US" sz="1600" kern="1200" dirty="0" smtClean="0">
                          <a:solidFill>
                            <a:schemeClr val="dk1"/>
                          </a:solidFill>
                          <a:latin typeface="微軟正黑體" panose="020B0604030504040204" pitchFamily="34" charset="-120"/>
                          <a:ea typeface="微軟正黑體" panose="020B0604030504040204" pitchFamily="34" charset="-120"/>
                          <a:cs typeface="+mn-cs"/>
                        </a:rPr>
                        <a:t>年，資本額應達</a:t>
                      </a:r>
                      <a:r>
                        <a:rPr lang="en-US" altLang="zh-TW" sz="1600" kern="1200" dirty="0" smtClean="0">
                          <a:solidFill>
                            <a:schemeClr val="dk1"/>
                          </a:solidFill>
                          <a:latin typeface="微軟正黑體" panose="020B0604030504040204" pitchFamily="34" charset="-120"/>
                          <a:ea typeface="微軟正黑體" panose="020B0604030504040204" pitchFamily="34" charset="-120"/>
                          <a:cs typeface="+mn-cs"/>
                        </a:rPr>
                        <a:t>500</a:t>
                      </a:r>
                      <a:r>
                        <a:rPr lang="zh-TW" altLang="en-US" sz="1600" kern="1200" dirty="0" smtClean="0">
                          <a:solidFill>
                            <a:schemeClr val="dk1"/>
                          </a:solidFill>
                          <a:latin typeface="微軟正黑體" panose="020B0604030504040204" pitchFamily="34" charset="-120"/>
                          <a:ea typeface="微軟正黑體" panose="020B0604030504040204" pitchFamily="34" charset="-120"/>
                          <a:cs typeface="+mn-cs"/>
                        </a:rPr>
                        <a:t>萬元，或滿</a:t>
                      </a:r>
                      <a:r>
                        <a:rPr lang="en-US" altLang="zh-TW" sz="1600" kern="1200" dirty="0" smtClean="0">
                          <a:solidFill>
                            <a:schemeClr val="dk1"/>
                          </a:solidFill>
                          <a:latin typeface="微軟正黑體" panose="020B0604030504040204" pitchFamily="34" charset="-120"/>
                          <a:ea typeface="微軟正黑體" panose="020B0604030504040204" pitchFamily="34" charset="-120"/>
                          <a:cs typeface="+mn-cs"/>
                        </a:rPr>
                        <a:t>1</a:t>
                      </a:r>
                      <a:r>
                        <a:rPr lang="zh-TW" altLang="en-US" sz="1600" kern="1200" dirty="0" smtClean="0">
                          <a:solidFill>
                            <a:schemeClr val="dk1"/>
                          </a:solidFill>
                          <a:latin typeface="微軟正黑體" panose="020B0604030504040204" pitchFamily="34" charset="-120"/>
                          <a:ea typeface="微軟正黑體" panose="020B0604030504040204" pitchFamily="34" charset="-120"/>
                          <a:cs typeface="+mn-cs"/>
                        </a:rPr>
                        <a:t>年以上者，營業額應達</a:t>
                      </a:r>
                      <a:r>
                        <a:rPr lang="en-US" altLang="zh-TW" sz="1600" kern="1200" dirty="0" smtClean="0">
                          <a:solidFill>
                            <a:schemeClr val="dk1"/>
                          </a:solidFill>
                          <a:latin typeface="微軟正黑體" panose="020B0604030504040204" pitchFamily="34" charset="-120"/>
                          <a:ea typeface="微軟正黑體" panose="020B0604030504040204" pitchFamily="34" charset="-120"/>
                          <a:cs typeface="+mn-cs"/>
                        </a:rPr>
                        <a:t>1,000</a:t>
                      </a:r>
                      <a:r>
                        <a:rPr lang="zh-TW" altLang="en-US" sz="1600" kern="1200" dirty="0" smtClean="0">
                          <a:solidFill>
                            <a:schemeClr val="dk1"/>
                          </a:solidFill>
                          <a:latin typeface="微軟正黑體" panose="020B0604030504040204" pitchFamily="34" charset="-120"/>
                          <a:ea typeface="微軟正黑體" panose="020B0604030504040204" pitchFamily="34" charset="-120"/>
                          <a:cs typeface="+mn-cs"/>
                        </a:rPr>
                        <a:t>萬元門檻限制</a:t>
                      </a:r>
                      <a:endParaRPr lang="zh-TW" altLang="en-US" sz="1600" kern="1200" dirty="0">
                        <a:solidFill>
                          <a:schemeClr val="dk1"/>
                        </a:solidFill>
                        <a:latin typeface="微軟正黑體" panose="020B0604030504040204" pitchFamily="34" charset="-120"/>
                        <a:ea typeface="微軟正黑體" panose="020B0604030504040204" pitchFamily="34" charset="-120"/>
                        <a:cs typeface="+mn-cs"/>
                      </a:endParaRPr>
                    </a:p>
                  </a:txBody>
                  <a:tcPr marL="91449" marR="91449" marT="45687" marB="45687"/>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600" kern="1200" dirty="0" smtClean="0">
                          <a:solidFill>
                            <a:schemeClr val="dk1"/>
                          </a:solidFill>
                          <a:latin typeface="微軟正黑體" panose="020B0604030504040204" pitchFamily="34" charset="-120"/>
                          <a:ea typeface="微軟正黑體" panose="020B0604030504040204" pitchFamily="34" charset="-120"/>
                          <a:cs typeface="+mn-cs"/>
                        </a:rPr>
                        <a:t>刪除資本額及營業額限制；但經本部另公告者除外</a:t>
                      </a:r>
                    </a:p>
                  </a:txBody>
                  <a:tcPr marL="91449" marR="91449" marT="45687" marB="45687"/>
                </a:tc>
                <a:tc>
                  <a:txBody>
                    <a:bodyPr/>
                    <a:lstStyle/>
                    <a:p>
                      <a:r>
                        <a:rPr lang="en-US" altLang="zh-TW" sz="1500" dirty="0" smtClean="0"/>
                        <a:t>104.12</a:t>
                      </a:r>
                      <a:endParaRPr lang="zh-TW" altLang="en-US" sz="1500" dirty="0">
                        <a:latin typeface="微軟正黑體" panose="020B0604030504040204" pitchFamily="34" charset="-120"/>
                        <a:ea typeface="微軟正黑體" panose="020B0604030504040204" pitchFamily="34" charset="-120"/>
                      </a:endParaRPr>
                    </a:p>
                  </a:txBody>
                  <a:tcPr marL="91449" marR="91449" marT="45684" marB="45684"/>
                </a:tc>
                <a:tc>
                  <a:txBody>
                    <a:bodyPr/>
                    <a:lstStyle/>
                    <a:p>
                      <a:r>
                        <a:rPr lang="zh-TW" altLang="en-US" sz="1500" dirty="0" smtClean="0"/>
                        <a:t>勞動部、經濟部</a:t>
                      </a:r>
                      <a:endParaRPr lang="zh-TW" altLang="en-US" sz="1500" dirty="0">
                        <a:latin typeface="微軟正黑體" panose="020B0604030504040204" pitchFamily="34" charset="-120"/>
                        <a:ea typeface="微軟正黑體" panose="020B0604030504040204" pitchFamily="34" charset="-120"/>
                      </a:endParaRPr>
                    </a:p>
                  </a:txBody>
                  <a:tcPr marL="91449" marR="91449" marT="45684" marB="45684"/>
                </a:tc>
              </a:tr>
              <a:tr h="822887">
                <a:tc>
                  <a:txBody>
                    <a:bodyPr/>
                    <a:lstStyle/>
                    <a:p>
                      <a:pPr marL="177800" marR="0" indent="-177800" algn="l" defTabSz="914400" rtl="0" eaLnBrk="1" fontAlgn="auto" latinLnBrk="0" hangingPunct="1">
                        <a:lnSpc>
                          <a:spcPct val="100000"/>
                        </a:lnSpc>
                        <a:spcBef>
                          <a:spcPts val="0"/>
                        </a:spcBef>
                        <a:spcAft>
                          <a:spcPts val="0"/>
                        </a:spcAft>
                        <a:buClrTx/>
                        <a:buSzTx/>
                        <a:buFontTx/>
                        <a:buNone/>
                        <a:tabLst/>
                        <a:defRPr/>
                      </a:pPr>
                      <a:r>
                        <a:rPr lang="en-US" altLang="zh-TW" sz="1600" kern="1200" dirty="0" smtClean="0">
                          <a:solidFill>
                            <a:schemeClr val="dk1"/>
                          </a:solidFill>
                          <a:latin typeface="微軟正黑體" panose="020B0604030504040204" pitchFamily="34" charset="-120"/>
                          <a:ea typeface="微軟正黑體" panose="020B0604030504040204" pitchFamily="34" charset="-120"/>
                          <a:cs typeface="+mn-cs"/>
                        </a:rPr>
                        <a:t>2.</a:t>
                      </a:r>
                      <a:r>
                        <a:rPr lang="zh-TW" altLang="en-US" sz="1600" kern="1200" dirty="0" smtClean="0">
                          <a:solidFill>
                            <a:schemeClr val="dk1"/>
                          </a:solidFill>
                          <a:latin typeface="微軟正黑體" panose="020B0604030504040204" pitchFamily="34" charset="-120"/>
                          <a:ea typeface="微軟正黑體" panose="020B0604030504040204" pitchFamily="34" charset="-120"/>
                          <a:cs typeface="+mn-cs"/>
                        </a:rPr>
                        <a:t> 跨國企業符合月薪</a:t>
                      </a:r>
                      <a:r>
                        <a:rPr lang="en-US" altLang="zh-TW" sz="1600" kern="1200" dirty="0" smtClean="0">
                          <a:solidFill>
                            <a:schemeClr val="dk1"/>
                          </a:solidFill>
                          <a:latin typeface="微軟正黑體" panose="020B0604030504040204" pitchFamily="34" charset="-120"/>
                          <a:ea typeface="微軟正黑體" panose="020B0604030504040204" pitchFamily="34" charset="-120"/>
                          <a:cs typeface="+mn-cs"/>
                        </a:rPr>
                        <a:t>47,971</a:t>
                      </a:r>
                      <a:r>
                        <a:rPr lang="zh-TW" altLang="en-US" sz="1600" kern="1200" dirty="0" smtClean="0">
                          <a:solidFill>
                            <a:schemeClr val="dk1"/>
                          </a:solidFill>
                          <a:latin typeface="微軟正黑體" panose="020B0604030504040204" pitchFamily="34" charset="-120"/>
                          <a:ea typeface="微軟正黑體" panose="020B0604030504040204" pitchFamily="34" charset="-120"/>
                          <a:cs typeface="+mn-cs"/>
                        </a:rPr>
                        <a:t>元以上，需有</a:t>
                      </a:r>
                      <a:r>
                        <a:rPr lang="en-US" altLang="zh-TW" sz="1600" kern="1200" dirty="0" smtClean="0">
                          <a:solidFill>
                            <a:schemeClr val="dk1"/>
                          </a:solidFill>
                          <a:latin typeface="微軟正黑體" panose="020B0604030504040204" pitchFamily="34" charset="-120"/>
                          <a:ea typeface="微軟正黑體" panose="020B0604030504040204" pitchFamily="34" charset="-120"/>
                          <a:cs typeface="+mn-cs"/>
                        </a:rPr>
                        <a:t>1</a:t>
                      </a:r>
                      <a:r>
                        <a:rPr lang="zh-TW" altLang="en-US" sz="1600" kern="1200" dirty="0" smtClean="0">
                          <a:solidFill>
                            <a:schemeClr val="dk1"/>
                          </a:solidFill>
                          <a:latin typeface="微軟正黑體" panose="020B0604030504040204" pitchFamily="34" charset="-120"/>
                          <a:ea typeface="微軟正黑體" panose="020B0604030504040204" pitchFamily="34" charset="-120"/>
                          <a:cs typeface="+mn-cs"/>
                        </a:rPr>
                        <a:t>年服務經驗</a:t>
                      </a:r>
                      <a:endParaRPr lang="zh-TW" altLang="en-US" sz="1600" kern="1200" dirty="0">
                        <a:solidFill>
                          <a:schemeClr val="dk1"/>
                        </a:solidFill>
                        <a:latin typeface="微軟正黑體" panose="020B0604030504040204" pitchFamily="34" charset="-120"/>
                        <a:ea typeface="微軟正黑體" panose="020B0604030504040204" pitchFamily="34" charset="-120"/>
                        <a:cs typeface="+mn-cs"/>
                      </a:endParaRPr>
                    </a:p>
                  </a:txBody>
                  <a:tcPr marL="91449" marR="91449" marT="45687" marB="45687"/>
                </a:tc>
                <a:tc>
                  <a:txBody>
                    <a:bodyPr/>
                    <a:lstStyle/>
                    <a:p>
                      <a:r>
                        <a:rPr lang="zh-TW" altLang="en-US" sz="1600" dirty="0" smtClean="0">
                          <a:latin typeface="微軟正黑體" panose="020B0604030504040204" pitchFamily="34" charset="-120"/>
                          <a:ea typeface="微軟正黑體" panose="020B0604030504040204" pitchFamily="34" charset="-120"/>
                        </a:rPr>
                        <a:t>刪除</a:t>
                      </a:r>
                      <a:r>
                        <a:rPr lang="en-US" altLang="zh-TW" sz="1600" dirty="0" smtClean="0">
                          <a:latin typeface="微軟正黑體" panose="020B0604030504040204" pitchFamily="34" charset="-120"/>
                          <a:ea typeface="微軟正黑體" panose="020B0604030504040204" pitchFamily="34" charset="-120"/>
                        </a:rPr>
                        <a:t>1</a:t>
                      </a:r>
                      <a:r>
                        <a:rPr lang="zh-TW" altLang="en-US" sz="1600" dirty="0" smtClean="0">
                          <a:latin typeface="微軟正黑體" panose="020B0604030504040204" pitchFamily="34" charset="-120"/>
                          <a:ea typeface="微軟正黑體" panose="020B0604030504040204" pitchFamily="34" charset="-120"/>
                        </a:rPr>
                        <a:t>年服務經驗限制</a:t>
                      </a:r>
                      <a:endParaRPr lang="zh-TW" altLang="en-US" sz="1600" dirty="0">
                        <a:latin typeface="微軟正黑體" panose="020B0604030504040204" pitchFamily="34" charset="-120"/>
                        <a:ea typeface="微軟正黑體" panose="020B0604030504040204" pitchFamily="34" charset="-120"/>
                      </a:endParaRPr>
                    </a:p>
                  </a:txBody>
                  <a:tcPr marL="91449" marR="91449" marT="45687" marB="45687"/>
                </a:tc>
                <a:tc>
                  <a:txBody>
                    <a:bodyPr/>
                    <a:lstStyle/>
                    <a:p>
                      <a:r>
                        <a:rPr lang="en-US" altLang="zh-TW" sz="1500" dirty="0" smtClean="0"/>
                        <a:t>104.12</a:t>
                      </a:r>
                      <a:endParaRPr lang="zh-TW" altLang="en-US" sz="1500" dirty="0">
                        <a:latin typeface="微軟正黑體" panose="020B0604030504040204" pitchFamily="34" charset="-120"/>
                        <a:ea typeface="微軟正黑體" panose="020B0604030504040204" pitchFamily="34" charset="-120"/>
                      </a:endParaRPr>
                    </a:p>
                  </a:txBody>
                  <a:tcPr marL="91449" marR="91449" marT="45684" marB="45684"/>
                </a:tc>
                <a:tc>
                  <a:txBody>
                    <a:bodyPr/>
                    <a:lstStyle/>
                    <a:p>
                      <a:r>
                        <a:rPr lang="zh-TW" altLang="en-US" sz="1500" dirty="0" smtClean="0"/>
                        <a:t>勞動部</a:t>
                      </a:r>
                      <a:endParaRPr lang="zh-TW" altLang="en-US" sz="1500" dirty="0">
                        <a:latin typeface="微軟正黑體" panose="020B0604030504040204" pitchFamily="34" charset="-120"/>
                        <a:ea typeface="微軟正黑體" panose="020B0604030504040204" pitchFamily="34" charset="-120"/>
                      </a:endParaRPr>
                    </a:p>
                  </a:txBody>
                  <a:tcPr marL="91449" marR="91449" marT="45684" marB="45684"/>
                </a:tc>
              </a:tr>
              <a:tr h="1346422">
                <a:tc>
                  <a:txBody>
                    <a:bodyPr/>
                    <a:lstStyle/>
                    <a:p>
                      <a:pPr marL="177800" indent="-177800"/>
                      <a:r>
                        <a:rPr lang="en-US" altLang="zh-TW" sz="1600" dirty="0" smtClean="0">
                          <a:latin typeface="微軟正黑體" panose="020B0604030504040204" pitchFamily="34" charset="-120"/>
                          <a:ea typeface="微軟正黑體" panose="020B0604030504040204" pitchFamily="34" charset="-120"/>
                        </a:rPr>
                        <a:t>3.</a:t>
                      </a:r>
                      <a:r>
                        <a:rPr lang="zh-TW" altLang="en-US" sz="1600" dirty="0" smtClean="0">
                          <a:latin typeface="微軟正黑體" panose="020B0604030504040204" pitchFamily="34" charset="-120"/>
                          <a:ea typeface="微軟正黑體" panose="020B0604030504040204" pitchFamily="34" charset="-120"/>
                        </a:rPr>
                        <a:t> 工作許可申請程序及書表繁雜：如公司登記、商業登記等；外國作成文件需我國駐外館處驗證</a:t>
                      </a:r>
                    </a:p>
                  </a:txBody>
                  <a:tcPr marL="91449" marR="91449" marT="45687" marB="45687"/>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600" kern="100" dirty="0" smtClean="0">
                          <a:latin typeface="微軟正黑體" panose="020B0604030504040204" pitchFamily="34" charset="-120"/>
                          <a:ea typeface="微軟正黑體" panose="020B0604030504040204" pitchFamily="34" charset="-120"/>
                        </a:rPr>
                        <a:t>透過跨部會介接或資料查詢，簡化書表及驗證程序，並推動網路線上申請。</a:t>
                      </a:r>
                      <a:endParaRPr lang="zh-TW" altLang="en-US" sz="1600" dirty="0">
                        <a:latin typeface="微軟正黑體" panose="020B0604030504040204" pitchFamily="34" charset="-120"/>
                        <a:ea typeface="微軟正黑體" panose="020B0604030504040204" pitchFamily="34" charset="-120"/>
                      </a:endParaRPr>
                    </a:p>
                  </a:txBody>
                  <a:tcPr marL="91449" marR="91449" marT="45687" marB="45687"/>
                </a:tc>
                <a:tc>
                  <a:txBody>
                    <a:bodyPr/>
                    <a:lstStyle/>
                    <a:p>
                      <a:r>
                        <a:rPr lang="en-US" altLang="zh-TW" sz="1500" dirty="0" smtClean="0"/>
                        <a:t>104.10</a:t>
                      </a:r>
                      <a:endParaRPr lang="zh-TW" altLang="en-US" sz="1500" dirty="0">
                        <a:latin typeface="微軟正黑體" panose="020B0604030504040204" pitchFamily="34" charset="-120"/>
                        <a:ea typeface="微軟正黑體" panose="020B0604030504040204" pitchFamily="34" charset="-120"/>
                      </a:endParaRPr>
                    </a:p>
                  </a:txBody>
                  <a:tcPr marL="91449" marR="91449" marT="45684" marB="45684"/>
                </a:tc>
                <a:tc>
                  <a:txBody>
                    <a:bodyPr/>
                    <a:lstStyle/>
                    <a:p>
                      <a:r>
                        <a:rPr lang="zh-TW" altLang="en-US" sz="1500" dirty="0" smtClean="0"/>
                        <a:t>勞動部</a:t>
                      </a:r>
                      <a:endParaRPr lang="zh-TW" altLang="en-US" sz="1500" dirty="0">
                        <a:latin typeface="微軟正黑體" panose="020B0604030504040204" pitchFamily="34" charset="-120"/>
                        <a:ea typeface="微軟正黑體" panose="020B0604030504040204" pitchFamily="34" charset="-120"/>
                      </a:endParaRPr>
                    </a:p>
                  </a:txBody>
                  <a:tcPr marL="91449" marR="91449" marT="45684" marB="45684"/>
                </a:tc>
              </a:tr>
            </a:tbl>
          </a:graphicData>
        </a:graphic>
      </p:graphicFrame>
      <p:sp>
        <p:nvSpPr>
          <p:cNvPr id="2" name="標題 1"/>
          <p:cNvSpPr>
            <a:spLocks noGrp="1"/>
          </p:cNvSpPr>
          <p:nvPr>
            <p:ph type="title"/>
          </p:nvPr>
        </p:nvSpPr>
        <p:spPr>
          <a:xfrm>
            <a:off x="539750" y="773113"/>
            <a:ext cx="8280400" cy="1143000"/>
          </a:xfrm>
        </p:spPr>
        <p:txBody>
          <a:bodyPr anchor="t"/>
          <a:lstStyle/>
          <a:p>
            <a:pPr algn="l">
              <a:defRPr/>
            </a:pPr>
            <a:r>
              <a:rPr kumimoji="1" lang="zh-TW" altLang="en-US" sz="2600" b="1" dirty="0" smtClean="0">
                <a:solidFill>
                  <a:srgbClr val="031227"/>
                </a:solidFill>
                <a:effectLst>
                  <a:outerShdw blurRad="38100" dist="38100" dir="2700000" algn="tl">
                    <a:srgbClr val="C0C0C0"/>
                  </a:outerShdw>
                </a:effectLst>
                <a:latin typeface="微軟正黑體" panose="020B0604030504040204" pitchFamily="34" charset="-120"/>
                <a:ea typeface="微軟正黑體" panose="020B0604030504040204" pitchFamily="34" charset="-120"/>
                <a:cs typeface="Times New Roman" pitchFamily="18" charset="0"/>
              </a:rPr>
              <a:t>三、</a:t>
            </a:r>
            <a:r>
              <a:rPr lang="zh-TW" altLang="en-US" sz="2600" b="1" dirty="0" smtClean="0">
                <a:solidFill>
                  <a:srgbClr val="031227"/>
                </a:solidFill>
                <a:effectLst>
                  <a:outerShdw blurRad="38100" dist="38100" dir="2700000" algn="tl">
                    <a:srgbClr val="C0C0C0"/>
                  </a:outerShdw>
                </a:effectLst>
                <a:latin typeface="微軟正黑體" panose="020B0604030504040204" pitchFamily="34" charset="-120"/>
                <a:ea typeface="微軟正黑體" panose="020B0604030504040204" pitchFamily="34" charset="-120"/>
                <a:cs typeface="Times New Roman" pitchFamily="18" charset="0"/>
              </a:rPr>
              <a:t>問題分析及對策</a:t>
            </a:r>
            <a:r>
              <a:rPr lang="en-US" altLang="zh-TW" sz="2600" b="1" dirty="0" smtClean="0">
                <a:solidFill>
                  <a:srgbClr val="031227"/>
                </a:solidFill>
                <a:effectLst>
                  <a:outerShdw blurRad="38100" dist="38100" dir="2700000" algn="tl">
                    <a:srgbClr val="C0C0C0"/>
                  </a:outerShdw>
                </a:effectLst>
                <a:latin typeface="微軟正黑體" panose="020B0604030504040204" pitchFamily="34" charset="-120"/>
                <a:ea typeface="微軟正黑體" panose="020B0604030504040204" pitchFamily="34" charset="-120"/>
                <a:cs typeface="Times New Roman" pitchFamily="18" charset="0"/>
              </a:rPr>
              <a:t/>
            </a:r>
            <a:br>
              <a:rPr lang="en-US" altLang="zh-TW" sz="2600" b="1" dirty="0" smtClean="0">
                <a:solidFill>
                  <a:srgbClr val="031227"/>
                </a:solidFill>
                <a:effectLst>
                  <a:outerShdw blurRad="38100" dist="38100" dir="2700000" algn="tl">
                    <a:srgbClr val="C0C0C0"/>
                  </a:outerShdw>
                </a:effectLst>
                <a:latin typeface="微軟正黑體" panose="020B0604030504040204" pitchFamily="34" charset="-120"/>
                <a:ea typeface="微軟正黑體" panose="020B0604030504040204" pitchFamily="34" charset="-120"/>
                <a:cs typeface="Times New Roman" pitchFamily="18" charset="0"/>
              </a:rPr>
            </a:br>
            <a:r>
              <a:rPr lang="en-US" altLang="zh-TW" sz="2600" b="1" dirty="0" smtClean="0">
                <a:solidFill>
                  <a:srgbClr val="031227"/>
                </a:solidFill>
                <a:effectLst>
                  <a:outerShdw blurRad="38100" dist="38100" dir="2700000" algn="tl">
                    <a:srgbClr val="C0C0C0"/>
                  </a:outerShdw>
                </a:effectLst>
                <a:latin typeface="微軟正黑體" panose="020B0604030504040204" pitchFamily="34" charset="-120"/>
                <a:ea typeface="微軟正黑體" panose="020B0604030504040204" pitchFamily="34" charset="-120"/>
                <a:cs typeface="Times New Roman" pitchFamily="18" charset="0"/>
              </a:rPr>
              <a:t>       </a:t>
            </a:r>
            <a:r>
              <a:rPr lang="zh-TW" altLang="en-US" sz="2200" dirty="0" smtClean="0">
                <a:solidFill>
                  <a:srgbClr val="031227"/>
                </a:solidFill>
                <a:latin typeface="微軟正黑體" panose="020B0604030504040204" pitchFamily="34" charset="-120"/>
                <a:ea typeface="微軟正黑體" panose="020B0604030504040204" pitchFamily="34" charset="-120"/>
                <a:cs typeface="Times New Roman" pitchFamily="18" charset="0"/>
              </a:rPr>
              <a:t>雇主</a:t>
            </a:r>
            <a:r>
              <a:rPr lang="zh-TW" altLang="en-US" sz="2200" dirty="0">
                <a:solidFill>
                  <a:srgbClr val="031227"/>
                </a:solidFill>
                <a:latin typeface="微軟正黑體" panose="020B0604030504040204" pitchFamily="34" charset="-120"/>
                <a:ea typeface="微軟正黑體" panose="020B0604030504040204" pitchFamily="34" charset="-120"/>
                <a:cs typeface="Times New Roman" pitchFamily="18" charset="0"/>
              </a:rPr>
              <a:t>及</a:t>
            </a:r>
            <a:r>
              <a:rPr lang="zh-TW" altLang="en-US" sz="2200" dirty="0" smtClean="0">
                <a:solidFill>
                  <a:srgbClr val="031227"/>
                </a:solidFill>
                <a:latin typeface="微軟正黑體" panose="020B0604030504040204" pitchFamily="34" charset="-120"/>
                <a:ea typeface="微軟正黑體" panose="020B0604030504040204" pitchFamily="34" charset="-120"/>
                <a:cs typeface="Times New Roman" pitchFamily="18" charset="0"/>
              </a:rPr>
              <a:t>外國人所遇問題及對策分析如下</a:t>
            </a:r>
            <a:r>
              <a:rPr lang="zh-TW" altLang="en-US" sz="2200" dirty="0">
                <a:solidFill>
                  <a:srgbClr val="031227"/>
                </a:solidFill>
                <a:latin typeface="微軟正黑體" panose="020B0604030504040204" pitchFamily="34" charset="-120"/>
                <a:ea typeface="微軟正黑體" panose="020B0604030504040204" pitchFamily="34" charset="-120"/>
                <a:cs typeface="Times New Roman" pitchFamily="18" charset="0"/>
              </a:rPr>
              <a:t>：</a:t>
            </a:r>
            <a:r>
              <a:rPr lang="en-US" altLang="zh-TW" sz="2200" dirty="0">
                <a:solidFill>
                  <a:srgbClr val="031227"/>
                </a:solidFill>
                <a:latin typeface="微軟正黑體" panose="020B0604030504040204" pitchFamily="34" charset="-120"/>
                <a:ea typeface="微軟正黑體" panose="020B0604030504040204" pitchFamily="34" charset="-120"/>
                <a:cs typeface="Times New Roman" pitchFamily="18" charset="0"/>
              </a:rPr>
              <a:t/>
            </a:r>
            <a:br>
              <a:rPr lang="en-US" altLang="zh-TW" sz="2200" dirty="0">
                <a:solidFill>
                  <a:srgbClr val="031227"/>
                </a:solidFill>
                <a:latin typeface="微軟正黑體" panose="020B0604030504040204" pitchFamily="34" charset="-120"/>
                <a:ea typeface="微軟正黑體" panose="020B0604030504040204" pitchFamily="34" charset="-120"/>
                <a:cs typeface="Times New Roman" pitchFamily="18" charset="0"/>
              </a:rPr>
            </a:br>
            <a:r>
              <a:rPr lang="en-US" altLang="zh-TW" sz="2200" dirty="0" smtClean="0">
                <a:solidFill>
                  <a:srgbClr val="031227"/>
                </a:solidFill>
                <a:latin typeface="微軟正黑體" panose="020B0604030504040204" pitchFamily="34" charset="-120"/>
                <a:ea typeface="微軟正黑體" panose="020B0604030504040204" pitchFamily="34" charset="-120"/>
                <a:cs typeface="Times New Roman" pitchFamily="18" charset="0"/>
              </a:rPr>
              <a:t>  (</a:t>
            </a:r>
            <a:r>
              <a:rPr lang="zh-TW" altLang="en-US" sz="2200" dirty="0">
                <a:solidFill>
                  <a:srgbClr val="031227"/>
                </a:solidFill>
                <a:latin typeface="微軟正黑體" panose="020B0604030504040204" pitchFamily="34" charset="-120"/>
                <a:ea typeface="微軟正黑體" panose="020B0604030504040204" pitchFamily="34" charset="-120"/>
                <a:cs typeface="Times New Roman" pitchFamily="18" charset="0"/>
              </a:rPr>
              <a:t>一</a:t>
            </a:r>
            <a:r>
              <a:rPr lang="en-US" altLang="zh-TW" sz="2200" dirty="0">
                <a:solidFill>
                  <a:srgbClr val="031227"/>
                </a:solidFill>
                <a:latin typeface="微軟正黑體" panose="020B0604030504040204" pitchFamily="34" charset="-120"/>
                <a:ea typeface="微軟正黑體" panose="020B0604030504040204" pitchFamily="34" charset="-120"/>
                <a:cs typeface="Times New Roman" pitchFamily="18" charset="0"/>
              </a:rPr>
              <a:t>)</a:t>
            </a:r>
            <a:r>
              <a:rPr lang="zh-TW" altLang="en-US" sz="2200" dirty="0">
                <a:solidFill>
                  <a:srgbClr val="031227"/>
                </a:solidFill>
                <a:latin typeface="微軟正黑體" panose="020B0604030504040204" pitchFamily="34" charset="-120"/>
                <a:ea typeface="微軟正黑體" panose="020B0604030504040204" pitchFamily="34" charset="-120"/>
                <a:cs typeface="Times New Roman" pitchFamily="18" charset="0"/>
              </a:rPr>
              <a:t>雇主</a:t>
            </a:r>
          </a:p>
        </p:txBody>
      </p:sp>
      <p:sp>
        <p:nvSpPr>
          <p:cNvPr id="6" name="標題 1"/>
          <p:cNvSpPr txBox="1">
            <a:spLocks/>
          </p:cNvSpPr>
          <p:nvPr/>
        </p:nvSpPr>
        <p:spPr bwMode="auto">
          <a:xfrm>
            <a:off x="279400" y="327025"/>
            <a:ext cx="8229600" cy="392113"/>
          </a:xfrm>
          <a:prstGeom prst="rect">
            <a:avLst/>
          </a:prstGeom>
          <a:noFill/>
          <a:ln>
            <a:noFill/>
          </a:ln>
          <a:extLst/>
        </p:spPr>
        <p:txBody>
          <a:bodyPr anchor="ct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pPr algn="l">
              <a:defRPr/>
            </a:pPr>
            <a:r>
              <a:rPr kumimoji="0" lang="zh-TW" altLang="en-US" sz="3200" b="1" dirty="0">
                <a:solidFill>
                  <a:srgbClr val="031227"/>
                </a:solidFill>
                <a:effectLst>
                  <a:outerShdw blurRad="38100" dist="38100" dir="2700000" algn="tl">
                    <a:srgbClr val="C0C0C0"/>
                  </a:outerShdw>
                </a:effectLst>
                <a:latin typeface="微軟正黑體" panose="020B0604030504040204" pitchFamily="34" charset="-120"/>
                <a:ea typeface="微軟正黑體" panose="020B0604030504040204" pitchFamily="34" charset="-120"/>
                <a:cs typeface="Times New Roman" pitchFamily="18" charset="0"/>
              </a:rPr>
              <a:t>貳、積極延攬外國專門性或技術性人才</a:t>
            </a:r>
          </a:p>
        </p:txBody>
      </p:sp>
      <p:sp>
        <p:nvSpPr>
          <p:cNvPr id="10271" name="投影片編號版面配置區 3"/>
          <p:cNvSpPr>
            <a:spLocks noGrp="1"/>
          </p:cNvSpPr>
          <p:nvPr>
            <p:ph type="sldNum" sz="quarter" idx="12"/>
          </p:nvPr>
        </p:nvSpPr>
        <p:spPr bwMode="auto">
          <a:noFill/>
          <a:ln>
            <a:miter lim="800000"/>
            <a:headEnd/>
            <a:tailEnd/>
          </a:ln>
        </p:spPr>
        <p:txBody>
          <a:bodyPr/>
          <a:lstStyle/>
          <a:p>
            <a:fld id="{D263D7CF-D815-4ECB-B938-0598E924BC96}" type="slidenum">
              <a:rPr lang="en-US" altLang="zh-TW" smtClean="0"/>
              <a:pPr/>
              <a:t>8</a:t>
            </a:fld>
            <a:endParaRPr lang="en-US" altLang="zh-TW" smtClean="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nvGraphicFramePr>
        <p:xfrm>
          <a:off x="827088" y="1341438"/>
          <a:ext cx="7777161" cy="3854484"/>
        </p:xfrm>
        <a:graphic>
          <a:graphicData uri="http://schemas.openxmlformats.org/drawingml/2006/table">
            <a:tbl>
              <a:tblPr firstRow="1" bandRow="1">
                <a:tableStyleId>{5C22544A-7EE6-4342-B048-85BDC9FD1C3A}</a:tableStyleId>
              </a:tblPr>
              <a:tblGrid>
                <a:gridCol w="2304230"/>
                <a:gridCol w="3456538"/>
                <a:gridCol w="1008120"/>
                <a:gridCol w="1008273"/>
              </a:tblGrid>
              <a:tr h="379944">
                <a:tc>
                  <a:txBody>
                    <a:bodyPr/>
                    <a:lstStyle/>
                    <a:p>
                      <a:r>
                        <a:rPr lang="zh-TW" altLang="en-US" sz="1500" dirty="0" smtClean="0"/>
                        <a:t>問題</a:t>
                      </a:r>
                      <a:endParaRPr lang="zh-TW" altLang="en-US" sz="1500" dirty="0">
                        <a:latin typeface="微軟正黑體" panose="020B0604030504040204" pitchFamily="34" charset="-120"/>
                        <a:ea typeface="微軟正黑體" panose="020B0604030504040204" pitchFamily="34" charset="-120"/>
                      </a:endParaRPr>
                    </a:p>
                  </a:txBody>
                  <a:tcPr marL="91444" marR="91444" marT="45687" marB="45687"/>
                </a:tc>
                <a:tc>
                  <a:txBody>
                    <a:bodyPr/>
                    <a:lstStyle/>
                    <a:p>
                      <a:r>
                        <a:rPr lang="zh-TW" altLang="en-US" sz="1500" dirty="0" smtClean="0"/>
                        <a:t>對策</a:t>
                      </a:r>
                      <a:endParaRPr lang="zh-TW" altLang="en-US" sz="1500" dirty="0">
                        <a:latin typeface="微軟正黑體" panose="020B0604030504040204" pitchFamily="34" charset="-120"/>
                        <a:ea typeface="微軟正黑體" panose="020B0604030504040204" pitchFamily="34" charset="-120"/>
                      </a:endParaRPr>
                    </a:p>
                  </a:txBody>
                  <a:tcPr marL="91444" marR="91444" marT="45687" marB="45687"/>
                </a:tc>
                <a:tc>
                  <a:txBody>
                    <a:bodyPr/>
                    <a:lstStyle/>
                    <a:p>
                      <a:r>
                        <a:rPr lang="zh-TW" altLang="en-US" sz="1500" dirty="0" smtClean="0"/>
                        <a:t>期程</a:t>
                      </a:r>
                      <a:endParaRPr lang="zh-TW" altLang="en-US" sz="1500" dirty="0">
                        <a:latin typeface="微軟正黑體" panose="020B0604030504040204" pitchFamily="34" charset="-120"/>
                        <a:ea typeface="微軟正黑體" panose="020B0604030504040204" pitchFamily="34" charset="-120"/>
                      </a:endParaRPr>
                    </a:p>
                  </a:txBody>
                  <a:tcPr marL="91444" marR="91444" marT="45687" marB="45687"/>
                </a:tc>
                <a:tc>
                  <a:txBody>
                    <a:bodyPr/>
                    <a:lstStyle/>
                    <a:p>
                      <a:r>
                        <a:rPr lang="zh-TW" altLang="en-US" sz="1500" dirty="0" smtClean="0"/>
                        <a:t>權責部會</a:t>
                      </a:r>
                      <a:endParaRPr lang="zh-TW" altLang="en-US" sz="1500" dirty="0">
                        <a:latin typeface="微軟正黑體" panose="020B0604030504040204" pitchFamily="34" charset="-120"/>
                        <a:ea typeface="微軟正黑體" panose="020B0604030504040204" pitchFamily="34" charset="-120"/>
                      </a:endParaRPr>
                    </a:p>
                  </a:txBody>
                  <a:tcPr marL="91444" marR="91444" marT="45687" marB="45687"/>
                </a:tc>
              </a:tr>
              <a:tr h="1005770">
                <a:tc>
                  <a:txBody>
                    <a:bodyPr/>
                    <a:lstStyle/>
                    <a:p>
                      <a:pPr marL="177800" marR="0" indent="-177800" algn="l" defTabSz="914400" rtl="0" eaLnBrk="1" fontAlgn="auto" latinLnBrk="0" hangingPunct="1">
                        <a:lnSpc>
                          <a:spcPct val="100000"/>
                        </a:lnSpc>
                        <a:spcBef>
                          <a:spcPts val="0"/>
                        </a:spcBef>
                        <a:spcAft>
                          <a:spcPts val="0"/>
                        </a:spcAft>
                        <a:buClrTx/>
                        <a:buSzTx/>
                        <a:buFontTx/>
                        <a:buNone/>
                        <a:tabLst/>
                        <a:defRPr/>
                      </a:pPr>
                      <a:r>
                        <a:rPr lang="en-US" altLang="zh-TW" sz="1500" dirty="0" smtClean="0"/>
                        <a:t>1.</a:t>
                      </a:r>
                      <a:r>
                        <a:rPr lang="zh-TW" altLang="en-US" sz="1500" dirty="0" smtClean="0"/>
                        <a:t>外國人須大學畢業有</a:t>
                      </a:r>
                      <a:r>
                        <a:rPr lang="en-US" altLang="zh-TW" sz="1500" dirty="0" smtClean="0"/>
                        <a:t>2</a:t>
                      </a:r>
                      <a:r>
                        <a:rPr lang="zh-TW" altLang="en-US" sz="1500" dirty="0" smtClean="0"/>
                        <a:t>年工作經驗，且薪資達</a:t>
                      </a:r>
                      <a:r>
                        <a:rPr lang="en-US" altLang="zh-TW" sz="1500" dirty="0" smtClean="0"/>
                        <a:t>47,971</a:t>
                      </a:r>
                      <a:r>
                        <a:rPr lang="zh-TW" altLang="en-US" sz="1500" dirty="0" smtClean="0"/>
                        <a:t>元門檻限制</a:t>
                      </a:r>
                      <a:endParaRPr lang="zh-TW" altLang="en-US" sz="1500" dirty="0" smtClean="0">
                        <a:solidFill>
                          <a:schemeClr val="tx1"/>
                        </a:solidFill>
                        <a:latin typeface="微軟正黑體" pitchFamily="34" charset="-120"/>
                        <a:ea typeface="微軟正黑體" pitchFamily="34" charset="-120"/>
                      </a:endParaRPr>
                    </a:p>
                  </a:txBody>
                  <a:tcPr marL="91444" marR="91444" marT="45690" marB="4569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500" dirty="0" smtClean="0"/>
                        <a:t>改採</a:t>
                      </a:r>
                      <a:r>
                        <a:rPr lang="zh-TW" altLang="zh-TW" sz="1500" dirty="0" smtClean="0"/>
                        <a:t>評點制</a:t>
                      </a:r>
                      <a:r>
                        <a:rPr lang="zh-TW" altLang="en-US" sz="1500" dirty="0" smtClean="0"/>
                        <a:t>，學歷、外語能力、專業能力、配合政府政策等評點項目得分達</a:t>
                      </a:r>
                      <a:r>
                        <a:rPr lang="en-US" altLang="zh-TW" sz="1500" dirty="0" smtClean="0"/>
                        <a:t>60</a:t>
                      </a:r>
                      <a:r>
                        <a:rPr lang="zh-TW" altLang="en-US" sz="1500" dirty="0" smtClean="0"/>
                        <a:t>點，即可來臺從事專門技術工作，免除工作經驗限制，薪資改為加分項目</a:t>
                      </a:r>
                      <a:endParaRPr lang="en-US" altLang="zh-TW" sz="1500" dirty="0" smtClean="0">
                        <a:solidFill>
                          <a:schemeClr val="tx1"/>
                        </a:solidFill>
                        <a:latin typeface="微軟正黑體" panose="020B0604030504040204" pitchFamily="34" charset="-120"/>
                        <a:ea typeface="微軟正黑體" panose="020B0604030504040204" pitchFamily="34" charset="-120"/>
                      </a:endParaRPr>
                    </a:p>
                  </a:txBody>
                  <a:tcPr marL="91444" marR="91444" marT="45690" marB="45690"/>
                </a:tc>
                <a:tc>
                  <a:txBody>
                    <a:bodyPr/>
                    <a:lstStyle/>
                    <a:p>
                      <a:r>
                        <a:rPr lang="en-US" altLang="zh-TW" sz="1500" dirty="0" smtClean="0"/>
                        <a:t>104.12</a:t>
                      </a:r>
                      <a:endParaRPr lang="zh-TW" altLang="en-US" sz="1500" dirty="0">
                        <a:latin typeface="微軟正黑體" panose="020B0604030504040204" pitchFamily="34" charset="-120"/>
                        <a:ea typeface="微軟正黑體" panose="020B0604030504040204" pitchFamily="34" charset="-120"/>
                      </a:endParaRPr>
                    </a:p>
                  </a:txBody>
                  <a:tcPr marL="91444" marR="91444" marT="45687" marB="45687"/>
                </a:tc>
                <a:tc>
                  <a:txBody>
                    <a:bodyPr/>
                    <a:lstStyle/>
                    <a:p>
                      <a:r>
                        <a:rPr lang="zh-TW" altLang="en-US" sz="1500" dirty="0" smtClean="0"/>
                        <a:t>勞動部</a:t>
                      </a:r>
                      <a:endParaRPr lang="zh-TW" altLang="en-US" sz="1500" dirty="0">
                        <a:latin typeface="微軟正黑體" panose="020B0604030504040204" pitchFamily="34" charset="-120"/>
                        <a:ea typeface="微軟正黑體" panose="020B0604030504040204" pitchFamily="34" charset="-120"/>
                      </a:endParaRPr>
                    </a:p>
                  </a:txBody>
                  <a:tcPr marL="91444" marR="91444" marT="45687" marB="45687"/>
                </a:tc>
              </a:tr>
              <a:tr h="1234368">
                <a:tc>
                  <a:txBody>
                    <a:bodyPr/>
                    <a:lstStyle/>
                    <a:p>
                      <a:pPr marL="182563" marR="0" indent="-182563" algn="l" defTabSz="914400" rtl="0" eaLnBrk="1" fontAlgn="auto" latinLnBrk="0" hangingPunct="1">
                        <a:lnSpc>
                          <a:spcPct val="100000"/>
                        </a:lnSpc>
                        <a:spcBef>
                          <a:spcPts val="0"/>
                        </a:spcBef>
                        <a:spcAft>
                          <a:spcPts val="0"/>
                        </a:spcAft>
                        <a:buClrTx/>
                        <a:buSzTx/>
                        <a:buFontTx/>
                        <a:buNone/>
                        <a:tabLst/>
                        <a:defRPr/>
                      </a:pPr>
                      <a:r>
                        <a:rPr lang="en-US" altLang="zh-TW" sz="1500" kern="1200" dirty="0" smtClean="0">
                          <a:solidFill>
                            <a:schemeClr val="dk1"/>
                          </a:solidFill>
                          <a:latin typeface="微軟正黑體" panose="020B0604030504040204" pitchFamily="34" charset="-120"/>
                          <a:ea typeface="微軟正黑體" panose="020B0604030504040204" pitchFamily="34" charset="-120"/>
                          <a:cs typeface="+mn-cs"/>
                        </a:rPr>
                        <a:t>2.</a:t>
                      </a:r>
                      <a:r>
                        <a:rPr lang="zh-TW" altLang="en-US" sz="1500" kern="1200" dirty="0" smtClean="0">
                          <a:solidFill>
                            <a:schemeClr val="dk1"/>
                          </a:solidFill>
                          <a:latin typeface="微軟正黑體" panose="020B0604030504040204" pitchFamily="34" charset="-120"/>
                          <a:ea typeface="微軟正黑體" panose="020B0604030504040204" pitchFamily="34" charset="-120"/>
                          <a:cs typeface="+mn-cs"/>
                        </a:rPr>
                        <a:t> 配偶及子女工作資格與外國專門技術人才限制相同，</a:t>
                      </a:r>
                      <a:r>
                        <a:rPr lang="zh-TW" altLang="en-US" sz="1500" dirty="0" smtClean="0"/>
                        <a:t>須大學畢業有</a:t>
                      </a:r>
                      <a:r>
                        <a:rPr lang="en-US" altLang="zh-TW" sz="1500" dirty="0" smtClean="0"/>
                        <a:t>2</a:t>
                      </a:r>
                      <a:r>
                        <a:rPr lang="zh-TW" altLang="en-US" sz="1500" dirty="0" smtClean="0"/>
                        <a:t>年工作經驗，且薪資達</a:t>
                      </a:r>
                      <a:r>
                        <a:rPr lang="en-US" altLang="zh-TW" sz="1500" dirty="0" smtClean="0"/>
                        <a:t>47,971</a:t>
                      </a:r>
                      <a:r>
                        <a:rPr lang="zh-TW" altLang="en-US" sz="1500" dirty="0" smtClean="0"/>
                        <a:t>元門檻</a:t>
                      </a:r>
                      <a:endParaRPr lang="zh-TW" altLang="en-US" sz="1500" dirty="0" smtClean="0">
                        <a:solidFill>
                          <a:schemeClr val="tx1"/>
                        </a:solidFill>
                        <a:latin typeface="微軟正黑體" pitchFamily="34" charset="-120"/>
                        <a:ea typeface="微軟正黑體" pitchFamily="34" charset="-120"/>
                      </a:endParaRPr>
                    </a:p>
                  </a:txBody>
                  <a:tcPr marL="91444" marR="91444" marT="45690" marB="45690"/>
                </a:tc>
                <a:tc>
                  <a:txBody>
                    <a:bodyPr/>
                    <a:lstStyle/>
                    <a:p>
                      <a:r>
                        <a:rPr lang="zh-TW" altLang="en-US" sz="1500" dirty="0" smtClean="0"/>
                        <a:t>外籍人才取得工作許可後，其配偶及子女亦得從事專門技術工作，免除工作經驗與薪資限制</a:t>
                      </a:r>
                      <a:endParaRPr lang="en-US" altLang="zh-TW" sz="1500" dirty="0" smtClean="0"/>
                    </a:p>
                  </a:txBody>
                  <a:tcPr marL="91444" marR="91444" marT="45690" marB="45690"/>
                </a:tc>
                <a:tc>
                  <a:txBody>
                    <a:bodyPr/>
                    <a:lstStyle/>
                    <a:p>
                      <a:pPr marL="0" algn="l" defTabSz="914400" rtl="0" eaLnBrk="1" latinLnBrk="0" hangingPunct="1"/>
                      <a:r>
                        <a:rPr lang="en-US" altLang="zh-TW" sz="1500" kern="1200" dirty="0" smtClean="0">
                          <a:solidFill>
                            <a:schemeClr val="dk1"/>
                          </a:solidFill>
                          <a:latin typeface="+mn-lt"/>
                          <a:ea typeface="+mn-ea"/>
                          <a:cs typeface="+mn-cs"/>
                        </a:rPr>
                        <a:t>104.12</a:t>
                      </a:r>
                    </a:p>
                  </a:txBody>
                  <a:tcPr marL="91444" marR="91444" marT="45687" marB="45687"/>
                </a:tc>
                <a:tc>
                  <a:txBody>
                    <a:bodyPr/>
                    <a:lstStyle/>
                    <a:p>
                      <a:r>
                        <a:rPr lang="zh-TW" altLang="en-US" sz="1500" dirty="0" smtClean="0">
                          <a:latin typeface="微軟正黑體" panose="020B0604030504040204" pitchFamily="34" charset="-120"/>
                          <a:ea typeface="微軟正黑體" panose="020B0604030504040204" pitchFamily="34" charset="-120"/>
                        </a:rPr>
                        <a:t>勞動部</a:t>
                      </a:r>
                      <a:endParaRPr lang="zh-TW" altLang="en-US" sz="1500" dirty="0">
                        <a:latin typeface="微軟正黑體" panose="020B0604030504040204" pitchFamily="34" charset="-120"/>
                        <a:ea typeface="微軟正黑體" panose="020B0604030504040204" pitchFamily="34" charset="-120"/>
                      </a:endParaRPr>
                    </a:p>
                  </a:txBody>
                  <a:tcPr marL="91444" marR="91444" marT="45687" marB="45687"/>
                </a:tc>
              </a:tr>
              <a:tr h="1234368">
                <a:tc>
                  <a:txBody>
                    <a:bodyPr/>
                    <a:lstStyle/>
                    <a:p>
                      <a:pPr marL="177800" indent="-177800" algn="l" defTabSz="914400" rtl="0" eaLnBrk="1" latinLnBrk="0" hangingPunct="1"/>
                      <a:r>
                        <a:rPr lang="en-US" altLang="zh-TW" sz="1500" kern="1200" dirty="0" smtClean="0">
                          <a:solidFill>
                            <a:schemeClr val="dk1"/>
                          </a:solidFill>
                          <a:latin typeface="微軟正黑體" panose="020B0604030504040204" pitchFamily="34" charset="-120"/>
                          <a:ea typeface="微軟正黑體" panose="020B0604030504040204" pitchFamily="34" charset="-120"/>
                          <a:cs typeface="+mn-cs"/>
                        </a:rPr>
                        <a:t>3.</a:t>
                      </a:r>
                      <a:r>
                        <a:rPr lang="zh-TW" altLang="en-US" sz="1500" kern="1200" dirty="0" smtClean="0">
                          <a:solidFill>
                            <a:schemeClr val="dk1"/>
                          </a:solidFill>
                          <a:latin typeface="微軟正黑體" panose="020B0604030504040204" pitchFamily="34" charset="-120"/>
                          <a:ea typeface="微軟正黑體" panose="020B0604030504040204" pitchFamily="34" charset="-120"/>
                          <a:cs typeface="+mn-cs"/>
                        </a:rPr>
                        <a:t>獲永久居留外國人，仍需申請許可，始得工作</a:t>
                      </a:r>
                      <a:endParaRPr lang="zh-TW" altLang="en-US" sz="1500" kern="1200" dirty="0">
                        <a:solidFill>
                          <a:schemeClr val="dk1"/>
                        </a:solidFill>
                        <a:latin typeface="微軟正黑體" panose="020B0604030504040204" pitchFamily="34" charset="-120"/>
                        <a:ea typeface="微軟正黑體" panose="020B0604030504040204" pitchFamily="34" charset="-120"/>
                        <a:cs typeface="+mn-cs"/>
                      </a:endParaRPr>
                    </a:p>
                  </a:txBody>
                  <a:tcPr marL="91444" marR="91444" marT="45690" marB="45690"/>
                </a:tc>
                <a:tc>
                  <a:txBody>
                    <a:bodyPr/>
                    <a:lstStyle/>
                    <a:p>
                      <a:pPr marL="182563" marR="0" indent="-182563" algn="l" defTabSz="914400" rtl="0" eaLnBrk="1" fontAlgn="auto" latinLnBrk="0" hangingPunct="1">
                        <a:lnSpc>
                          <a:spcPct val="100000"/>
                        </a:lnSpc>
                        <a:spcBef>
                          <a:spcPts val="0"/>
                        </a:spcBef>
                        <a:spcAft>
                          <a:spcPts val="0"/>
                        </a:spcAft>
                        <a:buClrTx/>
                        <a:buSzTx/>
                        <a:buFontTx/>
                        <a:buNone/>
                        <a:tabLst/>
                        <a:defRPr/>
                      </a:pPr>
                      <a:r>
                        <a:rPr lang="en-US" altLang="zh-TW" sz="1500" dirty="0" smtClean="0">
                          <a:latin typeface="微軟正黑體" panose="020B0604030504040204" pitchFamily="34" charset="-120"/>
                          <a:ea typeface="微軟正黑體" panose="020B0604030504040204" pitchFamily="34" charset="-120"/>
                        </a:rPr>
                        <a:t>1.</a:t>
                      </a:r>
                      <a:r>
                        <a:rPr lang="zh-TW" altLang="en-US" sz="1500" dirty="0" smtClean="0">
                          <a:latin typeface="微軟正黑體" panose="020B0604030504040204" pitchFamily="34" charset="-120"/>
                          <a:ea typeface="微軟正黑體" panose="020B0604030504040204" pitchFamily="34" charset="-120"/>
                        </a:rPr>
                        <a:t>修正就業服務法第</a:t>
                      </a:r>
                      <a:r>
                        <a:rPr lang="en-US" altLang="zh-TW" sz="1500" dirty="0" smtClean="0">
                          <a:latin typeface="微軟正黑體" panose="020B0604030504040204" pitchFamily="34" charset="-120"/>
                          <a:ea typeface="微軟正黑體" panose="020B0604030504040204" pitchFamily="34" charset="-120"/>
                        </a:rPr>
                        <a:t>48</a:t>
                      </a:r>
                      <a:r>
                        <a:rPr lang="zh-TW" altLang="en-US" sz="1500" dirty="0" smtClean="0">
                          <a:latin typeface="微軟正黑體" panose="020B0604030504040204" pitchFamily="34" charset="-120"/>
                          <a:ea typeface="微軟正黑體" panose="020B0604030504040204" pitchFamily="34" charset="-120"/>
                        </a:rPr>
                        <a:t>條，獲永久居留外國人，免申請許可即可工作</a:t>
                      </a:r>
                      <a:endParaRPr lang="en-US" altLang="zh-TW" sz="1500" dirty="0" smtClean="0">
                        <a:latin typeface="微軟正黑體" panose="020B0604030504040204" pitchFamily="34" charset="-120"/>
                        <a:ea typeface="微軟正黑體" panose="020B0604030504040204" pitchFamily="34" charset="-120"/>
                      </a:endParaRPr>
                    </a:p>
                    <a:p>
                      <a:pPr marL="182563" marR="0" indent="-182563" algn="l" defTabSz="914400" rtl="0" eaLnBrk="1" fontAlgn="auto" latinLnBrk="0" hangingPunct="1">
                        <a:lnSpc>
                          <a:spcPct val="100000"/>
                        </a:lnSpc>
                        <a:spcBef>
                          <a:spcPts val="0"/>
                        </a:spcBef>
                        <a:spcAft>
                          <a:spcPts val="0"/>
                        </a:spcAft>
                        <a:buClrTx/>
                        <a:buSzTx/>
                        <a:buFontTx/>
                        <a:buNone/>
                        <a:tabLst/>
                        <a:defRPr/>
                      </a:pPr>
                      <a:r>
                        <a:rPr lang="en-US" altLang="zh-TW" sz="1500" dirty="0" smtClean="0">
                          <a:latin typeface="微軟正黑體" panose="020B0604030504040204" pitchFamily="34" charset="-120"/>
                          <a:ea typeface="微軟正黑體" panose="020B0604030504040204" pitchFamily="34" charset="-120"/>
                        </a:rPr>
                        <a:t>2.</a:t>
                      </a:r>
                      <a:r>
                        <a:rPr lang="zh-TW" altLang="en-US" sz="1500" dirty="0" smtClean="0">
                          <a:latin typeface="微軟正黑體" panose="020B0604030504040204" pitchFamily="34" charset="-120"/>
                          <a:ea typeface="微軟正黑體" panose="020B0604030504040204" pitchFamily="34" charset="-120"/>
                        </a:rPr>
                        <a:t>修正就業服務法第</a:t>
                      </a:r>
                      <a:r>
                        <a:rPr lang="en-US" altLang="zh-TW" sz="1500" dirty="0" smtClean="0">
                          <a:latin typeface="微軟正黑體" panose="020B0604030504040204" pitchFamily="34" charset="-120"/>
                          <a:ea typeface="微軟正黑體" panose="020B0604030504040204" pitchFamily="34" charset="-120"/>
                        </a:rPr>
                        <a:t>51</a:t>
                      </a:r>
                      <a:r>
                        <a:rPr lang="zh-TW" altLang="en-US" sz="1500" dirty="0" smtClean="0">
                          <a:latin typeface="微軟正黑體" panose="020B0604030504040204" pitchFamily="34" charset="-120"/>
                          <a:ea typeface="微軟正黑體" panose="020B0604030504040204" pitchFamily="34" charset="-120"/>
                        </a:rPr>
                        <a:t>條，獲永久居留外國人之</a:t>
                      </a:r>
                      <a:r>
                        <a:rPr lang="zh-TW" altLang="en-US" sz="1500" dirty="0" smtClean="0"/>
                        <a:t>配偶及子女，可申請個人工作許可，從事各類工作</a:t>
                      </a:r>
                      <a:endParaRPr lang="zh-TW" altLang="en-US" sz="1500" dirty="0" smtClean="0">
                        <a:latin typeface="微軟正黑體" panose="020B0604030504040204" pitchFamily="34" charset="-120"/>
                        <a:ea typeface="微軟正黑體" panose="020B0604030504040204" pitchFamily="34" charset="-120"/>
                      </a:endParaRPr>
                    </a:p>
                  </a:txBody>
                  <a:tcPr marL="91444" marR="91444" marT="45690" marB="45690"/>
                </a:tc>
                <a:tc>
                  <a:txBody>
                    <a:bodyPr/>
                    <a:lstStyle/>
                    <a:p>
                      <a:pPr marL="0" algn="l" defTabSz="914400" rtl="0" eaLnBrk="1" latinLnBrk="0" hangingPunct="1"/>
                      <a:r>
                        <a:rPr lang="en-US" altLang="zh-TW" sz="1500" kern="1200" dirty="0" smtClean="0">
                          <a:solidFill>
                            <a:schemeClr val="dk1"/>
                          </a:solidFill>
                          <a:latin typeface="+mn-lt"/>
                          <a:ea typeface="+mn-ea"/>
                          <a:cs typeface="+mn-cs"/>
                        </a:rPr>
                        <a:t>105.12</a:t>
                      </a:r>
                    </a:p>
                  </a:txBody>
                  <a:tcPr marL="91444" marR="91444" marT="45687" marB="45687"/>
                </a:tc>
                <a:tc>
                  <a:txBody>
                    <a:bodyPr/>
                    <a:lstStyle/>
                    <a:p>
                      <a:r>
                        <a:rPr lang="zh-TW" altLang="en-US" sz="1500" dirty="0" smtClean="0">
                          <a:latin typeface="微軟正黑體" panose="020B0604030504040204" pitchFamily="34" charset="-120"/>
                          <a:ea typeface="微軟正黑體" panose="020B0604030504040204" pitchFamily="34" charset="-120"/>
                        </a:rPr>
                        <a:t>勞動部</a:t>
                      </a:r>
                      <a:endParaRPr lang="zh-TW" altLang="en-US" sz="1500" dirty="0">
                        <a:latin typeface="微軟正黑體" panose="020B0604030504040204" pitchFamily="34" charset="-120"/>
                        <a:ea typeface="微軟正黑體" panose="020B0604030504040204" pitchFamily="34" charset="-120"/>
                      </a:endParaRPr>
                    </a:p>
                  </a:txBody>
                  <a:tcPr marL="91444" marR="91444" marT="45687" marB="45687"/>
                </a:tc>
              </a:tr>
            </a:tbl>
          </a:graphicData>
        </a:graphic>
      </p:graphicFrame>
      <p:sp>
        <p:nvSpPr>
          <p:cNvPr id="11293" name="標題 1"/>
          <p:cNvSpPr>
            <a:spLocks noGrp="1"/>
          </p:cNvSpPr>
          <p:nvPr>
            <p:ph type="title"/>
          </p:nvPr>
        </p:nvSpPr>
        <p:spPr>
          <a:xfrm>
            <a:off x="698500" y="474663"/>
            <a:ext cx="4321175" cy="1143000"/>
          </a:xfrm>
        </p:spPr>
        <p:txBody>
          <a:bodyPr/>
          <a:lstStyle/>
          <a:p>
            <a:pPr algn="l"/>
            <a:r>
              <a:rPr kumimoji="1" lang="en-US" altLang="zh-TW" sz="2600" smtClean="0">
                <a:solidFill>
                  <a:srgbClr val="031227"/>
                </a:solidFill>
                <a:latin typeface="微軟正黑體" pitchFamily="34" charset="-120"/>
                <a:ea typeface="微軟正黑體" pitchFamily="34" charset="-120"/>
                <a:cs typeface="Times New Roman" pitchFamily="18" charset="0"/>
              </a:rPr>
              <a:t>(</a:t>
            </a:r>
            <a:r>
              <a:rPr kumimoji="1" lang="zh-TW" altLang="en-US" sz="2600" smtClean="0">
                <a:solidFill>
                  <a:srgbClr val="031227"/>
                </a:solidFill>
                <a:latin typeface="微軟正黑體" pitchFamily="34" charset="-120"/>
                <a:ea typeface="微軟正黑體" pitchFamily="34" charset="-120"/>
                <a:cs typeface="Times New Roman" pitchFamily="18" charset="0"/>
              </a:rPr>
              <a:t>二</a:t>
            </a:r>
            <a:r>
              <a:rPr kumimoji="1" lang="en-US" altLang="zh-TW" sz="2600" smtClean="0">
                <a:solidFill>
                  <a:srgbClr val="031227"/>
                </a:solidFill>
                <a:latin typeface="微軟正黑體" pitchFamily="34" charset="-120"/>
                <a:ea typeface="微軟正黑體" pitchFamily="34" charset="-120"/>
                <a:cs typeface="Times New Roman" pitchFamily="18" charset="0"/>
              </a:rPr>
              <a:t>)</a:t>
            </a:r>
            <a:r>
              <a:rPr kumimoji="1" lang="zh-TW" altLang="en-US" sz="2600" smtClean="0">
                <a:solidFill>
                  <a:srgbClr val="031227"/>
                </a:solidFill>
                <a:latin typeface="微軟正黑體" pitchFamily="34" charset="-120"/>
                <a:ea typeface="微軟正黑體" pitchFamily="34" charset="-120"/>
                <a:cs typeface="Times New Roman" pitchFamily="18" charset="0"/>
              </a:rPr>
              <a:t>外國專門技術人才</a:t>
            </a:r>
          </a:p>
        </p:txBody>
      </p:sp>
      <p:sp>
        <p:nvSpPr>
          <p:cNvPr id="6" name="標題 1"/>
          <p:cNvSpPr txBox="1">
            <a:spLocks/>
          </p:cNvSpPr>
          <p:nvPr/>
        </p:nvSpPr>
        <p:spPr bwMode="auto">
          <a:xfrm>
            <a:off x="279400" y="327025"/>
            <a:ext cx="8229600" cy="392113"/>
          </a:xfrm>
          <a:prstGeom prst="rect">
            <a:avLst/>
          </a:prstGeom>
          <a:noFill/>
          <a:ln>
            <a:noFill/>
          </a:ln>
          <a:extLst/>
        </p:spPr>
        <p:txBody>
          <a:bodyPr anchor="ct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pPr algn="l">
              <a:defRPr/>
            </a:pPr>
            <a:r>
              <a:rPr kumimoji="0" lang="zh-TW" altLang="en-US" sz="3200" b="1" dirty="0">
                <a:solidFill>
                  <a:srgbClr val="031227"/>
                </a:solidFill>
                <a:effectLst>
                  <a:outerShdw blurRad="38100" dist="38100" dir="2700000" algn="tl">
                    <a:srgbClr val="C0C0C0"/>
                  </a:outerShdw>
                </a:effectLst>
                <a:latin typeface="微軟正黑體" panose="020B0604030504040204" pitchFamily="34" charset="-120"/>
                <a:ea typeface="微軟正黑體" panose="020B0604030504040204" pitchFamily="34" charset="-120"/>
                <a:cs typeface="Times New Roman" pitchFamily="18" charset="0"/>
              </a:rPr>
              <a:t>貳、積極延攬外國專門性或技術性人才</a:t>
            </a:r>
          </a:p>
        </p:txBody>
      </p:sp>
      <p:sp>
        <p:nvSpPr>
          <p:cNvPr id="11295" name="投影片編號版面配置區 1"/>
          <p:cNvSpPr>
            <a:spLocks noGrp="1"/>
          </p:cNvSpPr>
          <p:nvPr>
            <p:ph type="sldNum" sz="quarter" idx="12"/>
          </p:nvPr>
        </p:nvSpPr>
        <p:spPr bwMode="auto">
          <a:noFill/>
          <a:ln>
            <a:miter lim="800000"/>
            <a:headEnd/>
            <a:tailEnd/>
          </a:ln>
        </p:spPr>
        <p:txBody>
          <a:bodyPr/>
          <a:lstStyle/>
          <a:p>
            <a:fld id="{7D48E7FF-D7DA-4D69-BA1F-7E7210532E7A}" type="slidenum">
              <a:rPr lang="en-US" altLang="zh-TW" smtClean="0"/>
              <a:pPr/>
              <a:t>9</a:t>
            </a:fld>
            <a:endParaRPr lang="en-US" altLang="zh-TW" smtClean="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標題 1"/>
          <p:cNvSpPr txBox="1">
            <a:spLocks/>
          </p:cNvSpPr>
          <p:nvPr/>
        </p:nvSpPr>
        <p:spPr bwMode="auto">
          <a:xfrm>
            <a:off x="457200" y="115888"/>
            <a:ext cx="8229600" cy="719137"/>
          </a:xfrm>
          <a:prstGeom prst="rect">
            <a:avLst/>
          </a:prstGeom>
          <a:noFill/>
          <a:ln w="9525">
            <a:noFill/>
            <a:miter lim="800000"/>
            <a:headEnd/>
            <a:tailEnd/>
          </a:ln>
        </p:spPr>
        <p:txBody>
          <a:bodyPr anchor="ctr"/>
          <a:lstStyle/>
          <a:p>
            <a:pPr algn="ctr"/>
            <a:endParaRPr lang="zh-TW" altLang="en-US" sz="3600">
              <a:latin typeface="微軟正黑體" pitchFamily="34" charset="-120"/>
              <a:ea typeface="微軟正黑體" pitchFamily="34" charset="-120"/>
            </a:endParaRPr>
          </a:p>
        </p:txBody>
      </p:sp>
      <p:sp>
        <p:nvSpPr>
          <p:cNvPr id="20485" name="矩形 1"/>
          <p:cNvSpPr>
            <a:spLocks noChangeArrowheads="1"/>
          </p:cNvSpPr>
          <p:nvPr/>
        </p:nvSpPr>
        <p:spPr bwMode="auto">
          <a:xfrm>
            <a:off x="457200" y="765175"/>
            <a:ext cx="8496300" cy="4724400"/>
          </a:xfrm>
          <a:prstGeom prst="rect">
            <a:avLst/>
          </a:prstGeom>
          <a:noFill/>
          <a:ln>
            <a:noFill/>
          </a:ln>
          <a:extLst/>
        </p:spPr>
        <p:txBody>
          <a:bodyPr>
            <a:spAutoFit/>
          </a:bodyPr>
          <a:lstStyle/>
          <a:p>
            <a:pPr algn="just" eaLnBrk="0" hangingPunct="0">
              <a:spcAft>
                <a:spcPts val="600"/>
              </a:spcAft>
              <a:defRPr/>
            </a:pPr>
            <a:r>
              <a:rPr lang="zh-TW" altLang="en-US" sz="2400" b="1" dirty="0">
                <a:solidFill>
                  <a:srgbClr val="031227"/>
                </a:solidFill>
                <a:effectLst>
                  <a:outerShdw blurRad="38100" dist="38100" dir="2700000" algn="tl">
                    <a:srgbClr val="C0C0C0"/>
                  </a:outerShdw>
                </a:effectLst>
                <a:latin typeface="微軟正黑體" panose="020B0604030504040204" pitchFamily="34" charset="-120"/>
                <a:ea typeface="微軟正黑體" panose="020B0604030504040204" pitchFamily="34" charset="-120"/>
                <a:cs typeface="Times New Roman" pitchFamily="18" charset="0"/>
              </a:rPr>
              <a:t>四、策進作為</a:t>
            </a:r>
            <a:endParaRPr lang="en-US" altLang="zh-TW" sz="2400" b="1" dirty="0">
              <a:solidFill>
                <a:srgbClr val="031227"/>
              </a:solidFill>
              <a:effectLst>
                <a:outerShdw blurRad="38100" dist="38100" dir="2700000" algn="tl">
                  <a:srgbClr val="C0C0C0"/>
                </a:outerShdw>
              </a:effectLst>
              <a:latin typeface="微軟正黑體" panose="020B0604030504040204" pitchFamily="34" charset="-120"/>
              <a:ea typeface="微軟正黑體" panose="020B0604030504040204" pitchFamily="34" charset="-120"/>
              <a:cs typeface="Times New Roman" pitchFamily="18" charset="0"/>
            </a:endParaRPr>
          </a:p>
          <a:p>
            <a:pPr marL="342900" indent="-342900" algn="just" eaLnBrk="0" hangingPunct="0">
              <a:spcAft>
                <a:spcPts val="600"/>
              </a:spcAft>
              <a:buFont typeface="Wingdings" panose="05000000000000000000" pitchFamily="2" charset="2"/>
              <a:buChar char="l"/>
              <a:defRPr/>
            </a:pPr>
            <a:r>
              <a:rPr lang="zh-TW" altLang="en-US" sz="2200" dirty="0">
                <a:latin typeface="微軟正黑體" pitchFamily="34" charset="-120"/>
                <a:ea typeface="微軟正黑體" pitchFamily="34" charset="-120"/>
              </a:rPr>
              <a:t>採評點制，免除雇主之資本額及營業額限制，採計學歷、外語能力、專業能力、配合政府政策等多元審查標準，評點達</a:t>
            </a:r>
            <a:r>
              <a:rPr lang="en-US" altLang="zh-TW" sz="2200" dirty="0">
                <a:latin typeface="微軟正黑體" pitchFamily="34" charset="-120"/>
                <a:ea typeface="微軟正黑體" pitchFamily="34" charset="-120"/>
              </a:rPr>
              <a:t>60</a:t>
            </a:r>
            <a:r>
              <a:rPr lang="zh-TW" altLang="en-US" sz="2200" dirty="0">
                <a:latin typeface="微軟正黑體" pitchFamily="34" charset="-120"/>
                <a:ea typeface="微軟正黑體" pitchFamily="34" charset="-120"/>
              </a:rPr>
              <a:t>點即可來臺從事專門技術工作，達到多元延攬人才之目的。</a:t>
            </a:r>
            <a:endParaRPr lang="en-US" altLang="zh-TW" sz="2200" dirty="0">
              <a:latin typeface="微軟正黑體" pitchFamily="34" charset="-120"/>
              <a:ea typeface="微軟正黑體" pitchFamily="34" charset="-120"/>
            </a:endParaRPr>
          </a:p>
          <a:p>
            <a:pPr marL="342900" indent="-342900" algn="just" eaLnBrk="0" hangingPunct="0">
              <a:spcAft>
                <a:spcPts val="600"/>
              </a:spcAft>
              <a:buFont typeface="Wingdings" panose="05000000000000000000" pitchFamily="2" charset="2"/>
              <a:buChar char="l"/>
              <a:defRPr/>
            </a:pPr>
            <a:r>
              <a:rPr lang="zh-TW" altLang="en-US" sz="2200" dirty="0">
                <a:latin typeface="微軟正黑體" pitchFamily="34" charset="-120"/>
                <a:ea typeface="微軟正黑體" pitchFamily="34" charset="-120"/>
              </a:rPr>
              <a:t>例如</a:t>
            </a:r>
            <a:endParaRPr lang="en-US" altLang="zh-TW" sz="2200" dirty="0">
              <a:latin typeface="微軟正黑體" pitchFamily="34" charset="-120"/>
              <a:ea typeface="微軟正黑體" pitchFamily="34" charset="-120"/>
            </a:endParaRPr>
          </a:p>
          <a:p>
            <a:pPr marL="800100" lvl="1" indent="-342900" algn="just" eaLnBrk="0" hangingPunct="0">
              <a:spcAft>
                <a:spcPts val="600"/>
              </a:spcAft>
              <a:buFont typeface="Arial" panose="020B0604020202020204" pitchFamily="34" charset="0"/>
              <a:buChar char="•"/>
              <a:defRPr/>
            </a:pPr>
            <a:r>
              <a:rPr lang="zh-TW" altLang="en-US" sz="2200" dirty="0">
                <a:latin typeface="微軟正黑體" pitchFamily="34" charset="-120"/>
                <a:ea typeface="微軟正黑體" pitchFamily="34" charset="-120"/>
              </a:rPr>
              <a:t>剛成立某甲電子商務公司，資本額偏低，且尚未有營收。</a:t>
            </a:r>
            <a:endParaRPr lang="en-US" altLang="zh-TW" sz="2200" dirty="0">
              <a:latin typeface="微軟正黑體" pitchFamily="34" charset="-120"/>
              <a:ea typeface="微軟正黑體" pitchFamily="34" charset="-120"/>
            </a:endParaRPr>
          </a:p>
          <a:p>
            <a:pPr marL="800100" lvl="1" indent="-342900" algn="just" eaLnBrk="0" hangingPunct="0">
              <a:spcAft>
                <a:spcPts val="600"/>
              </a:spcAft>
              <a:buFont typeface="Arial" panose="020B0604020202020204" pitchFamily="34" charset="0"/>
              <a:buChar char="•"/>
              <a:defRPr/>
            </a:pPr>
            <a:r>
              <a:rPr lang="zh-TW" altLang="en-US" sz="2200" dirty="0">
                <a:latin typeface="微軟正黑體" pitchFamily="34" charset="-120"/>
                <a:ea typeface="微軟正黑體" pitchFamily="34" charset="-120"/>
              </a:rPr>
              <a:t>公司於海外延攬已開發數個</a:t>
            </a:r>
            <a:r>
              <a:rPr lang="en-US" altLang="zh-TW" sz="2200" dirty="0">
                <a:latin typeface="微軟正黑體" pitchFamily="34" charset="-120"/>
                <a:ea typeface="微軟正黑體" pitchFamily="34" charset="-120"/>
              </a:rPr>
              <a:t>App</a:t>
            </a:r>
            <a:r>
              <a:rPr lang="zh-TW" altLang="en-US" sz="2200" dirty="0">
                <a:latin typeface="微軟正黑體" pitchFamily="34" charset="-120"/>
                <a:ea typeface="微軟正黑體" pitchFamily="34" charset="-120"/>
              </a:rPr>
              <a:t>之外籍工程師來臺工作，且具備跨國協調及溝通能力。</a:t>
            </a:r>
            <a:endParaRPr lang="en-US" altLang="zh-TW" sz="2200" dirty="0">
              <a:latin typeface="微軟正黑體" pitchFamily="34" charset="-120"/>
              <a:ea typeface="微軟正黑體" pitchFamily="34" charset="-120"/>
            </a:endParaRPr>
          </a:p>
          <a:p>
            <a:pPr lvl="1" algn="just" eaLnBrk="0" hangingPunct="0">
              <a:spcAft>
                <a:spcPts val="600"/>
              </a:spcAft>
              <a:defRPr/>
            </a:pPr>
            <a:endParaRPr lang="en-US" altLang="zh-TW" sz="2200" dirty="0">
              <a:latin typeface="微軟正黑體" pitchFamily="34" charset="-120"/>
              <a:ea typeface="微軟正黑體" pitchFamily="34" charset="-120"/>
            </a:endParaRPr>
          </a:p>
          <a:p>
            <a:pPr lvl="1" algn="just" eaLnBrk="0" hangingPunct="0">
              <a:spcAft>
                <a:spcPts val="600"/>
              </a:spcAft>
              <a:defRPr/>
            </a:pPr>
            <a:endParaRPr lang="en-US" altLang="zh-TW" sz="2200" dirty="0">
              <a:latin typeface="微軟正黑體" pitchFamily="34" charset="-120"/>
              <a:ea typeface="微軟正黑體" pitchFamily="34" charset="-120"/>
            </a:endParaRPr>
          </a:p>
          <a:p>
            <a:pPr marL="800100" lvl="1" indent="-342900" algn="just" eaLnBrk="0" hangingPunct="0">
              <a:spcAft>
                <a:spcPts val="600"/>
              </a:spcAft>
              <a:buFont typeface="Arial" panose="020B0604020202020204" pitchFamily="34" charset="0"/>
              <a:buChar char="•"/>
              <a:defRPr/>
            </a:pPr>
            <a:r>
              <a:rPr lang="zh-TW" altLang="en-US" sz="2200" dirty="0">
                <a:latin typeface="微軟正黑體" pitchFamily="34" charset="-120"/>
                <a:ea typeface="微軟正黑體" pitchFamily="34" charset="-120"/>
              </a:rPr>
              <a:t>經評點，該外籍工程師學歷、外語能力、專業能力、配合政府政策得分符合</a:t>
            </a:r>
            <a:r>
              <a:rPr lang="en-US" altLang="zh-TW" sz="2200" dirty="0">
                <a:latin typeface="微軟正黑體" pitchFamily="34" charset="-120"/>
                <a:ea typeface="微軟正黑體" pitchFamily="34" charset="-120"/>
              </a:rPr>
              <a:t>60</a:t>
            </a:r>
            <a:r>
              <a:rPr lang="zh-TW" altLang="en-US" sz="2200" dirty="0">
                <a:latin typeface="微軟正黑體" pitchFamily="34" charset="-120"/>
                <a:ea typeface="微軟正黑體" pitchFamily="34" charset="-120"/>
              </a:rPr>
              <a:t>點門檻，可來臺從事專門技術工作</a:t>
            </a:r>
          </a:p>
        </p:txBody>
      </p:sp>
      <p:sp>
        <p:nvSpPr>
          <p:cNvPr id="9" name="標題 1"/>
          <p:cNvSpPr>
            <a:spLocks noGrp="1"/>
          </p:cNvSpPr>
          <p:nvPr>
            <p:ph type="title"/>
          </p:nvPr>
        </p:nvSpPr>
        <p:spPr>
          <a:xfrm>
            <a:off x="279400" y="327025"/>
            <a:ext cx="8229600" cy="392113"/>
          </a:xfrm>
        </p:spPr>
        <p:txBody>
          <a:bodyPr/>
          <a:lstStyle/>
          <a:p>
            <a:pPr algn="l">
              <a:defRPr/>
            </a:pPr>
            <a:r>
              <a:rPr lang="zh-TW" altLang="en-US" sz="3200" b="1" dirty="0">
                <a:solidFill>
                  <a:srgbClr val="031227"/>
                </a:solidFill>
                <a:effectLst>
                  <a:outerShdw blurRad="38100" dist="38100" dir="2700000" algn="tl">
                    <a:srgbClr val="C0C0C0"/>
                  </a:outerShdw>
                </a:effectLst>
                <a:latin typeface="微軟正黑體" panose="020B0604030504040204" pitchFamily="34" charset="-120"/>
                <a:ea typeface="微軟正黑體" panose="020B0604030504040204" pitchFamily="34" charset="-120"/>
                <a:cs typeface="Times New Roman" pitchFamily="18" charset="0"/>
              </a:rPr>
              <a:t>貳、積極延攬外國專門性或技術性人才</a:t>
            </a:r>
            <a:endParaRPr lang="zh-TW" altLang="en-US" sz="3200" b="1" dirty="0" smtClean="0">
              <a:solidFill>
                <a:srgbClr val="031227"/>
              </a:solidFill>
              <a:effectLst>
                <a:outerShdw blurRad="38100" dist="38100" dir="2700000" algn="tl">
                  <a:srgbClr val="C0C0C0"/>
                </a:outerShdw>
              </a:effectLst>
              <a:latin typeface="微軟正黑體" panose="020B0604030504040204" pitchFamily="34" charset="-120"/>
              <a:ea typeface="微軟正黑體" panose="020B0604030504040204" pitchFamily="34" charset="-120"/>
              <a:cs typeface="Times New Roman" pitchFamily="18" charset="0"/>
            </a:endParaRPr>
          </a:p>
        </p:txBody>
      </p:sp>
      <p:sp>
        <p:nvSpPr>
          <p:cNvPr id="2" name="向下箭號 1"/>
          <p:cNvSpPr/>
          <p:nvPr/>
        </p:nvSpPr>
        <p:spPr>
          <a:xfrm>
            <a:off x="4284663" y="4003675"/>
            <a:ext cx="1008062" cy="50482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TW" altLang="en-US"/>
          </a:p>
        </p:txBody>
      </p:sp>
      <p:sp>
        <p:nvSpPr>
          <p:cNvPr id="12294" name="文字方塊 2"/>
          <p:cNvSpPr txBox="1">
            <a:spLocks noChangeArrowheads="1"/>
          </p:cNvSpPr>
          <p:nvPr/>
        </p:nvSpPr>
        <p:spPr bwMode="auto">
          <a:xfrm>
            <a:off x="5437188" y="4003675"/>
            <a:ext cx="2879725" cy="369888"/>
          </a:xfrm>
          <a:prstGeom prst="rect">
            <a:avLst/>
          </a:prstGeom>
          <a:noFill/>
          <a:ln w="9525">
            <a:noFill/>
            <a:miter lim="800000"/>
            <a:headEnd/>
            <a:tailEnd/>
          </a:ln>
        </p:spPr>
        <p:txBody>
          <a:bodyPr>
            <a:spAutoFit/>
          </a:bodyPr>
          <a:lstStyle/>
          <a:p>
            <a:pPr eaLnBrk="0" hangingPunct="0"/>
            <a:r>
              <a:rPr lang="zh-TW" altLang="en-US" b="1">
                <a:solidFill>
                  <a:srgbClr val="FF0000"/>
                </a:solidFill>
              </a:rPr>
              <a:t>外國專門技術人才評點制</a:t>
            </a:r>
          </a:p>
        </p:txBody>
      </p:sp>
      <p:sp>
        <p:nvSpPr>
          <p:cNvPr id="12295" name="文字方塊 2"/>
          <p:cNvSpPr txBox="1">
            <a:spLocks noChangeArrowheads="1"/>
          </p:cNvSpPr>
          <p:nvPr/>
        </p:nvSpPr>
        <p:spPr bwMode="auto">
          <a:xfrm>
            <a:off x="1044575" y="4003675"/>
            <a:ext cx="3167063" cy="369888"/>
          </a:xfrm>
          <a:prstGeom prst="rect">
            <a:avLst/>
          </a:prstGeom>
          <a:noFill/>
          <a:ln w="9525">
            <a:noFill/>
            <a:miter lim="800000"/>
            <a:headEnd/>
            <a:tailEnd/>
          </a:ln>
        </p:spPr>
        <p:txBody>
          <a:bodyPr>
            <a:spAutoFit/>
          </a:bodyPr>
          <a:lstStyle/>
          <a:p>
            <a:pPr eaLnBrk="0" hangingPunct="0"/>
            <a:r>
              <a:rPr lang="zh-TW" altLang="en-US" b="1">
                <a:solidFill>
                  <a:srgbClr val="FF0000"/>
                </a:solidFill>
              </a:rPr>
              <a:t>雇主免除資本額及營業額限制</a:t>
            </a:r>
          </a:p>
        </p:txBody>
      </p:sp>
      <p:sp>
        <p:nvSpPr>
          <p:cNvPr id="12296" name="投影片編號版面配置區 2"/>
          <p:cNvSpPr>
            <a:spLocks noGrp="1"/>
          </p:cNvSpPr>
          <p:nvPr>
            <p:ph type="sldNum" sz="quarter" idx="12"/>
          </p:nvPr>
        </p:nvSpPr>
        <p:spPr bwMode="auto">
          <a:noFill/>
          <a:ln>
            <a:miter lim="800000"/>
            <a:headEnd/>
            <a:tailEnd/>
          </a:ln>
        </p:spPr>
        <p:txBody>
          <a:bodyPr/>
          <a:lstStyle/>
          <a:p>
            <a:fld id="{91873045-422A-4F77-BE30-41715531BCA7}" type="slidenum">
              <a:rPr lang="en-US" altLang="zh-TW" smtClean="0"/>
              <a:pPr/>
              <a:t>10</a:t>
            </a:fld>
            <a:endParaRPr lang="en-US" altLang="zh-TW" smtClean="0"/>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303213" y="115888"/>
            <a:ext cx="8229600" cy="1143000"/>
          </a:xfrm>
        </p:spPr>
        <p:txBody>
          <a:bodyPr/>
          <a:lstStyle/>
          <a:p>
            <a:pPr algn="l">
              <a:defRPr/>
            </a:pPr>
            <a:r>
              <a:rPr lang="zh-TW" altLang="en-US" sz="2800" b="1" dirty="0">
                <a:solidFill>
                  <a:srgbClr val="031227"/>
                </a:solidFill>
                <a:effectLst>
                  <a:outerShdw blurRad="38100" dist="38100" dir="2700000" algn="tl">
                    <a:srgbClr val="C0C0C0"/>
                  </a:outerShdw>
                </a:effectLst>
                <a:latin typeface="微軟正黑體" panose="020B0604030504040204" pitchFamily="34" charset="-120"/>
                <a:ea typeface="微軟正黑體" panose="020B0604030504040204" pitchFamily="34" charset="-120"/>
                <a:cs typeface="Times New Roman" pitchFamily="18" charset="0"/>
              </a:rPr>
              <a:t>參、強化優秀僑外生留臺工作</a:t>
            </a:r>
          </a:p>
        </p:txBody>
      </p:sp>
      <p:sp>
        <p:nvSpPr>
          <p:cNvPr id="11268" name="矩形 3"/>
          <p:cNvSpPr>
            <a:spLocks noChangeArrowheads="1"/>
          </p:cNvSpPr>
          <p:nvPr/>
        </p:nvSpPr>
        <p:spPr bwMode="auto">
          <a:xfrm>
            <a:off x="323850" y="908050"/>
            <a:ext cx="8713788" cy="4132263"/>
          </a:xfrm>
          <a:prstGeom prst="rect">
            <a:avLst/>
          </a:prstGeom>
          <a:noFill/>
          <a:ln>
            <a:noFill/>
          </a:ln>
          <a:extLst/>
        </p:spPr>
        <p:txBody>
          <a:bodyPr>
            <a:spAutoFit/>
          </a:bodyPr>
          <a:lstStyle/>
          <a:p>
            <a:pPr algn="just" eaLnBrk="0" hangingPunct="0">
              <a:lnSpc>
                <a:spcPts val="3500"/>
              </a:lnSpc>
              <a:defRPr/>
            </a:pPr>
            <a:r>
              <a:rPr lang="zh-TW" altLang="en-US" sz="2200" b="1" dirty="0">
                <a:latin typeface="微軟正黑體" pitchFamily="34" charset="-120"/>
                <a:ea typeface="微軟正黑體" pitchFamily="34" charset="-120"/>
                <a:cs typeface="新細明體" pitchFamily="18" charset="-120"/>
              </a:rPr>
              <a:t>一、現行規定：</a:t>
            </a:r>
            <a:endParaRPr lang="en-US" altLang="zh-TW" sz="2200" dirty="0">
              <a:latin typeface="微軟正黑體" pitchFamily="34" charset="-120"/>
              <a:ea typeface="微軟正黑體" pitchFamily="34" charset="-120"/>
              <a:cs typeface="新細明體" pitchFamily="18" charset="-120"/>
            </a:endParaRPr>
          </a:p>
          <a:p>
            <a:pPr marL="342900" indent="-342900" algn="just" eaLnBrk="0" hangingPunct="0">
              <a:lnSpc>
                <a:spcPts val="3500"/>
              </a:lnSpc>
              <a:buFont typeface="Arial" panose="020B0604020202020204" pitchFamily="34" charset="0"/>
              <a:buChar char="•"/>
              <a:defRPr/>
            </a:pPr>
            <a:r>
              <a:rPr lang="zh-TW" altLang="en-US" sz="2200" dirty="0">
                <a:latin typeface="微軟正黑體" pitchFamily="34" charset="-120"/>
                <a:ea typeface="微軟正黑體" pitchFamily="34" charset="-120"/>
                <a:cs typeface="新細明體" pitchFamily="18" charset="-120"/>
              </a:rPr>
              <a:t>僑外生區分為外國學生、僑生及港澳生等</a:t>
            </a:r>
            <a:r>
              <a:rPr lang="en-US" altLang="zh-TW" sz="2200" dirty="0">
                <a:latin typeface="微軟正黑體" pitchFamily="34" charset="-120"/>
                <a:ea typeface="微軟正黑體" pitchFamily="34" charset="-120"/>
                <a:cs typeface="新細明體" pitchFamily="18" charset="-120"/>
              </a:rPr>
              <a:t>3</a:t>
            </a:r>
            <a:r>
              <a:rPr lang="zh-TW" altLang="en-US" sz="2200" dirty="0">
                <a:latin typeface="微軟正黑體" pitchFamily="34" charset="-120"/>
                <a:ea typeface="微軟正黑體" pitchFamily="34" charset="-120"/>
                <a:cs typeface="新細明體" pitchFamily="18" charset="-120"/>
              </a:rPr>
              <a:t>類。</a:t>
            </a:r>
            <a:endParaRPr lang="en-US" altLang="zh-TW" sz="2200" dirty="0">
              <a:latin typeface="微軟正黑體" pitchFamily="34" charset="-120"/>
              <a:ea typeface="微軟正黑體" pitchFamily="34" charset="-120"/>
              <a:cs typeface="新細明體" pitchFamily="18" charset="-120"/>
            </a:endParaRPr>
          </a:p>
          <a:p>
            <a:pPr marL="342900" indent="-342900" algn="just" eaLnBrk="0" hangingPunct="0">
              <a:lnSpc>
                <a:spcPts val="3500"/>
              </a:lnSpc>
              <a:buFont typeface="Arial" panose="020B0604020202020204" pitchFamily="34" charset="0"/>
              <a:buChar char="•"/>
              <a:defRPr/>
            </a:pPr>
            <a:r>
              <a:rPr lang="zh-TW" altLang="en-US" sz="2200" dirty="0">
                <a:latin typeface="微軟正黑體" pitchFamily="34" charset="-120"/>
                <a:ea typeface="微軟正黑體" pitchFamily="34" charset="-120"/>
                <a:cs typeface="新細明體" pitchFamily="18" charset="-120"/>
              </a:rPr>
              <a:t>僑外生自我國大學以上畢業，留臺從事專門技術工作，依下列資格及標準，採「評點配額制」申請許可；一定薪資以上者，免評點。</a:t>
            </a:r>
            <a:endParaRPr lang="en-US" altLang="zh-TW" sz="2200" dirty="0">
              <a:latin typeface="微軟正黑體" pitchFamily="34" charset="-120"/>
              <a:ea typeface="微軟正黑體" pitchFamily="34" charset="-120"/>
              <a:cs typeface="新細明體" pitchFamily="18" charset="-120"/>
            </a:endParaRPr>
          </a:p>
          <a:p>
            <a:pPr marL="342900" indent="-342900" algn="just" eaLnBrk="0" hangingPunct="0">
              <a:lnSpc>
                <a:spcPts val="3500"/>
              </a:lnSpc>
              <a:buFont typeface="Arial" panose="020B0604020202020204" pitchFamily="34" charset="0"/>
              <a:buChar char="•"/>
              <a:defRPr/>
            </a:pPr>
            <a:r>
              <a:rPr lang="zh-TW" altLang="en-US" sz="2200" dirty="0">
                <a:latin typeface="微軟正黑體" pitchFamily="34" charset="-120"/>
                <a:ea typeface="微軟正黑體" pitchFamily="34" charset="-120"/>
                <a:cs typeface="新細明體" pitchFamily="18" charset="-120"/>
              </a:rPr>
              <a:t>單一國籍無戶籍僑生視為本國人，免申請工作許可。</a:t>
            </a:r>
            <a:endParaRPr lang="en-US" altLang="zh-TW" sz="2200" dirty="0">
              <a:latin typeface="微軟正黑體" pitchFamily="34" charset="-120"/>
              <a:ea typeface="微軟正黑體" pitchFamily="34" charset="-120"/>
              <a:cs typeface="新細明體" pitchFamily="18" charset="-120"/>
            </a:endParaRPr>
          </a:p>
          <a:p>
            <a:pPr algn="just" eaLnBrk="0" hangingPunct="0">
              <a:lnSpc>
                <a:spcPts val="3500"/>
              </a:lnSpc>
              <a:defRPr/>
            </a:pPr>
            <a:r>
              <a:rPr lang="zh-TW" altLang="en-US" sz="2200" dirty="0">
                <a:latin typeface="微軟正黑體" pitchFamily="34" charset="-120"/>
                <a:ea typeface="微軟正黑體" pitchFamily="34" charset="-120"/>
                <a:cs typeface="新細明體" pitchFamily="18" charset="-120"/>
              </a:rPr>
              <a:t>     僑外生留臺工作，申請資格及標準：</a:t>
            </a:r>
            <a:endParaRPr lang="en-US" altLang="zh-TW" sz="2200" dirty="0">
              <a:latin typeface="微軟正黑體" pitchFamily="34" charset="-120"/>
              <a:ea typeface="微軟正黑體" pitchFamily="34" charset="-120"/>
              <a:cs typeface="新細明體" pitchFamily="18" charset="-120"/>
            </a:endParaRPr>
          </a:p>
          <a:p>
            <a:pPr marL="538163" indent="-538163" algn="just" eaLnBrk="0" hangingPunct="0">
              <a:lnSpc>
                <a:spcPts val="3500"/>
              </a:lnSpc>
              <a:defRPr/>
            </a:pPr>
            <a:r>
              <a:rPr lang="en-US" altLang="zh-TW" sz="2200" dirty="0">
                <a:latin typeface="微軟正黑體" pitchFamily="34" charset="-120"/>
                <a:ea typeface="微軟正黑體" pitchFamily="34" charset="-120"/>
                <a:cs typeface="新細明體" pitchFamily="18" charset="-120"/>
              </a:rPr>
              <a:t>(</a:t>
            </a:r>
            <a:r>
              <a:rPr lang="zh-TW" altLang="en-US" sz="2200" dirty="0">
                <a:latin typeface="微軟正黑體" pitchFamily="34" charset="-120"/>
                <a:ea typeface="微軟正黑體" pitchFamily="34" charset="-120"/>
                <a:cs typeface="新細明體" pitchFamily="18" charset="-120"/>
              </a:rPr>
              <a:t>一</a:t>
            </a:r>
            <a:r>
              <a:rPr lang="en-US" altLang="zh-TW" sz="2200" dirty="0">
                <a:latin typeface="微軟正黑體" pitchFamily="34" charset="-120"/>
                <a:ea typeface="微軟正黑體" pitchFamily="34" charset="-120"/>
                <a:cs typeface="新細明體" pitchFamily="18" charset="-120"/>
              </a:rPr>
              <a:t>)</a:t>
            </a:r>
            <a:r>
              <a:rPr lang="zh-TW" altLang="en-US" sz="2200" dirty="0">
                <a:latin typeface="微軟正黑體" pitchFamily="34" charset="-120"/>
                <a:ea typeface="微軟正黑體" pitchFamily="34" charset="-120"/>
                <a:cs typeface="新細明體" pitchFamily="18" charset="-120"/>
              </a:rPr>
              <a:t>雇主：需達資本額</a:t>
            </a:r>
            <a:r>
              <a:rPr lang="en-US" altLang="zh-TW" sz="2200" dirty="0">
                <a:latin typeface="微軟正黑體" pitchFamily="34" charset="-120"/>
                <a:ea typeface="微軟正黑體" pitchFamily="34" charset="-120"/>
                <a:cs typeface="新細明體" pitchFamily="18" charset="-120"/>
              </a:rPr>
              <a:t>500</a:t>
            </a:r>
            <a:r>
              <a:rPr lang="zh-TW" altLang="en-US" sz="2200" dirty="0">
                <a:latin typeface="微軟正黑體" pitchFamily="34" charset="-120"/>
                <a:ea typeface="微軟正黑體" pitchFamily="34" charset="-120"/>
                <a:cs typeface="新細明體" pitchFamily="18" charset="-120"/>
              </a:rPr>
              <a:t>萬元或營業額</a:t>
            </a:r>
            <a:r>
              <a:rPr lang="en-US" altLang="zh-TW" sz="2200" dirty="0">
                <a:latin typeface="微軟正黑體" pitchFamily="34" charset="-120"/>
                <a:ea typeface="微軟正黑體" pitchFamily="34" charset="-120"/>
                <a:cs typeface="新細明體" pitchFamily="18" charset="-120"/>
              </a:rPr>
              <a:t>1,000</a:t>
            </a:r>
            <a:r>
              <a:rPr lang="zh-TW" altLang="en-US" sz="2200" dirty="0">
                <a:latin typeface="微軟正黑體" pitchFamily="34" charset="-120"/>
                <a:ea typeface="微軟正黑體" pitchFamily="34" charset="-120"/>
                <a:cs typeface="新細明體" pitchFamily="18" charset="-120"/>
              </a:rPr>
              <a:t>萬元以上。</a:t>
            </a:r>
          </a:p>
          <a:p>
            <a:pPr marL="538163" indent="-538163" algn="just" eaLnBrk="0" hangingPunct="0">
              <a:lnSpc>
                <a:spcPts val="3500"/>
              </a:lnSpc>
              <a:defRPr/>
            </a:pPr>
            <a:r>
              <a:rPr lang="en-US" altLang="zh-TW" sz="2200" dirty="0">
                <a:latin typeface="微軟正黑體" pitchFamily="34" charset="-120"/>
                <a:ea typeface="微軟正黑體" pitchFamily="34" charset="-120"/>
                <a:cs typeface="新細明體" pitchFamily="18" charset="-120"/>
              </a:rPr>
              <a:t>(</a:t>
            </a:r>
            <a:r>
              <a:rPr lang="zh-TW" altLang="en-US" sz="2200" dirty="0">
                <a:latin typeface="微軟正黑體" pitchFamily="34" charset="-120"/>
                <a:ea typeface="微軟正黑體" pitchFamily="34" charset="-120"/>
                <a:cs typeface="新細明體" pitchFamily="18" charset="-120"/>
              </a:rPr>
              <a:t>二</a:t>
            </a:r>
            <a:r>
              <a:rPr lang="en-US" altLang="zh-TW" sz="2200" dirty="0">
                <a:latin typeface="微軟正黑體" pitchFamily="34" charset="-120"/>
                <a:ea typeface="微軟正黑體" pitchFamily="34" charset="-120"/>
                <a:cs typeface="新細明體" pitchFamily="18" charset="-120"/>
              </a:rPr>
              <a:t>)</a:t>
            </a:r>
            <a:r>
              <a:rPr lang="zh-TW" altLang="en-US" sz="2200" dirty="0">
                <a:latin typeface="微軟正黑體" pitchFamily="34" charset="-120"/>
                <a:ea typeface="微軟正黑體" pitchFamily="34" charset="-120"/>
                <a:cs typeface="新細明體" pitchFamily="18" charset="-120"/>
              </a:rPr>
              <a:t>僑外生：採評點制申請，計有評點學歷、工作經驗及薪資等</a:t>
            </a:r>
            <a:r>
              <a:rPr lang="en-US" altLang="zh-TW" sz="2200" dirty="0">
                <a:latin typeface="微軟正黑體" pitchFamily="34" charset="-120"/>
                <a:ea typeface="微軟正黑體" pitchFamily="34" charset="-120"/>
                <a:cs typeface="新細明體" pitchFamily="18" charset="-120"/>
              </a:rPr>
              <a:t>8</a:t>
            </a:r>
            <a:r>
              <a:rPr lang="zh-TW" altLang="en-US" sz="2200" dirty="0">
                <a:latin typeface="微軟正黑體" pitchFamily="34" charset="-120"/>
                <a:ea typeface="微軟正黑體" pitchFamily="34" charset="-120"/>
                <a:cs typeface="新細明體" pitchFamily="18" charset="-120"/>
              </a:rPr>
              <a:t>項，得分須逾</a:t>
            </a:r>
            <a:r>
              <a:rPr lang="en-US" altLang="zh-TW" sz="2200" dirty="0">
                <a:latin typeface="微軟正黑體" pitchFamily="34" charset="-120"/>
                <a:ea typeface="微軟正黑體" pitchFamily="34" charset="-120"/>
                <a:cs typeface="新細明體" pitchFamily="18" charset="-120"/>
              </a:rPr>
              <a:t>70</a:t>
            </a:r>
            <a:r>
              <a:rPr lang="zh-TW" altLang="en-US" sz="2200" dirty="0">
                <a:latin typeface="微軟正黑體" pitchFamily="34" charset="-120"/>
                <a:ea typeface="微軟正黑體" pitchFamily="34" charset="-120"/>
                <a:cs typeface="新細明體" pitchFamily="18" charset="-120"/>
              </a:rPr>
              <a:t>點；月薪達</a:t>
            </a:r>
            <a:r>
              <a:rPr lang="en-US" altLang="zh-TW" sz="2200" dirty="0">
                <a:latin typeface="微軟正黑體" pitchFamily="34" charset="-120"/>
                <a:ea typeface="微軟正黑體" pitchFamily="34" charset="-120"/>
                <a:cs typeface="新細明體" pitchFamily="18" charset="-120"/>
              </a:rPr>
              <a:t>47,971</a:t>
            </a:r>
            <a:r>
              <a:rPr lang="zh-TW" altLang="en-US" sz="2200" dirty="0">
                <a:latin typeface="微軟正黑體" pitchFamily="34" charset="-120"/>
                <a:ea typeface="微軟正黑體" pitchFamily="34" charset="-120"/>
                <a:cs typeface="新細明體" pitchFamily="18" charset="-120"/>
              </a:rPr>
              <a:t>元以上則無需評點。</a:t>
            </a:r>
            <a:endParaRPr lang="en-US" altLang="zh-TW" sz="2200" dirty="0">
              <a:latin typeface="微軟正黑體" pitchFamily="34" charset="-120"/>
              <a:ea typeface="微軟正黑體" pitchFamily="34" charset="-120"/>
              <a:cs typeface="新細明體" pitchFamily="18" charset="-120"/>
            </a:endParaRPr>
          </a:p>
        </p:txBody>
      </p:sp>
      <p:sp>
        <p:nvSpPr>
          <p:cNvPr id="13316" name="矩形 6"/>
          <p:cNvSpPr>
            <a:spLocks noChangeArrowheads="1"/>
          </p:cNvSpPr>
          <p:nvPr/>
        </p:nvSpPr>
        <p:spPr bwMode="auto">
          <a:xfrm>
            <a:off x="323850" y="2468563"/>
            <a:ext cx="8280400" cy="439737"/>
          </a:xfrm>
          <a:prstGeom prst="rect">
            <a:avLst/>
          </a:prstGeom>
          <a:noFill/>
          <a:ln w="9525">
            <a:noFill/>
            <a:miter lim="800000"/>
            <a:headEnd/>
            <a:tailEnd/>
          </a:ln>
        </p:spPr>
        <p:txBody>
          <a:bodyPr>
            <a:spAutoFit/>
          </a:bodyPr>
          <a:lstStyle/>
          <a:p>
            <a:pPr marL="447675" indent="-447675" algn="just" eaLnBrk="0" hangingPunct="0">
              <a:lnSpc>
                <a:spcPts val="3000"/>
              </a:lnSpc>
            </a:pPr>
            <a:endParaRPr lang="en-US" altLang="zh-TW" sz="2000">
              <a:latin typeface="微軟正黑體" pitchFamily="34" charset="-120"/>
              <a:ea typeface="微軟正黑體" pitchFamily="34" charset="-120"/>
              <a:cs typeface="新細明體" pitchFamily="18" charset="-120"/>
            </a:endParaRPr>
          </a:p>
        </p:txBody>
      </p:sp>
      <p:sp>
        <p:nvSpPr>
          <p:cNvPr id="13317" name="投影片編號版面配置區 2"/>
          <p:cNvSpPr>
            <a:spLocks noGrp="1"/>
          </p:cNvSpPr>
          <p:nvPr>
            <p:ph type="sldNum" sz="quarter" idx="12"/>
          </p:nvPr>
        </p:nvSpPr>
        <p:spPr bwMode="auto">
          <a:noFill/>
          <a:ln>
            <a:miter lim="800000"/>
            <a:headEnd/>
            <a:tailEnd/>
          </a:ln>
        </p:spPr>
        <p:txBody>
          <a:bodyPr/>
          <a:lstStyle/>
          <a:p>
            <a:fld id="{A62090E5-BB18-47E5-9646-0A0EBE336536}" type="slidenum">
              <a:rPr lang="en-US" altLang="zh-TW" smtClean="0"/>
              <a:pPr/>
              <a:t>11</a:t>
            </a:fld>
            <a:endParaRPr lang="en-US" altLang="zh-TW" smtClean="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nvGraphicFramePr>
        <p:xfrm>
          <a:off x="701675" y="4070350"/>
          <a:ext cx="7994650" cy="2382838"/>
        </p:xfrm>
        <a:graphic>
          <a:graphicData uri="http://schemas.openxmlformats.org/drawingml/2006/table">
            <a:tbl>
              <a:tblPr firstRow="1" firstCol="1" bandRow="1">
                <a:tableStyleId>{5C22544A-7EE6-4342-B048-85BDC9FD1C3A}</a:tableStyleId>
              </a:tblPr>
              <a:tblGrid>
                <a:gridCol w="1496960"/>
                <a:gridCol w="2127785"/>
                <a:gridCol w="1456635"/>
                <a:gridCol w="1456635"/>
                <a:gridCol w="1456635"/>
              </a:tblGrid>
              <a:tr h="530617">
                <a:tc>
                  <a:txBody>
                    <a:bodyPr/>
                    <a:lstStyle/>
                    <a:p>
                      <a:pPr algn="r">
                        <a:lnSpc>
                          <a:spcPts val="2000"/>
                        </a:lnSpc>
                        <a:spcAft>
                          <a:spcPts val="0"/>
                        </a:spcAft>
                      </a:pPr>
                      <a:r>
                        <a:rPr lang="zh-TW" sz="1600" kern="0" dirty="0">
                          <a:effectLst/>
                          <a:latin typeface="微軟正黑體" panose="020B0604030504040204" pitchFamily="34" charset="-120"/>
                          <a:ea typeface="微軟正黑體" panose="020B0604030504040204" pitchFamily="34" charset="-120"/>
                        </a:rPr>
                        <a:t>期間</a:t>
                      </a:r>
                      <a:endParaRPr lang="zh-TW" sz="1600" kern="100" dirty="0">
                        <a:effectLst/>
                        <a:latin typeface="微軟正黑體" panose="020B0604030504040204" pitchFamily="34" charset="-120"/>
                        <a:ea typeface="微軟正黑體" panose="020B0604030504040204" pitchFamily="34" charset="-120"/>
                      </a:endParaRPr>
                    </a:p>
                    <a:p>
                      <a:pPr>
                        <a:lnSpc>
                          <a:spcPts val="2000"/>
                        </a:lnSpc>
                        <a:spcAft>
                          <a:spcPts val="0"/>
                        </a:spcAft>
                      </a:pPr>
                      <a:r>
                        <a:rPr lang="zh-TW" sz="1600" kern="0" dirty="0">
                          <a:effectLst/>
                          <a:latin typeface="微軟正黑體" panose="020B0604030504040204" pitchFamily="34" charset="-120"/>
                          <a:ea typeface="微軟正黑體" panose="020B0604030504040204" pitchFamily="34" charset="-120"/>
                        </a:rPr>
                        <a:t>項目</a:t>
                      </a:r>
                      <a:endParaRPr lang="zh-TW" sz="16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17781" marR="17781" marT="0" marB="0" anchor="ctr"/>
                </a:tc>
                <a:tc>
                  <a:txBody>
                    <a:bodyPr/>
                    <a:lstStyle/>
                    <a:p>
                      <a:pPr algn="ctr">
                        <a:lnSpc>
                          <a:spcPts val="2000"/>
                        </a:lnSpc>
                        <a:spcAft>
                          <a:spcPts val="0"/>
                        </a:spcAft>
                      </a:pPr>
                      <a:r>
                        <a:rPr lang="en-US" sz="1600" kern="0" dirty="0">
                          <a:effectLst/>
                          <a:latin typeface="微軟正黑體" panose="020B0604030504040204" pitchFamily="34" charset="-120"/>
                          <a:ea typeface="微軟正黑體" panose="020B0604030504040204" pitchFamily="34" charset="-120"/>
                        </a:rPr>
                        <a:t>101</a:t>
                      </a:r>
                      <a:r>
                        <a:rPr lang="zh-TW" sz="1600" kern="0" dirty="0">
                          <a:effectLst/>
                          <a:latin typeface="微軟正黑體" panose="020B0604030504040204" pitchFamily="34" charset="-120"/>
                          <a:ea typeface="微軟正黑體" panose="020B0604030504040204" pitchFamily="34" charset="-120"/>
                        </a:rPr>
                        <a:t>年</a:t>
                      </a:r>
                      <a:endParaRPr lang="zh-TW" sz="16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17781" marR="17781" marT="0" marB="0" anchor="ctr"/>
                </a:tc>
                <a:tc>
                  <a:txBody>
                    <a:bodyPr/>
                    <a:lstStyle/>
                    <a:p>
                      <a:pPr algn="ctr">
                        <a:lnSpc>
                          <a:spcPts val="2000"/>
                        </a:lnSpc>
                        <a:spcAft>
                          <a:spcPts val="0"/>
                        </a:spcAft>
                      </a:pPr>
                      <a:r>
                        <a:rPr lang="en-US" sz="1600" kern="0" dirty="0">
                          <a:effectLst/>
                          <a:latin typeface="微軟正黑體" panose="020B0604030504040204" pitchFamily="34" charset="-120"/>
                          <a:ea typeface="微軟正黑體" panose="020B0604030504040204" pitchFamily="34" charset="-120"/>
                        </a:rPr>
                        <a:t>102</a:t>
                      </a:r>
                      <a:r>
                        <a:rPr lang="zh-TW" sz="1600" kern="0" dirty="0">
                          <a:effectLst/>
                          <a:latin typeface="微軟正黑體" panose="020B0604030504040204" pitchFamily="34" charset="-120"/>
                          <a:ea typeface="微軟正黑體" panose="020B0604030504040204" pitchFamily="34" charset="-120"/>
                        </a:rPr>
                        <a:t>年</a:t>
                      </a:r>
                      <a:endParaRPr lang="zh-TW" sz="16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17781" marR="17781" marT="0" marB="0" anchor="ctr"/>
                </a:tc>
                <a:tc>
                  <a:txBody>
                    <a:bodyPr/>
                    <a:lstStyle/>
                    <a:p>
                      <a:pPr algn="ctr">
                        <a:lnSpc>
                          <a:spcPts val="2000"/>
                        </a:lnSpc>
                        <a:spcAft>
                          <a:spcPts val="0"/>
                        </a:spcAft>
                      </a:pPr>
                      <a:r>
                        <a:rPr lang="en-US" sz="1600" kern="0" dirty="0">
                          <a:effectLst/>
                          <a:latin typeface="微軟正黑體" panose="020B0604030504040204" pitchFamily="34" charset="-120"/>
                          <a:ea typeface="微軟正黑體" panose="020B0604030504040204" pitchFamily="34" charset="-120"/>
                        </a:rPr>
                        <a:t>103</a:t>
                      </a:r>
                      <a:r>
                        <a:rPr lang="zh-TW" sz="1600" kern="0" dirty="0">
                          <a:effectLst/>
                          <a:latin typeface="微軟正黑體" panose="020B0604030504040204" pitchFamily="34" charset="-120"/>
                          <a:ea typeface="微軟正黑體" panose="020B0604030504040204" pitchFamily="34" charset="-120"/>
                        </a:rPr>
                        <a:t>年</a:t>
                      </a:r>
                      <a:endParaRPr lang="zh-TW" sz="16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17781" marR="17781" marT="0" marB="0" anchor="ctr"/>
                </a:tc>
                <a:tc>
                  <a:txBody>
                    <a:bodyPr/>
                    <a:lstStyle/>
                    <a:p>
                      <a:pPr algn="ctr">
                        <a:lnSpc>
                          <a:spcPts val="2000"/>
                        </a:lnSpc>
                        <a:spcAft>
                          <a:spcPts val="0"/>
                        </a:spcAft>
                      </a:pPr>
                      <a:r>
                        <a:rPr lang="en-US" altLang="zh-TW" sz="1600" kern="0" dirty="0" smtClean="0">
                          <a:effectLst/>
                          <a:latin typeface="微軟正黑體" panose="020B0604030504040204" pitchFamily="34" charset="-120"/>
                          <a:ea typeface="微軟正黑體" panose="020B0604030504040204" pitchFamily="34" charset="-120"/>
                        </a:rPr>
                        <a:t>104</a:t>
                      </a:r>
                      <a:r>
                        <a:rPr lang="zh-TW" altLang="en-US" sz="1600" kern="0" dirty="0" smtClean="0">
                          <a:effectLst/>
                          <a:latin typeface="微軟正黑體" panose="020B0604030504040204" pitchFamily="34" charset="-120"/>
                          <a:ea typeface="微軟正黑體" panose="020B0604030504040204" pitchFamily="34" charset="-120"/>
                        </a:rPr>
                        <a:t>年</a:t>
                      </a:r>
                      <a:endParaRPr lang="en-US" altLang="zh-TW" sz="1600" kern="0" dirty="0" smtClean="0">
                        <a:effectLst/>
                        <a:latin typeface="微軟正黑體" panose="020B0604030504040204" pitchFamily="34" charset="-120"/>
                        <a:ea typeface="微軟正黑體" panose="020B0604030504040204" pitchFamily="34" charset="-120"/>
                      </a:endParaRPr>
                    </a:p>
                    <a:p>
                      <a:pPr algn="ctr">
                        <a:lnSpc>
                          <a:spcPts val="2000"/>
                        </a:lnSpc>
                        <a:spcAft>
                          <a:spcPts val="0"/>
                        </a:spcAft>
                      </a:pPr>
                      <a:r>
                        <a:rPr lang="en-US" altLang="zh-TW" sz="1600" kern="0" dirty="0" smtClean="0">
                          <a:effectLst/>
                          <a:latin typeface="微軟正黑體" panose="020B0604030504040204" pitchFamily="34" charset="-120"/>
                          <a:ea typeface="微軟正黑體" panose="020B0604030504040204" pitchFamily="34" charset="-120"/>
                        </a:rPr>
                        <a:t>1</a:t>
                      </a:r>
                      <a:r>
                        <a:rPr lang="zh-TW" altLang="en-US" sz="1600" kern="0" dirty="0" smtClean="0">
                          <a:effectLst/>
                          <a:latin typeface="微軟正黑體" panose="020B0604030504040204" pitchFamily="34" charset="-120"/>
                          <a:ea typeface="微軟正黑體" panose="020B0604030504040204" pitchFamily="34" charset="-120"/>
                        </a:rPr>
                        <a:t>至</a:t>
                      </a:r>
                      <a:r>
                        <a:rPr lang="en-US" altLang="zh-TW" sz="1600" kern="0" dirty="0" smtClean="0">
                          <a:effectLst/>
                          <a:latin typeface="微軟正黑體" panose="020B0604030504040204" pitchFamily="34" charset="-120"/>
                          <a:ea typeface="微軟正黑體" panose="020B0604030504040204" pitchFamily="34" charset="-120"/>
                        </a:rPr>
                        <a:t>10</a:t>
                      </a:r>
                      <a:r>
                        <a:rPr lang="zh-TW" altLang="en-US" sz="1600" kern="0" dirty="0" smtClean="0">
                          <a:effectLst/>
                          <a:latin typeface="微軟正黑體" panose="020B0604030504040204" pitchFamily="34" charset="-120"/>
                          <a:ea typeface="微軟正黑體" panose="020B0604030504040204" pitchFamily="34" charset="-120"/>
                        </a:rPr>
                        <a:t>月</a:t>
                      </a:r>
                      <a:endParaRPr lang="zh-TW" sz="16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17781" marR="17781" marT="0" marB="0" anchor="ctr"/>
                </a:tc>
              </a:tr>
              <a:tr h="433613">
                <a:tc>
                  <a:txBody>
                    <a:bodyPr/>
                    <a:lstStyle/>
                    <a:p>
                      <a:pPr algn="ctr">
                        <a:lnSpc>
                          <a:spcPts val="2000"/>
                        </a:lnSpc>
                        <a:spcAft>
                          <a:spcPts val="0"/>
                        </a:spcAft>
                      </a:pPr>
                      <a:r>
                        <a:rPr lang="zh-TW" altLang="en-US" sz="1600" kern="100" dirty="0" smtClean="0">
                          <a:effectLst/>
                          <a:latin typeface="微軟正黑體" panose="020B0604030504040204" pitchFamily="34" charset="-120"/>
                          <a:ea typeface="微軟正黑體" panose="020B0604030504040204" pitchFamily="34" charset="-120"/>
                          <a:cs typeface="Times New Roman" panose="02020603050405020304" pitchFamily="18" charset="0"/>
                        </a:rPr>
                        <a:t>僑外生畢業人數</a:t>
                      </a:r>
                      <a:endParaRPr lang="zh-TW" sz="16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17781" marR="17781" marT="0" marB="0" anchor="ctr">
                    <a:lnB w="9525" cap="flat" cmpd="sng" algn="ctr">
                      <a:solidFill>
                        <a:schemeClr val="tx1"/>
                      </a:solidFill>
                      <a:prstDash val="solid"/>
                      <a:round/>
                      <a:headEnd type="none" w="med" len="med"/>
                      <a:tailEnd type="none" w="med" len="med"/>
                    </a:lnB>
                  </a:tcPr>
                </a:tc>
                <a:tc>
                  <a:txBody>
                    <a:bodyPr/>
                    <a:lstStyle/>
                    <a:p>
                      <a:pPr marL="0" algn="ctr" defTabSz="914400" rtl="0" eaLnBrk="1" fontAlgn="ctr" latinLnBrk="0" hangingPunct="1">
                        <a:lnSpc>
                          <a:spcPts val="2000"/>
                        </a:lnSpc>
                        <a:spcAft>
                          <a:spcPts val="0"/>
                        </a:spcAft>
                      </a:pPr>
                      <a:r>
                        <a:rPr lang="en-US" altLang="zh-TW" sz="1600" kern="0" dirty="0" smtClean="0">
                          <a:solidFill>
                            <a:schemeClr val="dk1"/>
                          </a:solidFill>
                          <a:effectLst/>
                          <a:latin typeface="微軟正黑體" panose="020B0604030504040204" pitchFamily="34" charset="-120"/>
                          <a:ea typeface="微軟正黑體" panose="020B0604030504040204" pitchFamily="34" charset="-120"/>
                          <a:cs typeface="+mn-cs"/>
                        </a:rPr>
                        <a:t>4</a:t>
                      </a:r>
                      <a:r>
                        <a:rPr lang="en-US" altLang="zh-TW" sz="1600" kern="0" dirty="0" smtClean="0">
                          <a:effectLst/>
                          <a:latin typeface="微軟正黑體" panose="020B0604030504040204" pitchFamily="34" charset="-120"/>
                          <a:ea typeface="微軟正黑體" panose="020B0604030504040204" pitchFamily="34" charset="-120"/>
                        </a:rPr>
                        <a:t>,</a:t>
                      </a:r>
                      <a:r>
                        <a:rPr lang="en-US" altLang="zh-TW" sz="1600" kern="0" dirty="0" smtClean="0">
                          <a:solidFill>
                            <a:schemeClr val="dk1"/>
                          </a:solidFill>
                          <a:effectLst/>
                          <a:latin typeface="微軟正黑體" panose="020B0604030504040204" pitchFamily="34" charset="-120"/>
                          <a:ea typeface="微軟正黑體" panose="020B0604030504040204" pitchFamily="34" charset="-120"/>
                          <a:cs typeface="+mn-cs"/>
                        </a:rPr>
                        <a:t>872</a:t>
                      </a:r>
                      <a:endParaRPr lang="en-US" altLang="zh-TW" sz="1600" kern="0" dirty="0">
                        <a:solidFill>
                          <a:schemeClr val="dk1"/>
                        </a:solidFill>
                        <a:effectLst/>
                        <a:latin typeface="微軟正黑體" panose="020B0604030504040204" pitchFamily="34" charset="-120"/>
                        <a:ea typeface="微軟正黑體" panose="020B0604030504040204" pitchFamily="34" charset="-120"/>
                        <a:cs typeface="+mn-cs"/>
                      </a:endParaRPr>
                    </a:p>
                  </a:txBody>
                  <a:tcPr marL="7622" marR="7622" marT="7622" marB="0" anchor="ctr">
                    <a:lnB w="9525" cap="flat" cmpd="sng" algn="ctr">
                      <a:solidFill>
                        <a:schemeClr val="tx1"/>
                      </a:solidFill>
                      <a:prstDash val="solid"/>
                      <a:round/>
                      <a:headEnd type="none" w="med" len="med"/>
                      <a:tailEnd type="none" w="med" len="med"/>
                    </a:lnB>
                  </a:tcPr>
                </a:tc>
                <a:tc>
                  <a:txBody>
                    <a:bodyPr/>
                    <a:lstStyle/>
                    <a:p>
                      <a:pPr marL="0" algn="ctr" defTabSz="914400" rtl="0" eaLnBrk="1" fontAlgn="ctr" latinLnBrk="0" hangingPunct="1">
                        <a:lnSpc>
                          <a:spcPts val="2000"/>
                        </a:lnSpc>
                        <a:spcAft>
                          <a:spcPts val="0"/>
                        </a:spcAft>
                      </a:pPr>
                      <a:r>
                        <a:rPr lang="en-US" altLang="zh-TW" sz="1600" kern="0" dirty="0" smtClean="0">
                          <a:solidFill>
                            <a:schemeClr val="dk1"/>
                          </a:solidFill>
                          <a:effectLst/>
                          <a:latin typeface="微軟正黑體" panose="020B0604030504040204" pitchFamily="34" charset="-120"/>
                          <a:ea typeface="微軟正黑體" panose="020B0604030504040204" pitchFamily="34" charset="-120"/>
                          <a:cs typeface="+mn-cs"/>
                        </a:rPr>
                        <a:t>5</a:t>
                      </a:r>
                      <a:r>
                        <a:rPr lang="en-US" altLang="zh-TW" sz="1600" kern="0" dirty="0" smtClean="0">
                          <a:effectLst/>
                          <a:latin typeface="微軟正黑體" panose="020B0604030504040204" pitchFamily="34" charset="-120"/>
                          <a:ea typeface="微軟正黑體" panose="020B0604030504040204" pitchFamily="34" charset="-120"/>
                        </a:rPr>
                        <a:t>,</a:t>
                      </a:r>
                      <a:r>
                        <a:rPr lang="en-US" altLang="zh-TW" sz="1600" kern="0" dirty="0" smtClean="0">
                          <a:solidFill>
                            <a:schemeClr val="dk1"/>
                          </a:solidFill>
                          <a:effectLst/>
                          <a:latin typeface="微軟正黑體" panose="020B0604030504040204" pitchFamily="34" charset="-120"/>
                          <a:ea typeface="微軟正黑體" panose="020B0604030504040204" pitchFamily="34" charset="-120"/>
                          <a:cs typeface="+mn-cs"/>
                        </a:rPr>
                        <a:t>629</a:t>
                      </a:r>
                      <a:endParaRPr lang="en-US" altLang="zh-TW" sz="1600" kern="0" dirty="0">
                        <a:solidFill>
                          <a:schemeClr val="dk1"/>
                        </a:solidFill>
                        <a:effectLst/>
                        <a:latin typeface="微軟正黑體" panose="020B0604030504040204" pitchFamily="34" charset="-120"/>
                        <a:ea typeface="微軟正黑體" panose="020B0604030504040204" pitchFamily="34" charset="-120"/>
                        <a:cs typeface="+mn-cs"/>
                      </a:endParaRPr>
                    </a:p>
                  </a:txBody>
                  <a:tcPr marL="7622" marR="7622" marT="7622" marB="0" anchor="ctr">
                    <a:lnB w="9525" cap="flat" cmpd="sng" algn="ctr">
                      <a:solidFill>
                        <a:schemeClr val="tx1"/>
                      </a:solidFill>
                      <a:prstDash val="solid"/>
                      <a:round/>
                      <a:headEnd type="none" w="med" len="med"/>
                      <a:tailEnd type="none" w="med" len="med"/>
                    </a:lnB>
                  </a:tcPr>
                </a:tc>
                <a:tc>
                  <a:txBody>
                    <a:bodyPr/>
                    <a:lstStyle/>
                    <a:p>
                      <a:pPr marL="0" algn="ctr" defTabSz="914400" rtl="0" eaLnBrk="1" fontAlgn="ctr" latinLnBrk="0" hangingPunct="1">
                        <a:lnSpc>
                          <a:spcPts val="2000"/>
                        </a:lnSpc>
                        <a:spcAft>
                          <a:spcPts val="0"/>
                        </a:spcAft>
                      </a:pPr>
                      <a:r>
                        <a:rPr lang="en-US" altLang="zh-TW" sz="1600" kern="0" dirty="0" smtClean="0">
                          <a:solidFill>
                            <a:schemeClr val="dk1"/>
                          </a:solidFill>
                          <a:effectLst/>
                          <a:latin typeface="微軟正黑體" panose="020B0604030504040204" pitchFamily="34" charset="-120"/>
                          <a:ea typeface="微軟正黑體" panose="020B0604030504040204" pitchFamily="34" charset="-120"/>
                          <a:cs typeface="+mn-cs"/>
                        </a:rPr>
                        <a:t>5</a:t>
                      </a:r>
                      <a:r>
                        <a:rPr lang="en-US" altLang="zh-TW" sz="1600" kern="0" dirty="0" smtClean="0">
                          <a:effectLst/>
                          <a:latin typeface="微軟正黑體" panose="020B0604030504040204" pitchFamily="34" charset="-120"/>
                          <a:ea typeface="微軟正黑體" panose="020B0604030504040204" pitchFamily="34" charset="-120"/>
                        </a:rPr>
                        <a:t>,</a:t>
                      </a:r>
                      <a:r>
                        <a:rPr lang="en-US" altLang="zh-TW" sz="1600" kern="0" dirty="0" smtClean="0">
                          <a:solidFill>
                            <a:schemeClr val="dk1"/>
                          </a:solidFill>
                          <a:effectLst/>
                          <a:latin typeface="微軟正黑體" panose="020B0604030504040204" pitchFamily="34" charset="-120"/>
                          <a:ea typeface="微軟正黑體" panose="020B0604030504040204" pitchFamily="34" charset="-120"/>
                          <a:cs typeface="+mn-cs"/>
                        </a:rPr>
                        <a:t>754</a:t>
                      </a:r>
                      <a:endParaRPr lang="en-US" altLang="zh-TW" sz="1600" kern="0" dirty="0">
                        <a:solidFill>
                          <a:schemeClr val="dk1"/>
                        </a:solidFill>
                        <a:effectLst/>
                        <a:latin typeface="微軟正黑體" panose="020B0604030504040204" pitchFamily="34" charset="-120"/>
                        <a:ea typeface="微軟正黑體" panose="020B0604030504040204" pitchFamily="34" charset="-120"/>
                        <a:cs typeface="+mn-cs"/>
                      </a:endParaRPr>
                    </a:p>
                  </a:txBody>
                  <a:tcPr marL="7622" marR="7622" marT="7622" marB="0" anchor="ctr">
                    <a:lnB w="9525"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ts val="2000"/>
                        </a:lnSpc>
                        <a:spcBef>
                          <a:spcPts val="0"/>
                        </a:spcBef>
                        <a:spcAft>
                          <a:spcPts val="0"/>
                        </a:spcAft>
                        <a:buClrTx/>
                        <a:buSzTx/>
                        <a:buFontTx/>
                        <a:buNone/>
                        <a:tabLst/>
                        <a:defRPr/>
                      </a:pPr>
                      <a:r>
                        <a:rPr lang="en-US" altLang="zh-TW" sz="1600" kern="100" dirty="0" smtClean="0">
                          <a:effectLst/>
                          <a:latin typeface="微軟正黑體" panose="020B0604030504040204" pitchFamily="34" charset="-120"/>
                          <a:ea typeface="微軟正黑體" panose="020B0604030504040204" pitchFamily="34" charset="-120"/>
                          <a:cs typeface="Times New Roman" panose="02020603050405020304" pitchFamily="18" charset="0"/>
                        </a:rPr>
                        <a:t>—</a:t>
                      </a:r>
                      <a:endParaRPr lang="zh-TW" altLang="zh-TW" sz="1600" kern="100" dirty="0" smtClean="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17781" marR="17781" marT="0" marB="0" anchor="ctr">
                    <a:lnB w="9525" cap="flat" cmpd="sng" algn="ctr">
                      <a:solidFill>
                        <a:schemeClr val="tx1"/>
                      </a:solidFill>
                      <a:prstDash val="solid"/>
                      <a:round/>
                      <a:headEnd type="none" w="med" len="med"/>
                      <a:tailEnd type="none" w="med" len="med"/>
                    </a:lnB>
                  </a:tcPr>
                </a:tc>
              </a:tr>
              <a:tr h="508167">
                <a:tc>
                  <a:txBody>
                    <a:bodyPr/>
                    <a:lstStyle/>
                    <a:p>
                      <a:pPr algn="ctr">
                        <a:lnSpc>
                          <a:spcPts val="2000"/>
                        </a:lnSpc>
                        <a:spcAft>
                          <a:spcPts val="0"/>
                        </a:spcAft>
                      </a:pPr>
                      <a:r>
                        <a:rPr lang="zh-TW" sz="1600" kern="0" dirty="0">
                          <a:effectLst/>
                          <a:latin typeface="微軟正黑體" panose="020B0604030504040204" pitchFamily="34" charset="-120"/>
                          <a:ea typeface="微軟正黑體" panose="020B0604030504040204" pitchFamily="34" charset="-120"/>
                        </a:rPr>
                        <a:t>一般</a:t>
                      </a:r>
                      <a:r>
                        <a:rPr lang="zh-TW" sz="1600" kern="0" dirty="0" smtClean="0">
                          <a:effectLst/>
                          <a:latin typeface="微軟正黑體" panose="020B0604030504040204" pitchFamily="34" charset="-120"/>
                          <a:ea typeface="微軟正黑體" panose="020B0604030504040204" pitchFamily="34" charset="-120"/>
                        </a:rPr>
                        <a:t>資格</a:t>
                      </a:r>
                      <a:r>
                        <a:rPr lang="zh-TW" altLang="en-US" sz="1600" kern="0" dirty="0" smtClean="0">
                          <a:effectLst/>
                          <a:latin typeface="微軟正黑體" panose="020B0604030504040204" pitchFamily="34" charset="-120"/>
                          <a:ea typeface="微軟正黑體" panose="020B0604030504040204" pitchFamily="34" charset="-120"/>
                        </a:rPr>
                        <a:t>留臺</a:t>
                      </a:r>
                      <a:endParaRPr lang="en-US" altLang="zh-TW" sz="1600" kern="0" dirty="0" smtClean="0">
                        <a:effectLst/>
                        <a:latin typeface="微軟正黑體" panose="020B0604030504040204" pitchFamily="34" charset="-120"/>
                        <a:ea typeface="微軟正黑體" panose="020B0604030504040204" pitchFamily="34" charset="-120"/>
                      </a:endParaRPr>
                    </a:p>
                    <a:p>
                      <a:pPr algn="ctr">
                        <a:lnSpc>
                          <a:spcPts val="2000"/>
                        </a:lnSpc>
                        <a:spcAft>
                          <a:spcPts val="0"/>
                        </a:spcAft>
                      </a:pPr>
                      <a:r>
                        <a:rPr lang="zh-TW" altLang="en-US" sz="1600" kern="0" dirty="0" smtClean="0">
                          <a:effectLst/>
                          <a:latin typeface="微軟正黑體" panose="020B0604030504040204" pitchFamily="34" charset="-120"/>
                          <a:ea typeface="微軟正黑體" panose="020B0604030504040204" pitchFamily="34" charset="-120"/>
                        </a:rPr>
                        <a:t>工作</a:t>
                      </a:r>
                      <a:r>
                        <a:rPr lang="zh-TW" sz="1600" kern="0" dirty="0" smtClean="0">
                          <a:effectLst/>
                          <a:latin typeface="微軟正黑體" panose="020B0604030504040204" pitchFamily="34" charset="-120"/>
                          <a:ea typeface="微軟正黑體" panose="020B0604030504040204" pitchFamily="34" charset="-120"/>
                        </a:rPr>
                        <a:t>僑</a:t>
                      </a:r>
                      <a:r>
                        <a:rPr lang="zh-TW" sz="1600" kern="0" dirty="0">
                          <a:effectLst/>
                          <a:latin typeface="微軟正黑體" panose="020B0604030504040204" pitchFamily="34" charset="-120"/>
                          <a:ea typeface="微軟正黑體" panose="020B0604030504040204" pitchFamily="34" charset="-120"/>
                        </a:rPr>
                        <a:t>外</a:t>
                      </a:r>
                      <a:r>
                        <a:rPr lang="zh-TW" sz="1600" kern="0" dirty="0" smtClean="0">
                          <a:effectLst/>
                          <a:latin typeface="微軟正黑體" panose="020B0604030504040204" pitchFamily="34" charset="-120"/>
                          <a:ea typeface="微軟正黑體" panose="020B0604030504040204" pitchFamily="34" charset="-120"/>
                        </a:rPr>
                        <a:t>生人次</a:t>
                      </a:r>
                      <a:endParaRPr lang="zh-TW" sz="16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17781" marR="17781" marT="0" marB="0" anchor="ctr">
                    <a:lnL w="12700" cmpd="sng">
                      <a:noFill/>
                    </a:lnL>
                    <a:lnR w="12700" cmpd="sng">
                      <a:noFill/>
                    </a:lnR>
                    <a:lnT w="952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lnSpc>
                          <a:spcPts val="2000"/>
                        </a:lnSpc>
                        <a:spcAft>
                          <a:spcPts val="0"/>
                        </a:spcAft>
                      </a:pPr>
                      <a:r>
                        <a:rPr lang="en-US" sz="1600" kern="0" dirty="0">
                          <a:effectLst/>
                          <a:latin typeface="微軟正黑體" panose="020B0604030504040204" pitchFamily="34" charset="-120"/>
                          <a:ea typeface="微軟正黑體" panose="020B0604030504040204" pitchFamily="34" charset="-120"/>
                        </a:rPr>
                        <a:t>620</a:t>
                      </a:r>
                      <a:endParaRPr lang="zh-TW" sz="16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17781" marR="17781" marT="0" marB="0" anchor="ctr">
                    <a:lnL w="12700" cmpd="sng">
                      <a:noFill/>
                    </a:lnL>
                    <a:lnR w="12700" cmpd="sng">
                      <a:noFill/>
                    </a:lnR>
                    <a:lnT w="952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lnSpc>
                          <a:spcPts val="2000"/>
                        </a:lnSpc>
                        <a:spcAft>
                          <a:spcPts val="0"/>
                        </a:spcAft>
                      </a:pPr>
                      <a:r>
                        <a:rPr lang="en-US" sz="1600" kern="0" dirty="0">
                          <a:effectLst/>
                          <a:latin typeface="微軟正黑體" panose="020B0604030504040204" pitchFamily="34" charset="-120"/>
                          <a:ea typeface="微軟正黑體" panose="020B0604030504040204" pitchFamily="34" charset="-120"/>
                        </a:rPr>
                        <a:t>931</a:t>
                      </a:r>
                      <a:endParaRPr lang="zh-TW" sz="16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17781" marR="17781" marT="0" marB="0" anchor="ctr">
                    <a:lnL w="12700" cmpd="sng">
                      <a:noFill/>
                    </a:lnL>
                    <a:lnR w="12700" cmpd="sng">
                      <a:noFill/>
                    </a:lnR>
                    <a:lnT w="952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lnSpc>
                          <a:spcPts val="2000"/>
                        </a:lnSpc>
                        <a:spcAft>
                          <a:spcPts val="0"/>
                        </a:spcAft>
                      </a:pPr>
                      <a:r>
                        <a:rPr lang="en-US" sz="1600" kern="0" dirty="0">
                          <a:effectLst/>
                          <a:latin typeface="微軟正黑體" panose="020B0604030504040204" pitchFamily="34" charset="-120"/>
                          <a:ea typeface="微軟正黑體" panose="020B0604030504040204" pitchFamily="34" charset="-120"/>
                        </a:rPr>
                        <a:t>1,247</a:t>
                      </a:r>
                      <a:endParaRPr lang="zh-TW" sz="16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17781" marR="17781" marT="0" marB="0" anchor="ctr">
                    <a:lnL w="12700" cmpd="sng">
                      <a:noFill/>
                    </a:lnL>
                    <a:lnR w="12700" cmpd="sng">
                      <a:noFill/>
                    </a:lnR>
                    <a:lnT w="952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lnSpc>
                          <a:spcPts val="2000"/>
                        </a:lnSpc>
                        <a:spcAft>
                          <a:spcPts val="0"/>
                        </a:spcAft>
                      </a:pPr>
                      <a:r>
                        <a:rPr lang="en-US" sz="1600" kern="0" dirty="0" smtClean="0">
                          <a:effectLst/>
                          <a:latin typeface="微軟正黑體" panose="020B0604030504040204" pitchFamily="34" charset="-120"/>
                          <a:ea typeface="微軟正黑體" panose="020B0604030504040204" pitchFamily="34" charset="-120"/>
                        </a:rPr>
                        <a:t>496</a:t>
                      </a:r>
                      <a:endParaRPr lang="zh-TW" sz="16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17781" marR="17781" marT="0" marB="0" anchor="ctr">
                    <a:lnL w="12700" cmpd="sng">
                      <a:noFill/>
                    </a:lnL>
                    <a:lnR w="12700" cmpd="sng">
                      <a:noFill/>
                    </a:lnR>
                    <a:lnT w="952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r>
              <a:tr h="508167">
                <a:tc>
                  <a:txBody>
                    <a:bodyPr/>
                    <a:lstStyle/>
                    <a:p>
                      <a:pPr algn="ctr">
                        <a:lnSpc>
                          <a:spcPts val="2000"/>
                        </a:lnSpc>
                        <a:spcAft>
                          <a:spcPts val="0"/>
                        </a:spcAft>
                      </a:pPr>
                      <a:r>
                        <a:rPr lang="zh-TW" sz="1600" kern="0" dirty="0">
                          <a:effectLst/>
                          <a:latin typeface="微軟正黑體" panose="020B0604030504040204" pitchFamily="34" charset="-120"/>
                          <a:ea typeface="微軟正黑體" panose="020B0604030504040204" pitchFamily="34" charset="-120"/>
                        </a:rPr>
                        <a:t>評點</a:t>
                      </a:r>
                      <a:r>
                        <a:rPr lang="zh-TW" sz="1600" kern="0" dirty="0" smtClean="0">
                          <a:effectLst/>
                          <a:latin typeface="微軟正黑體" panose="020B0604030504040204" pitchFamily="34" charset="-120"/>
                          <a:ea typeface="微軟正黑體" panose="020B0604030504040204" pitchFamily="34" charset="-120"/>
                        </a:rPr>
                        <a:t>制留臺</a:t>
                      </a:r>
                      <a:endParaRPr lang="en-US" altLang="zh-TW" sz="1600" kern="0" dirty="0" smtClean="0">
                        <a:effectLst/>
                        <a:latin typeface="微軟正黑體" panose="020B0604030504040204" pitchFamily="34" charset="-120"/>
                        <a:ea typeface="微軟正黑體" panose="020B0604030504040204" pitchFamily="34" charset="-120"/>
                      </a:endParaRPr>
                    </a:p>
                    <a:p>
                      <a:pPr algn="ctr">
                        <a:lnSpc>
                          <a:spcPts val="2000"/>
                        </a:lnSpc>
                        <a:spcAft>
                          <a:spcPts val="0"/>
                        </a:spcAft>
                      </a:pPr>
                      <a:r>
                        <a:rPr lang="zh-TW" altLang="en-US" sz="1600" kern="0" dirty="0" smtClean="0">
                          <a:effectLst/>
                          <a:latin typeface="微軟正黑體" panose="020B0604030504040204" pitchFamily="34" charset="-120"/>
                          <a:ea typeface="微軟正黑體" panose="020B0604030504040204" pitchFamily="34" charset="-120"/>
                        </a:rPr>
                        <a:t>工作</a:t>
                      </a:r>
                      <a:r>
                        <a:rPr lang="zh-TW" sz="1600" kern="0" dirty="0" smtClean="0">
                          <a:effectLst/>
                          <a:latin typeface="微軟正黑體" panose="020B0604030504040204" pitchFamily="34" charset="-120"/>
                          <a:ea typeface="微軟正黑體" panose="020B0604030504040204" pitchFamily="34" charset="-120"/>
                        </a:rPr>
                        <a:t>僑</a:t>
                      </a:r>
                      <a:r>
                        <a:rPr lang="zh-TW" sz="1600" kern="0" dirty="0">
                          <a:effectLst/>
                          <a:latin typeface="微軟正黑體" panose="020B0604030504040204" pitchFamily="34" charset="-120"/>
                          <a:ea typeface="微軟正黑體" panose="020B0604030504040204" pitchFamily="34" charset="-120"/>
                        </a:rPr>
                        <a:t>外生人次</a:t>
                      </a:r>
                      <a:endParaRPr lang="zh-TW" sz="16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17781" marR="17781"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ts val="2000"/>
                        </a:lnSpc>
                        <a:spcAft>
                          <a:spcPts val="0"/>
                        </a:spcAft>
                      </a:pPr>
                      <a:r>
                        <a:rPr lang="en-US" sz="1600" kern="0" dirty="0">
                          <a:effectLst/>
                          <a:latin typeface="微軟正黑體" panose="020B0604030504040204" pitchFamily="34" charset="-120"/>
                          <a:ea typeface="微軟正黑體" panose="020B0604030504040204" pitchFamily="34" charset="-120"/>
                        </a:rPr>
                        <a:t>-</a:t>
                      </a:r>
                      <a:endParaRPr lang="zh-TW" sz="16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17781" marR="17781"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ts val="2000"/>
                        </a:lnSpc>
                        <a:spcAft>
                          <a:spcPts val="0"/>
                        </a:spcAft>
                      </a:pPr>
                      <a:r>
                        <a:rPr lang="en-US" sz="1600" kern="0" dirty="0">
                          <a:effectLst/>
                          <a:latin typeface="微軟正黑體" panose="020B0604030504040204" pitchFamily="34" charset="-120"/>
                          <a:ea typeface="微軟正黑體" panose="020B0604030504040204" pitchFamily="34" charset="-120"/>
                        </a:rPr>
                        <a:t>-</a:t>
                      </a:r>
                      <a:endParaRPr lang="zh-TW" sz="16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17781" marR="17781"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ts val="2000"/>
                        </a:lnSpc>
                        <a:spcAft>
                          <a:spcPts val="0"/>
                        </a:spcAft>
                      </a:pPr>
                      <a:r>
                        <a:rPr lang="en-US" sz="1600" kern="0" dirty="0">
                          <a:effectLst/>
                          <a:latin typeface="微軟正黑體" panose="020B0604030504040204" pitchFamily="34" charset="-120"/>
                          <a:ea typeface="微軟正黑體" panose="020B0604030504040204" pitchFamily="34" charset="-120"/>
                        </a:rPr>
                        <a:t>477</a:t>
                      </a:r>
                      <a:endParaRPr lang="zh-TW" sz="16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17781" marR="17781"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ts val="2000"/>
                        </a:lnSpc>
                        <a:spcAft>
                          <a:spcPts val="0"/>
                        </a:spcAft>
                      </a:pPr>
                      <a:r>
                        <a:rPr lang="en-US" sz="1600" kern="0" dirty="0" smtClean="0">
                          <a:effectLst/>
                          <a:latin typeface="微軟正黑體" panose="020B0604030504040204" pitchFamily="34" charset="-120"/>
                          <a:ea typeface="微軟正黑體" panose="020B0604030504040204" pitchFamily="34" charset="-120"/>
                        </a:rPr>
                        <a:t>629</a:t>
                      </a:r>
                      <a:endParaRPr lang="zh-TW" sz="16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17781" marR="17781"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r>
              <a:tr h="402274">
                <a:tc>
                  <a:txBody>
                    <a:bodyPr/>
                    <a:lstStyle/>
                    <a:p>
                      <a:pPr algn="ctr">
                        <a:lnSpc>
                          <a:spcPts val="2000"/>
                        </a:lnSpc>
                        <a:spcAft>
                          <a:spcPts val="0"/>
                        </a:spcAft>
                      </a:pPr>
                      <a:r>
                        <a:rPr lang="zh-TW" sz="1600" kern="0" dirty="0">
                          <a:effectLst/>
                          <a:latin typeface="微軟正黑體" panose="020B0604030504040204" pitchFamily="34" charset="-120"/>
                          <a:ea typeface="微軟正黑體" panose="020B0604030504040204" pitchFamily="34" charset="-120"/>
                        </a:rPr>
                        <a:t>合計</a:t>
                      </a:r>
                      <a:endParaRPr lang="zh-TW" sz="16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17781" marR="17781" marT="0" marB="0" anchor="ctr">
                    <a:lnT w="12700" cmpd="sng">
                      <a:noFill/>
                    </a:lnT>
                  </a:tcPr>
                </a:tc>
                <a:tc>
                  <a:txBody>
                    <a:bodyPr/>
                    <a:lstStyle/>
                    <a:p>
                      <a:pPr algn="ctr">
                        <a:lnSpc>
                          <a:spcPts val="2000"/>
                        </a:lnSpc>
                        <a:spcAft>
                          <a:spcPts val="0"/>
                        </a:spcAft>
                      </a:pPr>
                      <a:r>
                        <a:rPr lang="en-US" sz="1600" kern="0" dirty="0">
                          <a:effectLst/>
                          <a:latin typeface="微軟正黑體" panose="020B0604030504040204" pitchFamily="34" charset="-120"/>
                          <a:ea typeface="微軟正黑體" panose="020B0604030504040204" pitchFamily="34" charset="-120"/>
                        </a:rPr>
                        <a:t>620</a:t>
                      </a:r>
                      <a:endParaRPr lang="zh-TW" sz="16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17781" marR="17781" marT="0" marB="0" anchor="ctr">
                    <a:lnT w="12700" cmpd="sng">
                      <a:noFill/>
                    </a:lnT>
                  </a:tcPr>
                </a:tc>
                <a:tc>
                  <a:txBody>
                    <a:bodyPr/>
                    <a:lstStyle/>
                    <a:p>
                      <a:pPr algn="ctr">
                        <a:lnSpc>
                          <a:spcPts val="2000"/>
                        </a:lnSpc>
                        <a:spcAft>
                          <a:spcPts val="0"/>
                        </a:spcAft>
                      </a:pPr>
                      <a:r>
                        <a:rPr lang="en-US" sz="1600" b="1" kern="0" dirty="0">
                          <a:solidFill>
                            <a:srgbClr val="FF0000"/>
                          </a:solidFill>
                          <a:effectLst/>
                          <a:latin typeface="微軟正黑體" panose="020B0604030504040204" pitchFamily="34" charset="-120"/>
                          <a:ea typeface="微軟正黑體" panose="020B0604030504040204" pitchFamily="34" charset="-120"/>
                        </a:rPr>
                        <a:t>931</a:t>
                      </a:r>
                      <a:endParaRPr lang="zh-TW" sz="1600" b="1" kern="100" dirty="0">
                        <a:solidFill>
                          <a:srgbClr val="FF0000"/>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17781" marR="17781" marT="0" marB="0" anchor="ctr">
                    <a:lnT w="12700" cmpd="sng">
                      <a:noFill/>
                    </a:lnT>
                  </a:tcPr>
                </a:tc>
                <a:tc>
                  <a:txBody>
                    <a:bodyPr/>
                    <a:lstStyle/>
                    <a:p>
                      <a:pPr algn="ctr">
                        <a:lnSpc>
                          <a:spcPts val="2000"/>
                        </a:lnSpc>
                        <a:spcAft>
                          <a:spcPts val="0"/>
                        </a:spcAft>
                      </a:pPr>
                      <a:r>
                        <a:rPr lang="en-US" sz="1600" b="1" kern="0" dirty="0">
                          <a:solidFill>
                            <a:srgbClr val="FF0000"/>
                          </a:solidFill>
                          <a:effectLst/>
                          <a:latin typeface="微軟正黑體" panose="020B0604030504040204" pitchFamily="34" charset="-120"/>
                          <a:ea typeface="微軟正黑體" panose="020B0604030504040204" pitchFamily="34" charset="-120"/>
                        </a:rPr>
                        <a:t>1,724</a:t>
                      </a:r>
                      <a:endParaRPr lang="zh-TW" sz="1600" b="1" kern="100" dirty="0">
                        <a:solidFill>
                          <a:srgbClr val="FF0000"/>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17781" marR="17781" marT="0" marB="0" anchor="ctr">
                    <a:lnT w="12700" cmpd="sng">
                      <a:noFill/>
                    </a:lnT>
                  </a:tcPr>
                </a:tc>
                <a:tc>
                  <a:txBody>
                    <a:bodyPr/>
                    <a:lstStyle/>
                    <a:p>
                      <a:pPr algn="ctr">
                        <a:lnSpc>
                          <a:spcPts val="2000"/>
                        </a:lnSpc>
                        <a:spcAft>
                          <a:spcPts val="0"/>
                        </a:spcAft>
                      </a:pPr>
                      <a:r>
                        <a:rPr lang="en-US" sz="1600" b="0" kern="0" dirty="0" smtClean="0">
                          <a:solidFill>
                            <a:schemeClr val="tx1"/>
                          </a:solidFill>
                          <a:effectLst/>
                          <a:latin typeface="微軟正黑體" panose="020B0604030504040204" pitchFamily="34" charset="-120"/>
                          <a:ea typeface="微軟正黑體" panose="020B0604030504040204" pitchFamily="34" charset="-120"/>
                        </a:rPr>
                        <a:t>1,125</a:t>
                      </a:r>
                      <a:endParaRPr lang="zh-TW" sz="1600" b="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17781" marR="17781" marT="0" marB="0" anchor="ctr">
                    <a:lnT w="12700" cmpd="sng">
                      <a:noFill/>
                    </a:lnT>
                  </a:tcPr>
                </a:tc>
              </a:tr>
            </a:tbl>
          </a:graphicData>
        </a:graphic>
      </p:graphicFrame>
      <p:sp>
        <p:nvSpPr>
          <p:cNvPr id="22535" name="標題 1"/>
          <p:cNvSpPr txBox="1">
            <a:spLocks/>
          </p:cNvSpPr>
          <p:nvPr/>
        </p:nvSpPr>
        <p:spPr bwMode="auto">
          <a:xfrm>
            <a:off x="455613" y="473075"/>
            <a:ext cx="8229600" cy="793750"/>
          </a:xfrm>
          <a:prstGeom prst="rect">
            <a:avLst/>
          </a:prstGeom>
          <a:noFill/>
          <a:ln>
            <a:noFill/>
          </a:ln>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9pPr>
          </a:lstStyle>
          <a:p>
            <a:pPr eaLnBrk="0" hangingPunct="0">
              <a:spcBef>
                <a:spcPct val="0"/>
              </a:spcBef>
              <a:buFontTx/>
              <a:buNone/>
              <a:defRPr/>
            </a:pPr>
            <a:r>
              <a:rPr lang="zh-TW" altLang="en-US" sz="2600" b="1" dirty="0" smtClean="0">
                <a:latin typeface="微軟正黑體" pitchFamily="34" charset="-120"/>
                <a:ea typeface="微軟正黑體" pitchFamily="34" charset="-120"/>
              </a:rPr>
              <a:t>二、</a:t>
            </a:r>
            <a:r>
              <a:rPr lang="zh-TW" altLang="en-US" sz="2600" b="1" dirty="0">
                <a:latin typeface="微軟正黑體" pitchFamily="34" charset="-120"/>
                <a:ea typeface="微軟正黑體" pitchFamily="34" charset="-120"/>
              </a:rPr>
              <a:t>僑外生在臺工作現況</a:t>
            </a:r>
            <a:endParaRPr lang="zh-TW" altLang="en-US" sz="2600" b="1" kern="0" dirty="0">
              <a:latin typeface="微軟正黑體" panose="020B0604030504040204" pitchFamily="34" charset="-120"/>
              <a:ea typeface="微軟正黑體" panose="020B0604030504040204" pitchFamily="34" charset="-120"/>
              <a:cs typeface="新細明體" panose="02020500000000000000" pitchFamily="18" charset="-120"/>
            </a:endParaRPr>
          </a:p>
        </p:txBody>
      </p:sp>
      <p:pic>
        <p:nvPicPr>
          <p:cNvPr id="14381" name="Picture 2" descr="C:\Users\abook\Desktop\logo.png"/>
          <p:cNvPicPr>
            <a:picLocks noChangeAspect="1" noChangeArrowheads="1"/>
          </p:cNvPicPr>
          <p:nvPr/>
        </p:nvPicPr>
        <p:blipFill>
          <a:blip r:embed="rId3" cstate="print"/>
          <a:srcRect/>
          <a:stretch>
            <a:fillRect/>
          </a:stretch>
        </p:blipFill>
        <p:spPr bwMode="auto">
          <a:xfrm>
            <a:off x="7381875" y="188913"/>
            <a:ext cx="1727200" cy="539750"/>
          </a:xfrm>
          <a:prstGeom prst="rect">
            <a:avLst/>
          </a:prstGeom>
          <a:noFill/>
          <a:ln w="9525">
            <a:noFill/>
            <a:miter lim="800000"/>
            <a:headEnd/>
            <a:tailEnd/>
          </a:ln>
        </p:spPr>
      </p:pic>
      <p:sp>
        <p:nvSpPr>
          <p:cNvPr id="10" name="標題 1"/>
          <p:cNvSpPr>
            <a:spLocks noGrp="1"/>
          </p:cNvSpPr>
          <p:nvPr>
            <p:ph type="title"/>
          </p:nvPr>
        </p:nvSpPr>
        <p:spPr>
          <a:xfrm>
            <a:off x="446088" y="260350"/>
            <a:ext cx="8229600" cy="690563"/>
          </a:xfrm>
        </p:spPr>
        <p:txBody>
          <a:bodyPr/>
          <a:lstStyle/>
          <a:p>
            <a:pPr algn="l">
              <a:spcAft>
                <a:spcPts val="600"/>
              </a:spcAft>
              <a:defRPr/>
            </a:pPr>
            <a:r>
              <a:rPr lang="zh-TW" altLang="en-US" sz="2800" b="1" dirty="0">
                <a:solidFill>
                  <a:srgbClr val="031227"/>
                </a:solidFill>
                <a:effectLst>
                  <a:outerShdw blurRad="38100" dist="38100" dir="2700000" algn="tl">
                    <a:srgbClr val="C0C0C0"/>
                  </a:outerShdw>
                </a:effectLst>
                <a:latin typeface="微軟正黑體" panose="020B0604030504040204" pitchFamily="34" charset="-120"/>
                <a:ea typeface="微軟正黑體" panose="020B0604030504040204" pitchFamily="34" charset="-120"/>
                <a:cs typeface="Times New Roman" pitchFamily="18" charset="0"/>
              </a:rPr>
              <a:t>參、強化優秀僑外生留臺工作</a:t>
            </a:r>
          </a:p>
        </p:txBody>
      </p:sp>
      <p:sp>
        <p:nvSpPr>
          <p:cNvPr id="14383" name="內容版面配置區 7"/>
          <p:cNvSpPr>
            <a:spLocks noGrp="1"/>
          </p:cNvSpPr>
          <p:nvPr>
            <p:ph sz="quarter" idx="2"/>
          </p:nvPr>
        </p:nvSpPr>
        <p:spPr>
          <a:xfrm>
            <a:off x="485775" y="1168400"/>
            <a:ext cx="8407400" cy="2665413"/>
          </a:xfrm>
        </p:spPr>
        <p:txBody>
          <a:bodyPr/>
          <a:lstStyle/>
          <a:p>
            <a:pPr marL="444500" indent="-444500" algn="just">
              <a:buFont typeface="Arial" charset="0"/>
              <a:buNone/>
            </a:pPr>
            <a:r>
              <a:rPr lang="en-US" altLang="zh-TW" sz="1900" smtClean="0">
                <a:latin typeface="微軟正黑體" pitchFamily="34" charset="-120"/>
                <a:ea typeface="微軟正黑體" pitchFamily="34" charset="-120"/>
              </a:rPr>
              <a:t>(</a:t>
            </a:r>
            <a:r>
              <a:rPr lang="zh-TW" altLang="en-US" sz="1900" smtClean="0">
                <a:latin typeface="微軟正黑體" pitchFamily="34" charset="-120"/>
                <a:ea typeface="微軟正黑體" pitchFamily="34" charset="-120"/>
              </a:rPr>
              <a:t>一</a:t>
            </a:r>
            <a:r>
              <a:rPr lang="en-US" altLang="zh-TW" sz="1900" smtClean="0">
                <a:latin typeface="微軟正黑體" pitchFamily="34" charset="-120"/>
                <a:ea typeface="微軟正黑體" pitchFamily="34" charset="-120"/>
              </a:rPr>
              <a:t>)</a:t>
            </a:r>
            <a:r>
              <a:rPr lang="zh-TW" altLang="en-US" sz="1900" smtClean="0">
                <a:latin typeface="微軟正黑體" pitchFamily="34" charset="-120"/>
                <a:ea typeface="微軟正黑體" pitchFamily="34" charset="-120"/>
              </a:rPr>
              <a:t>最近</a:t>
            </a:r>
            <a:r>
              <a:rPr lang="en-US" altLang="zh-TW" sz="1900" smtClean="0">
                <a:latin typeface="微軟正黑體" pitchFamily="34" charset="-120"/>
                <a:ea typeface="微軟正黑體" pitchFamily="34" charset="-120"/>
              </a:rPr>
              <a:t>3</a:t>
            </a:r>
            <a:r>
              <a:rPr lang="zh-TW" altLang="en-US" sz="1900" smtClean="0">
                <a:latin typeface="微軟正黑體" pitchFamily="34" charset="-120"/>
                <a:ea typeface="微軟正黑體" pitchFamily="34" charset="-120"/>
              </a:rPr>
              <a:t>年僑外生留臺工作人數逐年增加，尤其</a:t>
            </a:r>
            <a:r>
              <a:rPr lang="en-US" altLang="zh-TW" sz="1900" smtClean="0">
                <a:latin typeface="微軟正黑體" pitchFamily="34" charset="-120"/>
                <a:ea typeface="微軟正黑體" pitchFamily="34" charset="-120"/>
              </a:rPr>
              <a:t>103</a:t>
            </a:r>
            <a:r>
              <a:rPr lang="zh-TW" altLang="en-US" sz="1900" smtClean="0">
                <a:latin typeface="微軟正黑體" pitchFamily="34" charset="-120"/>
                <a:ea typeface="微軟正黑體" pitchFamily="34" charset="-120"/>
              </a:rPr>
              <a:t>年</a:t>
            </a:r>
            <a:r>
              <a:rPr lang="en-US" altLang="zh-TW" sz="1900" smtClean="0">
                <a:latin typeface="微軟正黑體" pitchFamily="34" charset="-120"/>
                <a:ea typeface="微軟正黑體" pitchFamily="34" charset="-120"/>
              </a:rPr>
              <a:t>7</a:t>
            </a:r>
            <a:r>
              <a:rPr lang="zh-TW" altLang="en-US" sz="1900" smtClean="0">
                <a:latin typeface="微軟正黑體" pitchFamily="34" charset="-120"/>
                <a:ea typeface="微軟正黑體" pitchFamily="34" charset="-120"/>
              </a:rPr>
              <a:t>月實施僑外生評點制後，人數約為</a:t>
            </a:r>
            <a:r>
              <a:rPr lang="en-US" altLang="zh-TW" sz="1900" smtClean="0">
                <a:latin typeface="微軟正黑體" pitchFamily="34" charset="-120"/>
                <a:ea typeface="微軟正黑體" pitchFamily="34" charset="-120"/>
              </a:rPr>
              <a:t>102</a:t>
            </a:r>
            <a:r>
              <a:rPr lang="zh-TW" altLang="en-US" sz="1900" smtClean="0">
                <a:latin typeface="微軟正黑體" pitchFamily="34" charset="-120"/>
                <a:ea typeface="微軟正黑體" pitchFamily="34" charset="-120"/>
              </a:rPr>
              <a:t>年</a:t>
            </a:r>
            <a:r>
              <a:rPr lang="en-US" altLang="zh-TW" sz="1900" smtClean="0">
                <a:latin typeface="微軟正黑體" pitchFamily="34" charset="-120"/>
                <a:ea typeface="微軟正黑體" pitchFamily="34" charset="-120"/>
              </a:rPr>
              <a:t>931</a:t>
            </a:r>
            <a:r>
              <a:rPr lang="zh-TW" altLang="en-US" sz="1900" smtClean="0">
                <a:latin typeface="微軟正黑體" pitchFamily="34" charset="-120"/>
                <a:ea typeface="微軟正黑體" pitchFamily="34" charset="-120"/>
              </a:rPr>
              <a:t>人次之</a:t>
            </a:r>
            <a:r>
              <a:rPr lang="en-US" altLang="zh-TW" sz="1900" smtClean="0">
                <a:latin typeface="微軟正黑體" pitchFamily="34" charset="-120"/>
                <a:ea typeface="微軟正黑體" pitchFamily="34" charset="-120"/>
              </a:rPr>
              <a:t>2</a:t>
            </a:r>
            <a:r>
              <a:rPr lang="zh-TW" altLang="en-US" sz="1900" smtClean="0">
                <a:latin typeface="微軟正黑體" pitchFamily="34" charset="-120"/>
                <a:ea typeface="微軟正黑體" pitchFamily="34" charset="-120"/>
              </a:rPr>
              <a:t>倍。</a:t>
            </a:r>
            <a:endParaRPr lang="en-US" altLang="zh-TW" sz="1900" smtClean="0">
              <a:latin typeface="微軟正黑體" pitchFamily="34" charset="-120"/>
              <a:ea typeface="微軟正黑體" pitchFamily="34" charset="-120"/>
            </a:endParaRPr>
          </a:p>
          <a:p>
            <a:pPr marL="444500" indent="-444500" algn="just">
              <a:buFont typeface="Arial" charset="0"/>
              <a:buNone/>
            </a:pPr>
            <a:r>
              <a:rPr lang="en-US" altLang="zh-TW" sz="1900" smtClean="0">
                <a:latin typeface="微軟正黑體" pitchFamily="34" charset="-120"/>
                <a:ea typeface="微軟正黑體" pitchFamily="34" charset="-120"/>
              </a:rPr>
              <a:t>(</a:t>
            </a:r>
            <a:r>
              <a:rPr lang="zh-TW" altLang="en-US" sz="1900" smtClean="0">
                <a:latin typeface="微軟正黑體" pitchFamily="34" charset="-120"/>
                <a:ea typeface="微軟正黑體" pitchFamily="34" charset="-120"/>
              </a:rPr>
              <a:t>二</a:t>
            </a:r>
            <a:r>
              <a:rPr lang="en-US" altLang="zh-TW" sz="1900" smtClean="0">
                <a:latin typeface="微軟正黑體" pitchFamily="34" charset="-120"/>
                <a:ea typeface="微軟正黑體" pitchFamily="34" charset="-120"/>
              </a:rPr>
              <a:t>)</a:t>
            </a:r>
            <a:r>
              <a:rPr lang="zh-TW" altLang="en-US" sz="1900" smtClean="0">
                <a:latin typeface="微軟正黑體" pitchFamily="34" charset="-120"/>
                <a:ea typeface="微軟正黑體" pitchFamily="34" charset="-120"/>
              </a:rPr>
              <a:t>評點制留臺多為應屆畢業生，主要來自馬來西亞、印尼、越南，在臺從事商業、製造業及營造業專業人員及工程師等工作，有助提升產業競爭力。</a:t>
            </a:r>
            <a:endParaRPr lang="en-US" altLang="zh-TW" sz="1900" smtClean="0">
              <a:latin typeface="微軟正黑體" pitchFamily="34" charset="-120"/>
              <a:ea typeface="微軟正黑體" pitchFamily="34" charset="-120"/>
            </a:endParaRPr>
          </a:p>
          <a:p>
            <a:pPr marL="444500" indent="-444500" algn="just">
              <a:buFont typeface="Arial" charset="0"/>
              <a:buNone/>
            </a:pPr>
            <a:r>
              <a:rPr lang="en-US" altLang="zh-TW" sz="1900" smtClean="0">
                <a:latin typeface="微軟正黑體" pitchFamily="34" charset="-120"/>
                <a:ea typeface="微軟正黑體" pitchFamily="34" charset="-120"/>
              </a:rPr>
              <a:t>(</a:t>
            </a:r>
            <a:r>
              <a:rPr lang="zh-TW" altLang="en-US" sz="1900" smtClean="0">
                <a:latin typeface="微軟正黑體" pitchFamily="34" charset="-120"/>
                <a:ea typeface="微軟正黑體" pitchFamily="34" charset="-120"/>
              </a:rPr>
              <a:t>三</a:t>
            </a:r>
            <a:r>
              <a:rPr lang="en-US" altLang="zh-TW" sz="1900" smtClean="0">
                <a:latin typeface="微軟正黑體" pitchFamily="34" charset="-120"/>
                <a:ea typeface="微軟正黑體" pitchFamily="34" charset="-120"/>
              </a:rPr>
              <a:t>)</a:t>
            </a:r>
            <a:r>
              <a:rPr lang="zh-TW" altLang="en-US" sz="1900" smtClean="0">
                <a:latin typeface="微軟正黑體" pitchFamily="34" charset="-120"/>
                <a:ea typeface="微軟正黑體" pitchFamily="34" charset="-120"/>
              </a:rPr>
              <a:t>僑外生循一般資格留臺工作，受聘薪資需達</a:t>
            </a:r>
            <a:r>
              <a:rPr lang="en-US" altLang="zh-TW" sz="1900" smtClean="0">
                <a:latin typeface="微軟正黑體" pitchFamily="34" charset="-120"/>
                <a:ea typeface="微軟正黑體" pitchFamily="34" charset="-120"/>
              </a:rPr>
              <a:t>47,971</a:t>
            </a:r>
            <a:r>
              <a:rPr lang="zh-TW" altLang="en-US" sz="1900" smtClean="0">
                <a:latin typeface="微軟正黑體" pitchFamily="34" charset="-120"/>
                <a:ea typeface="微軟正黑體" pitchFamily="34" charset="-120"/>
              </a:rPr>
              <a:t>元以上，另循僑外生評點制之受聘薪資平均</a:t>
            </a:r>
            <a:r>
              <a:rPr lang="en-US" altLang="zh-TW" sz="1900" smtClean="0">
                <a:latin typeface="微軟正黑體" pitchFamily="34" charset="-120"/>
                <a:ea typeface="微軟正黑體" pitchFamily="34" charset="-120"/>
              </a:rPr>
              <a:t>31,354</a:t>
            </a:r>
            <a:r>
              <a:rPr lang="zh-TW" altLang="en-US" sz="1900" smtClean="0">
                <a:latin typeface="微軟正黑體" pitchFamily="34" charset="-120"/>
                <a:ea typeface="微軟正黑體" pitchFamily="34" charset="-120"/>
              </a:rPr>
              <a:t>元，皆高於</a:t>
            </a:r>
            <a:r>
              <a:rPr lang="en-US" altLang="zh-TW" sz="1900" smtClean="0">
                <a:latin typeface="微軟正黑體" pitchFamily="34" charset="-120"/>
                <a:ea typeface="微軟正黑體" pitchFamily="34" charset="-120"/>
              </a:rPr>
              <a:t>103</a:t>
            </a:r>
            <a:r>
              <a:rPr lang="zh-TW" altLang="en-US" sz="1900" smtClean="0">
                <a:latin typeface="微軟正黑體" pitchFamily="34" charset="-120"/>
                <a:ea typeface="微軟正黑體" pitchFamily="34" charset="-120"/>
              </a:rPr>
              <a:t>年我國大學畢業初任專業人員平均薪資</a:t>
            </a:r>
            <a:r>
              <a:rPr lang="en-US" altLang="zh-TW" sz="1900" smtClean="0">
                <a:latin typeface="微軟正黑體" pitchFamily="34" charset="-120"/>
                <a:ea typeface="微軟正黑體" pitchFamily="34" charset="-120"/>
              </a:rPr>
              <a:t>30,449</a:t>
            </a:r>
            <a:r>
              <a:rPr lang="zh-TW" altLang="en-US" sz="1900" smtClean="0">
                <a:latin typeface="微軟正黑體" pitchFamily="34" charset="-120"/>
                <a:ea typeface="微軟正黑體" pitchFamily="34" charset="-120"/>
              </a:rPr>
              <a:t>元。</a:t>
            </a:r>
            <a:endParaRPr lang="en-US" altLang="zh-TW" sz="1900" smtClean="0">
              <a:latin typeface="微軟正黑體" pitchFamily="34" charset="-120"/>
              <a:ea typeface="微軟正黑體" pitchFamily="34" charset="-120"/>
            </a:endParaRPr>
          </a:p>
          <a:p>
            <a:pPr marL="444500" indent="-444500" algn="just">
              <a:buFont typeface="Arial" charset="0"/>
              <a:buNone/>
            </a:pPr>
            <a:r>
              <a:rPr lang="en-US" altLang="zh-TW" sz="1900" smtClean="0">
                <a:latin typeface="微軟正黑體" pitchFamily="34" charset="-120"/>
                <a:ea typeface="微軟正黑體" pitchFamily="34" charset="-120"/>
              </a:rPr>
              <a:t>(</a:t>
            </a:r>
            <a:r>
              <a:rPr lang="zh-TW" altLang="en-US" sz="1900" smtClean="0">
                <a:latin typeface="微軟正黑體" pitchFamily="34" charset="-120"/>
                <a:ea typeface="微軟正黑體" pitchFamily="34" charset="-120"/>
              </a:rPr>
              <a:t>四</a:t>
            </a:r>
            <a:r>
              <a:rPr lang="en-US" altLang="zh-TW" sz="1900" smtClean="0">
                <a:latin typeface="微軟正黑體" pitchFamily="34" charset="-120"/>
                <a:ea typeface="微軟正黑體" pitchFamily="34" charset="-120"/>
              </a:rPr>
              <a:t>)103</a:t>
            </a:r>
            <a:r>
              <a:rPr lang="zh-TW" altLang="en-US" sz="1900" smtClean="0">
                <a:latin typeface="微軟正黑體" pitchFamily="34" charset="-120"/>
                <a:ea typeface="微軟正黑體" pitchFamily="34" charset="-120"/>
              </a:rPr>
              <a:t>年畢業僑外生約</a:t>
            </a:r>
            <a:r>
              <a:rPr lang="en-US" altLang="zh-TW" sz="1900" smtClean="0">
                <a:latin typeface="微軟正黑體" pitchFamily="34" charset="-120"/>
                <a:ea typeface="微軟正黑體" pitchFamily="34" charset="-120"/>
              </a:rPr>
              <a:t>5,800</a:t>
            </a:r>
            <a:r>
              <a:rPr lang="zh-TW" altLang="en-US" sz="1900" smtClean="0">
                <a:latin typeface="微軟正黑體" pitchFamily="34" charset="-120"/>
                <a:ea typeface="微軟正黑體" pitchFamily="34" charset="-120"/>
              </a:rPr>
              <a:t>人，留臺工作</a:t>
            </a:r>
            <a:r>
              <a:rPr lang="en-US" altLang="zh-TW" sz="1900" smtClean="0">
                <a:latin typeface="微軟正黑體" pitchFamily="34" charset="-120"/>
                <a:ea typeface="微軟正黑體" pitchFamily="34" charset="-120"/>
              </a:rPr>
              <a:t>1,724</a:t>
            </a:r>
            <a:r>
              <a:rPr lang="zh-TW" altLang="en-US" sz="1900" smtClean="0">
                <a:latin typeface="微軟正黑體" pitchFamily="34" charset="-120"/>
                <a:ea typeface="微軟正黑體" pitchFamily="34" charset="-120"/>
              </a:rPr>
              <a:t>人次，留臺人數不及畢業人數</a:t>
            </a:r>
            <a:r>
              <a:rPr lang="en-US" altLang="zh-TW" sz="1900" smtClean="0">
                <a:latin typeface="微軟正黑體" pitchFamily="34" charset="-120"/>
                <a:ea typeface="微軟正黑體" pitchFamily="34" charset="-120"/>
              </a:rPr>
              <a:t>3</a:t>
            </a:r>
            <a:r>
              <a:rPr lang="zh-TW" altLang="en-US" sz="1900" smtClean="0">
                <a:latin typeface="微軟正黑體" pitchFamily="34" charset="-120"/>
                <a:ea typeface="微軟正黑體" pitchFamily="34" charset="-120"/>
              </a:rPr>
              <a:t>成，應採取其他積極措施留下。</a:t>
            </a:r>
            <a:endParaRPr lang="en-US" altLang="zh-TW" sz="1900" smtClean="0">
              <a:latin typeface="微軟正黑體" pitchFamily="34" charset="-120"/>
              <a:ea typeface="微軟正黑體" pitchFamily="34" charset="-120"/>
            </a:endParaRPr>
          </a:p>
        </p:txBody>
      </p:sp>
      <p:sp>
        <p:nvSpPr>
          <p:cNvPr id="14384" name="文字方塊 1"/>
          <p:cNvSpPr txBox="1">
            <a:spLocks noChangeArrowheads="1"/>
          </p:cNvSpPr>
          <p:nvPr/>
        </p:nvSpPr>
        <p:spPr bwMode="auto">
          <a:xfrm>
            <a:off x="755650" y="6516688"/>
            <a:ext cx="8496300" cy="276225"/>
          </a:xfrm>
          <a:prstGeom prst="rect">
            <a:avLst/>
          </a:prstGeom>
          <a:noFill/>
          <a:ln w="9525">
            <a:noFill/>
            <a:miter lim="800000"/>
            <a:headEnd/>
            <a:tailEnd/>
          </a:ln>
        </p:spPr>
        <p:txBody>
          <a:bodyPr>
            <a:spAutoFit/>
          </a:bodyPr>
          <a:lstStyle/>
          <a:p>
            <a:pPr eaLnBrk="0" hangingPunct="0"/>
            <a:r>
              <a:rPr lang="en-US" altLang="zh-TW" sz="1200">
                <a:latin typeface="微軟正黑體" pitchFamily="34" charset="-120"/>
                <a:ea typeface="微軟正黑體" pitchFamily="34" charset="-120"/>
              </a:rPr>
              <a:t>*</a:t>
            </a:r>
            <a:r>
              <a:rPr lang="zh-TW" altLang="en-US" sz="1200">
                <a:latin typeface="微軟正黑體" pitchFamily="34" charset="-120"/>
                <a:ea typeface="微軟正黑體" pitchFamily="34" charset="-120"/>
              </a:rPr>
              <a:t>僑外生畢業人數及留臺工作人次含外國學生、港澳生及僑生三類對象；另留臺工作人次不含免許可之僑生</a:t>
            </a:r>
          </a:p>
        </p:txBody>
      </p:sp>
      <p:sp>
        <p:nvSpPr>
          <p:cNvPr id="14385" name="投影片編號版面配置區 1"/>
          <p:cNvSpPr>
            <a:spLocks noGrp="1"/>
          </p:cNvSpPr>
          <p:nvPr>
            <p:ph type="sldNum" sz="quarter" idx="12"/>
          </p:nvPr>
        </p:nvSpPr>
        <p:spPr bwMode="auto">
          <a:xfrm>
            <a:off x="6975475" y="6376988"/>
            <a:ext cx="2133600" cy="365125"/>
          </a:xfrm>
          <a:noFill/>
          <a:ln>
            <a:miter lim="800000"/>
            <a:headEnd/>
            <a:tailEnd/>
          </a:ln>
        </p:spPr>
        <p:txBody>
          <a:bodyPr/>
          <a:lstStyle/>
          <a:p>
            <a:fld id="{BF1E3638-6BE4-4DED-9520-9B8DF8C2C4F7}" type="slidenum">
              <a:rPr lang="zh-TW" altLang="en-US" smtClean="0"/>
              <a:pPr/>
              <a:t>12</a:t>
            </a:fld>
            <a:endParaRPr lang="zh-TW" altLang="en-US" smtClean="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698500" y="331788"/>
            <a:ext cx="4321175" cy="1143000"/>
          </a:xfrm>
        </p:spPr>
        <p:txBody>
          <a:bodyPr/>
          <a:lstStyle/>
          <a:p>
            <a:pPr algn="l">
              <a:defRPr/>
            </a:pPr>
            <a:r>
              <a:rPr kumimoji="1" lang="zh-TW" altLang="en-US" sz="2600" b="1" dirty="0" smtClean="0">
                <a:solidFill>
                  <a:srgbClr val="031227"/>
                </a:solidFill>
                <a:effectLst>
                  <a:outerShdw blurRad="38100" dist="38100" dir="2700000" algn="tl">
                    <a:srgbClr val="C0C0C0"/>
                  </a:outerShdw>
                </a:effectLst>
                <a:latin typeface="微軟正黑體" panose="020B0604030504040204" pitchFamily="34" charset="-120"/>
                <a:ea typeface="微軟正黑體" panose="020B0604030504040204" pitchFamily="34" charset="-120"/>
                <a:cs typeface="Times New Roman" pitchFamily="18" charset="0"/>
              </a:rPr>
              <a:t>三、</a:t>
            </a:r>
            <a:r>
              <a:rPr lang="zh-TW" altLang="en-US" sz="2600" b="1" dirty="0" smtClean="0">
                <a:solidFill>
                  <a:srgbClr val="031227"/>
                </a:solidFill>
                <a:effectLst>
                  <a:outerShdw blurRad="38100" dist="38100" dir="2700000" algn="tl">
                    <a:srgbClr val="C0C0C0"/>
                  </a:outerShdw>
                </a:effectLst>
                <a:latin typeface="微軟正黑體" panose="020B0604030504040204" pitchFamily="34" charset="-120"/>
                <a:ea typeface="微軟正黑體" panose="020B0604030504040204" pitchFamily="34" charset="-120"/>
                <a:cs typeface="Times New Roman" pitchFamily="18" charset="0"/>
              </a:rPr>
              <a:t>問題分析及對策</a:t>
            </a:r>
            <a:endParaRPr lang="zh-TW" altLang="en-US" sz="2600" dirty="0"/>
          </a:p>
        </p:txBody>
      </p:sp>
      <p:sp>
        <p:nvSpPr>
          <p:cNvPr id="6" name="標題 1"/>
          <p:cNvSpPr txBox="1">
            <a:spLocks/>
          </p:cNvSpPr>
          <p:nvPr/>
        </p:nvSpPr>
        <p:spPr bwMode="auto">
          <a:xfrm>
            <a:off x="663575" y="230188"/>
            <a:ext cx="8229600" cy="392112"/>
          </a:xfrm>
          <a:prstGeom prst="rect">
            <a:avLst/>
          </a:prstGeom>
          <a:noFill/>
          <a:ln>
            <a:noFill/>
          </a:ln>
          <a:extLst/>
        </p:spPr>
        <p:txBody>
          <a:bodyPr anchor="ct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pPr algn="l">
              <a:defRPr/>
            </a:pPr>
            <a:r>
              <a:rPr lang="zh-TW" altLang="en-US" sz="3200" b="1" dirty="0">
                <a:solidFill>
                  <a:srgbClr val="031227"/>
                </a:solidFill>
                <a:effectLst>
                  <a:outerShdw blurRad="38100" dist="38100" dir="2700000" algn="tl">
                    <a:srgbClr val="C0C0C0"/>
                  </a:outerShdw>
                </a:effectLst>
                <a:latin typeface="微軟正黑體" panose="020B0604030504040204" pitchFamily="34" charset="-120"/>
                <a:ea typeface="微軟正黑體" panose="020B0604030504040204" pitchFamily="34" charset="-120"/>
                <a:cs typeface="Times New Roman" pitchFamily="18" charset="0"/>
              </a:rPr>
              <a:t>參、強化優秀僑外生留臺工作</a:t>
            </a:r>
          </a:p>
        </p:txBody>
      </p:sp>
      <p:graphicFrame>
        <p:nvGraphicFramePr>
          <p:cNvPr id="8" name="表格 7"/>
          <p:cNvGraphicFramePr>
            <a:graphicFrameLocks noGrp="1"/>
          </p:cNvGraphicFramePr>
          <p:nvPr/>
        </p:nvGraphicFramePr>
        <p:xfrm>
          <a:off x="781050" y="1989138"/>
          <a:ext cx="7994650" cy="3671886"/>
        </p:xfrm>
        <a:graphic>
          <a:graphicData uri="http://schemas.openxmlformats.org/drawingml/2006/table">
            <a:tbl>
              <a:tblPr firstRow="1" bandRow="1">
                <a:tableStyleId>{5C22544A-7EE6-4342-B048-85BDC9FD1C3A}</a:tableStyleId>
              </a:tblPr>
              <a:tblGrid>
                <a:gridCol w="2880910"/>
                <a:gridCol w="2636677"/>
                <a:gridCol w="892438"/>
                <a:gridCol w="1584625"/>
              </a:tblGrid>
              <a:tr h="379780">
                <a:tc>
                  <a:txBody>
                    <a:bodyPr/>
                    <a:lstStyle/>
                    <a:p>
                      <a:r>
                        <a:rPr lang="zh-TW" altLang="en-US" sz="1500" dirty="0" smtClean="0">
                          <a:solidFill>
                            <a:schemeClr val="tx1"/>
                          </a:solidFill>
                        </a:rPr>
                        <a:t>問題</a:t>
                      </a:r>
                      <a:endParaRPr lang="zh-TW" altLang="en-US" sz="1500" dirty="0">
                        <a:solidFill>
                          <a:schemeClr val="tx1"/>
                        </a:solidFill>
                        <a:latin typeface="微軟正黑體" panose="020B0604030504040204" pitchFamily="34" charset="-120"/>
                        <a:ea typeface="微軟正黑體" panose="020B0604030504040204" pitchFamily="34" charset="-120"/>
                      </a:endParaRPr>
                    </a:p>
                  </a:txBody>
                  <a:tcPr marL="91459" marR="91459" marT="45668" marB="45668"/>
                </a:tc>
                <a:tc>
                  <a:txBody>
                    <a:bodyPr/>
                    <a:lstStyle/>
                    <a:p>
                      <a:r>
                        <a:rPr lang="zh-TW" altLang="en-US" sz="1500" dirty="0" smtClean="0">
                          <a:solidFill>
                            <a:schemeClr val="tx1"/>
                          </a:solidFill>
                        </a:rPr>
                        <a:t>對策</a:t>
                      </a:r>
                      <a:endParaRPr lang="zh-TW" altLang="en-US" sz="1500" dirty="0">
                        <a:solidFill>
                          <a:schemeClr val="tx1"/>
                        </a:solidFill>
                        <a:latin typeface="微軟正黑體" panose="020B0604030504040204" pitchFamily="34" charset="-120"/>
                        <a:ea typeface="微軟正黑體" panose="020B0604030504040204" pitchFamily="34" charset="-120"/>
                      </a:endParaRPr>
                    </a:p>
                  </a:txBody>
                  <a:tcPr marL="91459" marR="91459" marT="45668" marB="45668"/>
                </a:tc>
                <a:tc>
                  <a:txBody>
                    <a:bodyPr/>
                    <a:lstStyle/>
                    <a:p>
                      <a:r>
                        <a:rPr lang="zh-TW" altLang="en-US" sz="1500" dirty="0" smtClean="0">
                          <a:solidFill>
                            <a:schemeClr val="tx1"/>
                          </a:solidFill>
                        </a:rPr>
                        <a:t>期程</a:t>
                      </a:r>
                      <a:endParaRPr lang="zh-TW" altLang="en-US" sz="1500" dirty="0">
                        <a:solidFill>
                          <a:schemeClr val="tx1"/>
                        </a:solidFill>
                        <a:latin typeface="微軟正黑體" panose="020B0604030504040204" pitchFamily="34" charset="-120"/>
                        <a:ea typeface="微軟正黑體" panose="020B0604030504040204" pitchFamily="34" charset="-120"/>
                      </a:endParaRPr>
                    </a:p>
                  </a:txBody>
                  <a:tcPr marL="91459" marR="91459" marT="45668" marB="45668"/>
                </a:tc>
                <a:tc>
                  <a:txBody>
                    <a:bodyPr/>
                    <a:lstStyle/>
                    <a:p>
                      <a:r>
                        <a:rPr lang="zh-TW" altLang="en-US" sz="1500" dirty="0" smtClean="0">
                          <a:solidFill>
                            <a:schemeClr val="tx1"/>
                          </a:solidFill>
                        </a:rPr>
                        <a:t>權責部會</a:t>
                      </a:r>
                      <a:endParaRPr lang="zh-TW" altLang="en-US" sz="1500" dirty="0">
                        <a:solidFill>
                          <a:schemeClr val="tx1"/>
                        </a:solidFill>
                        <a:latin typeface="微軟正黑體" panose="020B0604030504040204" pitchFamily="34" charset="-120"/>
                        <a:ea typeface="微軟正黑體" panose="020B0604030504040204" pitchFamily="34" charset="-120"/>
                      </a:endParaRPr>
                    </a:p>
                  </a:txBody>
                  <a:tcPr marL="91459" marR="91459" marT="45668" marB="45668"/>
                </a:tc>
              </a:tr>
              <a:tr h="1066924">
                <a:tc>
                  <a:txBody>
                    <a:bodyPr/>
                    <a:lstStyle/>
                    <a:p>
                      <a:pPr marL="177800" indent="-177800" algn="l" defTabSz="914400" rtl="0" eaLnBrk="1" latinLnBrk="0" hangingPunct="1"/>
                      <a:r>
                        <a:rPr lang="en-US" altLang="zh-TW" sz="1600" kern="1200" dirty="0" smtClean="0">
                          <a:latin typeface="微軟正黑體" panose="020B0604030504040204" pitchFamily="34" charset="-120"/>
                          <a:ea typeface="微軟正黑體" panose="020B0604030504040204" pitchFamily="34" charset="-120"/>
                        </a:rPr>
                        <a:t>1.</a:t>
                      </a:r>
                      <a:r>
                        <a:rPr lang="zh-TW" altLang="en-US" sz="1600" kern="1200" dirty="0" smtClean="0">
                          <a:latin typeface="微軟正黑體" panose="020B0604030504040204" pitchFamily="34" charset="-120"/>
                          <a:ea typeface="微軟正黑體" panose="020B0604030504040204" pitchFamily="34" charset="-120"/>
                        </a:rPr>
                        <a:t> 公司設立未滿</a:t>
                      </a:r>
                      <a:r>
                        <a:rPr lang="en-US" altLang="zh-TW" sz="1600" kern="1200" dirty="0" smtClean="0">
                          <a:latin typeface="微軟正黑體" panose="020B0604030504040204" pitchFamily="34" charset="-120"/>
                          <a:ea typeface="微軟正黑體" panose="020B0604030504040204" pitchFamily="34" charset="-120"/>
                        </a:rPr>
                        <a:t>1</a:t>
                      </a:r>
                      <a:r>
                        <a:rPr lang="zh-TW" altLang="en-US" sz="1600" kern="1200" dirty="0" smtClean="0">
                          <a:latin typeface="微軟正黑體" panose="020B0604030504040204" pitchFamily="34" charset="-120"/>
                          <a:ea typeface="微軟正黑體" panose="020B0604030504040204" pitchFamily="34" charset="-120"/>
                        </a:rPr>
                        <a:t>年，資本額應達</a:t>
                      </a:r>
                      <a:r>
                        <a:rPr lang="en-US" altLang="zh-TW" sz="1600" kern="1200" dirty="0" smtClean="0">
                          <a:latin typeface="微軟正黑體" panose="020B0604030504040204" pitchFamily="34" charset="-120"/>
                          <a:ea typeface="微軟正黑體" panose="020B0604030504040204" pitchFamily="34" charset="-120"/>
                        </a:rPr>
                        <a:t>500</a:t>
                      </a:r>
                      <a:r>
                        <a:rPr lang="zh-TW" altLang="en-US" sz="1600" kern="1200" dirty="0" smtClean="0">
                          <a:latin typeface="微軟正黑體" panose="020B0604030504040204" pitchFamily="34" charset="-120"/>
                          <a:ea typeface="微軟正黑體" panose="020B0604030504040204" pitchFamily="34" charset="-120"/>
                        </a:rPr>
                        <a:t>萬元，或滿</a:t>
                      </a:r>
                      <a:r>
                        <a:rPr lang="en-US" altLang="zh-TW" sz="1600" kern="1200" dirty="0" smtClean="0">
                          <a:latin typeface="微軟正黑體" panose="020B0604030504040204" pitchFamily="34" charset="-120"/>
                          <a:ea typeface="微軟正黑體" panose="020B0604030504040204" pitchFamily="34" charset="-120"/>
                        </a:rPr>
                        <a:t>1</a:t>
                      </a:r>
                      <a:r>
                        <a:rPr lang="zh-TW" altLang="en-US" sz="1600" kern="1200" dirty="0" smtClean="0">
                          <a:latin typeface="微軟正黑體" panose="020B0604030504040204" pitchFamily="34" charset="-120"/>
                          <a:ea typeface="微軟正黑體" panose="020B0604030504040204" pitchFamily="34" charset="-120"/>
                        </a:rPr>
                        <a:t>年以上者，營業額應達</a:t>
                      </a:r>
                      <a:r>
                        <a:rPr lang="en-US" altLang="zh-TW" sz="1600" kern="1200" dirty="0" smtClean="0">
                          <a:latin typeface="微軟正黑體" panose="020B0604030504040204" pitchFamily="34" charset="-120"/>
                          <a:ea typeface="微軟正黑體" panose="020B0604030504040204" pitchFamily="34" charset="-120"/>
                        </a:rPr>
                        <a:t>1,000</a:t>
                      </a:r>
                      <a:r>
                        <a:rPr lang="zh-TW" altLang="en-US" sz="1600" kern="1200" dirty="0" smtClean="0">
                          <a:latin typeface="微軟正黑體" panose="020B0604030504040204" pitchFamily="34" charset="-120"/>
                          <a:ea typeface="微軟正黑體" panose="020B0604030504040204" pitchFamily="34" charset="-120"/>
                        </a:rPr>
                        <a:t>萬元門檻限制</a:t>
                      </a:r>
                      <a:endParaRPr lang="zh-TW" altLang="en-US" sz="1600" kern="1200" dirty="0">
                        <a:solidFill>
                          <a:schemeClr val="tx1"/>
                        </a:solidFill>
                        <a:latin typeface="微軟正黑體" pitchFamily="34" charset="-120"/>
                        <a:ea typeface="微軟正黑體" pitchFamily="34" charset="-120"/>
                        <a:cs typeface="+mn-cs"/>
                      </a:endParaRPr>
                    </a:p>
                  </a:txBody>
                  <a:tcPr marL="91459" marR="91459" marT="45705" marB="45705"/>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600" kern="1200" dirty="0" smtClean="0">
                          <a:solidFill>
                            <a:schemeClr val="tx1"/>
                          </a:solidFill>
                          <a:latin typeface="微軟正黑體" panose="020B0604030504040204" pitchFamily="34" charset="-120"/>
                          <a:ea typeface="微軟正黑體" panose="020B0604030504040204" pitchFamily="34" charset="-120"/>
                        </a:rPr>
                        <a:t>刪除資本額及營業額限制</a:t>
                      </a:r>
                      <a:endParaRPr lang="zh-TW" altLang="en-US" sz="1600" kern="1200" dirty="0" smtClean="0">
                        <a:solidFill>
                          <a:schemeClr val="tx1"/>
                        </a:solidFill>
                        <a:latin typeface="微軟正黑體" pitchFamily="34" charset="-120"/>
                        <a:ea typeface="微軟正黑體" pitchFamily="34" charset="-120"/>
                        <a:cs typeface="+mn-cs"/>
                      </a:endParaRPr>
                    </a:p>
                  </a:txBody>
                  <a:tcPr marL="91459" marR="91459" marT="45705" marB="45705"/>
                </a:tc>
                <a:tc>
                  <a:txBody>
                    <a:bodyPr/>
                    <a:lstStyle/>
                    <a:p>
                      <a:r>
                        <a:rPr lang="en-US" altLang="zh-TW" sz="1500" dirty="0" smtClean="0">
                          <a:solidFill>
                            <a:schemeClr val="tx1"/>
                          </a:solidFill>
                          <a:effectLst/>
                        </a:rPr>
                        <a:t>104.12</a:t>
                      </a:r>
                      <a:endParaRPr lang="zh-TW" altLang="en-US" sz="1500" dirty="0">
                        <a:solidFill>
                          <a:schemeClr val="tx1"/>
                        </a:solidFill>
                        <a:effectLst/>
                        <a:latin typeface="微軟正黑體" panose="020B0604030504040204" pitchFamily="34" charset="-120"/>
                        <a:ea typeface="微軟正黑體" panose="020B0604030504040204" pitchFamily="34" charset="-120"/>
                      </a:endParaRPr>
                    </a:p>
                  </a:txBody>
                  <a:tcPr marL="91459" marR="91459" marT="45668" marB="45668"/>
                </a:tc>
                <a:tc>
                  <a:txBody>
                    <a:bodyPr/>
                    <a:lstStyle/>
                    <a:p>
                      <a:r>
                        <a:rPr lang="zh-TW" altLang="en-US" sz="1500" dirty="0" smtClean="0">
                          <a:solidFill>
                            <a:schemeClr val="tx1"/>
                          </a:solidFill>
                          <a:effectLst/>
                        </a:rPr>
                        <a:t>勞動部</a:t>
                      </a:r>
                      <a:endParaRPr lang="zh-TW" altLang="en-US" sz="1500" dirty="0">
                        <a:solidFill>
                          <a:schemeClr val="tx1"/>
                        </a:solidFill>
                        <a:effectLst/>
                        <a:latin typeface="微軟正黑體" panose="020B0604030504040204" pitchFamily="34" charset="-120"/>
                        <a:ea typeface="微軟正黑體" panose="020B0604030504040204" pitchFamily="34" charset="-120"/>
                      </a:endParaRPr>
                    </a:p>
                  </a:txBody>
                  <a:tcPr marL="91459" marR="91459" marT="45668" marB="45668"/>
                </a:tc>
              </a:tr>
              <a:tr h="579129">
                <a:tc>
                  <a:txBody>
                    <a:bodyPr/>
                    <a:lstStyle/>
                    <a:p>
                      <a:pPr marL="182563" marR="0" indent="-182563" algn="l" defTabSz="914400" rtl="0" eaLnBrk="1" fontAlgn="auto" latinLnBrk="0" hangingPunct="1">
                        <a:lnSpc>
                          <a:spcPct val="100000"/>
                        </a:lnSpc>
                        <a:spcBef>
                          <a:spcPts val="0"/>
                        </a:spcBef>
                        <a:spcAft>
                          <a:spcPts val="0"/>
                        </a:spcAft>
                        <a:buClrTx/>
                        <a:buSzTx/>
                        <a:buFontTx/>
                        <a:buNone/>
                        <a:tabLst/>
                        <a:defRPr/>
                      </a:pPr>
                      <a:r>
                        <a:rPr lang="en-US" altLang="zh-TW" sz="1600" dirty="0" smtClean="0">
                          <a:solidFill>
                            <a:schemeClr val="tx1"/>
                          </a:solidFill>
                          <a:effectLst/>
                          <a:latin typeface="微軟正黑體" panose="020B0604030504040204" pitchFamily="34" charset="-120"/>
                          <a:ea typeface="微軟正黑體" panose="020B0604030504040204" pitchFamily="34" charset="-120"/>
                        </a:rPr>
                        <a:t>2.</a:t>
                      </a:r>
                      <a:r>
                        <a:rPr lang="zh-TW" altLang="en-US" sz="1600" dirty="0" smtClean="0">
                          <a:solidFill>
                            <a:schemeClr val="tx1"/>
                          </a:solidFill>
                          <a:effectLst/>
                          <a:latin typeface="微軟正黑體" panose="020B0604030504040204" pitchFamily="34" charset="-120"/>
                          <a:ea typeface="微軟正黑體" panose="020B0604030504040204" pitchFamily="34" charset="-120"/>
                        </a:rPr>
                        <a:t> 雇主無法確認僑生為單一我國籍無戶籍，不願冒險聘僱</a:t>
                      </a:r>
                      <a:endParaRPr lang="zh-TW" altLang="en-US" sz="1600" dirty="0">
                        <a:solidFill>
                          <a:schemeClr val="tx1"/>
                        </a:solidFill>
                        <a:effectLst/>
                        <a:latin typeface="微軟正黑體" panose="020B0604030504040204" pitchFamily="34" charset="-120"/>
                        <a:ea typeface="微軟正黑體" panose="020B0604030504040204" pitchFamily="34" charset="-120"/>
                      </a:endParaRPr>
                    </a:p>
                  </a:txBody>
                  <a:tcPr marL="91459" marR="91459" marT="45686" marB="45686"/>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600" kern="1200" dirty="0" smtClean="0">
                          <a:solidFill>
                            <a:schemeClr val="tx1"/>
                          </a:solidFill>
                          <a:effectLst/>
                          <a:latin typeface="微軟正黑體" panose="020B0604030504040204" pitchFamily="34" charset="-120"/>
                          <a:ea typeface="微軟正黑體" panose="020B0604030504040204" pitchFamily="34" charset="-120"/>
                          <a:cs typeface="Times New Roman" pitchFamily="18" charset="0"/>
                        </a:rPr>
                        <a:t>發給單一我國籍無戶籍僑生免工作許可之釋示函</a:t>
                      </a:r>
                      <a:endParaRPr lang="en-US" altLang="zh-TW" sz="1600" kern="1200" dirty="0" smtClean="0">
                        <a:solidFill>
                          <a:schemeClr val="tx1"/>
                        </a:solidFill>
                        <a:effectLst/>
                        <a:latin typeface="微軟正黑體" panose="020B0604030504040204" pitchFamily="34" charset="-120"/>
                        <a:ea typeface="微軟正黑體" panose="020B0604030504040204" pitchFamily="34" charset="-120"/>
                        <a:cs typeface="Times New Roman" pitchFamily="18" charset="0"/>
                      </a:endParaRPr>
                    </a:p>
                  </a:txBody>
                  <a:tcPr marL="91459" marR="91459" marT="45686" marB="45686"/>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TW" sz="1500" dirty="0" smtClean="0">
                          <a:solidFill>
                            <a:schemeClr val="tx1"/>
                          </a:solidFill>
                          <a:effectLst/>
                        </a:rPr>
                        <a:t>104.12</a:t>
                      </a:r>
                      <a:endParaRPr lang="zh-TW" altLang="en-US" sz="1500" dirty="0" smtClean="0">
                        <a:solidFill>
                          <a:schemeClr val="tx1"/>
                        </a:solidFill>
                        <a:effectLst/>
                        <a:latin typeface="微軟正黑體" panose="020B0604030504040204" pitchFamily="34" charset="-120"/>
                        <a:ea typeface="微軟正黑體" panose="020B0604030504040204" pitchFamily="34" charset="-120"/>
                      </a:endParaRPr>
                    </a:p>
                  </a:txBody>
                  <a:tcPr marL="91459" marR="91459" marT="45668" marB="45668"/>
                </a:tc>
                <a:tc>
                  <a:txBody>
                    <a:bodyPr/>
                    <a:lstStyle/>
                    <a:p>
                      <a:r>
                        <a:rPr lang="zh-TW" altLang="en-US" sz="1500" dirty="0" smtClean="0">
                          <a:solidFill>
                            <a:schemeClr val="tx1"/>
                          </a:solidFill>
                          <a:effectLst/>
                        </a:rPr>
                        <a:t>勞動部、僑委會</a:t>
                      </a:r>
                      <a:endParaRPr lang="zh-TW" altLang="en-US" sz="1500" dirty="0">
                        <a:solidFill>
                          <a:schemeClr val="tx1"/>
                        </a:solidFill>
                        <a:effectLst/>
                        <a:latin typeface="微軟正黑體" panose="020B0604030504040204" pitchFamily="34" charset="-120"/>
                        <a:ea typeface="微軟正黑體" panose="020B0604030504040204" pitchFamily="34" charset="-120"/>
                      </a:endParaRPr>
                    </a:p>
                  </a:txBody>
                  <a:tcPr marL="91459" marR="91459" marT="45668" marB="45668"/>
                </a:tc>
              </a:tr>
              <a:tr h="57912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TW" sz="1600" dirty="0" smtClean="0">
                          <a:solidFill>
                            <a:schemeClr val="tx1"/>
                          </a:solidFill>
                          <a:effectLst/>
                          <a:latin typeface="微軟正黑體" panose="020B0604030504040204" pitchFamily="34" charset="-120"/>
                          <a:ea typeface="微軟正黑體" panose="020B0604030504040204" pitchFamily="34" charset="-120"/>
                        </a:rPr>
                        <a:t>3.</a:t>
                      </a:r>
                      <a:r>
                        <a:rPr lang="zh-TW" altLang="en-US" sz="1600" dirty="0" smtClean="0">
                          <a:solidFill>
                            <a:schemeClr val="tx1"/>
                          </a:solidFill>
                          <a:effectLst/>
                          <a:latin typeface="微軟正黑體" panose="020B0604030504040204" pitchFamily="34" charset="-120"/>
                          <a:ea typeface="微軟正黑體" panose="020B0604030504040204" pitchFamily="34" charset="-120"/>
                        </a:rPr>
                        <a:t>僑外生評點制資訊宣導不足</a:t>
                      </a:r>
                      <a:endParaRPr lang="zh-TW" altLang="en-US" sz="1600" dirty="0">
                        <a:solidFill>
                          <a:schemeClr val="tx1"/>
                        </a:solidFill>
                        <a:effectLst/>
                        <a:latin typeface="微軟正黑體" panose="020B0604030504040204" pitchFamily="34" charset="-120"/>
                        <a:ea typeface="微軟正黑體" panose="020B0604030504040204" pitchFamily="34" charset="-120"/>
                      </a:endParaRPr>
                    </a:p>
                  </a:txBody>
                  <a:tcPr marL="91459" marR="91459" marT="45686" marB="45686"/>
                </a:tc>
                <a:tc>
                  <a:txBody>
                    <a:bodyPr/>
                    <a:lstStyle/>
                    <a:p>
                      <a:r>
                        <a:rPr lang="zh-TW" altLang="en-US" sz="1600" dirty="0" smtClean="0">
                          <a:solidFill>
                            <a:schemeClr val="tx1"/>
                          </a:solidFill>
                          <a:effectLst/>
                          <a:latin typeface="微軟正黑體" panose="020B0604030504040204" pitchFamily="34" charset="-120"/>
                          <a:ea typeface="微軟正黑體" panose="020B0604030504040204" pitchFamily="34" charset="-120"/>
                        </a:rPr>
                        <a:t>加強向事業單位、學校及僑外生宣導</a:t>
                      </a:r>
                      <a:endParaRPr lang="zh-TW" altLang="en-US" sz="1600" dirty="0">
                        <a:solidFill>
                          <a:schemeClr val="tx1"/>
                        </a:solidFill>
                        <a:effectLst/>
                        <a:latin typeface="微軟正黑體" panose="020B0604030504040204" pitchFamily="34" charset="-120"/>
                        <a:ea typeface="微軟正黑體" panose="020B0604030504040204" pitchFamily="34" charset="-120"/>
                      </a:endParaRPr>
                    </a:p>
                  </a:txBody>
                  <a:tcPr marL="91459" marR="91459" marT="45686" marB="45686"/>
                </a:tc>
                <a:tc>
                  <a:txBody>
                    <a:bodyPr/>
                    <a:lstStyle/>
                    <a:p>
                      <a:r>
                        <a:rPr lang="zh-TW" altLang="en-US" sz="1500" dirty="0" smtClean="0">
                          <a:solidFill>
                            <a:schemeClr val="tx1"/>
                          </a:solidFill>
                          <a:effectLst/>
                          <a:latin typeface="微軟正黑體" panose="020B0604030504040204" pitchFamily="34" charset="-120"/>
                          <a:ea typeface="微軟正黑體" panose="020B0604030504040204" pitchFamily="34" charset="-120"/>
                        </a:rPr>
                        <a:t>經常</a:t>
                      </a:r>
                      <a:endParaRPr lang="en-US" altLang="zh-TW" sz="1500" dirty="0" smtClean="0">
                        <a:solidFill>
                          <a:schemeClr val="tx1"/>
                        </a:solidFill>
                        <a:effectLst/>
                        <a:latin typeface="微軟正黑體" panose="020B0604030504040204" pitchFamily="34" charset="-120"/>
                        <a:ea typeface="微軟正黑體" panose="020B0604030504040204" pitchFamily="34" charset="-120"/>
                      </a:endParaRPr>
                    </a:p>
                    <a:p>
                      <a:r>
                        <a:rPr lang="zh-TW" altLang="en-US" sz="1500" dirty="0" smtClean="0">
                          <a:solidFill>
                            <a:schemeClr val="tx1"/>
                          </a:solidFill>
                          <a:effectLst/>
                          <a:latin typeface="微軟正黑體" panose="020B0604030504040204" pitchFamily="34" charset="-120"/>
                          <a:ea typeface="微軟正黑體" panose="020B0604030504040204" pitchFamily="34" charset="-120"/>
                        </a:rPr>
                        <a:t>辦理</a:t>
                      </a:r>
                      <a:endParaRPr lang="zh-TW" altLang="en-US" sz="1500" dirty="0">
                        <a:solidFill>
                          <a:schemeClr val="tx1"/>
                        </a:solidFill>
                        <a:effectLst/>
                        <a:latin typeface="微軟正黑體" panose="020B0604030504040204" pitchFamily="34" charset="-120"/>
                        <a:ea typeface="微軟正黑體" panose="020B0604030504040204" pitchFamily="34" charset="-120"/>
                      </a:endParaRPr>
                    </a:p>
                  </a:txBody>
                  <a:tcPr marL="91459" marR="91459" marT="45668" marB="45668"/>
                </a:tc>
                <a:tc>
                  <a:txBody>
                    <a:bodyPr/>
                    <a:lstStyle/>
                    <a:p>
                      <a:r>
                        <a:rPr lang="zh-TW" altLang="en-US" sz="1500" dirty="0" smtClean="0">
                          <a:solidFill>
                            <a:schemeClr val="tx1"/>
                          </a:solidFill>
                          <a:effectLst/>
                        </a:rPr>
                        <a:t>經濟部、教育部、僑委會、勞動部</a:t>
                      </a:r>
                      <a:endParaRPr lang="zh-TW" altLang="en-US" sz="1500" dirty="0">
                        <a:solidFill>
                          <a:schemeClr val="tx1"/>
                        </a:solidFill>
                        <a:effectLst/>
                        <a:latin typeface="微軟正黑體" panose="020B0604030504040204" pitchFamily="34" charset="-120"/>
                        <a:ea typeface="微軟正黑體" panose="020B0604030504040204" pitchFamily="34" charset="-120"/>
                      </a:endParaRPr>
                    </a:p>
                  </a:txBody>
                  <a:tcPr marL="91459" marR="91459" marT="45668" marB="45668"/>
                </a:tc>
              </a:tr>
              <a:tr h="1066924">
                <a:tc>
                  <a:txBody>
                    <a:bodyPr/>
                    <a:lstStyle/>
                    <a:p>
                      <a:pPr marL="177800" indent="-177800"/>
                      <a:r>
                        <a:rPr lang="en-US" altLang="zh-TW" sz="1600" dirty="0" smtClean="0">
                          <a:latin typeface="微軟正黑體" panose="020B0604030504040204" pitchFamily="34" charset="-120"/>
                          <a:ea typeface="微軟正黑體" panose="020B0604030504040204" pitchFamily="34" charset="-120"/>
                        </a:rPr>
                        <a:t>4.</a:t>
                      </a:r>
                      <a:r>
                        <a:rPr lang="zh-TW" altLang="en-US" sz="1600" dirty="0" smtClean="0">
                          <a:latin typeface="微軟正黑體" panose="020B0604030504040204" pitchFamily="34" charset="-120"/>
                          <a:ea typeface="微軟正黑體" panose="020B0604030504040204" pitchFamily="34" charset="-120"/>
                        </a:rPr>
                        <a:t> 工作許可申請程序及書表繁雜：如公司登記、商業登記等；外國作成文件需我國駐外館處驗證</a:t>
                      </a:r>
                    </a:p>
                  </a:txBody>
                  <a:tcPr marL="91459" marR="91459" marT="45705" marB="45705"/>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600" kern="100" dirty="0" smtClean="0">
                          <a:latin typeface="微軟正黑體" panose="020B0604030504040204" pitchFamily="34" charset="-120"/>
                          <a:ea typeface="微軟正黑體" panose="020B0604030504040204" pitchFamily="34" charset="-120"/>
                        </a:rPr>
                        <a:t>透過跨部會介接或資料查詢，簡化書表及驗證程序，並推動網路線上申請。</a:t>
                      </a:r>
                      <a:endParaRPr lang="zh-TW" altLang="en-US" sz="1600" dirty="0">
                        <a:latin typeface="微軟正黑體" panose="020B0604030504040204" pitchFamily="34" charset="-120"/>
                        <a:ea typeface="微軟正黑體" panose="020B0604030504040204" pitchFamily="34" charset="-120"/>
                      </a:endParaRPr>
                    </a:p>
                  </a:txBody>
                  <a:tcPr marL="91459" marR="91459" marT="45705" marB="45705"/>
                </a:tc>
                <a:tc>
                  <a:txBody>
                    <a:bodyPr/>
                    <a:lstStyle/>
                    <a:p>
                      <a:r>
                        <a:rPr lang="en-US" altLang="zh-TW" sz="1500" dirty="0" smtClean="0">
                          <a:solidFill>
                            <a:schemeClr val="tx1"/>
                          </a:solidFill>
                          <a:effectLst/>
                        </a:rPr>
                        <a:t>104.10</a:t>
                      </a:r>
                      <a:endParaRPr lang="zh-TW" altLang="en-US" sz="1500" dirty="0">
                        <a:solidFill>
                          <a:schemeClr val="tx1"/>
                        </a:solidFill>
                        <a:effectLst/>
                        <a:latin typeface="微軟正黑體" panose="020B0604030504040204" pitchFamily="34" charset="-120"/>
                        <a:ea typeface="微軟正黑體" panose="020B0604030504040204" pitchFamily="34" charset="-120"/>
                      </a:endParaRPr>
                    </a:p>
                  </a:txBody>
                  <a:tcPr marL="91459" marR="91459" marT="45668" marB="45668"/>
                </a:tc>
                <a:tc>
                  <a:txBody>
                    <a:bodyPr/>
                    <a:lstStyle/>
                    <a:p>
                      <a:r>
                        <a:rPr lang="zh-TW" altLang="en-US" sz="1500" dirty="0" smtClean="0">
                          <a:solidFill>
                            <a:schemeClr val="tx1"/>
                          </a:solidFill>
                          <a:effectLst/>
                        </a:rPr>
                        <a:t>勞動部</a:t>
                      </a:r>
                      <a:endParaRPr lang="zh-TW" altLang="en-US" sz="1500" dirty="0">
                        <a:solidFill>
                          <a:schemeClr val="tx1"/>
                        </a:solidFill>
                        <a:effectLst/>
                        <a:latin typeface="微軟正黑體" panose="020B0604030504040204" pitchFamily="34" charset="-120"/>
                        <a:ea typeface="微軟正黑體" panose="020B0604030504040204" pitchFamily="34" charset="-120"/>
                      </a:endParaRPr>
                    </a:p>
                  </a:txBody>
                  <a:tcPr marL="91459" marR="91459" marT="45668" marB="45668"/>
                </a:tc>
              </a:tr>
            </a:tbl>
          </a:graphicData>
        </a:graphic>
      </p:graphicFrame>
      <p:sp>
        <p:nvSpPr>
          <p:cNvPr id="15396" name="矩形 2"/>
          <p:cNvSpPr>
            <a:spLocks noChangeArrowheads="1"/>
          </p:cNvSpPr>
          <p:nvPr/>
        </p:nvSpPr>
        <p:spPr bwMode="auto">
          <a:xfrm>
            <a:off x="957263" y="1125538"/>
            <a:ext cx="5724525" cy="830262"/>
          </a:xfrm>
          <a:prstGeom prst="rect">
            <a:avLst/>
          </a:prstGeom>
          <a:noFill/>
          <a:ln w="9525">
            <a:noFill/>
            <a:miter lim="800000"/>
            <a:headEnd/>
            <a:tailEnd/>
          </a:ln>
        </p:spPr>
        <p:txBody>
          <a:bodyPr wrap="none">
            <a:spAutoFit/>
          </a:bodyPr>
          <a:lstStyle/>
          <a:p>
            <a:pPr eaLnBrk="0" hangingPunct="0"/>
            <a:r>
              <a:rPr lang="zh-TW" altLang="en-US" sz="2400">
                <a:solidFill>
                  <a:srgbClr val="031227"/>
                </a:solidFill>
                <a:latin typeface="微軟正黑體" pitchFamily="34" charset="-120"/>
                <a:ea typeface="微軟正黑體" pitchFamily="34" charset="-120"/>
                <a:cs typeface="Times New Roman" pitchFamily="18" charset="0"/>
              </a:rPr>
              <a:t>雇主及僑外生所遇問題及對策分析如下：</a:t>
            </a:r>
            <a:r>
              <a:rPr lang="en-US" altLang="zh-TW" sz="2400">
                <a:solidFill>
                  <a:srgbClr val="031227"/>
                </a:solidFill>
                <a:latin typeface="微軟正黑體" pitchFamily="34" charset="-120"/>
                <a:ea typeface="微軟正黑體" pitchFamily="34" charset="-120"/>
                <a:cs typeface="Times New Roman" pitchFamily="18" charset="0"/>
              </a:rPr>
              <a:t/>
            </a:r>
            <a:br>
              <a:rPr lang="en-US" altLang="zh-TW" sz="2400">
                <a:solidFill>
                  <a:srgbClr val="031227"/>
                </a:solidFill>
                <a:latin typeface="微軟正黑體" pitchFamily="34" charset="-120"/>
                <a:ea typeface="微軟正黑體" pitchFamily="34" charset="-120"/>
                <a:cs typeface="Times New Roman" pitchFamily="18" charset="0"/>
              </a:rPr>
            </a:br>
            <a:r>
              <a:rPr lang="en-US" altLang="zh-TW" sz="2400">
                <a:solidFill>
                  <a:srgbClr val="031227"/>
                </a:solidFill>
                <a:latin typeface="微軟正黑體" pitchFamily="34" charset="-120"/>
                <a:ea typeface="微軟正黑體" pitchFamily="34" charset="-120"/>
                <a:cs typeface="Times New Roman" pitchFamily="18" charset="0"/>
              </a:rPr>
              <a:t>(</a:t>
            </a:r>
            <a:r>
              <a:rPr lang="zh-TW" altLang="en-US" sz="2400">
                <a:solidFill>
                  <a:srgbClr val="031227"/>
                </a:solidFill>
                <a:latin typeface="微軟正黑體" pitchFamily="34" charset="-120"/>
                <a:ea typeface="微軟正黑體" pitchFamily="34" charset="-120"/>
                <a:cs typeface="Times New Roman" pitchFamily="18" charset="0"/>
              </a:rPr>
              <a:t>一</a:t>
            </a:r>
            <a:r>
              <a:rPr lang="en-US" altLang="zh-TW" sz="2400">
                <a:solidFill>
                  <a:srgbClr val="031227"/>
                </a:solidFill>
                <a:latin typeface="微軟正黑體" pitchFamily="34" charset="-120"/>
                <a:ea typeface="微軟正黑體" pitchFamily="34" charset="-120"/>
                <a:cs typeface="Times New Roman" pitchFamily="18" charset="0"/>
              </a:rPr>
              <a:t>)</a:t>
            </a:r>
            <a:r>
              <a:rPr lang="zh-TW" altLang="en-US" sz="2400">
                <a:solidFill>
                  <a:srgbClr val="031227"/>
                </a:solidFill>
                <a:latin typeface="微軟正黑體" pitchFamily="34" charset="-120"/>
                <a:ea typeface="微軟正黑體" pitchFamily="34" charset="-120"/>
                <a:cs typeface="Times New Roman" pitchFamily="18" charset="0"/>
              </a:rPr>
              <a:t>雇主</a:t>
            </a:r>
            <a:endParaRPr lang="zh-TW" altLang="en-US" sz="2400">
              <a:ea typeface="微軟正黑體" pitchFamily="34" charset="-120"/>
              <a:cs typeface="Times New Roman" pitchFamily="18" charset="0"/>
            </a:endParaRPr>
          </a:p>
        </p:txBody>
      </p:sp>
      <p:sp>
        <p:nvSpPr>
          <p:cNvPr id="15397" name="投影片編號版面配置區 2"/>
          <p:cNvSpPr>
            <a:spLocks noGrp="1"/>
          </p:cNvSpPr>
          <p:nvPr>
            <p:ph type="sldNum" sz="quarter" idx="12"/>
          </p:nvPr>
        </p:nvSpPr>
        <p:spPr bwMode="auto">
          <a:noFill/>
          <a:ln>
            <a:miter lim="800000"/>
            <a:headEnd/>
            <a:tailEnd/>
          </a:ln>
        </p:spPr>
        <p:txBody>
          <a:bodyPr/>
          <a:lstStyle/>
          <a:p>
            <a:fld id="{E0A40550-E36B-4C34-9200-AE0C66A6D3F4}" type="slidenum">
              <a:rPr lang="en-US" altLang="zh-TW" smtClean="0"/>
              <a:pPr/>
              <a:t>13</a:t>
            </a:fld>
            <a:endParaRPr lang="en-US" altLang="zh-TW" smtClean="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標題 1"/>
          <p:cNvSpPr txBox="1">
            <a:spLocks/>
          </p:cNvSpPr>
          <p:nvPr/>
        </p:nvSpPr>
        <p:spPr bwMode="auto">
          <a:xfrm>
            <a:off x="663575" y="230188"/>
            <a:ext cx="8229600" cy="392112"/>
          </a:xfrm>
          <a:prstGeom prst="rect">
            <a:avLst/>
          </a:prstGeom>
          <a:noFill/>
          <a:ln>
            <a:noFill/>
          </a:ln>
          <a:extLst/>
        </p:spPr>
        <p:txBody>
          <a:bodyPr anchor="ct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pPr algn="l">
              <a:defRPr/>
            </a:pPr>
            <a:r>
              <a:rPr lang="zh-TW" altLang="en-US" sz="3200" b="1" dirty="0">
                <a:solidFill>
                  <a:srgbClr val="031227"/>
                </a:solidFill>
                <a:effectLst>
                  <a:outerShdw blurRad="38100" dist="38100" dir="2700000" algn="tl">
                    <a:srgbClr val="C0C0C0"/>
                  </a:outerShdw>
                </a:effectLst>
                <a:latin typeface="微軟正黑體" panose="020B0604030504040204" pitchFamily="34" charset="-120"/>
                <a:ea typeface="微軟正黑體" panose="020B0604030504040204" pitchFamily="34" charset="-120"/>
                <a:cs typeface="Times New Roman" pitchFamily="18" charset="0"/>
              </a:rPr>
              <a:t>參、強化優秀僑外生留臺工作</a:t>
            </a:r>
          </a:p>
        </p:txBody>
      </p:sp>
      <p:graphicFrame>
        <p:nvGraphicFramePr>
          <p:cNvPr id="8" name="表格 7"/>
          <p:cNvGraphicFramePr>
            <a:graphicFrameLocks noGrp="1"/>
          </p:cNvGraphicFramePr>
          <p:nvPr/>
        </p:nvGraphicFramePr>
        <p:xfrm>
          <a:off x="611188" y="1674813"/>
          <a:ext cx="7993062" cy="4205754"/>
        </p:xfrm>
        <a:graphic>
          <a:graphicData uri="http://schemas.openxmlformats.org/drawingml/2006/table">
            <a:tbl>
              <a:tblPr firstRow="1" bandRow="1">
                <a:tableStyleId>{5C22544A-7EE6-4342-B048-85BDC9FD1C3A}</a:tableStyleId>
              </a:tblPr>
              <a:tblGrid>
                <a:gridCol w="2880338"/>
                <a:gridCol w="2636153"/>
                <a:gridCol w="892261"/>
                <a:gridCol w="1584310"/>
              </a:tblGrid>
              <a:tr h="319905">
                <a:tc>
                  <a:txBody>
                    <a:bodyPr/>
                    <a:lstStyle/>
                    <a:p>
                      <a:r>
                        <a:rPr lang="zh-TW" altLang="en-US" sz="1500" dirty="0" smtClean="0">
                          <a:solidFill>
                            <a:schemeClr val="tx1"/>
                          </a:solidFill>
                        </a:rPr>
                        <a:t>問題</a:t>
                      </a:r>
                      <a:endParaRPr lang="zh-TW" altLang="en-US" sz="1500" dirty="0">
                        <a:solidFill>
                          <a:schemeClr val="tx1"/>
                        </a:solidFill>
                        <a:latin typeface="微軟正黑體" panose="020B0604030504040204" pitchFamily="34" charset="-120"/>
                        <a:ea typeface="微軟正黑體" panose="020B0604030504040204" pitchFamily="34" charset="-120"/>
                      </a:endParaRPr>
                    </a:p>
                  </a:txBody>
                  <a:tcPr marL="91441" marR="91441" marT="45667" marB="45667"/>
                </a:tc>
                <a:tc>
                  <a:txBody>
                    <a:bodyPr/>
                    <a:lstStyle/>
                    <a:p>
                      <a:r>
                        <a:rPr lang="zh-TW" altLang="en-US" sz="1500" dirty="0" smtClean="0">
                          <a:solidFill>
                            <a:schemeClr val="tx1"/>
                          </a:solidFill>
                        </a:rPr>
                        <a:t>對策</a:t>
                      </a:r>
                      <a:endParaRPr lang="zh-TW" altLang="en-US" sz="1500" dirty="0">
                        <a:solidFill>
                          <a:schemeClr val="tx1"/>
                        </a:solidFill>
                        <a:latin typeface="微軟正黑體" panose="020B0604030504040204" pitchFamily="34" charset="-120"/>
                        <a:ea typeface="微軟正黑體" panose="020B0604030504040204" pitchFamily="34" charset="-120"/>
                      </a:endParaRPr>
                    </a:p>
                  </a:txBody>
                  <a:tcPr marL="91441" marR="91441" marT="45667" marB="45667"/>
                </a:tc>
                <a:tc>
                  <a:txBody>
                    <a:bodyPr/>
                    <a:lstStyle/>
                    <a:p>
                      <a:r>
                        <a:rPr lang="zh-TW" altLang="en-US" sz="1500" dirty="0" smtClean="0">
                          <a:solidFill>
                            <a:schemeClr val="tx1"/>
                          </a:solidFill>
                        </a:rPr>
                        <a:t>期程</a:t>
                      </a:r>
                      <a:endParaRPr lang="zh-TW" altLang="en-US" sz="1500" dirty="0">
                        <a:solidFill>
                          <a:schemeClr val="tx1"/>
                        </a:solidFill>
                        <a:latin typeface="微軟正黑體" panose="020B0604030504040204" pitchFamily="34" charset="-120"/>
                        <a:ea typeface="微軟正黑體" panose="020B0604030504040204" pitchFamily="34" charset="-120"/>
                      </a:endParaRPr>
                    </a:p>
                  </a:txBody>
                  <a:tcPr marL="91441" marR="91441" marT="45667" marB="45667"/>
                </a:tc>
                <a:tc>
                  <a:txBody>
                    <a:bodyPr/>
                    <a:lstStyle/>
                    <a:p>
                      <a:r>
                        <a:rPr lang="zh-TW" altLang="en-US" sz="1500" dirty="0" smtClean="0">
                          <a:solidFill>
                            <a:schemeClr val="tx1"/>
                          </a:solidFill>
                        </a:rPr>
                        <a:t>權責部會</a:t>
                      </a:r>
                      <a:endParaRPr lang="zh-TW" altLang="en-US" sz="1500" dirty="0">
                        <a:solidFill>
                          <a:schemeClr val="tx1"/>
                        </a:solidFill>
                        <a:latin typeface="微軟正黑體" panose="020B0604030504040204" pitchFamily="34" charset="-120"/>
                        <a:ea typeface="微軟正黑體" panose="020B0604030504040204" pitchFamily="34" charset="-120"/>
                      </a:endParaRPr>
                    </a:p>
                  </a:txBody>
                  <a:tcPr marL="91441" marR="91441" marT="45667" marB="45667"/>
                </a:tc>
              </a:tr>
              <a:tr h="548482">
                <a:tc>
                  <a:txBody>
                    <a:bodyPr/>
                    <a:lstStyle/>
                    <a:p>
                      <a:pPr marL="182563" marR="0" indent="-182563" algn="l" defTabSz="914400" rtl="0" eaLnBrk="1" fontAlgn="auto" latinLnBrk="0" hangingPunct="1">
                        <a:lnSpc>
                          <a:spcPct val="100000"/>
                        </a:lnSpc>
                        <a:spcBef>
                          <a:spcPts val="0"/>
                        </a:spcBef>
                        <a:spcAft>
                          <a:spcPts val="0"/>
                        </a:spcAft>
                        <a:buClrTx/>
                        <a:buSzTx/>
                        <a:buFontTx/>
                        <a:buNone/>
                        <a:tabLst/>
                        <a:defRPr/>
                      </a:pPr>
                      <a:r>
                        <a:rPr lang="en-US" altLang="zh-TW" sz="1500" kern="1200" dirty="0" smtClean="0">
                          <a:solidFill>
                            <a:schemeClr val="tx1"/>
                          </a:solidFill>
                          <a:effectLst/>
                          <a:latin typeface="+mn-lt"/>
                          <a:ea typeface="+mn-ea"/>
                          <a:cs typeface="+mn-cs"/>
                        </a:rPr>
                        <a:t>1.</a:t>
                      </a:r>
                      <a:r>
                        <a:rPr lang="zh-TW" altLang="en-US" sz="1500" kern="1200" dirty="0" smtClean="0">
                          <a:solidFill>
                            <a:schemeClr val="tx1"/>
                          </a:solidFill>
                          <a:effectLst/>
                          <a:latin typeface="+mn-lt"/>
                          <a:ea typeface="+mn-ea"/>
                          <a:cs typeface="+mn-cs"/>
                        </a:rPr>
                        <a:t>評點制仍有開放</a:t>
                      </a:r>
                      <a:r>
                        <a:rPr lang="en-US" altLang="zh-TW" sz="1500" kern="1200" dirty="0" smtClean="0">
                          <a:solidFill>
                            <a:schemeClr val="tx1"/>
                          </a:solidFill>
                          <a:effectLst/>
                          <a:latin typeface="+mn-lt"/>
                          <a:ea typeface="+mn-ea"/>
                          <a:cs typeface="+mn-cs"/>
                        </a:rPr>
                        <a:t>2,500</a:t>
                      </a:r>
                      <a:r>
                        <a:rPr lang="zh-TW" altLang="en-US" sz="1500" kern="1200" dirty="0" smtClean="0">
                          <a:solidFill>
                            <a:schemeClr val="tx1"/>
                          </a:solidFill>
                          <a:effectLst/>
                          <a:latin typeface="+mn-lt"/>
                          <a:ea typeface="+mn-ea"/>
                          <a:cs typeface="+mn-cs"/>
                        </a:rPr>
                        <a:t>名配額及薪資項目限制</a:t>
                      </a:r>
                    </a:p>
                  </a:txBody>
                  <a:tcPr marL="91441" marR="91441" marT="45670" marB="4567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500" kern="1200" dirty="0" smtClean="0">
                          <a:solidFill>
                            <a:schemeClr val="tx1"/>
                          </a:solidFill>
                          <a:effectLst/>
                          <a:latin typeface="+mn-lt"/>
                          <a:ea typeface="+mn-ea"/>
                          <a:cs typeface="+mn-cs"/>
                        </a:rPr>
                        <a:t>不限開放配額，薪資評點項目改為加分項目</a:t>
                      </a:r>
                    </a:p>
                  </a:txBody>
                  <a:tcPr marL="91441" marR="91441" marT="45670" marB="45670"/>
                </a:tc>
                <a:tc>
                  <a:txBody>
                    <a:bodyPr/>
                    <a:lstStyle/>
                    <a:p>
                      <a:pPr marL="0" algn="l" defTabSz="914400" rtl="0" eaLnBrk="1" latinLnBrk="0" hangingPunct="1"/>
                      <a:r>
                        <a:rPr lang="en-US" altLang="zh-TW" sz="1500" kern="1200" dirty="0" smtClean="0">
                          <a:solidFill>
                            <a:schemeClr val="tx1"/>
                          </a:solidFill>
                          <a:effectLst/>
                          <a:latin typeface="+mn-lt"/>
                          <a:ea typeface="+mn-ea"/>
                          <a:cs typeface="+mn-cs"/>
                        </a:rPr>
                        <a:t>104.12</a:t>
                      </a:r>
                      <a:endParaRPr lang="zh-TW" altLang="en-US" sz="1500" kern="1200" dirty="0">
                        <a:solidFill>
                          <a:schemeClr val="tx1"/>
                        </a:solidFill>
                        <a:effectLst/>
                        <a:latin typeface="+mn-lt"/>
                        <a:ea typeface="+mn-ea"/>
                        <a:cs typeface="+mn-cs"/>
                      </a:endParaRPr>
                    </a:p>
                  </a:txBody>
                  <a:tcPr marL="91441" marR="91441" marT="45667" marB="45667"/>
                </a:tc>
                <a:tc>
                  <a:txBody>
                    <a:bodyPr/>
                    <a:lstStyle/>
                    <a:p>
                      <a:r>
                        <a:rPr lang="zh-TW" altLang="en-US" sz="1500" dirty="0" smtClean="0">
                          <a:solidFill>
                            <a:schemeClr val="tx1"/>
                          </a:solidFill>
                          <a:effectLst/>
                        </a:rPr>
                        <a:t>勞動部</a:t>
                      </a:r>
                      <a:endParaRPr lang="zh-TW" altLang="en-US" sz="1500" dirty="0">
                        <a:solidFill>
                          <a:schemeClr val="tx1"/>
                        </a:solidFill>
                        <a:effectLst/>
                        <a:latin typeface="微軟正黑體" panose="020B0604030504040204" pitchFamily="34" charset="-120"/>
                        <a:ea typeface="微軟正黑體" panose="020B0604030504040204" pitchFamily="34" charset="-120"/>
                      </a:endParaRPr>
                    </a:p>
                  </a:txBody>
                  <a:tcPr marL="91441" marR="91441" marT="45667" marB="45667"/>
                </a:tc>
              </a:tr>
              <a:tr h="777082">
                <a:tc>
                  <a:txBody>
                    <a:bodyPr/>
                    <a:lstStyle/>
                    <a:p>
                      <a:pPr marL="182563" marR="0" indent="-182563" algn="l" defTabSz="914400" rtl="0" eaLnBrk="1" fontAlgn="auto" latinLnBrk="0" hangingPunct="1">
                        <a:lnSpc>
                          <a:spcPct val="100000"/>
                        </a:lnSpc>
                        <a:spcBef>
                          <a:spcPts val="0"/>
                        </a:spcBef>
                        <a:spcAft>
                          <a:spcPts val="0"/>
                        </a:spcAft>
                        <a:buClrTx/>
                        <a:buSzTx/>
                        <a:buFontTx/>
                        <a:buNone/>
                        <a:tabLst/>
                        <a:defRPr/>
                      </a:pPr>
                      <a:r>
                        <a:rPr lang="en-US" altLang="zh-TW" sz="1500" kern="1200" dirty="0" smtClean="0">
                          <a:solidFill>
                            <a:schemeClr val="tx1"/>
                          </a:solidFill>
                          <a:effectLst/>
                          <a:latin typeface="+mn-lt"/>
                          <a:ea typeface="+mn-ea"/>
                          <a:cs typeface="+mn-cs"/>
                        </a:rPr>
                        <a:t>2.</a:t>
                      </a:r>
                      <a:r>
                        <a:rPr lang="zh-TW" altLang="en-US" sz="1500" kern="1200" dirty="0" smtClean="0">
                          <a:solidFill>
                            <a:schemeClr val="tx1"/>
                          </a:solidFill>
                          <a:effectLst/>
                          <a:latin typeface="+mn-lt"/>
                          <a:ea typeface="+mn-ea"/>
                          <a:cs typeface="+mn-cs"/>
                        </a:rPr>
                        <a:t>無大學學位之高職建教僑生及海青班學員無法留臺工作</a:t>
                      </a:r>
                      <a:endParaRPr lang="zh-TW" altLang="en-US" sz="1500" kern="1200" dirty="0">
                        <a:solidFill>
                          <a:schemeClr val="tx1"/>
                        </a:solidFill>
                        <a:effectLst/>
                        <a:latin typeface="+mn-lt"/>
                        <a:ea typeface="+mn-ea"/>
                        <a:cs typeface="+mn-cs"/>
                      </a:endParaRPr>
                    </a:p>
                  </a:txBody>
                  <a:tcPr marL="91433" marR="91433" marT="45685" marB="45685"/>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500" kern="1200" dirty="0" smtClean="0">
                          <a:solidFill>
                            <a:schemeClr val="tx1"/>
                          </a:solidFill>
                          <a:effectLst/>
                          <a:latin typeface="+mn-lt"/>
                          <a:ea typeface="+mn-ea"/>
                          <a:cs typeface="+mn-cs"/>
                        </a:rPr>
                        <a:t>取得我國丙級技術士證之高職建教僑生及海青班學員，</a:t>
                      </a:r>
                      <a:r>
                        <a:rPr lang="zh-TW" altLang="en-US" sz="1500" kern="1200" dirty="0" smtClean="0">
                          <a:solidFill>
                            <a:schemeClr val="tx1"/>
                          </a:solidFill>
                          <a:effectLst/>
                          <a:latin typeface="微軟正黑體" panose="020B0604030504040204" pitchFamily="34" charset="-120"/>
                          <a:ea typeface="微軟正黑體" panose="020B0604030504040204" pitchFamily="34" charset="-120"/>
                          <a:cs typeface="+mn-cs"/>
                        </a:rPr>
                        <a:t>納入適用僑外生評點制</a:t>
                      </a:r>
                    </a:p>
                  </a:txBody>
                  <a:tcPr marL="91433" marR="91433" marT="45685" marB="45685"/>
                </a:tc>
                <a:tc>
                  <a:txBody>
                    <a:bodyPr/>
                    <a:lstStyle/>
                    <a:p>
                      <a:pPr marL="0" algn="l" defTabSz="914400" rtl="0" eaLnBrk="1" latinLnBrk="0" hangingPunct="1"/>
                      <a:r>
                        <a:rPr lang="en-US" altLang="zh-TW" sz="1500" kern="1200" dirty="0" smtClean="0">
                          <a:solidFill>
                            <a:schemeClr val="tx1"/>
                          </a:solidFill>
                          <a:effectLst/>
                          <a:latin typeface="+mn-lt"/>
                          <a:ea typeface="+mn-ea"/>
                          <a:cs typeface="+mn-cs"/>
                        </a:rPr>
                        <a:t>104.12</a:t>
                      </a:r>
                      <a:endParaRPr lang="zh-TW" altLang="en-US" sz="1500" kern="1200" dirty="0">
                        <a:solidFill>
                          <a:schemeClr val="tx1"/>
                        </a:solidFill>
                        <a:effectLst/>
                        <a:latin typeface="+mn-lt"/>
                        <a:ea typeface="+mn-ea"/>
                        <a:cs typeface="+mn-cs"/>
                      </a:endParaRPr>
                    </a:p>
                  </a:txBody>
                  <a:tcPr marL="91441" marR="91441" marT="45667" marB="45667"/>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500" dirty="0" smtClean="0">
                          <a:solidFill>
                            <a:schemeClr val="tx1"/>
                          </a:solidFill>
                          <a:effectLst/>
                        </a:rPr>
                        <a:t>勞動部</a:t>
                      </a:r>
                      <a:endParaRPr lang="zh-TW" altLang="en-US" sz="1500" dirty="0" smtClean="0">
                        <a:solidFill>
                          <a:schemeClr val="tx1"/>
                        </a:solidFill>
                        <a:effectLst/>
                        <a:latin typeface="微軟正黑體" panose="020B0604030504040204" pitchFamily="34" charset="-120"/>
                        <a:ea typeface="微軟正黑體" panose="020B0604030504040204" pitchFamily="34" charset="-120"/>
                      </a:endParaRPr>
                    </a:p>
                    <a:p>
                      <a:pPr marL="0" algn="l" defTabSz="914400" rtl="0" eaLnBrk="1" latinLnBrk="0" hangingPunct="1"/>
                      <a:endParaRPr lang="zh-TW" altLang="en-US" sz="1500" kern="1200" dirty="0">
                        <a:solidFill>
                          <a:schemeClr val="tx1"/>
                        </a:solidFill>
                        <a:effectLst/>
                        <a:latin typeface="微軟正黑體" panose="020B0604030504040204" pitchFamily="34" charset="-120"/>
                        <a:ea typeface="微軟正黑體" panose="020B0604030504040204" pitchFamily="34" charset="-120"/>
                        <a:cs typeface="+mn-cs"/>
                      </a:endParaRPr>
                    </a:p>
                  </a:txBody>
                  <a:tcPr marL="91441" marR="91441" marT="45667" marB="45667"/>
                </a:tc>
              </a:tr>
              <a:tr h="548512">
                <a:tc>
                  <a:txBody>
                    <a:bodyPr/>
                    <a:lstStyle/>
                    <a:p>
                      <a:pPr marL="182563" marR="0" indent="-182563" algn="l" defTabSz="914400" rtl="0" eaLnBrk="1" fontAlgn="auto" latinLnBrk="0" hangingPunct="1">
                        <a:lnSpc>
                          <a:spcPct val="100000"/>
                        </a:lnSpc>
                        <a:spcBef>
                          <a:spcPts val="0"/>
                        </a:spcBef>
                        <a:spcAft>
                          <a:spcPts val="0"/>
                        </a:spcAft>
                        <a:buClrTx/>
                        <a:buSzTx/>
                        <a:buFontTx/>
                        <a:buNone/>
                        <a:tabLst/>
                        <a:defRPr/>
                      </a:pPr>
                      <a:r>
                        <a:rPr lang="en-US" altLang="zh-TW" sz="1500" kern="1200" dirty="0" smtClean="0">
                          <a:solidFill>
                            <a:schemeClr val="tx1"/>
                          </a:solidFill>
                          <a:effectLst/>
                          <a:latin typeface="+mn-lt"/>
                          <a:ea typeface="+mn-ea"/>
                          <a:cs typeface="+mn-cs"/>
                        </a:rPr>
                        <a:t>3.</a:t>
                      </a:r>
                      <a:r>
                        <a:rPr lang="zh-TW" altLang="en-US" sz="1500" kern="1200" dirty="0" smtClean="0">
                          <a:solidFill>
                            <a:schemeClr val="tx1"/>
                          </a:solidFill>
                          <a:effectLst/>
                          <a:latin typeface="+mn-lt"/>
                          <a:ea typeface="+mn-ea"/>
                          <a:cs typeface="+mn-cs"/>
                        </a:rPr>
                        <a:t>僑外生及港澳生畢業後，</a:t>
                      </a:r>
                      <a:r>
                        <a:rPr lang="en-US" altLang="zh-TW" sz="1500" kern="1200" dirty="0" smtClean="0">
                          <a:solidFill>
                            <a:schemeClr val="tx1"/>
                          </a:solidFill>
                          <a:effectLst/>
                          <a:latin typeface="+mn-lt"/>
                          <a:ea typeface="+mn-ea"/>
                          <a:cs typeface="+mn-cs"/>
                        </a:rPr>
                        <a:t>6</a:t>
                      </a:r>
                      <a:r>
                        <a:rPr lang="zh-TW" altLang="en-US" sz="1500" kern="1200" dirty="0" smtClean="0">
                          <a:solidFill>
                            <a:schemeClr val="tx1"/>
                          </a:solidFill>
                          <a:effectLst/>
                          <a:latin typeface="+mn-lt"/>
                          <a:ea typeface="+mn-ea"/>
                          <a:cs typeface="+mn-cs"/>
                        </a:rPr>
                        <a:t>個月尋職期不足</a:t>
                      </a:r>
                      <a:endParaRPr lang="zh-TW" altLang="en-US" sz="1500" kern="1200" dirty="0">
                        <a:solidFill>
                          <a:schemeClr val="tx1"/>
                        </a:solidFill>
                        <a:effectLst/>
                        <a:latin typeface="+mn-lt"/>
                        <a:ea typeface="+mn-ea"/>
                        <a:cs typeface="+mn-cs"/>
                      </a:endParaRPr>
                    </a:p>
                  </a:txBody>
                  <a:tcPr marL="91433" marR="91433" marT="45685" marB="45685"/>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500" kern="1200" dirty="0" smtClean="0">
                          <a:solidFill>
                            <a:schemeClr val="tx1"/>
                          </a:solidFill>
                          <a:effectLst/>
                          <a:latin typeface="微軟正黑體" panose="020B0604030504040204" pitchFamily="34" charset="-120"/>
                          <a:ea typeface="微軟正黑體" panose="020B0604030504040204" pitchFamily="34" charset="-120"/>
                          <a:cs typeface="+mn-cs"/>
                        </a:rPr>
                        <a:t>延長至</a:t>
                      </a:r>
                      <a:r>
                        <a:rPr lang="en-US" altLang="zh-TW" sz="1500" kern="1200" dirty="0" smtClean="0">
                          <a:solidFill>
                            <a:schemeClr val="tx1"/>
                          </a:solidFill>
                          <a:effectLst/>
                          <a:latin typeface="微軟正黑體" panose="020B0604030504040204" pitchFamily="34" charset="-120"/>
                          <a:ea typeface="微軟正黑體" panose="020B0604030504040204" pitchFamily="34" charset="-120"/>
                          <a:cs typeface="+mn-cs"/>
                        </a:rPr>
                        <a:t>1</a:t>
                      </a:r>
                      <a:r>
                        <a:rPr lang="zh-TW" altLang="en-US" sz="1500" kern="1200" dirty="0" smtClean="0">
                          <a:solidFill>
                            <a:schemeClr val="tx1"/>
                          </a:solidFill>
                          <a:effectLst/>
                          <a:latin typeface="微軟正黑體" panose="020B0604030504040204" pitchFamily="34" charset="-120"/>
                          <a:ea typeface="微軟正黑體" panose="020B0604030504040204" pitchFamily="34" charset="-120"/>
                          <a:cs typeface="+mn-cs"/>
                        </a:rPr>
                        <a:t>年</a:t>
                      </a:r>
                    </a:p>
                  </a:txBody>
                  <a:tcPr marL="91433" marR="91433" marT="45685" marB="45685"/>
                </a:tc>
                <a:tc>
                  <a:txBody>
                    <a:bodyPr/>
                    <a:lstStyle/>
                    <a:p>
                      <a:pPr marL="0" algn="l" defTabSz="914400" rtl="0" eaLnBrk="1" latinLnBrk="0" hangingPunct="1"/>
                      <a:r>
                        <a:rPr lang="en-US" altLang="zh-TW" sz="1500" kern="1200" dirty="0" smtClean="0">
                          <a:solidFill>
                            <a:schemeClr val="tx1"/>
                          </a:solidFill>
                          <a:effectLst/>
                          <a:latin typeface="+mn-lt"/>
                          <a:ea typeface="+mn-ea"/>
                          <a:cs typeface="+mn-cs"/>
                        </a:rPr>
                        <a:t>104.12</a:t>
                      </a:r>
                      <a:endParaRPr lang="zh-TW" altLang="en-US" sz="1500" kern="1200" dirty="0">
                        <a:solidFill>
                          <a:schemeClr val="tx1"/>
                        </a:solidFill>
                        <a:effectLst/>
                        <a:latin typeface="+mn-lt"/>
                        <a:ea typeface="+mn-ea"/>
                        <a:cs typeface="+mn-cs"/>
                      </a:endParaRPr>
                    </a:p>
                  </a:txBody>
                  <a:tcPr marL="91441" marR="91441" marT="45667" marB="45667"/>
                </a:tc>
                <a:tc>
                  <a:txBody>
                    <a:bodyPr/>
                    <a:lstStyle/>
                    <a:p>
                      <a:pPr marL="0" algn="l" defTabSz="914400" rtl="0" eaLnBrk="1" latinLnBrk="0" hangingPunct="1"/>
                      <a:r>
                        <a:rPr lang="zh-TW" altLang="en-US" sz="1500" kern="1200" dirty="0" smtClean="0">
                          <a:solidFill>
                            <a:schemeClr val="tx1"/>
                          </a:solidFill>
                          <a:effectLst/>
                          <a:latin typeface="微軟正黑體" panose="020B0604030504040204" pitchFamily="34" charset="-120"/>
                          <a:ea typeface="微軟正黑體" panose="020B0604030504040204" pitchFamily="34" charset="-120"/>
                          <a:cs typeface="+mn-cs"/>
                        </a:rPr>
                        <a:t>內政部</a:t>
                      </a:r>
                      <a:endParaRPr lang="zh-TW" altLang="en-US" sz="1500" kern="1200" dirty="0">
                        <a:solidFill>
                          <a:schemeClr val="tx1"/>
                        </a:solidFill>
                        <a:effectLst/>
                        <a:latin typeface="微軟正黑體" panose="020B0604030504040204" pitchFamily="34" charset="-120"/>
                        <a:ea typeface="微軟正黑體" panose="020B0604030504040204" pitchFamily="34" charset="-120"/>
                        <a:cs typeface="+mn-cs"/>
                      </a:endParaRPr>
                    </a:p>
                  </a:txBody>
                  <a:tcPr marL="91441" marR="91441" marT="45667" marB="45667"/>
                </a:tc>
              </a:tr>
              <a:tr h="548512">
                <a:tc>
                  <a:txBody>
                    <a:bodyPr/>
                    <a:lstStyle/>
                    <a:p>
                      <a:pPr marL="182563" marR="0" indent="-182563" algn="l" defTabSz="914400" rtl="0" eaLnBrk="1" fontAlgn="auto" latinLnBrk="0" hangingPunct="1">
                        <a:lnSpc>
                          <a:spcPct val="100000"/>
                        </a:lnSpc>
                        <a:spcBef>
                          <a:spcPts val="0"/>
                        </a:spcBef>
                        <a:spcAft>
                          <a:spcPts val="0"/>
                        </a:spcAft>
                        <a:buClrTx/>
                        <a:buSzTx/>
                        <a:buFontTx/>
                        <a:buNone/>
                        <a:tabLst/>
                        <a:defRPr/>
                      </a:pPr>
                      <a:r>
                        <a:rPr lang="en-US" altLang="zh-TW" sz="1500" kern="1200" dirty="0" smtClean="0">
                          <a:solidFill>
                            <a:schemeClr val="tx1"/>
                          </a:solidFill>
                          <a:effectLst/>
                          <a:latin typeface="+mn-lt"/>
                          <a:ea typeface="+mn-ea"/>
                          <a:cs typeface="+mn-cs"/>
                        </a:rPr>
                        <a:t>4.</a:t>
                      </a:r>
                      <a:r>
                        <a:rPr lang="zh-TW" altLang="en-US" sz="1500" kern="1200" dirty="0" smtClean="0">
                          <a:solidFill>
                            <a:schemeClr val="tx1"/>
                          </a:solidFill>
                          <a:effectLst/>
                          <a:latin typeface="+mn-lt"/>
                          <a:ea typeface="+mn-ea"/>
                          <a:cs typeface="+mn-cs"/>
                        </a:rPr>
                        <a:t>海青班學員結業後，</a:t>
                      </a:r>
                      <a:r>
                        <a:rPr lang="en-US" altLang="zh-TW" sz="1500" kern="1200" dirty="0" smtClean="0">
                          <a:solidFill>
                            <a:schemeClr val="tx1"/>
                          </a:solidFill>
                          <a:effectLst/>
                          <a:latin typeface="+mn-lt"/>
                          <a:ea typeface="+mn-ea"/>
                          <a:cs typeface="+mn-cs"/>
                        </a:rPr>
                        <a:t>3</a:t>
                      </a:r>
                      <a:r>
                        <a:rPr lang="zh-TW" altLang="en-US" sz="1500" kern="1200" dirty="0" smtClean="0">
                          <a:solidFill>
                            <a:schemeClr val="tx1"/>
                          </a:solidFill>
                          <a:effectLst/>
                          <a:latin typeface="+mn-lt"/>
                          <a:ea typeface="+mn-ea"/>
                          <a:cs typeface="+mn-cs"/>
                        </a:rPr>
                        <a:t>個月尋職期不足</a:t>
                      </a:r>
                    </a:p>
                  </a:txBody>
                  <a:tcPr marL="91433" marR="91433" marT="45685" marB="45685"/>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500" kern="1200" dirty="0" smtClean="0">
                          <a:solidFill>
                            <a:schemeClr val="tx1"/>
                          </a:solidFill>
                          <a:effectLst/>
                          <a:latin typeface="微軟正黑體" panose="020B0604030504040204" pitchFamily="34" charset="-120"/>
                          <a:ea typeface="微軟正黑體" panose="020B0604030504040204" pitchFamily="34" charset="-120"/>
                          <a:cs typeface="+mn-cs"/>
                        </a:rPr>
                        <a:t>延長至</a:t>
                      </a:r>
                      <a:r>
                        <a:rPr lang="en-US" altLang="zh-TW" sz="1500" kern="1200" dirty="0" smtClean="0">
                          <a:solidFill>
                            <a:schemeClr val="tx1"/>
                          </a:solidFill>
                          <a:effectLst/>
                          <a:latin typeface="微軟正黑體" panose="020B0604030504040204" pitchFamily="34" charset="-120"/>
                          <a:ea typeface="微軟正黑體" panose="020B0604030504040204" pitchFamily="34" charset="-120"/>
                          <a:cs typeface="+mn-cs"/>
                        </a:rPr>
                        <a:t>1</a:t>
                      </a:r>
                      <a:r>
                        <a:rPr lang="zh-TW" altLang="en-US" sz="1500" kern="1200" dirty="0" smtClean="0">
                          <a:solidFill>
                            <a:schemeClr val="tx1"/>
                          </a:solidFill>
                          <a:effectLst/>
                          <a:latin typeface="微軟正黑體" panose="020B0604030504040204" pitchFamily="34" charset="-120"/>
                          <a:ea typeface="微軟正黑體" panose="020B0604030504040204" pitchFamily="34" charset="-120"/>
                          <a:cs typeface="+mn-cs"/>
                        </a:rPr>
                        <a:t>年</a:t>
                      </a:r>
                    </a:p>
                  </a:txBody>
                  <a:tcPr marL="91433" marR="91433" marT="45685" marB="45685"/>
                </a:tc>
                <a:tc>
                  <a:txBody>
                    <a:bodyPr/>
                    <a:lstStyle/>
                    <a:p>
                      <a:pPr marL="0" algn="l" defTabSz="914400" rtl="0" eaLnBrk="1" latinLnBrk="0" hangingPunct="1"/>
                      <a:r>
                        <a:rPr lang="en-US" altLang="zh-TW" sz="1500" kern="1200" dirty="0" smtClean="0">
                          <a:solidFill>
                            <a:schemeClr val="tx1"/>
                          </a:solidFill>
                          <a:effectLst/>
                          <a:latin typeface="+mn-lt"/>
                          <a:ea typeface="+mn-ea"/>
                          <a:cs typeface="+mn-cs"/>
                        </a:rPr>
                        <a:t>104.12</a:t>
                      </a:r>
                      <a:endParaRPr lang="zh-TW" altLang="en-US" sz="1500" kern="1200" dirty="0">
                        <a:solidFill>
                          <a:schemeClr val="tx1"/>
                        </a:solidFill>
                        <a:effectLst/>
                        <a:latin typeface="+mn-lt"/>
                        <a:ea typeface="+mn-ea"/>
                        <a:cs typeface="+mn-cs"/>
                      </a:endParaRPr>
                    </a:p>
                  </a:txBody>
                  <a:tcPr marL="91433" marR="91433" marT="45682" marB="45682"/>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500" kern="1200" dirty="0" smtClean="0">
                          <a:solidFill>
                            <a:schemeClr val="tx1"/>
                          </a:solidFill>
                          <a:effectLst/>
                          <a:latin typeface="微軟正黑體" panose="020B0604030504040204" pitchFamily="34" charset="-120"/>
                          <a:ea typeface="微軟正黑體" panose="020B0604030504040204" pitchFamily="34" charset="-120"/>
                          <a:cs typeface="+mn-cs"/>
                        </a:rPr>
                        <a:t>內政部、僑委會</a:t>
                      </a:r>
                    </a:p>
                  </a:txBody>
                  <a:tcPr marL="91433" marR="91433" marT="45682" marB="45682"/>
                </a:tc>
              </a:tr>
              <a:tr h="1462795">
                <a:tc>
                  <a:txBody>
                    <a:bodyPr/>
                    <a:lstStyle/>
                    <a:p>
                      <a:pPr marL="182563" marR="0" indent="-182563" algn="l" defTabSz="914400" rtl="0" eaLnBrk="1" fontAlgn="auto" latinLnBrk="0" hangingPunct="1">
                        <a:lnSpc>
                          <a:spcPct val="100000"/>
                        </a:lnSpc>
                        <a:spcBef>
                          <a:spcPts val="0"/>
                        </a:spcBef>
                        <a:spcAft>
                          <a:spcPts val="0"/>
                        </a:spcAft>
                        <a:buClrTx/>
                        <a:buSzTx/>
                        <a:buFontTx/>
                        <a:buNone/>
                        <a:tabLst/>
                        <a:defRPr/>
                      </a:pPr>
                      <a:r>
                        <a:rPr lang="en-US" altLang="zh-TW" sz="1500" kern="1200" dirty="0" smtClean="0">
                          <a:solidFill>
                            <a:schemeClr val="tx1"/>
                          </a:solidFill>
                          <a:effectLst/>
                          <a:latin typeface="+mn-lt"/>
                          <a:ea typeface="+mn-ea"/>
                          <a:cs typeface="+mn-cs"/>
                        </a:rPr>
                        <a:t>5.</a:t>
                      </a:r>
                      <a:r>
                        <a:rPr lang="zh-TW" altLang="en-US" sz="1500" kern="1200" dirty="0" smtClean="0">
                          <a:solidFill>
                            <a:schemeClr val="tx1"/>
                          </a:solidFill>
                          <a:effectLst/>
                          <a:latin typeface="+mn-lt"/>
                          <a:ea typeface="+mn-ea"/>
                          <a:cs typeface="+mn-cs"/>
                        </a:rPr>
                        <a:t>僑外生及港澳生畢業留臺工作申請歸化、永久居留或定居之居留期間過長</a:t>
                      </a:r>
                    </a:p>
                  </a:txBody>
                  <a:tcPr marL="91433" marR="91433" marT="45685" marB="45685"/>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500" kern="1200" dirty="0" smtClean="0">
                          <a:solidFill>
                            <a:schemeClr val="tx1"/>
                          </a:solidFill>
                          <a:effectLst/>
                          <a:latin typeface="+mn-lt"/>
                          <a:ea typeface="+mn-ea"/>
                          <a:cs typeface="+mn-cs"/>
                        </a:rPr>
                        <a:t>縮短留臺工作申請歸化、永久居留或定居之居留期間，修正國籍法、入出國及移民法與香港澳門居民進入臺灣地區及居留定居許可辦法等相關法規</a:t>
                      </a:r>
                    </a:p>
                  </a:txBody>
                  <a:tcPr marL="91433" marR="91433" marT="45685" marB="45685"/>
                </a:tc>
                <a:tc>
                  <a:txBody>
                    <a:bodyPr/>
                    <a:lstStyle/>
                    <a:p>
                      <a:pPr marL="182563" marR="0" indent="-182563" algn="l" defTabSz="914400" rtl="0" eaLnBrk="1" fontAlgn="auto" latinLnBrk="0" hangingPunct="1">
                        <a:lnSpc>
                          <a:spcPct val="100000"/>
                        </a:lnSpc>
                        <a:spcBef>
                          <a:spcPts val="0"/>
                        </a:spcBef>
                        <a:spcAft>
                          <a:spcPts val="0"/>
                        </a:spcAft>
                        <a:buClrTx/>
                        <a:buSzTx/>
                        <a:buFontTx/>
                        <a:buNone/>
                        <a:tabLst/>
                        <a:defRPr/>
                      </a:pPr>
                      <a:r>
                        <a:rPr lang="en-US" altLang="zh-TW" sz="1500" kern="1200" dirty="0" smtClean="0">
                          <a:solidFill>
                            <a:schemeClr val="tx1"/>
                          </a:solidFill>
                          <a:effectLst/>
                          <a:latin typeface="+mn-lt"/>
                          <a:ea typeface="+mn-ea"/>
                          <a:cs typeface="+mn-cs"/>
                        </a:rPr>
                        <a:t>105.12</a:t>
                      </a:r>
                      <a:endParaRPr lang="zh-TW" altLang="en-US" sz="1500" kern="1200" dirty="0">
                        <a:solidFill>
                          <a:schemeClr val="tx1"/>
                        </a:solidFill>
                        <a:effectLst/>
                        <a:latin typeface="+mn-lt"/>
                        <a:ea typeface="+mn-ea"/>
                        <a:cs typeface="+mn-cs"/>
                      </a:endParaRPr>
                    </a:p>
                  </a:txBody>
                  <a:tcPr marL="91433" marR="91433" marT="45682" marB="45682"/>
                </a:tc>
                <a:tc>
                  <a:txBody>
                    <a:bodyPr/>
                    <a:lstStyle/>
                    <a:p>
                      <a:pPr marL="182563" marR="0" indent="-182563" algn="l" defTabSz="914400" rtl="0" eaLnBrk="1" fontAlgn="auto" latinLnBrk="0" hangingPunct="1">
                        <a:lnSpc>
                          <a:spcPct val="100000"/>
                        </a:lnSpc>
                        <a:spcBef>
                          <a:spcPts val="0"/>
                        </a:spcBef>
                        <a:spcAft>
                          <a:spcPts val="0"/>
                        </a:spcAft>
                        <a:buClrTx/>
                        <a:buSzTx/>
                        <a:buFontTx/>
                        <a:buNone/>
                        <a:tabLst/>
                        <a:defRPr/>
                      </a:pPr>
                      <a:r>
                        <a:rPr lang="zh-TW" altLang="en-US" sz="1500" kern="1200" dirty="0" smtClean="0">
                          <a:solidFill>
                            <a:schemeClr val="tx1"/>
                          </a:solidFill>
                          <a:effectLst/>
                          <a:latin typeface="+mn-lt"/>
                          <a:ea typeface="+mn-ea"/>
                          <a:cs typeface="+mn-cs"/>
                        </a:rPr>
                        <a:t>內政部</a:t>
                      </a:r>
                    </a:p>
                  </a:txBody>
                  <a:tcPr marL="91433" marR="91433" marT="45682" marB="45682"/>
                </a:tc>
              </a:tr>
            </a:tbl>
          </a:graphicData>
        </a:graphic>
      </p:graphicFrame>
      <p:sp>
        <p:nvSpPr>
          <p:cNvPr id="16424" name="矩形 2"/>
          <p:cNvSpPr>
            <a:spLocks noChangeArrowheads="1"/>
          </p:cNvSpPr>
          <p:nvPr/>
        </p:nvSpPr>
        <p:spPr bwMode="auto">
          <a:xfrm>
            <a:off x="1187450" y="1125538"/>
            <a:ext cx="4572000" cy="460375"/>
          </a:xfrm>
          <a:prstGeom prst="rect">
            <a:avLst/>
          </a:prstGeom>
          <a:noFill/>
          <a:ln w="9525">
            <a:noFill/>
            <a:miter lim="800000"/>
            <a:headEnd/>
            <a:tailEnd/>
          </a:ln>
        </p:spPr>
        <p:txBody>
          <a:bodyPr>
            <a:spAutoFit/>
          </a:bodyPr>
          <a:lstStyle/>
          <a:p>
            <a:pPr eaLnBrk="0" hangingPunct="0"/>
            <a:r>
              <a:rPr lang="en-US" altLang="zh-TW" sz="2400">
                <a:solidFill>
                  <a:srgbClr val="031227"/>
                </a:solidFill>
                <a:latin typeface="微軟正黑體" pitchFamily="34" charset="-120"/>
                <a:ea typeface="微軟正黑體" pitchFamily="34" charset="-120"/>
                <a:cs typeface="Times New Roman" pitchFamily="18" charset="0"/>
              </a:rPr>
              <a:t>(</a:t>
            </a:r>
            <a:r>
              <a:rPr lang="zh-TW" altLang="en-US" sz="2400">
                <a:solidFill>
                  <a:srgbClr val="031227"/>
                </a:solidFill>
                <a:latin typeface="微軟正黑體" pitchFamily="34" charset="-120"/>
                <a:ea typeface="微軟正黑體" pitchFamily="34" charset="-120"/>
                <a:cs typeface="Times New Roman" pitchFamily="18" charset="0"/>
              </a:rPr>
              <a:t>二</a:t>
            </a:r>
            <a:r>
              <a:rPr lang="en-US" altLang="zh-TW" sz="2400">
                <a:solidFill>
                  <a:srgbClr val="031227"/>
                </a:solidFill>
                <a:latin typeface="微軟正黑體" pitchFamily="34" charset="-120"/>
                <a:ea typeface="微軟正黑體" pitchFamily="34" charset="-120"/>
                <a:cs typeface="Times New Roman" pitchFamily="18" charset="0"/>
              </a:rPr>
              <a:t>)</a:t>
            </a:r>
            <a:r>
              <a:rPr lang="zh-TW" altLang="en-US" sz="2400">
                <a:solidFill>
                  <a:srgbClr val="031227"/>
                </a:solidFill>
                <a:latin typeface="微軟正黑體" pitchFamily="34" charset="-120"/>
                <a:ea typeface="微軟正黑體" pitchFamily="34" charset="-120"/>
                <a:cs typeface="Times New Roman" pitchFamily="18" charset="0"/>
              </a:rPr>
              <a:t>僑外生</a:t>
            </a:r>
            <a:endParaRPr lang="zh-TW" altLang="en-US" sz="2400">
              <a:ea typeface="微軟正黑體" pitchFamily="34" charset="-120"/>
              <a:cs typeface="Times New Roman" pitchFamily="18" charset="0"/>
            </a:endParaRPr>
          </a:p>
        </p:txBody>
      </p:sp>
      <p:sp>
        <p:nvSpPr>
          <p:cNvPr id="16425" name="投影片編號版面配置區 1"/>
          <p:cNvSpPr>
            <a:spLocks noGrp="1"/>
          </p:cNvSpPr>
          <p:nvPr>
            <p:ph type="sldNum" sz="quarter" idx="12"/>
          </p:nvPr>
        </p:nvSpPr>
        <p:spPr bwMode="auto">
          <a:noFill/>
          <a:ln>
            <a:miter lim="800000"/>
            <a:headEnd/>
            <a:tailEnd/>
          </a:ln>
        </p:spPr>
        <p:txBody>
          <a:bodyPr/>
          <a:lstStyle/>
          <a:p>
            <a:fld id="{1B0B9B90-F2D9-470F-8F78-E1E559A9E131}" type="slidenum">
              <a:rPr lang="en-US" altLang="zh-TW" smtClean="0"/>
              <a:pPr/>
              <a:t>14</a:t>
            </a:fld>
            <a:endParaRPr lang="en-US" altLang="zh-TW" smtClean="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標題 1"/>
          <p:cNvSpPr txBox="1">
            <a:spLocks/>
          </p:cNvSpPr>
          <p:nvPr/>
        </p:nvSpPr>
        <p:spPr bwMode="auto">
          <a:xfrm>
            <a:off x="457200" y="115888"/>
            <a:ext cx="8229600" cy="719137"/>
          </a:xfrm>
          <a:prstGeom prst="rect">
            <a:avLst/>
          </a:prstGeom>
          <a:noFill/>
          <a:ln w="9525">
            <a:noFill/>
            <a:miter lim="800000"/>
            <a:headEnd/>
            <a:tailEnd/>
          </a:ln>
        </p:spPr>
        <p:txBody>
          <a:bodyPr anchor="ctr"/>
          <a:lstStyle/>
          <a:p>
            <a:pPr algn="ctr"/>
            <a:endParaRPr lang="zh-TW" altLang="en-US" sz="3600">
              <a:latin typeface="微軟正黑體" pitchFamily="34" charset="-120"/>
              <a:ea typeface="微軟正黑體" pitchFamily="34" charset="-120"/>
            </a:endParaRPr>
          </a:p>
        </p:txBody>
      </p:sp>
      <p:sp>
        <p:nvSpPr>
          <p:cNvPr id="20485" name="矩形 1"/>
          <p:cNvSpPr>
            <a:spLocks noChangeArrowheads="1"/>
          </p:cNvSpPr>
          <p:nvPr/>
        </p:nvSpPr>
        <p:spPr bwMode="auto">
          <a:xfrm>
            <a:off x="457200" y="765175"/>
            <a:ext cx="8496300" cy="5927725"/>
          </a:xfrm>
          <a:prstGeom prst="rect">
            <a:avLst/>
          </a:prstGeom>
          <a:noFill/>
          <a:ln>
            <a:noFill/>
          </a:ln>
          <a:extLst/>
        </p:spPr>
        <p:txBody>
          <a:bodyPr>
            <a:spAutoFit/>
          </a:bodyPr>
          <a:lstStyle/>
          <a:p>
            <a:pPr algn="just" eaLnBrk="0" hangingPunct="0">
              <a:lnSpc>
                <a:spcPts val="3500"/>
              </a:lnSpc>
              <a:defRPr/>
            </a:pPr>
            <a:r>
              <a:rPr lang="zh-TW" altLang="en-US" sz="2400" b="1" dirty="0">
                <a:effectLst>
                  <a:outerShdw blurRad="38100" dist="38100" dir="2700000" algn="tl">
                    <a:srgbClr val="C0C0C0"/>
                  </a:outerShdw>
                </a:effectLst>
                <a:latin typeface="微軟正黑體" pitchFamily="34" charset="-120"/>
                <a:ea typeface="微軟正黑體" pitchFamily="34" charset="-120"/>
                <a:cs typeface="Times New Roman" pitchFamily="18" charset="0"/>
              </a:rPr>
              <a:t>四、策進作為</a:t>
            </a:r>
            <a:endParaRPr lang="en-US" altLang="zh-TW" sz="2400" b="1" dirty="0">
              <a:effectLst>
                <a:outerShdw blurRad="38100" dist="38100" dir="2700000" algn="tl">
                  <a:srgbClr val="C0C0C0"/>
                </a:outerShdw>
              </a:effectLst>
              <a:latin typeface="微軟正黑體" pitchFamily="34" charset="-120"/>
              <a:ea typeface="微軟正黑體" pitchFamily="34" charset="-120"/>
              <a:cs typeface="Times New Roman" pitchFamily="18" charset="0"/>
            </a:endParaRPr>
          </a:p>
          <a:p>
            <a:pPr marL="273050" indent="-273050" algn="just" eaLnBrk="0" hangingPunct="0">
              <a:lnSpc>
                <a:spcPts val="3500"/>
              </a:lnSpc>
              <a:buFont typeface="Wingdings" pitchFamily="2" charset="2"/>
              <a:buChar char="l"/>
              <a:defRPr/>
            </a:pPr>
            <a:r>
              <a:rPr lang="zh-TW" altLang="en-US" sz="2400" dirty="0">
                <a:latin typeface="微軟正黑體" pitchFamily="34" charset="-120"/>
                <a:ea typeface="微軟正黑體" pitchFamily="34" charset="-120"/>
                <a:cs typeface="Times New Roman" pitchFamily="18" charset="0"/>
              </a:rPr>
              <a:t>採評點制，免除雇主資本額及營業額限制，採計學歷、</a:t>
            </a:r>
            <a:r>
              <a:rPr lang="zh-TW" altLang="en-US" sz="2400" dirty="0">
                <a:effectLst>
                  <a:outerShdw blurRad="38100" dist="38100" dir="2700000" algn="tl">
                    <a:srgbClr val="C0C0C0"/>
                  </a:outerShdw>
                </a:effectLst>
                <a:latin typeface="微軟正黑體" pitchFamily="34" charset="-120"/>
                <a:ea typeface="微軟正黑體" pitchFamily="34" charset="-120"/>
                <a:cs typeface="Times New Roman" pitchFamily="18" charset="0"/>
              </a:rPr>
              <a:t>擔任職務資格</a:t>
            </a:r>
            <a:r>
              <a:rPr lang="zh-TW" altLang="en-US" sz="2400" dirty="0">
                <a:latin typeface="微軟正黑體" pitchFamily="34" charset="-120"/>
                <a:ea typeface="微軟正黑體" pitchFamily="34" charset="-120"/>
                <a:cs typeface="Times New Roman" pitchFamily="18" charset="0"/>
              </a:rPr>
              <a:t>、華語及外語能力等</a:t>
            </a:r>
            <a:r>
              <a:rPr lang="en-US" altLang="zh-TW" sz="2400" dirty="0">
                <a:latin typeface="微軟正黑體" pitchFamily="34" charset="-120"/>
                <a:ea typeface="微軟正黑體" pitchFamily="34" charset="-120"/>
                <a:cs typeface="Times New Roman" pitchFamily="18" charset="0"/>
              </a:rPr>
              <a:t>4</a:t>
            </a:r>
            <a:r>
              <a:rPr lang="zh-TW" altLang="en-US" sz="2400" dirty="0">
                <a:latin typeface="微軟正黑體" pitchFamily="34" charset="-120"/>
                <a:ea typeface="微軟正黑體" pitchFamily="34" charset="-120"/>
                <a:cs typeface="Times New Roman" pitchFamily="18" charset="0"/>
              </a:rPr>
              <a:t>項，得分達</a:t>
            </a:r>
            <a:r>
              <a:rPr lang="en-US" altLang="zh-TW" sz="2400" dirty="0">
                <a:latin typeface="微軟正黑體" pitchFamily="34" charset="-120"/>
                <a:ea typeface="微軟正黑體" pitchFamily="34" charset="-120"/>
                <a:cs typeface="Times New Roman" pitchFamily="18" charset="0"/>
              </a:rPr>
              <a:t>60</a:t>
            </a:r>
            <a:r>
              <a:rPr lang="zh-TW" altLang="en-US" sz="2400" dirty="0">
                <a:latin typeface="微軟正黑體" pitchFamily="34" charset="-120"/>
                <a:ea typeface="微軟正黑體" pitchFamily="34" charset="-120"/>
                <a:cs typeface="Times New Roman" pitchFamily="18" charset="0"/>
              </a:rPr>
              <a:t>點可留臺工作，落實留才政策目的。</a:t>
            </a:r>
            <a:endParaRPr lang="en-US" altLang="zh-TW" sz="2400" dirty="0">
              <a:latin typeface="微軟正黑體" pitchFamily="34" charset="-120"/>
              <a:ea typeface="微軟正黑體" pitchFamily="34" charset="-120"/>
              <a:cs typeface="Times New Roman" pitchFamily="18" charset="0"/>
            </a:endParaRPr>
          </a:p>
          <a:p>
            <a:pPr marL="266700" indent="-266700" algn="just" eaLnBrk="0" hangingPunct="0">
              <a:lnSpc>
                <a:spcPts val="3500"/>
              </a:lnSpc>
              <a:buFont typeface="Wingdings" pitchFamily="2" charset="2"/>
              <a:buChar char="l"/>
              <a:defRPr/>
            </a:pPr>
            <a:r>
              <a:rPr lang="zh-TW" altLang="en-US" sz="2400" dirty="0">
                <a:latin typeface="微軟正黑體" pitchFamily="34" charset="-120"/>
                <a:ea typeface="微軟正黑體" pitchFamily="34" charset="-120"/>
                <a:cs typeface="Times New Roman" pitchFamily="18" charset="0"/>
              </a:rPr>
              <a:t>取得丙級以上技術士證之高職建教僑生及海青班學員，</a:t>
            </a:r>
            <a:r>
              <a:rPr lang="zh-TW" altLang="en-US" sz="2400" dirty="0">
                <a:latin typeface="微軟正黑體" pitchFamily="34" charset="-120"/>
                <a:ea typeface="微軟正黑體" pitchFamily="34" charset="-120"/>
              </a:rPr>
              <a:t>將比照大學畢業僑外生適用評點制。</a:t>
            </a:r>
            <a:endParaRPr lang="en-US" altLang="zh-TW" sz="2400" dirty="0">
              <a:effectLst>
                <a:outerShdw blurRad="38100" dist="38100" dir="2700000" algn="tl">
                  <a:srgbClr val="C0C0C0"/>
                </a:outerShdw>
              </a:effectLst>
              <a:latin typeface="微軟正黑體" pitchFamily="34" charset="-120"/>
              <a:ea typeface="微軟正黑體" pitchFamily="34" charset="-120"/>
            </a:endParaRPr>
          </a:p>
          <a:p>
            <a:pPr algn="just" eaLnBrk="0" hangingPunct="0">
              <a:lnSpc>
                <a:spcPts val="3500"/>
              </a:lnSpc>
              <a:buFont typeface="Wingdings" pitchFamily="2" charset="2"/>
              <a:buChar char="l"/>
              <a:defRPr/>
            </a:pPr>
            <a:r>
              <a:rPr lang="zh-TW" altLang="en-US" sz="2400" dirty="0">
                <a:effectLst>
                  <a:outerShdw blurRad="38100" dist="38100" dir="2700000" algn="tl">
                    <a:srgbClr val="C0C0C0"/>
                  </a:outerShdw>
                </a:effectLst>
                <a:latin typeface="微軟正黑體" pitchFamily="34" charset="-120"/>
                <a:ea typeface="微軟正黑體" pitchFamily="34" charset="-120"/>
              </a:rPr>
              <a:t>例如</a:t>
            </a:r>
            <a:endParaRPr lang="en-US" altLang="zh-TW" sz="2400" dirty="0">
              <a:effectLst>
                <a:outerShdw blurRad="38100" dist="38100" dir="2700000" algn="tl">
                  <a:srgbClr val="C0C0C0"/>
                </a:outerShdw>
              </a:effectLst>
              <a:latin typeface="微軟正黑體" pitchFamily="34" charset="-120"/>
              <a:ea typeface="微軟正黑體" pitchFamily="34" charset="-120"/>
            </a:endParaRPr>
          </a:p>
          <a:p>
            <a:pPr marL="800100" lvl="1" indent="-342900" algn="just" eaLnBrk="0" hangingPunct="0">
              <a:lnSpc>
                <a:spcPts val="3500"/>
              </a:lnSpc>
              <a:buFont typeface="Arial" charset="0"/>
              <a:buChar char="•"/>
              <a:defRPr/>
            </a:pPr>
            <a:r>
              <a:rPr lang="zh-TW" altLang="en-US" sz="2400" dirty="0">
                <a:effectLst>
                  <a:outerShdw blurRad="38100" dist="38100" dir="2700000" algn="tl">
                    <a:srgbClr val="C0C0C0"/>
                  </a:outerShdw>
                </a:effectLst>
                <a:latin typeface="微軟正黑體" pitchFamily="34" charset="-120"/>
                <a:ea typeface="微軟正黑體" pitchFamily="34" charset="-120"/>
              </a:rPr>
              <a:t>本地乙公司擬拓展東南亞業務，欲延攬某在臺大學畢業僑外生留臺工作，但資本額及營業額偏低，無法僱用。</a:t>
            </a:r>
            <a:endParaRPr lang="en-US" altLang="zh-TW" sz="2400" dirty="0">
              <a:effectLst>
                <a:outerShdw blurRad="38100" dist="38100" dir="2700000" algn="tl">
                  <a:srgbClr val="C0C0C0"/>
                </a:outerShdw>
              </a:effectLst>
              <a:latin typeface="微軟正黑體" pitchFamily="34" charset="-120"/>
              <a:ea typeface="微軟正黑體" pitchFamily="34" charset="-120"/>
            </a:endParaRPr>
          </a:p>
          <a:p>
            <a:pPr marL="800100" lvl="1" indent="-342900" algn="just" eaLnBrk="0" hangingPunct="0">
              <a:lnSpc>
                <a:spcPts val="3500"/>
              </a:lnSpc>
              <a:defRPr/>
            </a:pPr>
            <a:endParaRPr lang="en-US" altLang="zh-TW" sz="2400" dirty="0">
              <a:effectLst>
                <a:outerShdw blurRad="38100" dist="38100" dir="2700000" algn="tl">
                  <a:srgbClr val="C0C0C0"/>
                </a:outerShdw>
              </a:effectLst>
              <a:latin typeface="微軟正黑體" pitchFamily="34" charset="-120"/>
              <a:ea typeface="微軟正黑體" pitchFamily="34" charset="-120"/>
            </a:endParaRPr>
          </a:p>
          <a:p>
            <a:pPr marL="800100" lvl="1" indent="-342900" algn="just" eaLnBrk="0" hangingPunct="0">
              <a:lnSpc>
                <a:spcPts val="3500"/>
              </a:lnSpc>
              <a:buFont typeface="Arial" charset="0"/>
              <a:buChar char="•"/>
              <a:defRPr/>
            </a:pPr>
            <a:endParaRPr lang="en-US" altLang="zh-TW" sz="2400" dirty="0">
              <a:latin typeface="微軟正黑體" pitchFamily="34" charset="-120"/>
              <a:ea typeface="微軟正黑體" pitchFamily="34" charset="-120"/>
            </a:endParaRPr>
          </a:p>
          <a:p>
            <a:pPr marL="800100" lvl="1" indent="-342900" algn="just" eaLnBrk="0" hangingPunct="0">
              <a:lnSpc>
                <a:spcPts val="3500"/>
              </a:lnSpc>
              <a:buFont typeface="Arial" charset="0"/>
              <a:buChar char="•"/>
              <a:defRPr/>
            </a:pPr>
            <a:r>
              <a:rPr lang="zh-TW" altLang="en-US" sz="2400" dirty="0">
                <a:effectLst>
                  <a:outerShdw blurRad="38100" dist="38100" dir="2700000" algn="tl">
                    <a:srgbClr val="C0C0C0"/>
                  </a:outerShdw>
                </a:effectLst>
                <a:latin typeface="微軟正黑體" pitchFamily="34" charset="-120"/>
                <a:ea typeface="微軟正黑體" pitchFamily="34" charset="-120"/>
              </a:rPr>
              <a:t>經評點，該僑外生符合</a:t>
            </a:r>
            <a:r>
              <a:rPr lang="en-US" altLang="zh-TW" sz="2400" dirty="0">
                <a:effectLst>
                  <a:outerShdw blurRad="38100" dist="38100" dir="2700000" algn="tl">
                    <a:srgbClr val="C0C0C0"/>
                  </a:outerShdw>
                </a:effectLst>
                <a:latin typeface="微軟正黑體" pitchFamily="34" charset="-120"/>
                <a:ea typeface="微軟正黑體" pitchFamily="34" charset="-120"/>
              </a:rPr>
              <a:t>60</a:t>
            </a:r>
            <a:r>
              <a:rPr lang="zh-TW" altLang="en-US" sz="2400" dirty="0">
                <a:effectLst>
                  <a:outerShdw blurRad="38100" dist="38100" dir="2700000" algn="tl">
                    <a:srgbClr val="C0C0C0"/>
                  </a:outerShdw>
                </a:effectLst>
                <a:latin typeface="微軟正黑體" pitchFamily="34" charset="-120"/>
                <a:ea typeface="微軟正黑體" pitchFamily="34" charset="-120"/>
              </a:rPr>
              <a:t>點門檻，乙公司即可僱用，留臺從事專門技術工作。</a:t>
            </a:r>
          </a:p>
        </p:txBody>
      </p:sp>
      <p:sp>
        <p:nvSpPr>
          <p:cNvPr id="9" name="標題 1"/>
          <p:cNvSpPr>
            <a:spLocks noGrp="1"/>
          </p:cNvSpPr>
          <p:nvPr>
            <p:ph type="title"/>
          </p:nvPr>
        </p:nvSpPr>
        <p:spPr>
          <a:xfrm>
            <a:off x="279400" y="327025"/>
            <a:ext cx="8229600" cy="392113"/>
          </a:xfrm>
        </p:spPr>
        <p:txBody>
          <a:bodyPr/>
          <a:lstStyle/>
          <a:p>
            <a:pPr algn="l">
              <a:defRPr/>
            </a:pPr>
            <a:r>
              <a:rPr lang="zh-TW" altLang="en-US" sz="3200" b="1" dirty="0">
                <a:solidFill>
                  <a:srgbClr val="031227"/>
                </a:solidFill>
                <a:effectLst>
                  <a:outerShdw blurRad="38100" dist="38100" dir="2700000" algn="tl">
                    <a:srgbClr val="C0C0C0"/>
                  </a:outerShdw>
                </a:effectLst>
                <a:latin typeface="微軟正黑體" panose="020B0604030504040204" pitchFamily="34" charset="-120"/>
                <a:ea typeface="微軟正黑體" panose="020B0604030504040204" pitchFamily="34" charset="-120"/>
                <a:cs typeface="Times New Roman" pitchFamily="18" charset="0"/>
              </a:rPr>
              <a:t>參、強化優秀僑外生留臺工作</a:t>
            </a:r>
            <a:endParaRPr lang="zh-TW" altLang="en-US" sz="3200" b="1" dirty="0" smtClean="0">
              <a:solidFill>
                <a:srgbClr val="031227"/>
              </a:solidFill>
              <a:effectLst>
                <a:outerShdw blurRad="38100" dist="38100" dir="2700000" algn="tl">
                  <a:srgbClr val="C0C0C0"/>
                </a:outerShdw>
              </a:effectLst>
              <a:latin typeface="微軟正黑體" panose="020B0604030504040204" pitchFamily="34" charset="-120"/>
              <a:ea typeface="微軟正黑體" panose="020B0604030504040204" pitchFamily="34" charset="-120"/>
              <a:cs typeface="Times New Roman" pitchFamily="18" charset="0"/>
            </a:endParaRPr>
          </a:p>
        </p:txBody>
      </p:sp>
      <p:sp>
        <p:nvSpPr>
          <p:cNvPr id="6" name="向下箭號 5"/>
          <p:cNvSpPr/>
          <p:nvPr/>
        </p:nvSpPr>
        <p:spPr>
          <a:xfrm>
            <a:off x="4211638" y="4940300"/>
            <a:ext cx="1008062" cy="50482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TW" altLang="en-US"/>
          </a:p>
        </p:txBody>
      </p:sp>
      <p:sp>
        <p:nvSpPr>
          <p:cNvPr id="17414" name="文字方塊 6"/>
          <p:cNvSpPr txBox="1">
            <a:spLocks noChangeArrowheads="1"/>
          </p:cNvSpPr>
          <p:nvPr/>
        </p:nvSpPr>
        <p:spPr bwMode="auto">
          <a:xfrm>
            <a:off x="5508625" y="5003800"/>
            <a:ext cx="2016125" cy="368300"/>
          </a:xfrm>
          <a:prstGeom prst="rect">
            <a:avLst/>
          </a:prstGeom>
          <a:noFill/>
          <a:ln w="9525">
            <a:noFill/>
            <a:miter lim="800000"/>
            <a:headEnd/>
            <a:tailEnd/>
          </a:ln>
        </p:spPr>
        <p:txBody>
          <a:bodyPr>
            <a:spAutoFit/>
          </a:bodyPr>
          <a:lstStyle/>
          <a:p>
            <a:pPr eaLnBrk="0" hangingPunct="0"/>
            <a:r>
              <a:rPr lang="zh-TW" altLang="en-US" b="1">
                <a:solidFill>
                  <a:srgbClr val="FF0000"/>
                </a:solidFill>
              </a:rPr>
              <a:t>僑外生評點制</a:t>
            </a:r>
          </a:p>
        </p:txBody>
      </p:sp>
      <p:sp>
        <p:nvSpPr>
          <p:cNvPr id="17415" name="文字方塊 2"/>
          <p:cNvSpPr txBox="1">
            <a:spLocks noChangeArrowheads="1"/>
          </p:cNvSpPr>
          <p:nvPr/>
        </p:nvSpPr>
        <p:spPr bwMode="auto">
          <a:xfrm>
            <a:off x="827088" y="5003800"/>
            <a:ext cx="3168650" cy="369888"/>
          </a:xfrm>
          <a:prstGeom prst="rect">
            <a:avLst/>
          </a:prstGeom>
          <a:noFill/>
          <a:ln w="9525">
            <a:noFill/>
            <a:miter lim="800000"/>
            <a:headEnd/>
            <a:tailEnd/>
          </a:ln>
        </p:spPr>
        <p:txBody>
          <a:bodyPr>
            <a:spAutoFit/>
          </a:bodyPr>
          <a:lstStyle/>
          <a:p>
            <a:pPr eaLnBrk="0" hangingPunct="0"/>
            <a:r>
              <a:rPr lang="zh-TW" altLang="en-US" b="1">
                <a:solidFill>
                  <a:srgbClr val="FF0000"/>
                </a:solidFill>
              </a:rPr>
              <a:t>雇主免除資本額及營業額限制</a:t>
            </a:r>
          </a:p>
        </p:txBody>
      </p:sp>
      <p:sp>
        <p:nvSpPr>
          <p:cNvPr id="17416" name="投影片編號版面配置區 1"/>
          <p:cNvSpPr>
            <a:spLocks noGrp="1"/>
          </p:cNvSpPr>
          <p:nvPr>
            <p:ph type="sldNum" sz="quarter" idx="12"/>
          </p:nvPr>
        </p:nvSpPr>
        <p:spPr bwMode="auto">
          <a:noFill/>
          <a:ln>
            <a:miter lim="800000"/>
            <a:headEnd/>
            <a:tailEnd/>
          </a:ln>
        </p:spPr>
        <p:txBody>
          <a:bodyPr/>
          <a:lstStyle/>
          <a:p>
            <a:fld id="{9CC42535-38E0-4B87-92F3-07AA0BCE1286}" type="slidenum">
              <a:rPr lang="en-US" altLang="zh-TW" smtClean="0"/>
              <a:pPr/>
              <a:t>15</a:t>
            </a:fld>
            <a:endParaRPr lang="en-US" altLang="zh-TW" smtClean="0"/>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標題 1"/>
          <p:cNvSpPr txBox="1">
            <a:spLocks/>
          </p:cNvSpPr>
          <p:nvPr/>
        </p:nvSpPr>
        <p:spPr bwMode="auto">
          <a:xfrm>
            <a:off x="663575" y="373063"/>
            <a:ext cx="8229600" cy="392112"/>
          </a:xfrm>
          <a:prstGeom prst="rect">
            <a:avLst/>
          </a:prstGeom>
          <a:noFill/>
          <a:ln>
            <a:noFill/>
          </a:ln>
          <a:extLst/>
        </p:spPr>
        <p:txBody>
          <a:bodyPr anchor="ct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pPr algn="l">
              <a:defRPr/>
            </a:pPr>
            <a:r>
              <a:rPr kumimoji="0" lang="zh-TW" altLang="en-US" sz="3200" b="1" dirty="0">
                <a:solidFill>
                  <a:srgbClr val="031227"/>
                </a:solidFill>
                <a:effectLst>
                  <a:outerShdw blurRad="38100" dist="38100" dir="2700000" algn="tl">
                    <a:srgbClr val="C0C0C0"/>
                  </a:outerShdw>
                </a:effectLst>
                <a:latin typeface="微軟正黑體" panose="020B0604030504040204" pitchFamily="34" charset="-120"/>
                <a:ea typeface="微軟正黑體" panose="020B0604030504040204" pitchFamily="34" charset="-120"/>
                <a:cs typeface="Times New Roman" pitchFamily="18" charset="0"/>
              </a:rPr>
              <a:t>肆、</a:t>
            </a:r>
            <a:r>
              <a:rPr kumimoji="0" lang="zh-TW" altLang="en-US" sz="3200" b="1" dirty="0" smtClean="0">
                <a:solidFill>
                  <a:srgbClr val="031227"/>
                </a:solidFill>
                <a:effectLst>
                  <a:outerShdw blurRad="38100" dist="38100" dir="2700000" algn="tl">
                    <a:srgbClr val="C0C0C0"/>
                  </a:outerShdw>
                </a:effectLst>
                <a:latin typeface="微軟正黑體" panose="020B0604030504040204" pitchFamily="34" charset="-120"/>
                <a:ea typeface="微軟正黑體" panose="020B0604030504040204" pitchFamily="34" charset="-120"/>
                <a:cs typeface="Times New Roman" pitchFamily="18" charset="0"/>
              </a:rPr>
              <a:t>留用資深外籍技術人員</a:t>
            </a:r>
            <a:endParaRPr kumimoji="0" lang="zh-TW" altLang="en-US" sz="3200" b="1" dirty="0">
              <a:solidFill>
                <a:srgbClr val="031227"/>
              </a:solidFill>
              <a:effectLst>
                <a:outerShdw blurRad="38100" dist="38100" dir="2700000" algn="tl">
                  <a:srgbClr val="C0C0C0"/>
                </a:outerShdw>
              </a:effectLst>
              <a:latin typeface="微軟正黑體" panose="020B0604030504040204" pitchFamily="34" charset="-120"/>
              <a:ea typeface="微軟正黑體" panose="020B0604030504040204" pitchFamily="34" charset="-120"/>
              <a:cs typeface="Times New Roman" pitchFamily="18" charset="0"/>
            </a:endParaRPr>
          </a:p>
        </p:txBody>
      </p:sp>
      <p:sp>
        <p:nvSpPr>
          <p:cNvPr id="5" name="矩形 4"/>
          <p:cNvSpPr/>
          <p:nvPr/>
        </p:nvSpPr>
        <p:spPr>
          <a:xfrm>
            <a:off x="812800" y="981075"/>
            <a:ext cx="7931150" cy="5029200"/>
          </a:xfrm>
          <a:prstGeom prst="rect">
            <a:avLst/>
          </a:prstGeom>
        </p:spPr>
        <p:txBody>
          <a:bodyPr>
            <a:spAutoFit/>
          </a:bodyPr>
          <a:lstStyle/>
          <a:p>
            <a:pPr eaLnBrk="0" hangingPunct="0">
              <a:lnSpc>
                <a:spcPts val="3500"/>
              </a:lnSpc>
              <a:defRPr/>
            </a:pPr>
            <a:r>
              <a:rPr lang="zh-TW" altLang="en-US" sz="2400" b="1" dirty="0">
                <a:solidFill>
                  <a:srgbClr val="031227"/>
                </a:solidFill>
                <a:latin typeface="微軟正黑體" pitchFamily="34" charset="-120"/>
                <a:ea typeface="微軟正黑體" pitchFamily="34" charset="-120"/>
                <a:cs typeface="Times New Roman" pitchFamily="18" charset="0"/>
              </a:rPr>
              <a:t>一、外籍勞工引進現行規定        </a:t>
            </a:r>
            <a:endParaRPr lang="en-US" altLang="zh-TW" sz="2400" b="1" dirty="0">
              <a:solidFill>
                <a:srgbClr val="031227"/>
              </a:solidFill>
              <a:latin typeface="微軟正黑體" pitchFamily="34" charset="-120"/>
              <a:ea typeface="微軟正黑體" pitchFamily="34" charset="-120"/>
              <a:cs typeface="Times New Roman" pitchFamily="18" charset="0"/>
            </a:endParaRPr>
          </a:p>
          <a:p>
            <a:pPr eaLnBrk="0" hangingPunct="0">
              <a:lnSpc>
                <a:spcPts val="3500"/>
              </a:lnSpc>
              <a:defRPr/>
            </a:pPr>
            <a:r>
              <a:rPr lang="zh-TW" altLang="en-US" sz="2000" dirty="0">
                <a:solidFill>
                  <a:srgbClr val="031227"/>
                </a:solidFill>
                <a:latin typeface="微軟正黑體" pitchFamily="34" charset="-120"/>
                <a:ea typeface="微軟正黑體" pitchFamily="34" charset="-120"/>
                <a:cs typeface="Times New Roman" pitchFamily="18" charset="0"/>
              </a:rPr>
              <a:t>        配合國家產業政策及社會發展需要，針對國人較不願意從事工作適度引進外籍勞工，主要規範如下</a:t>
            </a:r>
            <a:r>
              <a:rPr lang="zh-TW" altLang="en-US" sz="2000" dirty="0">
                <a:solidFill>
                  <a:srgbClr val="031227"/>
                </a:solidFill>
                <a:latin typeface="新細明體" pitchFamily="18" charset="-120"/>
                <a:ea typeface="微軟正黑體" pitchFamily="34" charset="-120"/>
                <a:cs typeface="Times New Roman" pitchFamily="18" charset="0"/>
              </a:rPr>
              <a:t>：</a:t>
            </a:r>
            <a:endParaRPr lang="en-US" altLang="zh-TW" sz="2000" dirty="0">
              <a:solidFill>
                <a:srgbClr val="031227"/>
              </a:solidFill>
              <a:latin typeface="微軟正黑體" pitchFamily="34" charset="-120"/>
              <a:ea typeface="微軟正黑體" pitchFamily="34" charset="-120"/>
              <a:cs typeface="Times New Roman" pitchFamily="18" charset="0"/>
            </a:endParaRPr>
          </a:p>
          <a:p>
            <a:pPr eaLnBrk="0" hangingPunct="0">
              <a:lnSpc>
                <a:spcPts val="3500"/>
              </a:lnSpc>
              <a:buFont typeface="Wingdings" pitchFamily="2" charset="2"/>
              <a:buChar char="l"/>
              <a:defRPr/>
            </a:pPr>
            <a:r>
              <a:rPr lang="zh-TW" altLang="en-US" sz="2000" dirty="0">
                <a:solidFill>
                  <a:srgbClr val="031227"/>
                </a:solidFill>
                <a:latin typeface="微軟正黑體" pitchFamily="34" charset="-120"/>
                <a:ea typeface="微軟正黑體" pitchFamily="34" charset="-120"/>
                <a:cs typeface="Times New Roman" pitchFamily="18" charset="0"/>
              </a:rPr>
              <a:t>採補充性及限業限量原則引進。</a:t>
            </a:r>
            <a:endParaRPr lang="en-US" altLang="zh-TW" sz="2000" dirty="0">
              <a:solidFill>
                <a:srgbClr val="031227"/>
              </a:solidFill>
              <a:latin typeface="微軟正黑體" pitchFamily="34" charset="-120"/>
              <a:ea typeface="微軟正黑體" pitchFamily="34" charset="-120"/>
              <a:cs typeface="Times New Roman" pitchFamily="18" charset="0"/>
            </a:endParaRPr>
          </a:p>
          <a:p>
            <a:pPr marL="182563" indent="-182563" eaLnBrk="0" hangingPunct="0">
              <a:lnSpc>
                <a:spcPts val="3500"/>
              </a:lnSpc>
              <a:buFont typeface="Wingdings" pitchFamily="2" charset="2"/>
              <a:buChar char="l"/>
              <a:defRPr/>
            </a:pPr>
            <a:r>
              <a:rPr lang="zh-TW" altLang="en-US" sz="2000" dirty="0">
                <a:solidFill>
                  <a:srgbClr val="031227"/>
                </a:solidFill>
                <a:latin typeface="微軟正黑體" pitchFamily="34" charset="-120"/>
                <a:ea typeface="微軟正黑體" pitchFamily="34" charset="-120"/>
                <a:cs typeface="Times New Roman" pitchFamily="18" charset="0"/>
              </a:rPr>
              <a:t>從事製造業、營造業、海洋漁撈、機構看護、家庭看護及家庭幫傭等工作。</a:t>
            </a:r>
            <a:endParaRPr lang="en-US" altLang="zh-TW" sz="2000" dirty="0">
              <a:solidFill>
                <a:srgbClr val="031227"/>
              </a:solidFill>
              <a:latin typeface="微軟正黑體" pitchFamily="34" charset="-120"/>
              <a:ea typeface="微軟正黑體" pitchFamily="34" charset="-120"/>
              <a:cs typeface="Times New Roman" pitchFamily="18" charset="0"/>
            </a:endParaRPr>
          </a:p>
          <a:p>
            <a:pPr marL="182563" indent="-182563" eaLnBrk="0" hangingPunct="0">
              <a:lnSpc>
                <a:spcPts val="3500"/>
              </a:lnSpc>
              <a:buFont typeface="Wingdings" pitchFamily="2" charset="2"/>
              <a:buChar char="l"/>
              <a:defRPr/>
            </a:pPr>
            <a:r>
              <a:rPr lang="zh-TW" altLang="en-US" sz="2000" dirty="0">
                <a:solidFill>
                  <a:srgbClr val="031227"/>
                </a:solidFill>
                <a:latin typeface="微軟正黑體" pitchFamily="34" charset="-120"/>
                <a:ea typeface="微軟正黑體" pitchFamily="34" charset="-120"/>
                <a:cs typeface="Times New Roman" pitchFamily="18" charset="0"/>
              </a:rPr>
              <a:t>外籍勞工工作年限規定：</a:t>
            </a:r>
            <a:endParaRPr lang="en-US" altLang="zh-TW" sz="2000" dirty="0">
              <a:solidFill>
                <a:srgbClr val="031227"/>
              </a:solidFill>
              <a:latin typeface="微軟正黑體" pitchFamily="34" charset="-120"/>
              <a:ea typeface="微軟正黑體" pitchFamily="34" charset="-120"/>
              <a:cs typeface="Times New Roman" pitchFamily="18" charset="0"/>
            </a:endParaRPr>
          </a:p>
          <a:p>
            <a:pPr marL="800100" lvl="1" indent="-342900" eaLnBrk="0" hangingPunct="0">
              <a:lnSpc>
                <a:spcPts val="3500"/>
              </a:lnSpc>
              <a:buFont typeface="Wingdings" pitchFamily="2" charset="2"/>
              <a:buChar char="Ø"/>
              <a:defRPr/>
            </a:pPr>
            <a:r>
              <a:rPr lang="zh-TW" altLang="en-US" sz="2000" dirty="0">
                <a:solidFill>
                  <a:srgbClr val="031227"/>
                </a:solidFill>
                <a:latin typeface="微軟正黑體" pitchFamily="34" charset="-120"/>
                <a:ea typeface="微軟正黑體" pitchFamily="34" charset="-120"/>
                <a:cs typeface="Times New Roman" pitchFamily="18" charset="0"/>
              </a:rPr>
              <a:t>外籍勞工工作期間累計不得逾</a:t>
            </a:r>
            <a:r>
              <a:rPr lang="en-US" altLang="zh-TW" sz="2000" dirty="0">
                <a:solidFill>
                  <a:srgbClr val="031227"/>
                </a:solidFill>
                <a:latin typeface="微軟正黑體" pitchFamily="34" charset="-120"/>
                <a:ea typeface="微軟正黑體" pitchFamily="34" charset="-120"/>
                <a:cs typeface="Times New Roman" pitchFamily="18" charset="0"/>
              </a:rPr>
              <a:t>12</a:t>
            </a:r>
            <a:r>
              <a:rPr lang="zh-TW" altLang="en-US" sz="2000" dirty="0">
                <a:solidFill>
                  <a:srgbClr val="031227"/>
                </a:solidFill>
                <a:latin typeface="微軟正黑體" pitchFamily="34" charset="-120"/>
                <a:ea typeface="微軟正黑體" pitchFamily="34" charset="-120"/>
                <a:cs typeface="Times New Roman" pitchFamily="18" charset="0"/>
              </a:rPr>
              <a:t>年，期滿不得再入國工作。</a:t>
            </a:r>
            <a:endParaRPr lang="en-US" altLang="zh-TW" sz="2000" dirty="0">
              <a:solidFill>
                <a:srgbClr val="031227"/>
              </a:solidFill>
              <a:latin typeface="微軟正黑體" pitchFamily="34" charset="-120"/>
              <a:ea typeface="微軟正黑體" pitchFamily="34" charset="-120"/>
              <a:cs typeface="Times New Roman" pitchFamily="18" charset="0"/>
            </a:endParaRPr>
          </a:p>
          <a:p>
            <a:pPr marL="800100" lvl="1" indent="-342900" eaLnBrk="0" hangingPunct="0">
              <a:lnSpc>
                <a:spcPts val="3500"/>
              </a:lnSpc>
              <a:buFont typeface="Wingdings" pitchFamily="2" charset="2"/>
              <a:buChar char="Ø"/>
              <a:defRPr/>
            </a:pPr>
            <a:r>
              <a:rPr lang="zh-TW" altLang="en-US" sz="2000" dirty="0">
                <a:solidFill>
                  <a:srgbClr val="031227"/>
                </a:solidFill>
                <a:latin typeface="微軟正黑體" pitchFamily="34" charset="-120"/>
                <a:ea typeface="微軟正黑體" pitchFamily="34" charset="-120"/>
                <a:cs typeface="Times New Roman" pitchFamily="18" charset="0"/>
              </a:rPr>
              <a:t>但外籍家庭看護工自力學習或專業訓練，有特殊表現，符合本部所定資格者，得延長為</a:t>
            </a:r>
            <a:r>
              <a:rPr lang="en-US" altLang="zh-TW" sz="2000" dirty="0">
                <a:solidFill>
                  <a:srgbClr val="031227"/>
                </a:solidFill>
                <a:latin typeface="微軟正黑體" pitchFamily="34" charset="-120"/>
                <a:ea typeface="微軟正黑體" pitchFamily="34" charset="-120"/>
                <a:cs typeface="Times New Roman" pitchFamily="18" charset="0"/>
              </a:rPr>
              <a:t>14</a:t>
            </a:r>
            <a:r>
              <a:rPr lang="zh-TW" altLang="en-US" sz="2000" dirty="0">
                <a:solidFill>
                  <a:srgbClr val="031227"/>
                </a:solidFill>
                <a:latin typeface="微軟正黑體" pitchFamily="34" charset="-120"/>
                <a:ea typeface="微軟正黑體" pitchFamily="34" charset="-120"/>
                <a:cs typeface="Times New Roman" pitchFamily="18" charset="0"/>
              </a:rPr>
              <a:t>年。</a:t>
            </a:r>
            <a:endParaRPr lang="en-US" altLang="zh-TW" sz="2000" dirty="0">
              <a:solidFill>
                <a:srgbClr val="031227"/>
              </a:solidFill>
              <a:latin typeface="微軟正黑體" pitchFamily="34" charset="-120"/>
              <a:ea typeface="微軟正黑體" pitchFamily="34" charset="-120"/>
              <a:cs typeface="Times New Roman" pitchFamily="18" charset="0"/>
            </a:endParaRPr>
          </a:p>
          <a:p>
            <a:pPr marL="342900" indent="-342900" eaLnBrk="0" hangingPunct="0">
              <a:lnSpc>
                <a:spcPts val="3500"/>
              </a:lnSpc>
              <a:buFont typeface="Wingdings" panose="05000000000000000000" pitchFamily="2" charset="2"/>
              <a:buChar char="l"/>
              <a:defRPr/>
            </a:pPr>
            <a:r>
              <a:rPr lang="zh-TW" altLang="en-US" sz="2000" dirty="0">
                <a:solidFill>
                  <a:srgbClr val="031227"/>
                </a:solidFill>
                <a:latin typeface="微軟正黑體" pitchFamily="34" charset="-120"/>
                <a:ea typeface="微軟正黑體" pitchFamily="34" charset="-120"/>
                <a:cs typeface="Times New Roman" pitchFamily="18" charset="0"/>
              </a:rPr>
              <a:t>外籍勞工未銜接移民政策。</a:t>
            </a:r>
            <a:endParaRPr lang="en-US" altLang="zh-TW" sz="2000" dirty="0">
              <a:solidFill>
                <a:srgbClr val="031227"/>
              </a:solidFill>
              <a:latin typeface="微軟正黑體" pitchFamily="34" charset="-120"/>
              <a:ea typeface="微軟正黑體" pitchFamily="34" charset="-120"/>
              <a:cs typeface="Times New Roman" pitchFamily="18" charset="0"/>
            </a:endParaRPr>
          </a:p>
        </p:txBody>
      </p:sp>
      <p:sp>
        <p:nvSpPr>
          <p:cNvPr id="18436" name="投影片編號版面配置區 1"/>
          <p:cNvSpPr>
            <a:spLocks noGrp="1"/>
          </p:cNvSpPr>
          <p:nvPr>
            <p:ph type="sldNum" sz="quarter" idx="12"/>
          </p:nvPr>
        </p:nvSpPr>
        <p:spPr bwMode="auto">
          <a:noFill/>
          <a:ln>
            <a:miter lim="800000"/>
            <a:headEnd/>
            <a:tailEnd/>
          </a:ln>
        </p:spPr>
        <p:txBody>
          <a:bodyPr/>
          <a:lstStyle/>
          <a:p>
            <a:fld id="{E5C1C04F-268D-43E4-BBF2-79761A43A0ED}" type="slidenum">
              <a:rPr lang="en-US" altLang="zh-TW" smtClean="0"/>
              <a:pPr/>
              <a:t>16</a:t>
            </a:fld>
            <a:endParaRPr lang="en-US" altLang="zh-TW" smtClean="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標題 1"/>
          <p:cNvSpPr txBox="1">
            <a:spLocks/>
          </p:cNvSpPr>
          <p:nvPr/>
        </p:nvSpPr>
        <p:spPr bwMode="auto">
          <a:xfrm>
            <a:off x="663575" y="373063"/>
            <a:ext cx="8229600" cy="392112"/>
          </a:xfrm>
          <a:prstGeom prst="rect">
            <a:avLst/>
          </a:prstGeom>
          <a:noFill/>
          <a:ln>
            <a:noFill/>
          </a:ln>
          <a:extLst/>
        </p:spPr>
        <p:txBody>
          <a:bodyPr anchor="ct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pPr algn="l">
              <a:defRPr/>
            </a:pPr>
            <a:r>
              <a:rPr kumimoji="0" lang="zh-TW" altLang="en-US" sz="3200" b="1" dirty="0">
                <a:solidFill>
                  <a:srgbClr val="031227"/>
                </a:solidFill>
                <a:effectLst>
                  <a:outerShdw blurRad="38100" dist="38100" dir="2700000" algn="tl">
                    <a:srgbClr val="C0C0C0"/>
                  </a:outerShdw>
                </a:effectLst>
                <a:latin typeface="微軟正黑體" panose="020B0604030504040204" pitchFamily="34" charset="-120"/>
                <a:ea typeface="微軟正黑體" panose="020B0604030504040204" pitchFamily="34" charset="-120"/>
                <a:cs typeface="Times New Roman" pitchFamily="18" charset="0"/>
              </a:rPr>
              <a:t>肆、</a:t>
            </a:r>
            <a:r>
              <a:rPr kumimoji="0" lang="zh-TW" altLang="en-US" sz="3200" b="1" dirty="0" smtClean="0">
                <a:solidFill>
                  <a:srgbClr val="031227"/>
                </a:solidFill>
                <a:effectLst>
                  <a:outerShdw blurRad="38100" dist="38100" dir="2700000" algn="tl">
                    <a:srgbClr val="C0C0C0"/>
                  </a:outerShdw>
                </a:effectLst>
                <a:latin typeface="微軟正黑體" panose="020B0604030504040204" pitchFamily="34" charset="-120"/>
                <a:ea typeface="微軟正黑體" panose="020B0604030504040204" pitchFamily="34" charset="-120"/>
                <a:cs typeface="Times New Roman" pitchFamily="18" charset="0"/>
              </a:rPr>
              <a:t>留用資深外籍技術人員</a:t>
            </a:r>
            <a:endParaRPr kumimoji="0" lang="zh-TW" altLang="en-US" sz="3200" b="1" dirty="0">
              <a:solidFill>
                <a:srgbClr val="031227"/>
              </a:solidFill>
              <a:effectLst>
                <a:outerShdw blurRad="38100" dist="38100" dir="2700000" algn="tl">
                  <a:srgbClr val="C0C0C0"/>
                </a:outerShdw>
              </a:effectLst>
              <a:latin typeface="微軟正黑體" panose="020B0604030504040204" pitchFamily="34" charset="-120"/>
              <a:ea typeface="微軟正黑體" panose="020B0604030504040204" pitchFamily="34" charset="-120"/>
              <a:cs typeface="Times New Roman" pitchFamily="18" charset="0"/>
            </a:endParaRPr>
          </a:p>
        </p:txBody>
      </p:sp>
      <p:sp>
        <p:nvSpPr>
          <p:cNvPr id="19459" name="矩形 4"/>
          <p:cNvSpPr>
            <a:spLocks noChangeArrowheads="1"/>
          </p:cNvSpPr>
          <p:nvPr/>
        </p:nvSpPr>
        <p:spPr bwMode="auto">
          <a:xfrm>
            <a:off x="4932363" y="1487488"/>
            <a:ext cx="4032250" cy="1384300"/>
          </a:xfrm>
          <a:prstGeom prst="rect">
            <a:avLst/>
          </a:prstGeom>
          <a:noFill/>
          <a:ln w="9525">
            <a:noFill/>
            <a:miter lim="800000"/>
            <a:headEnd/>
            <a:tailEnd/>
          </a:ln>
        </p:spPr>
        <p:txBody>
          <a:bodyPr>
            <a:spAutoFit/>
          </a:bodyPr>
          <a:lstStyle/>
          <a:p>
            <a:pPr marL="452438" indent="-447675" eaLnBrk="0" hangingPunct="0">
              <a:spcBef>
                <a:spcPct val="20000"/>
              </a:spcBef>
            </a:pPr>
            <a:r>
              <a:rPr lang="en-US" altLang="zh-TW" sz="2000">
                <a:latin typeface="微軟正黑體" pitchFamily="34" charset="-120"/>
                <a:ea typeface="微軟正黑體" pitchFamily="34" charset="-120"/>
              </a:rPr>
              <a:t>(</a:t>
            </a:r>
            <a:r>
              <a:rPr lang="zh-TW" altLang="en-US" sz="2000">
                <a:latin typeface="微軟正黑體" pitchFamily="34" charset="-120"/>
                <a:ea typeface="微軟正黑體" pitchFamily="34" charset="-120"/>
              </a:rPr>
              <a:t>一</a:t>
            </a:r>
            <a:r>
              <a:rPr lang="en-US" altLang="zh-TW" sz="2000">
                <a:latin typeface="微軟正黑體" pitchFamily="34" charset="-120"/>
                <a:ea typeface="微軟正黑體" pitchFamily="34" charset="-120"/>
              </a:rPr>
              <a:t>)</a:t>
            </a:r>
            <a:r>
              <a:rPr lang="zh-TW" altLang="en-US" sz="2000">
                <a:latin typeface="微軟正黑體" pitchFamily="34" charset="-120"/>
                <a:ea typeface="微軟正黑體" pitchFamily="34" charset="-120"/>
              </a:rPr>
              <a:t>外籍勞工在臺人數至</a:t>
            </a:r>
            <a:r>
              <a:rPr lang="en-US" altLang="zh-TW" sz="2000">
                <a:latin typeface="微軟正黑體" pitchFamily="34" charset="-120"/>
                <a:ea typeface="微軟正黑體" pitchFamily="34" charset="-120"/>
              </a:rPr>
              <a:t>104</a:t>
            </a:r>
            <a:r>
              <a:rPr lang="zh-TW" altLang="en-US" sz="2000">
                <a:latin typeface="微軟正黑體" pitchFamily="34" charset="-120"/>
                <a:ea typeface="微軟正黑體" pitchFamily="34" charset="-120"/>
              </a:rPr>
              <a:t>年</a:t>
            </a:r>
            <a:r>
              <a:rPr lang="en-US" altLang="zh-TW" sz="2000">
                <a:latin typeface="微軟正黑體" pitchFamily="34" charset="-120"/>
                <a:ea typeface="微軟正黑體" pitchFamily="34" charset="-120"/>
              </a:rPr>
              <a:t>10</a:t>
            </a:r>
            <a:r>
              <a:rPr lang="zh-TW" altLang="en-US" sz="2000">
                <a:latin typeface="微軟正黑體" pitchFamily="34" charset="-120"/>
                <a:ea typeface="微軟正黑體" pitchFamily="34" charset="-120"/>
              </a:rPr>
              <a:t>月底計</a:t>
            </a:r>
            <a:r>
              <a:rPr lang="en-US" altLang="zh-TW" sz="2000">
                <a:latin typeface="微軟正黑體" pitchFamily="34" charset="-120"/>
                <a:ea typeface="微軟正黑體" pitchFamily="34" charset="-120"/>
              </a:rPr>
              <a:t>58</a:t>
            </a:r>
            <a:r>
              <a:rPr lang="zh-TW" altLang="en-US" sz="2000">
                <a:latin typeface="微軟正黑體" pitchFamily="34" charset="-120"/>
                <a:ea typeface="微軟正黑體" pitchFamily="34" charset="-120"/>
              </a:rPr>
              <a:t>萬</a:t>
            </a:r>
            <a:r>
              <a:rPr lang="en-US" altLang="zh-TW" sz="2000">
                <a:latin typeface="微軟正黑體" pitchFamily="34" charset="-120"/>
                <a:ea typeface="微軟正黑體" pitchFamily="34" charset="-120"/>
              </a:rPr>
              <a:t>5,650</a:t>
            </a:r>
            <a:r>
              <a:rPr lang="zh-TW" altLang="en-US" sz="2000">
                <a:latin typeface="微軟正黑體" pitchFamily="34" charset="-120"/>
                <a:ea typeface="微軟正黑體" pitchFamily="34" charset="-120"/>
              </a:rPr>
              <a:t>人。</a:t>
            </a:r>
            <a:endParaRPr lang="en-US" altLang="zh-TW" sz="2000">
              <a:latin typeface="微軟正黑體" pitchFamily="34" charset="-120"/>
              <a:ea typeface="微軟正黑體" pitchFamily="34" charset="-120"/>
            </a:endParaRPr>
          </a:p>
          <a:p>
            <a:pPr marL="452438" indent="-447675" eaLnBrk="0" hangingPunct="0">
              <a:spcBef>
                <a:spcPct val="20000"/>
              </a:spcBef>
            </a:pPr>
            <a:r>
              <a:rPr lang="en-US" altLang="zh-TW" sz="2000">
                <a:latin typeface="微軟正黑體" pitchFamily="34" charset="-120"/>
                <a:ea typeface="微軟正黑體" pitchFamily="34" charset="-120"/>
              </a:rPr>
              <a:t>(</a:t>
            </a:r>
            <a:r>
              <a:rPr lang="zh-TW" altLang="en-US" sz="2000">
                <a:latin typeface="微軟正黑體" pitchFamily="34" charset="-120"/>
                <a:ea typeface="微軟正黑體" pitchFamily="34" charset="-120"/>
              </a:rPr>
              <a:t>二</a:t>
            </a:r>
            <a:r>
              <a:rPr lang="en-US" altLang="zh-TW" sz="2000">
                <a:latin typeface="微軟正黑體" pitchFamily="34" charset="-120"/>
                <a:ea typeface="微軟正黑體" pitchFamily="34" charset="-120"/>
              </a:rPr>
              <a:t>)</a:t>
            </a:r>
            <a:r>
              <a:rPr lang="zh-TW" altLang="en-US" sz="2000">
                <a:latin typeface="微軟正黑體" pitchFamily="34" charset="-120"/>
                <a:ea typeface="微軟正黑體" pitchFamily="34" charset="-120"/>
              </a:rPr>
              <a:t>外籍勞工工作逾</a:t>
            </a:r>
            <a:r>
              <a:rPr lang="en-US" altLang="zh-TW" sz="2000">
                <a:latin typeface="微軟正黑體" pitchFamily="34" charset="-120"/>
                <a:ea typeface="微軟正黑體" pitchFamily="34" charset="-120"/>
              </a:rPr>
              <a:t>9</a:t>
            </a:r>
            <a:r>
              <a:rPr lang="zh-TW" altLang="en-US" sz="2000">
                <a:latin typeface="微軟正黑體" pitchFamily="34" charset="-120"/>
                <a:ea typeface="微軟正黑體" pitchFamily="34" charset="-120"/>
              </a:rPr>
              <a:t>年約</a:t>
            </a:r>
            <a:r>
              <a:rPr lang="en-US" altLang="zh-TW" sz="2000">
                <a:latin typeface="微軟正黑體" pitchFamily="34" charset="-120"/>
                <a:ea typeface="微軟正黑體" pitchFamily="34" charset="-120"/>
              </a:rPr>
              <a:t>3,500</a:t>
            </a:r>
            <a:r>
              <a:rPr lang="zh-TW" altLang="en-US" sz="2000">
                <a:latin typeface="微軟正黑體" pitchFamily="34" charset="-120"/>
                <a:ea typeface="微軟正黑體" pitchFamily="34" charset="-120"/>
              </a:rPr>
              <a:t>人。</a:t>
            </a:r>
          </a:p>
        </p:txBody>
      </p:sp>
      <p:sp>
        <p:nvSpPr>
          <p:cNvPr id="19460" name="Rectangle 1"/>
          <p:cNvSpPr>
            <a:spLocks noChangeArrowheads="1"/>
          </p:cNvSpPr>
          <p:nvPr/>
        </p:nvSpPr>
        <p:spPr bwMode="auto">
          <a:xfrm>
            <a:off x="5649913" y="2852738"/>
            <a:ext cx="2955925" cy="554037"/>
          </a:xfrm>
          <a:prstGeom prst="rect">
            <a:avLst/>
          </a:prstGeom>
          <a:noFill/>
          <a:ln w="9525">
            <a:noFill/>
            <a:miter lim="800000"/>
            <a:headEnd/>
            <a:tailEnd/>
          </a:ln>
        </p:spPr>
        <p:txBody>
          <a:bodyPr wrap="none" anchor="ctr">
            <a:spAutoFit/>
          </a:bodyPr>
          <a:lstStyle/>
          <a:p>
            <a:pPr algn="ctr" eaLnBrk="0" hangingPunct="0"/>
            <a:r>
              <a:rPr lang="zh-TW" altLang="en-US">
                <a:latin typeface="微軟正黑體" pitchFamily="34" charset="-120"/>
                <a:ea typeface="微軟正黑體" pitchFamily="34" charset="-120"/>
                <a:cs typeface="Times New Roman" pitchFamily="18" charset="0"/>
              </a:rPr>
              <a:t>在臺人數按累計工作期間分</a:t>
            </a:r>
            <a:endParaRPr lang="en-US" altLang="zh-TW">
              <a:latin typeface="微軟正黑體" pitchFamily="34" charset="-120"/>
              <a:ea typeface="微軟正黑體" pitchFamily="34" charset="-120"/>
              <a:cs typeface="Times New Roman" pitchFamily="18" charset="0"/>
            </a:endParaRPr>
          </a:p>
          <a:p>
            <a:pPr algn="ctr" eaLnBrk="0" hangingPunct="0"/>
            <a:r>
              <a:rPr lang="en-US" altLang="zh-TW" sz="1200">
                <a:latin typeface="微軟正黑體" pitchFamily="34" charset="-120"/>
                <a:ea typeface="微軟正黑體" pitchFamily="34" charset="-120"/>
                <a:cs typeface="Times New Roman" pitchFamily="18" charset="0"/>
              </a:rPr>
              <a:t>(104</a:t>
            </a:r>
            <a:r>
              <a:rPr lang="zh-TW" altLang="en-US" sz="1200">
                <a:latin typeface="微軟正黑體" pitchFamily="34" charset="-120"/>
                <a:ea typeface="微軟正黑體" pitchFamily="34" charset="-120"/>
                <a:cs typeface="Times New Roman" pitchFamily="18" charset="0"/>
              </a:rPr>
              <a:t>年</a:t>
            </a:r>
            <a:r>
              <a:rPr lang="en-US" altLang="zh-TW" sz="1200">
                <a:latin typeface="微軟正黑體" pitchFamily="34" charset="-120"/>
                <a:ea typeface="微軟正黑體" pitchFamily="34" charset="-120"/>
                <a:cs typeface="Times New Roman" pitchFamily="18" charset="0"/>
              </a:rPr>
              <a:t>6</a:t>
            </a:r>
            <a:r>
              <a:rPr lang="zh-TW" altLang="en-US" sz="1200">
                <a:latin typeface="微軟正黑體" pitchFamily="34" charset="-120"/>
                <a:ea typeface="微軟正黑體" pitchFamily="34" charset="-120"/>
                <a:cs typeface="Times New Roman" pitchFamily="18" charset="0"/>
              </a:rPr>
              <a:t>月底</a:t>
            </a:r>
            <a:r>
              <a:rPr lang="en-US" altLang="zh-TW" sz="1200">
                <a:latin typeface="微軟正黑體" pitchFamily="34" charset="-120"/>
                <a:ea typeface="微軟正黑體" pitchFamily="34" charset="-120"/>
                <a:cs typeface="Times New Roman" pitchFamily="18" charset="0"/>
              </a:rPr>
              <a:t>)</a:t>
            </a:r>
            <a:endParaRPr lang="zh-TW" altLang="en-US" sz="1200">
              <a:latin typeface="微軟正黑體" pitchFamily="34" charset="-120"/>
              <a:ea typeface="微軟正黑體" pitchFamily="34" charset="-120"/>
              <a:cs typeface="Times New Roman" pitchFamily="18" charset="0"/>
            </a:endParaRPr>
          </a:p>
        </p:txBody>
      </p:sp>
      <p:sp>
        <p:nvSpPr>
          <p:cNvPr id="19461" name="矩形 6"/>
          <p:cNvSpPr>
            <a:spLocks noChangeArrowheads="1"/>
          </p:cNvSpPr>
          <p:nvPr/>
        </p:nvSpPr>
        <p:spPr bwMode="auto">
          <a:xfrm>
            <a:off x="5256213" y="5949950"/>
            <a:ext cx="4572000" cy="277813"/>
          </a:xfrm>
          <a:prstGeom prst="rect">
            <a:avLst/>
          </a:prstGeom>
          <a:noFill/>
          <a:ln w="9525">
            <a:noFill/>
            <a:miter lim="800000"/>
            <a:headEnd/>
            <a:tailEnd/>
          </a:ln>
        </p:spPr>
        <p:txBody>
          <a:bodyPr>
            <a:spAutoFit/>
          </a:bodyPr>
          <a:lstStyle/>
          <a:p>
            <a:pPr eaLnBrk="0" hangingPunct="0"/>
            <a:r>
              <a:rPr lang="zh-TW" altLang="en-US" sz="1200">
                <a:latin typeface="標楷體" pitchFamily="65" charset="-120"/>
                <a:cs typeface="Times New Roman" pitchFamily="18" charset="0"/>
              </a:rPr>
              <a:t> 註：上開統計人數不含行蹤不明外勞</a:t>
            </a:r>
            <a:r>
              <a:rPr lang="en-US" altLang="zh-TW" sz="1200">
                <a:latin typeface="標楷體" pitchFamily="65" charset="-120"/>
                <a:cs typeface="Times New Roman" pitchFamily="18" charset="0"/>
              </a:rPr>
              <a:t>48,433</a:t>
            </a:r>
            <a:r>
              <a:rPr lang="zh-TW" altLang="en-US" sz="1200">
                <a:latin typeface="標楷體" pitchFamily="65" charset="-120"/>
                <a:cs typeface="Times New Roman" pitchFamily="18" charset="0"/>
              </a:rPr>
              <a:t>人。</a:t>
            </a:r>
            <a:endParaRPr lang="zh-TW" altLang="en-US" sz="1200"/>
          </a:p>
        </p:txBody>
      </p:sp>
      <p:graphicFrame>
        <p:nvGraphicFramePr>
          <p:cNvPr id="9" name="表格 8"/>
          <p:cNvGraphicFramePr>
            <a:graphicFrameLocks noGrp="1"/>
          </p:cNvGraphicFramePr>
          <p:nvPr/>
        </p:nvGraphicFramePr>
        <p:xfrm>
          <a:off x="395288" y="1498600"/>
          <a:ext cx="4392612" cy="5099055"/>
        </p:xfrm>
        <a:graphic>
          <a:graphicData uri="http://schemas.openxmlformats.org/drawingml/2006/table">
            <a:tbl>
              <a:tblPr/>
              <a:tblGrid>
                <a:gridCol w="648089"/>
                <a:gridCol w="662760"/>
                <a:gridCol w="625825"/>
                <a:gridCol w="536179"/>
                <a:gridCol w="613985"/>
                <a:gridCol w="607219"/>
                <a:gridCol w="698555"/>
              </a:tblGrid>
              <a:tr h="640079">
                <a:tc>
                  <a:txBody>
                    <a:bodyPr/>
                    <a:lstStyle>
                      <a:lvl1pPr indent="28575">
                        <a:spcBef>
                          <a:spcPct val="20000"/>
                        </a:spcBef>
                        <a:buFont typeface="Arial" panose="020B0604020202020204" pitchFamily="34" charset="0"/>
                        <a:defRPr sz="28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9pPr>
                    </a:lstStyle>
                    <a:p>
                      <a:pPr marL="0" marR="0" lvl="0" indent="28575" algn="r" defTabSz="914400" rtl="0" eaLnBrk="1" fontAlgn="base" latinLnBrk="0" hangingPunct="0">
                        <a:lnSpc>
                          <a:spcPct val="100000"/>
                        </a:lnSpc>
                        <a:spcBef>
                          <a:spcPct val="0"/>
                        </a:spcBef>
                        <a:spcAft>
                          <a:spcPct val="0"/>
                        </a:spcAft>
                        <a:buClrTx/>
                        <a:buSzTx/>
                        <a:buFontTx/>
                        <a:buNone/>
                        <a:tabLst/>
                      </a:pPr>
                      <a:r>
                        <a:rPr kumimoji="0" lang="zh-TW" altLang="zh-TW" sz="1400" b="1" i="0" u="none" strike="noStrike" cap="none" normalizeH="0" baseline="0" dirty="0" smtClean="0">
                          <a:ln>
                            <a:noFill/>
                          </a:ln>
                          <a:solidFill>
                            <a:srgbClr val="FFFFFF"/>
                          </a:solidFill>
                          <a:effectLst/>
                          <a:latin typeface="Calibri" panose="020F0502020204030204" pitchFamily="34" charset="0"/>
                          <a:ea typeface="新細明體" panose="02020500000000000000" pitchFamily="18" charset="-120"/>
                        </a:rPr>
                        <a:t>國別</a:t>
                      </a:r>
                    </a:p>
                    <a:p>
                      <a:pPr marL="0" marR="0" lvl="0" indent="28575" algn="just" defTabSz="914400" rtl="0" eaLnBrk="1" fontAlgn="base" latinLnBrk="0" hangingPunct="0">
                        <a:lnSpc>
                          <a:spcPct val="100000"/>
                        </a:lnSpc>
                        <a:spcBef>
                          <a:spcPct val="0"/>
                        </a:spcBef>
                        <a:spcAft>
                          <a:spcPct val="0"/>
                        </a:spcAft>
                        <a:buClrTx/>
                        <a:buSzTx/>
                        <a:buFontTx/>
                        <a:buNone/>
                        <a:tabLst/>
                      </a:pPr>
                      <a:r>
                        <a:rPr kumimoji="0" lang="en-US" altLang="zh-TW" sz="1400" b="1" i="0" u="none" strike="noStrike" cap="none" normalizeH="0" baseline="0" dirty="0" smtClean="0">
                          <a:ln>
                            <a:noFill/>
                          </a:ln>
                          <a:solidFill>
                            <a:srgbClr val="FFFFFF"/>
                          </a:solidFill>
                          <a:effectLst/>
                          <a:latin typeface="Calibri" panose="020F0502020204030204" pitchFamily="34" charset="0"/>
                          <a:ea typeface="新細明體" panose="02020500000000000000" pitchFamily="18" charset="-120"/>
                        </a:rPr>
                        <a:t> </a:t>
                      </a:r>
                      <a:endParaRPr kumimoji="0" lang="zh-TW" altLang="zh-TW" sz="1400" b="1" i="0" u="none" strike="noStrike" cap="none" normalizeH="0" baseline="0" dirty="0" smtClean="0">
                        <a:ln>
                          <a:noFill/>
                        </a:ln>
                        <a:solidFill>
                          <a:srgbClr val="FFFFFF"/>
                        </a:solidFill>
                        <a:effectLst/>
                        <a:latin typeface="Calibri" panose="020F0502020204030204" pitchFamily="34" charset="0"/>
                        <a:ea typeface="新細明體" panose="02020500000000000000" pitchFamily="18" charset="-120"/>
                      </a:endParaRPr>
                    </a:p>
                    <a:p>
                      <a:pPr marL="0" marR="0" lvl="0" indent="28575" algn="just" defTabSz="914400" rtl="0" eaLnBrk="1" fontAlgn="base" latinLnBrk="0" hangingPunct="0">
                        <a:lnSpc>
                          <a:spcPct val="100000"/>
                        </a:lnSpc>
                        <a:spcBef>
                          <a:spcPct val="0"/>
                        </a:spcBef>
                        <a:spcAft>
                          <a:spcPct val="0"/>
                        </a:spcAft>
                        <a:buClrTx/>
                        <a:buSzTx/>
                        <a:buFontTx/>
                        <a:buNone/>
                        <a:tabLst/>
                      </a:pPr>
                      <a:r>
                        <a:rPr kumimoji="0" lang="zh-TW" altLang="zh-TW" sz="1400" b="1" i="0" u="none" strike="noStrike" cap="none" normalizeH="0" baseline="0" dirty="0" smtClean="0">
                          <a:ln>
                            <a:noFill/>
                          </a:ln>
                          <a:solidFill>
                            <a:srgbClr val="FFFFFF"/>
                          </a:solidFill>
                          <a:effectLst/>
                          <a:latin typeface="Calibri" panose="020F0502020204030204" pitchFamily="34" charset="0"/>
                          <a:ea typeface="新細明體" panose="02020500000000000000" pitchFamily="18" charset="-120"/>
                        </a:rPr>
                        <a:t>項目別</a:t>
                      </a:r>
                    </a:p>
                  </a:txBody>
                  <a:tcPr marL="17781" marR="17781"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9pPr>
                    </a:lstStyle>
                    <a:p>
                      <a:pPr marL="0" marR="0" lvl="0" indent="0" algn="ctr" defTabSz="914400" rtl="0" eaLnBrk="1" fontAlgn="base" latinLnBrk="0" hangingPunct="0">
                        <a:lnSpc>
                          <a:spcPct val="100000"/>
                        </a:lnSpc>
                        <a:spcBef>
                          <a:spcPct val="0"/>
                        </a:spcBef>
                        <a:spcAft>
                          <a:spcPct val="0"/>
                        </a:spcAft>
                        <a:buClrTx/>
                        <a:buSzTx/>
                        <a:buFontTx/>
                        <a:buNone/>
                        <a:tabLst/>
                      </a:pPr>
                      <a:r>
                        <a:rPr kumimoji="0" lang="zh-TW" altLang="zh-TW" sz="1400" b="1" i="0" u="none" strike="noStrike" cap="none" normalizeH="0" baseline="0" smtClean="0">
                          <a:ln>
                            <a:noFill/>
                          </a:ln>
                          <a:solidFill>
                            <a:srgbClr val="FFFFFF"/>
                          </a:solidFill>
                          <a:effectLst/>
                          <a:latin typeface="Calibri" panose="020F0502020204030204" pitchFamily="34" charset="0"/>
                          <a:ea typeface="新細明體" panose="02020500000000000000" pitchFamily="18" charset="-120"/>
                        </a:rPr>
                        <a:t>印尼</a:t>
                      </a:r>
                    </a:p>
                  </a:txBody>
                  <a:tcPr marL="17781" marR="17781"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9pPr>
                    </a:lstStyle>
                    <a:p>
                      <a:pPr marL="0" marR="0" lvl="0" indent="0" algn="ctr" defTabSz="914400" rtl="0" eaLnBrk="1" fontAlgn="base" latinLnBrk="0" hangingPunct="0">
                        <a:lnSpc>
                          <a:spcPct val="100000"/>
                        </a:lnSpc>
                        <a:spcBef>
                          <a:spcPct val="0"/>
                        </a:spcBef>
                        <a:spcAft>
                          <a:spcPct val="0"/>
                        </a:spcAft>
                        <a:buClrTx/>
                        <a:buSzTx/>
                        <a:buFontTx/>
                        <a:buNone/>
                        <a:tabLst/>
                      </a:pPr>
                      <a:r>
                        <a:rPr kumimoji="0" lang="zh-TW" altLang="zh-TW" sz="1400" b="1" i="0" u="none" strike="noStrike" cap="none" normalizeH="0" baseline="0" dirty="0" smtClean="0">
                          <a:ln>
                            <a:noFill/>
                          </a:ln>
                          <a:solidFill>
                            <a:srgbClr val="FFFFFF"/>
                          </a:solidFill>
                          <a:effectLst/>
                          <a:latin typeface="Calibri" panose="020F0502020204030204" pitchFamily="34" charset="0"/>
                          <a:ea typeface="新細明體" panose="02020500000000000000" pitchFamily="18" charset="-120"/>
                        </a:rPr>
                        <a:t>菲律賓</a:t>
                      </a:r>
                    </a:p>
                  </a:txBody>
                  <a:tcPr marL="17781" marR="17781"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9pPr>
                    </a:lstStyle>
                    <a:p>
                      <a:pPr marL="0" marR="0" lvl="0" indent="0" algn="ctr" defTabSz="914400" rtl="0" eaLnBrk="1" fontAlgn="base" latinLnBrk="0" hangingPunct="0">
                        <a:lnSpc>
                          <a:spcPct val="100000"/>
                        </a:lnSpc>
                        <a:spcBef>
                          <a:spcPct val="0"/>
                        </a:spcBef>
                        <a:spcAft>
                          <a:spcPct val="0"/>
                        </a:spcAft>
                        <a:buClrTx/>
                        <a:buSzTx/>
                        <a:buFontTx/>
                        <a:buNone/>
                        <a:tabLst/>
                      </a:pPr>
                      <a:r>
                        <a:rPr kumimoji="0" lang="zh-TW" altLang="zh-TW" sz="1400" b="1" i="0" u="none" strike="noStrike" cap="none" normalizeH="0" baseline="0" smtClean="0">
                          <a:ln>
                            <a:noFill/>
                          </a:ln>
                          <a:solidFill>
                            <a:srgbClr val="FFFFFF"/>
                          </a:solidFill>
                          <a:effectLst/>
                          <a:latin typeface="Calibri" panose="020F0502020204030204" pitchFamily="34" charset="0"/>
                          <a:ea typeface="新細明體" panose="02020500000000000000" pitchFamily="18" charset="-120"/>
                        </a:rPr>
                        <a:t>泰國</a:t>
                      </a:r>
                    </a:p>
                  </a:txBody>
                  <a:tcPr marL="17781" marR="17781"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9pPr>
                    </a:lstStyle>
                    <a:p>
                      <a:pPr marL="0" marR="0" lvl="0" indent="0" algn="ctr" defTabSz="914400" rtl="0" eaLnBrk="1" fontAlgn="base" latinLnBrk="0" hangingPunct="0">
                        <a:lnSpc>
                          <a:spcPct val="100000"/>
                        </a:lnSpc>
                        <a:spcBef>
                          <a:spcPct val="0"/>
                        </a:spcBef>
                        <a:spcAft>
                          <a:spcPct val="0"/>
                        </a:spcAft>
                        <a:buClrTx/>
                        <a:buSzTx/>
                        <a:buFontTx/>
                        <a:buNone/>
                        <a:tabLst/>
                      </a:pPr>
                      <a:r>
                        <a:rPr kumimoji="0" lang="zh-TW" altLang="zh-TW" sz="1400" b="1" i="0" u="none" strike="noStrike" cap="none" normalizeH="0" baseline="0" smtClean="0">
                          <a:ln>
                            <a:noFill/>
                          </a:ln>
                          <a:solidFill>
                            <a:srgbClr val="FFFFFF"/>
                          </a:solidFill>
                          <a:effectLst/>
                          <a:latin typeface="Calibri" panose="020F0502020204030204" pitchFamily="34" charset="0"/>
                          <a:ea typeface="新細明體" panose="02020500000000000000" pitchFamily="18" charset="-120"/>
                        </a:rPr>
                        <a:t>越南</a:t>
                      </a:r>
                    </a:p>
                  </a:txBody>
                  <a:tcPr marL="17781" marR="17781"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9pPr>
                    </a:lstStyle>
                    <a:p>
                      <a:pPr marL="0" marR="0" lvl="0" indent="0" algn="ctr" defTabSz="914400" rtl="0" eaLnBrk="1" fontAlgn="base" latinLnBrk="0" hangingPunct="0">
                        <a:lnSpc>
                          <a:spcPct val="100000"/>
                        </a:lnSpc>
                        <a:spcBef>
                          <a:spcPct val="0"/>
                        </a:spcBef>
                        <a:spcAft>
                          <a:spcPct val="0"/>
                        </a:spcAft>
                        <a:buClrTx/>
                        <a:buSzTx/>
                        <a:buFontTx/>
                        <a:buNone/>
                        <a:tabLst/>
                      </a:pPr>
                      <a:r>
                        <a:rPr kumimoji="0" lang="zh-TW" altLang="zh-TW" sz="1400" b="1" i="0" u="none" strike="noStrike" cap="none" normalizeH="0" baseline="0" dirty="0" smtClean="0">
                          <a:ln>
                            <a:noFill/>
                          </a:ln>
                          <a:solidFill>
                            <a:srgbClr val="FFFFFF"/>
                          </a:solidFill>
                          <a:effectLst/>
                          <a:latin typeface="Calibri" panose="020F0502020204030204" pitchFamily="34" charset="0"/>
                          <a:ea typeface="新細明體" panose="02020500000000000000" pitchFamily="18" charset="-120"/>
                        </a:rPr>
                        <a:t>其他</a:t>
                      </a:r>
                    </a:p>
                  </a:txBody>
                  <a:tcPr marL="17781" marR="17781"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9pPr>
                    </a:lstStyle>
                    <a:p>
                      <a:pPr marL="0" marR="0" lvl="0" indent="0" algn="ctr" defTabSz="914400" rtl="0" eaLnBrk="1" fontAlgn="base" latinLnBrk="0" hangingPunct="0">
                        <a:lnSpc>
                          <a:spcPct val="100000"/>
                        </a:lnSpc>
                        <a:spcBef>
                          <a:spcPct val="0"/>
                        </a:spcBef>
                        <a:spcAft>
                          <a:spcPct val="0"/>
                        </a:spcAft>
                        <a:buClrTx/>
                        <a:buSzTx/>
                        <a:buFontTx/>
                        <a:buNone/>
                        <a:tabLst/>
                      </a:pPr>
                      <a:r>
                        <a:rPr kumimoji="0" lang="zh-TW" altLang="zh-TW" sz="1400" b="1" i="0" u="none" strike="noStrike" cap="none" normalizeH="0" baseline="0" smtClean="0">
                          <a:ln>
                            <a:noFill/>
                          </a:ln>
                          <a:solidFill>
                            <a:srgbClr val="FFFFFF"/>
                          </a:solidFill>
                          <a:effectLst/>
                          <a:latin typeface="Calibri" panose="020F0502020204030204" pitchFamily="34" charset="0"/>
                          <a:ea typeface="新細明體" panose="02020500000000000000" pitchFamily="18" charset="-120"/>
                        </a:rPr>
                        <a:t>總人數</a:t>
                      </a:r>
                    </a:p>
                  </a:txBody>
                  <a:tcPr marL="17781" marR="17781"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r>
              <a:tr h="242871">
                <a:tc rowSpan="2">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9pPr>
                    </a:lstStyle>
                    <a:p>
                      <a:pPr marL="0" marR="0" lvl="0" indent="0" algn="ctr" defTabSz="914400" rtl="0" eaLnBrk="1" fontAlgn="base" latinLnBrk="0" hangingPunct="0">
                        <a:lnSpc>
                          <a:spcPct val="100000"/>
                        </a:lnSpc>
                        <a:spcBef>
                          <a:spcPct val="0"/>
                        </a:spcBef>
                        <a:spcAft>
                          <a:spcPct val="0"/>
                        </a:spcAft>
                        <a:buClrTx/>
                        <a:buSzTx/>
                        <a:buFontTx/>
                        <a:buNone/>
                        <a:tabLst/>
                      </a:pPr>
                      <a:r>
                        <a:rPr kumimoji="0" lang="zh-TW" altLang="zh-TW" sz="1400" b="1" i="0" u="none" strike="noStrike" cap="none" normalizeH="0" baseline="0" smtClean="0">
                          <a:ln>
                            <a:noFill/>
                          </a:ln>
                          <a:solidFill>
                            <a:srgbClr val="FFFFFF"/>
                          </a:solidFill>
                          <a:effectLst/>
                          <a:latin typeface="Calibri" panose="020F0502020204030204" pitchFamily="34" charset="0"/>
                          <a:ea typeface="新細明體" panose="02020500000000000000" pitchFamily="18" charset="-120"/>
                        </a:rPr>
                        <a:t>製造業</a:t>
                      </a:r>
                    </a:p>
                  </a:txBody>
                  <a:tcPr marL="17781" marR="17781"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rowSpan="2">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9pPr>
                    </a:lstStyle>
                    <a:p>
                      <a:pPr marL="0" marR="0" lvl="0" indent="0" algn="ctr" defTabSz="914400" rtl="0" eaLnBrk="1" fontAlgn="base" latinLnBrk="0" hangingPunct="1">
                        <a:lnSpc>
                          <a:spcPts val="1800"/>
                        </a:lnSpc>
                        <a:spcBef>
                          <a:spcPct val="0"/>
                        </a:spcBef>
                        <a:spcAft>
                          <a:spcPct val="0"/>
                        </a:spcAft>
                        <a:buClrTx/>
                        <a:buSzTx/>
                        <a:buFontTx/>
                        <a:buNone/>
                        <a:tabLst/>
                      </a:pPr>
                      <a:r>
                        <a:rPr kumimoji="0" lang="en-US"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rPr>
                        <a:t>49,704</a:t>
                      </a:r>
                      <a:endParaRPr kumimoji="0" lang="zh-TW"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endParaRPr>
                    </a:p>
                  </a:txBody>
                  <a:tcPr marL="17781" marR="17781"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rowSpan="2">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9pPr>
                    </a:lstStyle>
                    <a:p>
                      <a:pPr marL="0" marR="0" lvl="0" indent="0" algn="ctr" defTabSz="914400" rtl="0" eaLnBrk="1" fontAlgn="base" latinLnBrk="0" hangingPunct="1">
                        <a:lnSpc>
                          <a:spcPts val="1800"/>
                        </a:lnSpc>
                        <a:spcBef>
                          <a:spcPct val="0"/>
                        </a:spcBef>
                        <a:spcAft>
                          <a:spcPct val="0"/>
                        </a:spcAft>
                        <a:buClrTx/>
                        <a:buSzTx/>
                        <a:buFontTx/>
                        <a:buNone/>
                        <a:tabLst/>
                      </a:pPr>
                      <a:r>
                        <a:rPr kumimoji="0" lang="en-US"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rPr>
                        <a:t>93,505</a:t>
                      </a:r>
                      <a:endParaRPr kumimoji="0" lang="zh-TW"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endParaRPr>
                    </a:p>
                  </a:txBody>
                  <a:tcPr marL="17781" marR="17781"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rowSpan="2">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9pPr>
                    </a:lstStyle>
                    <a:p>
                      <a:pPr marL="0" marR="0" lvl="0" indent="0" algn="ctr" defTabSz="914400" rtl="0" eaLnBrk="1" fontAlgn="base" latinLnBrk="0" hangingPunct="1">
                        <a:lnSpc>
                          <a:spcPts val="1800"/>
                        </a:lnSpc>
                        <a:spcBef>
                          <a:spcPct val="0"/>
                        </a:spcBef>
                        <a:spcAft>
                          <a:spcPct val="0"/>
                        </a:spcAft>
                        <a:buClrTx/>
                        <a:buSzTx/>
                        <a:buFontTx/>
                        <a:buNone/>
                        <a:tabLst/>
                      </a:pPr>
                      <a:r>
                        <a:rPr kumimoji="0" lang="en-US" altLang="zh-TW" sz="1200" b="0" i="0" u="none" strike="noStrike" cap="none" normalizeH="0" baseline="0" dirty="0" smtClean="0">
                          <a:ln>
                            <a:noFill/>
                          </a:ln>
                          <a:solidFill>
                            <a:srgbClr val="000000"/>
                          </a:solidFill>
                          <a:effectLst/>
                          <a:latin typeface="Calibri" panose="020F0502020204030204" pitchFamily="34" charset="0"/>
                          <a:ea typeface="新細明體" panose="02020500000000000000" pitchFamily="18" charset="-120"/>
                        </a:rPr>
                        <a:t>55,471</a:t>
                      </a:r>
                      <a:endParaRPr kumimoji="0" lang="zh-TW" altLang="zh-TW" sz="1200" b="0" i="0" u="none" strike="noStrike" cap="none" normalizeH="0" baseline="0" dirty="0" smtClean="0">
                        <a:ln>
                          <a:noFill/>
                        </a:ln>
                        <a:solidFill>
                          <a:srgbClr val="000000"/>
                        </a:solidFill>
                        <a:effectLst/>
                        <a:latin typeface="Calibri" panose="020F0502020204030204" pitchFamily="34" charset="0"/>
                        <a:ea typeface="新細明體" panose="02020500000000000000" pitchFamily="18" charset="-120"/>
                      </a:endParaRPr>
                    </a:p>
                  </a:txBody>
                  <a:tcPr marL="17781" marR="17781"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rowSpan="2">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9pPr>
                    </a:lstStyle>
                    <a:p>
                      <a:pPr marL="0" marR="0" lvl="0" indent="0" algn="ctr" defTabSz="914400" rtl="0" eaLnBrk="1" fontAlgn="base" latinLnBrk="0" hangingPunct="1">
                        <a:lnSpc>
                          <a:spcPts val="1800"/>
                        </a:lnSpc>
                        <a:spcBef>
                          <a:spcPct val="0"/>
                        </a:spcBef>
                        <a:spcAft>
                          <a:spcPct val="0"/>
                        </a:spcAft>
                        <a:buClrTx/>
                        <a:buSzTx/>
                        <a:buFontTx/>
                        <a:buNone/>
                        <a:tabLst/>
                      </a:pPr>
                      <a:r>
                        <a:rPr kumimoji="0" lang="en-US" altLang="zh-TW" sz="1200" b="0" i="0" u="none" strike="noStrike" cap="none" normalizeH="0" baseline="0" dirty="0" smtClean="0">
                          <a:ln>
                            <a:noFill/>
                          </a:ln>
                          <a:solidFill>
                            <a:srgbClr val="000000"/>
                          </a:solidFill>
                          <a:effectLst/>
                          <a:latin typeface="Calibri" panose="020F0502020204030204" pitchFamily="34" charset="0"/>
                          <a:ea typeface="新細明體" panose="02020500000000000000" pitchFamily="18" charset="-120"/>
                        </a:rPr>
                        <a:t>146,725</a:t>
                      </a:r>
                      <a:endParaRPr kumimoji="0" lang="zh-TW" altLang="zh-TW" sz="1200" b="0" i="0" u="none" strike="noStrike" cap="none" normalizeH="0" baseline="0" dirty="0" smtClean="0">
                        <a:ln>
                          <a:noFill/>
                        </a:ln>
                        <a:solidFill>
                          <a:srgbClr val="000000"/>
                        </a:solidFill>
                        <a:effectLst/>
                        <a:latin typeface="Calibri" panose="020F0502020204030204" pitchFamily="34" charset="0"/>
                        <a:ea typeface="新細明體" panose="02020500000000000000" pitchFamily="18" charset="-120"/>
                      </a:endParaRPr>
                    </a:p>
                  </a:txBody>
                  <a:tcPr marL="17781" marR="17781"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rowSpan="2">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9pPr>
                    </a:lstStyle>
                    <a:p>
                      <a:pPr marL="0" marR="0" lvl="0" indent="0" algn="ctr" defTabSz="914400" rtl="0" eaLnBrk="1" fontAlgn="base" latinLnBrk="0" hangingPunct="1">
                        <a:lnSpc>
                          <a:spcPts val="1800"/>
                        </a:lnSpc>
                        <a:spcBef>
                          <a:spcPct val="0"/>
                        </a:spcBef>
                        <a:spcAft>
                          <a:spcPct val="0"/>
                        </a:spcAft>
                        <a:buClrTx/>
                        <a:buSzTx/>
                        <a:buFontTx/>
                        <a:buNone/>
                        <a:tabLst/>
                      </a:pPr>
                      <a:r>
                        <a:rPr kumimoji="0" lang="en-US" altLang="zh-TW" sz="1400" b="0" i="0" u="none" strike="noStrike" cap="none" normalizeH="0" baseline="0" dirty="0" smtClean="0">
                          <a:ln>
                            <a:noFill/>
                          </a:ln>
                          <a:solidFill>
                            <a:srgbClr val="000000"/>
                          </a:solidFill>
                          <a:effectLst/>
                          <a:latin typeface="Calibri" panose="020F0502020204030204" pitchFamily="34" charset="0"/>
                          <a:ea typeface="新細明體" panose="02020500000000000000" pitchFamily="18" charset="-120"/>
                        </a:rPr>
                        <a:t>1</a:t>
                      </a:r>
                      <a:endParaRPr kumimoji="0" lang="zh-TW" altLang="zh-TW" sz="1400" b="0" i="0" u="none" strike="noStrike" cap="none" normalizeH="0" baseline="0" dirty="0" smtClean="0">
                        <a:ln>
                          <a:noFill/>
                        </a:ln>
                        <a:solidFill>
                          <a:srgbClr val="000000"/>
                        </a:solidFill>
                        <a:effectLst/>
                        <a:latin typeface="Calibri" panose="020F0502020204030204" pitchFamily="34" charset="0"/>
                        <a:ea typeface="新細明體" panose="02020500000000000000" pitchFamily="18" charset="-120"/>
                      </a:endParaRPr>
                    </a:p>
                  </a:txBody>
                  <a:tcPr marL="17781" marR="17781"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9pPr>
                    </a:lstStyle>
                    <a:p>
                      <a:pPr marL="0" marR="0" lvl="0" indent="0" algn="ctr" defTabSz="914400" rtl="0" eaLnBrk="1" fontAlgn="base" latinLnBrk="0" hangingPunct="1">
                        <a:lnSpc>
                          <a:spcPts val="1800"/>
                        </a:lnSpc>
                        <a:spcBef>
                          <a:spcPct val="0"/>
                        </a:spcBef>
                        <a:spcAft>
                          <a:spcPct val="0"/>
                        </a:spcAft>
                        <a:buClrTx/>
                        <a:buSzTx/>
                        <a:buFontTx/>
                        <a:buNone/>
                        <a:tabLst/>
                      </a:pPr>
                      <a:r>
                        <a:rPr kumimoji="0" lang="en-US"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rPr>
                        <a:t>345,406</a:t>
                      </a:r>
                      <a:endParaRPr kumimoji="0" lang="zh-TW"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endParaRPr>
                    </a:p>
                  </a:txBody>
                  <a:tcPr marL="17781" marR="17781"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242871">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9pPr>
                    </a:lstStyle>
                    <a:p>
                      <a:pPr marL="0" marR="0" lvl="0" indent="0" algn="ctr" defTabSz="914400" rtl="0" eaLnBrk="1" fontAlgn="base" latinLnBrk="0" hangingPunct="1">
                        <a:lnSpc>
                          <a:spcPts val="1800"/>
                        </a:lnSpc>
                        <a:spcBef>
                          <a:spcPct val="0"/>
                        </a:spcBef>
                        <a:spcAft>
                          <a:spcPct val="0"/>
                        </a:spcAft>
                        <a:buClrTx/>
                        <a:buSzTx/>
                        <a:buFontTx/>
                        <a:buNone/>
                        <a:tabLst/>
                      </a:pPr>
                      <a:r>
                        <a:rPr kumimoji="0" lang="en-US"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rPr>
                        <a:t>58.98%</a:t>
                      </a:r>
                      <a:endParaRPr kumimoji="0" lang="zh-TW"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endParaRPr>
                    </a:p>
                  </a:txBody>
                  <a:tcPr marL="17781" marR="17781"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r h="242871">
                <a:tc rowSpan="2">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9pPr>
                    </a:lstStyle>
                    <a:p>
                      <a:pPr marL="0" marR="0" lvl="0" indent="0" algn="ctr" defTabSz="914400" rtl="0" eaLnBrk="1" fontAlgn="base" latinLnBrk="0" hangingPunct="0">
                        <a:lnSpc>
                          <a:spcPct val="100000"/>
                        </a:lnSpc>
                        <a:spcBef>
                          <a:spcPct val="0"/>
                        </a:spcBef>
                        <a:spcAft>
                          <a:spcPct val="0"/>
                        </a:spcAft>
                        <a:buClrTx/>
                        <a:buSzTx/>
                        <a:buFontTx/>
                        <a:buNone/>
                        <a:tabLst/>
                      </a:pPr>
                      <a:r>
                        <a:rPr kumimoji="0" lang="zh-TW" altLang="zh-TW" sz="1400" b="1" i="0" u="none" strike="noStrike" cap="none" normalizeH="0" baseline="0" smtClean="0">
                          <a:ln>
                            <a:noFill/>
                          </a:ln>
                          <a:solidFill>
                            <a:srgbClr val="FFFFFF"/>
                          </a:solidFill>
                          <a:effectLst/>
                          <a:latin typeface="Calibri" panose="020F0502020204030204" pitchFamily="34" charset="0"/>
                          <a:ea typeface="新細明體" panose="02020500000000000000" pitchFamily="18" charset="-120"/>
                        </a:rPr>
                        <a:t>營造業</a:t>
                      </a:r>
                    </a:p>
                  </a:txBody>
                  <a:tcPr marL="17781" marR="17781"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rowSpan="2">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9pPr>
                    </a:lstStyle>
                    <a:p>
                      <a:pPr marL="0" marR="0" lvl="0" indent="0" algn="ctr" defTabSz="914400" rtl="0" eaLnBrk="1" fontAlgn="base" latinLnBrk="0" hangingPunct="1">
                        <a:lnSpc>
                          <a:spcPts val="1800"/>
                        </a:lnSpc>
                        <a:spcBef>
                          <a:spcPct val="0"/>
                        </a:spcBef>
                        <a:spcAft>
                          <a:spcPct val="0"/>
                        </a:spcAft>
                        <a:buClrTx/>
                        <a:buSzTx/>
                        <a:buFontTx/>
                        <a:buNone/>
                        <a:tabLst/>
                      </a:pPr>
                      <a:r>
                        <a:rPr kumimoji="0" lang="en-US"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rPr>
                        <a:t>1,558</a:t>
                      </a:r>
                      <a:endParaRPr kumimoji="0" lang="zh-TW"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endParaRPr>
                    </a:p>
                  </a:txBody>
                  <a:tcPr marL="17781" marR="17781"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rowSpan="2">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9pPr>
                    </a:lstStyle>
                    <a:p>
                      <a:pPr marL="0" marR="0" lvl="0" indent="0" algn="ctr" defTabSz="914400" rtl="0" eaLnBrk="1" fontAlgn="base" latinLnBrk="0" hangingPunct="1">
                        <a:lnSpc>
                          <a:spcPts val="1800"/>
                        </a:lnSpc>
                        <a:spcBef>
                          <a:spcPct val="0"/>
                        </a:spcBef>
                        <a:spcAft>
                          <a:spcPct val="0"/>
                        </a:spcAft>
                        <a:buClrTx/>
                        <a:buSzTx/>
                        <a:buFontTx/>
                        <a:buNone/>
                        <a:tabLst/>
                      </a:pPr>
                      <a:r>
                        <a:rPr kumimoji="0" lang="en-US"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rPr>
                        <a:t>40</a:t>
                      </a:r>
                      <a:endParaRPr kumimoji="0" lang="zh-TW"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endParaRPr>
                    </a:p>
                  </a:txBody>
                  <a:tcPr marL="17781" marR="17781"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rowSpan="2">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9pPr>
                    </a:lstStyle>
                    <a:p>
                      <a:pPr marL="0" marR="0" lvl="0" indent="0" algn="ctr" defTabSz="914400" rtl="0" eaLnBrk="1" fontAlgn="base" latinLnBrk="0" hangingPunct="1">
                        <a:lnSpc>
                          <a:spcPts val="1800"/>
                        </a:lnSpc>
                        <a:spcBef>
                          <a:spcPct val="0"/>
                        </a:spcBef>
                        <a:spcAft>
                          <a:spcPct val="0"/>
                        </a:spcAft>
                        <a:buClrTx/>
                        <a:buSzTx/>
                        <a:buFontTx/>
                        <a:buNone/>
                        <a:tabLst/>
                      </a:pPr>
                      <a:r>
                        <a:rPr kumimoji="0" lang="en-US"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rPr>
                        <a:t>3,109</a:t>
                      </a:r>
                      <a:endParaRPr kumimoji="0" lang="zh-TW"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endParaRPr>
                    </a:p>
                  </a:txBody>
                  <a:tcPr marL="17781" marR="17781"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rowSpan="2">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9pPr>
                    </a:lstStyle>
                    <a:p>
                      <a:pPr marL="0" marR="0" lvl="0" indent="0" algn="ctr" defTabSz="914400" rtl="0" eaLnBrk="1" fontAlgn="base" latinLnBrk="0" hangingPunct="1">
                        <a:lnSpc>
                          <a:spcPts val="1800"/>
                        </a:lnSpc>
                        <a:spcBef>
                          <a:spcPct val="0"/>
                        </a:spcBef>
                        <a:spcAft>
                          <a:spcPct val="0"/>
                        </a:spcAft>
                        <a:buClrTx/>
                        <a:buSzTx/>
                        <a:buFontTx/>
                        <a:buNone/>
                        <a:tabLst/>
                      </a:pPr>
                      <a:r>
                        <a:rPr kumimoji="0" lang="en-US" altLang="zh-TW" sz="1400" b="0" i="0" u="none" strike="noStrike" cap="none" normalizeH="0" baseline="0" dirty="0" smtClean="0">
                          <a:ln>
                            <a:noFill/>
                          </a:ln>
                          <a:solidFill>
                            <a:srgbClr val="000000"/>
                          </a:solidFill>
                          <a:effectLst/>
                          <a:latin typeface="Calibri" panose="020F0502020204030204" pitchFamily="34" charset="0"/>
                          <a:ea typeface="新細明體" panose="02020500000000000000" pitchFamily="18" charset="-120"/>
                        </a:rPr>
                        <a:t>2,042</a:t>
                      </a:r>
                      <a:endParaRPr kumimoji="0" lang="zh-TW" altLang="zh-TW" sz="1400" b="0" i="0" u="none" strike="noStrike" cap="none" normalizeH="0" baseline="0" dirty="0" smtClean="0">
                        <a:ln>
                          <a:noFill/>
                        </a:ln>
                        <a:solidFill>
                          <a:srgbClr val="000000"/>
                        </a:solidFill>
                        <a:effectLst/>
                        <a:latin typeface="Calibri" panose="020F0502020204030204" pitchFamily="34" charset="0"/>
                        <a:ea typeface="新細明體" panose="02020500000000000000" pitchFamily="18" charset="-120"/>
                      </a:endParaRPr>
                    </a:p>
                  </a:txBody>
                  <a:tcPr marL="17781" marR="17781"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rowSpan="2">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9pPr>
                    </a:lstStyle>
                    <a:p>
                      <a:pPr marL="0" marR="0" lvl="0" indent="0" algn="ctr" defTabSz="914400" rtl="0" eaLnBrk="1" fontAlgn="base" latinLnBrk="0" hangingPunct="0">
                        <a:lnSpc>
                          <a:spcPts val="1800"/>
                        </a:lnSpc>
                        <a:spcBef>
                          <a:spcPct val="0"/>
                        </a:spcBef>
                        <a:spcAft>
                          <a:spcPct val="0"/>
                        </a:spcAft>
                        <a:buClrTx/>
                        <a:buSzTx/>
                        <a:buFontTx/>
                        <a:buNone/>
                        <a:tabLst/>
                      </a:pPr>
                      <a:r>
                        <a:rPr kumimoji="0" lang="en-US" altLang="zh-TW" sz="1400" b="0" i="0" u="none" strike="noStrike" cap="none" normalizeH="0" baseline="0" dirty="0" smtClean="0">
                          <a:ln>
                            <a:noFill/>
                          </a:ln>
                          <a:solidFill>
                            <a:srgbClr val="000000"/>
                          </a:solidFill>
                          <a:effectLst/>
                          <a:latin typeface="Calibri" panose="020F0502020204030204" pitchFamily="34" charset="0"/>
                          <a:ea typeface="新細明體" panose="02020500000000000000" pitchFamily="18" charset="-120"/>
                        </a:rPr>
                        <a:t>0</a:t>
                      </a:r>
                      <a:endParaRPr kumimoji="0" lang="zh-TW" altLang="zh-TW" sz="1400" b="0" i="0" u="none" strike="noStrike" cap="none" normalizeH="0" baseline="0" dirty="0" smtClean="0">
                        <a:ln>
                          <a:noFill/>
                        </a:ln>
                        <a:solidFill>
                          <a:srgbClr val="000000"/>
                        </a:solidFill>
                        <a:effectLst/>
                        <a:latin typeface="Calibri" panose="020F0502020204030204" pitchFamily="34" charset="0"/>
                        <a:ea typeface="新細明體" panose="02020500000000000000" pitchFamily="18" charset="-120"/>
                      </a:endParaRPr>
                    </a:p>
                  </a:txBody>
                  <a:tcPr marL="17781" marR="17781"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9pPr>
                    </a:lstStyle>
                    <a:p>
                      <a:pPr marL="0" marR="0" lvl="0" indent="0" algn="ctr" defTabSz="914400" rtl="0" eaLnBrk="1" fontAlgn="base" latinLnBrk="0" hangingPunct="1">
                        <a:lnSpc>
                          <a:spcPts val="1800"/>
                        </a:lnSpc>
                        <a:spcBef>
                          <a:spcPct val="0"/>
                        </a:spcBef>
                        <a:spcAft>
                          <a:spcPct val="0"/>
                        </a:spcAft>
                        <a:buClrTx/>
                        <a:buSzTx/>
                        <a:buFontTx/>
                        <a:buNone/>
                        <a:tabLst/>
                      </a:pPr>
                      <a:r>
                        <a:rPr kumimoji="0" lang="en-US"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rPr>
                        <a:t>6,749</a:t>
                      </a:r>
                      <a:endParaRPr kumimoji="0" lang="zh-TW"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endParaRPr>
                    </a:p>
                  </a:txBody>
                  <a:tcPr marL="17781" marR="17781"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230171">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9pPr>
                    </a:lstStyle>
                    <a:p>
                      <a:pPr marL="0" marR="0" lvl="0" indent="0" algn="ctr" defTabSz="914400" rtl="0" eaLnBrk="1" fontAlgn="base" latinLnBrk="0" hangingPunct="1">
                        <a:lnSpc>
                          <a:spcPts val="1800"/>
                        </a:lnSpc>
                        <a:spcBef>
                          <a:spcPct val="0"/>
                        </a:spcBef>
                        <a:spcAft>
                          <a:spcPct val="0"/>
                        </a:spcAft>
                        <a:buClrTx/>
                        <a:buSzTx/>
                        <a:buFontTx/>
                        <a:buNone/>
                        <a:tabLst/>
                      </a:pPr>
                      <a:r>
                        <a:rPr kumimoji="0" lang="en-US"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rPr>
                        <a:t>1.15%</a:t>
                      </a:r>
                      <a:endParaRPr kumimoji="0" lang="zh-TW"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endParaRPr>
                    </a:p>
                  </a:txBody>
                  <a:tcPr marL="17781" marR="17781"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r h="242871">
                <a:tc rowSpan="2">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9pPr>
                    </a:lstStyle>
                    <a:p>
                      <a:pPr marL="0" marR="0" lvl="0" indent="0" algn="ctr" defTabSz="914400" rtl="0" eaLnBrk="1" fontAlgn="base" latinLnBrk="0" hangingPunct="0">
                        <a:lnSpc>
                          <a:spcPct val="100000"/>
                        </a:lnSpc>
                        <a:spcBef>
                          <a:spcPct val="0"/>
                        </a:spcBef>
                        <a:spcAft>
                          <a:spcPct val="0"/>
                        </a:spcAft>
                        <a:buClrTx/>
                        <a:buSzTx/>
                        <a:buFontTx/>
                        <a:buNone/>
                        <a:tabLst/>
                      </a:pPr>
                      <a:r>
                        <a:rPr kumimoji="0" lang="zh-TW" altLang="zh-TW" sz="1400" b="1" i="0" u="none" strike="noStrike" cap="none" normalizeH="0" baseline="0" smtClean="0">
                          <a:ln>
                            <a:noFill/>
                          </a:ln>
                          <a:solidFill>
                            <a:srgbClr val="FFFFFF"/>
                          </a:solidFill>
                          <a:effectLst/>
                          <a:latin typeface="Calibri" panose="020F0502020204030204" pitchFamily="34" charset="0"/>
                          <a:ea typeface="新細明體" panose="02020500000000000000" pitchFamily="18" charset="-120"/>
                        </a:rPr>
                        <a:t>漁船</a:t>
                      </a:r>
                    </a:p>
                    <a:p>
                      <a:pPr marL="0" marR="0" lvl="0" indent="0" algn="ctr" defTabSz="914400" rtl="0" eaLnBrk="1" fontAlgn="base" latinLnBrk="0" hangingPunct="0">
                        <a:lnSpc>
                          <a:spcPct val="100000"/>
                        </a:lnSpc>
                        <a:spcBef>
                          <a:spcPct val="0"/>
                        </a:spcBef>
                        <a:spcAft>
                          <a:spcPct val="0"/>
                        </a:spcAft>
                        <a:buClrTx/>
                        <a:buSzTx/>
                        <a:buFontTx/>
                        <a:buNone/>
                        <a:tabLst/>
                      </a:pPr>
                      <a:r>
                        <a:rPr kumimoji="0" lang="zh-TW" altLang="zh-TW" sz="1400" b="1" i="0" u="none" strike="noStrike" cap="none" normalizeH="0" baseline="0" smtClean="0">
                          <a:ln>
                            <a:noFill/>
                          </a:ln>
                          <a:solidFill>
                            <a:srgbClr val="FFFFFF"/>
                          </a:solidFill>
                          <a:effectLst/>
                          <a:latin typeface="Calibri" panose="020F0502020204030204" pitchFamily="34" charset="0"/>
                          <a:ea typeface="新細明體" panose="02020500000000000000" pitchFamily="18" charset="-120"/>
                        </a:rPr>
                        <a:t>船員</a:t>
                      </a:r>
                    </a:p>
                  </a:txBody>
                  <a:tcPr marL="17781" marR="17781"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rowSpan="2">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9pPr>
                    </a:lstStyle>
                    <a:p>
                      <a:pPr marL="0" marR="0" lvl="0" indent="0" algn="ctr" defTabSz="914400" rtl="0" eaLnBrk="1" fontAlgn="base" latinLnBrk="0" hangingPunct="1">
                        <a:lnSpc>
                          <a:spcPts val="1800"/>
                        </a:lnSpc>
                        <a:spcBef>
                          <a:spcPct val="0"/>
                        </a:spcBef>
                        <a:spcAft>
                          <a:spcPct val="0"/>
                        </a:spcAft>
                        <a:buClrTx/>
                        <a:buSzTx/>
                        <a:buFontTx/>
                        <a:buNone/>
                        <a:tabLst/>
                      </a:pPr>
                      <a:r>
                        <a:rPr kumimoji="0" lang="en-US"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rPr>
                        <a:t>7,840</a:t>
                      </a:r>
                      <a:endParaRPr kumimoji="0" lang="zh-TW"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endParaRPr>
                    </a:p>
                  </a:txBody>
                  <a:tcPr marL="17781" marR="17781"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rowSpan="2">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9pPr>
                    </a:lstStyle>
                    <a:p>
                      <a:pPr marL="0" marR="0" lvl="0" indent="0" algn="ctr" defTabSz="914400" rtl="0" eaLnBrk="1" fontAlgn="base" latinLnBrk="0" hangingPunct="1">
                        <a:lnSpc>
                          <a:spcPts val="1800"/>
                        </a:lnSpc>
                        <a:spcBef>
                          <a:spcPct val="0"/>
                        </a:spcBef>
                        <a:spcAft>
                          <a:spcPct val="0"/>
                        </a:spcAft>
                        <a:buClrTx/>
                        <a:buSzTx/>
                        <a:buFontTx/>
                        <a:buNone/>
                        <a:tabLst/>
                      </a:pPr>
                      <a:r>
                        <a:rPr kumimoji="0" lang="en-US"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rPr>
                        <a:t>1,589</a:t>
                      </a:r>
                      <a:endParaRPr kumimoji="0" lang="zh-TW"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endParaRPr>
                    </a:p>
                  </a:txBody>
                  <a:tcPr marL="17781" marR="17781"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rowSpan="2">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9pPr>
                    </a:lstStyle>
                    <a:p>
                      <a:pPr marL="0" marR="0" lvl="0" indent="0" algn="ctr" defTabSz="914400" rtl="0" eaLnBrk="1" fontAlgn="base" latinLnBrk="0" hangingPunct="1">
                        <a:lnSpc>
                          <a:spcPts val="1800"/>
                        </a:lnSpc>
                        <a:spcBef>
                          <a:spcPct val="0"/>
                        </a:spcBef>
                        <a:spcAft>
                          <a:spcPct val="0"/>
                        </a:spcAft>
                        <a:buClrTx/>
                        <a:buSzTx/>
                        <a:buFontTx/>
                        <a:buNone/>
                        <a:tabLst/>
                      </a:pPr>
                      <a:r>
                        <a:rPr kumimoji="0" lang="en-US"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rPr>
                        <a:t>20</a:t>
                      </a:r>
                      <a:endParaRPr kumimoji="0" lang="zh-TW"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endParaRPr>
                    </a:p>
                  </a:txBody>
                  <a:tcPr marL="17781" marR="17781"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rowSpan="2">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9pPr>
                    </a:lstStyle>
                    <a:p>
                      <a:pPr marL="0" marR="0" lvl="0" indent="0" algn="ctr" defTabSz="914400" rtl="0" eaLnBrk="1" fontAlgn="base" latinLnBrk="0" hangingPunct="1">
                        <a:lnSpc>
                          <a:spcPts val="1800"/>
                        </a:lnSpc>
                        <a:spcBef>
                          <a:spcPct val="0"/>
                        </a:spcBef>
                        <a:spcAft>
                          <a:spcPct val="0"/>
                        </a:spcAft>
                        <a:buClrTx/>
                        <a:buSzTx/>
                        <a:buFontTx/>
                        <a:buNone/>
                        <a:tabLst/>
                      </a:pPr>
                      <a:r>
                        <a:rPr kumimoji="0" lang="en-US"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rPr>
                        <a:t>54</a:t>
                      </a:r>
                      <a:endParaRPr kumimoji="0" lang="zh-TW"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endParaRPr>
                    </a:p>
                  </a:txBody>
                  <a:tcPr marL="17781" marR="17781"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rowSpan="2">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9pPr>
                    </a:lstStyle>
                    <a:p>
                      <a:pPr marL="0" marR="0" lvl="0" indent="0" algn="ctr" defTabSz="914400" rtl="0" eaLnBrk="1" fontAlgn="base" latinLnBrk="0" hangingPunct="0">
                        <a:lnSpc>
                          <a:spcPts val="1800"/>
                        </a:lnSpc>
                        <a:spcBef>
                          <a:spcPct val="0"/>
                        </a:spcBef>
                        <a:spcAft>
                          <a:spcPct val="0"/>
                        </a:spcAft>
                        <a:buClrTx/>
                        <a:buSzTx/>
                        <a:buFontTx/>
                        <a:buNone/>
                        <a:tabLst/>
                      </a:pPr>
                      <a:r>
                        <a:rPr kumimoji="0" lang="en-US" altLang="zh-TW" sz="1400" b="0" i="0" u="none" strike="noStrike" cap="none" normalizeH="0" baseline="0" dirty="0" smtClean="0">
                          <a:ln>
                            <a:noFill/>
                          </a:ln>
                          <a:solidFill>
                            <a:srgbClr val="000000"/>
                          </a:solidFill>
                          <a:effectLst/>
                          <a:latin typeface="Calibri" panose="020F0502020204030204" pitchFamily="34" charset="0"/>
                          <a:ea typeface="新細明體" panose="02020500000000000000" pitchFamily="18" charset="-120"/>
                        </a:rPr>
                        <a:t>0</a:t>
                      </a:r>
                      <a:endParaRPr kumimoji="0" lang="zh-TW" altLang="zh-TW" sz="1400" b="0" i="0" u="none" strike="noStrike" cap="none" normalizeH="0" baseline="0" dirty="0" smtClean="0">
                        <a:ln>
                          <a:noFill/>
                        </a:ln>
                        <a:solidFill>
                          <a:srgbClr val="000000"/>
                        </a:solidFill>
                        <a:effectLst/>
                        <a:latin typeface="Calibri" panose="020F0502020204030204" pitchFamily="34" charset="0"/>
                        <a:ea typeface="新細明體" panose="02020500000000000000" pitchFamily="18" charset="-120"/>
                      </a:endParaRPr>
                    </a:p>
                  </a:txBody>
                  <a:tcPr marL="17781" marR="17781"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9pPr>
                    </a:lstStyle>
                    <a:p>
                      <a:pPr marL="0" marR="0" lvl="0" indent="0" algn="ctr" defTabSz="914400" rtl="0" eaLnBrk="1" fontAlgn="base" latinLnBrk="0" hangingPunct="1">
                        <a:lnSpc>
                          <a:spcPts val="1800"/>
                        </a:lnSpc>
                        <a:spcBef>
                          <a:spcPct val="0"/>
                        </a:spcBef>
                        <a:spcAft>
                          <a:spcPct val="0"/>
                        </a:spcAft>
                        <a:buClrTx/>
                        <a:buSzTx/>
                        <a:buFontTx/>
                        <a:buNone/>
                        <a:tabLst/>
                      </a:pPr>
                      <a:r>
                        <a:rPr kumimoji="0" lang="en-US"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rPr>
                        <a:t>9,503</a:t>
                      </a:r>
                      <a:endParaRPr kumimoji="0" lang="zh-TW"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endParaRPr>
                    </a:p>
                  </a:txBody>
                  <a:tcPr marL="17781" marR="17781"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242871">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9pPr>
                    </a:lstStyle>
                    <a:p>
                      <a:pPr marL="0" marR="0" lvl="0" indent="0" algn="ctr" defTabSz="914400" rtl="0" eaLnBrk="1" fontAlgn="base" latinLnBrk="0" hangingPunct="1">
                        <a:lnSpc>
                          <a:spcPts val="1800"/>
                        </a:lnSpc>
                        <a:spcBef>
                          <a:spcPct val="0"/>
                        </a:spcBef>
                        <a:spcAft>
                          <a:spcPct val="0"/>
                        </a:spcAft>
                        <a:buClrTx/>
                        <a:buSzTx/>
                        <a:buFontTx/>
                        <a:buNone/>
                        <a:tabLst/>
                      </a:pPr>
                      <a:r>
                        <a:rPr kumimoji="0" lang="en-US"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rPr>
                        <a:t>1.62%</a:t>
                      </a:r>
                      <a:endParaRPr kumimoji="0" lang="zh-TW"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endParaRPr>
                    </a:p>
                  </a:txBody>
                  <a:tcPr marL="17781" marR="17781"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r h="242871">
                <a:tc rowSpan="2">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9pPr>
                    </a:lstStyle>
                    <a:p>
                      <a:pPr marL="0" marR="0" lvl="0" indent="0" algn="ctr" defTabSz="914400" rtl="0" eaLnBrk="1" fontAlgn="base" latinLnBrk="0" hangingPunct="0">
                        <a:lnSpc>
                          <a:spcPct val="100000"/>
                        </a:lnSpc>
                        <a:spcBef>
                          <a:spcPct val="0"/>
                        </a:spcBef>
                        <a:spcAft>
                          <a:spcPct val="0"/>
                        </a:spcAft>
                        <a:buClrTx/>
                        <a:buSzTx/>
                        <a:buFontTx/>
                        <a:buNone/>
                        <a:tabLst/>
                      </a:pPr>
                      <a:r>
                        <a:rPr kumimoji="0" lang="zh-TW" altLang="zh-TW" sz="1400" b="1" i="0" u="none" strike="noStrike" cap="none" normalizeH="0" baseline="0" smtClean="0">
                          <a:ln>
                            <a:noFill/>
                          </a:ln>
                          <a:solidFill>
                            <a:srgbClr val="FFFFFF"/>
                          </a:solidFill>
                          <a:effectLst/>
                          <a:latin typeface="Calibri" panose="020F0502020204030204" pitchFamily="34" charset="0"/>
                          <a:ea typeface="新細明體" panose="02020500000000000000" pitchFamily="18" charset="-120"/>
                        </a:rPr>
                        <a:t>家庭</a:t>
                      </a:r>
                    </a:p>
                    <a:p>
                      <a:pPr marL="0" marR="0" lvl="0" indent="0" algn="ctr" defTabSz="914400" rtl="0" eaLnBrk="1" fontAlgn="base" latinLnBrk="0" hangingPunct="0">
                        <a:lnSpc>
                          <a:spcPct val="100000"/>
                        </a:lnSpc>
                        <a:spcBef>
                          <a:spcPct val="0"/>
                        </a:spcBef>
                        <a:spcAft>
                          <a:spcPct val="0"/>
                        </a:spcAft>
                        <a:buClrTx/>
                        <a:buSzTx/>
                        <a:buFontTx/>
                        <a:buNone/>
                        <a:tabLst/>
                      </a:pPr>
                      <a:r>
                        <a:rPr kumimoji="0" lang="zh-TW" altLang="zh-TW" sz="1400" b="1" i="0" u="none" strike="noStrike" cap="none" normalizeH="0" baseline="0" smtClean="0">
                          <a:ln>
                            <a:noFill/>
                          </a:ln>
                          <a:solidFill>
                            <a:srgbClr val="FFFFFF"/>
                          </a:solidFill>
                          <a:effectLst/>
                          <a:latin typeface="Calibri" panose="020F0502020204030204" pitchFamily="34" charset="0"/>
                          <a:ea typeface="新細明體" panose="02020500000000000000" pitchFamily="18" charset="-120"/>
                        </a:rPr>
                        <a:t>看護工</a:t>
                      </a:r>
                    </a:p>
                  </a:txBody>
                  <a:tcPr marL="17781" marR="17781"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rowSpan="2">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9pPr>
                    </a:lstStyle>
                    <a:p>
                      <a:pPr marL="0" marR="0" lvl="0" indent="0" algn="ctr" defTabSz="914400" rtl="0" eaLnBrk="1" fontAlgn="base" latinLnBrk="0" hangingPunct="1">
                        <a:lnSpc>
                          <a:spcPts val="1800"/>
                        </a:lnSpc>
                        <a:spcBef>
                          <a:spcPct val="0"/>
                        </a:spcBef>
                        <a:spcAft>
                          <a:spcPct val="0"/>
                        </a:spcAft>
                        <a:buClrTx/>
                        <a:buSzTx/>
                        <a:buFontTx/>
                        <a:buNone/>
                        <a:tabLst/>
                      </a:pPr>
                      <a:r>
                        <a:rPr kumimoji="0" lang="en-US"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rPr>
                        <a:t>173,689</a:t>
                      </a:r>
                      <a:endParaRPr kumimoji="0" lang="zh-TW"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endParaRPr>
                    </a:p>
                  </a:txBody>
                  <a:tcPr marL="17781" marR="17781"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rowSpan="2">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9pPr>
                    </a:lstStyle>
                    <a:p>
                      <a:pPr marL="0" marR="0" lvl="0" indent="0" algn="ctr" defTabSz="914400" rtl="0" eaLnBrk="1" fontAlgn="base" latinLnBrk="0" hangingPunct="1">
                        <a:lnSpc>
                          <a:spcPts val="1800"/>
                        </a:lnSpc>
                        <a:spcBef>
                          <a:spcPct val="0"/>
                        </a:spcBef>
                        <a:spcAft>
                          <a:spcPct val="0"/>
                        </a:spcAft>
                        <a:buClrTx/>
                        <a:buSzTx/>
                        <a:buFontTx/>
                        <a:buNone/>
                        <a:tabLst/>
                      </a:pPr>
                      <a:r>
                        <a:rPr kumimoji="0" lang="en-US"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rPr>
                        <a:t>25,529</a:t>
                      </a:r>
                      <a:endParaRPr kumimoji="0" lang="zh-TW"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endParaRPr>
                    </a:p>
                  </a:txBody>
                  <a:tcPr marL="17781" marR="17781"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rowSpan="2">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9pPr>
                    </a:lstStyle>
                    <a:p>
                      <a:pPr marL="0" marR="0" lvl="0" indent="0" algn="ctr" defTabSz="914400" rtl="0" eaLnBrk="1" fontAlgn="base" latinLnBrk="0" hangingPunct="1">
                        <a:lnSpc>
                          <a:spcPts val="1800"/>
                        </a:lnSpc>
                        <a:spcBef>
                          <a:spcPct val="0"/>
                        </a:spcBef>
                        <a:spcAft>
                          <a:spcPct val="0"/>
                        </a:spcAft>
                        <a:buClrTx/>
                        <a:buSzTx/>
                        <a:buFontTx/>
                        <a:buNone/>
                        <a:tabLst/>
                      </a:pPr>
                      <a:r>
                        <a:rPr kumimoji="0" lang="en-US"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rPr>
                        <a:t>518</a:t>
                      </a:r>
                      <a:endParaRPr kumimoji="0" lang="zh-TW"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endParaRPr>
                    </a:p>
                  </a:txBody>
                  <a:tcPr marL="17781" marR="17781"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rowSpan="2">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9pPr>
                    </a:lstStyle>
                    <a:p>
                      <a:pPr marL="0" marR="0" lvl="0" indent="0" algn="ctr" defTabSz="914400" rtl="0" eaLnBrk="1" fontAlgn="base" latinLnBrk="0" hangingPunct="1">
                        <a:lnSpc>
                          <a:spcPts val="1800"/>
                        </a:lnSpc>
                        <a:spcBef>
                          <a:spcPct val="0"/>
                        </a:spcBef>
                        <a:spcAft>
                          <a:spcPct val="0"/>
                        </a:spcAft>
                        <a:buClrTx/>
                        <a:buSzTx/>
                        <a:buFontTx/>
                        <a:buNone/>
                        <a:tabLst/>
                      </a:pPr>
                      <a:r>
                        <a:rPr kumimoji="0" lang="en-US"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rPr>
                        <a:t>8,531</a:t>
                      </a:r>
                      <a:endParaRPr kumimoji="0" lang="zh-TW"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endParaRPr>
                    </a:p>
                  </a:txBody>
                  <a:tcPr marL="17781" marR="17781"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rowSpan="2">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9pPr>
                    </a:lstStyle>
                    <a:p>
                      <a:pPr marL="0" marR="0" lvl="0" indent="0" algn="ctr" defTabSz="914400" rtl="0" eaLnBrk="1" fontAlgn="base" latinLnBrk="0" hangingPunct="0">
                        <a:lnSpc>
                          <a:spcPts val="1800"/>
                        </a:lnSpc>
                        <a:spcBef>
                          <a:spcPct val="0"/>
                        </a:spcBef>
                        <a:spcAft>
                          <a:spcPct val="0"/>
                        </a:spcAft>
                        <a:buClrTx/>
                        <a:buSzTx/>
                        <a:buFontTx/>
                        <a:buNone/>
                        <a:tabLst/>
                      </a:pPr>
                      <a:r>
                        <a:rPr kumimoji="0" lang="en-US" altLang="zh-TW" sz="1400" b="0" i="0" u="none" strike="noStrike" cap="none" normalizeH="0" baseline="0" dirty="0" smtClean="0">
                          <a:ln>
                            <a:noFill/>
                          </a:ln>
                          <a:solidFill>
                            <a:srgbClr val="000000"/>
                          </a:solidFill>
                          <a:effectLst/>
                          <a:latin typeface="Calibri" panose="020F0502020204030204" pitchFamily="34" charset="0"/>
                          <a:ea typeface="新細明體" panose="02020500000000000000" pitchFamily="18" charset="-120"/>
                        </a:rPr>
                        <a:t>1</a:t>
                      </a:r>
                      <a:endParaRPr kumimoji="0" lang="zh-TW" altLang="zh-TW" sz="1400" b="0" i="0" u="none" strike="noStrike" cap="none" normalizeH="0" baseline="0" dirty="0" smtClean="0">
                        <a:ln>
                          <a:noFill/>
                        </a:ln>
                        <a:solidFill>
                          <a:srgbClr val="000000"/>
                        </a:solidFill>
                        <a:effectLst/>
                        <a:latin typeface="Calibri" panose="020F0502020204030204" pitchFamily="34" charset="0"/>
                        <a:ea typeface="新細明體" panose="02020500000000000000" pitchFamily="18" charset="-120"/>
                      </a:endParaRPr>
                    </a:p>
                  </a:txBody>
                  <a:tcPr marL="17781" marR="17781"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9pPr>
                    </a:lstStyle>
                    <a:p>
                      <a:pPr marL="0" marR="0" lvl="0" indent="0" algn="ctr" defTabSz="914400" rtl="0" eaLnBrk="1" fontAlgn="base" latinLnBrk="0" hangingPunct="1">
                        <a:lnSpc>
                          <a:spcPts val="1800"/>
                        </a:lnSpc>
                        <a:spcBef>
                          <a:spcPct val="0"/>
                        </a:spcBef>
                        <a:spcAft>
                          <a:spcPct val="0"/>
                        </a:spcAft>
                        <a:buClrTx/>
                        <a:buSzTx/>
                        <a:buFontTx/>
                        <a:buNone/>
                        <a:tabLst/>
                      </a:pPr>
                      <a:r>
                        <a:rPr kumimoji="0" lang="en-US"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rPr>
                        <a:t>208,268</a:t>
                      </a:r>
                      <a:endParaRPr kumimoji="0" lang="zh-TW"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endParaRPr>
                    </a:p>
                  </a:txBody>
                  <a:tcPr marL="17781" marR="17781"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242871">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9pPr>
                    </a:lstStyle>
                    <a:p>
                      <a:pPr marL="0" marR="0" lvl="0" indent="0" algn="ctr" defTabSz="914400" rtl="0" eaLnBrk="1" fontAlgn="base" latinLnBrk="0" hangingPunct="1">
                        <a:lnSpc>
                          <a:spcPts val="1800"/>
                        </a:lnSpc>
                        <a:spcBef>
                          <a:spcPct val="0"/>
                        </a:spcBef>
                        <a:spcAft>
                          <a:spcPct val="0"/>
                        </a:spcAft>
                        <a:buClrTx/>
                        <a:buSzTx/>
                        <a:buFontTx/>
                        <a:buNone/>
                        <a:tabLst/>
                      </a:pPr>
                      <a:r>
                        <a:rPr kumimoji="0" lang="en-US"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rPr>
                        <a:t>35.56%</a:t>
                      </a:r>
                      <a:endParaRPr kumimoji="0" lang="zh-TW"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endParaRPr>
                    </a:p>
                  </a:txBody>
                  <a:tcPr marL="17781" marR="17781"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r h="342874">
                <a:tc rowSpan="2">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9pPr>
                    </a:lstStyle>
                    <a:p>
                      <a:pPr marL="0" marR="0" lvl="0" indent="0" algn="ctr" defTabSz="914400" rtl="0" eaLnBrk="1" fontAlgn="base" latinLnBrk="0" hangingPunct="0">
                        <a:lnSpc>
                          <a:spcPct val="100000"/>
                        </a:lnSpc>
                        <a:spcBef>
                          <a:spcPct val="0"/>
                        </a:spcBef>
                        <a:spcAft>
                          <a:spcPct val="0"/>
                        </a:spcAft>
                        <a:buClrTx/>
                        <a:buSzTx/>
                        <a:buFontTx/>
                        <a:buNone/>
                        <a:tabLst/>
                      </a:pPr>
                      <a:r>
                        <a:rPr kumimoji="0" lang="zh-TW" altLang="zh-TW" sz="1400" b="1" i="0" u="none" strike="noStrike" cap="none" normalizeH="0" baseline="0" smtClean="0">
                          <a:ln>
                            <a:noFill/>
                          </a:ln>
                          <a:solidFill>
                            <a:srgbClr val="FFFFFF"/>
                          </a:solidFill>
                          <a:effectLst/>
                          <a:latin typeface="Calibri" panose="020F0502020204030204" pitchFamily="34" charset="0"/>
                          <a:ea typeface="新細明體" panose="02020500000000000000" pitchFamily="18" charset="-120"/>
                        </a:rPr>
                        <a:t>機構</a:t>
                      </a:r>
                    </a:p>
                    <a:p>
                      <a:pPr marL="0" marR="0" lvl="0" indent="0" algn="ctr" defTabSz="914400" rtl="0" eaLnBrk="1" fontAlgn="base" latinLnBrk="0" hangingPunct="0">
                        <a:lnSpc>
                          <a:spcPct val="100000"/>
                        </a:lnSpc>
                        <a:spcBef>
                          <a:spcPct val="0"/>
                        </a:spcBef>
                        <a:spcAft>
                          <a:spcPct val="0"/>
                        </a:spcAft>
                        <a:buClrTx/>
                        <a:buSzTx/>
                        <a:buFontTx/>
                        <a:buNone/>
                        <a:tabLst/>
                      </a:pPr>
                      <a:r>
                        <a:rPr kumimoji="0" lang="zh-TW" altLang="zh-TW" sz="1400" b="1" i="0" u="none" strike="noStrike" cap="none" normalizeH="0" baseline="0" smtClean="0">
                          <a:ln>
                            <a:noFill/>
                          </a:ln>
                          <a:solidFill>
                            <a:srgbClr val="FFFFFF"/>
                          </a:solidFill>
                          <a:effectLst/>
                          <a:latin typeface="Calibri" panose="020F0502020204030204" pitchFamily="34" charset="0"/>
                          <a:ea typeface="新細明體" panose="02020500000000000000" pitchFamily="18" charset="-120"/>
                        </a:rPr>
                        <a:t>看護工</a:t>
                      </a:r>
                    </a:p>
                  </a:txBody>
                  <a:tcPr marL="17781" marR="17781"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rowSpan="2">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9pPr>
                    </a:lstStyle>
                    <a:p>
                      <a:pPr marL="0" marR="0" lvl="0" indent="0" algn="ctr" defTabSz="914400" rtl="0" eaLnBrk="1" fontAlgn="base" latinLnBrk="0" hangingPunct="1">
                        <a:lnSpc>
                          <a:spcPts val="1800"/>
                        </a:lnSpc>
                        <a:spcBef>
                          <a:spcPct val="0"/>
                        </a:spcBef>
                        <a:spcAft>
                          <a:spcPct val="0"/>
                        </a:spcAft>
                        <a:buClrTx/>
                        <a:buSzTx/>
                        <a:buFontTx/>
                        <a:buNone/>
                        <a:tabLst/>
                      </a:pPr>
                      <a:r>
                        <a:rPr kumimoji="0" lang="en-US"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rPr>
                        <a:t>2,318</a:t>
                      </a:r>
                      <a:endParaRPr kumimoji="0" lang="zh-TW"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endParaRPr>
                    </a:p>
                  </a:txBody>
                  <a:tcPr marL="17781" marR="17781"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rowSpan="2">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9pPr>
                    </a:lstStyle>
                    <a:p>
                      <a:pPr marL="0" marR="0" lvl="0" indent="0" algn="ctr" defTabSz="914400" rtl="0" eaLnBrk="1" fontAlgn="base" latinLnBrk="0" hangingPunct="1">
                        <a:lnSpc>
                          <a:spcPts val="1800"/>
                        </a:lnSpc>
                        <a:spcBef>
                          <a:spcPct val="0"/>
                        </a:spcBef>
                        <a:spcAft>
                          <a:spcPct val="0"/>
                        </a:spcAft>
                        <a:buClrTx/>
                        <a:buSzTx/>
                        <a:buFontTx/>
                        <a:buNone/>
                        <a:tabLst/>
                      </a:pPr>
                      <a:r>
                        <a:rPr kumimoji="0" lang="en-US"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rPr>
                        <a:t>1,068</a:t>
                      </a:r>
                      <a:endParaRPr kumimoji="0" lang="zh-TW"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endParaRPr>
                    </a:p>
                  </a:txBody>
                  <a:tcPr marL="17781" marR="17781"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rowSpan="2">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9pPr>
                    </a:lstStyle>
                    <a:p>
                      <a:pPr marL="0" marR="0" lvl="0" indent="0" algn="ctr" defTabSz="914400" rtl="0" eaLnBrk="1" fontAlgn="base" latinLnBrk="0" hangingPunct="1">
                        <a:lnSpc>
                          <a:spcPts val="1800"/>
                        </a:lnSpc>
                        <a:spcBef>
                          <a:spcPct val="0"/>
                        </a:spcBef>
                        <a:spcAft>
                          <a:spcPct val="0"/>
                        </a:spcAft>
                        <a:buClrTx/>
                        <a:buSzTx/>
                        <a:buFontTx/>
                        <a:buNone/>
                        <a:tabLst/>
                      </a:pPr>
                      <a:r>
                        <a:rPr kumimoji="0" lang="en-US"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rPr>
                        <a:t>40</a:t>
                      </a:r>
                      <a:endParaRPr kumimoji="0" lang="zh-TW"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endParaRPr>
                    </a:p>
                  </a:txBody>
                  <a:tcPr marL="17781" marR="17781"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rowSpan="2">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9pPr>
                    </a:lstStyle>
                    <a:p>
                      <a:pPr marL="0" marR="0" lvl="0" indent="0" algn="ctr" defTabSz="914400" rtl="0" eaLnBrk="1" fontAlgn="base" latinLnBrk="0" hangingPunct="1">
                        <a:lnSpc>
                          <a:spcPts val="1800"/>
                        </a:lnSpc>
                        <a:spcBef>
                          <a:spcPct val="0"/>
                        </a:spcBef>
                        <a:spcAft>
                          <a:spcPct val="0"/>
                        </a:spcAft>
                        <a:buClrTx/>
                        <a:buSzTx/>
                        <a:buFontTx/>
                        <a:buNone/>
                        <a:tabLst/>
                      </a:pPr>
                      <a:r>
                        <a:rPr kumimoji="0" lang="en-US"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rPr>
                        <a:t>10,204</a:t>
                      </a:r>
                      <a:endParaRPr kumimoji="0" lang="zh-TW"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endParaRPr>
                    </a:p>
                  </a:txBody>
                  <a:tcPr marL="17781" marR="17781"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rowSpan="2">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9pPr>
                    </a:lstStyle>
                    <a:p>
                      <a:pPr marL="0" marR="0" lvl="0" indent="0" algn="ctr" defTabSz="914400" rtl="0" eaLnBrk="1" fontAlgn="base" latinLnBrk="0" hangingPunct="0">
                        <a:lnSpc>
                          <a:spcPts val="1800"/>
                        </a:lnSpc>
                        <a:spcBef>
                          <a:spcPct val="0"/>
                        </a:spcBef>
                        <a:spcAft>
                          <a:spcPct val="0"/>
                        </a:spcAft>
                        <a:buClrTx/>
                        <a:buSzTx/>
                        <a:buFontTx/>
                        <a:buNone/>
                        <a:tabLst/>
                      </a:pPr>
                      <a:r>
                        <a:rPr kumimoji="0" lang="en-US"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rPr>
                        <a:t>0</a:t>
                      </a:r>
                      <a:endParaRPr kumimoji="0" lang="zh-TW"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endParaRPr>
                    </a:p>
                  </a:txBody>
                  <a:tcPr marL="17781" marR="17781"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9pPr>
                    </a:lstStyle>
                    <a:p>
                      <a:pPr marL="0" marR="0" lvl="0" indent="0" algn="ctr" defTabSz="914400" rtl="0" eaLnBrk="1" fontAlgn="base" latinLnBrk="0" hangingPunct="0">
                        <a:lnSpc>
                          <a:spcPts val="1800"/>
                        </a:lnSpc>
                        <a:spcBef>
                          <a:spcPct val="0"/>
                        </a:spcBef>
                        <a:spcAft>
                          <a:spcPct val="0"/>
                        </a:spcAft>
                        <a:buClrTx/>
                        <a:buSzTx/>
                        <a:buFontTx/>
                        <a:buNone/>
                        <a:tabLst/>
                      </a:pPr>
                      <a:r>
                        <a:rPr kumimoji="0" lang="en-US"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rPr>
                        <a:t>13,630</a:t>
                      </a:r>
                      <a:endParaRPr kumimoji="0" lang="zh-TW"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endParaRPr>
                    </a:p>
                  </a:txBody>
                  <a:tcPr marL="17781" marR="17781"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242871">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9pPr>
                    </a:lstStyle>
                    <a:p>
                      <a:pPr marL="0" marR="0" lvl="0" indent="0" algn="ctr" defTabSz="914400" rtl="0" eaLnBrk="1" fontAlgn="base" latinLnBrk="0" hangingPunct="0">
                        <a:lnSpc>
                          <a:spcPts val="1800"/>
                        </a:lnSpc>
                        <a:spcBef>
                          <a:spcPct val="0"/>
                        </a:spcBef>
                        <a:spcAft>
                          <a:spcPct val="0"/>
                        </a:spcAft>
                        <a:buClrTx/>
                        <a:buSzTx/>
                        <a:buFontTx/>
                        <a:buNone/>
                        <a:tabLst/>
                      </a:pPr>
                      <a:r>
                        <a:rPr kumimoji="0" lang="en-US"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rPr>
                        <a:t>2.33%</a:t>
                      </a:r>
                      <a:endParaRPr kumimoji="0" lang="zh-TW"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endParaRPr>
                    </a:p>
                  </a:txBody>
                  <a:tcPr marL="17781" marR="17781"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r h="242871">
                <a:tc rowSpan="2">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9pPr>
                    </a:lstStyle>
                    <a:p>
                      <a:pPr marL="0" marR="0" lvl="0" indent="0" algn="ctr" defTabSz="914400" rtl="0" eaLnBrk="1" fontAlgn="base" latinLnBrk="0" hangingPunct="0">
                        <a:lnSpc>
                          <a:spcPct val="100000"/>
                        </a:lnSpc>
                        <a:spcBef>
                          <a:spcPct val="0"/>
                        </a:spcBef>
                        <a:spcAft>
                          <a:spcPct val="0"/>
                        </a:spcAft>
                        <a:buClrTx/>
                        <a:buSzTx/>
                        <a:buFontTx/>
                        <a:buNone/>
                        <a:tabLst/>
                      </a:pPr>
                      <a:r>
                        <a:rPr kumimoji="0" lang="zh-TW" altLang="zh-TW" sz="1400" b="1" i="0" u="none" strike="noStrike" cap="none" normalizeH="0" baseline="0" smtClean="0">
                          <a:ln>
                            <a:noFill/>
                          </a:ln>
                          <a:solidFill>
                            <a:srgbClr val="FFFFFF"/>
                          </a:solidFill>
                          <a:effectLst/>
                          <a:latin typeface="Calibri" panose="020F0502020204030204" pitchFamily="34" charset="0"/>
                          <a:ea typeface="新細明體" panose="02020500000000000000" pitchFamily="18" charset="-120"/>
                        </a:rPr>
                        <a:t>外展</a:t>
                      </a:r>
                    </a:p>
                    <a:p>
                      <a:pPr marL="0" marR="0" lvl="0" indent="0" algn="ctr" defTabSz="914400" rtl="0" eaLnBrk="1" fontAlgn="base" latinLnBrk="0" hangingPunct="0">
                        <a:lnSpc>
                          <a:spcPct val="100000"/>
                        </a:lnSpc>
                        <a:spcBef>
                          <a:spcPct val="0"/>
                        </a:spcBef>
                        <a:spcAft>
                          <a:spcPct val="0"/>
                        </a:spcAft>
                        <a:buClrTx/>
                        <a:buSzTx/>
                        <a:buFontTx/>
                        <a:buNone/>
                        <a:tabLst/>
                      </a:pPr>
                      <a:r>
                        <a:rPr kumimoji="0" lang="zh-TW" altLang="zh-TW" sz="1400" b="1" i="0" u="none" strike="noStrike" cap="none" normalizeH="0" baseline="0" smtClean="0">
                          <a:ln>
                            <a:noFill/>
                          </a:ln>
                          <a:solidFill>
                            <a:srgbClr val="FFFFFF"/>
                          </a:solidFill>
                          <a:effectLst/>
                          <a:latin typeface="Calibri" panose="020F0502020204030204" pitchFamily="34" charset="0"/>
                          <a:ea typeface="新細明體" panose="02020500000000000000" pitchFamily="18" charset="-120"/>
                        </a:rPr>
                        <a:t>看護工</a:t>
                      </a:r>
                    </a:p>
                  </a:txBody>
                  <a:tcPr marL="17781" marR="17781"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rowSpan="2">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9pPr>
                    </a:lstStyle>
                    <a:p>
                      <a:pPr marL="0" marR="0" lvl="0" indent="0" algn="ctr" defTabSz="914400" rtl="0" eaLnBrk="1" fontAlgn="base" latinLnBrk="0" hangingPunct="0">
                        <a:lnSpc>
                          <a:spcPts val="1800"/>
                        </a:lnSpc>
                        <a:spcBef>
                          <a:spcPct val="0"/>
                        </a:spcBef>
                        <a:spcAft>
                          <a:spcPct val="0"/>
                        </a:spcAft>
                        <a:buClrTx/>
                        <a:buSzTx/>
                        <a:buFontTx/>
                        <a:buNone/>
                        <a:tabLst/>
                      </a:pPr>
                      <a:r>
                        <a:rPr kumimoji="0" lang="en-US"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rPr>
                        <a:t>14</a:t>
                      </a:r>
                      <a:endParaRPr kumimoji="0" lang="zh-TW"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endParaRPr>
                    </a:p>
                  </a:txBody>
                  <a:tcPr marL="17781" marR="17781"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rowSpan="2">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9pPr>
                    </a:lstStyle>
                    <a:p>
                      <a:pPr marL="0" marR="0" lvl="0" indent="0" algn="ctr" defTabSz="914400" rtl="0" eaLnBrk="1" fontAlgn="base" latinLnBrk="0" hangingPunct="1">
                        <a:lnSpc>
                          <a:spcPts val="1800"/>
                        </a:lnSpc>
                        <a:spcBef>
                          <a:spcPct val="0"/>
                        </a:spcBef>
                        <a:spcAft>
                          <a:spcPct val="0"/>
                        </a:spcAft>
                        <a:buClrTx/>
                        <a:buSzTx/>
                        <a:buFontTx/>
                        <a:buNone/>
                        <a:tabLst/>
                      </a:pPr>
                      <a:r>
                        <a:rPr kumimoji="0" lang="en-US"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rPr>
                        <a:t>0</a:t>
                      </a:r>
                      <a:endParaRPr kumimoji="0" lang="zh-TW"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endParaRPr>
                    </a:p>
                  </a:txBody>
                  <a:tcPr marL="17781" marR="17781"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rowSpan="2">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9pPr>
                    </a:lstStyle>
                    <a:p>
                      <a:pPr marL="0" marR="0" lvl="0" indent="0" algn="ctr" defTabSz="914400" rtl="0" eaLnBrk="1" fontAlgn="base" latinLnBrk="0" hangingPunct="0">
                        <a:lnSpc>
                          <a:spcPts val="1800"/>
                        </a:lnSpc>
                        <a:spcBef>
                          <a:spcPct val="0"/>
                        </a:spcBef>
                        <a:spcAft>
                          <a:spcPct val="0"/>
                        </a:spcAft>
                        <a:buClrTx/>
                        <a:buSzTx/>
                        <a:buFontTx/>
                        <a:buNone/>
                        <a:tabLst/>
                      </a:pPr>
                      <a:r>
                        <a:rPr kumimoji="0" lang="en-US"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rPr>
                        <a:t>0</a:t>
                      </a:r>
                      <a:endParaRPr kumimoji="0" lang="zh-TW"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endParaRPr>
                    </a:p>
                  </a:txBody>
                  <a:tcPr marL="17781" marR="17781"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rowSpan="2">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9pPr>
                    </a:lstStyle>
                    <a:p>
                      <a:pPr marL="0" marR="0" lvl="0" indent="0" algn="ctr" defTabSz="914400" rtl="0" eaLnBrk="1" fontAlgn="base" latinLnBrk="0" hangingPunct="1">
                        <a:lnSpc>
                          <a:spcPts val="1800"/>
                        </a:lnSpc>
                        <a:spcBef>
                          <a:spcPct val="0"/>
                        </a:spcBef>
                        <a:spcAft>
                          <a:spcPct val="0"/>
                        </a:spcAft>
                        <a:buClrTx/>
                        <a:buSzTx/>
                        <a:buFontTx/>
                        <a:buNone/>
                        <a:tabLst/>
                      </a:pPr>
                      <a:r>
                        <a:rPr kumimoji="0" lang="en-US"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rPr>
                        <a:t>25</a:t>
                      </a:r>
                      <a:endParaRPr kumimoji="0" lang="zh-TW"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endParaRPr>
                    </a:p>
                  </a:txBody>
                  <a:tcPr marL="17781" marR="17781"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rowSpan="2">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9pPr>
                    </a:lstStyle>
                    <a:p>
                      <a:pPr marL="0" marR="0" lvl="0" indent="0" algn="ctr" defTabSz="914400" rtl="0" eaLnBrk="1" fontAlgn="base" latinLnBrk="0" hangingPunct="0">
                        <a:lnSpc>
                          <a:spcPts val="1800"/>
                        </a:lnSpc>
                        <a:spcBef>
                          <a:spcPct val="0"/>
                        </a:spcBef>
                        <a:spcAft>
                          <a:spcPct val="0"/>
                        </a:spcAft>
                        <a:buClrTx/>
                        <a:buSzTx/>
                        <a:buFontTx/>
                        <a:buNone/>
                        <a:tabLst/>
                      </a:pPr>
                      <a:r>
                        <a:rPr kumimoji="0" lang="en-US"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rPr>
                        <a:t>0</a:t>
                      </a:r>
                      <a:endParaRPr kumimoji="0" lang="zh-TW"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endParaRPr>
                    </a:p>
                  </a:txBody>
                  <a:tcPr marL="17781" marR="17781"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9pPr>
                    </a:lstStyle>
                    <a:p>
                      <a:pPr marL="0" marR="0" lvl="0" indent="0" algn="ctr" defTabSz="914400" rtl="0" eaLnBrk="1" fontAlgn="base" latinLnBrk="0" hangingPunct="0">
                        <a:lnSpc>
                          <a:spcPts val="1800"/>
                        </a:lnSpc>
                        <a:spcBef>
                          <a:spcPct val="0"/>
                        </a:spcBef>
                        <a:spcAft>
                          <a:spcPct val="0"/>
                        </a:spcAft>
                        <a:buClrTx/>
                        <a:buSzTx/>
                        <a:buFontTx/>
                        <a:buNone/>
                        <a:tabLst/>
                      </a:pPr>
                      <a:r>
                        <a:rPr kumimoji="0" lang="en-US"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rPr>
                        <a:t>39</a:t>
                      </a:r>
                      <a:endParaRPr kumimoji="0" lang="zh-TW"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endParaRPr>
                    </a:p>
                  </a:txBody>
                  <a:tcPr marL="17781" marR="17781"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242871">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9pPr>
                    </a:lstStyle>
                    <a:p>
                      <a:pPr marL="0" marR="0" lvl="0" indent="0" algn="ctr" defTabSz="914400" rtl="0" eaLnBrk="1" fontAlgn="base" latinLnBrk="0" hangingPunct="0">
                        <a:lnSpc>
                          <a:spcPts val="1800"/>
                        </a:lnSpc>
                        <a:spcBef>
                          <a:spcPct val="0"/>
                        </a:spcBef>
                        <a:spcAft>
                          <a:spcPct val="0"/>
                        </a:spcAft>
                        <a:buClrTx/>
                        <a:buSzTx/>
                        <a:buFontTx/>
                        <a:buNone/>
                        <a:tabLst/>
                      </a:pPr>
                      <a:r>
                        <a:rPr kumimoji="0" lang="en-US"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rPr>
                        <a:t>0.00%</a:t>
                      </a:r>
                      <a:endParaRPr kumimoji="0" lang="zh-TW"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endParaRPr>
                    </a:p>
                  </a:txBody>
                  <a:tcPr marL="17781" marR="17781"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r h="242871">
                <a:tc rowSpan="2">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9pPr>
                    </a:lstStyle>
                    <a:p>
                      <a:pPr marL="0" marR="0" lvl="0" indent="0" algn="ctr" defTabSz="914400" rtl="0" eaLnBrk="1" fontAlgn="base" latinLnBrk="0" hangingPunct="0">
                        <a:lnSpc>
                          <a:spcPct val="100000"/>
                        </a:lnSpc>
                        <a:spcBef>
                          <a:spcPct val="0"/>
                        </a:spcBef>
                        <a:spcAft>
                          <a:spcPct val="0"/>
                        </a:spcAft>
                        <a:buClrTx/>
                        <a:buSzTx/>
                        <a:buFontTx/>
                        <a:buNone/>
                        <a:tabLst/>
                      </a:pPr>
                      <a:r>
                        <a:rPr kumimoji="0" lang="zh-TW" altLang="zh-TW" sz="1400" b="1" i="0" u="none" strike="noStrike" cap="none" normalizeH="0" baseline="0" smtClean="0">
                          <a:ln>
                            <a:noFill/>
                          </a:ln>
                          <a:solidFill>
                            <a:srgbClr val="FFFFFF"/>
                          </a:solidFill>
                          <a:effectLst/>
                          <a:latin typeface="Calibri" panose="020F0502020204030204" pitchFamily="34" charset="0"/>
                          <a:ea typeface="新細明體" panose="02020500000000000000" pitchFamily="18" charset="-120"/>
                        </a:rPr>
                        <a:t>家庭</a:t>
                      </a:r>
                    </a:p>
                    <a:p>
                      <a:pPr marL="0" marR="0" lvl="0" indent="0" algn="ctr" defTabSz="914400" rtl="0" eaLnBrk="1" fontAlgn="base" latinLnBrk="0" hangingPunct="0">
                        <a:lnSpc>
                          <a:spcPct val="100000"/>
                        </a:lnSpc>
                        <a:spcBef>
                          <a:spcPct val="0"/>
                        </a:spcBef>
                        <a:spcAft>
                          <a:spcPct val="0"/>
                        </a:spcAft>
                        <a:buClrTx/>
                        <a:buSzTx/>
                        <a:buFontTx/>
                        <a:buNone/>
                        <a:tabLst/>
                      </a:pPr>
                      <a:r>
                        <a:rPr kumimoji="0" lang="zh-TW" altLang="zh-TW" sz="1400" b="1" i="0" u="none" strike="noStrike" cap="none" normalizeH="0" baseline="0" smtClean="0">
                          <a:ln>
                            <a:noFill/>
                          </a:ln>
                          <a:solidFill>
                            <a:srgbClr val="FFFFFF"/>
                          </a:solidFill>
                          <a:effectLst/>
                          <a:latin typeface="Calibri" panose="020F0502020204030204" pitchFamily="34" charset="0"/>
                          <a:ea typeface="新細明體" panose="02020500000000000000" pitchFamily="18" charset="-120"/>
                        </a:rPr>
                        <a:t>幫傭</a:t>
                      </a:r>
                    </a:p>
                  </a:txBody>
                  <a:tcPr marL="17781" marR="17781"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rowSpan="2">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9pPr>
                    </a:lstStyle>
                    <a:p>
                      <a:pPr marL="0" marR="0" lvl="0" indent="0" algn="ctr" defTabSz="914400" rtl="0" eaLnBrk="1" fontAlgn="base" latinLnBrk="0" hangingPunct="1">
                        <a:lnSpc>
                          <a:spcPts val="1800"/>
                        </a:lnSpc>
                        <a:spcBef>
                          <a:spcPct val="0"/>
                        </a:spcBef>
                        <a:spcAft>
                          <a:spcPct val="0"/>
                        </a:spcAft>
                        <a:buClrTx/>
                        <a:buSzTx/>
                        <a:buFontTx/>
                        <a:buNone/>
                        <a:tabLst/>
                      </a:pPr>
                      <a:r>
                        <a:rPr kumimoji="0" lang="en-US"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rPr>
                        <a:t>1,394</a:t>
                      </a:r>
                      <a:endParaRPr kumimoji="0" lang="zh-TW"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endParaRPr>
                    </a:p>
                  </a:txBody>
                  <a:tcPr marL="17781" marR="17781"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rowSpan="2">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9pPr>
                    </a:lstStyle>
                    <a:p>
                      <a:pPr marL="0" marR="0" lvl="0" indent="0" algn="ctr" defTabSz="914400" rtl="0" eaLnBrk="1" fontAlgn="base" latinLnBrk="0" hangingPunct="1">
                        <a:lnSpc>
                          <a:spcPts val="1800"/>
                        </a:lnSpc>
                        <a:spcBef>
                          <a:spcPct val="0"/>
                        </a:spcBef>
                        <a:spcAft>
                          <a:spcPct val="0"/>
                        </a:spcAft>
                        <a:buClrTx/>
                        <a:buSzTx/>
                        <a:buFontTx/>
                        <a:buNone/>
                        <a:tabLst/>
                      </a:pPr>
                      <a:r>
                        <a:rPr kumimoji="0" lang="en-US"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rPr>
                        <a:t>619</a:t>
                      </a:r>
                      <a:endParaRPr kumimoji="0" lang="zh-TW"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endParaRPr>
                    </a:p>
                  </a:txBody>
                  <a:tcPr marL="17781" marR="17781"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rowSpan="2">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9pPr>
                    </a:lstStyle>
                    <a:p>
                      <a:pPr marL="0" marR="0" lvl="0" indent="0" algn="ctr" defTabSz="914400" rtl="0" eaLnBrk="1" fontAlgn="base" latinLnBrk="0" hangingPunct="1">
                        <a:lnSpc>
                          <a:spcPts val="1800"/>
                        </a:lnSpc>
                        <a:spcBef>
                          <a:spcPct val="0"/>
                        </a:spcBef>
                        <a:spcAft>
                          <a:spcPct val="0"/>
                        </a:spcAft>
                        <a:buClrTx/>
                        <a:buSzTx/>
                        <a:buFontTx/>
                        <a:buNone/>
                        <a:tabLst/>
                      </a:pPr>
                      <a:r>
                        <a:rPr kumimoji="0" lang="en-US"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rPr>
                        <a:t>16</a:t>
                      </a:r>
                      <a:endParaRPr kumimoji="0" lang="zh-TW"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endParaRPr>
                    </a:p>
                  </a:txBody>
                  <a:tcPr marL="17781" marR="17781"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rowSpan="2">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9pPr>
                    </a:lstStyle>
                    <a:p>
                      <a:pPr marL="0" marR="0" lvl="0" indent="0" algn="ctr" defTabSz="914400" rtl="0" eaLnBrk="1" fontAlgn="base" latinLnBrk="0" hangingPunct="1">
                        <a:lnSpc>
                          <a:spcPts val="1800"/>
                        </a:lnSpc>
                        <a:spcBef>
                          <a:spcPct val="0"/>
                        </a:spcBef>
                        <a:spcAft>
                          <a:spcPct val="0"/>
                        </a:spcAft>
                        <a:buClrTx/>
                        <a:buSzTx/>
                        <a:buFontTx/>
                        <a:buNone/>
                        <a:tabLst/>
                      </a:pPr>
                      <a:r>
                        <a:rPr kumimoji="0" lang="en-US"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rPr>
                        <a:t>24</a:t>
                      </a:r>
                      <a:endParaRPr kumimoji="0" lang="zh-TW"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endParaRPr>
                    </a:p>
                  </a:txBody>
                  <a:tcPr marL="17781" marR="17781"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rowSpan="2">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9pPr>
                    </a:lstStyle>
                    <a:p>
                      <a:pPr marL="0" marR="0" lvl="0" indent="0" algn="ctr" defTabSz="914400" rtl="0" eaLnBrk="1" fontAlgn="base" latinLnBrk="0" hangingPunct="0">
                        <a:lnSpc>
                          <a:spcPts val="1800"/>
                        </a:lnSpc>
                        <a:spcBef>
                          <a:spcPct val="0"/>
                        </a:spcBef>
                        <a:spcAft>
                          <a:spcPct val="0"/>
                        </a:spcAft>
                        <a:buClrTx/>
                        <a:buSzTx/>
                        <a:buFontTx/>
                        <a:buNone/>
                        <a:tabLst/>
                      </a:pPr>
                      <a:r>
                        <a:rPr kumimoji="0" lang="en-US"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rPr>
                        <a:t>2</a:t>
                      </a:r>
                      <a:endParaRPr kumimoji="0" lang="zh-TW"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endParaRPr>
                    </a:p>
                  </a:txBody>
                  <a:tcPr marL="17781" marR="17781"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9pPr>
                    </a:lstStyle>
                    <a:p>
                      <a:pPr marL="0" marR="0" lvl="0" indent="0" algn="ctr" defTabSz="914400" rtl="0" eaLnBrk="1" fontAlgn="base" latinLnBrk="0" hangingPunct="1">
                        <a:lnSpc>
                          <a:spcPts val="1800"/>
                        </a:lnSpc>
                        <a:spcBef>
                          <a:spcPct val="0"/>
                        </a:spcBef>
                        <a:spcAft>
                          <a:spcPct val="0"/>
                        </a:spcAft>
                        <a:buClrTx/>
                        <a:buSzTx/>
                        <a:buFontTx/>
                        <a:buNone/>
                        <a:tabLst/>
                      </a:pPr>
                      <a:r>
                        <a:rPr kumimoji="0" lang="en-US"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rPr>
                        <a:t>2,055</a:t>
                      </a:r>
                      <a:endParaRPr kumimoji="0" lang="zh-TW"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endParaRPr>
                    </a:p>
                  </a:txBody>
                  <a:tcPr marL="17781" marR="17781"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242871">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9pPr>
                    </a:lstStyle>
                    <a:p>
                      <a:pPr marL="0" marR="0" lvl="0" indent="0" algn="ctr" defTabSz="914400" rtl="0" eaLnBrk="1" fontAlgn="base" latinLnBrk="0" hangingPunct="1">
                        <a:lnSpc>
                          <a:spcPts val="1800"/>
                        </a:lnSpc>
                        <a:spcBef>
                          <a:spcPct val="0"/>
                        </a:spcBef>
                        <a:spcAft>
                          <a:spcPct val="0"/>
                        </a:spcAft>
                        <a:buClrTx/>
                        <a:buSzTx/>
                        <a:buFontTx/>
                        <a:buNone/>
                        <a:tabLst/>
                      </a:pPr>
                      <a:r>
                        <a:rPr kumimoji="0" lang="en-US"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rPr>
                        <a:t>0.35%</a:t>
                      </a:r>
                      <a:endParaRPr kumimoji="0" lang="zh-TW"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endParaRPr>
                    </a:p>
                  </a:txBody>
                  <a:tcPr marL="17781" marR="17781"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r h="485739">
                <a:tc rowSpan="2">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9pPr>
                    </a:lstStyle>
                    <a:p>
                      <a:pPr marL="0" marR="0" lvl="0" indent="0" algn="ctr" defTabSz="914400" rtl="0" eaLnBrk="1" fontAlgn="base" latinLnBrk="0" hangingPunct="0">
                        <a:lnSpc>
                          <a:spcPct val="100000"/>
                        </a:lnSpc>
                        <a:spcBef>
                          <a:spcPct val="0"/>
                        </a:spcBef>
                        <a:spcAft>
                          <a:spcPct val="0"/>
                        </a:spcAft>
                        <a:buClrTx/>
                        <a:buSzTx/>
                        <a:buFontTx/>
                        <a:buNone/>
                        <a:tabLst/>
                      </a:pPr>
                      <a:r>
                        <a:rPr kumimoji="0" lang="zh-TW" altLang="zh-TW" sz="1400" b="1" i="0" u="none" strike="noStrike" cap="none" normalizeH="0" baseline="0" smtClean="0">
                          <a:ln>
                            <a:noFill/>
                          </a:ln>
                          <a:solidFill>
                            <a:srgbClr val="FFFFFF"/>
                          </a:solidFill>
                          <a:effectLst/>
                          <a:latin typeface="Calibri" panose="020F0502020204030204" pitchFamily="34" charset="0"/>
                          <a:ea typeface="新細明體" panose="02020500000000000000" pitchFamily="18" charset="-120"/>
                        </a:rPr>
                        <a:t>合計</a:t>
                      </a:r>
                    </a:p>
                  </a:txBody>
                  <a:tcPr marL="17781" marR="17781"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9pPr>
                    </a:lstStyle>
                    <a:p>
                      <a:pPr marL="0" marR="0" lvl="0" indent="0" algn="ctr" defTabSz="914400" rtl="0" eaLnBrk="1" fontAlgn="base" latinLnBrk="0" hangingPunct="1">
                        <a:lnSpc>
                          <a:spcPts val="1800"/>
                        </a:lnSpc>
                        <a:spcBef>
                          <a:spcPct val="0"/>
                        </a:spcBef>
                        <a:spcAft>
                          <a:spcPct val="0"/>
                        </a:spcAft>
                        <a:buClrTx/>
                        <a:buSzTx/>
                        <a:buFontTx/>
                        <a:buNone/>
                        <a:tabLst/>
                      </a:pPr>
                      <a:r>
                        <a:rPr kumimoji="0" lang="en-US" altLang="zh-TW" sz="1200" b="0" i="0" u="none" strike="noStrike" cap="none" normalizeH="0" baseline="0" dirty="0" smtClean="0">
                          <a:ln>
                            <a:noFill/>
                          </a:ln>
                          <a:solidFill>
                            <a:srgbClr val="000000"/>
                          </a:solidFill>
                          <a:effectLst/>
                          <a:latin typeface="Calibri" panose="020F0502020204030204" pitchFamily="34" charset="0"/>
                          <a:ea typeface="新細明體" panose="02020500000000000000" pitchFamily="18" charset="-120"/>
                        </a:rPr>
                        <a:t>236,517</a:t>
                      </a:r>
                      <a:endParaRPr kumimoji="0" lang="zh-TW" altLang="zh-TW" sz="1200" b="0" i="0" u="none" strike="noStrike" cap="none" normalizeH="0" baseline="0" dirty="0" smtClean="0">
                        <a:ln>
                          <a:noFill/>
                        </a:ln>
                        <a:solidFill>
                          <a:srgbClr val="000000"/>
                        </a:solidFill>
                        <a:effectLst/>
                        <a:latin typeface="Calibri" panose="020F0502020204030204" pitchFamily="34" charset="0"/>
                        <a:ea typeface="新細明體" panose="02020500000000000000" pitchFamily="18" charset="-120"/>
                      </a:endParaRPr>
                    </a:p>
                  </a:txBody>
                  <a:tcPr marL="17781" marR="17781"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9pPr>
                    </a:lstStyle>
                    <a:p>
                      <a:pPr marL="0" marR="0" lvl="0" indent="0" algn="ctr" defTabSz="914400" rtl="0" eaLnBrk="1" fontAlgn="base" latinLnBrk="0" hangingPunct="1">
                        <a:lnSpc>
                          <a:spcPts val="1800"/>
                        </a:lnSpc>
                        <a:spcBef>
                          <a:spcPct val="0"/>
                        </a:spcBef>
                        <a:spcAft>
                          <a:spcPct val="0"/>
                        </a:spcAft>
                        <a:buClrTx/>
                        <a:buSzTx/>
                        <a:buFontTx/>
                        <a:buNone/>
                        <a:tabLst/>
                      </a:pPr>
                      <a:r>
                        <a:rPr kumimoji="0" lang="en-US" altLang="zh-TW" sz="1200" b="0" i="0" u="none" strike="noStrike" cap="none" normalizeH="0" baseline="0" dirty="0" smtClean="0">
                          <a:ln>
                            <a:noFill/>
                          </a:ln>
                          <a:solidFill>
                            <a:srgbClr val="000000"/>
                          </a:solidFill>
                          <a:effectLst/>
                          <a:latin typeface="Calibri" panose="020F0502020204030204" pitchFamily="34" charset="0"/>
                          <a:ea typeface="新細明體" panose="02020500000000000000" pitchFamily="18" charset="-120"/>
                        </a:rPr>
                        <a:t>122,350</a:t>
                      </a:r>
                      <a:endParaRPr kumimoji="0" lang="zh-TW" altLang="zh-TW" sz="1200" b="0" i="0" u="none" strike="noStrike" cap="none" normalizeH="0" baseline="0" dirty="0" smtClean="0">
                        <a:ln>
                          <a:noFill/>
                        </a:ln>
                        <a:solidFill>
                          <a:srgbClr val="000000"/>
                        </a:solidFill>
                        <a:effectLst/>
                        <a:latin typeface="Calibri" panose="020F0502020204030204" pitchFamily="34" charset="0"/>
                        <a:ea typeface="新細明體" panose="02020500000000000000" pitchFamily="18" charset="-120"/>
                      </a:endParaRPr>
                    </a:p>
                  </a:txBody>
                  <a:tcPr marL="17781" marR="17781"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9pPr>
                    </a:lstStyle>
                    <a:p>
                      <a:pPr marL="0" marR="0" lvl="0" indent="0" algn="ctr" defTabSz="914400" rtl="0" eaLnBrk="1" fontAlgn="base" latinLnBrk="0" hangingPunct="1">
                        <a:lnSpc>
                          <a:spcPts val="1800"/>
                        </a:lnSpc>
                        <a:spcBef>
                          <a:spcPct val="0"/>
                        </a:spcBef>
                        <a:spcAft>
                          <a:spcPct val="0"/>
                        </a:spcAft>
                        <a:buClrTx/>
                        <a:buSzTx/>
                        <a:buFontTx/>
                        <a:buNone/>
                        <a:tabLst/>
                      </a:pPr>
                      <a:r>
                        <a:rPr kumimoji="0" lang="en-US" altLang="zh-TW" sz="1200" b="0" i="0" u="none" strike="noStrike" cap="none" normalizeH="0" baseline="0" dirty="0" smtClean="0">
                          <a:ln>
                            <a:noFill/>
                          </a:ln>
                          <a:solidFill>
                            <a:srgbClr val="000000"/>
                          </a:solidFill>
                          <a:effectLst/>
                          <a:latin typeface="Calibri" panose="020F0502020204030204" pitchFamily="34" charset="0"/>
                          <a:ea typeface="新細明體" panose="02020500000000000000" pitchFamily="18" charset="-120"/>
                        </a:rPr>
                        <a:t>59,174</a:t>
                      </a:r>
                      <a:endParaRPr kumimoji="0" lang="zh-TW" altLang="zh-TW" sz="1200" b="0" i="0" u="none" strike="noStrike" cap="none" normalizeH="0" baseline="0" dirty="0" smtClean="0">
                        <a:ln>
                          <a:noFill/>
                        </a:ln>
                        <a:solidFill>
                          <a:srgbClr val="000000"/>
                        </a:solidFill>
                        <a:effectLst/>
                        <a:latin typeface="Calibri" panose="020F0502020204030204" pitchFamily="34" charset="0"/>
                        <a:ea typeface="新細明體" panose="02020500000000000000" pitchFamily="18" charset="-120"/>
                      </a:endParaRPr>
                    </a:p>
                  </a:txBody>
                  <a:tcPr marL="17781" marR="17781"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9pPr>
                    </a:lstStyle>
                    <a:p>
                      <a:pPr marL="0" marR="0" lvl="0" indent="0" algn="ctr" defTabSz="914400" rtl="0" eaLnBrk="1" fontAlgn="base" latinLnBrk="0" hangingPunct="1">
                        <a:lnSpc>
                          <a:spcPts val="1800"/>
                        </a:lnSpc>
                        <a:spcBef>
                          <a:spcPct val="0"/>
                        </a:spcBef>
                        <a:spcAft>
                          <a:spcPct val="0"/>
                        </a:spcAft>
                        <a:buClrTx/>
                        <a:buSzTx/>
                        <a:buFontTx/>
                        <a:buNone/>
                        <a:tabLst/>
                      </a:pPr>
                      <a:r>
                        <a:rPr kumimoji="0" lang="en-US" altLang="zh-TW" sz="1200" b="0" i="0" u="none" strike="noStrike" cap="none" normalizeH="0" baseline="0" dirty="0" smtClean="0">
                          <a:ln>
                            <a:noFill/>
                          </a:ln>
                          <a:solidFill>
                            <a:srgbClr val="000000"/>
                          </a:solidFill>
                          <a:effectLst/>
                          <a:latin typeface="Calibri" panose="020F0502020204030204" pitchFamily="34" charset="0"/>
                          <a:ea typeface="新細明體" panose="02020500000000000000" pitchFamily="18" charset="-120"/>
                        </a:rPr>
                        <a:t>167,605</a:t>
                      </a:r>
                      <a:endParaRPr kumimoji="0" lang="zh-TW" altLang="zh-TW" sz="1200" b="0" i="0" u="none" strike="noStrike" cap="none" normalizeH="0" baseline="0" dirty="0" smtClean="0">
                        <a:ln>
                          <a:noFill/>
                        </a:ln>
                        <a:solidFill>
                          <a:srgbClr val="000000"/>
                        </a:solidFill>
                        <a:effectLst/>
                        <a:latin typeface="Calibri" panose="020F0502020204030204" pitchFamily="34" charset="0"/>
                        <a:ea typeface="新細明體" panose="02020500000000000000" pitchFamily="18" charset="-120"/>
                      </a:endParaRPr>
                    </a:p>
                  </a:txBody>
                  <a:tcPr marL="17781" marR="17781"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9pPr>
                    </a:lstStyle>
                    <a:p>
                      <a:pPr marL="0" marR="0" lvl="0" indent="0" algn="ctr" defTabSz="914400" rtl="0" eaLnBrk="1" fontAlgn="base" latinLnBrk="0" hangingPunct="1">
                        <a:lnSpc>
                          <a:spcPts val="1800"/>
                        </a:lnSpc>
                        <a:spcBef>
                          <a:spcPct val="0"/>
                        </a:spcBef>
                        <a:spcAft>
                          <a:spcPct val="0"/>
                        </a:spcAft>
                        <a:buClrTx/>
                        <a:buSzTx/>
                        <a:buFontTx/>
                        <a:buNone/>
                        <a:tabLst/>
                      </a:pPr>
                      <a:r>
                        <a:rPr kumimoji="0" lang="en-US" altLang="zh-TW" sz="1400" b="0" i="0" u="none" strike="noStrike" cap="none" normalizeH="0" baseline="0" dirty="0" smtClean="0">
                          <a:ln>
                            <a:noFill/>
                          </a:ln>
                          <a:solidFill>
                            <a:srgbClr val="000000"/>
                          </a:solidFill>
                          <a:effectLst/>
                          <a:latin typeface="Calibri" panose="020F0502020204030204" pitchFamily="34" charset="0"/>
                          <a:ea typeface="新細明體" panose="02020500000000000000" pitchFamily="18" charset="-120"/>
                        </a:rPr>
                        <a:t>4  </a:t>
                      </a:r>
                      <a:endParaRPr kumimoji="0" lang="zh-TW" altLang="zh-TW" sz="1400" b="0" i="0" u="none" strike="noStrike" cap="none" normalizeH="0" baseline="0" dirty="0" smtClean="0">
                        <a:ln>
                          <a:noFill/>
                        </a:ln>
                        <a:solidFill>
                          <a:srgbClr val="000000"/>
                        </a:solidFill>
                        <a:effectLst/>
                        <a:latin typeface="Calibri" panose="020F0502020204030204" pitchFamily="34" charset="0"/>
                        <a:ea typeface="新細明體" panose="02020500000000000000" pitchFamily="18" charset="-120"/>
                      </a:endParaRPr>
                    </a:p>
                  </a:txBody>
                  <a:tcPr marL="17781" marR="17781"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9pPr>
                    </a:lstStyle>
                    <a:p>
                      <a:pPr marL="0" marR="0" lvl="0" indent="0" algn="ctr" defTabSz="914400" rtl="0" eaLnBrk="1" fontAlgn="base" latinLnBrk="0" hangingPunct="0">
                        <a:lnSpc>
                          <a:spcPts val="1800"/>
                        </a:lnSpc>
                        <a:spcBef>
                          <a:spcPct val="0"/>
                        </a:spcBef>
                        <a:spcAft>
                          <a:spcPct val="0"/>
                        </a:spcAft>
                        <a:buClrTx/>
                        <a:buSzTx/>
                        <a:buFontTx/>
                        <a:buNone/>
                        <a:tabLst/>
                      </a:pPr>
                      <a:r>
                        <a:rPr kumimoji="0" lang="en-US"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rPr>
                        <a:t>585,650</a:t>
                      </a:r>
                      <a:endParaRPr kumimoji="0" lang="zh-TW" altLang="zh-TW" sz="1400" b="0" i="0" u="none" strike="noStrike" cap="none" normalizeH="0" baseline="0" smtClean="0">
                        <a:ln>
                          <a:noFill/>
                        </a:ln>
                        <a:solidFill>
                          <a:srgbClr val="000000"/>
                        </a:solidFill>
                        <a:effectLst/>
                        <a:latin typeface="Calibri" panose="020F0502020204030204" pitchFamily="34" charset="0"/>
                        <a:ea typeface="新細明體" panose="02020500000000000000" pitchFamily="18" charset="-120"/>
                      </a:endParaRPr>
                    </a:p>
                  </a:txBody>
                  <a:tcPr marL="17781" marR="17781"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485739">
                <a:tc vMerge="1">
                  <a:txBody>
                    <a:bodyPr/>
                    <a:lstStyle/>
                    <a:p>
                      <a:endParaRPr lang="zh-TW" altLang="en-US"/>
                    </a:p>
                  </a:txBody>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9pPr>
                    </a:lstStyle>
                    <a:p>
                      <a:pPr marL="0" marR="0" lvl="0" indent="0" algn="ctr" defTabSz="914400" rtl="0" eaLnBrk="1" fontAlgn="base" latinLnBrk="0" hangingPunct="1">
                        <a:lnSpc>
                          <a:spcPts val="1800"/>
                        </a:lnSpc>
                        <a:spcBef>
                          <a:spcPct val="0"/>
                        </a:spcBef>
                        <a:spcAft>
                          <a:spcPct val="0"/>
                        </a:spcAft>
                        <a:buClrTx/>
                        <a:buSzTx/>
                        <a:buFontTx/>
                        <a:buNone/>
                        <a:tabLst/>
                      </a:pPr>
                      <a:r>
                        <a:rPr kumimoji="0" lang="en-US" altLang="zh-TW" sz="1400" b="0" i="0" u="none" strike="noStrike" cap="none" normalizeH="0" baseline="0" dirty="0" smtClean="0">
                          <a:ln>
                            <a:noFill/>
                          </a:ln>
                          <a:solidFill>
                            <a:srgbClr val="000000"/>
                          </a:solidFill>
                          <a:effectLst/>
                          <a:latin typeface="Calibri" panose="020F0502020204030204" pitchFamily="34" charset="0"/>
                          <a:ea typeface="新細明體" panose="02020500000000000000" pitchFamily="18" charset="-120"/>
                        </a:rPr>
                        <a:t>40.39%</a:t>
                      </a:r>
                      <a:endParaRPr kumimoji="0" lang="zh-TW" altLang="zh-TW" sz="1400" b="0" i="0" u="none" strike="noStrike" cap="none" normalizeH="0" baseline="0" dirty="0" smtClean="0">
                        <a:ln>
                          <a:noFill/>
                        </a:ln>
                        <a:solidFill>
                          <a:srgbClr val="000000"/>
                        </a:solidFill>
                        <a:effectLst/>
                        <a:latin typeface="Calibri" panose="020F0502020204030204" pitchFamily="34" charset="0"/>
                        <a:ea typeface="新細明體" panose="02020500000000000000" pitchFamily="18" charset="-120"/>
                      </a:endParaRPr>
                    </a:p>
                  </a:txBody>
                  <a:tcPr marL="17781" marR="17781"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9pPr>
                    </a:lstStyle>
                    <a:p>
                      <a:pPr marL="0" marR="0" lvl="0" indent="0" algn="ctr" defTabSz="914400" rtl="0" eaLnBrk="1" fontAlgn="base" latinLnBrk="0" hangingPunct="1">
                        <a:lnSpc>
                          <a:spcPts val="1800"/>
                        </a:lnSpc>
                        <a:spcBef>
                          <a:spcPct val="0"/>
                        </a:spcBef>
                        <a:spcAft>
                          <a:spcPct val="0"/>
                        </a:spcAft>
                        <a:buClrTx/>
                        <a:buSzTx/>
                        <a:buFontTx/>
                        <a:buNone/>
                        <a:tabLst/>
                      </a:pPr>
                      <a:r>
                        <a:rPr kumimoji="0" lang="en-US" altLang="zh-TW" sz="1400" b="0" i="0" u="none" strike="noStrike" cap="none" normalizeH="0" baseline="0" dirty="0" smtClean="0">
                          <a:ln>
                            <a:noFill/>
                          </a:ln>
                          <a:solidFill>
                            <a:srgbClr val="000000"/>
                          </a:solidFill>
                          <a:effectLst/>
                          <a:latin typeface="Calibri" panose="020F0502020204030204" pitchFamily="34" charset="0"/>
                          <a:ea typeface="新細明體" panose="02020500000000000000" pitchFamily="18" charset="-120"/>
                        </a:rPr>
                        <a:t>20.89%</a:t>
                      </a:r>
                      <a:endParaRPr kumimoji="0" lang="zh-TW" altLang="zh-TW" sz="1400" b="0" i="0" u="none" strike="noStrike" cap="none" normalizeH="0" baseline="0" dirty="0" smtClean="0">
                        <a:ln>
                          <a:noFill/>
                        </a:ln>
                        <a:solidFill>
                          <a:srgbClr val="000000"/>
                        </a:solidFill>
                        <a:effectLst/>
                        <a:latin typeface="Calibri" panose="020F0502020204030204" pitchFamily="34" charset="0"/>
                        <a:ea typeface="新細明體" panose="02020500000000000000" pitchFamily="18" charset="-120"/>
                      </a:endParaRPr>
                    </a:p>
                  </a:txBody>
                  <a:tcPr marL="17781" marR="17781"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9pPr>
                    </a:lstStyle>
                    <a:p>
                      <a:pPr marL="0" marR="0" lvl="0" indent="0" algn="ctr" defTabSz="914400" rtl="0" eaLnBrk="1" fontAlgn="base" latinLnBrk="0" hangingPunct="1">
                        <a:lnSpc>
                          <a:spcPts val="1800"/>
                        </a:lnSpc>
                        <a:spcBef>
                          <a:spcPct val="0"/>
                        </a:spcBef>
                        <a:spcAft>
                          <a:spcPct val="0"/>
                        </a:spcAft>
                        <a:buClrTx/>
                        <a:buSzTx/>
                        <a:buFontTx/>
                        <a:buNone/>
                        <a:tabLst/>
                      </a:pPr>
                      <a:r>
                        <a:rPr kumimoji="0" lang="en-US" altLang="zh-TW" sz="1200" b="0" i="0" u="none" strike="noStrike" cap="none" normalizeH="0" baseline="0" dirty="0" smtClean="0">
                          <a:ln>
                            <a:noFill/>
                          </a:ln>
                          <a:solidFill>
                            <a:srgbClr val="000000"/>
                          </a:solidFill>
                          <a:effectLst/>
                          <a:latin typeface="Calibri" panose="020F0502020204030204" pitchFamily="34" charset="0"/>
                          <a:ea typeface="新細明體" panose="02020500000000000000" pitchFamily="18" charset="-120"/>
                        </a:rPr>
                        <a:t>10.10%</a:t>
                      </a:r>
                      <a:endParaRPr kumimoji="0" lang="zh-TW" altLang="zh-TW" sz="1200" b="0" i="0" u="none" strike="noStrike" cap="none" normalizeH="0" baseline="0" dirty="0" smtClean="0">
                        <a:ln>
                          <a:noFill/>
                        </a:ln>
                        <a:solidFill>
                          <a:srgbClr val="000000"/>
                        </a:solidFill>
                        <a:effectLst/>
                        <a:latin typeface="Calibri" panose="020F0502020204030204" pitchFamily="34" charset="0"/>
                        <a:ea typeface="新細明體" panose="02020500000000000000" pitchFamily="18" charset="-120"/>
                      </a:endParaRPr>
                    </a:p>
                  </a:txBody>
                  <a:tcPr marL="17781" marR="17781"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9pPr>
                    </a:lstStyle>
                    <a:p>
                      <a:pPr marL="0" marR="0" lvl="0" indent="0" algn="ctr" defTabSz="914400" rtl="0" eaLnBrk="1" fontAlgn="base" latinLnBrk="0" hangingPunct="1">
                        <a:lnSpc>
                          <a:spcPts val="1800"/>
                        </a:lnSpc>
                        <a:spcBef>
                          <a:spcPct val="0"/>
                        </a:spcBef>
                        <a:spcAft>
                          <a:spcPct val="0"/>
                        </a:spcAft>
                        <a:buClrTx/>
                        <a:buSzTx/>
                        <a:buFontTx/>
                        <a:buNone/>
                        <a:tabLst/>
                      </a:pPr>
                      <a:r>
                        <a:rPr kumimoji="0" lang="en-US" altLang="zh-TW" sz="1400" b="0" i="0" u="none" strike="noStrike" cap="none" normalizeH="0" baseline="0" dirty="0" smtClean="0">
                          <a:ln>
                            <a:noFill/>
                          </a:ln>
                          <a:solidFill>
                            <a:srgbClr val="000000"/>
                          </a:solidFill>
                          <a:effectLst/>
                          <a:latin typeface="Calibri" panose="020F0502020204030204" pitchFamily="34" charset="0"/>
                          <a:ea typeface="新細明體" panose="02020500000000000000" pitchFamily="18" charset="-120"/>
                        </a:rPr>
                        <a:t>28.62%</a:t>
                      </a:r>
                      <a:endParaRPr kumimoji="0" lang="zh-TW" altLang="zh-TW" sz="1400" b="0" i="0" u="none" strike="noStrike" cap="none" normalizeH="0" baseline="0" dirty="0" smtClean="0">
                        <a:ln>
                          <a:noFill/>
                        </a:ln>
                        <a:solidFill>
                          <a:srgbClr val="000000"/>
                        </a:solidFill>
                        <a:effectLst/>
                        <a:latin typeface="Calibri" panose="020F0502020204030204" pitchFamily="34" charset="0"/>
                        <a:ea typeface="新細明體" panose="02020500000000000000" pitchFamily="18" charset="-120"/>
                      </a:endParaRPr>
                    </a:p>
                  </a:txBody>
                  <a:tcPr marL="17781" marR="17781"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9pPr>
                    </a:lstStyle>
                    <a:p>
                      <a:pPr marL="0" marR="0" lvl="0" indent="0" algn="ctr" defTabSz="914400" rtl="0" eaLnBrk="1" fontAlgn="base" latinLnBrk="0" hangingPunct="1">
                        <a:lnSpc>
                          <a:spcPts val="1800"/>
                        </a:lnSpc>
                        <a:spcBef>
                          <a:spcPct val="0"/>
                        </a:spcBef>
                        <a:spcAft>
                          <a:spcPct val="0"/>
                        </a:spcAft>
                        <a:buClrTx/>
                        <a:buSzTx/>
                        <a:buFontTx/>
                        <a:buNone/>
                        <a:tabLst/>
                      </a:pPr>
                      <a:r>
                        <a:rPr kumimoji="0" lang="en-US" altLang="zh-TW" sz="1400" b="0" i="0" u="none" strike="noStrike" cap="none" normalizeH="0" baseline="0" dirty="0" smtClean="0">
                          <a:ln>
                            <a:noFill/>
                          </a:ln>
                          <a:solidFill>
                            <a:srgbClr val="000000"/>
                          </a:solidFill>
                          <a:effectLst/>
                          <a:latin typeface="Calibri" panose="020F0502020204030204" pitchFamily="34" charset="0"/>
                          <a:ea typeface="新細明體" panose="02020500000000000000" pitchFamily="18" charset="-120"/>
                        </a:rPr>
                        <a:t>0.00% </a:t>
                      </a:r>
                      <a:endParaRPr kumimoji="0" lang="zh-TW" altLang="zh-TW" sz="1400" b="0" i="0" u="none" strike="noStrike" cap="none" normalizeH="0" baseline="0" dirty="0" smtClean="0">
                        <a:ln>
                          <a:noFill/>
                        </a:ln>
                        <a:solidFill>
                          <a:srgbClr val="000000"/>
                        </a:solidFill>
                        <a:effectLst/>
                        <a:latin typeface="Calibri" panose="020F0502020204030204" pitchFamily="34" charset="0"/>
                        <a:ea typeface="新細明體" panose="02020500000000000000" pitchFamily="18" charset="-120"/>
                      </a:endParaRPr>
                    </a:p>
                  </a:txBody>
                  <a:tcPr marL="17781" marR="17781"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新細明體" panose="02020500000000000000" pitchFamily="18" charset="-120"/>
                        </a:defRPr>
                      </a:lvl9pPr>
                    </a:lstStyle>
                    <a:p>
                      <a:pPr marL="0" marR="0" lvl="0" indent="0" algn="ctr" defTabSz="914400" rtl="0" eaLnBrk="1" fontAlgn="base" latinLnBrk="0" hangingPunct="0">
                        <a:lnSpc>
                          <a:spcPts val="1800"/>
                        </a:lnSpc>
                        <a:spcBef>
                          <a:spcPct val="0"/>
                        </a:spcBef>
                        <a:spcAft>
                          <a:spcPct val="0"/>
                        </a:spcAft>
                        <a:buClrTx/>
                        <a:buSzTx/>
                        <a:buFontTx/>
                        <a:buNone/>
                        <a:tabLst/>
                      </a:pPr>
                      <a:r>
                        <a:rPr kumimoji="0" lang="en-US" altLang="zh-TW" sz="1400" b="0" i="0" u="none" strike="noStrike" cap="none" normalizeH="0" baseline="0" dirty="0" smtClean="0">
                          <a:ln>
                            <a:noFill/>
                          </a:ln>
                          <a:solidFill>
                            <a:srgbClr val="000000"/>
                          </a:solidFill>
                          <a:effectLst/>
                          <a:latin typeface="Calibri" panose="020F0502020204030204" pitchFamily="34" charset="0"/>
                          <a:ea typeface="新細明體" panose="02020500000000000000" pitchFamily="18" charset="-120"/>
                        </a:rPr>
                        <a:t>100%</a:t>
                      </a:r>
                      <a:endParaRPr kumimoji="0" lang="zh-TW" altLang="zh-TW" sz="1400" b="0" i="0" u="none" strike="noStrike" cap="none" normalizeH="0" baseline="0" dirty="0" smtClean="0">
                        <a:ln>
                          <a:noFill/>
                        </a:ln>
                        <a:solidFill>
                          <a:srgbClr val="000000"/>
                        </a:solidFill>
                        <a:effectLst/>
                        <a:latin typeface="Calibri" panose="020F0502020204030204" pitchFamily="34" charset="0"/>
                        <a:ea typeface="新細明體" panose="02020500000000000000" pitchFamily="18" charset="-120"/>
                      </a:endParaRPr>
                    </a:p>
                  </a:txBody>
                  <a:tcPr marL="17781" marR="17781"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bl>
          </a:graphicData>
        </a:graphic>
      </p:graphicFrame>
      <p:sp>
        <p:nvSpPr>
          <p:cNvPr id="10" name="矩形 9"/>
          <p:cNvSpPr/>
          <p:nvPr/>
        </p:nvSpPr>
        <p:spPr>
          <a:xfrm>
            <a:off x="836613" y="800100"/>
            <a:ext cx="3878262" cy="720725"/>
          </a:xfrm>
          <a:prstGeom prst="rect">
            <a:avLst/>
          </a:prstGeom>
        </p:spPr>
        <p:txBody>
          <a:bodyPr wrap="none">
            <a:spAutoFit/>
          </a:bodyPr>
          <a:lstStyle/>
          <a:p>
            <a:pPr marL="444500" indent="-444500" eaLnBrk="0" hangingPunct="0">
              <a:spcBef>
                <a:spcPct val="20000"/>
              </a:spcBef>
              <a:defRPr/>
            </a:pPr>
            <a:r>
              <a:rPr lang="zh-TW" altLang="en-US" sz="2400" b="1" dirty="0">
                <a:solidFill>
                  <a:srgbClr val="031227"/>
                </a:solidFill>
                <a:effectLst>
                  <a:outerShdw blurRad="38100" dist="38100" dir="2700000" algn="tl">
                    <a:srgbClr val="C0C0C0"/>
                  </a:outerShdw>
                </a:effectLst>
                <a:latin typeface="微軟正黑體" panose="020B0604030504040204" pitchFamily="34" charset="-120"/>
                <a:ea typeface="微軟正黑體" panose="020B0604030504040204" pitchFamily="34" charset="-120"/>
                <a:cs typeface="Times New Roman" pitchFamily="18" charset="0"/>
              </a:rPr>
              <a:t>二、外籍勞工在臺工作現況</a:t>
            </a:r>
            <a:endParaRPr lang="en-US" altLang="zh-TW" sz="2400" b="1" dirty="0">
              <a:solidFill>
                <a:srgbClr val="031227"/>
              </a:solidFill>
              <a:effectLst>
                <a:outerShdw blurRad="38100" dist="38100" dir="2700000" algn="tl">
                  <a:srgbClr val="C0C0C0"/>
                </a:outerShdw>
              </a:effectLst>
              <a:latin typeface="微軟正黑體" panose="020B0604030504040204" pitchFamily="34" charset="-120"/>
              <a:ea typeface="微軟正黑體" panose="020B0604030504040204" pitchFamily="34" charset="-120"/>
              <a:cs typeface="Times New Roman" pitchFamily="18" charset="0"/>
            </a:endParaRPr>
          </a:p>
          <a:p>
            <a:pPr marL="444500" indent="-444500" algn="ctr" eaLnBrk="0" hangingPunct="0">
              <a:spcBef>
                <a:spcPct val="20000"/>
              </a:spcBef>
              <a:defRPr/>
            </a:pPr>
            <a:r>
              <a:rPr lang="en-US" altLang="zh-TW" sz="1400" dirty="0">
                <a:latin typeface="微軟正黑體" pitchFamily="34" charset="-120"/>
                <a:ea typeface="微軟正黑體" pitchFamily="34" charset="-120"/>
                <a:cs typeface="Times New Roman" pitchFamily="18" charset="0"/>
              </a:rPr>
              <a:t>(104</a:t>
            </a:r>
            <a:r>
              <a:rPr lang="zh-TW" altLang="en-US" sz="1400" dirty="0">
                <a:latin typeface="微軟正黑體" pitchFamily="34" charset="-120"/>
                <a:ea typeface="微軟正黑體" pitchFamily="34" charset="-120"/>
                <a:cs typeface="Times New Roman" pitchFamily="18" charset="0"/>
              </a:rPr>
              <a:t>年</a:t>
            </a:r>
            <a:r>
              <a:rPr lang="en-US" altLang="zh-TW" sz="1400" dirty="0">
                <a:latin typeface="微軟正黑體" pitchFamily="34" charset="-120"/>
                <a:ea typeface="微軟正黑體" pitchFamily="34" charset="-120"/>
                <a:cs typeface="Times New Roman" pitchFamily="18" charset="0"/>
              </a:rPr>
              <a:t>10</a:t>
            </a:r>
            <a:r>
              <a:rPr lang="zh-TW" altLang="en-US" sz="1400" dirty="0">
                <a:latin typeface="微軟正黑體" pitchFamily="34" charset="-120"/>
                <a:ea typeface="微軟正黑體" pitchFamily="34" charset="-120"/>
                <a:cs typeface="Times New Roman" pitchFamily="18" charset="0"/>
              </a:rPr>
              <a:t>月底</a:t>
            </a:r>
            <a:r>
              <a:rPr lang="en-US" altLang="zh-TW" sz="1400" dirty="0">
                <a:latin typeface="微軟正黑體" pitchFamily="34" charset="-120"/>
                <a:ea typeface="微軟正黑體" pitchFamily="34" charset="-120"/>
                <a:cs typeface="Times New Roman" pitchFamily="18" charset="0"/>
              </a:rPr>
              <a:t>)</a:t>
            </a:r>
            <a:endParaRPr lang="zh-TW" altLang="en-US" sz="1400" dirty="0">
              <a:latin typeface="微軟正黑體" pitchFamily="34" charset="-120"/>
              <a:ea typeface="微軟正黑體" pitchFamily="34" charset="-120"/>
              <a:cs typeface="Times New Roman" pitchFamily="18" charset="0"/>
            </a:endParaRPr>
          </a:p>
        </p:txBody>
      </p:sp>
      <p:graphicFrame>
        <p:nvGraphicFramePr>
          <p:cNvPr id="2" name="表格 1"/>
          <p:cNvGraphicFramePr>
            <a:graphicFrameLocks noGrp="1"/>
          </p:cNvGraphicFramePr>
          <p:nvPr/>
        </p:nvGraphicFramePr>
        <p:xfrm>
          <a:off x="4859338" y="3357563"/>
          <a:ext cx="4216399" cy="2881338"/>
        </p:xfrm>
        <a:graphic>
          <a:graphicData uri="http://schemas.openxmlformats.org/drawingml/2006/table">
            <a:tbl>
              <a:tblPr firstRow="1" bandRow="1">
                <a:tableStyleId>{00A15C55-8517-42AA-B614-E9B94910E393}</a:tableStyleId>
              </a:tblPr>
              <a:tblGrid>
                <a:gridCol w="894805"/>
                <a:gridCol w="1043942"/>
                <a:gridCol w="1491344"/>
                <a:gridCol w="786308"/>
              </a:tblGrid>
              <a:tr h="434665">
                <a:tc>
                  <a:txBody>
                    <a:bodyPr/>
                    <a:lstStyle/>
                    <a:p>
                      <a:pPr algn="l" rtl="0" fontAlgn="ctr"/>
                      <a:r>
                        <a:rPr lang="zh-TW" altLang="en-US" sz="1700" u="none" strike="noStrike" dirty="0">
                          <a:effectLst/>
                        </a:rPr>
                        <a:t>年限</a:t>
                      </a:r>
                      <a:endParaRPr lang="zh-TW" altLang="en-US" sz="1700" b="1" i="0" u="none" strike="noStrike" dirty="0">
                        <a:solidFill>
                          <a:srgbClr val="FFFFFF"/>
                        </a:solidFill>
                        <a:effectLst/>
                        <a:latin typeface="微軟正黑體" panose="020B0604030504040204" pitchFamily="34" charset="-120"/>
                        <a:ea typeface="微軟正黑體" panose="020B0604030504040204" pitchFamily="34" charset="-120"/>
                      </a:endParaRPr>
                    </a:p>
                  </a:txBody>
                  <a:tcPr marL="7621" marR="7621" marT="7621" marB="0" anchor="ctr"/>
                </a:tc>
                <a:tc>
                  <a:txBody>
                    <a:bodyPr/>
                    <a:lstStyle/>
                    <a:p>
                      <a:pPr marL="0" algn="l" defTabSz="914400" rtl="0" eaLnBrk="1" fontAlgn="ctr" latinLnBrk="0" hangingPunct="1"/>
                      <a:r>
                        <a:rPr lang="zh-TW" altLang="en-US" sz="1700" b="1" u="none" strike="noStrike" kern="1200" dirty="0">
                          <a:solidFill>
                            <a:schemeClr val="lt1"/>
                          </a:solidFill>
                          <a:effectLst/>
                          <a:latin typeface="+mn-lt"/>
                          <a:ea typeface="+mn-ea"/>
                          <a:cs typeface="+mn-cs"/>
                        </a:rPr>
                        <a:t>產業外勞</a:t>
                      </a:r>
                    </a:p>
                  </a:txBody>
                  <a:tcPr marL="7621" marR="7621" marT="7621" marB="0" anchor="ctr"/>
                </a:tc>
                <a:tc>
                  <a:txBody>
                    <a:bodyPr/>
                    <a:lstStyle/>
                    <a:p>
                      <a:pPr marL="0" algn="l" defTabSz="914400" rtl="0" eaLnBrk="1" fontAlgn="ctr" latinLnBrk="0" hangingPunct="1"/>
                      <a:r>
                        <a:rPr lang="zh-TW" altLang="en-US" sz="1700" b="1" u="none" strike="noStrike" kern="1200" dirty="0" smtClean="0">
                          <a:solidFill>
                            <a:schemeClr val="lt1"/>
                          </a:solidFill>
                          <a:effectLst/>
                          <a:latin typeface="+mn-lt"/>
                          <a:ea typeface="+mn-ea"/>
                          <a:cs typeface="+mn-cs"/>
                        </a:rPr>
                        <a:t>看護工及幫傭</a:t>
                      </a:r>
                      <a:endParaRPr lang="zh-TW" altLang="en-US" sz="1700" b="1" u="none" strike="noStrike" kern="1200" dirty="0">
                        <a:solidFill>
                          <a:schemeClr val="lt1"/>
                        </a:solidFill>
                        <a:effectLst/>
                        <a:latin typeface="+mn-lt"/>
                        <a:ea typeface="+mn-ea"/>
                        <a:cs typeface="+mn-cs"/>
                      </a:endParaRPr>
                    </a:p>
                  </a:txBody>
                  <a:tcPr marL="7621" marR="7621" marT="7621" marB="0" anchor="ctr"/>
                </a:tc>
                <a:tc>
                  <a:txBody>
                    <a:bodyPr/>
                    <a:lstStyle/>
                    <a:p>
                      <a:pPr marL="0" algn="l" defTabSz="914400" rtl="0" eaLnBrk="1" fontAlgn="ctr" latinLnBrk="0" hangingPunct="1"/>
                      <a:r>
                        <a:rPr lang="zh-TW" altLang="en-US" sz="1700" b="1" u="none" strike="noStrike" kern="1200" dirty="0">
                          <a:solidFill>
                            <a:schemeClr val="lt1"/>
                          </a:solidFill>
                          <a:effectLst/>
                          <a:latin typeface="+mn-lt"/>
                          <a:ea typeface="+mn-ea"/>
                          <a:cs typeface="+mn-cs"/>
                        </a:rPr>
                        <a:t>合計</a:t>
                      </a:r>
                    </a:p>
                  </a:txBody>
                  <a:tcPr marL="7621" marR="7621" marT="7621" marB="0" anchor="ctr"/>
                </a:tc>
              </a:tr>
              <a:tr h="434665">
                <a:tc>
                  <a:txBody>
                    <a:bodyPr/>
                    <a:lstStyle/>
                    <a:p>
                      <a:pPr algn="l" rtl="0" fontAlgn="ctr"/>
                      <a:r>
                        <a:rPr lang="zh-TW" altLang="en-US" sz="1700" u="none" strike="noStrike" dirty="0">
                          <a:effectLst/>
                        </a:rPr>
                        <a:t>未滿</a:t>
                      </a:r>
                      <a:r>
                        <a:rPr lang="en-US" altLang="zh-TW" sz="1700" u="none" strike="noStrike" dirty="0">
                          <a:effectLst/>
                        </a:rPr>
                        <a:t>3</a:t>
                      </a:r>
                      <a:r>
                        <a:rPr lang="zh-TW" altLang="en-US" sz="1700" u="none" strike="noStrike" dirty="0">
                          <a:effectLst/>
                        </a:rPr>
                        <a:t>年</a:t>
                      </a:r>
                      <a:endParaRPr lang="zh-TW" altLang="en-US" sz="1700" b="1" i="0" u="none" strike="noStrike" dirty="0">
                        <a:solidFill>
                          <a:srgbClr val="FFFFFF"/>
                        </a:solidFill>
                        <a:effectLst/>
                        <a:latin typeface="微軟正黑體" panose="020B0604030504040204" pitchFamily="34" charset="-120"/>
                        <a:ea typeface="微軟正黑體" panose="020B0604030504040204" pitchFamily="34" charset="-120"/>
                      </a:endParaRPr>
                    </a:p>
                  </a:txBody>
                  <a:tcPr marL="7621" marR="7621" marT="7621" marB="0" anchor="ctr"/>
                </a:tc>
                <a:tc>
                  <a:txBody>
                    <a:bodyPr/>
                    <a:lstStyle/>
                    <a:p>
                      <a:pPr algn="r" fontAlgn="ctr"/>
                      <a:r>
                        <a:rPr lang="en-US" altLang="zh-TW" sz="1700" u="none" strike="noStrike" dirty="0">
                          <a:effectLst/>
                        </a:rPr>
                        <a:t>276,510</a:t>
                      </a:r>
                      <a:endParaRPr lang="en-US" altLang="zh-TW" sz="17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7621" marR="7621" marT="7621" marB="0" anchor="ctr"/>
                </a:tc>
                <a:tc>
                  <a:txBody>
                    <a:bodyPr/>
                    <a:lstStyle/>
                    <a:p>
                      <a:pPr algn="r" fontAlgn="ctr"/>
                      <a:r>
                        <a:rPr lang="en-US" altLang="zh-TW" sz="1700" u="none" strike="noStrike" dirty="0">
                          <a:effectLst/>
                        </a:rPr>
                        <a:t>127,572</a:t>
                      </a:r>
                      <a:endParaRPr lang="en-US" altLang="zh-TW" sz="17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7621" marR="7621" marT="7621" marB="0" anchor="ctr"/>
                </a:tc>
                <a:tc>
                  <a:txBody>
                    <a:bodyPr/>
                    <a:lstStyle/>
                    <a:p>
                      <a:pPr algn="r" fontAlgn="ctr"/>
                      <a:r>
                        <a:rPr lang="en-US" altLang="zh-TW" sz="1700" u="none" strike="noStrike" dirty="0">
                          <a:effectLst/>
                        </a:rPr>
                        <a:t>404,082</a:t>
                      </a:r>
                      <a:endParaRPr lang="en-US" altLang="zh-TW" sz="17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7621" marR="7621" marT="7621" marB="0" anchor="ctr"/>
                </a:tc>
              </a:tr>
              <a:tr h="525772">
                <a:tc>
                  <a:txBody>
                    <a:bodyPr/>
                    <a:lstStyle/>
                    <a:p>
                      <a:pPr algn="l" rtl="0" fontAlgn="ctr"/>
                      <a:r>
                        <a:rPr lang="en-US" altLang="zh-TW" sz="1700" u="none" strike="noStrike" dirty="0" smtClean="0">
                          <a:effectLst/>
                        </a:rPr>
                        <a:t>3</a:t>
                      </a:r>
                      <a:r>
                        <a:rPr lang="zh-TW" altLang="en-US" sz="1700" u="none" strike="noStrike" dirty="0" smtClean="0">
                          <a:effectLst/>
                        </a:rPr>
                        <a:t>年以上未滿</a:t>
                      </a:r>
                      <a:r>
                        <a:rPr lang="en-US" altLang="zh-TW" sz="1700" u="none" strike="noStrike" dirty="0" smtClean="0">
                          <a:effectLst/>
                        </a:rPr>
                        <a:t>6</a:t>
                      </a:r>
                      <a:r>
                        <a:rPr lang="zh-TW" altLang="en-US" sz="1700" u="none" strike="noStrike" dirty="0">
                          <a:effectLst/>
                        </a:rPr>
                        <a:t>年</a:t>
                      </a:r>
                      <a:endParaRPr lang="zh-TW" altLang="en-US" sz="1700" b="1" i="0" u="none" strike="noStrike" dirty="0">
                        <a:solidFill>
                          <a:srgbClr val="FFFFFF"/>
                        </a:solidFill>
                        <a:effectLst/>
                        <a:latin typeface="微軟正黑體" panose="020B0604030504040204" pitchFamily="34" charset="-120"/>
                        <a:ea typeface="微軟正黑體" panose="020B0604030504040204" pitchFamily="34" charset="-120"/>
                      </a:endParaRPr>
                    </a:p>
                  </a:txBody>
                  <a:tcPr marL="7621" marR="7621" marT="7621" marB="0" anchor="ctr"/>
                </a:tc>
                <a:tc>
                  <a:txBody>
                    <a:bodyPr/>
                    <a:lstStyle/>
                    <a:p>
                      <a:pPr algn="r" fontAlgn="ctr"/>
                      <a:r>
                        <a:rPr lang="en-US" altLang="zh-TW" sz="1700" u="none" strike="noStrike" dirty="0">
                          <a:effectLst/>
                        </a:rPr>
                        <a:t>53,364</a:t>
                      </a:r>
                      <a:endParaRPr lang="en-US" altLang="zh-TW" sz="17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7621" marR="7621" marT="7621" marB="0" anchor="ctr"/>
                </a:tc>
                <a:tc>
                  <a:txBody>
                    <a:bodyPr/>
                    <a:lstStyle/>
                    <a:p>
                      <a:pPr algn="r" fontAlgn="ctr"/>
                      <a:r>
                        <a:rPr lang="en-US" altLang="zh-TW" sz="1700" u="none" strike="noStrike" dirty="0">
                          <a:effectLst/>
                        </a:rPr>
                        <a:t>61,042</a:t>
                      </a:r>
                      <a:endParaRPr lang="en-US" altLang="zh-TW" sz="17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7621" marR="7621" marT="7621" marB="0" anchor="ctr"/>
                </a:tc>
                <a:tc>
                  <a:txBody>
                    <a:bodyPr/>
                    <a:lstStyle/>
                    <a:p>
                      <a:pPr algn="r" fontAlgn="ctr"/>
                      <a:r>
                        <a:rPr lang="en-US" altLang="zh-TW" sz="1700" u="none" strike="noStrike" dirty="0">
                          <a:effectLst/>
                        </a:rPr>
                        <a:t>114,406</a:t>
                      </a:r>
                      <a:endParaRPr lang="en-US" altLang="zh-TW" sz="17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7621" marR="7621" marT="7621" marB="0" anchor="ctr"/>
                </a:tc>
              </a:tr>
              <a:tr h="525772">
                <a:tc>
                  <a:txBody>
                    <a:bodyPr/>
                    <a:lstStyle/>
                    <a:p>
                      <a:pPr algn="l" rtl="0" fontAlgn="ctr"/>
                      <a:r>
                        <a:rPr lang="en-US" altLang="zh-TW" sz="1700" u="none" strike="noStrike" dirty="0" smtClean="0">
                          <a:effectLst/>
                        </a:rPr>
                        <a:t>6</a:t>
                      </a:r>
                      <a:r>
                        <a:rPr lang="zh-TW" altLang="en-US" sz="1700" u="none" strike="noStrike" dirty="0" smtClean="0">
                          <a:effectLst/>
                        </a:rPr>
                        <a:t>年以上未滿</a:t>
                      </a:r>
                      <a:r>
                        <a:rPr lang="en-US" altLang="zh-TW" sz="1700" u="none" strike="noStrike" dirty="0" smtClean="0">
                          <a:effectLst/>
                        </a:rPr>
                        <a:t>9</a:t>
                      </a:r>
                      <a:r>
                        <a:rPr lang="zh-TW" altLang="en-US" sz="1700" u="none" strike="noStrike" dirty="0">
                          <a:effectLst/>
                        </a:rPr>
                        <a:t>年</a:t>
                      </a:r>
                      <a:endParaRPr lang="zh-TW" altLang="en-US" sz="1700" b="1" i="0" u="none" strike="noStrike" dirty="0">
                        <a:solidFill>
                          <a:srgbClr val="FFFFFF"/>
                        </a:solidFill>
                        <a:effectLst/>
                        <a:latin typeface="微軟正黑體" panose="020B0604030504040204" pitchFamily="34" charset="-120"/>
                        <a:ea typeface="微軟正黑體" panose="020B0604030504040204" pitchFamily="34" charset="-120"/>
                      </a:endParaRPr>
                    </a:p>
                  </a:txBody>
                  <a:tcPr marL="7621" marR="7621" marT="7621" marB="0" anchor="ctr"/>
                </a:tc>
                <a:tc>
                  <a:txBody>
                    <a:bodyPr/>
                    <a:lstStyle/>
                    <a:p>
                      <a:pPr algn="r" fontAlgn="ctr"/>
                      <a:r>
                        <a:rPr lang="en-US" altLang="zh-TW" sz="1700" u="none" strike="noStrike" dirty="0">
                          <a:effectLst/>
                        </a:rPr>
                        <a:t>4,960</a:t>
                      </a:r>
                      <a:endParaRPr lang="en-US" altLang="zh-TW" sz="17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7621" marR="7621" marT="7621" marB="0" anchor="ctr"/>
                </a:tc>
                <a:tc>
                  <a:txBody>
                    <a:bodyPr/>
                    <a:lstStyle/>
                    <a:p>
                      <a:pPr algn="r" fontAlgn="ctr"/>
                      <a:r>
                        <a:rPr lang="en-US" altLang="zh-TW" sz="1700" u="none" strike="noStrike" dirty="0">
                          <a:effectLst/>
                        </a:rPr>
                        <a:t>3,930</a:t>
                      </a:r>
                      <a:endParaRPr lang="en-US" altLang="zh-TW" sz="17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7621" marR="7621" marT="7621" marB="0" anchor="ctr"/>
                </a:tc>
                <a:tc>
                  <a:txBody>
                    <a:bodyPr/>
                    <a:lstStyle/>
                    <a:p>
                      <a:pPr algn="r" fontAlgn="ctr"/>
                      <a:r>
                        <a:rPr lang="en-US" altLang="zh-TW" sz="1700" u="none" strike="noStrike" dirty="0">
                          <a:effectLst/>
                        </a:rPr>
                        <a:t>8,890</a:t>
                      </a:r>
                      <a:endParaRPr lang="en-US" altLang="zh-TW" sz="17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7621" marR="7621" marT="7621" marB="0" anchor="ctr"/>
                </a:tc>
              </a:tr>
              <a:tr h="525772">
                <a:tc>
                  <a:txBody>
                    <a:bodyPr/>
                    <a:lstStyle/>
                    <a:p>
                      <a:pPr algn="l" rtl="0" fontAlgn="ctr"/>
                      <a:r>
                        <a:rPr lang="en-US" altLang="zh-TW" sz="1700" u="none" strike="noStrike" dirty="0" smtClean="0">
                          <a:effectLst/>
                        </a:rPr>
                        <a:t>9</a:t>
                      </a:r>
                      <a:r>
                        <a:rPr lang="zh-TW" altLang="en-US" sz="1700" u="none" strike="noStrike" dirty="0" smtClean="0">
                          <a:effectLst/>
                        </a:rPr>
                        <a:t>年以上未滿</a:t>
                      </a:r>
                      <a:r>
                        <a:rPr lang="en-US" altLang="zh-TW" sz="1700" u="none" strike="noStrike" dirty="0" smtClean="0">
                          <a:effectLst/>
                        </a:rPr>
                        <a:t>12</a:t>
                      </a:r>
                      <a:r>
                        <a:rPr lang="zh-TW" altLang="en-US" sz="1700" u="none" strike="noStrike" dirty="0">
                          <a:effectLst/>
                        </a:rPr>
                        <a:t>年</a:t>
                      </a:r>
                      <a:endParaRPr lang="zh-TW" altLang="en-US" sz="1700" b="1" i="0" u="none" strike="noStrike" dirty="0">
                        <a:solidFill>
                          <a:srgbClr val="FFFFFF"/>
                        </a:solidFill>
                        <a:effectLst/>
                        <a:latin typeface="微軟正黑體" panose="020B0604030504040204" pitchFamily="34" charset="-120"/>
                        <a:ea typeface="微軟正黑體" panose="020B0604030504040204" pitchFamily="34" charset="-120"/>
                      </a:endParaRPr>
                    </a:p>
                  </a:txBody>
                  <a:tcPr marL="7621" marR="7621" marT="7621" marB="0" anchor="ctr"/>
                </a:tc>
                <a:tc>
                  <a:txBody>
                    <a:bodyPr/>
                    <a:lstStyle/>
                    <a:p>
                      <a:pPr algn="r" fontAlgn="ctr"/>
                      <a:r>
                        <a:rPr lang="en-US" altLang="zh-TW" sz="1700" u="none" strike="noStrike" dirty="0">
                          <a:effectLst/>
                        </a:rPr>
                        <a:t>576</a:t>
                      </a:r>
                      <a:endParaRPr lang="en-US" altLang="zh-TW" sz="17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7621" marR="7621" marT="7621" marB="0" anchor="ctr"/>
                </a:tc>
                <a:tc>
                  <a:txBody>
                    <a:bodyPr/>
                    <a:lstStyle/>
                    <a:p>
                      <a:pPr algn="r" fontAlgn="ctr"/>
                      <a:r>
                        <a:rPr lang="en-US" altLang="zh-TW" sz="1700" u="none" strike="noStrike" dirty="0">
                          <a:effectLst/>
                        </a:rPr>
                        <a:t>2,873</a:t>
                      </a:r>
                      <a:endParaRPr lang="en-US" altLang="zh-TW" sz="17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7621" marR="7621" marT="7621" marB="0" anchor="ctr"/>
                </a:tc>
                <a:tc>
                  <a:txBody>
                    <a:bodyPr/>
                    <a:lstStyle/>
                    <a:p>
                      <a:pPr algn="r" fontAlgn="ctr"/>
                      <a:r>
                        <a:rPr lang="en-US" altLang="zh-TW" sz="1700" u="none" strike="noStrike" dirty="0">
                          <a:effectLst/>
                        </a:rPr>
                        <a:t>3,449</a:t>
                      </a:r>
                      <a:endParaRPr lang="en-US" altLang="zh-TW" sz="17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7621" marR="7621" marT="7621" marB="0" anchor="ctr"/>
                </a:tc>
              </a:tr>
              <a:tr h="434665">
                <a:tc>
                  <a:txBody>
                    <a:bodyPr/>
                    <a:lstStyle/>
                    <a:p>
                      <a:pPr algn="l" rtl="0" fontAlgn="ctr"/>
                      <a:r>
                        <a:rPr lang="zh-TW" altLang="en-US" sz="1700" u="none" strike="noStrike" dirty="0">
                          <a:effectLst/>
                        </a:rPr>
                        <a:t>總計</a:t>
                      </a:r>
                      <a:endParaRPr lang="zh-TW" altLang="en-US" sz="1700" b="1" i="0" u="none" strike="noStrike" dirty="0">
                        <a:solidFill>
                          <a:srgbClr val="FFFFFF"/>
                        </a:solidFill>
                        <a:effectLst/>
                        <a:latin typeface="微軟正黑體" panose="020B0604030504040204" pitchFamily="34" charset="-120"/>
                        <a:ea typeface="微軟正黑體" panose="020B0604030504040204" pitchFamily="34" charset="-120"/>
                      </a:endParaRPr>
                    </a:p>
                  </a:txBody>
                  <a:tcPr marL="7621" marR="7621" marT="7621" marB="0" anchor="ctr"/>
                </a:tc>
                <a:tc>
                  <a:txBody>
                    <a:bodyPr/>
                    <a:lstStyle/>
                    <a:p>
                      <a:pPr algn="r" fontAlgn="ctr"/>
                      <a:r>
                        <a:rPr lang="en-US" altLang="zh-TW" sz="1700" b="1" u="none" strike="noStrike" dirty="0">
                          <a:solidFill>
                            <a:srgbClr val="FF0000"/>
                          </a:solidFill>
                          <a:effectLst/>
                        </a:rPr>
                        <a:t>335,410</a:t>
                      </a:r>
                      <a:endParaRPr lang="en-US" altLang="zh-TW" sz="1700" b="1" i="0" u="none" strike="noStrike" dirty="0">
                        <a:solidFill>
                          <a:srgbClr val="FF0000"/>
                        </a:solidFill>
                        <a:effectLst/>
                        <a:latin typeface="微軟正黑體" panose="020B0604030504040204" pitchFamily="34" charset="-120"/>
                        <a:ea typeface="微軟正黑體" panose="020B0604030504040204" pitchFamily="34" charset="-120"/>
                      </a:endParaRPr>
                    </a:p>
                  </a:txBody>
                  <a:tcPr marL="7621" marR="7621" marT="7621" marB="0" anchor="ctr"/>
                </a:tc>
                <a:tc>
                  <a:txBody>
                    <a:bodyPr/>
                    <a:lstStyle/>
                    <a:p>
                      <a:pPr algn="r" fontAlgn="ctr"/>
                      <a:r>
                        <a:rPr lang="en-US" altLang="zh-TW" sz="1700" b="1" u="none" strike="noStrike" dirty="0">
                          <a:solidFill>
                            <a:srgbClr val="FF0000"/>
                          </a:solidFill>
                          <a:effectLst/>
                        </a:rPr>
                        <a:t>195,417</a:t>
                      </a:r>
                      <a:endParaRPr lang="en-US" altLang="zh-TW" sz="1700" b="1" i="0" u="none" strike="noStrike" dirty="0">
                        <a:solidFill>
                          <a:srgbClr val="FF0000"/>
                        </a:solidFill>
                        <a:effectLst/>
                        <a:latin typeface="微軟正黑體" panose="020B0604030504040204" pitchFamily="34" charset="-120"/>
                        <a:ea typeface="微軟正黑體" panose="020B0604030504040204" pitchFamily="34" charset="-120"/>
                      </a:endParaRPr>
                    </a:p>
                  </a:txBody>
                  <a:tcPr marL="7621" marR="7621" marT="7621" marB="0" anchor="ctr"/>
                </a:tc>
                <a:tc>
                  <a:txBody>
                    <a:bodyPr/>
                    <a:lstStyle/>
                    <a:p>
                      <a:pPr algn="r" fontAlgn="ctr"/>
                      <a:r>
                        <a:rPr lang="en-US" altLang="zh-TW" sz="1700" b="1" u="none" strike="noStrike" dirty="0">
                          <a:solidFill>
                            <a:srgbClr val="FF0000"/>
                          </a:solidFill>
                          <a:effectLst/>
                        </a:rPr>
                        <a:t>530,827</a:t>
                      </a:r>
                      <a:endParaRPr lang="en-US" altLang="zh-TW" sz="1700" b="1" i="0" u="none" strike="noStrike" dirty="0">
                        <a:solidFill>
                          <a:srgbClr val="FF0000"/>
                        </a:solidFill>
                        <a:effectLst/>
                        <a:latin typeface="微軟正黑體" panose="020B0604030504040204" pitchFamily="34" charset="-120"/>
                        <a:ea typeface="微軟正黑體" panose="020B0604030504040204" pitchFamily="34" charset="-120"/>
                      </a:endParaRPr>
                    </a:p>
                  </a:txBody>
                  <a:tcPr marL="7621" marR="7621" marT="7621" marB="0" anchor="ctr"/>
                </a:tc>
              </a:tr>
            </a:tbl>
          </a:graphicData>
        </a:graphic>
      </p:graphicFrame>
      <p:sp>
        <p:nvSpPr>
          <p:cNvPr id="19603" name="投影片編號版面配置區 2"/>
          <p:cNvSpPr>
            <a:spLocks noGrp="1"/>
          </p:cNvSpPr>
          <p:nvPr>
            <p:ph type="sldNum" sz="quarter" idx="12"/>
          </p:nvPr>
        </p:nvSpPr>
        <p:spPr bwMode="auto">
          <a:noFill/>
          <a:ln>
            <a:miter lim="800000"/>
            <a:headEnd/>
            <a:tailEnd/>
          </a:ln>
        </p:spPr>
        <p:txBody>
          <a:bodyPr/>
          <a:lstStyle/>
          <a:p>
            <a:fld id="{923D12D4-72F1-43B3-AAC6-496BC216CD83}" type="slidenum">
              <a:rPr lang="en-US" altLang="zh-TW" smtClean="0"/>
              <a:pPr/>
              <a:t>17</a:t>
            </a:fld>
            <a:endParaRPr lang="en-US" altLang="zh-TW" smtClean="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633412"/>
          </a:xfrm>
        </p:spPr>
        <p:txBody>
          <a:bodyPr/>
          <a:lstStyle/>
          <a:p>
            <a:pPr algn="l">
              <a:defRPr/>
            </a:pPr>
            <a:r>
              <a:rPr lang="zh-TW" altLang="en-US" sz="3200" b="1" dirty="0">
                <a:solidFill>
                  <a:srgbClr val="031227"/>
                </a:solidFill>
                <a:effectLst>
                  <a:outerShdw blurRad="38100" dist="38100" dir="2700000" algn="tl">
                    <a:srgbClr val="C0C0C0"/>
                  </a:outerShdw>
                </a:effectLst>
                <a:latin typeface="微軟正黑體" panose="020B0604030504040204" pitchFamily="34" charset="-120"/>
                <a:ea typeface="微軟正黑體" panose="020B0604030504040204" pitchFamily="34" charset="-120"/>
                <a:cs typeface="Times New Roman" pitchFamily="18" charset="0"/>
              </a:rPr>
              <a:t>肆、</a:t>
            </a:r>
            <a:r>
              <a:rPr lang="zh-TW" altLang="en-US" sz="3200" b="1" dirty="0" smtClean="0">
                <a:solidFill>
                  <a:srgbClr val="031227"/>
                </a:solidFill>
                <a:effectLst>
                  <a:outerShdw blurRad="38100" dist="38100" dir="2700000" algn="tl">
                    <a:srgbClr val="C0C0C0"/>
                  </a:outerShdw>
                </a:effectLst>
                <a:latin typeface="微軟正黑體" panose="020B0604030504040204" pitchFamily="34" charset="-120"/>
                <a:ea typeface="微軟正黑體" panose="020B0604030504040204" pitchFamily="34" charset="-120"/>
                <a:cs typeface="Times New Roman" pitchFamily="18" charset="0"/>
              </a:rPr>
              <a:t>留用資深外籍技術人員</a:t>
            </a:r>
            <a:endParaRPr lang="zh-TW" altLang="en-US" sz="3200" b="1" dirty="0">
              <a:solidFill>
                <a:srgbClr val="031227"/>
              </a:solidFill>
              <a:effectLst>
                <a:outerShdw blurRad="38100" dist="38100" dir="2700000" algn="tl">
                  <a:srgbClr val="C0C0C0"/>
                </a:outerShdw>
              </a:effectLst>
              <a:latin typeface="微軟正黑體" panose="020B0604030504040204" pitchFamily="34" charset="-120"/>
              <a:ea typeface="微軟正黑體" panose="020B0604030504040204" pitchFamily="34" charset="-120"/>
              <a:cs typeface="Times New Roman" pitchFamily="18" charset="0"/>
            </a:endParaRPr>
          </a:p>
        </p:txBody>
      </p:sp>
      <p:graphicFrame>
        <p:nvGraphicFramePr>
          <p:cNvPr id="6" name="內容版面配置區 5"/>
          <p:cNvGraphicFramePr>
            <a:graphicFrameLocks noGrp="1"/>
          </p:cNvGraphicFramePr>
          <p:nvPr>
            <p:ph sz="half" idx="2"/>
          </p:nvPr>
        </p:nvGraphicFramePr>
        <p:xfrm>
          <a:off x="609600" y="1825625"/>
          <a:ext cx="7562849" cy="1097236"/>
        </p:xfrm>
        <a:graphic>
          <a:graphicData uri="http://schemas.openxmlformats.org/drawingml/2006/table">
            <a:tbl>
              <a:tblPr firstRow="1" bandRow="1">
                <a:tableStyleId>{5C22544A-7EE6-4342-B048-85BDC9FD1C3A}</a:tableStyleId>
              </a:tblPr>
              <a:tblGrid>
                <a:gridCol w="2700611"/>
                <a:gridCol w="2808526"/>
                <a:gridCol w="648121"/>
                <a:gridCol w="1405591"/>
              </a:tblGrid>
              <a:tr h="236140">
                <a:tc>
                  <a:txBody>
                    <a:bodyPr/>
                    <a:lstStyle/>
                    <a:p>
                      <a:pPr algn="l" rtl="0" fontAlgn="ctr"/>
                      <a:r>
                        <a:rPr lang="zh-TW" altLang="en-US" sz="1500" b="1" i="0" u="none" strike="noStrike" dirty="0">
                          <a:solidFill>
                            <a:srgbClr val="FFFFFF"/>
                          </a:solidFill>
                          <a:effectLst/>
                          <a:latin typeface="Arial"/>
                        </a:rPr>
                        <a:t>問題</a:t>
                      </a:r>
                    </a:p>
                  </a:txBody>
                  <a:tcPr marL="7622" marR="7622" marT="7598" marB="0" anchor="ctr"/>
                </a:tc>
                <a:tc>
                  <a:txBody>
                    <a:bodyPr/>
                    <a:lstStyle/>
                    <a:p>
                      <a:pPr algn="l" rtl="0" fontAlgn="ctr"/>
                      <a:r>
                        <a:rPr lang="zh-TW" altLang="en-US" sz="1500" b="1" i="0" u="none" strike="noStrike" dirty="0">
                          <a:solidFill>
                            <a:srgbClr val="FFFFFF"/>
                          </a:solidFill>
                          <a:effectLst/>
                          <a:latin typeface="Arial"/>
                        </a:rPr>
                        <a:t>對策</a:t>
                      </a:r>
                    </a:p>
                  </a:txBody>
                  <a:tcPr marL="7622" marR="7622" marT="7598" marB="0" anchor="ctr"/>
                </a:tc>
                <a:tc>
                  <a:txBody>
                    <a:bodyPr/>
                    <a:lstStyle/>
                    <a:p>
                      <a:pPr algn="l" rtl="0" fontAlgn="ctr"/>
                      <a:r>
                        <a:rPr lang="zh-TW" altLang="en-US" sz="1500" b="1" i="0" u="none" strike="noStrike">
                          <a:solidFill>
                            <a:srgbClr val="FFFFFF"/>
                          </a:solidFill>
                          <a:effectLst/>
                          <a:latin typeface="Arial"/>
                        </a:rPr>
                        <a:t>期程</a:t>
                      </a:r>
                    </a:p>
                  </a:txBody>
                  <a:tcPr marL="7622" marR="7622" marT="7598" marB="0" anchor="ctr"/>
                </a:tc>
                <a:tc>
                  <a:txBody>
                    <a:bodyPr/>
                    <a:lstStyle/>
                    <a:p>
                      <a:pPr algn="l" rtl="0" fontAlgn="ctr"/>
                      <a:r>
                        <a:rPr lang="zh-TW" altLang="en-US" sz="1500" b="1" i="0" u="none" strike="noStrike">
                          <a:solidFill>
                            <a:srgbClr val="FFFFFF"/>
                          </a:solidFill>
                          <a:effectLst/>
                          <a:latin typeface="Arial"/>
                        </a:rPr>
                        <a:t>權責部會</a:t>
                      </a:r>
                    </a:p>
                  </a:txBody>
                  <a:tcPr marL="7622" marR="7622" marT="7598" marB="0" anchor="ctr"/>
                </a:tc>
              </a:tr>
              <a:tr h="860823">
                <a:tc>
                  <a:txBody>
                    <a:bodyPr/>
                    <a:lstStyle/>
                    <a:p>
                      <a:pPr algn="l" rtl="0" fontAlgn="ctr"/>
                      <a:r>
                        <a:rPr kumimoji="0" lang="zh-TW" altLang="en-US" sz="1400" dirty="0" smtClean="0">
                          <a:solidFill>
                            <a:srgbClr val="031227"/>
                          </a:solidFill>
                          <a:effectLst>
                            <a:outerShdw blurRad="38100" dist="38100" dir="2700000" algn="tl">
                              <a:srgbClr val="C0C0C0"/>
                            </a:outerShdw>
                          </a:effectLst>
                          <a:latin typeface="微軟正黑體" panose="020B0604030504040204" pitchFamily="34" charset="-120"/>
                          <a:ea typeface="微軟正黑體" panose="020B0604030504040204" pitchFamily="34" charset="-120"/>
                          <a:cs typeface="Times New Roman" pitchFamily="18" charset="0"/>
                        </a:rPr>
                        <a:t>長期培育外籍勞工成為技術人員，但因工作年限無法留下而轉往他國所用</a:t>
                      </a:r>
                      <a:endParaRPr lang="zh-TW" altLang="en-US" sz="14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7622" marR="7622" marT="7598" marB="0"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b="0" i="0" u="none" strike="noStrike" kern="1200" dirty="0" smtClean="0">
                          <a:solidFill>
                            <a:srgbClr val="000000"/>
                          </a:solidFill>
                          <a:effectLst/>
                          <a:latin typeface="微軟正黑體" panose="020B0604030504040204" pitchFamily="34" charset="-120"/>
                          <a:ea typeface="微軟正黑體" panose="020B0604030504040204" pitchFamily="34" charset="-120"/>
                          <a:cs typeface="+mn-cs"/>
                        </a:rPr>
                        <a:t>建立資深外籍技術人員評點制，留下</a:t>
                      </a:r>
                      <a:r>
                        <a:rPr kumimoji="0" lang="zh-TW" altLang="zh-TW" sz="1400" dirty="0" smtClean="0">
                          <a:solidFill>
                            <a:srgbClr val="031227"/>
                          </a:solidFill>
                          <a:effectLst>
                            <a:outerShdw blurRad="38100" dist="38100" dir="2700000" algn="tl">
                              <a:srgbClr val="C0C0C0"/>
                            </a:outerShdw>
                          </a:effectLst>
                          <a:latin typeface="微軟正黑體" panose="020B0604030504040204" pitchFamily="34" charset="-120"/>
                          <a:ea typeface="微軟正黑體" panose="020B0604030504040204" pitchFamily="34" charset="-120"/>
                          <a:cs typeface="Times New Roman" pitchFamily="18" charset="0"/>
                        </a:rPr>
                        <a:t>基層技術人</a:t>
                      </a:r>
                      <a:r>
                        <a:rPr kumimoji="0" lang="zh-TW" altLang="en-US" sz="1400" dirty="0" smtClean="0">
                          <a:solidFill>
                            <a:srgbClr val="031227"/>
                          </a:solidFill>
                          <a:effectLst>
                            <a:outerShdw blurRad="38100" dist="38100" dir="2700000" algn="tl">
                              <a:srgbClr val="C0C0C0"/>
                            </a:outerShdw>
                          </a:effectLst>
                          <a:latin typeface="微軟正黑體" panose="020B0604030504040204" pitchFamily="34" charset="-120"/>
                          <a:ea typeface="微軟正黑體" panose="020B0604030504040204" pitchFamily="34" charset="-120"/>
                          <a:cs typeface="Times New Roman" pitchFamily="18" charset="0"/>
                        </a:rPr>
                        <a:t>員</a:t>
                      </a:r>
                      <a:endParaRPr lang="zh-TW" altLang="en-US" sz="1400" kern="1200" dirty="0" smtClean="0">
                        <a:solidFill>
                          <a:srgbClr val="FF0000"/>
                        </a:solidFill>
                      </a:endParaRPr>
                    </a:p>
                  </a:txBody>
                  <a:tcPr marL="7622" marR="7622" marT="7598" marB="0" anchor="ctr"/>
                </a:tc>
                <a:tc>
                  <a:txBody>
                    <a:bodyPr/>
                    <a:lstStyle/>
                    <a:p>
                      <a:pPr algn="l" rtl="0" fontAlgn="ctr"/>
                      <a:r>
                        <a:rPr lang="en-US" altLang="zh-TW" sz="1400" b="0" i="0" u="none" strike="noStrike" dirty="0" smtClean="0">
                          <a:solidFill>
                            <a:srgbClr val="000000"/>
                          </a:solidFill>
                          <a:effectLst/>
                          <a:latin typeface="微軟正黑體" panose="020B0604030504040204" pitchFamily="34" charset="-120"/>
                          <a:ea typeface="微軟正黑體" panose="020B0604030504040204" pitchFamily="34" charset="-120"/>
                        </a:rPr>
                        <a:t>104.12</a:t>
                      </a:r>
                      <a:endParaRPr lang="en-US" altLang="zh-TW" sz="14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7622" marR="7622" marT="7598" marB="0" anchor="ctr"/>
                </a:tc>
                <a:tc>
                  <a:txBody>
                    <a:bodyPr/>
                    <a:lstStyle/>
                    <a:p>
                      <a:pPr algn="l" rtl="0" fontAlgn="ctr"/>
                      <a:r>
                        <a:rPr kumimoji="0" lang="zh-TW" altLang="en-US" sz="1400" dirty="0" smtClean="0">
                          <a:solidFill>
                            <a:srgbClr val="000000"/>
                          </a:solidFill>
                          <a:latin typeface="+mj-ea"/>
                          <a:cs typeface="Times New Roman" pitchFamily="18" charset="0"/>
                        </a:rPr>
                        <a:t>國發會、</a:t>
                      </a:r>
                      <a:r>
                        <a:rPr kumimoji="0" lang="zh-TW" altLang="zh-TW" sz="1400" dirty="0" smtClean="0">
                          <a:solidFill>
                            <a:srgbClr val="000000"/>
                          </a:solidFill>
                          <a:latin typeface="+mj-ea"/>
                          <a:cs typeface="Times New Roman" pitchFamily="18" charset="0"/>
                        </a:rPr>
                        <a:t>經濟部、</a:t>
                      </a:r>
                      <a:r>
                        <a:rPr kumimoji="0" lang="zh-TW" altLang="en-US" sz="1400" dirty="0" smtClean="0">
                          <a:solidFill>
                            <a:srgbClr val="000000"/>
                          </a:solidFill>
                          <a:latin typeface="+mj-ea"/>
                          <a:cs typeface="Times New Roman" pitchFamily="18" charset="0"/>
                        </a:rPr>
                        <a:t>衛福部、農委會、工程會、內政部</a:t>
                      </a:r>
                      <a:r>
                        <a:rPr kumimoji="0" lang="zh-TW" altLang="zh-TW" sz="1400" dirty="0" smtClean="0">
                          <a:solidFill>
                            <a:srgbClr val="000000"/>
                          </a:solidFill>
                          <a:latin typeface="+mj-ea"/>
                          <a:cs typeface="Times New Roman" pitchFamily="18" charset="0"/>
                        </a:rPr>
                        <a:t>、</a:t>
                      </a:r>
                      <a:r>
                        <a:rPr kumimoji="0" lang="zh-TW" altLang="en-US" sz="1400" dirty="0" smtClean="0">
                          <a:solidFill>
                            <a:srgbClr val="000000"/>
                          </a:solidFill>
                          <a:latin typeface="+mj-ea"/>
                          <a:cs typeface="Times New Roman" pitchFamily="18" charset="0"/>
                        </a:rPr>
                        <a:t>勞動部</a:t>
                      </a:r>
                      <a:endParaRPr lang="zh-TW" altLang="en-US" sz="14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7622" marR="7622" marT="7598" marB="0" anchor="ctr"/>
                </a:tc>
              </a:tr>
            </a:tbl>
          </a:graphicData>
        </a:graphic>
      </p:graphicFrame>
      <p:sp>
        <p:nvSpPr>
          <p:cNvPr id="8" name="文字方塊 7"/>
          <p:cNvSpPr txBox="1"/>
          <p:nvPr/>
        </p:nvSpPr>
        <p:spPr>
          <a:xfrm>
            <a:off x="468313" y="900113"/>
            <a:ext cx="3095625" cy="830262"/>
          </a:xfrm>
          <a:prstGeom prst="rect">
            <a:avLst/>
          </a:prstGeom>
          <a:noFill/>
        </p:spPr>
        <p:txBody>
          <a:bodyPr>
            <a:spAutoFit/>
          </a:bodyPr>
          <a:lstStyle/>
          <a:p>
            <a:pPr eaLnBrk="0" hangingPunct="0">
              <a:defRPr/>
            </a:pPr>
            <a:r>
              <a:rPr kumimoji="0" lang="zh-TW" altLang="en-US" sz="2400" b="1" dirty="0">
                <a:solidFill>
                  <a:srgbClr val="031227"/>
                </a:solidFill>
                <a:effectLst>
                  <a:outerShdw blurRad="38100" dist="38100" dir="2700000" algn="tl">
                    <a:srgbClr val="C0C0C0"/>
                  </a:outerShdw>
                </a:effectLst>
                <a:latin typeface="微軟正黑體" panose="020B0604030504040204" pitchFamily="34" charset="-120"/>
                <a:ea typeface="微軟正黑體" panose="020B0604030504040204" pitchFamily="34" charset="-120"/>
                <a:cs typeface="Times New Roman" pitchFamily="18" charset="0"/>
              </a:rPr>
              <a:t>三、問題分析及對策</a:t>
            </a:r>
            <a:endParaRPr kumimoji="0" lang="en-US" altLang="zh-TW" sz="2400" b="1" dirty="0">
              <a:solidFill>
                <a:srgbClr val="031227"/>
              </a:solidFill>
              <a:effectLst>
                <a:outerShdw blurRad="38100" dist="38100" dir="2700000" algn="tl">
                  <a:srgbClr val="C0C0C0"/>
                </a:outerShdw>
              </a:effectLst>
              <a:latin typeface="微軟正黑體" panose="020B0604030504040204" pitchFamily="34" charset="-120"/>
              <a:ea typeface="微軟正黑體" panose="020B0604030504040204" pitchFamily="34" charset="-120"/>
              <a:cs typeface="Times New Roman" pitchFamily="18" charset="0"/>
            </a:endParaRPr>
          </a:p>
          <a:p>
            <a:pPr eaLnBrk="0" hangingPunct="0">
              <a:defRPr/>
            </a:pPr>
            <a:r>
              <a:rPr kumimoji="0" lang="en-US" altLang="zh-TW" sz="2400" b="1" dirty="0">
                <a:solidFill>
                  <a:srgbClr val="031227"/>
                </a:solidFill>
                <a:effectLst>
                  <a:outerShdw blurRad="38100" dist="38100" dir="2700000" algn="tl">
                    <a:srgbClr val="C0C0C0"/>
                  </a:outerShdw>
                </a:effectLst>
                <a:latin typeface="微軟正黑體" panose="020B0604030504040204" pitchFamily="34" charset="-120"/>
                <a:ea typeface="微軟正黑體" panose="020B0604030504040204" pitchFamily="34" charset="-120"/>
                <a:cs typeface="Times New Roman" pitchFamily="18" charset="0"/>
              </a:rPr>
              <a:t>(</a:t>
            </a:r>
            <a:r>
              <a:rPr kumimoji="0" lang="zh-TW" altLang="en-US" sz="2400" b="1" dirty="0">
                <a:solidFill>
                  <a:srgbClr val="031227"/>
                </a:solidFill>
                <a:effectLst>
                  <a:outerShdw blurRad="38100" dist="38100" dir="2700000" algn="tl">
                    <a:srgbClr val="C0C0C0"/>
                  </a:outerShdw>
                </a:effectLst>
                <a:latin typeface="微軟正黑體" panose="020B0604030504040204" pitchFamily="34" charset="-120"/>
                <a:ea typeface="微軟正黑體" panose="020B0604030504040204" pitchFamily="34" charset="-120"/>
                <a:cs typeface="Times New Roman" pitchFamily="18" charset="0"/>
              </a:rPr>
              <a:t>一</a:t>
            </a:r>
            <a:r>
              <a:rPr kumimoji="0" lang="en-US" altLang="zh-TW" sz="2400" b="1" dirty="0">
                <a:solidFill>
                  <a:srgbClr val="031227"/>
                </a:solidFill>
                <a:effectLst>
                  <a:outerShdw blurRad="38100" dist="38100" dir="2700000" algn="tl">
                    <a:srgbClr val="C0C0C0"/>
                  </a:outerShdw>
                </a:effectLst>
                <a:latin typeface="微軟正黑體" panose="020B0604030504040204" pitchFamily="34" charset="-120"/>
                <a:ea typeface="微軟正黑體" panose="020B0604030504040204" pitchFamily="34" charset="-120"/>
                <a:cs typeface="Times New Roman" pitchFamily="18" charset="0"/>
              </a:rPr>
              <a:t>)</a:t>
            </a:r>
            <a:r>
              <a:rPr kumimoji="0" lang="zh-TW" altLang="en-US" sz="2400" b="1" dirty="0">
                <a:solidFill>
                  <a:srgbClr val="031227"/>
                </a:solidFill>
                <a:effectLst>
                  <a:outerShdw blurRad="38100" dist="38100" dir="2700000" algn="tl">
                    <a:srgbClr val="C0C0C0"/>
                  </a:outerShdw>
                </a:effectLst>
                <a:latin typeface="微軟正黑體" panose="020B0604030504040204" pitchFamily="34" charset="-120"/>
                <a:ea typeface="微軟正黑體" panose="020B0604030504040204" pitchFamily="34" charset="-120"/>
                <a:cs typeface="Times New Roman" pitchFamily="18" charset="0"/>
              </a:rPr>
              <a:t>雇主</a:t>
            </a:r>
            <a:endParaRPr kumimoji="0" lang="en-US" altLang="zh-TW" sz="2400" b="1" dirty="0">
              <a:solidFill>
                <a:srgbClr val="031227"/>
              </a:solidFill>
              <a:effectLst>
                <a:outerShdw blurRad="38100" dist="38100" dir="2700000" algn="tl">
                  <a:srgbClr val="C0C0C0"/>
                </a:outerShdw>
              </a:effectLst>
              <a:latin typeface="微軟正黑體" panose="020B0604030504040204" pitchFamily="34" charset="-120"/>
              <a:ea typeface="微軟正黑體" panose="020B0604030504040204" pitchFamily="34" charset="-120"/>
              <a:cs typeface="Times New Roman" pitchFamily="18" charset="0"/>
            </a:endParaRPr>
          </a:p>
        </p:txBody>
      </p:sp>
      <p:graphicFrame>
        <p:nvGraphicFramePr>
          <p:cNvPr id="9" name="內容版面配置區 5"/>
          <p:cNvGraphicFramePr>
            <a:graphicFrameLocks/>
          </p:cNvGraphicFramePr>
          <p:nvPr/>
        </p:nvGraphicFramePr>
        <p:xfrm>
          <a:off x="611188" y="3625850"/>
          <a:ext cx="7562849" cy="1318149"/>
        </p:xfrm>
        <a:graphic>
          <a:graphicData uri="http://schemas.openxmlformats.org/drawingml/2006/table">
            <a:tbl>
              <a:tblPr firstRow="1" bandRow="1">
                <a:tableStyleId>{5C22544A-7EE6-4342-B048-85BDC9FD1C3A}</a:tableStyleId>
              </a:tblPr>
              <a:tblGrid>
                <a:gridCol w="2700611"/>
                <a:gridCol w="2808526"/>
                <a:gridCol w="648121"/>
                <a:gridCol w="1405591"/>
              </a:tblGrid>
              <a:tr h="236090">
                <a:tc>
                  <a:txBody>
                    <a:bodyPr/>
                    <a:lstStyle/>
                    <a:p>
                      <a:pPr algn="l" rtl="0" fontAlgn="ctr"/>
                      <a:r>
                        <a:rPr lang="zh-TW" altLang="en-US" sz="1500" b="1" i="0" u="none" strike="noStrike" dirty="0">
                          <a:solidFill>
                            <a:srgbClr val="FFFFFF"/>
                          </a:solidFill>
                          <a:effectLst/>
                          <a:latin typeface="Arial"/>
                        </a:rPr>
                        <a:t>問題</a:t>
                      </a:r>
                    </a:p>
                  </a:txBody>
                  <a:tcPr marL="7622" marR="7622" marT="7583" marB="0" anchor="ctr"/>
                </a:tc>
                <a:tc>
                  <a:txBody>
                    <a:bodyPr/>
                    <a:lstStyle/>
                    <a:p>
                      <a:pPr algn="l" rtl="0" fontAlgn="ctr"/>
                      <a:r>
                        <a:rPr lang="zh-TW" altLang="en-US" sz="1500" b="1" i="0" u="none" strike="noStrike" dirty="0">
                          <a:solidFill>
                            <a:srgbClr val="FFFFFF"/>
                          </a:solidFill>
                          <a:effectLst/>
                          <a:latin typeface="Arial"/>
                        </a:rPr>
                        <a:t>對策</a:t>
                      </a:r>
                    </a:p>
                  </a:txBody>
                  <a:tcPr marL="7622" marR="7622" marT="7583" marB="0" anchor="ctr"/>
                </a:tc>
                <a:tc>
                  <a:txBody>
                    <a:bodyPr/>
                    <a:lstStyle/>
                    <a:p>
                      <a:pPr algn="l" rtl="0" fontAlgn="ctr"/>
                      <a:r>
                        <a:rPr lang="zh-TW" altLang="en-US" sz="1500" b="1" i="0" u="none" strike="noStrike">
                          <a:solidFill>
                            <a:srgbClr val="FFFFFF"/>
                          </a:solidFill>
                          <a:effectLst/>
                          <a:latin typeface="Arial"/>
                        </a:rPr>
                        <a:t>期程</a:t>
                      </a:r>
                    </a:p>
                  </a:txBody>
                  <a:tcPr marL="7622" marR="7622" marT="7583" marB="0" anchor="ctr"/>
                </a:tc>
                <a:tc>
                  <a:txBody>
                    <a:bodyPr/>
                    <a:lstStyle/>
                    <a:p>
                      <a:pPr algn="l" rtl="0" fontAlgn="ctr"/>
                      <a:r>
                        <a:rPr lang="zh-TW" altLang="en-US" sz="1500" b="1" i="0" u="none" strike="noStrike">
                          <a:solidFill>
                            <a:srgbClr val="FFFFFF"/>
                          </a:solidFill>
                          <a:effectLst/>
                          <a:latin typeface="Arial"/>
                        </a:rPr>
                        <a:t>權責部會</a:t>
                      </a:r>
                    </a:p>
                  </a:txBody>
                  <a:tcPr marL="7622" marR="7622" marT="7583" marB="0" anchor="ctr"/>
                </a:tc>
              </a:tr>
              <a:tr h="434130">
                <a:tc>
                  <a:txBody>
                    <a:bodyPr/>
                    <a:lstStyle/>
                    <a:p>
                      <a:pPr marL="0" marR="0" indent="0" algn="l" defTabSz="914400" rtl="0" eaLnBrk="1" fontAlgn="ctr" latinLnBrk="0" hangingPunct="1">
                        <a:lnSpc>
                          <a:spcPct val="100000"/>
                        </a:lnSpc>
                        <a:spcBef>
                          <a:spcPts val="0"/>
                        </a:spcBef>
                        <a:spcAft>
                          <a:spcPts val="0"/>
                        </a:spcAft>
                        <a:buClrTx/>
                        <a:buSzTx/>
                        <a:buFontTx/>
                        <a:buNone/>
                        <a:tabLst/>
                        <a:defRPr/>
                      </a:pPr>
                      <a:r>
                        <a:rPr lang="zh-TW" altLang="en-US" sz="1400" b="0" i="0" u="none" strike="noStrike" kern="1200" dirty="0" smtClean="0">
                          <a:solidFill>
                            <a:srgbClr val="000000"/>
                          </a:solidFill>
                          <a:effectLst/>
                          <a:latin typeface="微軟正黑體" panose="020B0604030504040204" pitchFamily="34" charset="-120"/>
                          <a:ea typeface="微軟正黑體" panose="020B0604030504040204" pitchFamily="34" charset="-120"/>
                          <a:cs typeface="+mn-cs"/>
                        </a:rPr>
                        <a:t>外籍勞工轉為資深外籍技術人員，後續申請入國簽證限制</a:t>
                      </a:r>
                    </a:p>
                  </a:txBody>
                  <a:tcPr marL="7622" marR="7622" marT="7583" marB="0" anchor="ctr"/>
                </a:tc>
                <a:tc>
                  <a:txBody>
                    <a:bodyPr/>
                    <a:lstStyle/>
                    <a:p>
                      <a:pPr marL="0" marR="0" indent="0" algn="l" defTabSz="914400" rtl="0" eaLnBrk="1" fontAlgn="ctr" latinLnBrk="0" hangingPunct="1">
                        <a:lnSpc>
                          <a:spcPct val="100000"/>
                        </a:lnSpc>
                        <a:spcBef>
                          <a:spcPts val="0"/>
                        </a:spcBef>
                        <a:spcAft>
                          <a:spcPts val="0"/>
                        </a:spcAft>
                        <a:buClrTx/>
                        <a:buSzTx/>
                        <a:buFontTx/>
                        <a:buNone/>
                        <a:tabLst/>
                        <a:defRPr/>
                      </a:pPr>
                      <a:r>
                        <a:rPr lang="zh-TW" altLang="en-US" sz="1400" b="0" i="0" u="none" strike="noStrike" kern="1200" dirty="0" smtClean="0">
                          <a:solidFill>
                            <a:schemeClr val="tx1"/>
                          </a:solidFill>
                          <a:effectLst/>
                          <a:latin typeface="微軟正黑體" panose="020B0604030504040204" pitchFamily="34" charset="-120"/>
                          <a:ea typeface="微軟正黑體" panose="020B0604030504040204" pitchFamily="34" charset="-120"/>
                          <a:cs typeface="+mn-cs"/>
                        </a:rPr>
                        <a:t>檢討調整簽證相關法規</a:t>
                      </a:r>
                    </a:p>
                  </a:txBody>
                  <a:tcPr marL="7622" marR="7622" marT="7583" marB="0" anchor="ctr"/>
                </a:tc>
                <a:tc>
                  <a:txBody>
                    <a:bodyPr/>
                    <a:lstStyle/>
                    <a:p>
                      <a:pPr algn="l" rtl="0" fontAlgn="ctr"/>
                      <a:r>
                        <a:rPr lang="en-US" altLang="zh-TW" sz="1400" b="0" i="0" u="none" strike="noStrike" dirty="0" smtClean="0">
                          <a:solidFill>
                            <a:srgbClr val="000000"/>
                          </a:solidFill>
                          <a:effectLst/>
                          <a:latin typeface="微軟正黑體" panose="020B0604030504040204" pitchFamily="34" charset="-120"/>
                          <a:ea typeface="微軟正黑體" panose="020B0604030504040204" pitchFamily="34" charset="-120"/>
                        </a:rPr>
                        <a:t>104.12</a:t>
                      </a:r>
                      <a:endParaRPr lang="en-US" altLang="zh-TW" sz="14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7622" marR="7622" marT="7583" marB="0" anchor="ctr"/>
                </a:tc>
                <a:tc>
                  <a:txBody>
                    <a:bodyPr/>
                    <a:lstStyle/>
                    <a:p>
                      <a:pPr algn="l" rtl="0" fontAlgn="ctr"/>
                      <a:r>
                        <a:rPr lang="zh-TW" altLang="en-US" sz="1400" b="0" i="0" u="none" strike="noStrike" dirty="0" smtClean="0">
                          <a:solidFill>
                            <a:srgbClr val="000000"/>
                          </a:solidFill>
                          <a:effectLst/>
                          <a:latin typeface="微軟正黑體" panose="020B0604030504040204" pitchFamily="34" charset="-120"/>
                          <a:ea typeface="微軟正黑體" panose="020B0604030504040204" pitchFamily="34" charset="-120"/>
                        </a:rPr>
                        <a:t>外交部、內政部</a:t>
                      </a:r>
                      <a:endParaRPr lang="zh-TW" altLang="en-US" sz="14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7622" marR="7622" marT="7583" marB="0" anchor="ctr"/>
                </a:tc>
              </a:tr>
              <a:tr h="647404">
                <a:tc>
                  <a:txBody>
                    <a:bodyPr/>
                    <a:lstStyle/>
                    <a:p>
                      <a:pPr algn="l" rtl="0" fontAlgn="ctr"/>
                      <a:r>
                        <a:rPr lang="zh-TW" altLang="en-US" sz="1400" b="0" i="0" u="none" strike="noStrike" kern="1200" dirty="0" smtClean="0">
                          <a:solidFill>
                            <a:srgbClr val="000000"/>
                          </a:solidFill>
                          <a:effectLst/>
                          <a:latin typeface="微軟正黑體" panose="020B0604030504040204" pitchFamily="34" charset="-120"/>
                          <a:ea typeface="微軟正黑體" panose="020B0604030504040204" pitchFamily="34" charset="-120"/>
                          <a:cs typeface="+mn-cs"/>
                        </a:rPr>
                        <a:t>資深外籍技術人員之配偶子女，依親居留、</a:t>
                      </a:r>
                      <a:r>
                        <a:rPr lang="zh-TW" altLang="zh-TW" sz="1400" b="0" i="0" u="none" strike="noStrike" kern="1200" dirty="0" smtClean="0">
                          <a:solidFill>
                            <a:srgbClr val="000000"/>
                          </a:solidFill>
                          <a:effectLst/>
                          <a:latin typeface="微軟正黑體" panose="020B0604030504040204" pitchFamily="34" charset="-120"/>
                          <a:ea typeface="微軟正黑體" panose="020B0604030504040204" pitchFamily="34" charset="-120"/>
                          <a:cs typeface="+mn-cs"/>
                        </a:rPr>
                        <a:t>社會福利</a:t>
                      </a:r>
                      <a:r>
                        <a:rPr lang="zh-TW" altLang="en-US" sz="1400" b="0" i="0" u="none" strike="noStrike" kern="1200" dirty="0" smtClean="0">
                          <a:solidFill>
                            <a:srgbClr val="000000"/>
                          </a:solidFill>
                          <a:effectLst/>
                          <a:latin typeface="微軟正黑體" panose="020B0604030504040204" pitchFamily="34" charset="-120"/>
                          <a:ea typeface="微軟正黑體" panose="020B0604030504040204" pitchFamily="34" charset="-120"/>
                          <a:cs typeface="+mn-cs"/>
                        </a:rPr>
                        <a:t>、</a:t>
                      </a:r>
                      <a:r>
                        <a:rPr lang="zh-TW" altLang="zh-TW" sz="1400" b="0" i="0" u="none" strike="noStrike" kern="1200" dirty="0" smtClean="0">
                          <a:solidFill>
                            <a:srgbClr val="000000"/>
                          </a:solidFill>
                          <a:effectLst/>
                          <a:latin typeface="微軟正黑體" panose="020B0604030504040204" pitchFamily="34" charset="-120"/>
                          <a:ea typeface="微軟正黑體" panose="020B0604030504040204" pitchFamily="34" charset="-120"/>
                          <a:cs typeface="+mn-cs"/>
                        </a:rPr>
                        <a:t>保險</a:t>
                      </a:r>
                      <a:r>
                        <a:rPr lang="zh-TW" altLang="en-US" sz="1400" b="0" i="0" u="none" strike="noStrike" kern="1200" dirty="0" smtClean="0">
                          <a:solidFill>
                            <a:srgbClr val="000000"/>
                          </a:solidFill>
                          <a:effectLst/>
                          <a:latin typeface="微軟正黑體" panose="020B0604030504040204" pitchFamily="34" charset="-120"/>
                          <a:ea typeface="微軟正黑體" panose="020B0604030504040204" pitchFamily="34" charset="-120"/>
                          <a:cs typeface="+mn-cs"/>
                        </a:rPr>
                        <a:t>、教育及適應融合</a:t>
                      </a:r>
                      <a:endParaRPr lang="zh-TW" altLang="en-US" sz="1400" b="0" i="0" u="none" strike="noStrike" kern="1200" dirty="0">
                        <a:solidFill>
                          <a:srgbClr val="000000"/>
                        </a:solidFill>
                        <a:effectLst/>
                        <a:latin typeface="微軟正黑體" panose="020B0604030504040204" pitchFamily="34" charset="-120"/>
                        <a:ea typeface="微軟正黑體" panose="020B0604030504040204" pitchFamily="34" charset="-120"/>
                        <a:cs typeface="+mn-cs"/>
                      </a:endParaRPr>
                    </a:p>
                  </a:txBody>
                  <a:tcPr marL="7622" marR="7622" marT="7583" marB="0" anchor="ctr"/>
                </a:tc>
                <a:tc>
                  <a:txBody>
                    <a:bodyPr/>
                    <a:lstStyle/>
                    <a:p>
                      <a:pPr marL="0" marR="0" indent="0" algn="l" defTabSz="914400" rtl="0" eaLnBrk="1" fontAlgn="ctr" latinLnBrk="0" hangingPunct="1">
                        <a:lnSpc>
                          <a:spcPct val="100000"/>
                        </a:lnSpc>
                        <a:spcBef>
                          <a:spcPts val="0"/>
                        </a:spcBef>
                        <a:spcAft>
                          <a:spcPts val="0"/>
                        </a:spcAft>
                        <a:buClrTx/>
                        <a:buSzTx/>
                        <a:buFontTx/>
                        <a:buNone/>
                        <a:tabLst/>
                        <a:defRPr/>
                      </a:pPr>
                      <a:r>
                        <a:rPr lang="zh-TW" altLang="en-US" sz="1400" b="0" i="0" u="none" strike="noStrike" kern="1200" dirty="0" smtClean="0">
                          <a:solidFill>
                            <a:srgbClr val="000000"/>
                          </a:solidFill>
                          <a:effectLst/>
                          <a:latin typeface="微軟正黑體" panose="020B0604030504040204" pitchFamily="34" charset="-120"/>
                          <a:ea typeface="微軟正黑體" panose="020B0604030504040204" pitchFamily="34" charset="-120"/>
                          <a:cs typeface="+mn-cs"/>
                        </a:rPr>
                        <a:t>檢討調整相關法規</a:t>
                      </a:r>
                    </a:p>
                  </a:txBody>
                  <a:tcPr marL="7622" marR="7622" marT="7583" marB="0" anchor="ctr"/>
                </a:tc>
                <a:tc>
                  <a:txBody>
                    <a:bodyPr/>
                    <a:lstStyle/>
                    <a:p>
                      <a:pPr algn="l" rtl="0" fontAlgn="ctr"/>
                      <a:r>
                        <a:rPr lang="en-US" altLang="zh-TW" sz="1400" b="0" i="0" u="none" strike="noStrike" dirty="0" smtClean="0">
                          <a:solidFill>
                            <a:srgbClr val="000000"/>
                          </a:solidFill>
                          <a:effectLst/>
                          <a:latin typeface="微軟正黑體" panose="020B0604030504040204" pitchFamily="34" charset="-120"/>
                          <a:ea typeface="微軟正黑體" panose="020B0604030504040204" pitchFamily="34" charset="-120"/>
                        </a:rPr>
                        <a:t>105.12</a:t>
                      </a:r>
                    </a:p>
                  </a:txBody>
                  <a:tcPr marL="7622" marR="7622" marT="7583" marB="0" anchor="ctr"/>
                </a:tc>
                <a:tc>
                  <a:txBody>
                    <a:bodyPr/>
                    <a:lstStyle/>
                    <a:p>
                      <a:pPr marL="0" marR="0" indent="0" algn="l" defTabSz="914400" rtl="0" eaLnBrk="1" fontAlgn="ctr" latinLnBrk="0" hangingPunct="1">
                        <a:lnSpc>
                          <a:spcPct val="100000"/>
                        </a:lnSpc>
                        <a:spcBef>
                          <a:spcPts val="0"/>
                        </a:spcBef>
                        <a:spcAft>
                          <a:spcPts val="0"/>
                        </a:spcAft>
                        <a:buClrTx/>
                        <a:buSzTx/>
                        <a:buFontTx/>
                        <a:buNone/>
                        <a:tabLst/>
                        <a:defRPr/>
                      </a:pPr>
                      <a:r>
                        <a:rPr kumimoji="0" lang="zh-TW" altLang="en-US" sz="1400" dirty="0" smtClean="0">
                          <a:solidFill>
                            <a:srgbClr val="000000"/>
                          </a:solidFill>
                          <a:latin typeface="+mj-ea"/>
                          <a:cs typeface="Times New Roman" pitchFamily="18" charset="0"/>
                        </a:rPr>
                        <a:t>衛福部、內政部</a:t>
                      </a:r>
                      <a:r>
                        <a:rPr kumimoji="0" lang="zh-TW" altLang="zh-TW" sz="1400" dirty="0" smtClean="0">
                          <a:solidFill>
                            <a:srgbClr val="000000"/>
                          </a:solidFill>
                          <a:latin typeface="+mj-ea"/>
                          <a:cs typeface="Times New Roman" pitchFamily="18" charset="0"/>
                        </a:rPr>
                        <a:t>、</a:t>
                      </a:r>
                      <a:r>
                        <a:rPr kumimoji="0" lang="zh-TW" altLang="en-US" sz="1400" dirty="0" smtClean="0">
                          <a:solidFill>
                            <a:srgbClr val="000000"/>
                          </a:solidFill>
                          <a:latin typeface="+mj-ea"/>
                          <a:cs typeface="Times New Roman" pitchFamily="18" charset="0"/>
                        </a:rPr>
                        <a:t>勞動部</a:t>
                      </a:r>
                      <a:endParaRPr lang="zh-TW" altLang="en-US" sz="1400" b="0" i="0" u="none" strike="noStrike" dirty="0" smtClean="0">
                        <a:solidFill>
                          <a:srgbClr val="000000"/>
                        </a:solidFill>
                        <a:effectLst/>
                        <a:latin typeface="微軟正黑體" panose="020B0604030504040204" pitchFamily="34" charset="-120"/>
                        <a:ea typeface="微軟正黑體" panose="020B0604030504040204" pitchFamily="34" charset="-120"/>
                      </a:endParaRPr>
                    </a:p>
                  </a:txBody>
                  <a:tcPr marL="7622" marR="7622" marT="7583" marB="0" anchor="ctr"/>
                </a:tc>
              </a:tr>
            </a:tbl>
          </a:graphicData>
        </a:graphic>
      </p:graphicFrame>
      <p:sp>
        <p:nvSpPr>
          <p:cNvPr id="5" name="矩形 4"/>
          <p:cNvSpPr/>
          <p:nvPr/>
        </p:nvSpPr>
        <p:spPr>
          <a:xfrm>
            <a:off x="539750" y="3032125"/>
            <a:ext cx="3168650" cy="461963"/>
          </a:xfrm>
          <a:prstGeom prst="rect">
            <a:avLst/>
          </a:prstGeom>
        </p:spPr>
        <p:txBody>
          <a:bodyPr wrap="none">
            <a:spAutoFit/>
          </a:bodyPr>
          <a:lstStyle/>
          <a:p>
            <a:pPr eaLnBrk="0" hangingPunct="0">
              <a:defRPr/>
            </a:pPr>
            <a:r>
              <a:rPr kumimoji="0" lang="en-US" altLang="zh-TW" sz="2400" b="1" dirty="0">
                <a:solidFill>
                  <a:srgbClr val="031227"/>
                </a:solidFill>
                <a:effectLst>
                  <a:outerShdw blurRad="38100" dist="38100" dir="2700000" algn="tl">
                    <a:srgbClr val="C0C0C0"/>
                  </a:outerShdw>
                </a:effectLst>
                <a:latin typeface="微軟正黑體" panose="020B0604030504040204" pitchFamily="34" charset="-120"/>
                <a:ea typeface="微軟正黑體" panose="020B0604030504040204" pitchFamily="34" charset="-120"/>
                <a:cs typeface="Times New Roman" pitchFamily="18" charset="0"/>
              </a:rPr>
              <a:t>(</a:t>
            </a:r>
            <a:r>
              <a:rPr kumimoji="0" lang="zh-TW" altLang="en-US" sz="2400" b="1" dirty="0">
                <a:solidFill>
                  <a:srgbClr val="031227"/>
                </a:solidFill>
                <a:effectLst>
                  <a:outerShdw blurRad="38100" dist="38100" dir="2700000" algn="tl">
                    <a:srgbClr val="C0C0C0"/>
                  </a:outerShdw>
                </a:effectLst>
                <a:latin typeface="微軟正黑體" panose="020B0604030504040204" pitchFamily="34" charset="-120"/>
                <a:ea typeface="微軟正黑體" panose="020B0604030504040204" pitchFamily="34" charset="-120"/>
                <a:cs typeface="Times New Roman" pitchFamily="18" charset="0"/>
              </a:rPr>
              <a:t>二</a:t>
            </a:r>
            <a:r>
              <a:rPr kumimoji="0" lang="en-US" altLang="zh-TW" sz="2400" b="1" dirty="0">
                <a:solidFill>
                  <a:srgbClr val="031227"/>
                </a:solidFill>
                <a:effectLst>
                  <a:outerShdw blurRad="38100" dist="38100" dir="2700000" algn="tl">
                    <a:srgbClr val="C0C0C0"/>
                  </a:outerShdw>
                </a:effectLst>
                <a:latin typeface="微軟正黑體" panose="020B0604030504040204" pitchFamily="34" charset="-120"/>
                <a:ea typeface="微軟正黑體" panose="020B0604030504040204" pitchFamily="34" charset="-120"/>
                <a:cs typeface="Times New Roman" pitchFamily="18" charset="0"/>
              </a:rPr>
              <a:t>)</a:t>
            </a:r>
            <a:r>
              <a:rPr kumimoji="0" lang="zh-TW" altLang="en-US" sz="2400" b="1" dirty="0">
                <a:solidFill>
                  <a:srgbClr val="031227"/>
                </a:solidFill>
                <a:effectLst>
                  <a:outerShdw blurRad="38100" dist="38100" dir="2700000" algn="tl">
                    <a:srgbClr val="C0C0C0"/>
                  </a:outerShdw>
                </a:effectLst>
                <a:latin typeface="微軟正黑體" panose="020B0604030504040204" pitchFamily="34" charset="-120"/>
                <a:ea typeface="微軟正黑體" panose="020B0604030504040204" pitchFamily="34" charset="-120"/>
                <a:cs typeface="Times New Roman" pitchFamily="18" charset="0"/>
              </a:rPr>
              <a:t>資深外籍技術人員</a:t>
            </a:r>
            <a:endParaRPr kumimoji="0" lang="en-US" altLang="zh-TW" sz="2400" b="1" dirty="0">
              <a:solidFill>
                <a:srgbClr val="031227"/>
              </a:solidFill>
              <a:effectLst>
                <a:outerShdw blurRad="38100" dist="38100" dir="2700000" algn="tl">
                  <a:srgbClr val="C0C0C0"/>
                </a:outerShdw>
              </a:effectLst>
              <a:latin typeface="微軟正黑體" panose="020B0604030504040204" pitchFamily="34" charset="-120"/>
              <a:ea typeface="微軟正黑體" panose="020B0604030504040204" pitchFamily="34" charset="-120"/>
              <a:cs typeface="Times New Roman" pitchFamily="18" charset="0"/>
            </a:endParaRPr>
          </a:p>
        </p:txBody>
      </p:sp>
      <p:sp>
        <p:nvSpPr>
          <p:cNvPr id="20524" name="投影片編號版面配置區 2"/>
          <p:cNvSpPr>
            <a:spLocks noGrp="1"/>
          </p:cNvSpPr>
          <p:nvPr>
            <p:ph type="sldNum" sz="quarter" idx="12"/>
          </p:nvPr>
        </p:nvSpPr>
        <p:spPr bwMode="auto">
          <a:noFill/>
          <a:ln>
            <a:miter lim="800000"/>
            <a:headEnd/>
            <a:tailEnd/>
          </a:ln>
        </p:spPr>
        <p:txBody>
          <a:bodyPr/>
          <a:lstStyle/>
          <a:p>
            <a:fld id="{E307AD5A-32FB-4A71-9D50-5B1AE3771DF5}" type="slidenum">
              <a:rPr lang="en-US" altLang="zh-TW" smtClean="0"/>
              <a:pPr/>
              <a:t>18</a:t>
            </a:fld>
            <a:endParaRPr lang="en-US" altLang="zh-TW" smtClean="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標題 1"/>
          <p:cNvSpPr txBox="1">
            <a:spLocks/>
          </p:cNvSpPr>
          <p:nvPr/>
        </p:nvSpPr>
        <p:spPr bwMode="auto">
          <a:xfrm>
            <a:off x="663575" y="373063"/>
            <a:ext cx="8229600" cy="392112"/>
          </a:xfrm>
          <a:prstGeom prst="rect">
            <a:avLst/>
          </a:prstGeom>
          <a:noFill/>
          <a:ln>
            <a:noFill/>
          </a:ln>
          <a:extLst/>
        </p:spPr>
        <p:txBody>
          <a:bodyPr anchor="ct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pPr algn="l">
              <a:defRPr/>
            </a:pPr>
            <a:r>
              <a:rPr kumimoji="0" lang="zh-TW" altLang="en-US" sz="3200" b="1" dirty="0">
                <a:solidFill>
                  <a:srgbClr val="031227"/>
                </a:solidFill>
                <a:effectLst>
                  <a:outerShdw blurRad="38100" dist="38100" dir="2700000" algn="tl">
                    <a:srgbClr val="C0C0C0"/>
                  </a:outerShdw>
                </a:effectLst>
                <a:latin typeface="微軟正黑體" panose="020B0604030504040204" pitchFamily="34" charset="-120"/>
                <a:ea typeface="微軟正黑體" panose="020B0604030504040204" pitchFamily="34" charset="-120"/>
                <a:cs typeface="Times New Roman" pitchFamily="18" charset="0"/>
              </a:rPr>
              <a:t>肆、</a:t>
            </a:r>
            <a:r>
              <a:rPr kumimoji="0" lang="zh-TW" altLang="en-US" sz="3200" b="1" dirty="0" smtClean="0">
                <a:solidFill>
                  <a:srgbClr val="031227"/>
                </a:solidFill>
                <a:effectLst>
                  <a:outerShdw blurRad="38100" dist="38100" dir="2700000" algn="tl">
                    <a:srgbClr val="C0C0C0"/>
                  </a:outerShdw>
                </a:effectLst>
                <a:latin typeface="微軟正黑體" panose="020B0604030504040204" pitchFamily="34" charset="-120"/>
                <a:ea typeface="微軟正黑體" panose="020B0604030504040204" pitchFamily="34" charset="-120"/>
                <a:cs typeface="Times New Roman" pitchFamily="18" charset="0"/>
              </a:rPr>
              <a:t>留用資深外籍技術人員</a:t>
            </a:r>
            <a:endParaRPr kumimoji="0" lang="zh-TW" altLang="en-US" sz="3200" b="1" dirty="0">
              <a:solidFill>
                <a:srgbClr val="031227"/>
              </a:solidFill>
              <a:effectLst>
                <a:outerShdw blurRad="38100" dist="38100" dir="2700000" algn="tl">
                  <a:srgbClr val="C0C0C0"/>
                </a:outerShdw>
              </a:effectLst>
              <a:latin typeface="微軟正黑體" panose="020B0604030504040204" pitchFamily="34" charset="-120"/>
              <a:ea typeface="微軟正黑體" panose="020B0604030504040204" pitchFamily="34" charset="-120"/>
              <a:cs typeface="Times New Roman" pitchFamily="18" charset="0"/>
            </a:endParaRPr>
          </a:p>
        </p:txBody>
      </p:sp>
      <p:sp>
        <p:nvSpPr>
          <p:cNvPr id="5" name="標題 1"/>
          <p:cNvSpPr txBox="1">
            <a:spLocks/>
          </p:cNvSpPr>
          <p:nvPr/>
        </p:nvSpPr>
        <p:spPr bwMode="auto">
          <a:xfrm>
            <a:off x="769938" y="836613"/>
            <a:ext cx="8123237" cy="1655762"/>
          </a:xfrm>
          <a:prstGeom prst="rect">
            <a:avLst/>
          </a:prstGeom>
          <a:noFill/>
          <a:ln>
            <a:noFill/>
          </a:ln>
          <a:extLst/>
        </p:spPr>
        <p:txBody>
          <a:bodyPr/>
          <a:lstStyle>
            <a:lvl1pPr>
              <a:defRPr sz="3200">
                <a:solidFill>
                  <a:schemeClr val="tx1"/>
                </a:solidFill>
                <a:latin typeface="Calibri" pitchFamily="34" charset="0"/>
                <a:ea typeface="新細明體" pitchFamily="18" charset="-120"/>
              </a:defRPr>
            </a:lvl1pPr>
            <a:lvl2pPr>
              <a:defRPr sz="2800">
                <a:solidFill>
                  <a:schemeClr val="tx1"/>
                </a:solidFill>
                <a:latin typeface="Calibri" pitchFamily="34" charset="0"/>
                <a:ea typeface="新細明體" pitchFamily="18" charset="-120"/>
              </a:defRPr>
            </a:lvl2pPr>
            <a:lvl3pPr>
              <a:defRPr sz="2400">
                <a:solidFill>
                  <a:schemeClr val="tx1"/>
                </a:solidFill>
                <a:latin typeface="Calibri" pitchFamily="34" charset="0"/>
                <a:ea typeface="新細明體" pitchFamily="18" charset="-120"/>
              </a:defRPr>
            </a:lvl3pPr>
            <a:lvl4pPr>
              <a:defRPr sz="2000">
                <a:solidFill>
                  <a:schemeClr val="tx1"/>
                </a:solidFill>
                <a:latin typeface="Calibri" pitchFamily="34" charset="0"/>
                <a:ea typeface="新細明體" pitchFamily="18" charset="-120"/>
              </a:defRPr>
            </a:lvl4pPr>
            <a:lvl5pPr>
              <a:defRPr sz="2000">
                <a:solidFill>
                  <a:schemeClr val="tx1"/>
                </a:solidFill>
                <a:latin typeface="Calibri" pitchFamily="34" charset="0"/>
                <a:ea typeface="新細明體" pitchFamily="18" charset="-120"/>
              </a:defRPr>
            </a:lvl5pPr>
            <a:lvl6pPr eaLnBrk="0" fontAlgn="base" hangingPunct="0">
              <a:spcAft>
                <a:spcPct val="0"/>
              </a:spcAft>
              <a:buFont typeface="Arial" charset="0"/>
              <a:buChar char="»"/>
              <a:defRPr sz="2000">
                <a:solidFill>
                  <a:schemeClr val="tx1"/>
                </a:solidFill>
                <a:latin typeface="Calibri" pitchFamily="34" charset="0"/>
                <a:ea typeface="新細明體" pitchFamily="18" charset="-120"/>
              </a:defRPr>
            </a:lvl6pPr>
            <a:lvl7pPr eaLnBrk="0" fontAlgn="base" hangingPunct="0">
              <a:spcAft>
                <a:spcPct val="0"/>
              </a:spcAft>
              <a:buFont typeface="Arial" charset="0"/>
              <a:buChar char="»"/>
              <a:defRPr sz="2000">
                <a:solidFill>
                  <a:schemeClr val="tx1"/>
                </a:solidFill>
                <a:latin typeface="Calibri" pitchFamily="34" charset="0"/>
                <a:ea typeface="新細明體" pitchFamily="18" charset="-120"/>
              </a:defRPr>
            </a:lvl7pPr>
            <a:lvl8pPr eaLnBrk="0" fontAlgn="base" hangingPunct="0">
              <a:spcAft>
                <a:spcPct val="0"/>
              </a:spcAft>
              <a:buFont typeface="Arial" charset="0"/>
              <a:buChar char="»"/>
              <a:defRPr sz="2000">
                <a:solidFill>
                  <a:schemeClr val="tx1"/>
                </a:solidFill>
                <a:latin typeface="Calibri" pitchFamily="34" charset="0"/>
                <a:ea typeface="新細明體" pitchFamily="18" charset="-120"/>
              </a:defRPr>
            </a:lvl8pPr>
            <a:lvl9pPr eaLnBrk="0" fontAlgn="base" hangingPunct="0">
              <a:spcAft>
                <a:spcPct val="0"/>
              </a:spcAft>
              <a:buFont typeface="Arial" charset="0"/>
              <a:buChar char="»"/>
              <a:defRPr sz="2000">
                <a:solidFill>
                  <a:schemeClr val="tx1"/>
                </a:solidFill>
                <a:latin typeface="Calibri" pitchFamily="34" charset="0"/>
                <a:ea typeface="新細明體" pitchFamily="18" charset="-120"/>
              </a:defRPr>
            </a:lvl9pPr>
          </a:lstStyle>
          <a:p>
            <a:pPr eaLnBrk="0" hangingPunct="0">
              <a:lnSpc>
                <a:spcPts val="3000"/>
              </a:lnSpc>
              <a:defRPr/>
            </a:pPr>
            <a:r>
              <a:rPr kumimoji="0" lang="zh-TW" altLang="en-US" sz="2000" b="1" dirty="0" smtClean="0">
                <a:solidFill>
                  <a:srgbClr val="031227"/>
                </a:solidFill>
                <a:effectLst>
                  <a:outerShdw blurRad="38100" dist="38100" dir="2700000" algn="tl">
                    <a:srgbClr val="C0C0C0"/>
                  </a:outerShdw>
                </a:effectLst>
                <a:latin typeface="微軟正黑體" pitchFamily="34" charset="-120"/>
                <a:ea typeface="微軟正黑體" pitchFamily="34" charset="-120"/>
                <a:cs typeface="Times New Roman" pitchFamily="18" charset="0"/>
              </a:rPr>
              <a:t>四、未來做法：</a:t>
            </a:r>
            <a:endParaRPr kumimoji="0" lang="en-US" altLang="zh-TW" sz="2000" b="1" dirty="0" smtClean="0">
              <a:solidFill>
                <a:srgbClr val="031227"/>
              </a:solidFill>
              <a:effectLst>
                <a:outerShdw blurRad="38100" dist="38100" dir="2700000" algn="tl">
                  <a:srgbClr val="C0C0C0"/>
                </a:outerShdw>
              </a:effectLst>
              <a:latin typeface="微軟正黑體" pitchFamily="34" charset="-120"/>
              <a:ea typeface="微軟正黑體" pitchFamily="34" charset="-120"/>
              <a:cs typeface="Times New Roman" pitchFamily="18" charset="0"/>
            </a:endParaRPr>
          </a:p>
          <a:p>
            <a:pPr eaLnBrk="0" hangingPunct="0">
              <a:lnSpc>
                <a:spcPts val="3000"/>
              </a:lnSpc>
              <a:defRPr/>
            </a:pPr>
            <a:r>
              <a:rPr kumimoji="0" lang="zh-TW" altLang="en-US" sz="2000" dirty="0" smtClean="0">
                <a:solidFill>
                  <a:srgbClr val="031227"/>
                </a:solidFill>
                <a:latin typeface="微軟正黑體" pitchFamily="34" charset="-120"/>
                <a:ea typeface="微軟正黑體" pitchFamily="34" charset="-120"/>
                <a:cs typeface="Times New Roman" pitchFamily="18" charset="0"/>
              </a:rPr>
              <a:t>        已在臺工作逾一定期間以上、具一定技術之外籍勞工，因其對臺灣經濟社會發展具貢獻，</a:t>
            </a:r>
            <a:r>
              <a:rPr kumimoji="0" lang="zh-TW" altLang="en-US" sz="2000" dirty="0">
                <a:solidFill>
                  <a:srgbClr val="031227"/>
                </a:solidFill>
                <a:latin typeface="微軟正黑體" pitchFamily="34" charset="-120"/>
                <a:ea typeface="微軟正黑體" pitchFamily="34" charset="-120"/>
                <a:cs typeface="Times New Roman" pitchFamily="18" charset="0"/>
              </a:rPr>
              <a:t>規劃</a:t>
            </a:r>
            <a:r>
              <a:rPr kumimoji="0" lang="zh-TW" altLang="en-US" sz="2000" dirty="0" smtClean="0">
                <a:solidFill>
                  <a:srgbClr val="031227"/>
                </a:solidFill>
                <a:latin typeface="微軟正黑體" pitchFamily="34" charset="-120"/>
                <a:ea typeface="微軟正黑體" pitchFamily="34" charset="-120"/>
                <a:cs typeface="Times New Roman" pitchFamily="18" charset="0"/>
              </a:rPr>
              <a:t>建立資深外籍技術人員評</a:t>
            </a:r>
            <a:r>
              <a:rPr kumimoji="0" lang="zh-TW" altLang="en-US" sz="2000" dirty="0">
                <a:solidFill>
                  <a:srgbClr val="031227"/>
                </a:solidFill>
                <a:latin typeface="微軟正黑體" pitchFamily="34" charset="-120"/>
                <a:ea typeface="微軟正黑體" pitchFamily="34" charset="-120"/>
                <a:cs typeface="Times New Roman" pitchFamily="18" charset="0"/>
              </a:rPr>
              <a:t>點制，由原聘雇主申請</a:t>
            </a:r>
            <a:r>
              <a:rPr kumimoji="0" lang="zh-TW" altLang="en-US" sz="2000" dirty="0" smtClean="0">
                <a:solidFill>
                  <a:srgbClr val="031227"/>
                </a:solidFill>
                <a:latin typeface="微軟正黑體" pitchFamily="34" charset="-120"/>
                <a:ea typeface="微軟正黑體" pitchFamily="34" charset="-120"/>
                <a:cs typeface="Times New Roman" pitchFamily="18" charset="0"/>
              </a:rPr>
              <a:t>轉為資深外籍技術人員留下</a:t>
            </a:r>
            <a:r>
              <a:rPr kumimoji="0" lang="zh-TW" altLang="en-US" sz="2000" dirty="0">
                <a:solidFill>
                  <a:srgbClr val="031227"/>
                </a:solidFill>
                <a:latin typeface="微軟正黑體" pitchFamily="34" charset="-120"/>
                <a:ea typeface="微軟正黑體" pitchFamily="34" charset="-120"/>
                <a:cs typeface="Times New Roman" pitchFamily="18" charset="0"/>
              </a:rPr>
              <a:t>在臺工作。留臺工作</a:t>
            </a:r>
            <a:r>
              <a:rPr kumimoji="0" lang="en-US" altLang="zh-TW" sz="2000" dirty="0">
                <a:solidFill>
                  <a:srgbClr val="031227"/>
                </a:solidFill>
                <a:latin typeface="微軟正黑體" pitchFamily="34" charset="-120"/>
                <a:ea typeface="微軟正黑體" pitchFamily="34" charset="-120"/>
                <a:cs typeface="Times New Roman" pitchFamily="18" charset="0"/>
              </a:rPr>
              <a:t>5</a:t>
            </a:r>
            <a:r>
              <a:rPr kumimoji="0" lang="zh-TW" altLang="en-US" sz="2000" dirty="0">
                <a:solidFill>
                  <a:srgbClr val="031227"/>
                </a:solidFill>
                <a:latin typeface="微軟正黑體" pitchFamily="34" charset="-120"/>
                <a:ea typeface="微軟正黑體" pitchFamily="34" charset="-120"/>
                <a:cs typeface="Times New Roman" pitchFamily="18" charset="0"/>
              </a:rPr>
              <a:t>年後，得申請永久居留及歸化，銜接移民制度。</a:t>
            </a:r>
            <a:endParaRPr kumimoji="0" lang="en-US" altLang="zh-TW" sz="2000" dirty="0">
              <a:solidFill>
                <a:srgbClr val="031227"/>
              </a:solidFill>
              <a:latin typeface="微軟正黑體" pitchFamily="34" charset="-120"/>
              <a:ea typeface="微軟正黑體" pitchFamily="34" charset="-120"/>
              <a:cs typeface="Times New Roman" pitchFamily="18" charset="0"/>
            </a:endParaRPr>
          </a:p>
          <a:p>
            <a:pPr eaLnBrk="0" hangingPunct="0">
              <a:lnSpc>
                <a:spcPts val="3000"/>
              </a:lnSpc>
              <a:defRPr/>
            </a:pPr>
            <a:r>
              <a:rPr kumimoji="0" lang="en-US" altLang="zh-TW" sz="2000" b="1" dirty="0" smtClean="0">
                <a:solidFill>
                  <a:srgbClr val="031227"/>
                </a:solidFill>
                <a:effectLst>
                  <a:outerShdw blurRad="38100" dist="38100" dir="2700000" algn="tl">
                    <a:srgbClr val="C0C0C0"/>
                  </a:outerShdw>
                </a:effectLst>
                <a:latin typeface="微軟正黑體" pitchFamily="34" charset="-120"/>
                <a:ea typeface="微軟正黑體" pitchFamily="34" charset="-120"/>
                <a:cs typeface="Times New Roman" pitchFamily="18" charset="0"/>
              </a:rPr>
              <a:t>(</a:t>
            </a:r>
            <a:r>
              <a:rPr kumimoji="0" lang="zh-TW" altLang="en-US" sz="2000" b="1" dirty="0" smtClean="0">
                <a:solidFill>
                  <a:srgbClr val="031227"/>
                </a:solidFill>
                <a:effectLst>
                  <a:outerShdw blurRad="38100" dist="38100" dir="2700000" algn="tl">
                    <a:srgbClr val="C0C0C0"/>
                  </a:outerShdw>
                </a:effectLst>
                <a:latin typeface="微軟正黑體" pitchFamily="34" charset="-120"/>
                <a:ea typeface="微軟正黑體" pitchFamily="34" charset="-120"/>
                <a:cs typeface="Times New Roman" pitchFamily="18" charset="0"/>
              </a:rPr>
              <a:t>一</a:t>
            </a:r>
            <a:r>
              <a:rPr kumimoji="0" lang="en-US" altLang="zh-TW" sz="2000" b="1" dirty="0" smtClean="0">
                <a:solidFill>
                  <a:srgbClr val="031227"/>
                </a:solidFill>
                <a:effectLst>
                  <a:outerShdw blurRad="38100" dist="38100" dir="2700000" algn="tl">
                    <a:srgbClr val="C0C0C0"/>
                  </a:outerShdw>
                </a:effectLst>
                <a:latin typeface="微軟正黑體" pitchFamily="34" charset="-120"/>
                <a:ea typeface="微軟正黑體" pitchFamily="34" charset="-120"/>
                <a:cs typeface="Times New Roman" pitchFamily="18" charset="0"/>
              </a:rPr>
              <a:t>)</a:t>
            </a:r>
            <a:r>
              <a:rPr kumimoji="0" lang="zh-TW" altLang="en-US" sz="2000" b="1" dirty="0" smtClean="0">
                <a:solidFill>
                  <a:srgbClr val="031227"/>
                </a:solidFill>
                <a:effectLst>
                  <a:outerShdw blurRad="38100" dist="38100" dir="2700000" algn="tl">
                    <a:srgbClr val="C0C0C0"/>
                  </a:outerShdw>
                </a:effectLst>
                <a:latin typeface="微軟正黑體" pitchFamily="34" charset="-120"/>
                <a:ea typeface="微軟正黑體" pitchFamily="34" charset="-120"/>
                <a:cs typeface="Times New Roman" pitchFamily="18" charset="0"/>
              </a:rPr>
              <a:t>申請資格標準：</a:t>
            </a:r>
            <a:r>
              <a:rPr kumimoji="0" lang="zh-TW" altLang="en-US" sz="2000" dirty="0" smtClean="0">
                <a:solidFill>
                  <a:srgbClr val="031227"/>
                </a:solidFill>
                <a:effectLst>
                  <a:outerShdw blurRad="38100" dist="38100" dir="2700000" algn="tl">
                    <a:srgbClr val="C0C0C0"/>
                  </a:outerShdw>
                </a:effectLst>
                <a:latin typeface="微軟正黑體" pitchFamily="34" charset="-120"/>
                <a:ea typeface="微軟正黑體" pitchFamily="34" charset="-120"/>
                <a:cs typeface="Times New Roman" pitchFamily="18" charset="0"/>
              </a:rPr>
              <a:t>預定</a:t>
            </a:r>
            <a:r>
              <a:rPr kumimoji="0" lang="en-US" altLang="zh-TW" sz="2000" dirty="0" smtClean="0">
                <a:solidFill>
                  <a:srgbClr val="031227"/>
                </a:solidFill>
                <a:effectLst>
                  <a:outerShdw blurRad="38100" dist="38100" dir="2700000" algn="tl">
                    <a:srgbClr val="C0C0C0"/>
                  </a:outerShdw>
                </a:effectLst>
                <a:latin typeface="微軟正黑體" pitchFamily="34" charset="-120"/>
                <a:ea typeface="微軟正黑體" pitchFamily="34" charset="-120"/>
                <a:cs typeface="Times New Roman" pitchFamily="18" charset="0"/>
              </a:rPr>
              <a:t>104</a:t>
            </a:r>
            <a:r>
              <a:rPr kumimoji="0" lang="zh-TW" altLang="en-US" sz="2000" dirty="0" smtClean="0">
                <a:solidFill>
                  <a:srgbClr val="031227"/>
                </a:solidFill>
                <a:effectLst>
                  <a:outerShdw blurRad="38100" dist="38100" dir="2700000" algn="tl">
                    <a:srgbClr val="C0C0C0"/>
                  </a:outerShdw>
                </a:effectLst>
                <a:latin typeface="微軟正黑體" pitchFamily="34" charset="-120"/>
                <a:ea typeface="微軟正黑體" pitchFamily="34" charset="-120"/>
                <a:cs typeface="Times New Roman" pitchFamily="18" charset="0"/>
              </a:rPr>
              <a:t>年</a:t>
            </a:r>
            <a:r>
              <a:rPr kumimoji="0" lang="en-US" altLang="zh-TW" sz="2000" dirty="0" smtClean="0">
                <a:solidFill>
                  <a:srgbClr val="031227"/>
                </a:solidFill>
                <a:effectLst>
                  <a:outerShdw blurRad="38100" dist="38100" dir="2700000" algn="tl">
                    <a:srgbClr val="C0C0C0"/>
                  </a:outerShdw>
                </a:effectLst>
                <a:latin typeface="微軟正黑體" pitchFamily="34" charset="-120"/>
                <a:ea typeface="微軟正黑體" pitchFamily="34" charset="-120"/>
                <a:cs typeface="Times New Roman" pitchFamily="18" charset="0"/>
              </a:rPr>
              <a:t>12</a:t>
            </a:r>
            <a:r>
              <a:rPr kumimoji="0" lang="zh-TW" altLang="en-US" sz="2000" dirty="0" smtClean="0">
                <a:solidFill>
                  <a:srgbClr val="031227"/>
                </a:solidFill>
                <a:effectLst>
                  <a:outerShdw blurRad="38100" dist="38100" dir="2700000" algn="tl">
                    <a:srgbClr val="C0C0C0"/>
                  </a:outerShdw>
                </a:effectLst>
                <a:latin typeface="微軟正黑體" pitchFamily="34" charset="-120"/>
                <a:ea typeface="微軟正黑體" pitchFamily="34" charset="-120"/>
                <a:cs typeface="Times New Roman" pitchFamily="18" charset="0"/>
              </a:rPr>
              <a:t>月底前完成法規修正。</a:t>
            </a:r>
            <a:endParaRPr kumimoji="0" lang="en-US" altLang="zh-TW" sz="2000" dirty="0" smtClean="0">
              <a:solidFill>
                <a:srgbClr val="031227"/>
              </a:solidFill>
              <a:effectLst>
                <a:outerShdw blurRad="38100" dist="38100" dir="2700000" algn="tl">
                  <a:srgbClr val="C0C0C0"/>
                </a:outerShdw>
              </a:effectLst>
              <a:latin typeface="微軟正黑體" pitchFamily="34" charset="-120"/>
              <a:ea typeface="微軟正黑體" pitchFamily="34" charset="-120"/>
              <a:cs typeface="Times New Roman" pitchFamily="18" charset="0"/>
            </a:endParaRPr>
          </a:p>
          <a:p>
            <a:pPr marL="449263" indent="-357188" eaLnBrk="0" hangingPunct="0">
              <a:lnSpc>
                <a:spcPts val="3000"/>
              </a:lnSpc>
              <a:defRPr/>
            </a:pPr>
            <a:r>
              <a:rPr kumimoji="0" lang="en-US" altLang="zh-TW" sz="2000" dirty="0" smtClean="0">
                <a:solidFill>
                  <a:srgbClr val="031227"/>
                </a:solidFill>
                <a:effectLst>
                  <a:outerShdw blurRad="38100" dist="38100" dir="2700000" algn="tl">
                    <a:srgbClr val="C0C0C0"/>
                  </a:outerShdw>
                </a:effectLst>
                <a:latin typeface="微軟正黑體" pitchFamily="34" charset="-120"/>
                <a:ea typeface="微軟正黑體" pitchFamily="34" charset="-120"/>
                <a:cs typeface="Times New Roman" pitchFamily="18" charset="0"/>
              </a:rPr>
              <a:t>1.</a:t>
            </a:r>
            <a:r>
              <a:rPr kumimoji="0" lang="zh-TW" altLang="en-US" sz="2000" dirty="0" smtClean="0">
                <a:solidFill>
                  <a:srgbClr val="031227"/>
                </a:solidFill>
                <a:effectLst>
                  <a:outerShdw blurRad="38100" dist="38100" dir="2700000" algn="tl">
                    <a:srgbClr val="C0C0C0"/>
                  </a:outerShdw>
                </a:effectLst>
                <a:latin typeface="微軟正黑體" pitchFamily="34" charset="-120"/>
                <a:ea typeface="微軟正黑體" pitchFamily="34" charset="-120"/>
                <a:cs typeface="Times New Roman" pitchFamily="18" charset="0"/>
              </a:rPr>
              <a:t>雇主：目前或曾聘僱該外籍勞工之業者</a:t>
            </a:r>
            <a:endParaRPr kumimoji="0" lang="en-US" altLang="zh-TW" sz="2000" dirty="0" smtClean="0">
              <a:solidFill>
                <a:srgbClr val="031227"/>
              </a:solidFill>
              <a:effectLst>
                <a:outerShdw blurRad="38100" dist="38100" dir="2700000" algn="tl">
                  <a:srgbClr val="C0C0C0"/>
                </a:outerShdw>
              </a:effectLst>
              <a:latin typeface="微軟正黑體" pitchFamily="34" charset="-120"/>
              <a:ea typeface="微軟正黑體" pitchFamily="34" charset="-120"/>
              <a:cs typeface="Times New Roman" pitchFamily="18" charset="0"/>
            </a:endParaRPr>
          </a:p>
          <a:p>
            <a:pPr marL="449263" indent="-357188" eaLnBrk="0" hangingPunct="0">
              <a:lnSpc>
                <a:spcPts val="3000"/>
              </a:lnSpc>
              <a:defRPr/>
            </a:pPr>
            <a:r>
              <a:rPr kumimoji="0" lang="en-US" altLang="zh-TW" sz="2000" dirty="0" smtClean="0">
                <a:solidFill>
                  <a:srgbClr val="031227"/>
                </a:solidFill>
                <a:effectLst>
                  <a:outerShdw blurRad="38100" dist="38100" dir="2700000" algn="tl">
                    <a:srgbClr val="C0C0C0"/>
                  </a:outerShdw>
                </a:effectLst>
                <a:latin typeface="微軟正黑體" pitchFamily="34" charset="-120"/>
                <a:ea typeface="微軟正黑體" pitchFamily="34" charset="-120"/>
                <a:cs typeface="Times New Roman" pitchFamily="18" charset="0"/>
              </a:rPr>
              <a:t>2.</a:t>
            </a:r>
            <a:r>
              <a:rPr kumimoji="0" lang="zh-TW" altLang="en-US" sz="2000" dirty="0" smtClean="0">
                <a:solidFill>
                  <a:srgbClr val="031227"/>
                </a:solidFill>
                <a:effectLst>
                  <a:outerShdw blurRad="38100" dist="38100" dir="2700000" algn="tl">
                    <a:srgbClr val="C0C0C0"/>
                  </a:outerShdw>
                </a:effectLst>
                <a:latin typeface="微軟正黑體" pitchFamily="34" charset="-120"/>
                <a:ea typeface="微軟正黑體" pitchFamily="34" charset="-120"/>
                <a:cs typeface="Times New Roman" pitchFamily="18" charset="0"/>
              </a:rPr>
              <a:t>外籍勞工：含產業外籍勞工、看護工及幫傭。</a:t>
            </a:r>
            <a:endParaRPr kumimoji="0" lang="en-US" altLang="zh-TW" sz="2000" dirty="0" smtClean="0">
              <a:solidFill>
                <a:srgbClr val="031227"/>
              </a:solidFill>
              <a:effectLst>
                <a:outerShdw blurRad="38100" dist="38100" dir="2700000" algn="tl">
                  <a:srgbClr val="C0C0C0"/>
                </a:outerShdw>
              </a:effectLst>
              <a:latin typeface="微軟正黑體" pitchFamily="34" charset="-120"/>
              <a:ea typeface="微軟正黑體" pitchFamily="34" charset="-120"/>
              <a:cs typeface="Times New Roman" pitchFamily="18" charset="0"/>
            </a:endParaRPr>
          </a:p>
          <a:p>
            <a:pPr marL="449263" indent="-357188" eaLnBrk="0" hangingPunct="0">
              <a:lnSpc>
                <a:spcPts val="3000"/>
              </a:lnSpc>
              <a:defRPr/>
            </a:pPr>
            <a:r>
              <a:rPr kumimoji="0" lang="en-US" altLang="zh-TW" sz="2000" dirty="0" smtClean="0">
                <a:solidFill>
                  <a:srgbClr val="031227"/>
                </a:solidFill>
                <a:effectLst>
                  <a:outerShdw blurRad="38100" dist="38100" dir="2700000" algn="tl">
                    <a:srgbClr val="C0C0C0"/>
                  </a:outerShdw>
                </a:effectLst>
                <a:latin typeface="微軟正黑體" pitchFamily="34" charset="-120"/>
                <a:ea typeface="微軟正黑體" pitchFamily="34" charset="-120"/>
                <a:cs typeface="Times New Roman" pitchFamily="18" charset="0"/>
              </a:rPr>
              <a:t> (1)</a:t>
            </a:r>
            <a:r>
              <a:rPr kumimoji="0" lang="zh-TW" altLang="en-US" sz="2000" dirty="0" smtClean="0">
                <a:solidFill>
                  <a:srgbClr val="031227"/>
                </a:solidFill>
                <a:effectLst>
                  <a:outerShdw blurRad="38100" dist="38100" dir="2700000" algn="tl">
                    <a:srgbClr val="C0C0C0"/>
                  </a:outerShdw>
                </a:effectLst>
                <a:latin typeface="微軟正黑體" pitchFamily="34" charset="-120"/>
                <a:ea typeface="微軟正黑體" pitchFamily="34" charset="-120"/>
                <a:cs typeface="Times New Roman" pitchFamily="18" charset="0"/>
              </a:rPr>
              <a:t>在臺工作逾</a:t>
            </a:r>
            <a:r>
              <a:rPr kumimoji="0" lang="en-US" altLang="zh-TW" sz="2000" dirty="0" smtClean="0">
                <a:solidFill>
                  <a:srgbClr val="031227"/>
                </a:solidFill>
                <a:effectLst>
                  <a:outerShdw blurRad="38100" dist="38100" dir="2700000" algn="tl">
                    <a:srgbClr val="C0C0C0"/>
                  </a:outerShdw>
                </a:effectLst>
                <a:latin typeface="微軟正黑體" pitchFamily="34" charset="-120"/>
                <a:ea typeface="微軟正黑體" pitchFamily="34" charset="-120"/>
                <a:cs typeface="Times New Roman" pitchFamily="18" charset="0"/>
              </a:rPr>
              <a:t>9</a:t>
            </a:r>
            <a:r>
              <a:rPr kumimoji="0" lang="zh-TW" altLang="en-US" sz="2000" dirty="0" smtClean="0">
                <a:solidFill>
                  <a:srgbClr val="031227"/>
                </a:solidFill>
                <a:effectLst>
                  <a:outerShdw blurRad="38100" dist="38100" dir="2700000" algn="tl">
                    <a:srgbClr val="C0C0C0"/>
                  </a:outerShdw>
                </a:effectLst>
                <a:latin typeface="微軟正黑體" pitchFamily="34" charset="-120"/>
                <a:ea typeface="微軟正黑體" pitchFamily="34" charset="-120"/>
                <a:cs typeface="Times New Roman" pitchFamily="18" charset="0"/>
              </a:rPr>
              <a:t>年以上、無違反我國法令情節重大。</a:t>
            </a:r>
            <a:endParaRPr kumimoji="0" lang="en-US" altLang="zh-TW" sz="2000" dirty="0" smtClean="0">
              <a:solidFill>
                <a:srgbClr val="031227"/>
              </a:solidFill>
              <a:effectLst>
                <a:outerShdw blurRad="38100" dist="38100" dir="2700000" algn="tl">
                  <a:srgbClr val="C0C0C0"/>
                </a:outerShdw>
              </a:effectLst>
              <a:latin typeface="微軟正黑體" pitchFamily="34" charset="-120"/>
              <a:ea typeface="微軟正黑體" pitchFamily="34" charset="-120"/>
              <a:cs typeface="Times New Roman" pitchFamily="18" charset="0"/>
            </a:endParaRPr>
          </a:p>
          <a:p>
            <a:pPr marL="449263" indent="-357188" eaLnBrk="0" hangingPunct="0">
              <a:lnSpc>
                <a:spcPts val="3000"/>
              </a:lnSpc>
              <a:defRPr/>
            </a:pPr>
            <a:r>
              <a:rPr kumimoji="0" lang="en-US" altLang="zh-TW" sz="2000" dirty="0" smtClean="0">
                <a:solidFill>
                  <a:srgbClr val="031227"/>
                </a:solidFill>
                <a:effectLst>
                  <a:outerShdw blurRad="38100" dist="38100" dir="2700000" algn="tl">
                    <a:srgbClr val="C0C0C0"/>
                  </a:outerShdw>
                </a:effectLst>
                <a:latin typeface="微軟正黑體" pitchFamily="34" charset="-120"/>
                <a:ea typeface="微軟正黑體" pitchFamily="34" charset="-120"/>
                <a:cs typeface="Times New Roman" pitchFamily="18" charset="0"/>
              </a:rPr>
              <a:t> (2)</a:t>
            </a:r>
            <a:r>
              <a:rPr kumimoji="0" lang="zh-TW" altLang="en-US" sz="2000" dirty="0" smtClean="0">
                <a:solidFill>
                  <a:srgbClr val="031227"/>
                </a:solidFill>
                <a:effectLst>
                  <a:outerShdw blurRad="38100" dist="38100" dir="2700000" algn="tl">
                    <a:srgbClr val="C0C0C0"/>
                  </a:outerShdw>
                </a:effectLst>
                <a:latin typeface="微軟正黑體" pitchFamily="34" charset="-120"/>
                <a:ea typeface="微軟正黑體" pitchFamily="34" charset="-120"/>
                <a:cs typeface="Times New Roman" pitchFamily="18" charset="0"/>
              </a:rPr>
              <a:t>評點項目：</a:t>
            </a:r>
            <a:r>
              <a:rPr kumimoji="0" lang="zh-TW" altLang="zh-TW" sz="2000" dirty="0" smtClean="0">
                <a:solidFill>
                  <a:srgbClr val="031227"/>
                </a:solidFill>
                <a:effectLst>
                  <a:outerShdw blurRad="38100" dist="38100" dir="2700000" algn="tl">
                    <a:srgbClr val="C0C0C0"/>
                  </a:outerShdw>
                </a:effectLst>
                <a:latin typeface="微軟正黑體" pitchFamily="34" charset="-120"/>
                <a:ea typeface="微軟正黑體" pitchFamily="34" charset="-120"/>
                <a:cs typeface="Times New Roman" pitchFamily="18" charset="0"/>
              </a:rPr>
              <a:t>華語能力</a:t>
            </a:r>
            <a:r>
              <a:rPr kumimoji="0" lang="zh-TW" altLang="en-US" sz="2000" dirty="0" smtClean="0">
                <a:solidFill>
                  <a:srgbClr val="031227"/>
                </a:solidFill>
                <a:effectLst>
                  <a:outerShdw blurRad="38100" dist="38100" dir="2700000" algn="tl">
                    <a:srgbClr val="C0C0C0"/>
                  </a:outerShdw>
                </a:effectLst>
                <a:latin typeface="微軟正黑體" pitchFamily="34" charset="-120"/>
                <a:ea typeface="微軟正黑體" pitchFamily="34" charset="-120"/>
                <a:cs typeface="Times New Roman" pitchFamily="18" charset="0"/>
              </a:rPr>
              <a:t>、專業訓練或</a:t>
            </a:r>
            <a:r>
              <a:rPr kumimoji="0" lang="zh-TW" altLang="zh-TW" sz="2000" dirty="0" smtClean="0">
                <a:solidFill>
                  <a:srgbClr val="031227"/>
                </a:solidFill>
                <a:effectLst>
                  <a:outerShdw blurRad="38100" dist="38100" dir="2700000" algn="tl">
                    <a:srgbClr val="C0C0C0"/>
                  </a:outerShdw>
                </a:effectLst>
                <a:latin typeface="微軟正黑體" pitchFamily="34" charset="-120"/>
                <a:ea typeface="微軟正黑體" pitchFamily="34" charset="-120"/>
                <a:cs typeface="Times New Roman" pitchFamily="18" charset="0"/>
              </a:rPr>
              <a:t>技能證照</a:t>
            </a:r>
            <a:r>
              <a:rPr kumimoji="0" lang="zh-TW" altLang="en-US" sz="2000" dirty="0" smtClean="0">
                <a:solidFill>
                  <a:srgbClr val="031227"/>
                </a:solidFill>
                <a:effectLst>
                  <a:outerShdw blurRad="38100" dist="38100" dir="2700000" algn="tl">
                    <a:srgbClr val="C0C0C0"/>
                  </a:outerShdw>
                </a:effectLst>
                <a:latin typeface="微軟正黑體" pitchFamily="34" charset="-120"/>
                <a:ea typeface="微軟正黑體" pitchFamily="34" charset="-120"/>
                <a:cs typeface="Times New Roman" pitchFamily="18" charset="0"/>
              </a:rPr>
              <a:t>、</a:t>
            </a:r>
            <a:r>
              <a:rPr kumimoji="0" lang="zh-TW" altLang="zh-TW" sz="2000" dirty="0" smtClean="0">
                <a:solidFill>
                  <a:srgbClr val="031227"/>
                </a:solidFill>
                <a:effectLst>
                  <a:outerShdw blurRad="38100" dist="38100" dir="2700000" algn="tl">
                    <a:srgbClr val="C0C0C0"/>
                  </a:outerShdw>
                </a:effectLst>
                <a:latin typeface="微軟正黑體" pitchFamily="34" charset="-120"/>
                <a:ea typeface="微軟正黑體" pitchFamily="34" charset="-120"/>
                <a:cs typeface="Times New Roman" pitchFamily="18" charset="0"/>
              </a:rPr>
              <a:t>配合政府政策</a:t>
            </a:r>
            <a:r>
              <a:rPr kumimoji="0" lang="zh-TW" altLang="en-US" sz="2000" dirty="0" smtClean="0">
                <a:solidFill>
                  <a:srgbClr val="031227"/>
                </a:solidFill>
                <a:effectLst>
                  <a:outerShdw blurRad="38100" dist="38100" dir="2700000" algn="tl">
                    <a:srgbClr val="C0C0C0"/>
                  </a:outerShdw>
                </a:effectLst>
                <a:latin typeface="微軟正黑體" pitchFamily="34" charset="-120"/>
                <a:ea typeface="微軟正黑體" pitchFamily="34" charset="-120"/>
                <a:cs typeface="Times New Roman" pitchFamily="18" charset="0"/>
              </a:rPr>
              <a:t>等，評點得分達</a:t>
            </a:r>
            <a:r>
              <a:rPr kumimoji="0" lang="en-US" altLang="zh-TW" sz="2000" dirty="0" smtClean="0">
                <a:solidFill>
                  <a:srgbClr val="031227"/>
                </a:solidFill>
                <a:effectLst>
                  <a:outerShdw blurRad="38100" dist="38100" dir="2700000" algn="tl">
                    <a:srgbClr val="C0C0C0"/>
                  </a:outerShdw>
                </a:effectLst>
                <a:latin typeface="微軟正黑體" pitchFamily="34" charset="-120"/>
                <a:ea typeface="微軟正黑體" pitchFamily="34" charset="-120"/>
                <a:cs typeface="Times New Roman" pitchFamily="18" charset="0"/>
              </a:rPr>
              <a:t>60</a:t>
            </a:r>
            <a:r>
              <a:rPr kumimoji="0" lang="zh-TW" altLang="en-US" sz="2000" dirty="0">
                <a:solidFill>
                  <a:srgbClr val="031227"/>
                </a:solidFill>
                <a:effectLst>
                  <a:outerShdw blurRad="38100" dist="38100" dir="2700000" algn="tl">
                    <a:srgbClr val="C0C0C0"/>
                  </a:outerShdw>
                </a:effectLst>
                <a:latin typeface="微軟正黑體" pitchFamily="34" charset="-120"/>
                <a:ea typeface="微軟正黑體" pitchFamily="34" charset="-120"/>
                <a:cs typeface="Times New Roman" pitchFamily="18" charset="0"/>
              </a:rPr>
              <a:t>點</a:t>
            </a:r>
            <a:r>
              <a:rPr kumimoji="0" lang="zh-TW" altLang="en-US" sz="2000" dirty="0" smtClean="0">
                <a:solidFill>
                  <a:srgbClr val="031227"/>
                </a:solidFill>
                <a:effectLst>
                  <a:outerShdw blurRad="38100" dist="38100" dir="2700000" algn="tl">
                    <a:srgbClr val="C0C0C0"/>
                  </a:outerShdw>
                </a:effectLst>
                <a:latin typeface="微軟正黑體" pitchFamily="34" charset="-120"/>
                <a:ea typeface="微軟正黑體" pitchFamily="34" charset="-120"/>
                <a:cs typeface="Times New Roman" pitchFamily="18" charset="0"/>
              </a:rPr>
              <a:t>即可留臺。</a:t>
            </a:r>
            <a:endParaRPr kumimoji="0" lang="en-US" altLang="zh-TW" sz="2000" b="1" dirty="0" smtClean="0">
              <a:solidFill>
                <a:srgbClr val="031227"/>
              </a:solidFill>
              <a:effectLst>
                <a:outerShdw blurRad="38100" dist="38100" dir="2700000" algn="tl">
                  <a:srgbClr val="C0C0C0"/>
                </a:outerShdw>
              </a:effectLst>
              <a:latin typeface="微軟正黑體" pitchFamily="34" charset="-120"/>
              <a:ea typeface="微軟正黑體" pitchFamily="34" charset="-120"/>
              <a:cs typeface="Times New Roman" pitchFamily="18" charset="0"/>
            </a:endParaRPr>
          </a:p>
          <a:p>
            <a:pPr marL="449263" indent="-449263" eaLnBrk="0" hangingPunct="0">
              <a:lnSpc>
                <a:spcPts val="3000"/>
              </a:lnSpc>
              <a:defRPr/>
            </a:pPr>
            <a:r>
              <a:rPr kumimoji="0" lang="en-US" altLang="zh-TW" sz="2000" b="1" dirty="0" smtClean="0">
                <a:solidFill>
                  <a:srgbClr val="031227"/>
                </a:solidFill>
                <a:effectLst>
                  <a:outerShdw blurRad="38100" dist="38100" dir="2700000" algn="tl">
                    <a:srgbClr val="C0C0C0"/>
                  </a:outerShdw>
                </a:effectLst>
                <a:latin typeface="微軟正黑體" pitchFamily="34" charset="-120"/>
                <a:ea typeface="微軟正黑體" pitchFamily="34" charset="-120"/>
                <a:cs typeface="Times New Roman" pitchFamily="18" charset="0"/>
              </a:rPr>
              <a:t>(</a:t>
            </a:r>
            <a:r>
              <a:rPr kumimoji="0" lang="zh-TW" altLang="en-US" sz="2000" b="1" dirty="0" smtClean="0">
                <a:solidFill>
                  <a:srgbClr val="031227"/>
                </a:solidFill>
                <a:effectLst>
                  <a:outerShdw blurRad="38100" dist="38100" dir="2700000" algn="tl">
                    <a:srgbClr val="C0C0C0"/>
                  </a:outerShdw>
                </a:effectLst>
                <a:latin typeface="微軟正黑體" pitchFamily="34" charset="-120"/>
                <a:ea typeface="微軟正黑體" pitchFamily="34" charset="-120"/>
                <a:cs typeface="Times New Roman" pitchFamily="18" charset="0"/>
              </a:rPr>
              <a:t>二</a:t>
            </a:r>
            <a:r>
              <a:rPr kumimoji="0" lang="en-US" altLang="zh-TW" sz="2000" b="1" dirty="0" smtClean="0">
                <a:solidFill>
                  <a:srgbClr val="031227"/>
                </a:solidFill>
                <a:effectLst>
                  <a:outerShdw blurRad="38100" dist="38100" dir="2700000" algn="tl">
                    <a:srgbClr val="C0C0C0"/>
                  </a:outerShdw>
                </a:effectLst>
                <a:latin typeface="微軟正黑體" pitchFamily="34" charset="-120"/>
                <a:ea typeface="微軟正黑體" pitchFamily="34" charset="-120"/>
                <a:cs typeface="Times New Roman" pitchFamily="18" charset="0"/>
              </a:rPr>
              <a:t>)</a:t>
            </a:r>
            <a:r>
              <a:rPr kumimoji="0" lang="zh-TW" altLang="en-US" sz="2000" b="1" dirty="0" smtClean="0">
                <a:solidFill>
                  <a:srgbClr val="031227"/>
                </a:solidFill>
                <a:effectLst>
                  <a:outerShdw blurRad="38100" dist="38100" dir="2700000" algn="tl">
                    <a:srgbClr val="C0C0C0"/>
                  </a:outerShdw>
                </a:effectLst>
                <a:latin typeface="微軟正黑體" pitchFamily="34" charset="-120"/>
                <a:ea typeface="微軟正黑體" pitchFamily="34" charset="-120"/>
                <a:cs typeface="Times New Roman" pitchFamily="18" charset="0"/>
              </a:rPr>
              <a:t>申請方式：</a:t>
            </a:r>
            <a:r>
              <a:rPr kumimoji="0" lang="zh-TW" altLang="en-US" sz="2000" dirty="0" smtClean="0">
                <a:solidFill>
                  <a:srgbClr val="031227"/>
                </a:solidFill>
                <a:effectLst>
                  <a:outerShdw blurRad="38100" dist="38100" dir="2700000" algn="tl">
                    <a:srgbClr val="C0C0C0"/>
                  </a:outerShdw>
                </a:effectLst>
                <a:latin typeface="微軟正黑體" pitchFamily="34" charset="-120"/>
                <a:ea typeface="微軟正黑體" pitchFamily="34" charset="-120"/>
                <a:cs typeface="Times New Roman" pitchFamily="18" charset="0"/>
              </a:rPr>
              <a:t>需由雇主提出申請。外籍勞工經評點合格，核發資深外籍技術人員聘僱許可。</a:t>
            </a:r>
            <a:endParaRPr kumimoji="0" lang="en-US" altLang="zh-TW" sz="2000" dirty="0" smtClean="0">
              <a:solidFill>
                <a:srgbClr val="031227"/>
              </a:solidFill>
              <a:effectLst>
                <a:outerShdw blurRad="38100" dist="38100" dir="2700000" algn="tl">
                  <a:srgbClr val="C0C0C0"/>
                </a:outerShdw>
              </a:effectLst>
              <a:latin typeface="微軟正黑體" pitchFamily="34" charset="-120"/>
              <a:ea typeface="微軟正黑體" pitchFamily="34" charset="-120"/>
              <a:cs typeface="Times New Roman" pitchFamily="18" charset="0"/>
            </a:endParaRPr>
          </a:p>
          <a:p>
            <a:pPr marL="449263" indent="-449263" eaLnBrk="0" hangingPunct="0">
              <a:lnSpc>
                <a:spcPts val="3000"/>
              </a:lnSpc>
              <a:defRPr/>
            </a:pPr>
            <a:r>
              <a:rPr kumimoji="0" lang="en-US" altLang="zh-TW" sz="2000" b="1" dirty="0" smtClean="0">
                <a:solidFill>
                  <a:srgbClr val="031227"/>
                </a:solidFill>
                <a:effectLst>
                  <a:outerShdw blurRad="38100" dist="38100" dir="2700000" algn="tl">
                    <a:srgbClr val="C0C0C0"/>
                  </a:outerShdw>
                </a:effectLst>
                <a:latin typeface="微軟正黑體" pitchFamily="34" charset="-120"/>
                <a:ea typeface="微軟正黑體" pitchFamily="34" charset="-120"/>
                <a:cs typeface="Times New Roman" pitchFamily="18" charset="0"/>
              </a:rPr>
              <a:t>(</a:t>
            </a:r>
            <a:r>
              <a:rPr kumimoji="0" lang="zh-TW" altLang="en-US" sz="2000" b="1" dirty="0" smtClean="0">
                <a:solidFill>
                  <a:srgbClr val="031227"/>
                </a:solidFill>
                <a:effectLst>
                  <a:outerShdw blurRad="38100" dist="38100" dir="2700000" algn="tl">
                    <a:srgbClr val="C0C0C0"/>
                  </a:outerShdw>
                </a:effectLst>
                <a:latin typeface="微軟正黑體" pitchFamily="34" charset="-120"/>
                <a:ea typeface="微軟正黑體" pitchFamily="34" charset="-120"/>
                <a:cs typeface="Times New Roman" pitchFamily="18" charset="0"/>
              </a:rPr>
              <a:t>三</a:t>
            </a:r>
            <a:r>
              <a:rPr kumimoji="0" lang="en-US" altLang="zh-TW" sz="2000" b="1" dirty="0" smtClean="0">
                <a:solidFill>
                  <a:srgbClr val="031227"/>
                </a:solidFill>
                <a:effectLst>
                  <a:outerShdw blurRad="38100" dist="38100" dir="2700000" algn="tl">
                    <a:srgbClr val="C0C0C0"/>
                  </a:outerShdw>
                </a:effectLst>
                <a:latin typeface="微軟正黑體" pitchFamily="34" charset="-120"/>
                <a:ea typeface="微軟正黑體" pitchFamily="34" charset="-120"/>
                <a:cs typeface="Times New Roman" pitchFamily="18" charset="0"/>
              </a:rPr>
              <a:t>)</a:t>
            </a:r>
            <a:r>
              <a:rPr kumimoji="0" lang="zh-TW" altLang="en-US" sz="2000" b="1" dirty="0" smtClean="0">
                <a:solidFill>
                  <a:srgbClr val="031227"/>
                </a:solidFill>
                <a:effectLst>
                  <a:outerShdw blurRad="38100" dist="38100" dir="2700000" algn="tl">
                    <a:srgbClr val="C0C0C0"/>
                  </a:outerShdw>
                </a:effectLst>
                <a:latin typeface="微軟正黑體" pitchFamily="34" charset="-120"/>
                <a:ea typeface="微軟正黑體" pitchFamily="34" charset="-120"/>
                <a:cs typeface="Times New Roman" pitchFamily="18" charset="0"/>
              </a:rPr>
              <a:t>預期效益</a:t>
            </a:r>
            <a:r>
              <a:rPr kumimoji="0" lang="zh-TW" altLang="en-US" sz="2000" b="1" dirty="0" smtClean="0">
                <a:solidFill>
                  <a:srgbClr val="031227"/>
                </a:solidFill>
                <a:effectLst>
                  <a:outerShdw blurRad="38100" dist="38100" dir="2700000" algn="tl">
                    <a:srgbClr val="C0C0C0"/>
                  </a:outerShdw>
                </a:effectLst>
                <a:latin typeface="新細明體" pitchFamily="18" charset="-120"/>
                <a:ea typeface="微軟正黑體" pitchFamily="34" charset="-120"/>
                <a:cs typeface="Times New Roman" pitchFamily="18" charset="0"/>
              </a:rPr>
              <a:t>：</a:t>
            </a:r>
            <a:r>
              <a:rPr kumimoji="0" lang="zh-TW" altLang="en-US" sz="2000" dirty="0" smtClean="0">
                <a:solidFill>
                  <a:srgbClr val="031227"/>
                </a:solidFill>
                <a:effectLst>
                  <a:outerShdw blurRad="38100" dist="38100" dir="2700000" algn="tl">
                    <a:srgbClr val="C0C0C0"/>
                  </a:outerShdw>
                </a:effectLst>
                <a:latin typeface="微軟正黑體" pitchFamily="34" charset="-120"/>
                <a:ea typeface="微軟正黑體" pitchFamily="34" charset="-120"/>
                <a:cs typeface="Times New Roman" pitchFamily="18" charset="0"/>
              </a:rPr>
              <a:t>參考目前外籍家庭看護工延長工作年限申請者，約佔具備資格者</a:t>
            </a:r>
            <a:r>
              <a:rPr kumimoji="0" lang="en-US" altLang="zh-TW" sz="2000" dirty="0" smtClean="0">
                <a:solidFill>
                  <a:srgbClr val="031227"/>
                </a:solidFill>
                <a:effectLst>
                  <a:outerShdw blurRad="38100" dist="38100" dir="2700000" algn="tl">
                    <a:srgbClr val="C0C0C0"/>
                  </a:outerShdw>
                </a:effectLst>
                <a:latin typeface="微軟正黑體" pitchFamily="34" charset="-120"/>
                <a:ea typeface="微軟正黑體" pitchFamily="34" charset="-120"/>
                <a:cs typeface="Times New Roman" pitchFamily="18" charset="0"/>
              </a:rPr>
              <a:t>7</a:t>
            </a:r>
            <a:r>
              <a:rPr kumimoji="0" lang="zh-TW" altLang="en-US" sz="2000" dirty="0" smtClean="0">
                <a:solidFill>
                  <a:srgbClr val="031227"/>
                </a:solidFill>
                <a:effectLst>
                  <a:outerShdw blurRad="38100" dist="38100" dir="2700000" algn="tl">
                    <a:srgbClr val="C0C0C0"/>
                  </a:outerShdw>
                </a:effectLst>
                <a:latin typeface="微軟正黑體" pitchFamily="34" charset="-120"/>
                <a:ea typeface="微軟正黑體" pitchFamily="34" charset="-120"/>
                <a:cs typeface="Times New Roman" pitchFamily="18" charset="0"/>
              </a:rPr>
              <a:t>成，評點制實施預計每年約</a:t>
            </a:r>
            <a:r>
              <a:rPr kumimoji="0" lang="en-US" altLang="zh-TW" sz="2000" dirty="0" smtClean="0">
                <a:solidFill>
                  <a:srgbClr val="031227"/>
                </a:solidFill>
                <a:effectLst>
                  <a:outerShdw blurRad="38100" dist="38100" dir="2700000" algn="tl">
                    <a:srgbClr val="C0C0C0"/>
                  </a:outerShdw>
                </a:effectLst>
                <a:latin typeface="微軟正黑體" pitchFamily="34" charset="-120"/>
                <a:ea typeface="微軟正黑體" pitchFamily="34" charset="-120"/>
                <a:cs typeface="Times New Roman" pitchFamily="18" charset="0"/>
              </a:rPr>
              <a:t>1,000</a:t>
            </a:r>
            <a:r>
              <a:rPr kumimoji="0" lang="zh-TW" altLang="en-US" sz="2000" dirty="0" smtClean="0">
                <a:solidFill>
                  <a:srgbClr val="031227"/>
                </a:solidFill>
                <a:effectLst>
                  <a:outerShdw blurRad="38100" dist="38100" dir="2700000" algn="tl">
                    <a:srgbClr val="C0C0C0"/>
                  </a:outerShdw>
                </a:effectLst>
                <a:latin typeface="微軟正黑體" pitchFamily="34" charset="-120"/>
                <a:ea typeface="微軟正黑體" pitchFamily="34" charset="-120"/>
                <a:cs typeface="Times New Roman" pitchFamily="18" charset="0"/>
              </a:rPr>
              <a:t>人留臺。</a:t>
            </a:r>
            <a:endParaRPr kumimoji="0" lang="en-US" altLang="zh-TW" sz="2000" dirty="0" smtClean="0">
              <a:solidFill>
                <a:srgbClr val="031227"/>
              </a:solidFill>
              <a:effectLst>
                <a:outerShdw blurRad="38100" dist="38100" dir="2700000" algn="tl">
                  <a:srgbClr val="C0C0C0"/>
                </a:outerShdw>
              </a:effectLst>
              <a:latin typeface="微軟正黑體" pitchFamily="34" charset="-120"/>
              <a:ea typeface="微軟正黑體" pitchFamily="34" charset="-120"/>
              <a:cs typeface="Times New Roman" pitchFamily="18" charset="0"/>
            </a:endParaRPr>
          </a:p>
        </p:txBody>
      </p:sp>
      <p:sp>
        <p:nvSpPr>
          <p:cNvPr id="21508" name="投影片編號版面配置區 1"/>
          <p:cNvSpPr>
            <a:spLocks noGrp="1"/>
          </p:cNvSpPr>
          <p:nvPr>
            <p:ph type="sldNum" sz="quarter" idx="12"/>
          </p:nvPr>
        </p:nvSpPr>
        <p:spPr bwMode="auto">
          <a:noFill/>
          <a:ln>
            <a:miter lim="800000"/>
            <a:headEnd/>
            <a:tailEnd/>
          </a:ln>
        </p:spPr>
        <p:txBody>
          <a:bodyPr/>
          <a:lstStyle/>
          <a:p>
            <a:fld id="{4A4A4604-3CD3-4268-B1EE-C50EFFA73E58}" type="slidenum">
              <a:rPr lang="en-US" altLang="zh-TW" smtClean="0"/>
              <a:pPr/>
              <a:t>19</a:t>
            </a:fld>
            <a:endParaRPr lang="en-US" altLang="zh-TW" smtClean="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標題 1"/>
          <p:cNvSpPr txBox="1">
            <a:spLocks/>
          </p:cNvSpPr>
          <p:nvPr/>
        </p:nvSpPr>
        <p:spPr bwMode="auto">
          <a:xfrm>
            <a:off x="457200" y="115888"/>
            <a:ext cx="8229600" cy="719137"/>
          </a:xfrm>
          <a:prstGeom prst="rect">
            <a:avLst/>
          </a:prstGeom>
          <a:noFill/>
          <a:ln w="9525">
            <a:noFill/>
            <a:miter lim="800000"/>
            <a:headEnd/>
            <a:tailEnd/>
          </a:ln>
        </p:spPr>
        <p:txBody>
          <a:bodyPr anchor="ctr"/>
          <a:lstStyle/>
          <a:p>
            <a:pPr algn="ctr"/>
            <a:endParaRPr lang="zh-TW" altLang="en-US" sz="3600">
              <a:latin typeface="微軟正黑體" pitchFamily="34" charset="-120"/>
              <a:ea typeface="微軟正黑體" pitchFamily="34" charset="-120"/>
            </a:endParaRPr>
          </a:p>
        </p:txBody>
      </p:sp>
      <p:sp>
        <p:nvSpPr>
          <p:cNvPr id="20485" name="矩形 1"/>
          <p:cNvSpPr>
            <a:spLocks noChangeArrowheads="1"/>
          </p:cNvSpPr>
          <p:nvPr/>
        </p:nvSpPr>
        <p:spPr bwMode="auto">
          <a:xfrm>
            <a:off x="457200" y="765175"/>
            <a:ext cx="8496300" cy="5462588"/>
          </a:xfrm>
          <a:prstGeom prst="rect">
            <a:avLst/>
          </a:prstGeom>
          <a:noFill/>
          <a:ln>
            <a:noFill/>
          </a:ln>
          <a:extLst/>
        </p:spPr>
        <p:txBody>
          <a:bodyPr>
            <a:spAutoFit/>
          </a:bodyPr>
          <a:lstStyle/>
          <a:p>
            <a:pPr algn="just" eaLnBrk="0" hangingPunct="0">
              <a:spcAft>
                <a:spcPts val="600"/>
              </a:spcAft>
              <a:defRPr/>
            </a:pPr>
            <a:r>
              <a:rPr lang="zh-TW" altLang="en-US" sz="2400" b="1" dirty="0">
                <a:solidFill>
                  <a:srgbClr val="031227"/>
                </a:solidFill>
                <a:effectLst>
                  <a:outerShdw blurRad="38100" dist="38100" dir="2700000" algn="tl">
                    <a:srgbClr val="C0C0C0"/>
                  </a:outerShdw>
                </a:effectLst>
                <a:latin typeface="微軟正黑體" pitchFamily="34" charset="-120"/>
                <a:ea typeface="微軟正黑體" pitchFamily="34" charset="-120"/>
                <a:cs typeface="Times New Roman" pitchFamily="18" charset="0"/>
              </a:rPr>
              <a:t>五、策進作為</a:t>
            </a:r>
            <a:endParaRPr lang="en-US" altLang="zh-TW" sz="2400" b="1" dirty="0">
              <a:solidFill>
                <a:srgbClr val="031227"/>
              </a:solidFill>
              <a:effectLst>
                <a:outerShdw blurRad="38100" dist="38100" dir="2700000" algn="tl">
                  <a:srgbClr val="C0C0C0"/>
                </a:outerShdw>
              </a:effectLst>
              <a:latin typeface="微軟正黑體" pitchFamily="34" charset="-120"/>
              <a:ea typeface="微軟正黑體" pitchFamily="34" charset="-120"/>
              <a:cs typeface="Times New Roman" pitchFamily="18" charset="0"/>
            </a:endParaRPr>
          </a:p>
          <a:p>
            <a:pPr marL="88900" indent="-88900" algn="just" eaLnBrk="0" hangingPunct="0">
              <a:spcAft>
                <a:spcPts val="600"/>
              </a:spcAft>
              <a:buFont typeface="Arial" charset="0"/>
              <a:buChar char="•"/>
              <a:defRPr/>
            </a:pPr>
            <a:r>
              <a:rPr lang="zh-TW" altLang="en-US" sz="2000" dirty="0">
                <a:latin typeface="微軟正黑體" pitchFamily="34" charset="-120"/>
                <a:ea typeface="微軟正黑體" pitchFamily="34" charset="-120"/>
                <a:cs typeface="Times New Roman" pitchFamily="18" charset="0"/>
              </a:rPr>
              <a:t>採評點制，由原聘雇主申請，評點華語能力、專業訓練或技能證照、配合政府政策等項目得分達</a:t>
            </a:r>
            <a:r>
              <a:rPr lang="en-US" altLang="zh-TW" sz="2000" dirty="0">
                <a:latin typeface="微軟正黑體" pitchFamily="34" charset="-120"/>
                <a:ea typeface="微軟正黑體" pitchFamily="34" charset="-120"/>
                <a:cs typeface="Times New Roman" pitchFamily="18" charset="0"/>
              </a:rPr>
              <a:t>60</a:t>
            </a:r>
            <a:r>
              <a:rPr lang="zh-TW" altLang="en-US" sz="2000" dirty="0">
                <a:latin typeface="微軟正黑體" pitchFamily="34" charset="-120"/>
                <a:ea typeface="微軟正黑體" pitchFamily="34" charset="-120"/>
                <a:cs typeface="Times New Roman" pitchFamily="18" charset="0"/>
              </a:rPr>
              <a:t>點，即可留臺，落實擴大留才之目的。</a:t>
            </a:r>
            <a:endParaRPr lang="en-US" altLang="zh-TW" sz="2000" dirty="0">
              <a:effectLst>
                <a:outerShdw blurRad="38100" dist="38100" dir="2700000" algn="tl">
                  <a:srgbClr val="C0C0C0"/>
                </a:outerShdw>
              </a:effectLst>
              <a:latin typeface="微軟正黑體" pitchFamily="34" charset="-120"/>
              <a:ea typeface="微軟正黑體" pitchFamily="34" charset="-120"/>
              <a:cs typeface="Times New Roman" pitchFamily="18" charset="0"/>
            </a:endParaRPr>
          </a:p>
          <a:p>
            <a:pPr algn="just" eaLnBrk="0" hangingPunct="0">
              <a:spcAft>
                <a:spcPts val="600"/>
              </a:spcAft>
              <a:buFont typeface="Arial" charset="0"/>
              <a:buChar char="•"/>
              <a:defRPr/>
            </a:pPr>
            <a:r>
              <a:rPr lang="zh-TW" altLang="en-US" sz="2200" dirty="0">
                <a:latin typeface="微軟正黑體" pitchFamily="34" charset="-120"/>
                <a:ea typeface="微軟正黑體" pitchFamily="34" charset="-120"/>
                <a:cs typeface="Times New Roman" pitchFamily="18" charset="0"/>
              </a:rPr>
              <a:t>例如</a:t>
            </a:r>
            <a:r>
              <a:rPr lang="zh-TW" altLang="en-US" sz="2200" dirty="0">
                <a:latin typeface="新細明體" pitchFamily="18" charset="-120"/>
                <a:ea typeface="微軟正黑體" pitchFamily="34" charset="-120"/>
                <a:cs typeface="Times New Roman" pitchFamily="18" charset="0"/>
              </a:rPr>
              <a:t>：</a:t>
            </a:r>
            <a:endParaRPr lang="en-US" altLang="zh-TW" sz="2200" dirty="0">
              <a:latin typeface="新細明體" pitchFamily="18" charset="-120"/>
              <a:ea typeface="微軟正黑體" pitchFamily="34" charset="-120"/>
              <a:cs typeface="Times New Roman" pitchFamily="18" charset="0"/>
            </a:endParaRPr>
          </a:p>
          <a:p>
            <a:pPr marL="800100" lvl="1" indent="-342900" algn="just" eaLnBrk="0" hangingPunct="0">
              <a:spcAft>
                <a:spcPts val="600"/>
              </a:spcAft>
              <a:buFont typeface="Arial" charset="0"/>
              <a:buChar char="•"/>
              <a:defRPr/>
            </a:pPr>
            <a:r>
              <a:rPr lang="zh-TW" altLang="en-US" sz="2200" dirty="0">
                <a:latin typeface="微軟正黑體" pitchFamily="34" charset="-120"/>
                <a:ea typeface="微軟正黑體" pitchFamily="34" charset="-120"/>
              </a:rPr>
              <a:t>丙公司為全球知名的專業機械設備製造商，已聘僱某菲律賓籍勞工達</a:t>
            </a:r>
            <a:r>
              <a:rPr lang="en-US" altLang="zh-TW" sz="2200" dirty="0">
                <a:latin typeface="微軟正黑體" pitchFamily="34" charset="-120"/>
                <a:ea typeface="微軟正黑體" pitchFamily="34" charset="-120"/>
              </a:rPr>
              <a:t>11</a:t>
            </a:r>
            <a:r>
              <a:rPr lang="zh-TW" altLang="en-US" sz="2200" dirty="0">
                <a:latin typeface="微軟正黑體" pitchFamily="34" charset="-120"/>
                <a:ea typeface="微軟正黑體" pitchFamily="34" charset="-120"/>
              </a:rPr>
              <a:t>年，且該勞工假日前往學校修讀語言課程。</a:t>
            </a:r>
            <a:endParaRPr lang="en-US" altLang="zh-TW" sz="2200" dirty="0">
              <a:latin typeface="微軟正黑體" pitchFamily="34" charset="-120"/>
              <a:ea typeface="微軟正黑體" pitchFamily="34" charset="-120"/>
            </a:endParaRPr>
          </a:p>
          <a:p>
            <a:pPr marL="800100" lvl="1" indent="-342900" algn="just" eaLnBrk="0" hangingPunct="0">
              <a:spcAft>
                <a:spcPts val="600"/>
              </a:spcAft>
              <a:buFont typeface="Arial" charset="0"/>
              <a:buChar char="•"/>
              <a:defRPr/>
            </a:pPr>
            <a:r>
              <a:rPr lang="zh-TW" altLang="en-US" sz="2200" dirty="0">
                <a:latin typeface="微軟正黑體" pitchFamily="34" charset="-120"/>
                <a:ea typeface="微軟正黑體" pitchFamily="34" charset="-120"/>
              </a:rPr>
              <a:t>現行規定工作滿</a:t>
            </a:r>
            <a:r>
              <a:rPr lang="en-US" altLang="zh-TW" sz="2200" dirty="0">
                <a:latin typeface="微軟正黑體" pitchFamily="34" charset="-120"/>
                <a:ea typeface="微軟正黑體" pitchFamily="34" charset="-120"/>
              </a:rPr>
              <a:t>12</a:t>
            </a:r>
            <a:r>
              <a:rPr lang="zh-TW" altLang="en-US" sz="2200" dirty="0">
                <a:latin typeface="微軟正黑體" pitchFamily="34" charset="-120"/>
                <a:ea typeface="微軟正黑體" pitchFamily="34" charset="-120"/>
              </a:rPr>
              <a:t>年就不能再來臺工作，該菲律賓籍勞工轉而至韓國公司工作，老闆抱怨楚才晉用。</a:t>
            </a:r>
            <a:endParaRPr lang="en-US" altLang="zh-TW" sz="2200" dirty="0">
              <a:latin typeface="微軟正黑體" pitchFamily="34" charset="-120"/>
              <a:ea typeface="微軟正黑體" pitchFamily="34" charset="-120"/>
            </a:endParaRPr>
          </a:p>
          <a:p>
            <a:pPr marL="800100" lvl="1" indent="-342900" algn="just" eaLnBrk="0" hangingPunct="0">
              <a:spcAft>
                <a:spcPts val="600"/>
              </a:spcAft>
              <a:buFont typeface="Arial" charset="0"/>
              <a:buChar char="•"/>
              <a:defRPr/>
            </a:pPr>
            <a:endParaRPr lang="en-US" altLang="zh-TW" sz="2200" dirty="0">
              <a:solidFill>
                <a:srgbClr val="FF0000"/>
              </a:solidFill>
              <a:latin typeface="微軟正黑體" pitchFamily="34" charset="-120"/>
              <a:ea typeface="微軟正黑體" pitchFamily="34" charset="-120"/>
            </a:endParaRPr>
          </a:p>
          <a:p>
            <a:pPr marL="800100" lvl="1" indent="-342900" algn="just" eaLnBrk="0" hangingPunct="0">
              <a:spcAft>
                <a:spcPts val="600"/>
              </a:spcAft>
              <a:buFont typeface="Arial" charset="0"/>
              <a:buChar char="•"/>
              <a:defRPr/>
            </a:pPr>
            <a:endParaRPr lang="en-US" altLang="zh-TW" sz="2200" dirty="0">
              <a:solidFill>
                <a:srgbClr val="FF0000"/>
              </a:solidFill>
              <a:latin typeface="微軟正黑體" pitchFamily="34" charset="-120"/>
              <a:ea typeface="微軟正黑體" pitchFamily="34" charset="-120"/>
            </a:endParaRPr>
          </a:p>
          <a:p>
            <a:pPr marL="800100" lvl="1" indent="-342900" algn="just" eaLnBrk="0" hangingPunct="0">
              <a:spcAft>
                <a:spcPts val="600"/>
              </a:spcAft>
              <a:buFont typeface="Arial" charset="0"/>
              <a:buChar char="•"/>
              <a:defRPr/>
            </a:pPr>
            <a:r>
              <a:rPr lang="zh-TW" altLang="en-US" sz="2400" dirty="0">
                <a:effectLst>
                  <a:outerShdw blurRad="38100" dist="38100" dir="2700000" algn="tl">
                    <a:srgbClr val="C0C0C0"/>
                  </a:outerShdw>
                </a:effectLst>
                <a:latin typeface="微軟正黑體" pitchFamily="34" charset="-120"/>
                <a:ea typeface="微軟正黑體" pitchFamily="34" charset="-120"/>
              </a:rPr>
              <a:t>經評點，該菲律賓籍勞工其</a:t>
            </a:r>
            <a:r>
              <a:rPr kumimoji="0" lang="zh-TW" altLang="zh-TW" sz="2400" dirty="0">
                <a:solidFill>
                  <a:srgbClr val="031227"/>
                </a:solidFill>
                <a:effectLst>
                  <a:outerShdw blurRad="38100" dist="38100" dir="2700000" algn="tl">
                    <a:srgbClr val="C0C0C0"/>
                  </a:outerShdw>
                </a:effectLst>
                <a:latin typeface="微軟正黑體" pitchFamily="34" charset="-120"/>
                <a:ea typeface="微軟正黑體" pitchFamily="34" charset="-120"/>
              </a:rPr>
              <a:t>華語能力</a:t>
            </a:r>
            <a:r>
              <a:rPr kumimoji="0" lang="zh-TW" altLang="en-US" sz="2400" dirty="0">
                <a:solidFill>
                  <a:srgbClr val="031227"/>
                </a:solidFill>
                <a:effectLst>
                  <a:outerShdw blurRad="38100" dist="38100" dir="2700000" algn="tl">
                    <a:srgbClr val="C0C0C0"/>
                  </a:outerShdw>
                </a:effectLst>
                <a:latin typeface="微軟正黑體" pitchFamily="34" charset="-120"/>
                <a:ea typeface="微軟正黑體" pitchFamily="34" charset="-120"/>
              </a:rPr>
              <a:t>、專業訓練或</a:t>
            </a:r>
            <a:r>
              <a:rPr kumimoji="0" lang="zh-TW" altLang="zh-TW" sz="2400" dirty="0">
                <a:solidFill>
                  <a:srgbClr val="031227"/>
                </a:solidFill>
                <a:effectLst>
                  <a:outerShdw blurRad="38100" dist="38100" dir="2700000" algn="tl">
                    <a:srgbClr val="C0C0C0"/>
                  </a:outerShdw>
                </a:effectLst>
                <a:latin typeface="微軟正黑體" pitchFamily="34" charset="-120"/>
                <a:ea typeface="微軟正黑體" pitchFamily="34" charset="-120"/>
              </a:rPr>
              <a:t>技能證照</a:t>
            </a:r>
            <a:r>
              <a:rPr kumimoji="0" lang="zh-TW" altLang="en-US" sz="2400" dirty="0">
                <a:solidFill>
                  <a:srgbClr val="031227"/>
                </a:solidFill>
                <a:effectLst>
                  <a:outerShdw blurRad="38100" dist="38100" dir="2700000" algn="tl">
                    <a:srgbClr val="C0C0C0"/>
                  </a:outerShdw>
                </a:effectLst>
                <a:latin typeface="微軟正黑體" pitchFamily="34" charset="-120"/>
                <a:ea typeface="微軟正黑體" pitchFamily="34" charset="-120"/>
              </a:rPr>
              <a:t>、</a:t>
            </a:r>
            <a:r>
              <a:rPr kumimoji="0" lang="zh-TW" altLang="zh-TW" sz="2400" dirty="0">
                <a:solidFill>
                  <a:srgbClr val="031227"/>
                </a:solidFill>
                <a:effectLst>
                  <a:outerShdw blurRad="38100" dist="38100" dir="2700000" algn="tl">
                    <a:srgbClr val="C0C0C0"/>
                  </a:outerShdw>
                </a:effectLst>
                <a:latin typeface="微軟正黑體" pitchFamily="34" charset="-120"/>
                <a:ea typeface="微軟正黑體" pitchFamily="34" charset="-120"/>
              </a:rPr>
              <a:t>配合政府政策</a:t>
            </a:r>
            <a:r>
              <a:rPr kumimoji="0" lang="zh-TW" altLang="en-US" sz="2400" dirty="0">
                <a:solidFill>
                  <a:srgbClr val="031227"/>
                </a:solidFill>
                <a:effectLst>
                  <a:outerShdw blurRad="38100" dist="38100" dir="2700000" algn="tl">
                    <a:srgbClr val="C0C0C0"/>
                  </a:outerShdw>
                </a:effectLst>
                <a:latin typeface="微軟正黑體" pitchFamily="34" charset="-120"/>
                <a:ea typeface="微軟正黑體" pitchFamily="34" charset="-120"/>
              </a:rPr>
              <a:t>等項目</a:t>
            </a:r>
            <a:r>
              <a:rPr lang="zh-TW" altLang="en-US" sz="2400" dirty="0">
                <a:effectLst>
                  <a:outerShdw blurRad="38100" dist="38100" dir="2700000" algn="tl">
                    <a:srgbClr val="C0C0C0"/>
                  </a:outerShdw>
                </a:effectLst>
                <a:latin typeface="微軟正黑體" pitchFamily="34" charset="-120"/>
                <a:ea typeface="微軟正黑體" pitchFamily="34" charset="-120"/>
              </a:rPr>
              <a:t>得分達</a:t>
            </a:r>
            <a:r>
              <a:rPr lang="en-US" altLang="zh-TW" sz="2400" dirty="0">
                <a:effectLst>
                  <a:outerShdw blurRad="38100" dist="38100" dir="2700000" algn="tl">
                    <a:srgbClr val="C0C0C0"/>
                  </a:outerShdw>
                </a:effectLst>
                <a:latin typeface="微軟正黑體" pitchFamily="34" charset="-120"/>
                <a:ea typeface="微軟正黑體" pitchFamily="34" charset="-120"/>
              </a:rPr>
              <a:t>60</a:t>
            </a:r>
            <a:r>
              <a:rPr lang="zh-TW" altLang="en-US" sz="2400" dirty="0">
                <a:effectLst>
                  <a:outerShdw blurRad="38100" dist="38100" dir="2700000" algn="tl">
                    <a:srgbClr val="C0C0C0"/>
                  </a:outerShdw>
                </a:effectLst>
                <a:latin typeface="微軟正黑體" pitchFamily="34" charset="-120"/>
                <a:ea typeface="微軟正黑體" pitchFamily="34" charset="-120"/>
              </a:rPr>
              <a:t>分，可轉為資深外籍技術人員，留臺從事基礎技術工作。並在連續工作居留滿</a:t>
            </a:r>
            <a:r>
              <a:rPr lang="en-US" altLang="zh-TW" sz="2400" dirty="0">
                <a:effectLst>
                  <a:outerShdw blurRad="38100" dist="38100" dir="2700000" algn="tl">
                    <a:srgbClr val="C0C0C0"/>
                  </a:outerShdw>
                </a:effectLst>
                <a:latin typeface="微軟正黑體" pitchFamily="34" charset="-120"/>
                <a:ea typeface="微軟正黑體" pitchFamily="34" charset="-120"/>
              </a:rPr>
              <a:t>5</a:t>
            </a:r>
            <a:r>
              <a:rPr lang="zh-TW" altLang="en-US" sz="2400" dirty="0">
                <a:effectLst>
                  <a:outerShdw blurRad="38100" dist="38100" dir="2700000" algn="tl">
                    <a:srgbClr val="C0C0C0"/>
                  </a:outerShdw>
                </a:effectLst>
                <a:latin typeface="微軟正黑體" pitchFamily="34" charset="-120"/>
                <a:ea typeface="微軟正黑體" pitchFamily="34" charset="-120"/>
              </a:rPr>
              <a:t>年後，得申請永久居留或歸化我國籍。</a:t>
            </a:r>
          </a:p>
        </p:txBody>
      </p:sp>
      <p:sp>
        <p:nvSpPr>
          <p:cNvPr id="9" name="標題 1"/>
          <p:cNvSpPr>
            <a:spLocks noGrp="1"/>
          </p:cNvSpPr>
          <p:nvPr>
            <p:ph type="title"/>
          </p:nvPr>
        </p:nvSpPr>
        <p:spPr>
          <a:xfrm>
            <a:off x="279400" y="327025"/>
            <a:ext cx="8229600" cy="392113"/>
          </a:xfrm>
        </p:spPr>
        <p:txBody>
          <a:bodyPr/>
          <a:lstStyle/>
          <a:p>
            <a:pPr algn="l">
              <a:defRPr/>
            </a:pPr>
            <a:r>
              <a:rPr lang="zh-TW" altLang="en-US" sz="3200" b="1" dirty="0">
                <a:solidFill>
                  <a:srgbClr val="031227"/>
                </a:solidFill>
                <a:effectLst>
                  <a:outerShdw blurRad="38100" dist="38100" dir="2700000" algn="tl">
                    <a:srgbClr val="C0C0C0"/>
                  </a:outerShdw>
                </a:effectLst>
                <a:latin typeface="微軟正黑體" panose="020B0604030504040204" pitchFamily="34" charset="-120"/>
                <a:ea typeface="微軟正黑體" panose="020B0604030504040204" pitchFamily="34" charset="-120"/>
                <a:cs typeface="Times New Roman" pitchFamily="18" charset="0"/>
              </a:rPr>
              <a:t>肆、</a:t>
            </a:r>
            <a:r>
              <a:rPr lang="zh-TW" altLang="en-US" sz="3200" b="1" dirty="0" smtClean="0">
                <a:solidFill>
                  <a:srgbClr val="031227"/>
                </a:solidFill>
                <a:effectLst>
                  <a:outerShdw blurRad="38100" dist="38100" dir="2700000" algn="tl">
                    <a:srgbClr val="C0C0C0"/>
                  </a:outerShdw>
                </a:effectLst>
                <a:latin typeface="微軟正黑體" panose="020B0604030504040204" pitchFamily="34" charset="-120"/>
                <a:ea typeface="微軟正黑體" panose="020B0604030504040204" pitchFamily="34" charset="-120"/>
                <a:cs typeface="Times New Roman" pitchFamily="18" charset="0"/>
              </a:rPr>
              <a:t>留用資深外籍技術人員</a:t>
            </a:r>
            <a:endParaRPr lang="zh-TW" altLang="en-US" sz="3200" b="1" dirty="0">
              <a:solidFill>
                <a:srgbClr val="031227"/>
              </a:solidFill>
              <a:effectLst>
                <a:outerShdw blurRad="38100" dist="38100" dir="2700000" algn="tl">
                  <a:srgbClr val="C0C0C0"/>
                </a:outerShdw>
              </a:effectLst>
              <a:latin typeface="微軟正黑體" panose="020B0604030504040204" pitchFamily="34" charset="-120"/>
              <a:ea typeface="微軟正黑體" panose="020B0604030504040204" pitchFamily="34" charset="-120"/>
              <a:cs typeface="Times New Roman" pitchFamily="18" charset="0"/>
            </a:endParaRPr>
          </a:p>
        </p:txBody>
      </p:sp>
      <p:sp>
        <p:nvSpPr>
          <p:cNvPr id="6" name="向下箭號 5"/>
          <p:cNvSpPr/>
          <p:nvPr/>
        </p:nvSpPr>
        <p:spPr>
          <a:xfrm>
            <a:off x="4067175" y="3933825"/>
            <a:ext cx="1009650" cy="50323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TW" altLang="en-US"/>
          </a:p>
        </p:txBody>
      </p:sp>
      <p:sp>
        <p:nvSpPr>
          <p:cNvPr id="22534" name="文字方塊 6"/>
          <p:cNvSpPr txBox="1">
            <a:spLocks noChangeArrowheads="1"/>
          </p:cNvSpPr>
          <p:nvPr/>
        </p:nvSpPr>
        <p:spPr bwMode="auto">
          <a:xfrm>
            <a:off x="5518150" y="3929063"/>
            <a:ext cx="2870200" cy="369887"/>
          </a:xfrm>
          <a:prstGeom prst="rect">
            <a:avLst/>
          </a:prstGeom>
          <a:noFill/>
          <a:ln w="9525">
            <a:noFill/>
            <a:miter lim="800000"/>
            <a:headEnd/>
            <a:tailEnd/>
          </a:ln>
        </p:spPr>
        <p:txBody>
          <a:bodyPr>
            <a:spAutoFit/>
          </a:bodyPr>
          <a:lstStyle/>
          <a:p>
            <a:pPr eaLnBrk="0" hangingPunct="0"/>
            <a:r>
              <a:rPr lang="zh-TW" altLang="en-US" b="1">
                <a:solidFill>
                  <a:srgbClr val="FF0000"/>
                </a:solidFill>
              </a:rPr>
              <a:t>資深外籍技術人員評點制</a:t>
            </a:r>
          </a:p>
        </p:txBody>
      </p:sp>
      <p:sp>
        <p:nvSpPr>
          <p:cNvPr id="22535" name="文字方塊 6"/>
          <p:cNvSpPr txBox="1">
            <a:spLocks noChangeArrowheads="1"/>
          </p:cNvSpPr>
          <p:nvPr/>
        </p:nvSpPr>
        <p:spPr bwMode="auto">
          <a:xfrm>
            <a:off x="1547813" y="3935413"/>
            <a:ext cx="2293937" cy="369887"/>
          </a:xfrm>
          <a:prstGeom prst="rect">
            <a:avLst/>
          </a:prstGeom>
          <a:noFill/>
          <a:ln w="9525">
            <a:noFill/>
            <a:miter lim="800000"/>
            <a:headEnd/>
            <a:tailEnd/>
          </a:ln>
        </p:spPr>
        <p:txBody>
          <a:bodyPr>
            <a:spAutoFit/>
          </a:bodyPr>
          <a:lstStyle/>
          <a:p>
            <a:pPr eaLnBrk="0" hangingPunct="0"/>
            <a:r>
              <a:rPr lang="zh-TW" altLang="en-US" b="1">
                <a:solidFill>
                  <a:srgbClr val="FF0000"/>
                </a:solidFill>
              </a:rPr>
              <a:t>原雇主提出申請</a:t>
            </a:r>
          </a:p>
        </p:txBody>
      </p:sp>
      <p:sp>
        <p:nvSpPr>
          <p:cNvPr id="22536" name="投影片編號版面配置區 1"/>
          <p:cNvSpPr>
            <a:spLocks noGrp="1"/>
          </p:cNvSpPr>
          <p:nvPr>
            <p:ph type="sldNum" sz="quarter" idx="12"/>
          </p:nvPr>
        </p:nvSpPr>
        <p:spPr bwMode="auto">
          <a:noFill/>
          <a:ln>
            <a:miter lim="800000"/>
            <a:headEnd/>
            <a:tailEnd/>
          </a:ln>
        </p:spPr>
        <p:txBody>
          <a:bodyPr/>
          <a:lstStyle/>
          <a:p>
            <a:fld id="{83F8172E-607D-4A60-8A48-E13A9368BA88}" type="slidenum">
              <a:rPr lang="en-US" altLang="zh-TW" smtClean="0"/>
              <a:pPr/>
              <a:t>20</a:t>
            </a:fld>
            <a:endParaRPr lang="en-US" altLang="zh-TW" smtClean="0"/>
          </a:p>
        </p:txBody>
      </p:sp>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68313" y="53975"/>
            <a:ext cx="8229600" cy="1143000"/>
          </a:xfrm>
        </p:spPr>
        <p:txBody>
          <a:bodyPr/>
          <a:lstStyle/>
          <a:p>
            <a:pPr>
              <a:defRPr/>
            </a:pPr>
            <a:r>
              <a:rPr lang="zh-TW" altLang="en-US" sz="3600" b="1" dirty="0" smtClean="0">
                <a:solidFill>
                  <a:srgbClr val="031227"/>
                </a:solidFill>
                <a:effectLst>
                  <a:outerShdw blurRad="38100" dist="38100" dir="2700000" algn="tl">
                    <a:srgbClr val="C0C0C0"/>
                  </a:outerShdw>
                </a:effectLst>
                <a:latin typeface="微軟正黑體" panose="020B0604030504040204" pitchFamily="34" charset="-120"/>
                <a:ea typeface="微軟正黑體" panose="020B0604030504040204" pitchFamily="34" charset="-120"/>
                <a:cs typeface="Times New Roman" pitchFamily="18" charset="0"/>
              </a:rPr>
              <a:t>伍、需相關部會配合事項</a:t>
            </a:r>
            <a:endParaRPr lang="zh-TW" altLang="en-US" sz="3600" dirty="0"/>
          </a:p>
        </p:txBody>
      </p:sp>
      <p:sp>
        <p:nvSpPr>
          <p:cNvPr id="5" name="矩形 4"/>
          <p:cNvSpPr/>
          <p:nvPr/>
        </p:nvSpPr>
        <p:spPr>
          <a:xfrm>
            <a:off x="250825" y="901700"/>
            <a:ext cx="8893175" cy="862013"/>
          </a:xfrm>
          <a:prstGeom prst="rect">
            <a:avLst/>
          </a:prstGeom>
        </p:spPr>
        <p:txBody>
          <a:bodyPr>
            <a:spAutoFit/>
          </a:bodyPr>
          <a:lstStyle/>
          <a:p>
            <a:pPr eaLnBrk="0" hangingPunct="0">
              <a:lnSpc>
                <a:spcPts val="3000"/>
              </a:lnSpc>
              <a:spcBef>
                <a:spcPts val="600"/>
              </a:spcBef>
              <a:spcAft>
                <a:spcPts val="600"/>
              </a:spcAft>
              <a:defRPr/>
            </a:pPr>
            <a:r>
              <a:rPr lang="zh-TW" altLang="en-US" sz="2000" kern="100" dirty="0">
                <a:latin typeface="微軟正黑體" panose="020B0604030504040204" pitchFamily="34" charset="-120"/>
                <a:ea typeface="微軟正黑體" panose="020B0604030504040204" pitchFamily="34" charset="-120"/>
                <a:cs typeface="Times New Roman" panose="02020603050405020304" pitchFamily="18" charset="0"/>
              </a:rPr>
              <a:t>        外籍人才之國外專業證照、訓練證明、專利、著作、創作或比賽獎項等專業能力證明，需各目的事業主管機關協助認證外，並需配合推動以下事項：</a:t>
            </a:r>
            <a:endParaRPr lang="en-US" altLang="zh-TW" sz="2000" kern="100" dirty="0">
              <a:latin typeface="微軟正黑體" panose="020B0604030504040204" pitchFamily="34" charset="-120"/>
              <a:ea typeface="微軟正黑體" panose="020B0604030504040204" pitchFamily="34" charset="-120"/>
              <a:cs typeface="Times New Roman" panose="02020603050405020304" pitchFamily="18" charset="0"/>
            </a:endParaRPr>
          </a:p>
        </p:txBody>
      </p:sp>
      <p:graphicFrame>
        <p:nvGraphicFramePr>
          <p:cNvPr id="6" name="表格 5"/>
          <p:cNvGraphicFramePr>
            <a:graphicFrameLocks noGrp="1"/>
          </p:cNvGraphicFramePr>
          <p:nvPr/>
        </p:nvGraphicFramePr>
        <p:xfrm>
          <a:off x="250825" y="1773238"/>
          <a:ext cx="8713787" cy="4637095"/>
        </p:xfrm>
        <a:graphic>
          <a:graphicData uri="http://schemas.openxmlformats.org/drawingml/2006/table">
            <a:tbl>
              <a:tblPr firstRow="1" bandRow="1">
                <a:tableStyleId>{5C22544A-7EE6-4342-B048-85BDC9FD1C3A}</a:tableStyleId>
              </a:tblPr>
              <a:tblGrid>
                <a:gridCol w="792162"/>
                <a:gridCol w="3384997"/>
                <a:gridCol w="3024336"/>
                <a:gridCol w="648113"/>
                <a:gridCol w="864179"/>
              </a:tblGrid>
              <a:tr h="236240">
                <a:tc>
                  <a:txBody>
                    <a:bodyPr/>
                    <a:lstStyle/>
                    <a:p>
                      <a:pPr algn="l" rtl="0" fontAlgn="ctr"/>
                      <a:r>
                        <a:rPr lang="zh-TW" altLang="en-US" sz="1500" b="1" i="0" u="none" strike="noStrike" dirty="0">
                          <a:solidFill>
                            <a:srgbClr val="FFFFFF"/>
                          </a:solidFill>
                          <a:effectLst/>
                          <a:latin typeface="Arial"/>
                        </a:rPr>
                        <a:t>對象</a:t>
                      </a:r>
                    </a:p>
                  </a:txBody>
                  <a:tcPr marL="7621" marR="7621" marT="7619" marB="0" anchor="ctr"/>
                </a:tc>
                <a:tc>
                  <a:txBody>
                    <a:bodyPr/>
                    <a:lstStyle/>
                    <a:p>
                      <a:pPr algn="l" rtl="0" fontAlgn="ctr"/>
                      <a:r>
                        <a:rPr lang="zh-TW" altLang="en-US" sz="1500" b="1" i="0" u="none" strike="noStrike">
                          <a:solidFill>
                            <a:srgbClr val="FFFFFF"/>
                          </a:solidFill>
                          <a:effectLst/>
                          <a:latin typeface="Arial"/>
                        </a:rPr>
                        <a:t>問題</a:t>
                      </a:r>
                    </a:p>
                  </a:txBody>
                  <a:tcPr marL="7621" marR="7621" marT="7619" marB="0" anchor="ctr"/>
                </a:tc>
                <a:tc>
                  <a:txBody>
                    <a:bodyPr/>
                    <a:lstStyle/>
                    <a:p>
                      <a:pPr algn="l" rtl="0" fontAlgn="ctr"/>
                      <a:r>
                        <a:rPr lang="zh-TW" altLang="en-US" sz="1500" b="1" i="0" u="none" strike="noStrike">
                          <a:solidFill>
                            <a:srgbClr val="FFFFFF"/>
                          </a:solidFill>
                          <a:effectLst/>
                          <a:latin typeface="Arial"/>
                        </a:rPr>
                        <a:t>對策</a:t>
                      </a:r>
                    </a:p>
                  </a:txBody>
                  <a:tcPr marL="7621" marR="7621" marT="7619" marB="0" anchor="ctr"/>
                </a:tc>
                <a:tc>
                  <a:txBody>
                    <a:bodyPr/>
                    <a:lstStyle/>
                    <a:p>
                      <a:pPr algn="l" rtl="0" fontAlgn="ctr"/>
                      <a:r>
                        <a:rPr lang="zh-TW" altLang="en-US" sz="1500" b="1" i="0" u="none" strike="noStrike">
                          <a:solidFill>
                            <a:srgbClr val="FFFFFF"/>
                          </a:solidFill>
                          <a:effectLst/>
                          <a:latin typeface="Arial"/>
                        </a:rPr>
                        <a:t>期程</a:t>
                      </a:r>
                    </a:p>
                  </a:txBody>
                  <a:tcPr marL="7621" marR="7621" marT="7619" marB="0" anchor="ctr"/>
                </a:tc>
                <a:tc>
                  <a:txBody>
                    <a:bodyPr/>
                    <a:lstStyle/>
                    <a:p>
                      <a:pPr algn="l" rtl="0" fontAlgn="ctr"/>
                      <a:r>
                        <a:rPr lang="zh-TW" altLang="en-US" sz="1500" b="1" i="0" u="none" strike="noStrike">
                          <a:solidFill>
                            <a:srgbClr val="FFFFFF"/>
                          </a:solidFill>
                          <a:effectLst/>
                          <a:latin typeface="Arial"/>
                        </a:rPr>
                        <a:t>權責部會</a:t>
                      </a:r>
                    </a:p>
                  </a:txBody>
                  <a:tcPr marL="7621" marR="7621" marT="7619" marB="0" anchor="ctr"/>
                </a:tc>
              </a:tr>
              <a:tr h="647760">
                <a:tc>
                  <a:txBody>
                    <a:bodyPr/>
                    <a:lstStyle/>
                    <a:p>
                      <a:pPr algn="ctr" rtl="0" fontAlgn="ctr"/>
                      <a:r>
                        <a:rPr lang="zh-TW" altLang="en-US" sz="1400" b="0" i="0" u="none" strike="noStrike" dirty="0" smtClean="0">
                          <a:solidFill>
                            <a:srgbClr val="000000"/>
                          </a:solidFill>
                          <a:effectLst/>
                          <a:latin typeface="微軟正黑體" panose="020B0604030504040204" pitchFamily="34" charset="-120"/>
                          <a:ea typeface="微軟正黑體" panose="020B0604030504040204" pitchFamily="34" charset="-120"/>
                        </a:rPr>
                        <a:t>雇主</a:t>
                      </a:r>
                      <a:endParaRPr lang="zh-TW" altLang="en-US" sz="14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7621" marR="7621" marT="7618" marB="0" anchor="ctr"/>
                </a:tc>
                <a:tc>
                  <a:txBody>
                    <a:bodyPr/>
                    <a:lstStyle/>
                    <a:p>
                      <a:pPr marL="0" indent="0" algn="l" defTabSz="914400" rtl="0" eaLnBrk="1" latinLnBrk="0" hangingPunct="1"/>
                      <a:r>
                        <a:rPr lang="zh-TW" altLang="en-US" sz="1400" kern="1200" dirty="0" smtClean="0">
                          <a:latin typeface="微軟正黑體" panose="020B0604030504040204" pitchFamily="34" charset="-120"/>
                          <a:ea typeface="微軟正黑體" panose="020B0604030504040204" pitchFamily="34" charset="-120"/>
                        </a:rPr>
                        <a:t>公司設立未滿</a:t>
                      </a:r>
                      <a:r>
                        <a:rPr lang="en-US" altLang="zh-TW" sz="1400" kern="1200" dirty="0" smtClean="0">
                          <a:latin typeface="微軟正黑體" panose="020B0604030504040204" pitchFamily="34" charset="-120"/>
                          <a:ea typeface="微軟正黑體" panose="020B0604030504040204" pitchFamily="34" charset="-120"/>
                        </a:rPr>
                        <a:t>1</a:t>
                      </a:r>
                      <a:r>
                        <a:rPr lang="zh-TW" altLang="en-US" sz="1400" kern="1200" dirty="0" smtClean="0">
                          <a:latin typeface="微軟正黑體" panose="020B0604030504040204" pitchFamily="34" charset="-120"/>
                          <a:ea typeface="微軟正黑體" panose="020B0604030504040204" pitchFamily="34" charset="-120"/>
                        </a:rPr>
                        <a:t>年，資本額應達</a:t>
                      </a:r>
                      <a:r>
                        <a:rPr lang="en-US" altLang="zh-TW" sz="1400" kern="1200" dirty="0" smtClean="0">
                          <a:latin typeface="微軟正黑體" panose="020B0604030504040204" pitchFamily="34" charset="-120"/>
                          <a:ea typeface="微軟正黑體" panose="020B0604030504040204" pitchFamily="34" charset="-120"/>
                        </a:rPr>
                        <a:t>500</a:t>
                      </a:r>
                      <a:r>
                        <a:rPr lang="zh-TW" altLang="en-US" sz="1400" kern="1200" dirty="0" smtClean="0">
                          <a:latin typeface="微軟正黑體" panose="020B0604030504040204" pitchFamily="34" charset="-120"/>
                          <a:ea typeface="微軟正黑體" panose="020B0604030504040204" pitchFamily="34" charset="-120"/>
                        </a:rPr>
                        <a:t>萬元，或滿</a:t>
                      </a:r>
                      <a:r>
                        <a:rPr lang="en-US" altLang="zh-TW" sz="1400" kern="1200" dirty="0" smtClean="0">
                          <a:latin typeface="微軟正黑體" panose="020B0604030504040204" pitchFamily="34" charset="-120"/>
                          <a:ea typeface="微軟正黑體" panose="020B0604030504040204" pitchFamily="34" charset="-120"/>
                        </a:rPr>
                        <a:t>1</a:t>
                      </a:r>
                      <a:r>
                        <a:rPr lang="zh-TW" altLang="en-US" sz="1400" kern="1200" dirty="0" smtClean="0">
                          <a:latin typeface="微軟正黑體" panose="020B0604030504040204" pitchFamily="34" charset="-120"/>
                          <a:ea typeface="微軟正黑體" panose="020B0604030504040204" pitchFamily="34" charset="-120"/>
                        </a:rPr>
                        <a:t>年以上者，營業額應達</a:t>
                      </a:r>
                      <a:r>
                        <a:rPr lang="en-US" altLang="zh-TW" sz="1400" kern="1200" dirty="0" smtClean="0">
                          <a:latin typeface="微軟正黑體" panose="020B0604030504040204" pitchFamily="34" charset="-120"/>
                          <a:ea typeface="微軟正黑體" panose="020B0604030504040204" pitchFamily="34" charset="-120"/>
                        </a:rPr>
                        <a:t>1,000</a:t>
                      </a:r>
                      <a:r>
                        <a:rPr lang="zh-TW" altLang="en-US" sz="1400" kern="1200" dirty="0" smtClean="0">
                          <a:latin typeface="微軟正黑體" panose="020B0604030504040204" pitchFamily="34" charset="-120"/>
                          <a:ea typeface="微軟正黑體" panose="020B0604030504040204" pitchFamily="34" charset="-120"/>
                        </a:rPr>
                        <a:t>萬元門檻限制</a:t>
                      </a:r>
                      <a:endParaRPr lang="zh-TW" altLang="en-US" sz="1400" kern="1200" dirty="0">
                        <a:solidFill>
                          <a:schemeClr val="tx1"/>
                        </a:solidFill>
                        <a:latin typeface="微軟正黑體" pitchFamily="34" charset="-120"/>
                        <a:ea typeface="微軟正黑體" pitchFamily="34" charset="-120"/>
                        <a:cs typeface="+mn-cs"/>
                      </a:endParaRPr>
                    </a:p>
                  </a:txBody>
                  <a:tcPr marL="7621" marR="7621" marT="7618" marB="0"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kern="1200" dirty="0" smtClean="0">
                          <a:solidFill>
                            <a:schemeClr val="tx1"/>
                          </a:solidFill>
                          <a:latin typeface="微軟正黑體" panose="020B0604030504040204" pitchFamily="34" charset="-120"/>
                          <a:ea typeface="微軟正黑體" panose="020B0604030504040204" pitchFamily="34" charset="-120"/>
                        </a:rPr>
                        <a:t>刪除資本額及營業額限制；但經本部另公告者除外</a:t>
                      </a:r>
                      <a:endParaRPr lang="zh-TW" altLang="en-US" sz="1400" kern="1200" dirty="0" smtClean="0">
                        <a:solidFill>
                          <a:schemeClr val="tx1"/>
                        </a:solidFill>
                        <a:latin typeface="微軟正黑體" pitchFamily="34" charset="-120"/>
                        <a:ea typeface="微軟正黑體" pitchFamily="34" charset="-120"/>
                        <a:cs typeface="+mn-cs"/>
                      </a:endParaRPr>
                    </a:p>
                  </a:txBody>
                  <a:tcPr marL="7621" marR="7621" marT="7618" marB="0" anchor="ctr"/>
                </a:tc>
                <a:tc>
                  <a:txBody>
                    <a:bodyPr/>
                    <a:lstStyle/>
                    <a:p>
                      <a:pPr marL="0" algn="l" defTabSz="914400" rtl="0" eaLnBrk="1" fontAlgn="ctr" latinLnBrk="0" hangingPunct="1"/>
                      <a:r>
                        <a:rPr lang="en-US" altLang="zh-TW" sz="1400" b="0" i="0" u="none" strike="noStrike" kern="1200" dirty="0">
                          <a:solidFill>
                            <a:srgbClr val="000000"/>
                          </a:solidFill>
                          <a:effectLst/>
                          <a:latin typeface="微軟正黑體" panose="020B0604030504040204" pitchFamily="34" charset="-120"/>
                          <a:ea typeface="微軟正黑體" panose="020B0604030504040204" pitchFamily="34" charset="-120"/>
                          <a:cs typeface="+mn-cs"/>
                        </a:rPr>
                        <a:t>104.12</a:t>
                      </a:r>
                    </a:p>
                  </a:txBody>
                  <a:tcPr marL="7621" marR="7621" marT="7619" marB="0" anchor="ctr"/>
                </a:tc>
                <a:tc>
                  <a:txBody>
                    <a:bodyPr/>
                    <a:lstStyle/>
                    <a:p>
                      <a:pPr algn="l" rtl="0" fontAlgn="ctr"/>
                      <a:r>
                        <a:rPr lang="zh-TW" altLang="en-US" sz="1400" b="0" i="0" u="none" strike="noStrike" dirty="0">
                          <a:solidFill>
                            <a:srgbClr val="000000"/>
                          </a:solidFill>
                          <a:effectLst/>
                          <a:latin typeface="微軟正黑體" panose="020B0604030504040204" pitchFamily="34" charset="-120"/>
                          <a:ea typeface="微軟正黑體" panose="020B0604030504040204" pitchFamily="34" charset="-120"/>
                        </a:rPr>
                        <a:t>勞動</a:t>
                      </a:r>
                      <a:r>
                        <a:rPr lang="zh-TW" altLang="en-US" sz="1400" b="0" i="0" u="none" strike="noStrike" dirty="0" smtClean="0">
                          <a:solidFill>
                            <a:srgbClr val="000000"/>
                          </a:solidFill>
                          <a:effectLst/>
                          <a:latin typeface="微軟正黑體" panose="020B0604030504040204" pitchFamily="34" charset="-120"/>
                          <a:ea typeface="微軟正黑體" panose="020B0604030504040204" pitchFamily="34" charset="-120"/>
                        </a:rPr>
                        <a:t>部、經濟部</a:t>
                      </a:r>
                      <a:endParaRPr lang="zh-TW" altLang="en-US" sz="14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7621" marR="7621" marT="7619" marB="0" anchor="ctr"/>
                </a:tc>
              </a:tr>
              <a:tr h="434380">
                <a:tc rowSpan="5">
                  <a:txBody>
                    <a:bodyPr/>
                    <a:lstStyle/>
                    <a:p>
                      <a:pPr algn="ctr" rtl="0" fontAlgn="ctr"/>
                      <a:r>
                        <a:rPr lang="zh-TW" altLang="en-US" sz="1400" b="0" i="0" u="none" strike="noStrike" dirty="0">
                          <a:solidFill>
                            <a:srgbClr val="000000"/>
                          </a:solidFill>
                          <a:effectLst/>
                          <a:latin typeface="微軟正黑體" panose="020B0604030504040204" pitchFamily="34" charset="-120"/>
                          <a:ea typeface="微軟正黑體" panose="020B0604030504040204" pitchFamily="34" charset="-120"/>
                        </a:rPr>
                        <a:t>僑外生</a:t>
                      </a:r>
                    </a:p>
                  </a:txBody>
                  <a:tcPr marL="7621" marR="7621" marT="7618" marB="0" anchor="ctr"/>
                </a:tc>
                <a:tc>
                  <a:txBody>
                    <a:bodyPr/>
                    <a:lstStyle/>
                    <a:p>
                      <a:pPr algn="l" rtl="0" fontAlgn="ctr"/>
                      <a:r>
                        <a:rPr lang="zh-TW" altLang="en-US" sz="1400" b="0" i="0" u="none" strike="noStrike" kern="1200" dirty="0">
                          <a:solidFill>
                            <a:srgbClr val="000000"/>
                          </a:solidFill>
                          <a:effectLst/>
                          <a:latin typeface="微軟正黑體" panose="020B0604030504040204" pitchFamily="34" charset="-120"/>
                          <a:ea typeface="微軟正黑體" panose="020B0604030504040204" pitchFamily="34" charset="-120"/>
                          <a:cs typeface="+mn-cs"/>
                        </a:rPr>
                        <a:t>雇主無法確認僑生為單一我國籍無戶籍，不願冒險聘僱</a:t>
                      </a:r>
                    </a:p>
                  </a:txBody>
                  <a:tcPr marL="7621" marR="7621" marT="7618" marB="0" anchor="ctr"/>
                </a:tc>
                <a:tc>
                  <a:txBody>
                    <a:bodyPr/>
                    <a:lstStyle/>
                    <a:p>
                      <a:pPr algn="l" rtl="0" fontAlgn="ctr"/>
                      <a:r>
                        <a:rPr lang="zh-TW" altLang="en-US" sz="1400" b="0" i="0" u="none" strike="noStrike" kern="1200" dirty="0">
                          <a:solidFill>
                            <a:srgbClr val="000000"/>
                          </a:solidFill>
                          <a:effectLst/>
                          <a:latin typeface="微軟正黑體" panose="020B0604030504040204" pitchFamily="34" charset="-120"/>
                          <a:ea typeface="微軟正黑體" panose="020B0604030504040204" pitchFamily="34" charset="-120"/>
                          <a:cs typeface="+mn-cs"/>
                        </a:rPr>
                        <a:t>發給單一我國籍無戶籍僑生免工作許可之釋示函</a:t>
                      </a:r>
                    </a:p>
                  </a:txBody>
                  <a:tcPr marL="7621" marR="7621" marT="7618" marB="0" anchor="ctr"/>
                </a:tc>
                <a:tc>
                  <a:txBody>
                    <a:bodyPr/>
                    <a:lstStyle/>
                    <a:p>
                      <a:pPr marL="0" algn="l" defTabSz="914400" rtl="0" eaLnBrk="1" fontAlgn="ctr" latinLnBrk="0" hangingPunct="1"/>
                      <a:r>
                        <a:rPr lang="en-US" altLang="zh-TW" sz="1400" b="0" i="0" u="none" strike="noStrike" kern="1200" dirty="0">
                          <a:solidFill>
                            <a:srgbClr val="000000"/>
                          </a:solidFill>
                          <a:effectLst/>
                          <a:latin typeface="微軟正黑體" panose="020B0604030504040204" pitchFamily="34" charset="-120"/>
                          <a:ea typeface="微軟正黑體" panose="020B0604030504040204" pitchFamily="34" charset="-120"/>
                          <a:cs typeface="+mn-cs"/>
                        </a:rPr>
                        <a:t>104.12</a:t>
                      </a:r>
                    </a:p>
                  </a:txBody>
                  <a:tcPr marL="7621" marR="7621" marT="7619" marB="0" anchor="ctr"/>
                </a:tc>
                <a:tc>
                  <a:txBody>
                    <a:bodyPr/>
                    <a:lstStyle/>
                    <a:p>
                      <a:pPr algn="l" rtl="0" fontAlgn="ctr"/>
                      <a:r>
                        <a:rPr lang="zh-TW" altLang="en-US" sz="1400" b="0" i="0" u="none" strike="noStrike">
                          <a:solidFill>
                            <a:srgbClr val="000000"/>
                          </a:solidFill>
                          <a:effectLst/>
                          <a:latin typeface="微軟正黑體" panose="020B0604030504040204" pitchFamily="34" charset="-120"/>
                          <a:ea typeface="微軟正黑體" panose="020B0604030504040204" pitchFamily="34" charset="-120"/>
                        </a:rPr>
                        <a:t>勞動部、僑委會</a:t>
                      </a:r>
                    </a:p>
                  </a:txBody>
                  <a:tcPr marL="7621" marR="7621" marT="7619" marB="0" anchor="ctr"/>
                </a:tc>
              </a:tr>
              <a:tr h="861141">
                <a:tc vMerge="1">
                  <a:txBody>
                    <a:bodyPr/>
                    <a:lstStyle/>
                    <a:p>
                      <a:endParaRPr lang="zh-TW" altLang="en-US"/>
                    </a:p>
                  </a:txBody>
                  <a:tcPr/>
                </a:tc>
                <a:tc>
                  <a:txBody>
                    <a:bodyPr/>
                    <a:lstStyle/>
                    <a:p>
                      <a:pPr algn="l" rtl="0" fontAlgn="ctr"/>
                      <a:r>
                        <a:rPr lang="zh-TW" altLang="en-US" sz="1400" b="0" i="0" u="none" strike="noStrike" kern="1200" dirty="0">
                          <a:solidFill>
                            <a:srgbClr val="000000"/>
                          </a:solidFill>
                          <a:effectLst/>
                          <a:latin typeface="微軟正黑體" panose="020B0604030504040204" pitchFamily="34" charset="-120"/>
                          <a:ea typeface="微軟正黑體" panose="020B0604030504040204" pitchFamily="34" charset="-120"/>
                          <a:cs typeface="+mn-cs"/>
                        </a:rPr>
                        <a:t>僑外生評點制資訊宣導不足</a:t>
                      </a:r>
                    </a:p>
                  </a:txBody>
                  <a:tcPr marL="7621" marR="7621" marT="7618" marB="0" anchor="ctr"/>
                </a:tc>
                <a:tc>
                  <a:txBody>
                    <a:bodyPr/>
                    <a:lstStyle/>
                    <a:p>
                      <a:pPr algn="l" rtl="0" fontAlgn="ctr"/>
                      <a:r>
                        <a:rPr lang="zh-TW" altLang="en-US" sz="1400" b="0" i="0" u="none" strike="noStrike" kern="1200" dirty="0">
                          <a:solidFill>
                            <a:srgbClr val="000000"/>
                          </a:solidFill>
                          <a:effectLst/>
                          <a:latin typeface="微軟正黑體" panose="020B0604030504040204" pitchFamily="34" charset="-120"/>
                          <a:ea typeface="微軟正黑體" panose="020B0604030504040204" pitchFamily="34" charset="-120"/>
                          <a:cs typeface="+mn-cs"/>
                        </a:rPr>
                        <a:t>加強向事業單位、學校及僑外生宣導</a:t>
                      </a:r>
                    </a:p>
                  </a:txBody>
                  <a:tcPr marL="7621" marR="7621" marT="7618" marB="0" anchor="ctr"/>
                </a:tc>
                <a:tc>
                  <a:txBody>
                    <a:bodyPr/>
                    <a:lstStyle/>
                    <a:p>
                      <a:pPr marL="0" algn="l" defTabSz="914400" rtl="0" eaLnBrk="1" fontAlgn="ctr" latinLnBrk="0" hangingPunct="1"/>
                      <a:r>
                        <a:rPr lang="zh-TW" altLang="en-US" sz="1400" b="0" i="0" u="none" strike="noStrike" kern="1200" dirty="0" smtClean="0">
                          <a:solidFill>
                            <a:srgbClr val="000000"/>
                          </a:solidFill>
                          <a:effectLst/>
                          <a:latin typeface="微軟正黑體" panose="020B0604030504040204" pitchFamily="34" charset="-120"/>
                          <a:ea typeface="微軟正黑體" panose="020B0604030504040204" pitchFamily="34" charset="-120"/>
                          <a:cs typeface="+mn-cs"/>
                        </a:rPr>
                        <a:t>經常</a:t>
                      </a:r>
                      <a:endParaRPr lang="en-US" altLang="zh-TW" sz="1400" b="0" i="0" u="none" strike="noStrike" kern="1200" dirty="0" smtClean="0">
                        <a:solidFill>
                          <a:srgbClr val="000000"/>
                        </a:solidFill>
                        <a:effectLst/>
                        <a:latin typeface="微軟正黑體" panose="020B0604030504040204" pitchFamily="34" charset="-120"/>
                        <a:ea typeface="微軟正黑體" panose="020B0604030504040204" pitchFamily="34" charset="-120"/>
                        <a:cs typeface="+mn-cs"/>
                      </a:endParaRPr>
                    </a:p>
                    <a:p>
                      <a:pPr marL="0" algn="l" defTabSz="914400" rtl="0" eaLnBrk="1" fontAlgn="ctr" latinLnBrk="0" hangingPunct="1"/>
                      <a:r>
                        <a:rPr lang="zh-TW" altLang="en-US" sz="1400" b="0" i="0" u="none" strike="noStrike" kern="1200" dirty="0" smtClean="0">
                          <a:solidFill>
                            <a:srgbClr val="000000"/>
                          </a:solidFill>
                          <a:effectLst/>
                          <a:latin typeface="微軟正黑體" panose="020B0604030504040204" pitchFamily="34" charset="-120"/>
                          <a:ea typeface="微軟正黑體" panose="020B0604030504040204" pitchFamily="34" charset="-120"/>
                          <a:cs typeface="+mn-cs"/>
                        </a:rPr>
                        <a:t>辦理</a:t>
                      </a:r>
                      <a:endParaRPr lang="zh-TW" altLang="en-US" sz="1400" b="0" i="0" u="none" strike="noStrike" kern="1200" dirty="0">
                        <a:solidFill>
                          <a:srgbClr val="000000"/>
                        </a:solidFill>
                        <a:effectLst/>
                        <a:latin typeface="微軟正黑體" panose="020B0604030504040204" pitchFamily="34" charset="-120"/>
                        <a:ea typeface="微軟正黑體" panose="020B0604030504040204" pitchFamily="34" charset="-120"/>
                        <a:cs typeface="+mn-cs"/>
                      </a:endParaRPr>
                    </a:p>
                  </a:txBody>
                  <a:tcPr marL="7621" marR="7621" marT="7619" marB="0" anchor="ctr"/>
                </a:tc>
                <a:tc>
                  <a:txBody>
                    <a:bodyPr/>
                    <a:lstStyle/>
                    <a:p>
                      <a:pPr algn="l" rtl="0" fontAlgn="ctr"/>
                      <a:r>
                        <a:rPr lang="zh-TW" altLang="en-US" sz="1400" b="0" i="0" u="none" strike="noStrike" dirty="0">
                          <a:solidFill>
                            <a:srgbClr val="000000"/>
                          </a:solidFill>
                          <a:effectLst/>
                          <a:latin typeface="微軟正黑體" panose="020B0604030504040204" pitchFamily="34" charset="-120"/>
                          <a:ea typeface="微軟正黑體" panose="020B0604030504040204" pitchFamily="34" charset="-120"/>
                        </a:rPr>
                        <a:t>經濟部、教育部、僑委會、勞動部</a:t>
                      </a:r>
                    </a:p>
                  </a:txBody>
                  <a:tcPr marL="7621" marR="7621" marT="7619" marB="0" anchor="ctr"/>
                </a:tc>
              </a:tr>
              <a:tr h="266223">
                <a:tc vMerge="1">
                  <a:txBody>
                    <a:bodyPr/>
                    <a:lstStyle/>
                    <a:p>
                      <a:endParaRPr lang="zh-TW" altLang="en-US"/>
                    </a:p>
                  </a:txBody>
                  <a:tcPr/>
                </a:tc>
                <a:tc>
                  <a:txBody>
                    <a:bodyPr/>
                    <a:lstStyle/>
                    <a:p>
                      <a:pPr marL="0" algn="l" defTabSz="914400" rtl="0" eaLnBrk="1" fontAlgn="ctr" latinLnBrk="0" hangingPunct="1"/>
                      <a:r>
                        <a:rPr lang="zh-TW" altLang="en-US" sz="1400" b="0" i="0" u="none" strike="noStrike" kern="1200" dirty="0" smtClean="0">
                          <a:solidFill>
                            <a:srgbClr val="000000"/>
                          </a:solidFill>
                          <a:effectLst/>
                          <a:latin typeface="微軟正黑體" panose="020B0604030504040204" pitchFamily="34" charset="-120"/>
                          <a:ea typeface="微軟正黑體" panose="020B0604030504040204" pitchFamily="34" charset="-120"/>
                          <a:cs typeface="+mn-cs"/>
                        </a:rPr>
                        <a:t>僑外生及港澳生畢業後，</a:t>
                      </a:r>
                      <a:r>
                        <a:rPr lang="en-US" altLang="zh-TW" sz="1400" b="0" i="0" u="none" strike="noStrike" kern="1200" dirty="0" smtClean="0">
                          <a:solidFill>
                            <a:srgbClr val="000000"/>
                          </a:solidFill>
                          <a:effectLst/>
                          <a:latin typeface="微軟正黑體" panose="020B0604030504040204" pitchFamily="34" charset="-120"/>
                          <a:ea typeface="微軟正黑體" panose="020B0604030504040204" pitchFamily="34" charset="-120"/>
                          <a:cs typeface="+mn-cs"/>
                        </a:rPr>
                        <a:t>6</a:t>
                      </a:r>
                      <a:r>
                        <a:rPr lang="zh-TW" altLang="en-US" sz="1400" b="0" i="0" u="none" strike="noStrike" kern="1200" dirty="0" smtClean="0">
                          <a:solidFill>
                            <a:srgbClr val="000000"/>
                          </a:solidFill>
                          <a:effectLst/>
                          <a:latin typeface="微軟正黑體" panose="020B0604030504040204" pitchFamily="34" charset="-120"/>
                          <a:ea typeface="微軟正黑體" panose="020B0604030504040204" pitchFamily="34" charset="-120"/>
                          <a:cs typeface="+mn-cs"/>
                        </a:rPr>
                        <a:t>個月尋職期不足</a:t>
                      </a:r>
                      <a:endParaRPr lang="zh-TW" altLang="en-US" sz="1400" b="0" i="0" u="none" strike="noStrike" kern="1200" dirty="0">
                        <a:solidFill>
                          <a:srgbClr val="000000"/>
                        </a:solidFill>
                        <a:effectLst/>
                        <a:latin typeface="微軟正黑體" panose="020B0604030504040204" pitchFamily="34" charset="-120"/>
                        <a:ea typeface="微軟正黑體" panose="020B0604030504040204" pitchFamily="34" charset="-120"/>
                        <a:cs typeface="+mn-cs"/>
                      </a:endParaRPr>
                    </a:p>
                  </a:txBody>
                  <a:tcPr marL="7621" marR="7621" marT="7618" marB="0" anchor="ctr"/>
                </a:tc>
                <a:tc>
                  <a:txBody>
                    <a:bodyPr/>
                    <a:lstStyle/>
                    <a:p>
                      <a:pPr algn="l" rtl="0" fontAlgn="ctr"/>
                      <a:r>
                        <a:rPr lang="zh-TW" altLang="en-US" sz="1400" b="0" i="0" u="none" strike="noStrike" kern="1200" dirty="0" smtClean="0">
                          <a:solidFill>
                            <a:srgbClr val="000000"/>
                          </a:solidFill>
                          <a:effectLst/>
                          <a:latin typeface="微軟正黑體" panose="020B0604030504040204" pitchFamily="34" charset="-120"/>
                          <a:ea typeface="微軟正黑體" panose="020B0604030504040204" pitchFamily="34" charset="-120"/>
                          <a:cs typeface="+mn-cs"/>
                        </a:rPr>
                        <a:t>延長至</a:t>
                      </a:r>
                      <a:r>
                        <a:rPr lang="en-US" altLang="zh-TW" sz="1400" b="0" i="0" u="none" strike="noStrike" kern="1200" dirty="0" smtClean="0">
                          <a:solidFill>
                            <a:srgbClr val="000000"/>
                          </a:solidFill>
                          <a:effectLst/>
                          <a:latin typeface="微軟正黑體" panose="020B0604030504040204" pitchFamily="34" charset="-120"/>
                          <a:ea typeface="微軟正黑體" panose="020B0604030504040204" pitchFamily="34" charset="-120"/>
                          <a:cs typeface="+mn-cs"/>
                        </a:rPr>
                        <a:t>1</a:t>
                      </a:r>
                      <a:r>
                        <a:rPr lang="zh-TW" altLang="en-US" sz="1400" b="0" i="0" u="none" strike="noStrike" kern="1200" dirty="0" smtClean="0">
                          <a:solidFill>
                            <a:srgbClr val="000000"/>
                          </a:solidFill>
                          <a:effectLst/>
                          <a:latin typeface="微軟正黑體" panose="020B0604030504040204" pitchFamily="34" charset="-120"/>
                          <a:ea typeface="微軟正黑體" panose="020B0604030504040204" pitchFamily="34" charset="-120"/>
                          <a:cs typeface="+mn-cs"/>
                        </a:rPr>
                        <a:t>年</a:t>
                      </a:r>
                      <a:endParaRPr lang="zh-TW" altLang="en-US" sz="1400" b="0" i="0" u="none" strike="noStrike" kern="1200" dirty="0">
                        <a:solidFill>
                          <a:srgbClr val="000000"/>
                        </a:solidFill>
                        <a:effectLst/>
                        <a:latin typeface="微軟正黑體" panose="020B0604030504040204" pitchFamily="34" charset="-120"/>
                        <a:ea typeface="微軟正黑體" panose="020B0604030504040204" pitchFamily="34" charset="-120"/>
                        <a:cs typeface="+mn-cs"/>
                      </a:endParaRPr>
                    </a:p>
                  </a:txBody>
                  <a:tcPr marL="7621" marR="7621" marT="7618" marB="0" anchor="ctr"/>
                </a:tc>
                <a:tc>
                  <a:txBody>
                    <a:bodyPr/>
                    <a:lstStyle/>
                    <a:p>
                      <a:pPr marL="0" algn="l" defTabSz="914400" rtl="0" eaLnBrk="1" fontAlgn="ctr" latinLnBrk="0" hangingPunct="1"/>
                      <a:r>
                        <a:rPr lang="en-US" altLang="zh-TW" sz="1400" b="0" i="0" u="none" strike="noStrike" kern="1200" dirty="0" smtClean="0">
                          <a:solidFill>
                            <a:srgbClr val="000000"/>
                          </a:solidFill>
                          <a:effectLst/>
                          <a:latin typeface="微軟正黑體" panose="020B0604030504040204" pitchFamily="34" charset="-120"/>
                          <a:ea typeface="微軟正黑體" panose="020B0604030504040204" pitchFamily="34" charset="-120"/>
                          <a:cs typeface="+mn-cs"/>
                        </a:rPr>
                        <a:t>104.12</a:t>
                      </a:r>
                      <a:endParaRPr lang="zh-TW" altLang="en-US" sz="1400" b="0" i="0" u="none" strike="noStrike" kern="1200" dirty="0">
                        <a:solidFill>
                          <a:srgbClr val="000000"/>
                        </a:solidFill>
                        <a:effectLst/>
                        <a:latin typeface="微軟正黑體" panose="020B0604030504040204" pitchFamily="34" charset="-120"/>
                        <a:ea typeface="微軟正黑體" panose="020B0604030504040204" pitchFamily="34" charset="-120"/>
                        <a:cs typeface="+mn-cs"/>
                      </a:endParaRPr>
                    </a:p>
                  </a:txBody>
                  <a:tcPr marL="7621" marR="7621" marT="7619" marB="0" anchor="ctr"/>
                </a:tc>
                <a:tc>
                  <a:txBody>
                    <a:bodyPr/>
                    <a:lstStyle/>
                    <a:p>
                      <a:pPr algn="l" rtl="0" fontAlgn="ctr"/>
                      <a:r>
                        <a:rPr lang="zh-TW" altLang="en-US" sz="1400" b="0" i="0" u="none" strike="noStrike" dirty="0">
                          <a:solidFill>
                            <a:srgbClr val="000000"/>
                          </a:solidFill>
                          <a:effectLst/>
                          <a:latin typeface="微軟正黑體" panose="020B0604030504040204" pitchFamily="34" charset="-120"/>
                          <a:ea typeface="微軟正黑體" panose="020B0604030504040204" pitchFamily="34" charset="-120"/>
                        </a:rPr>
                        <a:t>內政部</a:t>
                      </a:r>
                    </a:p>
                  </a:txBody>
                  <a:tcPr marL="7621" marR="7621" marT="7619" marB="0" anchor="ctr"/>
                </a:tc>
              </a:tr>
              <a:tr h="220999">
                <a:tc vMerge="1">
                  <a:txBody>
                    <a:bodyPr/>
                    <a:lstStyle/>
                    <a:p>
                      <a:endParaRPr lang="zh-TW" altLang="en-US"/>
                    </a:p>
                  </a:txBody>
                  <a:tcPr/>
                </a:tc>
                <a:tc>
                  <a:txBody>
                    <a:bodyPr/>
                    <a:lstStyle/>
                    <a:p>
                      <a:pPr marL="0" algn="l" defTabSz="914400" rtl="0" eaLnBrk="1" fontAlgn="ctr" latinLnBrk="0" hangingPunct="1"/>
                      <a:r>
                        <a:rPr lang="zh-TW" altLang="en-US" sz="1400" b="0" i="0" u="none" strike="noStrike" kern="1200" dirty="0" smtClean="0">
                          <a:solidFill>
                            <a:srgbClr val="000000"/>
                          </a:solidFill>
                          <a:effectLst/>
                          <a:latin typeface="微軟正黑體" panose="020B0604030504040204" pitchFamily="34" charset="-120"/>
                          <a:ea typeface="微軟正黑體" panose="020B0604030504040204" pitchFamily="34" charset="-120"/>
                          <a:cs typeface="+mn-cs"/>
                        </a:rPr>
                        <a:t>海青班學員結業後，</a:t>
                      </a:r>
                      <a:r>
                        <a:rPr lang="en-US" altLang="zh-TW" sz="1400" b="0" i="0" u="none" strike="noStrike" kern="1200" dirty="0" smtClean="0">
                          <a:solidFill>
                            <a:srgbClr val="000000"/>
                          </a:solidFill>
                          <a:effectLst/>
                          <a:latin typeface="微軟正黑體" panose="020B0604030504040204" pitchFamily="34" charset="-120"/>
                          <a:ea typeface="微軟正黑體" panose="020B0604030504040204" pitchFamily="34" charset="-120"/>
                          <a:cs typeface="+mn-cs"/>
                        </a:rPr>
                        <a:t>3</a:t>
                      </a:r>
                      <a:r>
                        <a:rPr lang="zh-TW" altLang="en-US" sz="1400" b="0" i="0" u="none" strike="noStrike" kern="1200" dirty="0" smtClean="0">
                          <a:solidFill>
                            <a:srgbClr val="000000"/>
                          </a:solidFill>
                          <a:effectLst/>
                          <a:latin typeface="微軟正黑體" panose="020B0604030504040204" pitchFamily="34" charset="-120"/>
                          <a:ea typeface="微軟正黑體" panose="020B0604030504040204" pitchFamily="34" charset="-120"/>
                          <a:cs typeface="+mn-cs"/>
                        </a:rPr>
                        <a:t>個月尋職期不足</a:t>
                      </a:r>
                    </a:p>
                  </a:txBody>
                  <a:tcPr marL="7621" marR="7621" marT="7618" marB="0" anchor="ctr"/>
                </a:tc>
                <a:tc>
                  <a:txBody>
                    <a:bodyPr/>
                    <a:lstStyle/>
                    <a:p>
                      <a:pPr marL="0" algn="l" defTabSz="914400" rtl="0" eaLnBrk="1" fontAlgn="ctr" latinLnBrk="0" hangingPunct="1"/>
                      <a:r>
                        <a:rPr lang="zh-TW" altLang="en-US" sz="1400" b="0" i="0" u="none" strike="noStrike" kern="1200" dirty="0" smtClean="0">
                          <a:solidFill>
                            <a:srgbClr val="000000"/>
                          </a:solidFill>
                          <a:effectLst/>
                          <a:latin typeface="微軟正黑體" panose="020B0604030504040204" pitchFamily="34" charset="-120"/>
                          <a:ea typeface="微軟正黑體" panose="020B0604030504040204" pitchFamily="34" charset="-120"/>
                          <a:cs typeface="+mn-cs"/>
                        </a:rPr>
                        <a:t>延長至</a:t>
                      </a:r>
                      <a:r>
                        <a:rPr lang="en-US" altLang="zh-TW" sz="1400" b="0" i="0" u="none" strike="noStrike" kern="1200" dirty="0" smtClean="0">
                          <a:solidFill>
                            <a:srgbClr val="000000"/>
                          </a:solidFill>
                          <a:effectLst/>
                          <a:latin typeface="微軟正黑體" panose="020B0604030504040204" pitchFamily="34" charset="-120"/>
                          <a:ea typeface="微軟正黑體" panose="020B0604030504040204" pitchFamily="34" charset="-120"/>
                          <a:cs typeface="+mn-cs"/>
                        </a:rPr>
                        <a:t>1</a:t>
                      </a:r>
                      <a:r>
                        <a:rPr lang="zh-TW" altLang="en-US" sz="1400" b="0" i="0" u="none" strike="noStrike" kern="1200" dirty="0" smtClean="0">
                          <a:solidFill>
                            <a:srgbClr val="000000"/>
                          </a:solidFill>
                          <a:effectLst/>
                          <a:latin typeface="微軟正黑體" panose="020B0604030504040204" pitchFamily="34" charset="-120"/>
                          <a:ea typeface="微軟正黑體" panose="020B0604030504040204" pitchFamily="34" charset="-120"/>
                          <a:cs typeface="+mn-cs"/>
                        </a:rPr>
                        <a:t>年</a:t>
                      </a:r>
                      <a:endParaRPr lang="zh-TW" altLang="en-US" sz="1400" b="0" i="0" u="none" strike="noStrike" kern="1200" dirty="0">
                        <a:solidFill>
                          <a:srgbClr val="000000"/>
                        </a:solidFill>
                        <a:effectLst/>
                        <a:latin typeface="微軟正黑體" panose="020B0604030504040204" pitchFamily="34" charset="-120"/>
                        <a:ea typeface="微軟正黑體" panose="020B0604030504040204" pitchFamily="34" charset="-120"/>
                        <a:cs typeface="+mn-cs"/>
                      </a:endParaRPr>
                    </a:p>
                  </a:txBody>
                  <a:tcPr marL="7621" marR="7621" marT="7618" marB="0" anchor="ctr"/>
                </a:tc>
                <a:tc>
                  <a:txBody>
                    <a:bodyPr/>
                    <a:lstStyle/>
                    <a:p>
                      <a:pPr marL="0" algn="l" defTabSz="914400" rtl="0" eaLnBrk="1" fontAlgn="ctr" latinLnBrk="0" hangingPunct="1"/>
                      <a:r>
                        <a:rPr lang="en-US" altLang="zh-TW" sz="1400" b="0" i="0" u="none" strike="noStrike" kern="1200" dirty="0" smtClean="0">
                          <a:solidFill>
                            <a:srgbClr val="000000"/>
                          </a:solidFill>
                          <a:effectLst/>
                          <a:latin typeface="微軟正黑體" panose="020B0604030504040204" pitchFamily="34" charset="-120"/>
                          <a:ea typeface="微軟正黑體" panose="020B0604030504040204" pitchFamily="34" charset="-120"/>
                          <a:cs typeface="+mn-cs"/>
                        </a:rPr>
                        <a:t>104.12</a:t>
                      </a:r>
                      <a:endParaRPr lang="zh-TW" altLang="en-US" sz="1400" b="0" i="0" u="none" strike="noStrike" kern="1200" dirty="0">
                        <a:solidFill>
                          <a:srgbClr val="000000"/>
                        </a:solidFill>
                        <a:effectLst/>
                        <a:latin typeface="微軟正黑體" panose="020B0604030504040204" pitchFamily="34" charset="-120"/>
                        <a:ea typeface="微軟正黑體" panose="020B0604030504040204" pitchFamily="34" charset="-120"/>
                        <a:cs typeface="+mn-cs"/>
                      </a:endParaRPr>
                    </a:p>
                  </a:txBody>
                  <a:tcPr marL="7621" marR="7621" marT="7619" marB="0" anchor="ctr"/>
                </a:tc>
                <a:tc>
                  <a:txBody>
                    <a:bodyPr/>
                    <a:lstStyle/>
                    <a:p>
                      <a:pPr marL="0" algn="l" defTabSz="914400" rtl="0" eaLnBrk="1" fontAlgn="ctr" latinLnBrk="0" hangingPunct="1"/>
                      <a:r>
                        <a:rPr lang="zh-TW" altLang="en-US" sz="1400" b="0" i="0" u="none" strike="noStrike" kern="1200" dirty="0">
                          <a:solidFill>
                            <a:srgbClr val="000000"/>
                          </a:solidFill>
                          <a:effectLst/>
                          <a:latin typeface="微軟正黑體" panose="020B0604030504040204" pitchFamily="34" charset="-120"/>
                          <a:ea typeface="微軟正黑體" panose="020B0604030504040204" pitchFamily="34" charset="-120"/>
                          <a:cs typeface="+mn-cs"/>
                        </a:rPr>
                        <a:t>內政部</a:t>
                      </a:r>
                    </a:p>
                  </a:txBody>
                  <a:tcPr marL="7621" marR="7621" marT="7619" marB="0" anchor="ctr"/>
                </a:tc>
              </a:tr>
              <a:tr h="861051">
                <a:tc vMerge="1">
                  <a:txBody>
                    <a:bodyPr/>
                    <a:lstStyle/>
                    <a:p>
                      <a:endParaRPr lang="zh-TW" altLang="en-US"/>
                    </a:p>
                  </a:txBody>
                  <a:tcPr/>
                </a:tc>
                <a:tc>
                  <a:txBody>
                    <a:bodyPr/>
                    <a:lstStyle/>
                    <a:p>
                      <a:pPr marL="0" marR="0" indent="0" algn="l" defTabSz="914400" rtl="0" eaLnBrk="1" fontAlgn="ctr" latinLnBrk="0" hangingPunct="1">
                        <a:lnSpc>
                          <a:spcPct val="100000"/>
                        </a:lnSpc>
                        <a:spcBef>
                          <a:spcPts val="0"/>
                        </a:spcBef>
                        <a:spcAft>
                          <a:spcPts val="0"/>
                        </a:spcAft>
                        <a:buClrTx/>
                        <a:buSzTx/>
                        <a:buFontTx/>
                        <a:buNone/>
                        <a:tabLst/>
                        <a:defRPr/>
                      </a:pPr>
                      <a:r>
                        <a:rPr lang="zh-TW" altLang="en-US" sz="1400" b="0" i="0" u="none" strike="noStrike" kern="1200" dirty="0" smtClean="0">
                          <a:solidFill>
                            <a:srgbClr val="000000"/>
                          </a:solidFill>
                          <a:effectLst/>
                          <a:latin typeface="微軟正黑體" panose="020B0604030504040204" pitchFamily="34" charset="-120"/>
                          <a:ea typeface="微軟正黑體" panose="020B0604030504040204" pitchFamily="34" charset="-120"/>
                          <a:cs typeface="+mn-cs"/>
                        </a:rPr>
                        <a:t>僑外生及港澳生畢業留臺工作申請歸化、永久居留或定居之居留期間過長</a:t>
                      </a:r>
                    </a:p>
                    <a:p>
                      <a:pPr marL="0" algn="l" defTabSz="914400" rtl="0" eaLnBrk="1" fontAlgn="ctr" latinLnBrk="0" hangingPunct="1"/>
                      <a:endParaRPr lang="zh-TW" altLang="en-US" sz="1400" b="0" i="0" u="none" strike="noStrike" kern="1200" dirty="0" smtClean="0">
                        <a:solidFill>
                          <a:srgbClr val="000000"/>
                        </a:solidFill>
                        <a:effectLst/>
                        <a:latin typeface="微軟正黑體" panose="020B0604030504040204" pitchFamily="34" charset="-120"/>
                        <a:ea typeface="微軟正黑體" panose="020B0604030504040204" pitchFamily="34" charset="-120"/>
                        <a:cs typeface="+mn-cs"/>
                      </a:endParaRPr>
                    </a:p>
                  </a:txBody>
                  <a:tcPr marL="7621" marR="7621" marT="7618" marB="0" anchor="ctr"/>
                </a:tc>
                <a:tc>
                  <a:txBody>
                    <a:bodyPr/>
                    <a:lstStyle/>
                    <a:p>
                      <a:pPr marL="0" marR="0" indent="0" algn="l" defTabSz="914400" rtl="0" eaLnBrk="1" fontAlgn="ctr" latinLnBrk="0" hangingPunct="1">
                        <a:lnSpc>
                          <a:spcPct val="100000"/>
                        </a:lnSpc>
                        <a:spcBef>
                          <a:spcPts val="0"/>
                        </a:spcBef>
                        <a:spcAft>
                          <a:spcPts val="0"/>
                        </a:spcAft>
                        <a:buClrTx/>
                        <a:buSzTx/>
                        <a:buFontTx/>
                        <a:buNone/>
                        <a:tabLst/>
                        <a:defRPr/>
                      </a:pPr>
                      <a:r>
                        <a:rPr lang="zh-TW" altLang="en-US" sz="1400" b="0" i="0" u="none" strike="noStrike" kern="1200" dirty="0" smtClean="0">
                          <a:solidFill>
                            <a:srgbClr val="000000"/>
                          </a:solidFill>
                          <a:effectLst/>
                          <a:latin typeface="微軟正黑體" panose="020B0604030504040204" pitchFamily="34" charset="-120"/>
                          <a:ea typeface="微軟正黑體" panose="020B0604030504040204" pitchFamily="34" charset="-120"/>
                          <a:cs typeface="+mn-cs"/>
                        </a:rPr>
                        <a:t>縮短留臺工作申請歸化、永久居留或定居之居留期間，修正國籍法、入出國及移民法與香港澳門居民進入臺灣地區及居留定居許可辦法等相關法規</a:t>
                      </a:r>
                    </a:p>
                  </a:txBody>
                  <a:tcPr marL="7621" marR="7621" marT="7618" marB="0" anchor="ctr"/>
                </a:tc>
                <a:tc>
                  <a:txBody>
                    <a:bodyPr/>
                    <a:lstStyle/>
                    <a:p>
                      <a:pPr marL="0" marR="0" indent="0" algn="l" defTabSz="914400" rtl="0" eaLnBrk="1" fontAlgn="ctr" latinLnBrk="0" hangingPunct="1">
                        <a:lnSpc>
                          <a:spcPct val="100000"/>
                        </a:lnSpc>
                        <a:spcBef>
                          <a:spcPts val="0"/>
                        </a:spcBef>
                        <a:spcAft>
                          <a:spcPts val="0"/>
                        </a:spcAft>
                        <a:buClrTx/>
                        <a:buSzTx/>
                        <a:buFontTx/>
                        <a:buNone/>
                        <a:tabLst/>
                        <a:defRPr/>
                      </a:pPr>
                      <a:r>
                        <a:rPr lang="en-US" altLang="zh-TW" sz="1400" b="0" i="0" u="none" strike="noStrike" kern="1200" smtClean="0">
                          <a:solidFill>
                            <a:srgbClr val="000000"/>
                          </a:solidFill>
                          <a:effectLst/>
                          <a:latin typeface="微軟正黑體" panose="020B0604030504040204" pitchFamily="34" charset="-120"/>
                          <a:ea typeface="微軟正黑體" panose="020B0604030504040204" pitchFamily="34" charset="-120"/>
                          <a:cs typeface="+mn-cs"/>
                        </a:rPr>
                        <a:t>105.12</a:t>
                      </a:r>
                      <a:endParaRPr lang="zh-TW" altLang="en-US" sz="1400" b="0" i="0" u="none" strike="noStrike" kern="1200" smtClean="0">
                        <a:solidFill>
                          <a:srgbClr val="000000"/>
                        </a:solidFill>
                        <a:effectLst/>
                        <a:latin typeface="微軟正黑體" panose="020B0604030504040204" pitchFamily="34" charset="-120"/>
                        <a:ea typeface="微軟正黑體" panose="020B0604030504040204" pitchFamily="34" charset="-120"/>
                        <a:cs typeface="+mn-cs"/>
                      </a:endParaRPr>
                    </a:p>
                  </a:txBody>
                  <a:tcPr marL="7621" marR="7621" marT="7619" marB="0" anchor="ctr"/>
                </a:tc>
                <a:tc>
                  <a:txBody>
                    <a:bodyPr/>
                    <a:lstStyle/>
                    <a:p>
                      <a:pPr marL="0" marR="0" indent="0" algn="l" defTabSz="914400" rtl="0" eaLnBrk="1" fontAlgn="ctr" latinLnBrk="0" hangingPunct="1">
                        <a:lnSpc>
                          <a:spcPct val="100000"/>
                        </a:lnSpc>
                        <a:spcBef>
                          <a:spcPts val="0"/>
                        </a:spcBef>
                        <a:spcAft>
                          <a:spcPts val="0"/>
                        </a:spcAft>
                        <a:buClrTx/>
                        <a:buSzTx/>
                        <a:buFontTx/>
                        <a:buNone/>
                        <a:tabLst/>
                        <a:defRPr/>
                      </a:pPr>
                      <a:r>
                        <a:rPr lang="zh-TW" altLang="en-US" sz="1400" b="0" i="0" u="none" strike="noStrike" kern="1200" dirty="0" smtClean="0">
                          <a:solidFill>
                            <a:srgbClr val="000000"/>
                          </a:solidFill>
                          <a:effectLst/>
                          <a:latin typeface="微軟正黑體" panose="020B0604030504040204" pitchFamily="34" charset="-120"/>
                          <a:ea typeface="微軟正黑體" panose="020B0604030504040204" pitchFamily="34" charset="-120"/>
                          <a:cs typeface="+mn-cs"/>
                        </a:rPr>
                        <a:t>內政部</a:t>
                      </a:r>
                    </a:p>
                  </a:txBody>
                  <a:tcPr marL="7621" marR="7621" marT="7619" marB="0" anchor="ctr"/>
                </a:tc>
              </a:tr>
              <a:tr h="434382">
                <a:tc rowSpan="2">
                  <a:txBody>
                    <a:bodyPr/>
                    <a:lstStyle/>
                    <a:p>
                      <a:pPr algn="l" fontAlgn="ctr"/>
                      <a:r>
                        <a:rPr lang="zh-TW" altLang="en-US" sz="1400" b="0" i="0" u="none" strike="noStrike" kern="1200" dirty="0" smtClean="0">
                          <a:solidFill>
                            <a:srgbClr val="000000"/>
                          </a:solidFill>
                          <a:effectLst/>
                          <a:latin typeface="微軟正黑體" panose="020B0604030504040204" pitchFamily="34" charset="-120"/>
                          <a:ea typeface="微軟正黑體" panose="020B0604030504040204" pitchFamily="34" charset="-120"/>
                          <a:cs typeface="+mn-cs"/>
                        </a:rPr>
                        <a:t>資深外籍技術人員</a:t>
                      </a:r>
                      <a:endParaRPr lang="zh-TW" altLang="en-US" sz="1400" b="0" i="0" u="none" strike="noStrike" kern="1200" dirty="0">
                        <a:solidFill>
                          <a:srgbClr val="000000"/>
                        </a:solidFill>
                        <a:effectLst/>
                        <a:latin typeface="微軟正黑體" panose="020B0604030504040204" pitchFamily="34" charset="-120"/>
                        <a:ea typeface="微軟正黑體" panose="020B0604030504040204" pitchFamily="34" charset="-120"/>
                        <a:cs typeface="+mn-cs"/>
                      </a:endParaRPr>
                    </a:p>
                  </a:txBody>
                  <a:tcPr marL="7621" marR="7621" marT="7618" marB="0" anchor="ctr"/>
                </a:tc>
                <a:tc>
                  <a:txBody>
                    <a:bodyPr/>
                    <a:lstStyle/>
                    <a:p>
                      <a:pPr marL="0" marR="0" indent="0" algn="l" defTabSz="914400" rtl="0" eaLnBrk="1" fontAlgn="ctr" latinLnBrk="0" hangingPunct="1">
                        <a:lnSpc>
                          <a:spcPct val="100000"/>
                        </a:lnSpc>
                        <a:spcBef>
                          <a:spcPts val="0"/>
                        </a:spcBef>
                        <a:spcAft>
                          <a:spcPts val="0"/>
                        </a:spcAft>
                        <a:buClrTx/>
                        <a:buSzTx/>
                        <a:buFontTx/>
                        <a:buNone/>
                        <a:tabLst/>
                        <a:defRPr/>
                      </a:pPr>
                      <a:r>
                        <a:rPr lang="zh-TW" altLang="en-US" sz="1400" b="0" i="0" u="none" strike="noStrike" kern="1200" dirty="0" smtClean="0">
                          <a:solidFill>
                            <a:srgbClr val="000000"/>
                          </a:solidFill>
                          <a:effectLst/>
                          <a:latin typeface="微軟正黑體" panose="020B0604030504040204" pitchFamily="34" charset="-120"/>
                          <a:ea typeface="微軟正黑體" panose="020B0604030504040204" pitchFamily="34" charset="-120"/>
                          <a:cs typeface="+mn-cs"/>
                        </a:rPr>
                        <a:t>外籍勞工轉為資深外籍技術人員，後續申請入國簽證限制</a:t>
                      </a:r>
                    </a:p>
                  </a:txBody>
                  <a:tcPr marL="7622" marR="7622" marT="7596" marB="0" anchor="ctr"/>
                </a:tc>
                <a:tc>
                  <a:txBody>
                    <a:bodyPr/>
                    <a:lstStyle/>
                    <a:p>
                      <a:pPr marL="0" marR="0" indent="0" algn="l" defTabSz="914400" rtl="0" eaLnBrk="1" fontAlgn="ctr" latinLnBrk="0" hangingPunct="1">
                        <a:lnSpc>
                          <a:spcPct val="100000"/>
                        </a:lnSpc>
                        <a:spcBef>
                          <a:spcPts val="0"/>
                        </a:spcBef>
                        <a:spcAft>
                          <a:spcPts val="0"/>
                        </a:spcAft>
                        <a:buClrTx/>
                        <a:buSzTx/>
                        <a:buFontTx/>
                        <a:buNone/>
                        <a:tabLst/>
                        <a:defRPr/>
                      </a:pPr>
                      <a:r>
                        <a:rPr lang="zh-TW" altLang="en-US" sz="1400" b="0" i="0" u="none" strike="noStrike" kern="1200" dirty="0" smtClean="0">
                          <a:solidFill>
                            <a:schemeClr val="tx1"/>
                          </a:solidFill>
                          <a:effectLst/>
                          <a:latin typeface="微軟正黑體" panose="020B0604030504040204" pitchFamily="34" charset="-120"/>
                          <a:ea typeface="微軟正黑體" panose="020B0604030504040204" pitchFamily="34" charset="-120"/>
                          <a:cs typeface="+mn-cs"/>
                        </a:rPr>
                        <a:t>檢討調整簽證相關法規</a:t>
                      </a:r>
                    </a:p>
                  </a:txBody>
                  <a:tcPr marL="7622" marR="7622" marT="7596" marB="0" anchor="ctr"/>
                </a:tc>
                <a:tc>
                  <a:txBody>
                    <a:bodyPr/>
                    <a:lstStyle/>
                    <a:p>
                      <a:pPr algn="l" rtl="0" fontAlgn="ctr"/>
                      <a:r>
                        <a:rPr lang="en-US" altLang="zh-TW" sz="1400" b="0" i="0" u="none" strike="noStrike" smtClean="0">
                          <a:solidFill>
                            <a:srgbClr val="000000"/>
                          </a:solidFill>
                          <a:effectLst/>
                          <a:latin typeface="微軟正黑體" panose="020B0604030504040204" pitchFamily="34" charset="-120"/>
                          <a:ea typeface="微軟正黑體" panose="020B0604030504040204" pitchFamily="34" charset="-120"/>
                        </a:rPr>
                        <a:t>104.12</a:t>
                      </a:r>
                      <a:endParaRPr lang="en-US" altLang="zh-TW" sz="14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7621" marR="7621" marT="7621" marB="0" anchor="ctr"/>
                </a:tc>
                <a:tc>
                  <a:txBody>
                    <a:bodyPr/>
                    <a:lstStyle/>
                    <a:p>
                      <a:pPr algn="l" rtl="0" fontAlgn="ctr"/>
                      <a:r>
                        <a:rPr lang="zh-TW" altLang="en-US" sz="1400" b="0" i="0" u="none" strike="noStrike" dirty="0" smtClean="0">
                          <a:solidFill>
                            <a:srgbClr val="000000"/>
                          </a:solidFill>
                          <a:effectLst/>
                          <a:latin typeface="微軟正黑體" panose="020B0604030504040204" pitchFamily="34" charset="-120"/>
                          <a:ea typeface="微軟正黑體" panose="020B0604030504040204" pitchFamily="34" charset="-120"/>
                        </a:rPr>
                        <a:t>外交部、內政部</a:t>
                      </a:r>
                      <a:endParaRPr lang="zh-TW" altLang="en-US" sz="14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7621" marR="7621" marT="7621" marB="0" anchor="ctr"/>
                </a:tc>
              </a:tr>
              <a:tr h="674912">
                <a:tc vMerge="1">
                  <a:txBody>
                    <a:bodyPr/>
                    <a:lstStyle/>
                    <a:p>
                      <a:pPr algn="l" fontAlgn="ctr"/>
                      <a:endParaRPr lang="zh-TW" altLang="en-US" sz="1400" b="0" i="0" u="none" strike="noStrike" kern="1200" dirty="0">
                        <a:solidFill>
                          <a:srgbClr val="000000"/>
                        </a:solidFill>
                        <a:effectLst/>
                        <a:latin typeface="微軟正黑體" panose="020B0604030504040204" pitchFamily="34" charset="-120"/>
                        <a:ea typeface="微軟正黑體" panose="020B0604030504040204" pitchFamily="34" charset="-120"/>
                        <a:cs typeface="+mn-cs"/>
                      </a:endParaRPr>
                    </a:p>
                  </a:txBody>
                  <a:tcPr marL="7621" marR="7621" marT="7620" marB="0" anchor="ctr"/>
                </a:tc>
                <a:tc>
                  <a:txBody>
                    <a:bodyPr/>
                    <a:lstStyle/>
                    <a:p>
                      <a:pPr algn="l" rtl="0" fontAlgn="ctr"/>
                      <a:r>
                        <a:rPr lang="zh-TW" altLang="en-US" sz="1400" b="0" i="0" u="none" strike="noStrike" kern="1200" dirty="0" smtClean="0">
                          <a:solidFill>
                            <a:srgbClr val="000000"/>
                          </a:solidFill>
                          <a:effectLst/>
                          <a:latin typeface="微軟正黑體" panose="020B0604030504040204" pitchFamily="34" charset="-120"/>
                          <a:ea typeface="微軟正黑體" panose="020B0604030504040204" pitchFamily="34" charset="-120"/>
                          <a:cs typeface="+mn-cs"/>
                        </a:rPr>
                        <a:t>資深外籍技術人員之配偶及子女，其依親居留、</a:t>
                      </a:r>
                      <a:r>
                        <a:rPr lang="zh-TW" altLang="zh-TW" sz="1400" b="0" i="0" u="none" strike="noStrike" kern="1200" dirty="0" smtClean="0">
                          <a:solidFill>
                            <a:srgbClr val="000000"/>
                          </a:solidFill>
                          <a:effectLst/>
                          <a:latin typeface="微軟正黑體" panose="020B0604030504040204" pitchFamily="34" charset="-120"/>
                          <a:ea typeface="微軟正黑體" panose="020B0604030504040204" pitchFamily="34" charset="-120"/>
                          <a:cs typeface="+mn-cs"/>
                        </a:rPr>
                        <a:t>社會福利</a:t>
                      </a:r>
                      <a:r>
                        <a:rPr lang="zh-TW" altLang="en-US" sz="1400" b="0" i="0" u="none" strike="noStrike" kern="1200" dirty="0" smtClean="0">
                          <a:solidFill>
                            <a:srgbClr val="000000"/>
                          </a:solidFill>
                          <a:effectLst/>
                          <a:latin typeface="微軟正黑體" panose="020B0604030504040204" pitchFamily="34" charset="-120"/>
                          <a:ea typeface="微軟正黑體" panose="020B0604030504040204" pitchFamily="34" charset="-120"/>
                          <a:cs typeface="+mn-cs"/>
                        </a:rPr>
                        <a:t>、</a:t>
                      </a:r>
                      <a:r>
                        <a:rPr lang="zh-TW" altLang="zh-TW" sz="1400" b="0" i="0" u="none" strike="noStrike" kern="1200" dirty="0" smtClean="0">
                          <a:solidFill>
                            <a:srgbClr val="000000"/>
                          </a:solidFill>
                          <a:effectLst/>
                          <a:latin typeface="微軟正黑體" panose="020B0604030504040204" pitchFamily="34" charset="-120"/>
                          <a:ea typeface="微軟正黑體" panose="020B0604030504040204" pitchFamily="34" charset="-120"/>
                          <a:cs typeface="+mn-cs"/>
                        </a:rPr>
                        <a:t>保險</a:t>
                      </a:r>
                      <a:r>
                        <a:rPr lang="zh-TW" altLang="en-US" sz="1400" b="0" i="0" u="none" strike="noStrike" kern="1200" dirty="0" smtClean="0">
                          <a:solidFill>
                            <a:srgbClr val="000000"/>
                          </a:solidFill>
                          <a:effectLst/>
                          <a:latin typeface="微軟正黑體" panose="020B0604030504040204" pitchFamily="34" charset="-120"/>
                          <a:ea typeface="微軟正黑體" panose="020B0604030504040204" pitchFamily="34" charset="-120"/>
                          <a:cs typeface="+mn-cs"/>
                        </a:rPr>
                        <a:t>、教育及適應融合</a:t>
                      </a:r>
                      <a:endParaRPr lang="zh-TW" altLang="en-US" sz="1400" b="0" i="0" u="none" strike="noStrike" kern="1200" dirty="0">
                        <a:solidFill>
                          <a:srgbClr val="000000"/>
                        </a:solidFill>
                        <a:effectLst/>
                        <a:latin typeface="微軟正黑體" panose="020B0604030504040204" pitchFamily="34" charset="-120"/>
                        <a:ea typeface="微軟正黑體" panose="020B0604030504040204" pitchFamily="34" charset="-120"/>
                        <a:cs typeface="+mn-cs"/>
                      </a:endParaRPr>
                    </a:p>
                  </a:txBody>
                  <a:tcPr marL="7621" marR="7621" marT="7620" marB="0" anchor="ctr"/>
                </a:tc>
                <a:tc>
                  <a:txBody>
                    <a:bodyPr/>
                    <a:lstStyle/>
                    <a:p>
                      <a:pPr marL="0" marR="0" indent="0" algn="l" defTabSz="914400" rtl="0" eaLnBrk="1" fontAlgn="ctr" latinLnBrk="0" hangingPunct="1">
                        <a:lnSpc>
                          <a:spcPct val="100000"/>
                        </a:lnSpc>
                        <a:spcBef>
                          <a:spcPts val="0"/>
                        </a:spcBef>
                        <a:spcAft>
                          <a:spcPts val="0"/>
                        </a:spcAft>
                        <a:buClrTx/>
                        <a:buSzTx/>
                        <a:buFontTx/>
                        <a:buNone/>
                        <a:tabLst/>
                        <a:defRPr/>
                      </a:pPr>
                      <a:r>
                        <a:rPr lang="zh-TW" altLang="en-US" sz="1400" b="0" i="0" u="none" strike="noStrike" kern="1200" dirty="0" smtClean="0">
                          <a:solidFill>
                            <a:srgbClr val="000000"/>
                          </a:solidFill>
                          <a:effectLst/>
                          <a:latin typeface="微軟正黑體" panose="020B0604030504040204" pitchFamily="34" charset="-120"/>
                          <a:ea typeface="微軟正黑體" panose="020B0604030504040204" pitchFamily="34" charset="-120"/>
                          <a:cs typeface="+mn-cs"/>
                        </a:rPr>
                        <a:t>檢討調整相關法規</a:t>
                      </a:r>
                    </a:p>
                  </a:txBody>
                  <a:tcPr marL="7621" marR="7621" marT="7620" marB="0" anchor="ctr"/>
                </a:tc>
                <a:tc>
                  <a:txBody>
                    <a:bodyPr/>
                    <a:lstStyle/>
                    <a:p>
                      <a:pPr algn="l" rtl="0" fontAlgn="ctr"/>
                      <a:r>
                        <a:rPr lang="en-US" altLang="zh-TW" sz="1400" b="0" i="0" u="none" strike="noStrike" dirty="0" smtClean="0">
                          <a:solidFill>
                            <a:srgbClr val="000000"/>
                          </a:solidFill>
                          <a:effectLst/>
                          <a:latin typeface="微軟正黑體" panose="020B0604030504040204" pitchFamily="34" charset="-120"/>
                          <a:ea typeface="微軟正黑體" panose="020B0604030504040204" pitchFamily="34" charset="-120"/>
                        </a:rPr>
                        <a:t>105.12</a:t>
                      </a:r>
                    </a:p>
                  </a:txBody>
                  <a:tcPr marL="7621" marR="7621" marT="7621" marB="0" anchor="ctr"/>
                </a:tc>
                <a:tc>
                  <a:txBody>
                    <a:bodyPr/>
                    <a:lstStyle/>
                    <a:p>
                      <a:pPr marL="0" marR="0" indent="0" algn="l" defTabSz="914400" rtl="0" eaLnBrk="1" fontAlgn="ctr" latinLnBrk="0" hangingPunct="1">
                        <a:lnSpc>
                          <a:spcPct val="100000"/>
                        </a:lnSpc>
                        <a:spcBef>
                          <a:spcPts val="0"/>
                        </a:spcBef>
                        <a:spcAft>
                          <a:spcPts val="0"/>
                        </a:spcAft>
                        <a:buClrTx/>
                        <a:buSzTx/>
                        <a:buFontTx/>
                        <a:buNone/>
                        <a:tabLst/>
                        <a:defRPr/>
                      </a:pPr>
                      <a:r>
                        <a:rPr kumimoji="0" lang="zh-TW" altLang="en-US" sz="1400" dirty="0" smtClean="0">
                          <a:solidFill>
                            <a:srgbClr val="000000"/>
                          </a:solidFill>
                          <a:latin typeface="+mj-ea"/>
                          <a:cs typeface="Times New Roman" pitchFamily="18" charset="0"/>
                        </a:rPr>
                        <a:t>衛福部、內政部</a:t>
                      </a:r>
                      <a:r>
                        <a:rPr kumimoji="0" lang="zh-TW" altLang="zh-TW" sz="1400" dirty="0" smtClean="0">
                          <a:solidFill>
                            <a:srgbClr val="000000"/>
                          </a:solidFill>
                          <a:latin typeface="+mj-ea"/>
                          <a:cs typeface="Times New Roman" pitchFamily="18" charset="0"/>
                        </a:rPr>
                        <a:t>、</a:t>
                      </a:r>
                      <a:r>
                        <a:rPr kumimoji="0" lang="zh-TW" altLang="en-US" sz="1400" dirty="0" smtClean="0">
                          <a:solidFill>
                            <a:srgbClr val="000000"/>
                          </a:solidFill>
                          <a:latin typeface="+mj-ea"/>
                          <a:cs typeface="Times New Roman" pitchFamily="18" charset="0"/>
                        </a:rPr>
                        <a:t>勞動部</a:t>
                      </a:r>
                      <a:endParaRPr lang="zh-TW" altLang="en-US" sz="1400" b="0" i="0" u="none" strike="noStrike" dirty="0" smtClean="0">
                        <a:solidFill>
                          <a:srgbClr val="000000"/>
                        </a:solidFill>
                        <a:effectLst/>
                        <a:latin typeface="微軟正黑體" panose="020B0604030504040204" pitchFamily="34" charset="-120"/>
                        <a:ea typeface="微軟正黑體" panose="020B0604030504040204" pitchFamily="34" charset="-120"/>
                      </a:endParaRPr>
                    </a:p>
                  </a:txBody>
                  <a:tcPr marL="7621" marR="7621" marT="7621" marB="0" anchor="ctr"/>
                </a:tc>
              </a:tr>
            </a:tbl>
          </a:graphicData>
        </a:graphic>
      </p:graphicFrame>
      <p:sp>
        <p:nvSpPr>
          <p:cNvPr id="23613" name="投影片編號版面配置區 2"/>
          <p:cNvSpPr>
            <a:spLocks noGrp="1"/>
          </p:cNvSpPr>
          <p:nvPr>
            <p:ph type="sldNum" sz="quarter" idx="12"/>
          </p:nvPr>
        </p:nvSpPr>
        <p:spPr bwMode="auto">
          <a:noFill/>
          <a:ln>
            <a:miter lim="800000"/>
            <a:headEnd/>
            <a:tailEnd/>
          </a:ln>
        </p:spPr>
        <p:txBody>
          <a:bodyPr/>
          <a:lstStyle/>
          <a:p>
            <a:fld id="{A05A4AE2-57DB-4B8A-AB78-D5201DE0FBB1}" type="slidenum">
              <a:rPr lang="en-US" altLang="zh-TW" smtClean="0"/>
              <a:pPr/>
              <a:t>21</a:t>
            </a:fld>
            <a:endParaRPr lang="en-US" altLang="zh-TW" smtClean="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標題 1"/>
          <p:cNvSpPr txBox="1">
            <a:spLocks/>
          </p:cNvSpPr>
          <p:nvPr/>
        </p:nvSpPr>
        <p:spPr bwMode="auto">
          <a:xfrm>
            <a:off x="457200" y="363538"/>
            <a:ext cx="8229600" cy="719137"/>
          </a:xfrm>
          <a:prstGeom prst="rect">
            <a:avLst/>
          </a:prstGeom>
          <a:noFill/>
          <a:ln w="9525">
            <a:noFill/>
            <a:miter lim="800000"/>
            <a:headEnd/>
            <a:tailEnd/>
          </a:ln>
        </p:spPr>
        <p:txBody>
          <a:bodyPr anchor="ctr"/>
          <a:lstStyle/>
          <a:p>
            <a:pPr algn="ctr"/>
            <a:endParaRPr lang="zh-TW" altLang="en-US" sz="3600">
              <a:latin typeface="標楷體" pitchFamily="65" charset="-120"/>
              <a:ea typeface="標楷體" pitchFamily="65" charset="-120"/>
            </a:endParaRPr>
          </a:p>
        </p:txBody>
      </p:sp>
      <p:sp>
        <p:nvSpPr>
          <p:cNvPr id="7" name="標題 1"/>
          <p:cNvSpPr txBox="1">
            <a:spLocks/>
          </p:cNvSpPr>
          <p:nvPr/>
        </p:nvSpPr>
        <p:spPr bwMode="auto">
          <a:xfrm>
            <a:off x="303213" y="558800"/>
            <a:ext cx="8229600" cy="854075"/>
          </a:xfrm>
          <a:prstGeom prst="rect">
            <a:avLst/>
          </a:prstGeom>
          <a:noFill/>
          <a:ln>
            <a:noFill/>
          </a:ln>
          <a:extLst/>
        </p:spPr>
        <p:txBody>
          <a:bodyPr anchor="ct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pPr>
              <a:defRPr/>
            </a:pPr>
            <a:r>
              <a:rPr lang="zh-TW" altLang="en-US" sz="3600" b="1" dirty="0" smtClean="0">
                <a:solidFill>
                  <a:srgbClr val="031227"/>
                </a:solidFill>
                <a:effectLst>
                  <a:outerShdw blurRad="38100" dist="38100" dir="2700000" algn="tl">
                    <a:srgbClr val="C0C0C0"/>
                  </a:outerShdw>
                </a:effectLst>
                <a:latin typeface="微軟正黑體" panose="020B0604030504040204" pitchFamily="34" charset="-120"/>
                <a:ea typeface="微軟正黑體" panose="020B0604030504040204" pitchFamily="34" charset="-120"/>
                <a:cs typeface="Times New Roman" pitchFamily="18" charset="0"/>
              </a:rPr>
              <a:t>陸、結語</a:t>
            </a:r>
            <a:endParaRPr lang="zh-TW" altLang="en-US" sz="3600" b="1" dirty="0">
              <a:solidFill>
                <a:srgbClr val="031227"/>
              </a:solidFill>
              <a:effectLst>
                <a:outerShdw blurRad="38100" dist="38100" dir="2700000" algn="tl">
                  <a:srgbClr val="C0C0C0"/>
                </a:outerShdw>
              </a:effectLst>
              <a:latin typeface="微軟正黑體" panose="020B0604030504040204" pitchFamily="34" charset="-120"/>
              <a:ea typeface="微軟正黑體" panose="020B0604030504040204" pitchFamily="34" charset="-120"/>
              <a:cs typeface="Times New Roman" pitchFamily="18" charset="0"/>
            </a:endParaRPr>
          </a:p>
        </p:txBody>
      </p:sp>
      <p:sp>
        <p:nvSpPr>
          <p:cNvPr id="24580" name="矩形 8"/>
          <p:cNvSpPr>
            <a:spLocks noChangeArrowheads="1"/>
          </p:cNvSpPr>
          <p:nvPr/>
        </p:nvSpPr>
        <p:spPr bwMode="auto">
          <a:xfrm>
            <a:off x="468313" y="1557338"/>
            <a:ext cx="8353425" cy="4592637"/>
          </a:xfrm>
          <a:prstGeom prst="rect">
            <a:avLst/>
          </a:prstGeom>
          <a:noFill/>
          <a:ln w="9525">
            <a:noFill/>
            <a:miter lim="800000"/>
            <a:headEnd/>
            <a:tailEnd/>
          </a:ln>
        </p:spPr>
        <p:txBody>
          <a:bodyPr>
            <a:spAutoFit/>
          </a:bodyPr>
          <a:lstStyle/>
          <a:p>
            <a:pPr eaLnBrk="0" hangingPunct="0">
              <a:lnSpc>
                <a:spcPts val="3500"/>
              </a:lnSpc>
              <a:spcBef>
                <a:spcPts val="600"/>
              </a:spcBef>
              <a:spcAft>
                <a:spcPts val="600"/>
              </a:spcAft>
            </a:pPr>
            <a:r>
              <a:rPr lang="zh-TW" altLang="en-US" sz="2800" b="1">
                <a:latin typeface="微軟正黑體" pitchFamily="34" charset="-120"/>
                <a:ea typeface="微軟正黑體" pitchFamily="34" charset="-120"/>
                <a:cs typeface="Times New Roman" pitchFamily="18" charset="0"/>
              </a:rPr>
              <a:t>一、政策及法規將朝向彈性及多元方向辦理</a:t>
            </a:r>
            <a:endParaRPr lang="en-US" altLang="zh-TW" sz="2800" b="1">
              <a:latin typeface="微軟正黑體" pitchFamily="34" charset="-120"/>
              <a:ea typeface="微軟正黑體" pitchFamily="34" charset="-120"/>
              <a:cs typeface="Times New Roman" pitchFamily="18" charset="0"/>
            </a:endParaRPr>
          </a:p>
          <a:p>
            <a:pPr eaLnBrk="0" hangingPunct="0">
              <a:lnSpc>
                <a:spcPts val="3500"/>
              </a:lnSpc>
              <a:spcBef>
                <a:spcPts val="600"/>
              </a:spcBef>
              <a:spcAft>
                <a:spcPts val="600"/>
              </a:spcAft>
            </a:pPr>
            <a:r>
              <a:rPr lang="zh-TW" altLang="en-US" sz="2800">
                <a:latin typeface="微軟正黑體" pitchFamily="34" charset="-120"/>
                <a:ea typeface="微軟正黑體" pitchFamily="34" charset="-120"/>
                <a:cs typeface="Times New Roman" pitchFamily="18" charset="0"/>
              </a:rPr>
              <a:t>        全球人才移動自由化方興未艾，各國競逐人才激烈程度不同以往，外籍人才之政策及法規，當配合我國經濟社會發展需要及社會對技術移民接受度的轉變，朝向彈性及多元方向調整。</a:t>
            </a:r>
            <a:endParaRPr lang="en-US" altLang="zh-TW" sz="2800">
              <a:latin typeface="微軟正黑體" pitchFamily="34" charset="-120"/>
              <a:ea typeface="微軟正黑體" pitchFamily="34" charset="-120"/>
              <a:cs typeface="Times New Roman" pitchFamily="18" charset="0"/>
            </a:endParaRPr>
          </a:p>
          <a:p>
            <a:pPr eaLnBrk="0" hangingPunct="0">
              <a:lnSpc>
                <a:spcPts val="3500"/>
              </a:lnSpc>
              <a:spcBef>
                <a:spcPts val="600"/>
              </a:spcBef>
              <a:spcAft>
                <a:spcPts val="600"/>
              </a:spcAft>
            </a:pPr>
            <a:r>
              <a:rPr lang="zh-TW" altLang="en-US" sz="2800" b="1">
                <a:latin typeface="微軟正黑體" pitchFamily="34" charset="-120"/>
                <a:ea typeface="微軟正黑體" pitchFamily="34" charset="-120"/>
                <a:cs typeface="Times New Roman" pitchFamily="18" charset="0"/>
              </a:rPr>
              <a:t>二、積極留下及延攬所需專業及技術外籍人才</a:t>
            </a:r>
            <a:endParaRPr lang="en-US" altLang="zh-TW" sz="2800" b="1">
              <a:latin typeface="微軟正黑體" pitchFamily="34" charset="-120"/>
              <a:ea typeface="微軟正黑體" pitchFamily="34" charset="-120"/>
              <a:cs typeface="Times New Roman" pitchFamily="18" charset="0"/>
            </a:endParaRPr>
          </a:p>
          <a:p>
            <a:pPr eaLnBrk="0" hangingPunct="0">
              <a:lnSpc>
                <a:spcPts val="3500"/>
              </a:lnSpc>
              <a:spcBef>
                <a:spcPts val="600"/>
              </a:spcBef>
              <a:spcAft>
                <a:spcPts val="600"/>
              </a:spcAft>
            </a:pPr>
            <a:r>
              <a:rPr lang="zh-TW" altLang="en-US" sz="2800">
                <a:latin typeface="微軟正黑體" pitchFamily="34" charset="-120"/>
                <a:ea typeface="微軟正黑體" pitchFamily="34" charset="-120"/>
                <a:cs typeface="Times New Roman" pitchFamily="18" charset="0"/>
              </a:rPr>
              <a:t>        配合國家</a:t>
            </a:r>
            <a:r>
              <a:rPr lang="zh-TW" altLang="zh-TW" sz="2800">
                <a:latin typeface="微軟正黑體" pitchFamily="34" charset="-120"/>
                <a:ea typeface="微軟正黑體" pitchFamily="34" charset="-120"/>
                <a:cs typeface="Times New Roman" pitchFamily="18" charset="0"/>
              </a:rPr>
              <a:t>重點產業</a:t>
            </a:r>
            <a:r>
              <a:rPr lang="zh-TW" altLang="en-US" sz="2800">
                <a:latin typeface="微軟正黑體" pitchFamily="34" charset="-120"/>
                <a:ea typeface="微軟正黑體" pitchFamily="34" charset="-120"/>
                <a:cs typeface="Times New Roman" pitchFamily="18" charset="0"/>
              </a:rPr>
              <a:t>及社會發展，留下及延攬符合我國所需的</a:t>
            </a:r>
            <a:r>
              <a:rPr lang="zh-TW" altLang="zh-TW" sz="2800">
                <a:latin typeface="微軟正黑體" pitchFamily="34" charset="-120"/>
                <a:ea typeface="微軟正黑體" pitchFamily="34" charset="-120"/>
                <a:cs typeface="Times New Roman" pitchFamily="18" charset="0"/>
              </a:rPr>
              <a:t>關鍵人才</a:t>
            </a:r>
            <a:r>
              <a:rPr lang="zh-TW" altLang="en-US" sz="2800">
                <a:latin typeface="微軟正黑體" pitchFamily="34" charset="-120"/>
                <a:ea typeface="微軟正黑體" pitchFamily="34" charset="-120"/>
                <a:cs typeface="Times New Roman" pitchFamily="18" charset="0"/>
              </a:rPr>
              <a:t>及技術人員，以提升國家及產業全球競爭力。</a:t>
            </a:r>
          </a:p>
        </p:txBody>
      </p:sp>
      <p:sp>
        <p:nvSpPr>
          <p:cNvPr id="24581" name="投影片編號版面配置區 5"/>
          <p:cNvSpPr txBox="1">
            <a:spLocks/>
          </p:cNvSpPr>
          <p:nvPr/>
        </p:nvSpPr>
        <p:spPr bwMode="auto">
          <a:xfrm>
            <a:off x="6902450" y="6381750"/>
            <a:ext cx="2133600" cy="365125"/>
          </a:xfrm>
          <a:prstGeom prst="rect">
            <a:avLst/>
          </a:prstGeom>
          <a:noFill/>
          <a:ln w="9525">
            <a:noFill/>
            <a:miter lim="800000"/>
            <a:headEnd/>
            <a:tailEnd/>
          </a:ln>
        </p:spPr>
        <p:txBody>
          <a:bodyPr anchor="ctr"/>
          <a:lstStyle/>
          <a:p>
            <a:pPr algn="r" eaLnBrk="0" hangingPunct="0"/>
            <a:fld id="{8CB109BD-5245-4A3B-8DC5-7152CFB27708}" type="slidenum">
              <a:rPr lang="en-US" altLang="zh-TW" sz="1200"/>
              <a:pPr algn="r" eaLnBrk="0" hangingPunct="0"/>
              <a:t>22</a:t>
            </a:fld>
            <a:endParaRPr lang="en-US" altLang="zh-TW" sz="1200"/>
          </a:p>
        </p:txBody>
      </p:sp>
    </p:spTree>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標題 3"/>
          <p:cNvSpPr>
            <a:spLocks noGrp="1"/>
          </p:cNvSpPr>
          <p:nvPr>
            <p:ph type="title"/>
          </p:nvPr>
        </p:nvSpPr>
        <p:spPr>
          <a:xfrm>
            <a:off x="446088" y="2781300"/>
            <a:ext cx="8229600" cy="1143000"/>
          </a:xfrm>
        </p:spPr>
        <p:txBody>
          <a:bodyPr/>
          <a:lstStyle/>
          <a:p>
            <a:pPr eaLnBrk="1" hangingPunct="1"/>
            <a:r>
              <a:rPr lang="zh-TW" altLang="en-US" sz="4800" b="1" smtClean="0">
                <a:latin typeface="微軟正黑體" pitchFamily="34" charset="-120"/>
                <a:ea typeface="微軟正黑體" pitchFamily="34" charset="-120"/>
              </a:rPr>
              <a:t>簡報結束</a:t>
            </a:r>
          </a:p>
        </p:txBody>
      </p:sp>
      <p:sp>
        <p:nvSpPr>
          <p:cNvPr id="25603" name="投影片編號版面配置區 1"/>
          <p:cNvSpPr>
            <a:spLocks noGrp="1"/>
          </p:cNvSpPr>
          <p:nvPr>
            <p:ph type="sldNum" sz="quarter" idx="12"/>
          </p:nvPr>
        </p:nvSpPr>
        <p:spPr bwMode="auto">
          <a:noFill/>
          <a:ln>
            <a:miter lim="800000"/>
            <a:headEnd/>
            <a:tailEnd/>
          </a:ln>
        </p:spPr>
        <p:txBody>
          <a:bodyPr/>
          <a:lstStyle/>
          <a:p>
            <a:fld id="{BB4F1CAD-5C41-4624-BD01-2F4DCF29257F}" type="slidenum">
              <a:rPr lang="en-US" altLang="zh-TW" smtClean="0"/>
              <a:pPr/>
              <a:t>23</a:t>
            </a:fld>
            <a:endParaRPr lang="en-US" altLang="zh-TW" smtClean="0"/>
          </a:p>
        </p:txBody>
      </p:sp>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矩形 7"/>
          <p:cNvSpPr>
            <a:spLocks noChangeArrowheads="1"/>
          </p:cNvSpPr>
          <p:nvPr/>
        </p:nvSpPr>
        <p:spPr bwMode="auto">
          <a:xfrm>
            <a:off x="250825" y="333375"/>
            <a:ext cx="6769100" cy="431800"/>
          </a:xfrm>
          <a:prstGeom prst="rect">
            <a:avLst/>
          </a:prstGeom>
          <a:noFill/>
          <a:ln w="9525">
            <a:noFill/>
            <a:miter lim="800000"/>
            <a:headEnd/>
            <a:tailEnd/>
          </a:ln>
        </p:spPr>
        <p:txBody>
          <a:bodyPr>
            <a:spAutoFit/>
          </a:bodyPr>
          <a:lstStyle/>
          <a:p>
            <a:pPr eaLnBrk="0" hangingPunct="0"/>
            <a:r>
              <a:rPr lang="en-US" altLang="zh-TW" sz="2200" b="1">
                <a:latin typeface="微軟正黑體" pitchFamily="34" charset="-120"/>
                <a:ea typeface="微軟正黑體" pitchFamily="34" charset="-120"/>
                <a:cs typeface="Times New Roman" pitchFamily="18" charset="0"/>
              </a:rPr>
              <a:t> </a:t>
            </a:r>
            <a:r>
              <a:rPr lang="zh-TW" altLang="en-US" sz="2200" b="1">
                <a:latin typeface="微軟正黑體" pitchFamily="34" charset="-120"/>
                <a:ea typeface="微軟正黑體" pitchFamily="34" charset="-120"/>
                <a:cs typeface="Times New Roman" pitchFamily="18" charset="0"/>
              </a:rPr>
              <a:t>附件、僑外生來臺就學管道與留臺工作居留相關規定</a:t>
            </a:r>
            <a:endParaRPr lang="en-US" altLang="zh-TW" sz="2200">
              <a:latin typeface="微軟正黑體" pitchFamily="34" charset="-120"/>
              <a:ea typeface="微軟正黑體" pitchFamily="34" charset="-120"/>
              <a:cs typeface="Times New Roman" pitchFamily="18" charset="0"/>
            </a:endParaRPr>
          </a:p>
        </p:txBody>
      </p:sp>
      <p:sp>
        <p:nvSpPr>
          <p:cNvPr id="26627" name="矩形 8"/>
          <p:cNvSpPr>
            <a:spLocks noChangeArrowheads="1"/>
          </p:cNvSpPr>
          <p:nvPr/>
        </p:nvSpPr>
        <p:spPr bwMode="auto">
          <a:xfrm>
            <a:off x="288925" y="5951538"/>
            <a:ext cx="8099425" cy="862012"/>
          </a:xfrm>
          <a:prstGeom prst="rect">
            <a:avLst/>
          </a:prstGeom>
          <a:noFill/>
          <a:ln w="9525">
            <a:noFill/>
            <a:miter lim="800000"/>
            <a:headEnd/>
            <a:tailEnd/>
          </a:ln>
        </p:spPr>
        <p:txBody>
          <a:bodyPr>
            <a:spAutoFit/>
          </a:bodyPr>
          <a:lstStyle/>
          <a:p>
            <a:pPr eaLnBrk="0" hangingPunct="0"/>
            <a:r>
              <a:rPr lang="zh-TW" altLang="en-US" sz="1000">
                <a:latin typeface="微軟正黑體" pitchFamily="34" charset="-120"/>
                <a:ea typeface="微軟正黑體" pitchFamily="34" charset="-120"/>
                <a:cs typeface="Times New Roman" pitchFamily="18" charset="0"/>
              </a:rPr>
              <a:t>資料來源：內政部、勞動部、僑委會</a:t>
            </a:r>
            <a:endParaRPr lang="en-US" altLang="zh-TW" sz="1000">
              <a:latin typeface="微軟正黑體" pitchFamily="34" charset="-120"/>
              <a:ea typeface="微軟正黑體" pitchFamily="34" charset="-120"/>
              <a:cs typeface="Times New Roman" pitchFamily="18" charset="0"/>
            </a:endParaRPr>
          </a:p>
          <a:p>
            <a:pPr eaLnBrk="0" hangingPunct="0"/>
            <a:r>
              <a:rPr lang="zh-TW" altLang="en-US" sz="1000">
                <a:latin typeface="微軟正黑體" pitchFamily="34" charset="-120"/>
                <a:ea typeface="微軟正黑體" pitchFamily="34" charset="-120"/>
                <a:cs typeface="Times New Roman" pitchFamily="18" charset="0"/>
              </a:rPr>
              <a:t>＊就業服務法第</a:t>
            </a:r>
            <a:r>
              <a:rPr lang="en-US" altLang="zh-TW" sz="1000">
                <a:latin typeface="微軟正黑體" pitchFamily="34" charset="-120"/>
                <a:ea typeface="微軟正黑體" pitchFamily="34" charset="-120"/>
                <a:cs typeface="Times New Roman" pitchFamily="18" charset="0"/>
              </a:rPr>
              <a:t>79</a:t>
            </a:r>
            <a:r>
              <a:rPr lang="zh-TW" altLang="en-US" sz="1000">
                <a:latin typeface="微軟正黑體" pitchFamily="34" charset="-120"/>
                <a:ea typeface="微軟正黑體" pitchFamily="34" charset="-120"/>
                <a:cs typeface="Times New Roman" pitchFamily="18" charset="0"/>
              </a:rPr>
              <a:t>條：「無國籍人、中華民國國民兼具外國國籍而未在國內設籍者，其受聘僱從事工作，依本法有關外國人之規定辦理」</a:t>
            </a:r>
          </a:p>
          <a:p>
            <a:pPr eaLnBrk="0" hangingPunct="0"/>
            <a:r>
              <a:rPr lang="zh-TW" altLang="en-US" sz="1000">
                <a:latin typeface="微軟正黑體" pitchFamily="34" charset="-120"/>
                <a:ea typeface="微軟正黑體" pitchFamily="34" charset="-120"/>
                <a:cs typeface="Times New Roman" pitchFamily="18" charset="0"/>
              </a:rPr>
              <a:t>＊</a:t>
            </a:r>
            <a:r>
              <a:rPr lang="zh-TW" altLang="en-US" sz="1000">
                <a:latin typeface="微軟正黑體" pitchFamily="34" charset="-120"/>
                <a:ea typeface="微軟正黑體" pitchFamily="34" charset="-120"/>
                <a:cs typeface="新細明體" pitchFamily="18" charset="-120"/>
              </a:rPr>
              <a:t>月平均薪資最低數額</a:t>
            </a:r>
            <a:r>
              <a:rPr lang="zh-TW" altLang="en-US" sz="1000">
                <a:latin typeface="微軟正黑體" pitchFamily="34" charset="-120"/>
                <a:ea typeface="微軟正黑體" pitchFamily="34" charset="-120"/>
                <a:cs typeface="Times New Roman" pitchFamily="18" charset="0"/>
              </a:rPr>
              <a:t>：</a:t>
            </a:r>
            <a:r>
              <a:rPr lang="zh-TW" altLang="en-US" sz="1000">
                <a:latin typeface="微軟正黑體" pitchFamily="34" charset="-120"/>
                <a:ea typeface="微軟正黑體" pitchFamily="34" charset="-120"/>
                <a:cs typeface="新細明體" pitchFamily="18" charset="-120"/>
              </a:rPr>
              <a:t>依據「外國人從事就業服務法第四十六條第一項第一款至第六款工作資格及審查標準」第</a:t>
            </a:r>
            <a:r>
              <a:rPr lang="en-US" altLang="zh-TW" sz="1000">
                <a:latin typeface="微軟正黑體" pitchFamily="34" charset="-120"/>
                <a:ea typeface="微軟正黑體" pitchFamily="34" charset="-120"/>
                <a:cs typeface="新細明體" pitchFamily="18" charset="-120"/>
              </a:rPr>
              <a:t>8</a:t>
            </a:r>
            <a:r>
              <a:rPr lang="zh-TW" altLang="en-US" sz="1000">
                <a:latin typeface="微軟正黑體" pitchFamily="34" charset="-120"/>
                <a:ea typeface="微軟正黑體" pitchFamily="34" charset="-120"/>
                <a:cs typeface="新細明體" pitchFamily="18" charset="-120"/>
              </a:rPr>
              <a:t>條公告外國人受聘僱從事專門性及技術性工作之每人月平均薪資最低數額</a:t>
            </a:r>
            <a:endParaRPr lang="zh-TW" altLang="en-US" sz="1000">
              <a:latin typeface="微軟正黑體" pitchFamily="34" charset="-120"/>
              <a:ea typeface="微軟正黑體" pitchFamily="34" charset="-120"/>
            </a:endParaRPr>
          </a:p>
          <a:p>
            <a:pPr eaLnBrk="0" hangingPunct="0"/>
            <a:r>
              <a:rPr lang="zh-TW" altLang="en-US" sz="1000">
                <a:latin typeface="微軟正黑體" pitchFamily="34" charset="-120"/>
                <a:ea typeface="微軟正黑體" pitchFamily="34" charset="-120"/>
              </a:rPr>
              <a:t>＊僑外生評點制：依據「外國人從事就業服務法第四十六條第一項第一款至第六款工作資格及審查標準」第</a:t>
            </a:r>
            <a:r>
              <a:rPr lang="en-US" altLang="zh-TW" sz="1000">
                <a:latin typeface="微軟正黑體" pitchFamily="34" charset="-120"/>
                <a:ea typeface="微軟正黑體" pitchFamily="34" charset="-120"/>
              </a:rPr>
              <a:t>5-1</a:t>
            </a:r>
            <a:r>
              <a:rPr lang="zh-TW" altLang="en-US" sz="1000">
                <a:latin typeface="微軟正黑體" pitchFamily="34" charset="-120"/>
                <a:ea typeface="微軟正黑體" pitchFamily="34" charset="-120"/>
              </a:rPr>
              <a:t>條</a:t>
            </a:r>
          </a:p>
        </p:txBody>
      </p:sp>
      <p:graphicFrame>
        <p:nvGraphicFramePr>
          <p:cNvPr id="7" name="表格 6"/>
          <p:cNvGraphicFramePr>
            <a:graphicFrameLocks noGrp="1"/>
          </p:cNvGraphicFramePr>
          <p:nvPr/>
        </p:nvGraphicFramePr>
        <p:xfrm>
          <a:off x="179388" y="766763"/>
          <a:ext cx="8785226" cy="5194300"/>
        </p:xfrm>
        <a:graphic>
          <a:graphicData uri="http://schemas.openxmlformats.org/drawingml/2006/table">
            <a:tbl>
              <a:tblPr firstRow="1" firstCol="1" bandRow="1">
                <a:tableStyleId>{5C22544A-7EE6-4342-B048-85BDC9FD1C3A}</a:tableStyleId>
              </a:tblPr>
              <a:tblGrid>
                <a:gridCol w="1255032"/>
                <a:gridCol w="868143"/>
                <a:gridCol w="732130"/>
                <a:gridCol w="1317832"/>
                <a:gridCol w="1083596"/>
                <a:gridCol w="1800251"/>
                <a:gridCol w="1728242"/>
              </a:tblGrid>
              <a:tr h="351890">
                <a:tc>
                  <a:txBody>
                    <a:bodyPr/>
                    <a:lstStyle/>
                    <a:p>
                      <a:pPr marL="62230" indent="-62230" algn="ctr">
                        <a:lnSpc>
                          <a:spcPts val="1200"/>
                        </a:lnSpc>
                        <a:spcAft>
                          <a:spcPts val="0"/>
                        </a:spcAft>
                      </a:pPr>
                      <a:r>
                        <a:rPr lang="zh-TW" sz="1200" kern="100" dirty="0">
                          <a:effectLst/>
                          <a:latin typeface="微軟正黑體" panose="020B0604030504040204" pitchFamily="34" charset="-120"/>
                          <a:ea typeface="微軟正黑體" panose="020B0604030504040204" pitchFamily="34" charset="-120"/>
                        </a:rPr>
                        <a:t>身分別</a:t>
                      </a:r>
                      <a:endParaRPr lang="zh-TW" sz="1200" kern="100" dirty="0">
                        <a:effectLst/>
                        <a:latin typeface="微軟正黑體" panose="020B0604030504040204" pitchFamily="34" charset="-120"/>
                        <a:ea typeface="微軟正黑體" panose="020B0604030504040204" pitchFamily="34" charset="-120"/>
                        <a:cs typeface="Times New Roman"/>
                      </a:endParaRPr>
                    </a:p>
                  </a:txBody>
                  <a:tcPr marL="27155" marR="271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pPr marL="177800" indent="-177800" algn="ctr">
                        <a:lnSpc>
                          <a:spcPts val="1200"/>
                        </a:lnSpc>
                        <a:spcAft>
                          <a:spcPts val="0"/>
                        </a:spcAft>
                      </a:pPr>
                      <a:r>
                        <a:rPr lang="zh-TW" sz="1200" kern="100">
                          <a:effectLst/>
                          <a:latin typeface="微軟正黑體" panose="020B0604030504040204" pitchFamily="34" charset="-120"/>
                          <a:ea typeface="微軟正黑體" panose="020B0604030504040204" pitchFamily="34" charset="-120"/>
                        </a:rPr>
                        <a:t>國籍</a:t>
                      </a:r>
                      <a:endParaRPr lang="zh-TW" sz="1200" kern="100">
                        <a:effectLst/>
                        <a:latin typeface="微軟正黑體" panose="020B0604030504040204" pitchFamily="34" charset="-120"/>
                        <a:ea typeface="微軟正黑體" panose="020B0604030504040204" pitchFamily="34" charset="-120"/>
                        <a:cs typeface="Times New Roman"/>
                      </a:endParaRPr>
                    </a:p>
                  </a:txBody>
                  <a:tcPr marL="27155" marR="271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zh-TW" altLang="en-US"/>
                    </a:p>
                  </a:txBody>
                  <a:tcPr/>
                </a:tc>
                <a:tc>
                  <a:txBody>
                    <a:bodyPr/>
                    <a:lstStyle/>
                    <a:p>
                      <a:pPr marL="177800" indent="-177800" algn="ctr">
                        <a:lnSpc>
                          <a:spcPts val="1200"/>
                        </a:lnSpc>
                        <a:spcAft>
                          <a:spcPts val="0"/>
                        </a:spcAft>
                      </a:pPr>
                      <a:r>
                        <a:rPr lang="zh-TW" sz="1200" kern="100" dirty="0" smtClean="0">
                          <a:effectLst/>
                          <a:latin typeface="微軟正黑體" panose="020B0604030504040204" pitchFamily="34" charset="-120"/>
                          <a:ea typeface="微軟正黑體" panose="020B0604030504040204" pitchFamily="34" charset="-120"/>
                        </a:rPr>
                        <a:t>設</a:t>
                      </a:r>
                      <a:r>
                        <a:rPr lang="zh-TW" altLang="en-US" sz="1200" kern="100" dirty="0" smtClean="0">
                          <a:effectLst/>
                          <a:latin typeface="微軟正黑體" panose="020B0604030504040204" pitchFamily="34" charset="-120"/>
                          <a:ea typeface="微軟正黑體" panose="020B0604030504040204" pitchFamily="34" charset="-120"/>
                        </a:rPr>
                        <a:t>戶籍</a:t>
                      </a:r>
                      <a:endParaRPr lang="zh-TW" sz="1200" kern="100" dirty="0">
                        <a:effectLst/>
                        <a:latin typeface="微軟正黑體" panose="020B0604030504040204" pitchFamily="34" charset="-120"/>
                        <a:ea typeface="微軟正黑體" panose="020B0604030504040204" pitchFamily="34" charset="-120"/>
                        <a:cs typeface="Times New Roman"/>
                      </a:endParaRPr>
                    </a:p>
                  </a:txBody>
                  <a:tcPr marL="27155" marR="271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7800" indent="-177800" algn="ctr">
                        <a:lnSpc>
                          <a:spcPts val="1200"/>
                        </a:lnSpc>
                        <a:spcAft>
                          <a:spcPts val="0"/>
                        </a:spcAft>
                      </a:pPr>
                      <a:r>
                        <a:rPr lang="zh-TW" sz="1200" kern="100">
                          <a:effectLst/>
                          <a:latin typeface="微軟正黑體" panose="020B0604030504040204" pitchFamily="34" charset="-120"/>
                          <a:ea typeface="微軟正黑體" panose="020B0604030504040204" pitchFamily="34" charset="-120"/>
                        </a:rPr>
                        <a:t>留臺工作許可</a:t>
                      </a:r>
                      <a:endParaRPr lang="zh-TW" sz="1200" kern="100">
                        <a:effectLst/>
                        <a:latin typeface="微軟正黑體" panose="020B0604030504040204" pitchFamily="34" charset="-120"/>
                        <a:ea typeface="微軟正黑體" panose="020B0604030504040204" pitchFamily="34" charset="-120"/>
                        <a:cs typeface="Times New Roman"/>
                      </a:endParaRPr>
                    </a:p>
                  </a:txBody>
                  <a:tcPr marL="27155" marR="271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7800" indent="-177800" algn="ctr">
                        <a:lnSpc>
                          <a:spcPts val="1200"/>
                        </a:lnSpc>
                        <a:spcAft>
                          <a:spcPts val="0"/>
                        </a:spcAft>
                      </a:pPr>
                      <a:r>
                        <a:rPr lang="zh-TW" sz="1200" kern="100" dirty="0">
                          <a:effectLst/>
                          <a:latin typeface="微軟正黑體" panose="020B0604030504040204" pitchFamily="34" charset="-120"/>
                          <a:ea typeface="微軟正黑體" panose="020B0604030504040204" pitchFamily="34" charset="-120"/>
                        </a:rPr>
                        <a:t>工作居留</a:t>
                      </a:r>
                      <a:r>
                        <a:rPr lang="zh-TW" sz="1200" kern="100" dirty="0" smtClean="0">
                          <a:effectLst/>
                          <a:latin typeface="微軟正黑體" panose="020B0604030504040204" pitchFamily="34" charset="-120"/>
                          <a:ea typeface="微軟正黑體" panose="020B0604030504040204" pitchFamily="34" charset="-120"/>
                        </a:rPr>
                        <a:t>規定</a:t>
                      </a:r>
                      <a:endParaRPr lang="en-US" altLang="zh-TW" sz="1200" kern="100" dirty="0" smtClean="0">
                        <a:effectLst/>
                        <a:latin typeface="微軟正黑體" panose="020B0604030504040204" pitchFamily="34" charset="-120"/>
                        <a:ea typeface="微軟正黑體" panose="020B0604030504040204" pitchFamily="34" charset="-120"/>
                      </a:endParaRPr>
                    </a:p>
                    <a:p>
                      <a:pPr marL="177800" indent="-177800" algn="ctr">
                        <a:lnSpc>
                          <a:spcPts val="1200"/>
                        </a:lnSpc>
                        <a:spcAft>
                          <a:spcPts val="0"/>
                        </a:spcAft>
                      </a:pPr>
                      <a:r>
                        <a:rPr lang="en-US" sz="1200" kern="100" dirty="0" smtClean="0">
                          <a:effectLst/>
                          <a:latin typeface="微軟正黑體" panose="020B0604030504040204" pitchFamily="34" charset="-120"/>
                          <a:ea typeface="微軟正黑體" panose="020B0604030504040204" pitchFamily="34" charset="-120"/>
                        </a:rPr>
                        <a:t>(</a:t>
                      </a:r>
                      <a:r>
                        <a:rPr lang="zh-TW" sz="1200" kern="100" dirty="0">
                          <a:effectLst/>
                          <a:latin typeface="微軟正黑體" panose="020B0604030504040204" pitchFamily="34" charset="-120"/>
                          <a:ea typeface="微軟正黑體" panose="020B0604030504040204" pitchFamily="34" charset="-120"/>
                        </a:rPr>
                        <a:t>適用法條</a:t>
                      </a:r>
                      <a:r>
                        <a:rPr lang="en-US" sz="1200" kern="100" dirty="0">
                          <a:effectLst/>
                          <a:latin typeface="微軟正黑體" panose="020B0604030504040204" pitchFamily="34" charset="-120"/>
                          <a:ea typeface="微軟正黑體" panose="020B0604030504040204" pitchFamily="34" charset="-120"/>
                        </a:rPr>
                        <a:t>)</a:t>
                      </a:r>
                      <a:endParaRPr lang="zh-TW" sz="1200" kern="100" dirty="0">
                        <a:effectLst/>
                        <a:latin typeface="微軟正黑體" panose="020B0604030504040204" pitchFamily="34" charset="-120"/>
                        <a:ea typeface="微軟正黑體" panose="020B0604030504040204" pitchFamily="34" charset="-120"/>
                        <a:cs typeface="Times New Roman"/>
                      </a:endParaRPr>
                    </a:p>
                  </a:txBody>
                  <a:tcPr marL="27155" marR="271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7800" indent="-177800" algn="ctr">
                        <a:lnSpc>
                          <a:spcPts val="1200"/>
                        </a:lnSpc>
                        <a:spcAft>
                          <a:spcPts val="0"/>
                        </a:spcAft>
                      </a:pPr>
                      <a:r>
                        <a:rPr lang="zh-TW" sz="1200" kern="100">
                          <a:effectLst/>
                          <a:latin typeface="微軟正黑體" panose="020B0604030504040204" pitchFamily="34" charset="-120"/>
                          <a:ea typeface="微軟正黑體" panose="020B0604030504040204" pitchFamily="34" charset="-120"/>
                        </a:rPr>
                        <a:t>永久居留或定居</a:t>
                      </a:r>
                      <a:endParaRPr lang="zh-TW" sz="1200" kern="100">
                        <a:effectLst/>
                        <a:latin typeface="微軟正黑體" panose="020B0604030504040204" pitchFamily="34" charset="-120"/>
                        <a:ea typeface="微軟正黑體" panose="020B0604030504040204" pitchFamily="34" charset="-120"/>
                        <a:cs typeface="Times New Roman"/>
                      </a:endParaRPr>
                    </a:p>
                  </a:txBody>
                  <a:tcPr marL="27155" marR="271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51963">
                <a:tc rowSpan="6">
                  <a:txBody>
                    <a:bodyPr/>
                    <a:lstStyle/>
                    <a:p>
                      <a:pPr marL="177800" indent="-177800" algn="ctr">
                        <a:lnSpc>
                          <a:spcPts val="1200"/>
                        </a:lnSpc>
                        <a:spcAft>
                          <a:spcPts val="0"/>
                        </a:spcAft>
                      </a:pPr>
                      <a:r>
                        <a:rPr lang="zh-TW" sz="1200" kern="100" dirty="0">
                          <a:effectLst/>
                          <a:latin typeface="微軟正黑體" panose="020B0604030504040204" pitchFamily="34" charset="-120"/>
                          <a:ea typeface="微軟正黑體" panose="020B0604030504040204" pitchFamily="34" charset="-120"/>
                        </a:rPr>
                        <a:t>僑生</a:t>
                      </a:r>
                    </a:p>
                    <a:p>
                      <a:pPr marL="63500" indent="-63500" algn="ctr">
                        <a:lnSpc>
                          <a:spcPts val="1200"/>
                        </a:lnSpc>
                        <a:spcAft>
                          <a:spcPts val="0"/>
                        </a:spcAft>
                      </a:pPr>
                      <a:r>
                        <a:rPr lang="en-US" sz="1200" kern="100" dirty="0">
                          <a:effectLst/>
                          <a:latin typeface="微軟正黑體" panose="020B0604030504040204" pitchFamily="34" charset="-120"/>
                          <a:ea typeface="微軟正黑體" panose="020B0604030504040204" pitchFamily="34" charset="-120"/>
                        </a:rPr>
                        <a:t>(</a:t>
                      </a:r>
                      <a:r>
                        <a:rPr lang="zh-TW" sz="1200" kern="100" dirty="0">
                          <a:effectLst/>
                          <a:latin typeface="微軟正黑體" panose="020B0604030504040204" pitchFamily="34" charset="-120"/>
                          <a:ea typeface="微軟正黑體" panose="020B0604030504040204" pitchFamily="34" charset="-120"/>
                        </a:rPr>
                        <a:t>含高職建教專班僑</a:t>
                      </a:r>
                      <a:r>
                        <a:rPr lang="zh-TW" sz="1200" kern="100" dirty="0" smtClean="0">
                          <a:effectLst/>
                          <a:latin typeface="微軟正黑體" panose="020B0604030504040204" pitchFamily="34" charset="-120"/>
                          <a:ea typeface="微軟正黑體" panose="020B0604030504040204" pitchFamily="34" charset="-120"/>
                        </a:rPr>
                        <a:t>生</a:t>
                      </a:r>
                      <a:r>
                        <a:rPr lang="zh-TW" altLang="en-US" sz="1200" kern="100" dirty="0" smtClean="0">
                          <a:effectLst/>
                          <a:latin typeface="微軟正黑體" panose="020B0604030504040204" pitchFamily="34" charset="-120"/>
                          <a:ea typeface="微軟正黑體" panose="020B0604030504040204" pitchFamily="34" charset="-120"/>
                        </a:rPr>
                        <a:t>及海青班</a:t>
                      </a:r>
                      <a:r>
                        <a:rPr lang="zh-TW" sz="1200" kern="100" dirty="0" smtClean="0">
                          <a:effectLst/>
                          <a:latin typeface="微軟正黑體" panose="020B0604030504040204" pitchFamily="34" charset="-120"/>
                          <a:ea typeface="微軟正黑體" panose="020B0604030504040204" pitchFamily="34" charset="-120"/>
                        </a:rPr>
                        <a:t>）</a:t>
                      </a:r>
                      <a:endParaRPr lang="zh-TW" sz="1200" kern="100" dirty="0">
                        <a:effectLst/>
                        <a:latin typeface="微軟正黑體" panose="020B0604030504040204" pitchFamily="34" charset="-120"/>
                        <a:ea typeface="微軟正黑體" panose="020B0604030504040204" pitchFamily="34" charset="-120"/>
                        <a:cs typeface="Times New Roman"/>
                      </a:endParaRPr>
                    </a:p>
                  </a:txBody>
                  <a:tcPr marL="27155" marR="271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2" gridSpan="2">
                  <a:txBody>
                    <a:bodyPr/>
                    <a:lstStyle/>
                    <a:p>
                      <a:pPr marL="63500" indent="-63500" algn="ctr">
                        <a:lnSpc>
                          <a:spcPts val="1200"/>
                        </a:lnSpc>
                        <a:spcAft>
                          <a:spcPts val="0"/>
                        </a:spcAft>
                      </a:pPr>
                      <a:r>
                        <a:rPr lang="zh-TW" sz="1200" kern="100" dirty="0">
                          <a:effectLst/>
                          <a:latin typeface="微軟正黑體" panose="020B0604030504040204" pitchFamily="34" charset="-120"/>
                          <a:ea typeface="微軟正黑體" panose="020B0604030504040204" pitchFamily="34" charset="-120"/>
                        </a:rPr>
                        <a:t>僅</a:t>
                      </a:r>
                      <a:r>
                        <a:rPr lang="zh-TW" sz="1200" kern="100" dirty="0" smtClean="0">
                          <a:effectLst/>
                          <a:latin typeface="微軟正黑體" panose="020B0604030504040204" pitchFamily="34" charset="-120"/>
                          <a:ea typeface="微軟正黑體" panose="020B0604030504040204" pitchFamily="34" charset="-120"/>
                        </a:rPr>
                        <a:t>具</a:t>
                      </a:r>
                      <a:r>
                        <a:rPr lang="zh-TW" altLang="en-US" sz="1200" kern="100" dirty="0" smtClean="0">
                          <a:effectLst/>
                          <a:latin typeface="微軟正黑體" panose="020B0604030504040204" pitchFamily="34" charset="-120"/>
                          <a:ea typeface="微軟正黑體" panose="020B0604030504040204" pitchFamily="34" charset="-120"/>
                        </a:rPr>
                        <a:t>我</a:t>
                      </a:r>
                      <a:r>
                        <a:rPr lang="zh-TW" sz="1200" kern="100" dirty="0" smtClean="0">
                          <a:effectLst/>
                          <a:latin typeface="微軟正黑體" panose="020B0604030504040204" pitchFamily="34" charset="-120"/>
                          <a:ea typeface="微軟正黑體" panose="020B0604030504040204" pitchFamily="34" charset="-120"/>
                        </a:rPr>
                        <a:t>國籍</a:t>
                      </a:r>
                      <a:endParaRPr lang="en-US" altLang="zh-TW" sz="1200" kern="100" dirty="0" smtClean="0">
                        <a:effectLst/>
                        <a:latin typeface="微軟正黑體" panose="020B0604030504040204" pitchFamily="34" charset="-120"/>
                        <a:ea typeface="微軟正黑體" panose="020B0604030504040204" pitchFamily="34" charset="-120"/>
                      </a:endParaRPr>
                    </a:p>
                    <a:p>
                      <a:pPr marL="63500" indent="-63500" algn="ctr">
                        <a:lnSpc>
                          <a:spcPts val="1200"/>
                        </a:lnSpc>
                        <a:spcAft>
                          <a:spcPts val="0"/>
                        </a:spcAft>
                      </a:pPr>
                      <a:r>
                        <a:rPr lang="en-US" sz="1200" kern="100" dirty="0" smtClean="0">
                          <a:effectLst/>
                          <a:latin typeface="微軟正黑體" panose="020B0604030504040204" pitchFamily="34" charset="-120"/>
                          <a:ea typeface="微軟正黑體" panose="020B0604030504040204" pitchFamily="34" charset="-120"/>
                        </a:rPr>
                        <a:t>(</a:t>
                      </a:r>
                      <a:r>
                        <a:rPr lang="zh-TW" sz="1200" kern="100" dirty="0">
                          <a:effectLst/>
                          <a:latin typeface="微軟正黑體" panose="020B0604030504040204" pitchFamily="34" charset="-120"/>
                          <a:ea typeface="微軟正黑體" panose="020B0604030504040204" pitchFamily="34" charset="-120"/>
                        </a:rPr>
                        <a:t>單一國籍</a:t>
                      </a:r>
                      <a:r>
                        <a:rPr lang="en-US" sz="1200" kern="100" dirty="0">
                          <a:effectLst/>
                          <a:latin typeface="微軟正黑體" panose="020B0604030504040204" pitchFamily="34" charset="-120"/>
                          <a:ea typeface="微軟正黑體" panose="020B0604030504040204" pitchFamily="34" charset="-120"/>
                        </a:rPr>
                        <a:t>)</a:t>
                      </a:r>
                      <a:endParaRPr lang="zh-TW" sz="1200" kern="100" dirty="0">
                        <a:effectLst/>
                        <a:latin typeface="微軟正黑體" panose="020B0604030504040204" pitchFamily="34" charset="-120"/>
                        <a:ea typeface="微軟正黑體" panose="020B0604030504040204" pitchFamily="34" charset="-120"/>
                        <a:cs typeface="Times New Roman"/>
                      </a:endParaRPr>
                    </a:p>
                  </a:txBody>
                  <a:tcPr marL="27155" marR="271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2" hMerge="1">
                  <a:txBody>
                    <a:bodyPr/>
                    <a:lstStyle/>
                    <a:p>
                      <a:endParaRPr lang="zh-TW" altLang="en-US"/>
                    </a:p>
                  </a:txBody>
                  <a:tcPr/>
                </a:tc>
                <a:tc>
                  <a:txBody>
                    <a:bodyPr/>
                    <a:lstStyle/>
                    <a:p>
                      <a:pPr marL="177800" indent="-177800" algn="ctr">
                        <a:lnSpc>
                          <a:spcPts val="1200"/>
                        </a:lnSpc>
                        <a:spcAft>
                          <a:spcPts val="0"/>
                        </a:spcAft>
                      </a:pPr>
                      <a:r>
                        <a:rPr lang="zh-TW" sz="1200" kern="100">
                          <a:effectLst/>
                          <a:latin typeface="微軟正黑體" panose="020B0604030504040204" pitchFamily="34" charset="-120"/>
                          <a:ea typeface="微軟正黑體" panose="020B0604030504040204" pitchFamily="34" charset="-120"/>
                        </a:rPr>
                        <a:t>設有戶籍</a:t>
                      </a:r>
                      <a:endParaRPr lang="zh-TW" sz="1200" kern="100">
                        <a:effectLst/>
                        <a:latin typeface="微軟正黑體" panose="020B0604030504040204" pitchFamily="34" charset="-120"/>
                        <a:ea typeface="微軟正黑體" panose="020B0604030504040204" pitchFamily="34" charset="-120"/>
                        <a:cs typeface="Times New Roman"/>
                      </a:endParaRPr>
                    </a:p>
                  </a:txBody>
                  <a:tcPr marL="27155" marR="271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3">
                  <a:txBody>
                    <a:bodyPr/>
                    <a:lstStyle/>
                    <a:p>
                      <a:pPr marL="177800" indent="-177800" algn="ctr">
                        <a:lnSpc>
                          <a:spcPts val="1200"/>
                        </a:lnSpc>
                        <a:spcAft>
                          <a:spcPts val="0"/>
                        </a:spcAft>
                      </a:pPr>
                      <a:r>
                        <a:rPr lang="zh-TW" altLang="en-US" sz="1200" kern="100" dirty="0" smtClean="0">
                          <a:effectLst/>
                          <a:latin typeface="微軟正黑體" panose="020B0604030504040204" pitchFamily="34" charset="-120"/>
                          <a:ea typeface="微軟正黑體" panose="020B0604030504040204" pitchFamily="34" charset="-120"/>
                        </a:rPr>
                        <a:t>免</a:t>
                      </a:r>
                      <a:r>
                        <a:rPr lang="zh-TW" sz="1200" kern="100" dirty="0" smtClean="0">
                          <a:effectLst/>
                          <a:latin typeface="微軟正黑體" panose="020B0604030504040204" pitchFamily="34" charset="-120"/>
                          <a:ea typeface="微軟正黑體" panose="020B0604030504040204" pitchFamily="34" charset="-120"/>
                        </a:rPr>
                        <a:t>許可</a:t>
                      </a:r>
                      <a:endParaRPr lang="zh-TW" sz="1200" kern="100" dirty="0">
                        <a:effectLst/>
                        <a:latin typeface="微軟正黑體" panose="020B0604030504040204" pitchFamily="34" charset="-120"/>
                        <a:ea typeface="微軟正黑體" panose="020B0604030504040204" pitchFamily="34" charset="-120"/>
                        <a:cs typeface="Times New Roman"/>
                      </a:endParaRPr>
                    </a:p>
                  </a:txBody>
                  <a:tcPr marL="27155" marR="271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7800" indent="-177800" algn="ctr">
                        <a:lnSpc>
                          <a:spcPts val="1200"/>
                        </a:lnSpc>
                        <a:spcAft>
                          <a:spcPts val="0"/>
                        </a:spcAft>
                      </a:pPr>
                      <a:r>
                        <a:rPr lang="zh-TW" sz="1200" kern="100" dirty="0" smtClean="0">
                          <a:effectLst/>
                          <a:latin typeface="微軟正黑體" panose="020B0604030504040204" pitchFamily="34" charset="-120"/>
                          <a:ea typeface="微軟正黑體" panose="020B0604030504040204" pitchFamily="34" charset="-120"/>
                        </a:rPr>
                        <a:t>不用</a:t>
                      </a:r>
                      <a:r>
                        <a:rPr lang="zh-TW" sz="1200" kern="100" dirty="0">
                          <a:effectLst/>
                          <a:latin typeface="微軟正黑體" panose="020B0604030504040204" pitchFamily="34" charset="-120"/>
                          <a:ea typeface="微軟正黑體" panose="020B0604030504040204" pitchFamily="34" charset="-120"/>
                        </a:rPr>
                        <a:t>申請</a:t>
                      </a:r>
                      <a:r>
                        <a:rPr lang="zh-TW" sz="1200" kern="100" dirty="0" smtClean="0">
                          <a:effectLst/>
                          <a:latin typeface="微軟正黑體" panose="020B0604030504040204" pitchFamily="34" charset="-120"/>
                          <a:ea typeface="微軟正黑體" panose="020B0604030504040204" pitchFamily="34" charset="-120"/>
                        </a:rPr>
                        <a:t>居留</a:t>
                      </a:r>
                      <a:endParaRPr lang="zh-TW" sz="1200" kern="100" dirty="0">
                        <a:effectLst/>
                        <a:latin typeface="微軟正黑體" panose="020B0604030504040204" pitchFamily="34" charset="-120"/>
                        <a:ea typeface="微軟正黑體" panose="020B0604030504040204" pitchFamily="34" charset="-120"/>
                        <a:cs typeface="Times New Roman"/>
                      </a:endParaRPr>
                    </a:p>
                  </a:txBody>
                  <a:tcPr marL="27155" marR="271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7800" indent="-177800" algn="ctr">
                        <a:lnSpc>
                          <a:spcPts val="1200"/>
                        </a:lnSpc>
                        <a:spcAft>
                          <a:spcPts val="0"/>
                        </a:spcAft>
                      </a:pPr>
                      <a:r>
                        <a:rPr lang="zh-TW" sz="1200" kern="100" dirty="0" smtClean="0">
                          <a:effectLst/>
                          <a:latin typeface="微軟正黑體" panose="020B0604030504040204" pitchFamily="34" charset="-120"/>
                          <a:ea typeface="微軟正黑體" panose="020B0604030504040204" pitchFamily="34" charset="-120"/>
                        </a:rPr>
                        <a:t>不用</a:t>
                      </a:r>
                      <a:r>
                        <a:rPr lang="zh-TW" sz="1200" kern="100" dirty="0">
                          <a:effectLst/>
                          <a:latin typeface="微軟正黑體" panose="020B0604030504040204" pitchFamily="34" charset="-120"/>
                          <a:ea typeface="微軟正黑體" panose="020B0604030504040204" pitchFamily="34" charset="-120"/>
                        </a:rPr>
                        <a:t>申請</a:t>
                      </a:r>
                      <a:r>
                        <a:rPr lang="zh-TW" sz="1200" kern="100" dirty="0" smtClean="0">
                          <a:effectLst/>
                          <a:latin typeface="微軟正黑體" panose="020B0604030504040204" pitchFamily="34" charset="-120"/>
                          <a:ea typeface="微軟正黑體" panose="020B0604030504040204" pitchFamily="34" charset="-120"/>
                        </a:rPr>
                        <a:t>定居</a:t>
                      </a:r>
                      <a:endParaRPr lang="zh-TW" sz="1200" kern="100" dirty="0">
                        <a:effectLst/>
                        <a:latin typeface="微軟正黑體" panose="020B0604030504040204" pitchFamily="34" charset="-120"/>
                        <a:ea typeface="微軟正黑體" panose="020B0604030504040204" pitchFamily="34" charset="-120"/>
                        <a:cs typeface="Times New Roman"/>
                      </a:endParaRPr>
                    </a:p>
                  </a:txBody>
                  <a:tcPr marL="27155" marR="271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27947">
                <a:tc vMerge="1">
                  <a:txBody>
                    <a:bodyPr/>
                    <a:lstStyle/>
                    <a:p>
                      <a:endParaRPr lang="zh-TW" altLang="en-US"/>
                    </a:p>
                  </a:txBody>
                  <a:tcPr/>
                </a:tc>
                <a:tc gridSpan="2" vMerge="1">
                  <a:txBody>
                    <a:bodyPr/>
                    <a:lstStyle/>
                    <a:p>
                      <a:endParaRPr lang="zh-TW" altLang="en-US"/>
                    </a:p>
                  </a:txBody>
                  <a:tcPr/>
                </a:tc>
                <a:tc hMerge="1" vMerge="1">
                  <a:txBody>
                    <a:bodyPr/>
                    <a:lstStyle/>
                    <a:p>
                      <a:endParaRPr lang="zh-TW" altLang="en-US"/>
                    </a:p>
                  </a:txBody>
                  <a:tcPr/>
                </a:tc>
                <a:tc>
                  <a:txBody>
                    <a:bodyPr/>
                    <a:lstStyle/>
                    <a:p>
                      <a:pPr marL="177800" indent="-177800" algn="ctr">
                        <a:lnSpc>
                          <a:spcPts val="1200"/>
                        </a:lnSpc>
                        <a:spcAft>
                          <a:spcPts val="0"/>
                        </a:spcAft>
                      </a:pPr>
                      <a:r>
                        <a:rPr lang="zh-TW" sz="1200" kern="100" dirty="0">
                          <a:effectLst/>
                          <a:latin typeface="微軟正黑體" panose="020B0604030504040204" pitchFamily="34" charset="-120"/>
                          <a:ea typeface="微軟正黑體" panose="020B0604030504040204" pitchFamily="34" charset="-120"/>
                        </a:rPr>
                        <a:t>未曾設</a:t>
                      </a:r>
                      <a:r>
                        <a:rPr lang="zh-TW" sz="1200" kern="100" dirty="0" smtClean="0">
                          <a:effectLst/>
                          <a:latin typeface="微軟正黑體" panose="020B0604030504040204" pitchFamily="34" charset="-120"/>
                          <a:ea typeface="微軟正黑體" panose="020B0604030504040204" pitchFamily="34" charset="-120"/>
                        </a:rPr>
                        <a:t>籍</a:t>
                      </a:r>
                      <a:endParaRPr lang="zh-TW" sz="1200" kern="100" dirty="0">
                        <a:effectLst/>
                        <a:latin typeface="微軟正黑體" panose="020B0604030504040204" pitchFamily="34" charset="-120"/>
                        <a:ea typeface="微軟正黑體" panose="020B0604030504040204" pitchFamily="34" charset="-120"/>
                      </a:endParaRPr>
                    </a:p>
                  </a:txBody>
                  <a:tcPr marL="27155" marR="271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pPr marL="177800" indent="-177800" algn="ctr">
                        <a:lnSpc>
                          <a:spcPts val="1200"/>
                        </a:lnSpc>
                        <a:spcAft>
                          <a:spcPts val="0"/>
                        </a:spcAft>
                      </a:pPr>
                      <a:endParaRPr lang="zh-TW" sz="1200" kern="100" dirty="0">
                        <a:effectLst/>
                        <a:latin typeface="微軟正黑體" panose="020B0604030504040204" pitchFamily="34" charset="-120"/>
                        <a:ea typeface="微軟正黑體" panose="020B0604030504040204" pitchFamily="34" charset="-120"/>
                        <a:cs typeface="Times New Roman"/>
                      </a:endParaRPr>
                    </a:p>
                  </a:txBody>
                  <a:tcPr marL="27156" marR="27156" marT="0" marB="0" anchor="ctr"/>
                </a:tc>
                <a:tc>
                  <a:txBody>
                    <a:bodyPr/>
                    <a:lstStyle/>
                    <a:p>
                      <a:pPr marL="177800" marR="0" indent="-177800" algn="ctr" defTabSz="914400" rtl="0" eaLnBrk="1" fontAlgn="auto" latinLnBrk="0" hangingPunct="1">
                        <a:lnSpc>
                          <a:spcPts val="1200"/>
                        </a:lnSpc>
                        <a:spcBef>
                          <a:spcPts val="0"/>
                        </a:spcBef>
                        <a:spcAft>
                          <a:spcPts val="0"/>
                        </a:spcAft>
                        <a:buClrTx/>
                        <a:buSzTx/>
                        <a:buFontTx/>
                        <a:buNone/>
                        <a:tabLst/>
                        <a:defRPr/>
                      </a:pPr>
                      <a:r>
                        <a:rPr lang="zh-TW" altLang="zh-TW" sz="1200" kern="100" dirty="0" smtClean="0">
                          <a:effectLst/>
                          <a:latin typeface="微軟正黑體" panose="020B0604030504040204" pitchFamily="34" charset="-120"/>
                          <a:ea typeface="微軟正黑體" panose="020B0604030504040204" pitchFamily="34" charset="-120"/>
                        </a:rPr>
                        <a:t>申請居留條件</a:t>
                      </a:r>
                      <a:endParaRPr lang="en-US" altLang="zh-TW" sz="1200" kern="100" dirty="0" smtClean="0">
                        <a:effectLst/>
                        <a:latin typeface="微軟正黑體" panose="020B0604030504040204" pitchFamily="34" charset="-120"/>
                        <a:ea typeface="微軟正黑體" panose="020B0604030504040204" pitchFamily="34" charset="-120"/>
                      </a:endParaRPr>
                    </a:p>
                    <a:p>
                      <a:pPr marL="177800" marR="0" indent="-177800" algn="ctr" defTabSz="914400" rtl="0" eaLnBrk="1" fontAlgn="auto" latinLnBrk="0" hangingPunct="1">
                        <a:lnSpc>
                          <a:spcPts val="1200"/>
                        </a:lnSpc>
                        <a:spcBef>
                          <a:spcPts val="0"/>
                        </a:spcBef>
                        <a:spcAft>
                          <a:spcPts val="0"/>
                        </a:spcAft>
                        <a:buClrTx/>
                        <a:buSzTx/>
                        <a:buFontTx/>
                        <a:buNone/>
                        <a:tabLst/>
                        <a:defRPr/>
                      </a:pPr>
                      <a:r>
                        <a:rPr lang="en-US" sz="1200" kern="100" dirty="0" smtClean="0">
                          <a:effectLst/>
                          <a:latin typeface="微軟正黑體" panose="020B0604030504040204" pitchFamily="34" charset="-120"/>
                          <a:ea typeface="微軟正黑體" panose="020B0604030504040204" pitchFamily="34" charset="-120"/>
                        </a:rPr>
                        <a:t>(</a:t>
                      </a:r>
                      <a:r>
                        <a:rPr lang="zh-TW" altLang="zh-TW" sz="1200" kern="100" dirty="0" smtClean="0">
                          <a:effectLst/>
                          <a:latin typeface="微軟正黑體" panose="020B0604030504040204" pitchFamily="34" charset="-120"/>
                          <a:ea typeface="微軟正黑體" panose="020B0604030504040204" pitchFamily="34" charset="-120"/>
                        </a:rPr>
                        <a:t>入出國及移民法第</a:t>
                      </a:r>
                      <a:r>
                        <a:rPr lang="en-US" altLang="zh-TW" sz="1200" kern="100" dirty="0" smtClean="0">
                          <a:effectLst/>
                          <a:latin typeface="微軟正黑體" panose="020B0604030504040204" pitchFamily="34" charset="-120"/>
                          <a:ea typeface="微軟正黑體" panose="020B0604030504040204" pitchFamily="34" charset="-120"/>
                        </a:rPr>
                        <a:t>9</a:t>
                      </a:r>
                      <a:r>
                        <a:rPr lang="zh-TW" altLang="zh-TW" sz="1200" kern="100" dirty="0" smtClean="0">
                          <a:effectLst/>
                          <a:latin typeface="微軟正黑體" panose="020B0604030504040204" pitchFamily="34" charset="-120"/>
                          <a:ea typeface="微軟正黑體" panose="020B0604030504040204" pitchFamily="34" charset="-120"/>
                        </a:rPr>
                        <a:t>條</a:t>
                      </a:r>
                      <a:r>
                        <a:rPr lang="en-US" sz="1200" kern="100" dirty="0" smtClean="0">
                          <a:effectLst/>
                          <a:latin typeface="微軟正黑體" panose="020B0604030504040204" pitchFamily="34" charset="-120"/>
                          <a:ea typeface="微軟正黑體" panose="020B0604030504040204" pitchFamily="34" charset="-120"/>
                        </a:rPr>
                        <a:t>)</a:t>
                      </a:r>
                      <a:endParaRPr lang="zh-TW" sz="1200" kern="100" dirty="0">
                        <a:effectLst/>
                        <a:latin typeface="微軟正黑體" panose="020B0604030504040204" pitchFamily="34" charset="-120"/>
                        <a:ea typeface="微軟正黑體" panose="020B0604030504040204" pitchFamily="34" charset="-120"/>
                        <a:cs typeface="Times New Roman"/>
                      </a:endParaRPr>
                    </a:p>
                  </a:txBody>
                  <a:tcPr marL="27155" marR="271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7800" marR="0" indent="-177800" algn="ctr" defTabSz="914400" rtl="0" eaLnBrk="1" fontAlgn="auto" latinLnBrk="0" hangingPunct="1">
                        <a:lnSpc>
                          <a:spcPts val="1200"/>
                        </a:lnSpc>
                        <a:spcBef>
                          <a:spcPts val="0"/>
                        </a:spcBef>
                        <a:spcAft>
                          <a:spcPts val="0"/>
                        </a:spcAft>
                        <a:buClrTx/>
                        <a:buSzTx/>
                        <a:buFontTx/>
                        <a:buNone/>
                        <a:tabLst/>
                        <a:defRPr/>
                      </a:pPr>
                      <a:r>
                        <a:rPr lang="zh-TW" altLang="zh-TW" sz="1200" kern="100" dirty="0" smtClean="0">
                          <a:effectLst/>
                          <a:latin typeface="微軟正黑體" panose="020B0604030504040204" pitchFamily="34" charset="-120"/>
                          <a:ea typeface="微軟正黑體" panose="020B0604030504040204" pitchFamily="34" charset="-120"/>
                        </a:rPr>
                        <a:t>申請定居條件</a:t>
                      </a:r>
                      <a:endParaRPr lang="en-US" altLang="zh-TW" sz="1200" kern="100" dirty="0" smtClean="0">
                        <a:effectLst/>
                        <a:latin typeface="微軟正黑體" panose="020B0604030504040204" pitchFamily="34" charset="-120"/>
                        <a:ea typeface="微軟正黑體" panose="020B0604030504040204" pitchFamily="34" charset="-120"/>
                      </a:endParaRPr>
                    </a:p>
                    <a:p>
                      <a:pPr marL="177800" marR="0" indent="-177800" algn="ctr" defTabSz="914400" rtl="0" eaLnBrk="1" fontAlgn="auto" latinLnBrk="0" hangingPunct="1">
                        <a:lnSpc>
                          <a:spcPts val="1200"/>
                        </a:lnSpc>
                        <a:spcBef>
                          <a:spcPts val="0"/>
                        </a:spcBef>
                        <a:spcAft>
                          <a:spcPts val="0"/>
                        </a:spcAft>
                        <a:buClrTx/>
                        <a:buSzTx/>
                        <a:buFontTx/>
                        <a:buNone/>
                        <a:tabLst/>
                        <a:defRPr/>
                      </a:pPr>
                      <a:r>
                        <a:rPr lang="en-US" sz="1200" kern="100" dirty="0" smtClean="0">
                          <a:effectLst/>
                          <a:latin typeface="微軟正黑體" panose="020B0604030504040204" pitchFamily="34" charset="-120"/>
                          <a:ea typeface="微軟正黑體" panose="020B0604030504040204" pitchFamily="34" charset="-120"/>
                        </a:rPr>
                        <a:t>(</a:t>
                      </a:r>
                      <a:r>
                        <a:rPr lang="zh-TW" altLang="zh-TW" sz="1200" kern="100" dirty="0" smtClean="0">
                          <a:effectLst/>
                          <a:latin typeface="微軟正黑體" panose="020B0604030504040204" pitchFamily="34" charset="-120"/>
                          <a:ea typeface="微軟正黑體" panose="020B0604030504040204" pitchFamily="34" charset="-120"/>
                        </a:rPr>
                        <a:t>入出國及移民法第</a:t>
                      </a:r>
                      <a:r>
                        <a:rPr lang="en-US" altLang="zh-TW" sz="1200" kern="100" dirty="0" smtClean="0">
                          <a:effectLst/>
                          <a:latin typeface="微軟正黑體" panose="020B0604030504040204" pitchFamily="34" charset="-120"/>
                          <a:ea typeface="微軟正黑體" panose="020B0604030504040204" pitchFamily="34" charset="-120"/>
                        </a:rPr>
                        <a:t>10</a:t>
                      </a:r>
                      <a:r>
                        <a:rPr lang="zh-TW" altLang="zh-TW" sz="1200" kern="100" dirty="0" smtClean="0">
                          <a:effectLst/>
                          <a:latin typeface="微軟正黑體" panose="020B0604030504040204" pitchFamily="34" charset="-120"/>
                          <a:ea typeface="微軟正黑體" panose="020B0604030504040204" pitchFamily="34" charset="-120"/>
                        </a:rPr>
                        <a:t>條</a:t>
                      </a:r>
                      <a:r>
                        <a:rPr lang="en-US" sz="1200" kern="100" dirty="0" smtClean="0">
                          <a:effectLst/>
                          <a:latin typeface="微軟正黑體" panose="020B0604030504040204" pitchFamily="34" charset="-120"/>
                          <a:ea typeface="微軟正黑體" panose="020B0604030504040204" pitchFamily="34" charset="-120"/>
                        </a:rPr>
                        <a:t>)</a:t>
                      </a:r>
                      <a:endParaRPr lang="zh-TW" sz="1200" kern="100" dirty="0">
                        <a:effectLst/>
                        <a:latin typeface="微軟正黑體" panose="020B0604030504040204" pitchFamily="34" charset="-120"/>
                        <a:ea typeface="微軟正黑體" panose="020B0604030504040204" pitchFamily="34" charset="-120"/>
                        <a:cs typeface="Times New Roman"/>
                      </a:endParaRPr>
                    </a:p>
                  </a:txBody>
                  <a:tcPr marL="27155" marR="271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94269">
                <a:tc vMerge="1">
                  <a:txBody>
                    <a:bodyPr/>
                    <a:lstStyle/>
                    <a:p>
                      <a:endParaRPr lang="zh-TW" altLang="en-US"/>
                    </a:p>
                  </a:txBody>
                  <a:tcPr/>
                </a:tc>
                <a:tc rowSpan="3">
                  <a:txBody>
                    <a:bodyPr/>
                    <a:lstStyle/>
                    <a:p>
                      <a:pPr marL="63500" indent="-63500" algn="ctr">
                        <a:lnSpc>
                          <a:spcPts val="1200"/>
                        </a:lnSpc>
                        <a:spcAft>
                          <a:spcPts val="0"/>
                        </a:spcAft>
                      </a:pPr>
                      <a:r>
                        <a:rPr lang="zh-TW" sz="1200" kern="100" dirty="0">
                          <a:effectLst/>
                          <a:latin typeface="微軟正黑體" panose="020B0604030504040204" pitchFamily="34" charset="-120"/>
                          <a:ea typeface="微軟正黑體" panose="020B0604030504040204" pitchFamily="34" charset="-120"/>
                        </a:rPr>
                        <a:t>外國</a:t>
                      </a:r>
                      <a:r>
                        <a:rPr lang="zh-TW" sz="1200" kern="100" dirty="0" smtClean="0">
                          <a:effectLst/>
                          <a:latin typeface="微軟正黑體" panose="020B0604030504040204" pitchFamily="34" charset="-120"/>
                          <a:ea typeface="微軟正黑體" panose="020B0604030504040204" pitchFamily="34" charset="-120"/>
                        </a:rPr>
                        <a:t>國籍</a:t>
                      </a:r>
                      <a:endParaRPr lang="en-US" altLang="zh-TW" sz="1200" kern="100" dirty="0" smtClean="0">
                        <a:effectLst/>
                        <a:latin typeface="微軟正黑體" panose="020B0604030504040204" pitchFamily="34" charset="-120"/>
                        <a:ea typeface="微軟正黑體" panose="020B0604030504040204" pitchFamily="34" charset="-120"/>
                      </a:endParaRPr>
                    </a:p>
                    <a:p>
                      <a:pPr marL="63500" indent="-63500" algn="ctr">
                        <a:lnSpc>
                          <a:spcPts val="1200"/>
                        </a:lnSpc>
                        <a:spcAft>
                          <a:spcPts val="0"/>
                        </a:spcAft>
                      </a:pPr>
                      <a:r>
                        <a:rPr lang="zh-TW" sz="1200" kern="100" dirty="0" smtClean="0">
                          <a:effectLst/>
                          <a:latin typeface="微軟正黑體" panose="020B0604030504040204" pitchFamily="34" charset="-120"/>
                          <a:ea typeface="微軟正黑體" panose="020B0604030504040204" pitchFamily="34" charset="-120"/>
                        </a:rPr>
                        <a:t>兼具</a:t>
                      </a:r>
                      <a:r>
                        <a:rPr lang="zh-TW" altLang="en-US" sz="1200" kern="100" dirty="0" smtClean="0">
                          <a:effectLst/>
                          <a:latin typeface="微軟正黑體" panose="020B0604030504040204" pitchFamily="34" charset="-120"/>
                          <a:ea typeface="微軟正黑體" panose="020B0604030504040204" pitchFamily="34" charset="-120"/>
                        </a:rPr>
                        <a:t>我</a:t>
                      </a:r>
                      <a:r>
                        <a:rPr lang="zh-TW" sz="1200" kern="100" dirty="0" smtClean="0">
                          <a:effectLst/>
                          <a:latin typeface="微軟正黑體" panose="020B0604030504040204" pitchFamily="34" charset="-120"/>
                          <a:ea typeface="微軟正黑體" panose="020B0604030504040204" pitchFamily="34" charset="-120"/>
                        </a:rPr>
                        <a:t>國籍</a:t>
                      </a:r>
                      <a:endParaRPr lang="zh-TW" sz="1200" kern="100" dirty="0">
                        <a:effectLst/>
                        <a:latin typeface="微軟正黑體" panose="020B0604030504040204" pitchFamily="34" charset="-120"/>
                        <a:ea typeface="微軟正黑體" panose="020B0604030504040204" pitchFamily="34" charset="-120"/>
                      </a:endParaRPr>
                    </a:p>
                    <a:p>
                      <a:pPr marL="63500" indent="-63500" algn="ctr">
                        <a:lnSpc>
                          <a:spcPts val="1200"/>
                        </a:lnSpc>
                        <a:spcAft>
                          <a:spcPts val="0"/>
                        </a:spcAft>
                      </a:pPr>
                      <a:r>
                        <a:rPr lang="en-US" sz="1200" kern="100" dirty="0">
                          <a:effectLst/>
                          <a:latin typeface="微軟正黑體" panose="020B0604030504040204" pitchFamily="34" charset="-120"/>
                          <a:ea typeface="微軟正黑體" panose="020B0604030504040204" pitchFamily="34" charset="-120"/>
                        </a:rPr>
                        <a:t>(</a:t>
                      </a:r>
                      <a:r>
                        <a:rPr lang="zh-TW" sz="1200" kern="100" dirty="0">
                          <a:effectLst/>
                          <a:latin typeface="微軟正黑體" panose="020B0604030504040204" pitchFamily="34" charset="-120"/>
                          <a:ea typeface="微軟正黑體" panose="020B0604030504040204" pitchFamily="34" charset="-120"/>
                        </a:rPr>
                        <a:t>雙重國籍</a:t>
                      </a:r>
                      <a:r>
                        <a:rPr lang="en-US" sz="1200" kern="100" dirty="0">
                          <a:effectLst/>
                          <a:latin typeface="微軟正黑體" panose="020B0604030504040204" pitchFamily="34" charset="-120"/>
                          <a:ea typeface="微軟正黑體" panose="020B0604030504040204" pitchFamily="34" charset="-120"/>
                        </a:rPr>
                        <a:t>)</a:t>
                      </a:r>
                      <a:endParaRPr lang="zh-TW" sz="1200" kern="100" dirty="0">
                        <a:effectLst/>
                        <a:latin typeface="微軟正黑體" panose="020B0604030504040204" pitchFamily="34" charset="-120"/>
                        <a:ea typeface="微軟正黑體" panose="020B0604030504040204" pitchFamily="34" charset="-120"/>
                        <a:cs typeface="Times New Roman"/>
                      </a:endParaRPr>
                    </a:p>
                  </a:txBody>
                  <a:tcPr marL="27155" marR="271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2">
                  <a:txBody>
                    <a:bodyPr/>
                    <a:lstStyle/>
                    <a:p>
                      <a:pPr marL="63500" indent="-63500" algn="ctr">
                        <a:lnSpc>
                          <a:spcPts val="1200"/>
                        </a:lnSpc>
                        <a:spcAft>
                          <a:spcPts val="0"/>
                        </a:spcAft>
                      </a:pPr>
                      <a:r>
                        <a:rPr lang="zh-TW" sz="1200" kern="100" dirty="0">
                          <a:effectLst/>
                          <a:latin typeface="微軟正黑體" panose="020B0604030504040204" pitchFamily="34" charset="-120"/>
                          <a:ea typeface="微軟正黑體" panose="020B0604030504040204" pitchFamily="34" charset="-120"/>
                        </a:rPr>
                        <a:t>持我國護照入國</a:t>
                      </a:r>
                      <a:endParaRPr lang="zh-TW" sz="1200" kern="100" dirty="0">
                        <a:effectLst/>
                        <a:latin typeface="微軟正黑體" panose="020B0604030504040204" pitchFamily="34" charset="-120"/>
                        <a:ea typeface="微軟正黑體" panose="020B0604030504040204" pitchFamily="34" charset="-120"/>
                        <a:cs typeface="Times New Roman"/>
                      </a:endParaRPr>
                    </a:p>
                  </a:txBody>
                  <a:tcPr marL="27155" marR="271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7800" indent="-177800" algn="ctr">
                        <a:lnSpc>
                          <a:spcPts val="1200"/>
                        </a:lnSpc>
                        <a:spcAft>
                          <a:spcPts val="0"/>
                        </a:spcAft>
                      </a:pPr>
                      <a:r>
                        <a:rPr lang="zh-TW" sz="1200" kern="100" dirty="0">
                          <a:effectLst/>
                          <a:latin typeface="微軟正黑體" panose="020B0604030504040204" pitchFamily="34" charset="-120"/>
                          <a:ea typeface="微軟正黑體" panose="020B0604030504040204" pitchFamily="34" charset="-120"/>
                        </a:rPr>
                        <a:t>設有戶籍</a:t>
                      </a:r>
                      <a:endParaRPr lang="zh-TW" sz="1200" kern="100" dirty="0">
                        <a:effectLst/>
                        <a:latin typeface="微軟正黑體" panose="020B0604030504040204" pitchFamily="34" charset="-120"/>
                        <a:ea typeface="微軟正黑體" panose="020B0604030504040204" pitchFamily="34" charset="-120"/>
                        <a:cs typeface="Times New Roman"/>
                      </a:endParaRPr>
                    </a:p>
                  </a:txBody>
                  <a:tcPr marL="27155" marR="271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pPr marL="177800" indent="-177800" algn="ctr">
                        <a:lnSpc>
                          <a:spcPts val="1200"/>
                        </a:lnSpc>
                        <a:spcAft>
                          <a:spcPts val="0"/>
                        </a:spcAft>
                      </a:pPr>
                      <a:endParaRPr lang="zh-TW" sz="1200" kern="100" dirty="0">
                        <a:effectLst/>
                        <a:latin typeface="微軟正黑體" panose="020B0604030504040204" pitchFamily="34" charset="-120"/>
                        <a:ea typeface="微軟正黑體" panose="020B0604030504040204" pitchFamily="34" charset="-120"/>
                        <a:cs typeface="Times New Roman"/>
                      </a:endParaRPr>
                    </a:p>
                  </a:txBody>
                  <a:tcPr marL="27156" marR="27156" marT="0" marB="0" anchor="ctr"/>
                </a:tc>
                <a:tc>
                  <a:txBody>
                    <a:bodyPr/>
                    <a:lstStyle/>
                    <a:p>
                      <a:pPr marL="177800" indent="-177800" algn="ctr">
                        <a:lnSpc>
                          <a:spcPts val="1200"/>
                        </a:lnSpc>
                        <a:spcAft>
                          <a:spcPts val="0"/>
                        </a:spcAft>
                      </a:pPr>
                      <a:r>
                        <a:rPr lang="zh-TW" sz="1200" kern="100" dirty="0" smtClean="0">
                          <a:effectLst/>
                          <a:latin typeface="微軟正黑體" panose="020B0604030504040204" pitchFamily="34" charset="-120"/>
                          <a:ea typeface="微軟正黑體" panose="020B0604030504040204" pitchFamily="34" charset="-120"/>
                        </a:rPr>
                        <a:t>不用</a:t>
                      </a:r>
                      <a:r>
                        <a:rPr lang="zh-TW" sz="1200" kern="100" dirty="0">
                          <a:effectLst/>
                          <a:latin typeface="微軟正黑體" panose="020B0604030504040204" pitchFamily="34" charset="-120"/>
                          <a:ea typeface="微軟正黑體" panose="020B0604030504040204" pitchFamily="34" charset="-120"/>
                        </a:rPr>
                        <a:t>申請</a:t>
                      </a:r>
                      <a:r>
                        <a:rPr lang="zh-TW" sz="1200" kern="100" dirty="0" smtClean="0">
                          <a:effectLst/>
                          <a:latin typeface="微軟正黑體" panose="020B0604030504040204" pitchFamily="34" charset="-120"/>
                          <a:ea typeface="微軟正黑體" panose="020B0604030504040204" pitchFamily="34" charset="-120"/>
                        </a:rPr>
                        <a:t>居留</a:t>
                      </a:r>
                      <a:endParaRPr lang="zh-TW" sz="1200" kern="100" dirty="0">
                        <a:effectLst/>
                        <a:latin typeface="微軟正黑體" panose="020B0604030504040204" pitchFamily="34" charset="-120"/>
                        <a:ea typeface="微軟正黑體" panose="020B0604030504040204" pitchFamily="34" charset="-120"/>
                        <a:cs typeface="Times New Roman"/>
                      </a:endParaRPr>
                    </a:p>
                  </a:txBody>
                  <a:tcPr marL="27155" marR="271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7800" indent="-177800" algn="ctr">
                        <a:lnSpc>
                          <a:spcPts val="1200"/>
                        </a:lnSpc>
                        <a:spcAft>
                          <a:spcPts val="0"/>
                        </a:spcAft>
                      </a:pPr>
                      <a:r>
                        <a:rPr lang="zh-TW" altLang="zh-TW" sz="1200" kern="100" dirty="0" smtClean="0">
                          <a:effectLst/>
                          <a:latin typeface="微軟正黑體" panose="020B0604030504040204" pitchFamily="34" charset="-120"/>
                          <a:ea typeface="微軟正黑體" panose="020B0604030504040204" pitchFamily="34" charset="-120"/>
                        </a:rPr>
                        <a:t>不用申請定居</a:t>
                      </a:r>
                      <a:endParaRPr lang="zh-TW" altLang="zh-TW" sz="1200" kern="100" dirty="0">
                        <a:effectLst/>
                        <a:latin typeface="微軟正黑體" panose="020B0604030504040204" pitchFamily="34" charset="-120"/>
                        <a:ea typeface="微軟正黑體" panose="020B0604030504040204" pitchFamily="34" charset="-120"/>
                        <a:cs typeface="Times New Roman"/>
                      </a:endParaRPr>
                    </a:p>
                  </a:txBody>
                  <a:tcPr marL="27155" marR="271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94269">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marL="177800" indent="-177800" algn="ctr">
                        <a:lnSpc>
                          <a:spcPts val="1200"/>
                        </a:lnSpc>
                        <a:spcAft>
                          <a:spcPts val="0"/>
                        </a:spcAft>
                      </a:pPr>
                      <a:r>
                        <a:rPr lang="zh-TW" sz="1200" kern="100" dirty="0">
                          <a:effectLst/>
                          <a:latin typeface="微軟正黑體" panose="020B0604030504040204" pitchFamily="34" charset="-120"/>
                          <a:ea typeface="微軟正黑體" panose="020B0604030504040204" pitchFamily="34" charset="-120"/>
                        </a:rPr>
                        <a:t>未設籍</a:t>
                      </a:r>
                      <a:endParaRPr lang="zh-TW" sz="1200" kern="100" dirty="0">
                        <a:effectLst/>
                        <a:latin typeface="微軟正黑體" panose="020B0604030504040204" pitchFamily="34" charset="-120"/>
                        <a:ea typeface="微軟正黑體" panose="020B0604030504040204" pitchFamily="34" charset="-120"/>
                        <a:cs typeface="Times New Roman"/>
                      </a:endParaRPr>
                    </a:p>
                  </a:txBody>
                  <a:tcPr marL="27155" marR="271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5">
                  <a:txBody>
                    <a:bodyPr/>
                    <a:lstStyle/>
                    <a:p>
                      <a:pPr marL="0" indent="0">
                        <a:lnSpc>
                          <a:spcPts val="1200"/>
                        </a:lnSpc>
                        <a:spcAft>
                          <a:spcPts val="0"/>
                        </a:spcAft>
                      </a:pPr>
                      <a:r>
                        <a:rPr lang="zh-TW" sz="1200" kern="100" dirty="0" smtClean="0">
                          <a:effectLst/>
                          <a:latin typeface="微軟正黑體" panose="020B0604030504040204" pitchFamily="34" charset="-120"/>
                          <a:ea typeface="微軟正黑體" panose="020B0604030504040204" pitchFamily="34" charset="-120"/>
                        </a:rPr>
                        <a:t>評點制</a:t>
                      </a:r>
                      <a:r>
                        <a:rPr lang="zh-TW" altLang="en-US" sz="1200" kern="100" dirty="0" smtClean="0">
                          <a:effectLst/>
                          <a:latin typeface="微軟正黑體" panose="020B0604030504040204" pitchFamily="34" charset="-120"/>
                          <a:ea typeface="微軟正黑體" panose="020B0604030504040204" pitchFamily="34" charset="-120"/>
                        </a:rPr>
                        <a:t>；另</a:t>
                      </a:r>
                      <a:r>
                        <a:rPr lang="zh-TW" altLang="zh-TW" sz="1200" kern="0" dirty="0" smtClean="0">
                          <a:effectLst/>
                          <a:latin typeface="微軟正黑體" panose="020B0604030504040204" pitchFamily="34" charset="-120"/>
                          <a:ea typeface="微軟正黑體" panose="020B0604030504040204" pitchFamily="34" charset="-120"/>
                        </a:rPr>
                        <a:t>符月平均薪資達</a:t>
                      </a:r>
                      <a:r>
                        <a:rPr lang="en-US" altLang="zh-TW" sz="1200" kern="0" dirty="0" smtClean="0">
                          <a:effectLst/>
                          <a:latin typeface="微軟正黑體" panose="020B0604030504040204" pitchFamily="34" charset="-120"/>
                          <a:ea typeface="微軟正黑體" panose="020B0604030504040204" pitchFamily="34" charset="-120"/>
                        </a:rPr>
                        <a:t>47,971</a:t>
                      </a:r>
                      <a:r>
                        <a:rPr lang="zh-TW" altLang="zh-TW" sz="1200" kern="0" dirty="0" smtClean="0">
                          <a:effectLst/>
                          <a:latin typeface="微軟正黑體" panose="020B0604030504040204" pitchFamily="34" charset="-120"/>
                          <a:ea typeface="微軟正黑體" panose="020B0604030504040204" pitchFamily="34" charset="-120"/>
                        </a:rPr>
                        <a:t>元</a:t>
                      </a:r>
                      <a:r>
                        <a:rPr lang="zh-TW" altLang="en-US" sz="1200" kern="0" dirty="0" smtClean="0">
                          <a:effectLst/>
                          <a:latin typeface="微軟正黑體" panose="020B0604030504040204" pitchFamily="34" charset="-120"/>
                          <a:ea typeface="微軟正黑體" panose="020B0604030504040204" pitchFamily="34" charset="-120"/>
                        </a:rPr>
                        <a:t>以上，免評點</a:t>
                      </a:r>
                      <a:endParaRPr lang="zh-TW" sz="1200" kern="100" dirty="0">
                        <a:effectLst/>
                        <a:latin typeface="微軟正黑體" panose="020B0604030504040204" pitchFamily="34" charset="-120"/>
                        <a:ea typeface="微軟正黑體" panose="020B0604030504040204" pitchFamily="34" charset="-120"/>
                        <a:cs typeface="Times New Roman"/>
                      </a:endParaRPr>
                    </a:p>
                  </a:txBody>
                  <a:tcPr marL="27155" marR="271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7800" marR="0" indent="-177800" algn="ctr" defTabSz="914400" rtl="0" eaLnBrk="1" fontAlgn="auto" latinLnBrk="0" hangingPunct="1">
                        <a:lnSpc>
                          <a:spcPts val="1200"/>
                        </a:lnSpc>
                        <a:spcBef>
                          <a:spcPts val="0"/>
                        </a:spcBef>
                        <a:spcAft>
                          <a:spcPts val="0"/>
                        </a:spcAft>
                        <a:buClrTx/>
                        <a:buSzTx/>
                        <a:buFontTx/>
                        <a:buNone/>
                        <a:tabLst/>
                        <a:defRPr/>
                      </a:pPr>
                      <a:r>
                        <a:rPr lang="zh-TW" altLang="zh-TW" sz="1200" kern="100" dirty="0" smtClean="0">
                          <a:effectLst/>
                          <a:latin typeface="微軟正黑體" panose="020B0604030504040204" pitchFamily="34" charset="-120"/>
                          <a:ea typeface="微軟正黑體" panose="020B0604030504040204" pitchFamily="34" charset="-120"/>
                        </a:rPr>
                        <a:t>申請居留條件</a:t>
                      </a:r>
                      <a:r>
                        <a:rPr lang="zh-TW" sz="1200" kern="100" dirty="0" smtClean="0">
                          <a:effectLst/>
                          <a:latin typeface="微軟正黑體" panose="020B0604030504040204" pitchFamily="34" charset="-120"/>
                          <a:ea typeface="微軟正黑體" panose="020B0604030504040204" pitchFamily="34" charset="-120"/>
                        </a:rPr>
                        <a:t> </a:t>
                      </a:r>
                      <a:endParaRPr lang="en-US" altLang="zh-TW" sz="1200" kern="100" dirty="0" smtClean="0">
                        <a:effectLst/>
                        <a:latin typeface="微軟正黑體" panose="020B0604030504040204" pitchFamily="34" charset="-120"/>
                        <a:ea typeface="微軟正黑體" panose="020B0604030504040204" pitchFamily="34" charset="-120"/>
                      </a:endParaRPr>
                    </a:p>
                    <a:p>
                      <a:pPr marL="177800" marR="0" indent="-177800" algn="ctr" defTabSz="914400" rtl="0" eaLnBrk="1" fontAlgn="auto" latinLnBrk="0" hangingPunct="1">
                        <a:lnSpc>
                          <a:spcPts val="1200"/>
                        </a:lnSpc>
                        <a:spcBef>
                          <a:spcPts val="0"/>
                        </a:spcBef>
                        <a:spcAft>
                          <a:spcPts val="0"/>
                        </a:spcAft>
                        <a:buClrTx/>
                        <a:buSzTx/>
                        <a:buFontTx/>
                        <a:buNone/>
                        <a:tabLst/>
                        <a:defRPr/>
                      </a:pPr>
                      <a:r>
                        <a:rPr lang="en-US" sz="1200" kern="100" dirty="0" smtClean="0">
                          <a:effectLst/>
                          <a:latin typeface="微軟正黑體" panose="020B0604030504040204" pitchFamily="34" charset="-120"/>
                          <a:ea typeface="微軟正黑體" panose="020B0604030504040204" pitchFamily="34" charset="-120"/>
                        </a:rPr>
                        <a:t>(</a:t>
                      </a:r>
                      <a:r>
                        <a:rPr lang="zh-TW" altLang="zh-TW" sz="1200" kern="100" dirty="0" smtClean="0">
                          <a:effectLst/>
                          <a:latin typeface="微軟正黑體" panose="020B0604030504040204" pitchFamily="34" charset="-120"/>
                          <a:ea typeface="微軟正黑體" panose="020B0604030504040204" pitchFamily="34" charset="-120"/>
                        </a:rPr>
                        <a:t>入出國及移民法第</a:t>
                      </a:r>
                      <a:r>
                        <a:rPr lang="en-US" altLang="zh-TW" sz="1200" kern="100" dirty="0" smtClean="0">
                          <a:effectLst/>
                          <a:latin typeface="微軟正黑體" panose="020B0604030504040204" pitchFamily="34" charset="-120"/>
                          <a:ea typeface="微軟正黑體" panose="020B0604030504040204" pitchFamily="34" charset="-120"/>
                        </a:rPr>
                        <a:t>9</a:t>
                      </a:r>
                      <a:r>
                        <a:rPr lang="zh-TW" altLang="zh-TW" sz="1200" kern="100" dirty="0" smtClean="0">
                          <a:effectLst/>
                          <a:latin typeface="微軟正黑體" panose="020B0604030504040204" pitchFamily="34" charset="-120"/>
                          <a:ea typeface="微軟正黑體" panose="020B0604030504040204" pitchFamily="34" charset="-120"/>
                        </a:rPr>
                        <a:t>條</a:t>
                      </a:r>
                      <a:r>
                        <a:rPr lang="en-US" sz="1200" kern="100" dirty="0" smtClean="0">
                          <a:effectLst/>
                          <a:latin typeface="微軟正黑體" panose="020B0604030504040204" pitchFamily="34" charset="-120"/>
                          <a:ea typeface="微軟正黑體" panose="020B0604030504040204" pitchFamily="34" charset="-120"/>
                        </a:rPr>
                        <a:t>)</a:t>
                      </a:r>
                      <a:endParaRPr lang="zh-TW" sz="1200" kern="100" dirty="0">
                        <a:effectLst/>
                        <a:latin typeface="微軟正黑體" panose="020B0604030504040204" pitchFamily="34" charset="-120"/>
                        <a:ea typeface="微軟正黑體" panose="020B0604030504040204" pitchFamily="34" charset="-120"/>
                        <a:cs typeface="Times New Roman"/>
                      </a:endParaRPr>
                    </a:p>
                  </a:txBody>
                  <a:tcPr marL="27155" marR="271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7800" indent="-177800" algn="ctr">
                        <a:lnSpc>
                          <a:spcPts val="1200"/>
                        </a:lnSpc>
                        <a:spcAft>
                          <a:spcPts val="0"/>
                        </a:spcAft>
                      </a:pPr>
                      <a:r>
                        <a:rPr lang="zh-TW" sz="1200" kern="100" dirty="0">
                          <a:effectLst/>
                          <a:latin typeface="微軟正黑體" panose="020B0604030504040204" pitchFamily="34" charset="-120"/>
                          <a:ea typeface="微軟正黑體" panose="020B0604030504040204" pitchFamily="34" charset="-120"/>
                        </a:rPr>
                        <a:t>入出國及移民法第</a:t>
                      </a:r>
                      <a:r>
                        <a:rPr lang="en-US" sz="1200" kern="100" dirty="0">
                          <a:effectLst/>
                          <a:latin typeface="微軟正黑體" panose="020B0604030504040204" pitchFamily="34" charset="-120"/>
                          <a:ea typeface="微軟正黑體" panose="020B0604030504040204" pitchFamily="34" charset="-120"/>
                        </a:rPr>
                        <a:t>10</a:t>
                      </a:r>
                      <a:r>
                        <a:rPr lang="zh-TW" sz="1200" kern="100" dirty="0">
                          <a:effectLst/>
                          <a:latin typeface="微軟正黑體" panose="020B0604030504040204" pitchFamily="34" charset="-120"/>
                          <a:ea typeface="微軟正黑體" panose="020B0604030504040204" pitchFamily="34" charset="-120"/>
                        </a:rPr>
                        <a:t>條</a:t>
                      </a:r>
                    </a:p>
                    <a:p>
                      <a:pPr marL="162560" indent="-162560" algn="ctr">
                        <a:lnSpc>
                          <a:spcPts val="1200"/>
                        </a:lnSpc>
                        <a:spcAft>
                          <a:spcPts val="0"/>
                        </a:spcAft>
                      </a:pPr>
                      <a:r>
                        <a:rPr lang="en-US" sz="1200" kern="100" spc="-60" dirty="0">
                          <a:effectLst/>
                          <a:latin typeface="微軟正黑體" panose="020B0604030504040204" pitchFamily="34" charset="-120"/>
                          <a:ea typeface="微軟正黑體" panose="020B0604030504040204" pitchFamily="34" charset="-120"/>
                        </a:rPr>
                        <a:t>(</a:t>
                      </a:r>
                      <a:r>
                        <a:rPr lang="zh-TW" sz="1200" kern="100" spc="-60" dirty="0">
                          <a:effectLst/>
                          <a:latin typeface="微軟正黑體" panose="020B0604030504040204" pitchFamily="34" charset="-120"/>
                          <a:ea typeface="微軟正黑體" panose="020B0604030504040204" pitchFamily="34" charset="-120"/>
                        </a:rPr>
                        <a:t>申請定居條件</a:t>
                      </a:r>
                      <a:r>
                        <a:rPr lang="en-US" sz="1200" kern="100" spc="-60" dirty="0">
                          <a:effectLst/>
                          <a:latin typeface="微軟正黑體" panose="020B0604030504040204" pitchFamily="34" charset="-120"/>
                          <a:ea typeface="微軟正黑體" panose="020B0604030504040204" pitchFamily="34" charset="-120"/>
                        </a:rPr>
                        <a:t>)</a:t>
                      </a:r>
                      <a:endParaRPr lang="zh-TW" sz="1200" kern="100" dirty="0">
                        <a:effectLst/>
                        <a:latin typeface="微軟正黑體" panose="020B0604030504040204" pitchFamily="34" charset="-120"/>
                        <a:ea typeface="微軟正黑體" panose="020B0604030504040204" pitchFamily="34" charset="-120"/>
                        <a:cs typeface="Times New Roman"/>
                      </a:endParaRPr>
                    </a:p>
                  </a:txBody>
                  <a:tcPr marL="27155" marR="271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94269">
                <a:tc vMerge="1">
                  <a:txBody>
                    <a:bodyPr/>
                    <a:lstStyle/>
                    <a:p>
                      <a:endParaRPr lang="zh-TW" altLang="en-US"/>
                    </a:p>
                  </a:txBody>
                  <a:tcPr/>
                </a:tc>
                <a:tc vMerge="1">
                  <a:txBody>
                    <a:bodyPr/>
                    <a:lstStyle/>
                    <a:p>
                      <a:endParaRPr lang="zh-TW" altLang="en-US"/>
                    </a:p>
                  </a:txBody>
                  <a:tcPr/>
                </a:tc>
                <a:tc>
                  <a:txBody>
                    <a:bodyPr/>
                    <a:lstStyle/>
                    <a:p>
                      <a:pPr marL="63500" indent="-63500" algn="ctr">
                        <a:lnSpc>
                          <a:spcPts val="1200"/>
                        </a:lnSpc>
                        <a:spcAft>
                          <a:spcPts val="0"/>
                        </a:spcAft>
                      </a:pPr>
                      <a:r>
                        <a:rPr lang="zh-TW" sz="1200" kern="100" dirty="0">
                          <a:effectLst/>
                          <a:latin typeface="微軟正黑體" panose="020B0604030504040204" pitchFamily="34" charset="-120"/>
                          <a:ea typeface="微軟正黑體" panose="020B0604030504040204" pitchFamily="34" charset="-120"/>
                        </a:rPr>
                        <a:t>持外國護照入國</a:t>
                      </a:r>
                      <a:endParaRPr lang="zh-TW" sz="1200" kern="100" dirty="0">
                        <a:effectLst/>
                        <a:latin typeface="微軟正黑體" panose="020B0604030504040204" pitchFamily="34" charset="-120"/>
                        <a:ea typeface="微軟正黑體" panose="020B0604030504040204" pitchFamily="34" charset="-120"/>
                        <a:cs typeface="Times New Roman"/>
                      </a:endParaRPr>
                    </a:p>
                  </a:txBody>
                  <a:tcPr marL="27155" marR="271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7800" indent="-177800" algn="ctr">
                        <a:lnSpc>
                          <a:spcPts val="1200"/>
                        </a:lnSpc>
                        <a:spcAft>
                          <a:spcPts val="0"/>
                        </a:spcAft>
                      </a:pPr>
                      <a:r>
                        <a:rPr lang="zh-TW" sz="1200" kern="100" dirty="0">
                          <a:effectLst/>
                          <a:latin typeface="微軟正黑體" panose="020B0604030504040204" pitchFamily="34" charset="-120"/>
                          <a:ea typeface="微軟正黑體" panose="020B0604030504040204" pitchFamily="34" charset="-120"/>
                        </a:rPr>
                        <a:t>未設籍</a:t>
                      </a:r>
                      <a:endParaRPr lang="zh-TW" sz="1200" kern="100" dirty="0">
                        <a:effectLst/>
                        <a:latin typeface="微軟正黑體" panose="020B0604030504040204" pitchFamily="34" charset="-120"/>
                        <a:ea typeface="微軟正黑體" panose="020B0604030504040204" pitchFamily="34" charset="-120"/>
                        <a:cs typeface="Times New Roman"/>
                      </a:endParaRPr>
                    </a:p>
                  </a:txBody>
                  <a:tcPr marL="27155" marR="271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zh-TW" altLang="en-US"/>
                    </a:p>
                  </a:txBody>
                  <a:tcPr/>
                </a:tc>
                <a:tc rowSpan="4">
                  <a:txBody>
                    <a:bodyPr/>
                    <a:lstStyle/>
                    <a:p>
                      <a:pPr marL="177800" marR="0" indent="-177800" algn="ctr" defTabSz="914400" rtl="0" eaLnBrk="1" fontAlgn="auto" latinLnBrk="0" hangingPunct="1">
                        <a:lnSpc>
                          <a:spcPts val="1200"/>
                        </a:lnSpc>
                        <a:spcBef>
                          <a:spcPts val="0"/>
                        </a:spcBef>
                        <a:spcAft>
                          <a:spcPts val="0"/>
                        </a:spcAft>
                        <a:buClrTx/>
                        <a:buSzTx/>
                        <a:buFontTx/>
                        <a:buNone/>
                        <a:tabLst/>
                        <a:defRPr/>
                      </a:pPr>
                      <a:r>
                        <a:rPr lang="zh-TW" altLang="zh-TW" sz="1200" kern="100" dirty="0" smtClean="0">
                          <a:effectLst/>
                          <a:latin typeface="微軟正黑體" panose="020B0604030504040204" pitchFamily="34" charset="-120"/>
                          <a:ea typeface="微軟正黑體" panose="020B0604030504040204" pitchFamily="34" charset="-120"/>
                        </a:rPr>
                        <a:t>變更居留原因</a:t>
                      </a:r>
                      <a:endParaRPr lang="zh-TW" altLang="zh-TW" sz="1200" kern="100" dirty="0" smtClean="0">
                        <a:effectLst/>
                        <a:latin typeface="微軟正黑體" panose="020B0604030504040204" pitchFamily="34" charset="-120"/>
                        <a:ea typeface="微軟正黑體" panose="020B0604030504040204" pitchFamily="34" charset="-120"/>
                        <a:cs typeface="Times New Roman"/>
                      </a:endParaRPr>
                    </a:p>
                    <a:p>
                      <a:pPr marL="177800" marR="0" indent="-177800" algn="ctr" defTabSz="914400" rtl="0" eaLnBrk="1" fontAlgn="auto" latinLnBrk="0" hangingPunct="1">
                        <a:lnSpc>
                          <a:spcPts val="1200"/>
                        </a:lnSpc>
                        <a:spcBef>
                          <a:spcPts val="0"/>
                        </a:spcBef>
                        <a:spcAft>
                          <a:spcPts val="0"/>
                        </a:spcAft>
                        <a:buClrTx/>
                        <a:buSzTx/>
                        <a:buFontTx/>
                        <a:buNone/>
                        <a:tabLst/>
                        <a:defRPr/>
                      </a:pPr>
                      <a:r>
                        <a:rPr lang="en-US" sz="1200" kern="100" dirty="0" smtClean="0">
                          <a:effectLst/>
                          <a:latin typeface="微軟正黑體" panose="020B0604030504040204" pitchFamily="34" charset="-120"/>
                          <a:ea typeface="微軟正黑體" panose="020B0604030504040204" pitchFamily="34" charset="-120"/>
                        </a:rPr>
                        <a:t>(</a:t>
                      </a:r>
                      <a:r>
                        <a:rPr lang="zh-TW" altLang="zh-TW" sz="1200" kern="100" dirty="0" smtClean="0">
                          <a:effectLst/>
                          <a:latin typeface="微軟正黑體" panose="020B0604030504040204" pitchFamily="34" charset="-120"/>
                          <a:ea typeface="微軟正黑體" panose="020B0604030504040204" pitchFamily="34" charset="-120"/>
                        </a:rPr>
                        <a:t>入出國及移民法第</a:t>
                      </a:r>
                      <a:r>
                        <a:rPr lang="en-US" altLang="zh-TW" sz="1200" kern="100" dirty="0" smtClean="0">
                          <a:effectLst/>
                          <a:latin typeface="微軟正黑體" panose="020B0604030504040204" pitchFamily="34" charset="-120"/>
                          <a:ea typeface="微軟正黑體" panose="020B0604030504040204" pitchFamily="34" charset="-120"/>
                        </a:rPr>
                        <a:t>23</a:t>
                      </a:r>
                      <a:r>
                        <a:rPr lang="zh-TW" altLang="zh-TW" sz="1200" kern="100" dirty="0" smtClean="0">
                          <a:effectLst/>
                          <a:latin typeface="微軟正黑體" panose="020B0604030504040204" pitchFamily="34" charset="-120"/>
                          <a:ea typeface="微軟正黑體" panose="020B0604030504040204" pitchFamily="34" charset="-120"/>
                        </a:rPr>
                        <a:t>條</a:t>
                      </a:r>
                      <a:r>
                        <a:rPr lang="en-US" sz="1200" kern="100" dirty="0" smtClean="0">
                          <a:effectLst/>
                          <a:latin typeface="微軟正黑體" panose="020B0604030504040204" pitchFamily="34" charset="-120"/>
                          <a:ea typeface="微軟正黑體" panose="020B0604030504040204" pitchFamily="34" charset="-120"/>
                        </a:rPr>
                        <a:t>)</a:t>
                      </a:r>
                      <a:endParaRPr lang="zh-TW" sz="1200" kern="100" dirty="0">
                        <a:effectLst/>
                        <a:latin typeface="微軟正黑體" panose="020B0604030504040204" pitchFamily="34" charset="-120"/>
                        <a:ea typeface="微軟正黑體" panose="020B0604030504040204" pitchFamily="34" charset="-120"/>
                        <a:cs typeface="Times New Roman"/>
                      </a:endParaRPr>
                    </a:p>
                  </a:txBody>
                  <a:tcPr marL="27155" marR="271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7800" indent="-177800" algn="ctr">
                        <a:lnSpc>
                          <a:spcPts val="1200"/>
                        </a:lnSpc>
                        <a:spcAft>
                          <a:spcPts val="0"/>
                        </a:spcAft>
                      </a:pPr>
                      <a:r>
                        <a:rPr lang="en-US" sz="1200" kern="100" dirty="0">
                          <a:effectLst/>
                          <a:latin typeface="微軟正黑體" panose="020B0604030504040204" pitchFamily="34" charset="-120"/>
                          <a:ea typeface="微軟正黑體" panose="020B0604030504040204" pitchFamily="34" charset="-120"/>
                        </a:rPr>
                        <a:t> </a:t>
                      </a:r>
                      <a:endParaRPr lang="zh-TW" sz="1200" kern="100" dirty="0">
                        <a:effectLst/>
                        <a:latin typeface="微軟正黑體" panose="020B0604030504040204" pitchFamily="34" charset="-120"/>
                        <a:ea typeface="微軟正黑體" panose="020B0604030504040204" pitchFamily="34" charset="-120"/>
                        <a:cs typeface="Times New Roman"/>
                      </a:endParaRPr>
                    </a:p>
                  </a:txBody>
                  <a:tcPr marL="27155" marR="271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BlToTr w="12700" cap="flat" cmpd="sng" algn="ctr">
                      <a:solidFill>
                        <a:schemeClr val="tx1"/>
                      </a:solidFill>
                      <a:prstDash val="solid"/>
                      <a:round/>
                      <a:headEnd type="none" w="med" len="med"/>
                      <a:tailEnd type="none" w="med" len="med"/>
                    </a:lnBlToTr>
                  </a:tcPr>
                </a:tc>
              </a:tr>
              <a:tr h="376949">
                <a:tc vMerge="1">
                  <a:txBody>
                    <a:bodyPr/>
                    <a:lstStyle/>
                    <a:p>
                      <a:endParaRPr lang="zh-TW" altLang="en-US"/>
                    </a:p>
                  </a:txBody>
                  <a:tcPr/>
                </a:tc>
                <a:tc gridSpan="2">
                  <a:txBody>
                    <a:bodyPr/>
                    <a:lstStyle/>
                    <a:p>
                      <a:pPr marL="177800" indent="-177800" algn="ctr">
                        <a:lnSpc>
                          <a:spcPts val="1200"/>
                        </a:lnSpc>
                        <a:spcAft>
                          <a:spcPts val="0"/>
                        </a:spcAft>
                      </a:pPr>
                      <a:r>
                        <a:rPr lang="zh-TW" sz="1200" kern="100" dirty="0">
                          <a:effectLst/>
                          <a:latin typeface="微軟正黑體" panose="020B0604030504040204" pitchFamily="34" charset="-120"/>
                          <a:ea typeface="微軟正黑體" panose="020B0604030504040204" pitchFamily="34" charset="-120"/>
                        </a:rPr>
                        <a:t>僅具外國國籍</a:t>
                      </a:r>
                      <a:endParaRPr lang="zh-TW" sz="1200" kern="100" dirty="0">
                        <a:effectLst/>
                        <a:latin typeface="微軟正黑體" panose="020B0604030504040204" pitchFamily="34" charset="-120"/>
                        <a:ea typeface="微軟正黑體" panose="020B0604030504040204" pitchFamily="34" charset="-120"/>
                        <a:cs typeface="Times New Roman"/>
                      </a:endParaRPr>
                    </a:p>
                  </a:txBody>
                  <a:tcPr marL="27155" marR="271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zh-TW" altLang="en-US"/>
                    </a:p>
                  </a:txBody>
                  <a:tcPr/>
                </a:tc>
                <a:tc>
                  <a:txBody>
                    <a:bodyPr/>
                    <a:lstStyle/>
                    <a:p>
                      <a:pPr marL="177800" indent="-177800" algn="ctr">
                        <a:lnSpc>
                          <a:spcPts val="1200"/>
                        </a:lnSpc>
                        <a:spcAft>
                          <a:spcPts val="0"/>
                        </a:spcAft>
                      </a:pPr>
                      <a:r>
                        <a:rPr lang="en-US" sz="1200" kern="100" dirty="0">
                          <a:effectLst/>
                          <a:latin typeface="微軟正黑體" panose="020B0604030504040204" pitchFamily="34" charset="-120"/>
                          <a:ea typeface="微軟正黑體" panose="020B0604030504040204" pitchFamily="34" charset="-120"/>
                        </a:rPr>
                        <a:t> </a:t>
                      </a:r>
                      <a:endParaRPr lang="zh-TW" sz="1200" kern="100" dirty="0">
                        <a:effectLst/>
                        <a:latin typeface="微軟正黑體" panose="020B0604030504040204" pitchFamily="34" charset="-120"/>
                        <a:ea typeface="微軟正黑體" panose="020B0604030504040204" pitchFamily="34" charset="-120"/>
                        <a:cs typeface="Times New Roman"/>
                      </a:endParaRPr>
                    </a:p>
                  </a:txBody>
                  <a:tcPr marL="27155" marR="271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BlToTr w="12700" cap="flat" cmpd="sng" algn="ctr">
                      <a:solidFill>
                        <a:schemeClr val="tx1"/>
                      </a:solidFill>
                      <a:prstDash val="solid"/>
                      <a:round/>
                      <a:headEnd type="none" w="med" len="med"/>
                      <a:tailEnd type="none" w="med" len="med"/>
                    </a:lnBlToTr>
                  </a:tcPr>
                </a:tc>
                <a:tc vMerge="1">
                  <a:txBody>
                    <a:bodyPr/>
                    <a:lstStyle/>
                    <a:p>
                      <a:endParaRPr lang="zh-TW" altLang="en-US"/>
                    </a:p>
                  </a:txBody>
                  <a:tcPr/>
                </a:tc>
                <a:tc vMerge="1">
                  <a:txBody>
                    <a:bodyPr/>
                    <a:lstStyle/>
                    <a:p>
                      <a:endParaRPr lang="zh-TW" altLang="en-US"/>
                    </a:p>
                  </a:txBody>
                  <a:tcPr/>
                </a:tc>
                <a:tc rowSpan="2">
                  <a:txBody>
                    <a:bodyPr/>
                    <a:lstStyle/>
                    <a:p>
                      <a:pPr marL="177800" indent="-177800" algn="ctr">
                        <a:lnSpc>
                          <a:spcPts val="1200"/>
                        </a:lnSpc>
                        <a:spcAft>
                          <a:spcPts val="0"/>
                        </a:spcAft>
                      </a:pPr>
                      <a:r>
                        <a:rPr lang="zh-TW" sz="1200" kern="100" dirty="0" smtClean="0">
                          <a:effectLst/>
                          <a:latin typeface="微軟正黑體" panose="020B0604030504040204" pitchFamily="34" charset="-120"/>
                          <a:ea typeface="微軟正黑體" panose="020B0604030504040204" pitchFamily="34" charset="-120"/>
                        </a:rPr>
                        <a:t>入</a:t>
                      </a:r>
                      <a:r>
                        <a:rPr lang="zh-TW" sz="1200" kern="100" dirty="0">
                          <a:effectLst/>
                          <a:latin typeface="微軟正黑體" panose="020B0604030504040204" pitchFamily="34" charset="-120"/>
                          <a:ea typeface="微軟正黑體" panose="020B0604030504040204" pitchFamily="34" charset="-120"/>
                        </a:rPr>
                        <a:t>出國及移民法第</a:t>
                      </a:r>
                      <a:r>
                        <a:rPr lang="en-US" sz="1200" kern="100" dirty="0">
                          <a:effectLst/>
                          <a:latin typeface="微軟正黑體" panose="020B0604030504040204" pitchFamily="34" charset="-120"/>
                          <a:ea typeface="微軟正黑體" panose="020B0604030504040204" pitchFamily="34" charset="-120"/>
                        </a:rPr>
                        <a:t>25</a:t>
                      </a:r>
                      <a:r>
                        <a:rPr lang="zh-TW" sz="1200" kern="100" dirty="0">
                          <a:effectLst/>
                          <a:latin typeface="微軟正黑體" panose="020B0604030504040204" pitchFamily="34" charset="-120"/>
                          <a:ea typeface="微軟正黑體" panose="020B0604030504040204" pitchFamily="34" charset="-120"/>
                        </a:rPr>
                        <a:t>條</a:t>
                      </a:r>
                    </a:p>
                    <a:p>
                      <a:pPr marL="162560" indent="-162560" algn="ctr">
                        <a:lnSpc>
                          <a:spcPts val="1200"/>
                        </a:lnSpc>
                        <a:spcAft>
                          <a:spcPts val="0"/>
                        </a:spcAft>
                      </a:pPr>
                      <a:r>
                        <a:rPr lang="en-US" sz="1200" kern="100" spc="-60" dirty="0">
                          <a:effectLst/>
                          <a:latin typeface="微軟正黑體" panose="020B0604030504040204" pitchFamily="34" charset="-120"/>
                          <a:ea typeface="微軟正黑體" panose="020B0604030504040204" pitchFamily="34" charset="-120"/>
                        </a:rPr>
                        <a:t>(</a:t>
                      </a:r>
                      <a:r>
                        <a:rPr lang="zh-TW" sz="1200" kern="100" spc="-60" dirty="0">
                          <a:effectLst/>
                          <a:latin typeface="微軟正黑體" panose="020B0604030504040204" pitchFamily="34" charset="-120"/>
                          <a:ea typeface="微軟正黑體" panose="020B0604030504040204" pitchFamily="34" charset="-120"/>
                        </a:rPr>
                        <a:t>申請永久居留條件</a:t>
                      </a:r>
                      <a:r>
                        <a:rPr lang="en-US" sz="1200" kern="100" spc="-60" dirty="0">
                          <a:effectLst/>
                          <a:latin typeface="微軟正黑體" panose="020B0604030504040204" pitchFamily="34" charset="-120"/>
                          <a:ea typeface="微軟正黑體" panose="020B0604030504040204" pitchFamily="34" charset="-120"/>
                        </a:rPr>
                        <a:t>)</a:t>
                      </a:r>
                      <a:endParaRPr lang="zh-TW" sz="1200" kern="100" dirty="0">
                        <a:effectLst/>
                        <a:latin typeface="微軟正黑體" panose="020B0604030504040204" pitchFamily="34" charset="-120"/>
                        <a:ea typeface="微軟正黑體" panose="020B0604030504040204" pitchFamily="34" charset="-120"/>
                        <a:cs typeface="Times New Roman"/>
                      </a:endParaRPr>
                    </a:p>
                  </a:txBody>
                  <a:tcPr marL="27155" marR="271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6949">
                <a:tc rowSpan="2">
                  <a:txBody>
                    <a:bodyPr/>
                    <a:lstStyle/>
                    <a:p>
                      <a:pPr marL="177800" indent="-177800" algn="ctr">
                        <a:lnSpc>
                          <a:spcPts val="1200"/>
                        </a:lnSpc>
                        <a:spcAft>
                          <a:spcPts val="0"/>
                        </a:spcAft>
                      </a:pPr>
                      <a:r>
                        <a:rPr lang="zh-TW" sz="1200" kern="100" dirty="0">
                          <a:effectLst/>
                          <a:latin typeface="微軟正黑體" panose="020B0604030504040204" pitchFamily="34" charset="-120"/>
                          <a:ea typeface="微軟正黑體" panose="020B0604030504040204" pitchFamily="34" charset="-120"/>
                        </a:rPr>
                        <a:t>外國</a:t>
                      </a:r>
                    </a:p>
                    <a:p>
                      <a:pPr marL="177800" indent="-177800" algn="ctr">
                        <a:lnSpc>
                          <a:spcPts val="1200"/>
                        </a:lnSpc>
                        <a:spcAft>
                          <a:spcPts val="0"/>
                        </a:spcAft>
                      </a:pPr>
                      <a:r>
                        <a:rPr lang="zh-TW" sz="1200" kern="100" dirty="0">
                          <a:effectLst/>
                          <a:latin typeface="微軟正黑體" panose="020B0604030504040204" pitchFamily="34" charset="-120"/>
                          <a:ea typeface="微軟正黑體" panose="020B0604030504040204" pitchFamily="34" charset="-120"/>
                        </a:rPr>
                        <a:t>學生</a:t>
                      </a:r>
                      <a:endParaRPr lang="zh-TW" sz="1200" kern="100" dirty="0">
                        <a:effectLst/>
                        <a:latin typeface="微軟正黑體" panose="020B0604030504040204" pitchFamily="34" charset="-120"/>
                        <a:ea typeface="微軟正黑體" panose="020B0604030504040204" pitchFamily="34" charset="-120"/>
                        <a:cs typeface="Times New Roman"/>
                      </a:endParaRPr>
                    </a:p>
                  </a:txBody>
                  <a:tcPr marL="27155" marR="271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pPr marL="177800" indent="-177800" algn="ctr">
                        <a:lnSpc>
                          <a:spcPts val="1200"/>
                        </a:lnSpc>
                        <a:spcAft>
                          <a:spcPts val="0"/>
                        </a:spcAft>
                      </a:pPr>
                      <a:r>
                        <a:rPr lang="zh-TW" sz="1200" kern="100" dirty="0">
                          <a:effectLst/>
                          <a:latin typeface="微軟正黑體" panose="020B0604030504040204" pitchFamily="34" charset="-120"/>
                          <a:ea typeface="微軟正黑體" panose="020B0604030504040204" pitchFamily="34" charset="-120"/>
                        </a:rPr>
                        <a:t>僅具外國國籍</a:t>
                      </a:r>
                      <a:endParaRPr lang="zh-TW" sz="1200" kern="100" dirty="0">
                        <a:effectLst/>
                        <a:latin typeface="微軟正黑體" panose="020B0604030504040204" pitchFamily="34" charset="-120"/>
                        <a:ea typeface="微軟正黑體" panose="020B0604030504040204" pitchFamily="34" charset="-120"/>
                        <a:cs typeface="Times New Roman"/>
                      </a:endParaRPr>
                    </a:p>
                  </a:txBody>
                  <a:tcPr marL="27155" marR="271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zh-TW" altLang="en-US"/>
                    </a:p>
                  </a:txBody>
                  <a:tcPr/>
                </a:tc>
                <a:tc>
                  <a:txBody>
                    <a:bodyPr/>
                    <a:lstStyle/>
                    <a:p>
                      <a:pPr marL="177800" indent="-177800" algn="ctr">
                        <a:lnSpc>
                          <a:spcPts val="1200"/>
                        </a:lnSpc>
                        <a:spcAft>
                          <a:spcPts val="0"/>
                        </a:spcAft>
                      </a:pPr>
                      <a:r>
                        <a:rPr lang="en-US" sz="1200" kern="100" dirty="0">
                          <a:effectLst/>
                          <a:latin typeface="微軟正黑體" panose="020B0604030504040204" pitchFamily="34" charset="-120"/>
                          <a:ea typeface="微軟正黑體" panose="020B0604030504040204" pitchFamily="34" charset="-120"/>
                        </a:rPr>
                        <a:t> </a:t>
                      </a:r>
                      <a:endParaRPr lang="zh-TW" sz="1200" kern="100" dirty="0">
                        <a:effectLst/>
                        <a:latin typeface="微軟正黑體" panose="020B0604030504040204" pitchFamily="34" charset="-120"/>
                        <a:ea typeface="微軟正黑體" panose="020B0604030504040204" pitchFamily="34" charset="-120"/>
                        <a:cs typeface="Times New Roman"/>
                      </a:endParaRPr>
                    </a:p>
                  </a:txBody>
                  <a:tcPr marL="27155" marR="271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BlToTr w="12700" cap="flat" cmpd="sng" algn="ctr">
                      <a:solidFill>
                        <a:schemeClr val="tx1"/>
                      </a:solidFill>
                      <a:prstDash val="solid"/>
                      <a:round/>
                      <a:headEnd type="none" w="med" len="med"/>
                      <a:tailEnd type="none" w="med" len="med"/>
                    </a:lnBlToTr>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r>
              <a:tr h="748199">
                <a:tc vMerge="1">
                  <a:txBody>
                    <a:bodyPr/>
                    <a:lstStyle/>
                    <a:p>
                      <a:endParaRPr lang="zh-TW" altLang="en-US"/>
                    </a:p>
                  </a:txBody>
                  <a:tcPr/>
                </a:tc>
                <a:tc gridSpan="2">
                  <a:txBody>
                    <a:bodyPr/>
                    <a:lstStyle/>
                    <a:p>
                      <a:pPr marL="63500" indent="60325" algn="ctr">
                        <a:lnSpc>
                          <a:spcPts val="1200"/>
                        </a:lnSpc>
                        <a:spcAft>
                          <a:spcPts val="0"/>
                        </a:spcAft>
                      </a:pPr>
                      <a:r>
                        <a:rPr lang="zh-TW" sz="1200" kern="100" dirty="0">
                          <a:effectLst/>
                          <a:latin typeface="微軟正黑體" panose="020B0604030504040204" pitchFamily="34" charset="-120"/>
                          <a:ea typeface="微軟正黑體" panose="020B0604030504040204" pitchFamily="34" charset="-120"/>
                        </a:rPr>
                        <a:t>外國</a:t>
                      </a:r>
                      <a:r>
                        <a:rPr lang="zh-TW" sz="1200" kern="100" dirty="0" smtClean="0">
                          <a:effectLst/>
                          <a:latin typeface="微軟正黑體" panose="020B0604030504040204" pitchFamily="34" charset="-120"/>
                          <a:ea typeface="微軟正黑體" panose="020B0604030504040204" pitchFamily="34" charset="-120"/>
                        </a:rPr>
                        <a:t>國籍</a:t>
                      </a:r>
                      <a:endParaRPr lang="en-US" altLang="zh-TW" sz="1200" kern="100" dirty="0" smtClean="0">
                        <a:effectLst/>
                        <a:latin typeface="微軟正黑體" panose="020B0604030504040204" pitchFamily="34" charset="-120"/>
                        <a:ea typeface="微軟正黑體" panose="020B0604030504040204" pitchFamily="34" charset="-120"/>
                      </a:endParaRPr>
                    </a:p>
                    <a:p>
                      <a:pPr marL="63500" indent="60325" algn="ctr">
                        <a:lnSpc>
                          <a:spcPts val="1200"/>
                        </a:lnSpc>
                        <a:spcAft>
                          <a:spcPts val="0"/>
                        </a:spcAft>
                      </a:pPr>
                      <a:r>
                        <a:rPr lang="zh-TW" sz="1200" kern="100" dirty="0" smtClean="0">
                          <a:effectLst/>
                          <a:latin typeface="微軟正黑體" panose="020B0604030504040204" pitchFamily="34" charset="-120"/>
                          <a:ea typeface="微軟正黑體" panose="020B0604030504040204" pitchFamily="34" charset="-120"/>
                        </a:rPr>
                        <a:t>兼具</a:t>
                      </a:r>
                      <a:r>
                        <a:rPr lang="zh-TW" altLang="en-US" sz="1200" kern="100" dirty="0" smtClean="0">
                          <a:effectLst/>
                          <a:latin typeface="微軟正黑體" panose="020B0604030504040204" pitchFamily="34" charset="-120"/>
                          <a:ea typeface="微軟正黑體" panose="020B0604030504040204" pitchFamily="34" charset="-120"/>
                        </a:rPr>
                        <a:t>我</a:t>
                      </a:r>
                      <a:r>
                        <a:rPr lang="zh-TW" sz="1200" kern="100" dirty="0" smtClean="0">
                          <a:effectLst/>
                          <a:latin typeface="微軟正黑體" panose="020B0604030504040204" pitchFamily="34" charset="-120"/>
                          <a:ea typeface="微軟正黑體" panose="020B0604030504040204" pitchFamily="34" charset="-120"/>
                        </a:rPr>
                        <a:t>國籍</a:t>
                      </a:r>
                      <a:endParaRPr lang="en-US" altLang="zh-TW" sz="1200" kern="100" dirty="0" smtClean="0">
                        <a:effectLst/>
                        <a:latin typeface="微軟正黑體" panose="020B0604030504040204" pitchFamily="34" charset="-120"/>
                        <a:ea typeface="微軟正黑體" panose="020B0604030504040204" pitchFamily="34" charset="-120"/>
                      </a:endParaRPr>
                    </a:p>
                    <a:p>
                      <a:pPr marL="63500" marR="0" indent="55245" algn="ctr" defTabSz="914400" rtl="0" eaLnBrk="1" fontAlgn="auto" latinLnBrk="0" hangingPunct="1">
                        <a:lnSpc>
                          <a:spcPts val="1200"/>
                        </a:lnSpc>
                        <a:spcBef>
                          <a:spcPts val="0"/>
                        </a:spcBef>
                        <a:spcAft>
                          <a:spcPts val="0"/>
                        </a:spcAft>
                        <a:buClrTx/>
                        <a:buSzTx/>
                        <a:buFontTx/>
                        <a:buNone/>
                        <a:tabLst/>
                        <a:defRPr/>
                      </a:pPr>
                      <a:r>
                        <a:rPr lang="zh-TW" sz="1200" kern="100" spc="-60" dirty="0" smtClean="0">
                          <a:effectLst/>
                          <a:latin typeface="微軟正黑體" panose="020B0604030504040204" pitchFamily="34" charset="-120"/>
                          <a:ea typeface="微軟正黑體" panose="020B0604030504040204" pitchFamily="34" charset="-120"/>
                        </a:rPr>
                        <a:t>持</a:t>
                      </a:r>
                      <a:r>
                        <a:rPr lang="zh-TW" sz="1200" kern="100" spc="-60" dirty="0">
                          <a:effectLst/>
                          <a:latin typeface="微軟正黑體" panose="020B0604030504040204" pitchFamily="34" charset="-120"/>
                          <a:ea typeface="微軟正黑體" panose="020B0604030504040204" pitchFamily="34" charset="-120"/>
                        </a:rPr>
                        <a:t>外國</a:t>
                      </a:r>
                      <a:r>
                        <a:rPr lang="zh-TW" sz="1200" kern="100" spc="-60" dirty="0" smtClean="0">
                          <a:effectLst/>
                          <a:latin typeface="微軟正黑體" panose="020B0604030504040204" pitchFamily="34" charset="-120"/>
                          <a:ea typeface="微軟正黑體" panose="020B0604030504040204" pitchFamily="34" charset="-120"/>
                        </a:rPr>
                        <a:t>護</a:t>
                      </a:r>
                      <a:r>
                        <a:rPr lang="en-US" altLang="zh-TW" sz="1200" kern="100" dirty="0" smtClean="0">
                          <a:effectLst/>
                          <a:latin typeface="微軟正黑體" panose="020B0604030504040204" pitchFamily="34" charset="-120"/>
                          <a:ea typeface="微軟正黑體" panose="020B0604030504040204" pitchFamily="34" charset="-120"/>
                        </a:rPr>
                        <a:t>(</a:t>
                      </a:r>
                      <a:r>
                        <a:rPr lang="zh-TW" altLang="zh-TW" sz="1200" kern="100" dirty="0" smtClean="0">
                          <a:effectLst/>
                          <a:latin typeface="微軟正黑體" panose="020B0604030504040204" pitchFamily="34" charset="-120"/>
                          <a:ea typeface="微軟正黑體" panose="020B0604030504040204" pitchFamily="34" charset="-120"/>
                        </a:rPr>
                        <a:t>雙重國籍</a:t>
                      </a:r>
                      <a:r>
                        <a:rPr lang="en-US" altLang="zh-TW" sz="1200" kern="100" dirty="0" smtClean="0">
                          <a:effectLst/>
                          <a:latin typeface="微軟正黑體" panose="020B0604030504040204" pitchFamily="34" charset="-120"/>
                          <a:ea typeface="微軟正黑體" panose="020B0604030504040204" pitchFamily="34" charset="-120"/>
                        </a:rPr>
                        <a:t>)</a:t>
                      </a:r>
                      <a:endParaRPr lang="zh-TW" altLang="zh-TW" sz="1200" kern="100" dirty="0" smtClean="0">
                        <a:effectLst/>
                        <a:latin typeface="微軟正黑體" panose="020B0604030504040204" pitchFamily="34" charset="-120"/>
                        <a:ea typeface="微軟正黑體" panose="020B0604030504040204" pitchFamily="34" charset="-120"/>
                      </a:endParaRPr>
                    </a:p>
                    <a:p>
                      <a:pPr marL="63500" indent="55245" algn="ctr">
                        <a:lnSpc>
                          <a:spcPts val="1200"/>
                        </a:lnSpc>
                        <a:spcAft>
                          <a:spcPts val="0"/>
                        </a:spcAft>
                      </a:pPr>
                      <a:r>
                        <a:rPr lang="zh-TW" sz="1200" kern="100" spc="-60" dirty="0" smtClean="0">
                          <a:effectLst/>
                          <a:latin typeface="微軟正黑體" panose="020B0604030504040204" pitchFamily="34" charset="-120"/>
                          <a:ea typeface="微軟正黑體" panose="020B0604030504040204" pitchFamily="34" charset="-120"/>
                        </a:rPr>
                        <a:t>照</a:t>
                      </a:r>
                      <a:r>
                        <a:rPr lang="zh-TW" sz="1200" kern="100" spc="-60" dirty="0">
                          <a:effectLst/>
                          <a:latin typeface="微軟正黑體" panose="020B0604030504040204" pitchFamily="34" charset="-120"/>
                          <a:ea typeface="微軟正黑體" panose="020B0604030504040204" pitchFamily="34" charset="-120"/>
                        </a:rPr>
                        <a:t>入國</a:t>
                      </a:r>
                      <a:endParaRPr lang="zh-TW" sz="1200" kern="100" dirty="0">
                        <a:effectLst/>
                        <a:latin typeface="微軟正黑體" panose="020B0604030504040204" pitchFamily="34" charset="-120"/>
                        <a:ea typeface="微軟正黑體" panose="020B0604030504040204" pitchFamily="34" charset="-120"/>
                        <a:cs typeface="Times New Roman"/>
                      </a:endParaRPr>
                    </a:p>
                  </a:txBody>
                  <a:tcPr marL="27155" marR="271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zh-TW" altLang="en-US"/>
                    </a:p>
                  </a:txBody>
                  <a:tcPr/>
                </a:tc>
                <a:tc>
                  <a:txBody>
                    <a:bodyPr/>
                    <a:lstStyle/>
                    <a:p>
                      <a:pPr marL="177800" indent="-177800" algn="ctr">
                        <a:lnSpc>
                          <a:spcPts val="1200"/>
                        </a:lnSpc>
                        <a:spcAft>
                          <a:spcPts val="0"/>
                        </a:spcAft>
                      </a:pPr>
                      <a:r>
                        <a:rPr lang="zh-TW" sz="1200" kern="100" dirty="0">
                          <a:effectLst/>
                          <a:latin typeface="微軟正黑體" panose="020B0604030504040204" pitchFamily="34" charset="-120"/>
                          <a:ea typeface="微軟正黑體" panose="020B0604030504040204" pitchFamily="34" charset="-120"/>
                        </a:rPr>
                        <a:t>未曾設籍</a:t>
                      </a:r>
                      <a:endParaRPr lang="zh-TW" sz="1200" kern="100" dirty="0">
                        <a:effectLst/>
                        <a:latin typeface="微軟正黑體" panose="020B0604030504040204" pitchFamily="34" charset="-120"/>
                        <a:ea typeface="微軟正黑體" panose="020B0604030504040204" pitchFamily="34" charset="-120"/>
                        <a:cs typeface="Times New Roman"/>
                      </a:endParaRPr>
                    </a:p>
                  </a:txBody>
                  <a:tcPr marL="27155" marR="271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zh-TW" altLang="en-US"/>
                    </a:p>
                  </a:txBody>
                  <a:tcPr/>
                </a:tc>
                <a:tc vMerge="1">
                  <a:txBody>
                    <a:bodyPr/>
                    <a:lstStyle/>
                    <a:p>
                      <a:endParaRPr lang="zh-TW" altLang="en-US"/>
                    </a:p>
                  </a:txBody>
                  <a:tcPr/>
                </a:tc>
                <a:tc>
                  <a:txBody>
                    <a:bodyPr/>
                    <a:lstStyle/>
                    <a:p>
                      <a:pPr marL="177800" indent="-177800" algn="ctr">
                        <a:lnSpc>
                          <a:spcPts val="1200"/>
                        </a:lnSpc>
                        <a:spcAft>
                          <a:spcPts val="0"/>
                        </a:spcAft>
                      </a:pPr>
                      <a:r>
                        <a:rPr lang="en-US" sz="1200" kern="100" dirty="0">
                          <a:effectLst/>
                          <a:latin typeface="微軟正黑體" panose="020B0604030504040204" pitchFamily="34" charset="-120"/>
                          <a:ea typeface="微軟正黑體" panose="020B0604030504040204" pitchFamily="34" charset="-120"/>
                        </a:rPr>
                        <a:t> </a:t>
                      </a:r>
                      <a:endParaRPr lang="zh-TW" sz="1200" kern="100" dirty="0">
                        <a:effectLst/>
                        <a:latin typeface="微軟正黑體" panose="020B0604030504040204" pitchFamily="34" charset="-120"/>
                        <a:ea typeface="微軟正黑體" panose="020B0604030504040204" pitchFamily="34" charset="-120"/>
                        <a:cs typeface="Times New Roman"/>
                      </a:endParaRPr>
                    </a:p>
                  </a:txBody>
                  <a:tcPr marL="27155" marR="271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BlToTr w="12700" cap="flat" cmpd="sng" algn="ctr">
                      <a:solidFill>
                        <a:schemeClr val="tx1"/>
                      </a:solidFill>
                      <a:prstDash val="solid"/>
                      <a:round/>
                      <a:headEnd type="none" w="med" len="med"/>
                      <a:tailEnd type="none" w="med" len="med"/>
                    </a:lnBlToTr>
                  </a:tcPr>
                </a:tc>
              </a:tr>
              <a:tr h="367996">
                <a:tc rowSpan="2">
                  <a:txBody>
                    <a:bodyPr/>
                    <a:lstStyle/>
                    <a:p>
                      <a:pPr marL="155575" indent="-155575" algn="ctr">
                        <a:lnSpc>
                          <a:spcPts val="1500"/>
                        </a:lnSpc>
                        <a:spcBef>
                          <a:spcPts val="250"/>
                        </a:spcBef>
                        <a:spcAft>
                          <a:spcPts val="0"/>
                        </a:spcAft>
                      </a:pPr>
                      <a:r>
                        <a:rPr lang="zh-TW" sz="1200" b="1" kern="0" dirty="0" smtClean="0">
                          <a:effectLst/>
                          <a:latin typeface="微軟正黑體" panose="020B0604030504040204" pitchFamily="34" charset="-120"/>
                          <a:ea typeface="微軟正黑體" panose="020B0604030504040204" pitchFamily="34" charset="-120"/>
                          <a:cs typeface="標楷體" panose="03000509000000000000" pitchFamily="65" charset="-120"/>
                        </a:rPr>
                        <a:t>港澳</a:t>
                      </a:r>
                      <a:r>
                        <a:rPr lang="zh-TW" sz="1200" b="1" kern="100" dirty="0" smtClean="0">
                          <a:effectLst/>
                          <a:latin typeface="微軟正黑體" panose="020B0604030504040204" pitchFamily="34" charset="-120"/>
                          <a:ea typeface="微軟正黑體" panose="020B0604030504040204" pitchFamily="34" charset="-120"/>
                          <a:cs typeface="標楷體" panose="03000509000000000000" pitchFamily="65" charset="-120"/>
                        </a:rPr>
                        <a:t>生</a:t>
                      </a:r>
                      <a:endParaRPr lang="zh-TW" sz="1200" kern="100" dirty="0">
                        <a:effectLst/>
                        <a:latin typeface="微軟正黑體" panose="020B0604030504040204" pitchFamily="34" charset="-120"/>
                        <a:ea typeface="微軟正黑體" panose="020B0604030504040204" pitchFamily="34" charset="-120"/>
                        <a:cs typeface="Calibri" panose="020F0502020204030204" pitchFamily="34" charset="0"/>
                      </a:endParaRPr>
                    </a:p>
                  </a:txBody>
                  <a:tcPr marL="42546" marR="42546" marT="889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2" gridSpan="2">
                  <a:txBody>
                    <a:bodyPr/>
                    <a:lstStyle/>
                    <a:p>
                      <a:pPr marL="155575" indent="-155575" algn="ctr">
                        <a:lnSpc>
                          <a:spcPts val="1500"/>
                        </a:lnSpc>
                        <a:spcBef>
                          <a:spcPts val="250"/>
                        </a:spcBef>
                        <a:spcAft>
                          <a:spcPts val="0"/>
                        </a:spcAft>
                      </a:pPr>
                      <a:r>
                        <a:rPr lang="en-US" sz="1200" kern="0" dirty="0">
                          <a:effectLst/>
                          <a:latin typeface="微軟正黑體" panose="020B0604030504040204" pitchFamily="34" charset="-120"/>
                          <a:ea typeface="微軟正黑體" panose="020B0604030504040204" pitchFamily="34" charset="-120"/>
                          <a:cs typeface="Times New Roman" panose="02020603050405020304" pitchFamily="18" charset="0"/>
                        </a:rPr>
                        <a:t> </a:t>
                      </a:r>
                      <a:endParaRPr lang="zh-TW" sz="1200" kern="100" dirty="0">
                        <a:effectLst/>
                        <a:latin typeface="微軟正黑體" panose="020B0604030504040204" pitchFamily="34" charset="-120"/>
                        <a:ea typeface="微軟正黑體" panose="020B0604030504040204" pitchFamily="34" charset="-120"/>
                        <a:cs typeface="Calibri" panose="020F0502020204030204" pitchFamily="34" charset="0"/>
                      </a:endParaRPr>
                    </a:p>
                  </a:txBody>
                  <a:tcPr marL="42546" marR="42546" marT="889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BlToTr w="12700" cap="flat" cmpd="sng" algn="ctr">
                      <a:solidFill>
                        <a:schemeClr val="tx1"/>
                      </a:solidFill>
                      <a:prstDash val="solid"/>
                      <a:round/>
                      <a:headEnd type="none" w="med" len="med"/>
                      <a:tailEnd type="none" w="med" len="med"/>
                    </a:lnBlToTr>
                  </a:tcPr>
                </a:tc>
                <a:tc rowSpan="2" hMerge="1">
                  <a:txBody>
                    <a:bodyPr/>
                    <a:lstStyle/>
                    <a:p>
                      <a:endParaRPr lang="zh-TW" altLang="en-US"/>
                    </a:p>
                  </a:txBody>
                  <a:tcPr/>
                </a:tc>
                <a:tc>
                  <a:txBody>
                    <a:bodyPr/>
                    <a:lstStyle/>
                    <a:p>
                      <a:pPr marL="155575" indent="-155575" algn="ctr">
                        <a:lnSpc>
                          <a:spcPts val="1500"/>
                        </a:lnSpc>
                        <a:spcBef>
                          <a:spcPts val="300"/>
                        </a:spcBef>
                        <a:spcAft>
                          <a:spcPts val="300"/>
                        </a:spcAft>
                      </a:pPr>
                      <a:r>
                        <a:rPr lang="zh-TW" sz="1200" kern="100" dirty="0">
                          <a:effectLst/>
                          <a:latin typeface="微軟正黑體" panose="020B0604030504040204" pitchFamily="34" charset="-120"/>
                          <a:ea typeface="微軟正黑體" panose="020B0604030504040204" pitchFamily="34" charset="-120"/>
                          <a:cs typeface="標楷體" panose="03000509000000000000" pitchFamily="65" charset="-120"/>
                        </a:rPr>
                        <a:t>設有戶籍</a:t>
                      </a:r>
                      <a:endParaRPr lang="zh-TW" sz="1200" kern="100" dirty="0">
                        <a:effectLst/>
                        <a:latin typeface="微軟正黑體" panose="020B0604030504040204" pitchFamily="34" charset="-120"/>
                        <a:ea typeface="微軟正黑體" panose="020B0604030504040204" pitchFamily="34" charset="-120"/>
                        <a:cs typeface="Calibri" panose="020F0502020204030204" pitchFamily="34" charset="0"/>
                      </a:endParaRPr>
                    </a:p>
                  </a:txBody>
                  <a:tcPr marL="42546" marR="42546" marT="889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55575" indent="-155575" algn="ctr" defTabSz="914400" rtl="0" eaLnBrk="1" latinLnBrk="0" hangingPunct="1">
                        <a:lnSpc>
                          <a:spcPts val="1500"/>
                        </a:lnSpc>
                        <a:spcBef>
                          <a:spcPts val="300"/>
                        </a:spcBef>
                        <a:spcAft>
                          <a:spcPts val="300"/>
                        </a:spcAft>
                      </a:pPr>
                      <a:r>
                        <a:rPr lang="zh-TW" altLang="en-US" sz="1200" kern="100" dirty="0" smtClean="0">
                          <a:solidFill>
                            <a:schemeClr val="dk1"/>
                          </a:solidFill>
                          <a:effectLst/>
                          <a:latin typeface="微軟正黑體" panose="020B0604030504040204" pitchFamily="34" charset="-120"/>
                          <a:ea typeface="微軟正黑體" panose="020B0604030504040204" pitchFamily="34" charset="-120"/>
                          <a:cs typeface="標楷體" panose="03000509000000000000" pitchFamily="65" charset="-120"/>
                        </a:rPr>
                        <a:t>免許可</a:t>
                      </a:r>
                    </a:p>
                  </a:txBody>
                  <a:tcPr marL="42546" marR="42546" marT="889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55575" indent="-155575" algn="ctr" defTabSz="914400" rtl="0" eaLnBrk="1" latinLnBrk="0" hangingPunct="1">
                        <a:lnSpc>
                          <a:spcPts val="1500"/>
                        </a:lnSpc>
                        <a:spcBef>
                          <a:spcPts val="300"/>
                        </a:spcBef>
                        <a:spcAft>
                          <a:spcPts val="300"/>
                        </a:spcAft>
                      </a:pPr>
                      <a:r>
                        <a:rPr lang="zh-TW" sz="1200" kern="100" dirty="0">
                          <a:solidFill>
                            <a:schemeClr val="dk1"/>
                          </a:solidFill>
                          <a:effectLst/>
                          <a:latin typeface="微軟正黑體" panose="020B0604030504040204" pitchFamily="34" charset="-120"/>
                          <a:ea typeface="微軟正黑體" panose="020B0604030504040204" pitchFamily="34" charset="-120"/>
                          <a:cs typeface="標楷體" panose="03000509000000000000" pitchFamily="65" charset="-120"/>
                        </a:rPr>
                        <a:t>不用申請居留</a:t>
                      </a:r>
                    </a:p>
                  </a:txBody>
                  <a:tcPr marL="42546" marR="42546" marT="889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55575" indent="-155575" algn="ctr" defTabSz="914400" rtl="0" eaLnBrk="1" latinLnBrk="0" hangingPunct="1">
                        <a:lnSpc>
                          <a:spcPts val="1500"/>
                        </a:lnSpc>
                        <a:spcBef>
                          <a:spcPts val="300"/>
                        </a:spcBef>
                        <a:spcAft>
                          <a:spcPts val="300"/>
                        </a:spcAft>
                      </a:pPr>
                      <a:r>
                        <a:rPr lang="zh-TW" sz="1200" kern="100" dirty="0">
                          <a:solidFill>
                            <a:schemeClr val="dk1"/>
                          </a:solidFill>
                          <a:effectLst/>
                          <a:latin typeface="微軟正黑體" panose="020B0604030504040204" pitchFamily="34" charset="-120"/>
                          <a:ea typeface="微軟正黑體" panose="020B0604030504040204" pitchFamily="34" charset="-120"/>
                          <a:cs typeface="標楷體" panose="03000509000000000000" pitchFamily="65" charset="-120"/>
                        </a:rPr>
                        <a:t>不用申請定居</a:t>
                      </a:r>
                    </a:p>
                  </a:txBody>
                  <a:tcPr marL="42546" marR="42546" marT="889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ap="flat" cmpd="sng" algn="ctr">
                      <a:noFill/>
                      <a:prstDash val="solid"/>
                      <a:round/>
                      <a:headEnd type="none" w="med" len="med"/>
                      <a:tailEnd type="none" w="med" len="med"/>
                    </a:lnBlToTr>
                  </a:tcPr>
                </a:tc>
              </a:tr>
              <a:tr h="609599">
                <a:tc vMerge="1">
                  <a:txBody>
                    <a:bodyPr/>
                    <a:lstStyle/>
                    <a:p>
                      <a:endParaRPr lang="zh-TW" alt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vMerge="1">
                  <a:txBody>
                    <a:bodyPr/>
                    <a:lstStyle/>
                    <a:p>
                      <a:endParaRPr lang="zh-TW" alt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vMerge="1">
                  <a:txBody>
                    <a:bodyPr/>
                    <a:lstStyle/>
                    <a:p>
                      <a:endParaRPr lang="zh-TW" altLang="en-US"/>
                    </a:p>
                  </a:txBody>
                  <a:tcPr/>
                </a:tc>
                <a:tc>
                  <a:txBody>
                    <a:bodyPr/>
                    <a:lstStyle/>
                    <a:p>
                      <a:pPr marL="155575" indent="-155575" algn="ctr">
                        <a:lnSpc>
                          <a:spcPts val="1500"/>
                        </a:lnSpc>
                        <a:spcBef>
                          <a:spcPts val="900"/>
                        </a:spcBef>
                        <a:spcAft>
                          <a:spcPts val="0"/>
                        </a:spcAft>
                      </a:pPr>
                      <a:r>
                        <a:rPr lang="zh-TW" sz="1200" kern="100" dirty="0">
                          <a:effectLst/>
                          <a:latin typeface="微軟正黑體" panose="020B0604030504040204" pitchFamily="34" charset="-120"/>
                          <a:ea typeface="微軟正黑體" panose="020B0604030504040204" pitchFamily="34" charset="-120"/>
                          <a:cs typeface="標楷體" panose="03000509000000000000" pitchFamily="65" charset="-120"/>
                        </a:rPr>
                        <a:t>未曾設籍 </a:t>
                      </a:r>
                      <a:endParaRPr lang="zh-TW" sz="1200" kern="100" dirty="0">
                        <a:effectLst/>
                        <a:latin typeface="微軟正黑體" panose="020B0604030504040204" pitchFamily="34" charset="-120"/>
                        <a:ea typeface="微軟正黑體" panose="020B0604030504040204" pitchFamily="34" charset="-120"/>
                        <a:cs typeface="Calibri" panose="020F0502020204030204" pitchFamily="34" charset="0"/>
                      </a:endParaRPr>
                    </a:p>
                  </a:txBody>
                  <a:tcPr marL="42546" marR="42546" marT="889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nSpc>
                          <a:spcPts val="1200"/>
                        </a:lnSpc>
                        <a:spcAft>
                          <a:spcPts val="0"/>
                        </a:spcAft>
                      </a:pPr>
                      <a:r>
                        <a:rPr lang="zh-TW" altLang="zh-TW" sz="1200" kern="100" dirty="0" smtClean="0">
                          <a:effectLst/>
                          <a:latin typeface="微軟正黑體" panose="020B0604030504040204" pitchFamily="34" charset="-120"/>
                          <a:ea typeface="微軟正黑體" panose="020B0604030504040204" pitchFamily="34" charset="-120"/>
                        </a:rPr>
                        <a:t>評點制</a:t>
                      </a:r>
                      <a:r>
                        <a:rPr lang="zh-TW" altLang="en-US" sz="1200" kern="100" dirty="0" smtClean="0">
                          <a:effectLst/>
                          <a:latin typeface="微軟正黑體" panose="020B0604030504040204" pitchFamily="34" charset="-120"/>
                          <a:ea typeface="微軟正黑體" panose="020B0604030504040204" pitchFamily="34" charset="-120"/>
                        </a:rPr>
                        <a:t>；另</a:t>
                      </a:r>
                      <a:r>
                        <a:rPr lang="zh-TW" altLang="zh-TW" sz="1200" kern="0" dirty="0" smtClean="0">
                          <a:effectLst/>
                          <a:latin typeface="微軟正黑體" panose="020B0604030504040204" pitchFamily="34" charset="-120"/>
                          <a:ea typeface="微軟正黑體" panose="020B0604030504040204" pitchFamily="34" charset="-120"/>
                        </a:rPr>
                        <a:t>符月平均薪資達</a:t>
                      </a:r>
                      <a:r>
                        <a:rPr lang="en-US" altLang="zh-TW" sz="1200" kern="0" dirty="0" smtClean="0">
                          <a:effectLst/>
                          <a:latin typeface="微軟正黑體" panose="020B0604030504040204" pitchFamily="34" charset="-120"/>
                          <a:ea typeface="微軟正黑體" panose="020B0604030504040204" pitchFamily="34" charset="-120"/>
                        </a:rPr>
                        <a:t>47,971</a:t>
                      </a:r>
                      <a:r>
                        <a:rPr lang="zh-TW" altLang="zh-TW" sz="1200" kern="0" smtClean="0">
                          <a:effectLst/>
                          <a:latin typeface="微軟正黑體" panose="020B0604030504040204" pitchFamily="34" charset="-120"/>
                          <a:ea typeface="微軟正黑體" panose="020B0604030504040204" pitchFamily="34" charset="-120"/>
                        </a:rPr>
                        <a:t>元</a:t>
                      </a:r>
                      <a:r>
                        <a:rPr lang="zh-TW" altLang="en-US" sz="1200" kern="0" smtClean="0">
                          <a:effectLst/>
                          <a:latin typeface="微軟正黑體" panose="020B0604030504040204" pitchFamily="34" charset="-120"/>
                          <a:ea typeface="微軟正黑體" panose="020B0604030504040204" pitchFamily="34" charset="-120"/>
                        </a:rPr>
                        <a:t>以上，免評點</a:t>
                      </a:r>
                      <a:endParaRPr lang="zh-TW" altLang="zh-TW" sz="1200" kern="100" dirty="0">
                        <a:effectLst/>
                        <a:latin typeface="微軟正黑體" panose="020B0604030504040204" pitchFamily="34" charset="-120"/>
                        <a:ea typeface="微軟正黑體" panose="020B0604030504040204" pitchFamily="34" charset="-120"/>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7800" marR="0" indent="-177800" algn="ctr" defTabSz="914400" rtl="0" eaLnBrk="1" fontAlgn="auto" latinLnBrk="0" hangingPunct="1">
                        <a:lnSpc>
                          <a:spcPts val="1200"/>
                        </a:lnSpc>
                        <a:spcBef>
                          <a:spcPts val="0"/>
                        </a:spcBef>
                        <a:spcAft>
                          <a:spcPts val="0"/>
                        </a:spcAft>
                        <a:buClrTx/>
                        <a:buSzTx/>
                        <a:buFontTx/>
                        <a:buNone/>
                        <a:tabLst/>
                        <a:defRPr/>
                      </a:pPr>
                      <a:r>
                        <a:rPr lang="zh-TW" sz="1200" kern="100" dirty="0">
                          <a:effectLst/>
                          <a:latin typeface="微軟正黑體" panose="020B0604030504040204" pitchFamily="34" charset="-120"/>
                          <a:ea typeface="微軟正黑體" panose="020B0604030504040204" pitchFamily="34" charset="-120"/>
                          <a:cs typeface="標楷體" panose="03000509000000000000" pitchFamily="65" charset="-120"/>
                        </a:rPr>
                        <a:t>變更居留</a:t>
                      </a:r>
                      <a:r>
                        <a:rPr lang="zh-TW" sz="1200" kern="100" dirty="0" smtClean="0">
                          <a:effectLst/>
                          <a:latin typeface="微軟正黑體" panose="020B0604030504040204" pitchFamily="34" charset="-120"/>
                          <a:ea typeface="微軟正黑體" panose="020B0604030504040204" pitchFamily="34" charset="-120"/>
                          <a:cs typeface="標楷體" panose="03000509000000000000" pitchFamily="65" charset="-120"/>
                        </a:rPr>
                        <a:t>原因</a:t>
                      </a:r>
                      <a:endParaRPr lang="en-US" altLang="zh-TW" sz="1200" kern="100" dirty="0" smtClean="0">
                        <a:effectLst/>
                        <a:latin typeface="微軟正黑體" panose="020B0604030504040204" pitchFamily="34" charset="-120"/>
                        <a:ea typeface="微軟正黑體" panose="020B0604030504040204" pitchFamily="34" charset="-120"/>
                        <a:cs typeface="標楷體" panose="03000509000000000000" pitchFamily="65" charset="-120"/>
                      </a:endParaRPr>
                    </a:p>
                    <a:p>
                      <a:pPr marL="177800" marR="0" indent="-177800" algn="ctr" defTabSz="914400" rtl="0" eaLnBrk="1" fontAlgn="auto" latinLnBrk="0" hangingPunct="1">
                        <a:lnSpc>
                          <a:spcPts val="1200"/>
                        </a:lnSpc>
                        <a:spcBef>
                          <a:spcPts val="0"/>
                        </a:spcBef>
                        <a:spcAft>
                          <a:spcPts val="0"/>
                        </a:spcAft>
                        <a:buClrTx/>
                        <a:buSzTx/>
                        <a:buFontTx/>
                        <a:buNone/>
                        <a:tabLst/>
                        <a:defRPr/>
                      </a:pPr>
                      <a:r>
                        <a:rPr lang="en-US" altLang="zh-TW" sz="1200" kern="100" dirty="0" smtClean="0">
                          <a:effectLst/>
                          <a:latin typeface="微軟正黑體" panose="020B0604030504040204" pitchFamily="34" charset="-120"/>
                          <a:ea typeface="微軟正黑體" panose="020B0604030504040204" pitchFamily="34" charset="-120"/>
                        </a:rPr>
                        <a:t>(</a:t>
                      </a:r>
                      <a:r>
                        <a:rPr lang="zh-TW" sz="1200" kern="0" dirty="0" smtClean="0">
                          <a:effectLst/>
                          <a:latin typeface="微軟正黑體" panose="020B0604030504040204" pitchFamily="34" charset="-120"/>
                          <a:ea typeface="微軟正黑體" panose="020B0604030504040204" pitchFamily="34" charset="-120"/>
                          <a:cs typeface="標楷體" panose="03000509000000000000" pitchFamily="65" charset="-120"/>
                        </a:rPr>
                        <a:t>港澳居民進入臺灣地區許可</a:t>
                      </a:r>
                      <a:r>
                        <a:rPr lang="zh-TW" sz="1200" kern="0" dirty="0">
                          <a:effectLst/>
                          <a:latin typeface="微軟正黑體" panose="020B0604030504040204" pitchFamily="34" charset="-120"/>
                          <a:ea typeface="微軟正黑體" panose="020B0604030504040204" pitchFamily="34" charset="-120"/>
                          <a:cs typeface="標楷體" panose="03000509000000000000" pitchFamily="65" charset="-120"/>
                        </a:rPr>
                        <a:t>辦法第</a:t>
                      </a:r>
                      <a:r>
                        <a:rPr lang="en-US" sz="1200" kern="0" dirty="0">
                          <a:effectLst/>
                          <a:latin typeface="微軟正黑體" panose="020B0604030504040204" pitchFamily="34" charset="-120"/>
                          <a:ea typeface="微軟正黑體" panose="020B0604030504040204" pitchFamily="34" charset="-120"/>
                          <a:cs typeface="標楷體" panose="03000509000000000000" pitchFamily="65" charset="-120"/>
                        </a:rPr>
                        <a:t>17</a:t>
                      </a:r>
                      <a:r>
                        <a:rPr lang="zh-TW" sz="1200" kern="0" dirty="0" smtClean="0">
                          <a:effectLst/>
                          <a:latin typeface="微軟正黑體" panose="020B0604030504040204" pitchFamily="34" charset="-120"/>
                          <a:ea typeface="微軟正黑體" panose="020B0604030504040204" pitchFamily="34" charset="-120"/>
                          <a:cs typeface="標楷體" panose="03000509000000000000" pitchFamily="65" charset="-120"/>
                        </a:rPr>
                        <a:t>條</a:t>
                      </a:r>
                      <a:r>
                        <a:rPr lang="en-US" altLang="zh-TW" sz="1200" kern="100" dirty="0" smtClean="0">
                          <a:effectLst/>
                          <a:latin typeface="微軟正黑體" panose="020B0604030504040204" pitchFamily="34" charset="-120"/>
                          <a:ea typeface="微軟正黑體" panose="020B0604030504040204" pitchFamily="34" charset="-120"/>
                        </a:rPr>
                        <a:t>)</a:t>
                      </a:r>
                      <a:endParaRPr lang="zh-TW" altLang="zh-TW" sz="1200" kern="100" dirty="0">
                        <a:effectLst/>
                        <a:latin typeface="微軟正黑體" panose="020B0604030504040204" pitchFamily="34" charset="-120"/>
                        <a:ea typeface="微軟正黑體" panose="020B0604030504040204" pitchFamily="34" charset="-120"/>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lnSpc>
                          <a:spcPts val="1500"/>
                        </a:lnSpc>
                        <a:spcAft>
                          <a:spcPts val="0"/>
                        </a:spcAft>
                      </a:pPr>
                      <a:r>
                        <a:rPr lang="zh-TW" sz="1200" kern="100" dirty="0">
                          <a:effectLst/>
                          <a:latin typeface="微軟正黑體" panose="020B0604030504040204" pitchFamily="34" charset="-120"/>
                          <a:ea typeface="微軟正黑體" panose="020B0604030504040204" pitchFamily="34" charset="-120"/>
                          <a:cs typeface="標楷體" panose="03000509000000000000" pitchFamily="65" charset="-120"/>
                        </a:rPr>
                        <a:t>申請</a:t>
                      </a:r>
                      <a:r>
                        <a:rPr lang="zh-TW" sz="1200" kern="100" dirty="0" smtClean="0">
                          <a:effectLst/>
                          <a:latin typeface="微軟正黑體" panose="020B0604030504040204" pitchFamily="34" charset="-120"/>
                          <a:ea typeface="微軟正黑體" panose="020B0604030504040204" pitchFamily="34" charset="-120"/>
                          <a:cs typeface="標楷體" panose="03000509000000000000" pitchFamily="65" charset="-120"/>
                        </a:rPr>
                        <a:t>定居</a:t>
                      </a:r>
                      <a:r>
                        <a:rPr lang="en-US" altLang="zh-TW" sz="1200" kern="100" dirty="0" smtClean="0">
                          <a:effectLst/>
                          <a:latin typeface="微軟正黑體" panose="020B0604030504040204" pitchFamily="34" charset="-120"/>
                          <a:ea typeface="微軟正黑體" panose="020B0604030504040204" pitchFamily="34" charset="-120"/>
                        </a:rPr>
                        <a:t>(</a:t>
                      </a:r>
                      <a:r>
                        <a:rPr lang="zh-TW" altLang="zh-TW" sz="1200" kern="0" dirty="0" smtClean="0">
                          <a:effectLst/>
                          <a:latin typeface="微軟正黑體" panose="020B0604030504040204" pitchFamily="34" charset="-120"/>
                          <a:ea typeface="微軟正黑體" panose="020B0604030504040204" pitchFamily="34" charset="-120"/>
                          <a:cs typeface="標楷體" panose="03000509000000000000" pitchFamily="65" charset="-120"/>
                        </a:rPr>
                        <a:t>港澳居民</a:t>
                      </a:r>
                      <a:r>
                        <a:rPr lang="zh-TW" sz="1200" kern="0" dirty="0" smtClean="0">
                          <a:effectLst/>
                          <a:latin typeface="微軟正黑體" panose="020B0604030504040204" pitchFamily="34" charset="-120"/>
                          <a:ea typeface="微軟正黑體" panose="020B0604030504040204" pitchFamily="34" charset="-120"/>
                          <a:cs typeface="標楷體" panose="03000509000000000000" pitchFamily="65" charset="-120"/>
                        </a:rPr>
                        <a:t>進入</a:t>
                      </a:r>
                      <a:r>
                        <a:rPr lang="zh-TW" sz="1200" kern="0" dirty="0">
                          <a:effectLst/>
                          <a:latin typeface="微軟正黑體" panose="020B0604030504040204" pitchFamily="34" charset="-120"/>
                          <a:ea typeface="微軟正黑體" panose="020B0604030504040204" pitchFamily="34" charset="-120"/>
                          <a:cs typeface="標楷體" panose="03000509000000000000" pitchFamily="65" charset="-120"/>
                        </a:rPr>
                        <a:t>臺灣地區許可辦法第</a:t>
                      </a:r>
                      <a:r>
                        <a:rPr lang="en-US" sz="1200" kern="0" dirty="0">
                          <a:effectLst/>
                          <a:latin typeface="微軟正黑體" panose="020B0604030504040204" pitchFamily="34" charset="-120"/>
                          <a:ea typeface="微軟正黑體" panose="020B0604030504040204" pitchFamily="34" charset="-120"/>
                          <a:cs typeface="標楷體" panose="03000509000000000000" pitchFamily="65" charset="-120"/>
                        </a:rPr>
                        <a:t>30</a:t>
                      </a:r>
                      <a:r>
                        <a:rPr lang="zh-TW" sz="1200" kern="0" dirty="0">
                          <a:effectLst/>
                          <a:latin typeface="微軟正黑體" panose="020B0604030504040204" pitchFamily="34" charset="-120"/>
                          <a:ea typeface="微軟正黑體" panose="020B0604030504040204" pitchFamily="34" charset="-120"/>
                          <a:cs typeface="標楷體" panose="03000509000000000000" pitchFamily="65" charset="-120"/>
                        </a:rPr>
                        <a:t>條</a:t>
                      </a:r>
                      <a:r>
                        <a:rPr lang="en-US" sz="1200" kern="0" dirty="0">
                          <a:effectLst/>
                          <a:latin typeface="微軟正黑體" panose="020B0604030504040204" pitchFamily="34" charset="-120"/>
                          <a:ea typeface="微軟正黑體" panose="020B0604030504040204" pitchFamily="34" charset="-120"/>
                          <a:cs typeface="標楷體" panose="03000509000000000000" pitchFamily="65" charset="-120"/>
                        </a:rPr>
                        <a:t>)</a:t>
                      </a:r>
                      <a:endParaRPr lang="zh-TW" sz="1200" kern="100" dirty="0">
                        <a:effectLst/>
                        <a:latin typeface="微軟正黑體" panose="020B0604030504040204" pitchFamily="34" charset="-120"/>
                        <a:ea typeface="微軟正黑體" panose="020B0604030504040204" pitchFamily="34" charset="-120"/>
                        <a:cs typeface="Calibri" panose="020F050202020403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ap="flat" cmpd="sng" algn="ctr">
                      <a:noFill/>
                      <a:prstDash val="solid"/>
                      <a:round/>
                      <a:headEnd type="none" w="med" len="med"/>
                      <a:tailEnd type="none" w="med" len="med"/>
                    </a:lnBlToTr>
                  </a:tcPr>
                </a:tc>
              </a:tr>
            </a:tbl>
          </a:graphicData>
        </a:graphic>
      </p:graphicFrame>
      <p:sp>
        <p:nvSpPr>
          <p:cNvPr id="26706" name="投影片編號版面配置區 1"/>
          <p:cNvSpPr>
            <a:spLocks noGrp="1"/>
          </p:cNvSpPr>
          <p:nvPr>
            <p:ph type="sldNum" sz="quarter" idx="12"/>
          </p:nvPr>
        </p:nvSpPr>
        <p:spPr bwMode="auto">
          <a:noFill/>
          <a:ln>
            <a:miter lim="800000"/>
            <a:headEnd/>
            <a:tailEnd/>
          </a:ln>
        </p:spPr>
        <p:txBody>
          <a:bodyPr/>
          <a:lstStyle/>
          <a:p>
            <a:fld id="{AE2CAA74-7A80-43C0-9318-307315F8E346}" type="slidenum">
              <a:rPr lang="en-US" altLang="zh-TW" smtClean="0"/>
              <a:pPr/>
              <a:t>24</a:t>
            </a:fld>
            <a:endParaRPr lang="en-US" altLang="zh-TW" smtClean="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
  <TotalTime>13695</TotalTime>
  <Words>4346</Words>
  <Application>Microsoft Office PowerPoint</Application>
  <PresentationFormat>如螢幕大小 (4:3)</PresentationFormat>
  <Paragraphs>562</Paragraphs>
  <Slides>24</Slides>
  <Notes>18</Notes>
  <HiddenSlides>0</HiddenSlides>
  <MMClips>0</MMClips>
  <ScaleCrop>false</ScaleCrop>
  <HeadingPairs>
    <vt:vector size="4" baseType="variant">
      <vt:variant>
        <vt:lpstr>佈景主題</vt:lpstr>
      </vt:variant>
      <vt:variant>
        <vt:i4>1</vt:i4>
      </vt:variant>
      <vt:variant>
        <vt:lpstr>投影片標題</vt:lpstr>
      </vt:variant>
      <vt:variant>
        <vt:i4>24</vt:i4>
      </vt:variant>
    </vt:vector>
  </HeadingPairs>
  <TitlesOfParts>
    <vt:vector size="25" baseType="lpstr">
      <vt:lpstr>Office 佈景主題</vt:lpstr>
      <vt:lpstr>延攬外籍人才 執行情形及後續推動做法</vt:lpstr>
      <vt:lpstr>投影片 2</vt:lpstr>
      <vt:lpstr>投影片 3</vt:lpstr>
      <vt:lpstr>投影片 4</vt:lpstr>
      <vt:lpstr>投影片 5</vt:lpstr>
      <vt:lpstr>貳、積極延攬外國專門性或技術性人才</vt:lpstr>
      <vt:lpstr>貳、積極延攬外國專門性或技術性人才</vt:lpstr>
      <vt:lpstr>三、問題分析及對策        雇主及外國人所遇問題及對策分析如下：   (一)雇主</vt:lpstr>
      <vt:lpstr>(二)外國專門技術人才</vt:lpstr>
      <vt:lpstr>貳、積極延攬外國專門性或技術性人才</vt:lpstr>
      <vt:lpstr>參、強化優秀僑外生留臺工作</vt:lpstr>
      <vt:lpstr>參、強化優秀僑外生留臺工作</vt:lpstr>
      <vt:lpstr>三、問題分析及對策</vt:lpstr>
      <vt:lpstr>投影片 14</vt:lpstr>
      <vt:lpstr>參、強化優秀僑外生留臺工作</vt:lpstr>
      <vt:lpstr>投影片 16</vt:lpstr>
      <vt:lpstr>投影片 17</vt:lpstr>
      <vt:lpstr>肆、留用資深外籍技術人員</vt:lpstr>
      <vt:lpstr>投影片 19</vt:lpstr>
      <vt:lpstr>肆、留用資深外籍技術人員</vt:lpstr>
      <vt:lpstr>伍、需相關部會配合事項</vt:lpstr>
      <vt:lpstr>投影片 22</vt:lpstr>
      <vt:lpstr>簡報結束</vt:lpstr>
      <vt:lpstr>投影片 24</vt:lpstr>
    </vt:vector>
  </TitlesOfParts>
  <Company>Your Company Name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投影片 1</dc:title>
  <dc:creator>CHL</dc:creator>
  <cp:lastModifiedBy>新聞傳播處新聞發布與聯繫科黃宇萱</cp:lastModifiedBy>
  <cp:revision>1192</cp:revision>
  <cp:lastPrinted>2015-12-02T10:24:50Z</cp:lastPrinted>
  <dcterms:created xsi:type="dcterms:W3CDTF">2014-07-04T06:05:33Z</dcterms:created>
  <dcterms:modified xsi:type="dcterms:W3CDTF">2015-12-03T02:03:20Z</dcterms:modified>
</cp:coreProperties>
</file>