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675" r:id="rId2"/>
    <p:sldId id="699" r:id="rId3"/>
    <p:sldId id="762" r:id="rId4"/>
    <p:sldId id="763" r:id="rId5"/>
    <p:sldId id="764" r:id="rId6"/>
    <p:sldId id="765" r:id="rId7"/>
    <p:sldId id="735" r:id="rId8"/>
    <p:sldId id="700" r:id="rId9"/>
    <p:sldId id="773" r:id="rId10"/>
    <p:sldId id="701" r:id="rId11"/>
    <p:sldId id="774" r:id="rId12"/>
    <p:sldId id="767" r:id="rId13"/>
    <p:sldId id="745" r:id="rId14"/>
    <p:sldId id="746" r:id="rId15"/>
    <p:sldId id="779" r:id="rId16"/>
    <p:sldId id="747" r:id="rId17"/>
    <p:sldId id="780" r:id="rId18"/>
    <p:sldId id="775" r:id="rId19"/>
    <p:sldId id="686" r:id="rId20"/>
    <p:sldId id="692" r:id="rId21"/>
    <p:sldId id="772" r:id="rId22"/>
    <p:sldId id="620" r:id="rId23"/>
    <p:sldId id="758" r:id="rId24"/>
    <p:sldId id="723" r:id="rId25"/>
    <p:sldId id="770" r:id="rId26"/>
  </p:sldIdLst>
  <p:sldSz cx="9144000" cy="6858000" type="screen4x3"/>
  <p:notesSz cx="6735763" cy="986948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E8ABBA3B-E49D-4A49-A493-B7B830716A74}">
          <p14:sldIdLst>
            <p14:sldId id="675"/>
            <p14:sldId id="699"/>
            <p14:sldId id="762"/>
            <p14:sldId id="763"/>
            <p14:sldId id="764"/>
            <p14:sldId id="765"/>
            <p14:sldId id="735"/>
            <p14:sldId id="700"/>
            <p14:sldId id="773"/>
            <p14:sldId id="701"/>
            <p14:sldId id="774"/>
            <p14:sldId id="767"/>
            <p14:sldId id="745"/>
            <p14:sldId id="746"/>
            <p14:sldId id="779"/>
            <p14:sldId id="747"/>
            <p14:sldId id="780"/>
            <p14:sldId id="775"/>
            <p14:sldId id="686"/>
            <p14:sldId id="692"/>
            <p14:sldId id="772"/>
            <p14:sldId id="620"/>
            <p14:sldId id="758"/>
            <p14:sldId id="723"/>
            <p14:sldId id="7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525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550" userDrawn="1">
          <p15:clr>
            <a:srgbClr val="A4A3A4"/>
          </p15:clr>
        </p15:guide>
        <p15:guide id="4" orient="horz" pos="3929" userDrawn="1">
          <p15:clr>
            <a:srgbClr val="A4A3A4"/>
          </p15:clr>
        </p15:guide>
        <p15:guide id="5" orient="horz" pos="799" userDrawn="1">
          <p15:clr>
            <a:srgbClr val="A4A3A4"/>
          </p15:clr>
        </p15:guide>
        <p15:guide id="6" orient="horz" pos="1752" userDrawn="1">
          <p15:clr>
            <a:srgbClr val="A4A3A4"/>
          </p15:clr>
        </p15:guide>
        <p15:guide id="7" orient="horz" pos="3740">
          <p15:clr>
            <a:srgbClr val="A4A3A4"/>
          </p15:clr>
        </p15:guide>
        <p15:guide id="8" orient="horz" pos="581">
          <p15:clr>
            <a:srgbClr val="A4A3A4"/>
          </p15:clr>
        </p15:guide>
        <p15:guide id="9" orient="horz" pos="3908">
          <p15:clr>
            <a:srgbClr val="A4A3A4"/>
          </p15:clr>
        </p15:guide>
        <p15:guide id="10" orient="horz" pos="694">
          <p15:clr>
            <a:srgbClr val="A4A3A4"/>
          </p15:clr>
        </p15:guide>
        <p15:guide id="11" pos="4921">
          <p15:clr>
            <a:srgbClr val="A4A3A4"/>
          </p15:clr>
        </p15:guide>
        <p15:guide id="12" orient="horz" pos="1367">
          <p15:clr>
            <a:srgbClr val="A4A3A4"/>
          </p15:clr>
        </p15:guide>
        <p15:guide id="13" pos="5151">
          <p15:clr>
            <a:srgbClr val="A4A3A4"/>
          </p15:clr>
        </p15:guide>
        <p15:guide id="14" pos="75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4">
          <p15:clr>
            <a:srgbClr val="A4A3A4"/>
          </p15:clr>
        </p15:guide>
        <p15:guide id="3" orient="horz" pos="3108">
          <p15:clr>
            <a:srgbClr val="A4A3A4"/>
          </p15:clr>
        </p15:guide>
        <p15:guide id="4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EDED"/>
    <a:srgbClr val="FFF2CC"/>
    <a:srgbClr val="FFCCFF"/>
    <a:srgbClr val="FFFFCC"/>
    <a:srgbClr val="9966FF"/>
    <a:srgbClr val="6600CC"/>
    <a:srgbClr val="CC99FF"/>
    <a:srgbClr val="FFCCCC"/>
    <a:srgbClr val="CCFFCC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56" autoAdjust="0"/>
    <p:restoredTop sz="86942" autoAdjust="0"/>
  </p:normalViewPr>
  <p:slideViewPr>
    <p:cSldViewPr snapToGrid="0">
      <p:cViewPr varScale="1">
        <p:scale>
          <a:sx n="86" d="100"/>
          <a:sy n="86" d="100"/>
        </p:scale>
        <p:origin x="1550" y="48"/>
      </p:cViewPr>
      <p:guideLst>
        <p:guide orient="horz" pos="1525"/>
        <p:guide pos="2880"/>
        <p:guide orient="horz" pos="550"/>
        <p:guide orient="horz" pos="3929"/>
        <p:guide orient="horz" pos="799"/>
        <p:guide orient="horz" pos="1752"/>
        <p:guide orient="horz" pos="3740"/>
        <p:guide orient="horz" pos="581"/>
        <p:guide orient="horz" pos="3908"/>
        <p:guide orient="horz" pos="694"/>
        <p:guide pos="4921"/>
        <p:guide orient="horz" pos="1367"/>
        <p:guide pos="5151"/>
        <p:guide pos="754"/>
      </p:guideLst>
    </p:cSldViewPr>
  </p:slideViewPr>
  <p:outlineViewPr>
    <p:cViewPr>
      <p:scale>
        <a:sx n="33" d="100"/>
        <a:sy n="33" d="100"/>
      </p:scale>
      <p:origin x="0" y="18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-3660"/>
    </p:cViewPr>
  </p:sorterViewPr>
  <p:notesViewPr>
    <p:cSldViewPr snapToGrid="0">
      <p:cViewPr varScale="1">
        <p:scale>
          <a:sx n="78" d="100"/>
          <a:sy n="78" d="100"/>
        </p:scale>
        <p:origin x="-4002" y="-114"/>
      </p:cViewPr>
      <p:guideLst>
        <p:guide orient="horz" pos="3130"/>
        <p:guide pos="2144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92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8831" cy="495188"/>
          </a:xfrm>
          <a:prstGeom prst="rect">
            <a:avLst/>
          </a:prstGeom>
        </p:spPr>
        <p:txBody>
          <a:bodyPr vert="horz" lIns="90663" tIns="45331" rIns="90663" bIns="4533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5374" y="1"/>
            <a:ext cx="2918831" cy="495188"/>
          </a:xfrm>
          <a:prstGeom prst="rect">
            <a:avLst/>
          </a:prstGeom>
        </p:spPr>
        <p:txBody>
          <a:bodyPr vert="horz" lIns="90663" tIns="45331" rIns="90663" bIns="45331" rtlCol="0"/>
          <a:lstStyle>
            <a:lvl1pPr algn="r">
              <a:defRPr sz="1200"/>
            </a:lvl1pPr>
          </a:lstStyle>
          <a:p>
            <a:fld id="{B2F453CA-1B79-4EC4-B6B6-1882649E2339}" type="datetimeFigureOut">
              <a:rPr lang="zh-TW" altLang="en-US" smtClean="0"/>
              <a:t>2018/1/18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7763" y="1233488"/>
            <a:ext cx="4440237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63" tIns="45331" rIns="90663" bIns="45331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577" y="4749691"/>
            <a:ext cx="5388610" cy="3886111"/>
          </a:xfrm>
          <a:prstGeom prst="rect">
            <a:avLst/>
          </a:prstGeom>
        </p:spPr>
        <p:txBody>
          <a:bodyPr vert="horz" lIns="90663" tIns="45331" rIns="90663" bIns="45331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4302"/>
            <a:ext cx="2918831" cy="495187"/>
          </a:xfrm>
          <a:prstGeom prst="rect">
            <a:avLst/>
          </a:prstGeom>
        </p:spPr>
        <p:txBody>
          <a:bodyPr vert="horz" lIns="90663" tIns="45331" rIns="90663" bIns="4533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5374" y="9374302"/>
            <a:ext cx="2918831" cy="495187"/>
          </a:xfrm>
          <a:prstGeom prst="rect">
            <a:avLst/>
          </a:prstGeom>
        </p:spPr>
        <p:txBody>
          <a:bodyPr vert="horz" lIns="90663" tIns="45331" rIns="90663" bIns="45331" rtlCol="0" anchor="b"/>
          <a:lstStyle>
            <a:lvl1pPr algn="r">
              <a:defRPr sz="1200"/>
            </a:lvl1pPr>
          </a:lstStyle>
          <a:p>
            <a:fld id="{71AF37B5-4C9E-45B3-8728-8F77F4BCFB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702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首版面配置區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959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5822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5822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582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582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800" dirty="0">
                <a:latin typeface="Microsoft JhengHei" charset="-120"/>
                <a:ea typeface="Microsoft JhengHei" charset="-120"/>
                <a:cs typeface="Microsoft JhengHei" charset="-120"/>
              </a:rPr>
              <a:t>台灣綠能產業的發動機</a:t>
            </a:r>
            <a:r>
              <a:rPr lang="en-US" altLang="zh-TW" sz="1800" dirty="0">
                <a:latin typeface="Microsoft JhengHei" charset="-120"/>
                <a:ea typeface="Microsoft JhengHei" charset="-120"/>
                <a:cs typeface="Microsoft JhengHei" charset="-120"/>
              </a:rPr>
              <a:t>—</a:t>
            </a:r>
            <a:r>
              <a:rPr lang="zh-TW" altLang="en-US" sz="1800" dirty="0">
                <a:latin typeface="Microsoft JhengHei" charset="-120"/>
                <a:ea typeface="Microsoft JhengHei" charset="-120"/>
                <a:cs typeface="Microsoft JhengHei" charset="-120"/>
              </a:rPr>
              <a:t>綠能科學城，是以節能、儲能、創能及系統整合為四大發展主軸，串聯產學研資源，打造綠能創新產業生態系，成為研發及示範場域中心。</a:t>
            </a:r>
            <a:endParaRPr lang="en-US" altLang="zh-TW" sz="1800" dirty="0">
              <a:latin typeface="Microsoft JhengHei" charset="-120"/>
              <a:ea typeface="Microsoft JhengHei" charset="-120"/>
              <a:cs typeface="Microsoft JhengHei" charset="-120"/>
            </a:endParaRPr>
          </a:p>
          <a:p>
            <a:r>
              <a:rPr kumimoji="1" lang="zh-TW" altLang="en-US" sz="1800" dirty="0">
                <a:latin typeface="Microsoft JhengHei" charset="-120"/>
                <a:ea typeface="Microsoft JhengHei" charset="-120"/>
                <a:cs typeface="Microsoft JhengHei" charset="-120"/>
              </a:rPr>
              <a:t>綠能研發與產業聚落</a:t>
            </a:r>
            <a:r>
              <a:rPr kumimoji="1" lang="en-US" altLang="zh-TW" sz="1800" dirty="0">
                <a:latin typeface="Microsoft JhengHei" charset="-120"/>
                <a:ea typeface="Microsoft JhengHei" charset="-120"/>
                <a:cs typeface="Microsoft JhengHei" charset="-120"/>
              </a:rPr>
              <a:t>—</a:t>
            </a:r>
            <a:r>
              <a:rPr kumimoji="1" lang="zh-TW" altLang="en-US" sz="1800" dirty="0">
                <a:latin typeface="Microsoft JhengHei" charset="-120"/>
                <a:ea typeface="Microsoft JhengHei" charset="-120"/>
                <a:cs typeface="Microsoft JhengHei" charset="-120"/>
              </a:rPr>
              <a:t>連結在地、連結國際、連結未來：</a:t>
            </a:r>
            <a:endParaRPr kumimoji="1" lang="en-US" altLang="zh-TW" sz="1800" dirty="0">
              <a:latin typeface="Microsoft JhengHei" charset="-120"/>
              <a:ea typeface="Microsoft JhengHei" charset="-120"/>
              <a:cs typeface="Microsoft JhengHei" charset="-120"/>
            </a:endParaRPr>
          </a:p>
          <a:p>
            <a:pPr marL="226657" indent="-226657">
              <a:buAutoNum type="arabicPeriod"/>
            </a:pPr>
            <a:r>
              <a:rPr kumimoji="1" lang="zh-TW" altLang="en-US" sz="1800" dirty="0">
                <a:latin typeface="Microsoft JhengHei" charset="-120"/>
                <a:ea typeface="Microsoft JhengHei" charset="-120"/>
                <a:cs typeface="Microsoft JhengHei" charset="-120"/>
              </a:rPr>
              <a:t>聯合研究中心：</a:t>
            </a:r>
            <a:r>
              <a:rPr lang="zh-TW" altLang="zh-TW" sz="1800" dirty="0">
                <a:latin typeface="Microsoft JhengHei" charset="-120"/>
                <a:ea typeface="Microsoft JhengHei" charset="-120"/>
                <a:cs typeface="Microsoft JhengHei" charset="-120"/>
              </a:rPr>
              <a:t>為沙崙綠能科學城之樞紐，彙集綠能科技研發、檢測及認證能量，藉由產學研合作，開發前瞻綠能技術，以及轉化成可商品化之技術或產品。 </a:t>
            </a:r>
            <a:endParaRPr kumimoji="1" lang="en-US" altLang="zh-TW" sz="1800" dirty="0">
              <a:latin typeface="Microsoft JhengHei" charset="-120"/>
              <a:ea typeface="Microsoft JhengHei" charset="-120"/>
              <a:cs typeface="Microsoft JhengHei" charset="-120"/>
            </a:endParaRPr>
          </a:p>
          <a:p>
            <a:pPr marL="226657" indent="-226657">
              <a:buAutoNum type="arabicPeriod"/>
            </a:pPr>
            <a:r>
              <a:rPr kumimoji="1" lang="zh-TW" altLang="en-US" sz="1800" dirty="0">
                <a:latin typeface="Microsoft JhengHei" charset="-120"/>
                <a:ea typeface="Microsoft JhengHei" charset="-120"/>
                <a:cs typeface="Microsoft JhengHei" charset="-120"/>
              </a:rPr>
              <a:t>示範場域：</a:t>
            </a:r>
            <a:r>
              <a:rPr lang="zh-TW" altLang="zh-TW" sz="1800" dirty="0">
                <a:latin typeface="Microsoft JhengHei" charset="-120"/>
                <a:ea typeface="Microsoft JhengHei" charset="-120"/>
                <a:cs typeface="Microsoft JhengHei" charset="-120"/>
              </a:rPr>
              <a:t>建立綠能科技展示及示範應用之綠色生活環境，提供國內外綠能研發技術及產業之完整、測試驗證及媒合場域至群聚綠能產業鏈，完成綠能產業聯網的最後一哩路。 </a:t>
            </a:r>
            <a:endParaRPr kumimoji="1" lang="zh-TW" altLang="en-US" sz="1800" dirty="0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F37B5-4C9E-45B3-8728-8F77F4BCFB08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8741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716306"/>
            <a:ext cx="7315200" cy="793656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>
                <a:srgbClr val="0000FF"/>
              </a:buClr>
              <a:buFont typeface="Arial" charset="0"/>
              <a:buNone/>
              <a:tabLst>
                <a:tab pos="4219575" algn="l"/>
              </a:tabLst>
              <a:defRPr kumimoji="1" lang="en-US" sz="4000" b="1" kern="12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手繪多邊形 6"/>
          <p:cNvSpPr/>
          <p:nvPr userDrawn="1"/>
        </p:nvSpPr>
        <p:spPr>
          <a:xfrm>
            <a:off x="0" y="2391548"/>
            <a:ext cx="4627084" cy="4439820"/>
          </a:xfrm>
          <a:custGeom>
            <a:avLst/>
            <a:gdLst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27084" h="3536414">
                <a:moveTo>
                  <a:pt x="0" y="0"/>
                </a:moveTo>
                <a:cubicBezTo>
                  <a:pt x="826265" y="1927952"/>
                  <a:pt x="1432193" y="2897435"/>
                  <a:pt x="4627084" y="3536414"/>
                </a:cubicBezTo>
                <a:lnTo>
                  <a:pt x="0" y="35364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  <a:latin typeface="新細明體" panose="02020500000000000000" pitchFamily="18" charset="-120"/>
            </a:endParaRPr>
          </a:p>
        </p:txBody>
      </p:sp>
      <p:sp>
        <p:nvSpPr>
          <p:cNvPr id="8" name="手繪多邊形 7"/>
          <p:cNvSpPr/>
          <p:nvPr userDrawn="1"/>
        </p:nvSpPr>
        <p:spPr>
          <a:xfrm>
            <a:off x="4451" y="3837296"/>
            <a:ext cx="6334698" cy="3031904"/>
          </a:xfrm>
          <a:custGeom>
            <a:avLst/>
            <a:gdLst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2395641"/>
              <a:gd name="connsiteX1" fmla="*/ 4627084 w 4627084"/>
              <a:gd name="connsiteY1" fmla="*/ 2395641 h 2395641"/>
              <a:gd name="connsiteX2" fmla="*/ 0 w 4627084"/>
              <a:gd name="connsiteY2" fmla="*/ 2395641 h 2395641"/>
              <a:gd name="connsiteX3" fmla="*/ 0 w 4627084"/>
              <a:gd name="connsiteY3" fmla="*/ 0 h 2395641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4978"/>
              <a:gd name="connsiteX1" fmla="*/ 6334698 w 6334698"/>
              <a:gd name="connsiteY1" fmla="*/ 2413192 h 2414978"/>
              <a:gd name="connsiteX2" fmla="*/ 0 w 6334698"/>
              <a:gd name="connsiteY2" fmla="*/ 2414978 h 2414978"/>
              <a:gd name="connsiteX3" fmla="*/ 0 w 6334698"/>
              <a:gd name="connsiteY3" fmla="*/ 0 h 241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34698" h="2414978">
                <a:moveTo>
                  <a:pt x="0" y="0"/>
                </a:moveTo>
                <a:cubicBezTo>
                  <a:pt x="826265" y="1927952"/>
                  <a:pt x="3712684" y="2291949"/>
                  <a:pt x="6334698" y="2413192"/>
                </a:cubicBezTo>
                <a:lnTo>
                  <a:pt x="0" y="24149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prstClr val="white"/>
              </a:solidFill>
              <a:latin typeface="新細明體" panose="02020500000000000000" pitchFamily="18" charset="-12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37296"/>
            <a:ext cx="6858000" cy="142050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136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1251856" y="2743200"/>
            <a:ext cx="7235927" cy="6749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65" y="6004747"/>
            <a:ext cx="9186863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90164" y="2716306"/>
            <a:ext cx="6468035" cy="793656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>
                <a:srgbClr val="0000FF"/>
              </a:buClr>
              <a:buFont typeface="Arial" charset="0"/>
              <a:buNone/>
              <a:tabLst>
                <a:tab pos="806450" algn="l"/>
                <a:tab pos="4219575" algn="l"/>
              </a:tabLst>
              <a:defRPr kumimoji="1" lang="en-US" sz="4000" b="1" kern="12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37296"/>
            <a:ext cx="6858000" cy="142050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11" name="矩形 10"/>
          <p:cNvSpPr/>
          <p:nvPr userDrawn="1"/>
        </p:nvSpPr>
        <p:spPr>
          <a:xfrm>
            <a:off x="1099458" y="2645229"/>
            <a:ext cx="772885" cy="772885"/>
          </a:xfrm>
          <a:prstGeom prst="rect">
            <a:avLst/>
          </a:prstGeom>
          <a:noFill/>
          <a:ln w="57150">
            <a:solidFill>
              <a:schemeClr val="accent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Title 1"/>
          <p:cNvSpPr txBox="1">
            <a:spLocks/>
          </p:cNvSpPr>
          <p:nvPr userDrawn="1"/>
        </p:nvSpPr>
        <p:spPr>
          <a:xfrm>
            <a:off x="1099458" y="2676885"/>
            <a:ext cx="772885" cy="79365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32500" lnSpcReduction="20000"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>
                <a:srgbClr val="0000FF"/>
              </a:buClr>
              <a:buFont typeface="Arial" charset="0"/>
              <a:buNone/>
              <a:tabLst>
                <a:tab pos="806450" algn="l"/>
                <a:tab pos="4219575" algn="l"/>
              </a:tabLst>
              <a:defRPr kumimoji="1" lang="en-US" sz="4000" b="1" kern="12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/>
                </a:solidFill>
              </a:defRPr>
            </a:lvl1pPr>
          </a:lstStyle>
          <a:p>
            <a:fld id="{8D808F4E-1CBA-4908-BBD2-0D622EEA86D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57829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65" y="6004747"/>
            <a:ext cx="9186863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723" y="96230"/>
            <a:ext cx="7273255" cy="646377"/>
          </a:xfrm>
          <a:prstGeom prst="rect">
            <a:avLst/>
          </a:prstGeom>
        </p:spPr>
        <p:txBody>
          <a:bodyPr lIns="72000" anchor="ctr">
            <a:normAutofit/>
          </a:bodyPr>
          <a:lstStyle>
            <a:lvl1pPr>
              <a:lnSpc>
                <a:spcPct val="100000"/>
              </a:lnSpc>
              <a:defRPr sz="3600" b="1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cxnSp>
        <p:nvCxnSpPr>
          <p:cNvPr id="5" name="直線接點 4"/>
          <p:cNvCxnSpPr/>
          <p:nvPr userDrawn="1"/>
        </p:nvCxnSpPr>
        <p:spPr>
          <a:xfrm>
            <a:off x="-10705" y="811741"/>
            <a:ext cx="7342683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內容版面配置區 8"/>
          <p:cNvSpPr>
            <a:spLocks noGrp="1"/>
          </p:cNvSpPr>
          <p:nvPr>
            <p:ph sz="quarter" idx="11"/>
          </p:nvPr>
        </p:nvSpPr>
        <p:spPr>
          <a:xfrm>
            <a:off x="96044" y="973123"/>
            <a:ext cx="8951913" cy="5192713"/>
          </a:xfrm>
          <a:prstGeom prst="rect">
            <a:avLst/>
          </a:prstGeom>
        </p:spPr>
        <p:txBody>
          <a:bodyPr/>
          <a:lstStyle>
            <a:lvl1pPr marL="285750" indent="-285750">
              <a:defRPr b="1">
                <a:solidFill>
                  <a:schemeClr val="accent6">
                    <a:lumMod val="75000"/>
                  </a:schemeClr>
                </a:solidFill>
              </a:defRPr>
            </a:lvl1pPr>
            <a:lvl2pPr marL="746125" indent="-288925">
              <a:buClr>
                <a:schemeClr val="accent6">
                  <a:lumMod val="75000"/>
                </a:schemeClr>
              </a:buClr>
              <a:defRPr/>
            </a:lvl2pPr>
            <a:lvl3pPr marL="1141413" indent="-227013">
              <a:buClr>
                <a:schemeClr val="tx1">
                  <a:lumMod val="65000"/>
                  <a:lumOff val="35000"/>
                </a:schemeClr>
              </a:buClr>
              <a:defRPr/>
            </a:lvl3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57692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65" y="6004747"/>
            <a:ext cx="9186863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48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/>
                </a:solidFill>
              </a:defRPr>
            </a:lvl1pPr>
          </a:lstStyle>
          <a:p>
            <a:fld id="{8D808F4E-1CBA-4908-BBD2-0D622EEA86D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8433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65" y="6004747"/>
            <a:ext cx="9186863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9115" y="1308684"/>
            <a:ext cx="4153600" cy="4868280"/>
          </a:xfrm>
          <a:prstGeom prst="rect">
            <a:avLst/>
          </a:prstGeom>
        </p:spPr>
        <p:txBody>
          <a:bodyPr/>
          <a:lstStyle>
            <a:lvl1pPr>
              <a:defRPr lang="zh-TW" altLang="en-US" sz="2400" b="1" kern="1200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3pPr marL="1143000" indent="-228600">
              <a:defRPr lang="zh-TW" altLang="en-US" sz="2000" kern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1285" y="1308684"/>
            <a:ext cx="4153600" cy="4868280"/>
          </a:xfrm>
          <a:prstGeom prst="rect">
            <a:avLst/>
          </a:prstGeom>
        </p:spPr>
        <p:txBody>
          <a:bodyPr/>
          <a:lstStyle>
            <a:lvl1pPr marL="444500" indent="-444500">
              <a:defRPr lang="zh-TW" altLang="en-US" sz="2400" b="1" kern="1200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3pPr marL="1143000" indent="-228600">
              <a:defRPr lang="zh-TW" altLang="en-US" sz="2000" kern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</a:lstStyle>
          <a:p>
            <a:pPr marL="228600" lvl="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mtClean="0"/>
              <a:t>按一下以編輯母片文字樣式</a:t>
            </a:r>
          </a:p>
          <a:p>
            <a:pPr marL="228600" lvl="1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mtClean="0"/>
              <a:t>第二層</a:t>
            </a:r>
          </a:p>
          <a:p>
            <a:pPr marL="228600" lvl="2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mtClean="0"/>
              <a:t>第三層</a:t>
            </a:r>
          </a:p>
          <a:p>
            <a:pPr marL="228600" lvl="3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mtClean="0"/>
              <a:t>第四層</a:t>
            </a:r>
          </a:p>
          <a:p>
            <a:pPr marL="228600" lvl="4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mtClean="0"/>
              <a:t>第五層</a:t>
            </a:r>
            <a:endParaRPr lang="en-US" dirty="0"/>
          </a:p>
        </p:txBody>
      </p:sp>
      <p:cxnSp>
        <p:nvCxnSpPr>
          <p:cNvPr id="15" name="直線接點 14"/>
          <p:cNvCxnSpPr/>
          <p:nvPr userDrawn="1"/>
        </p:nvCxnSpPr>
        <p:spPr>
          <a:xfrm>
            <a:off x="-10705" y="811741"/>
            <a:ext cx="7420034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8723" y="96230"/>
            <a:ext cx="7273255" cy="646377"/>
          </a:xfrm>
          <a:prstGeom prst="rect">
            <a:avLst/>
          </a:prstGeom>
        </p:spPr>
        <p:txBody>
          <a:bodyPr lIns="72000" anchor="ctr">
            <a:normAutofit/>
          </a:bodyPr>
          <a:lstStyle>
            <a:lvl1pPr>
              <a:lnSpc>
                <a:spcPct val="100000"/>
              </a:lnSpc>
              <a:defRPr sz="3600" b="1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/>
                </a:solidFill>
              </a:defRPr>
            </a:lvl1pPr>
          </a:lstStyle>
          <a:p>
            <a:fld id="{8D808F4E-1CBA-4908-BBD2-0D622EEA86D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34979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65" y="6004747"/>
            <a:ext cx="9186863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直線接點 14"/>
          <p:cNvCxnSpPr/>
          <p:nvPr userDrawn="1"/>
        </p:nvCxnSpPr>
        <p:spPr>
          <a:xfrm>
            <a:off x="-10705" y="811741"/>
            <a:ext cx="7420034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8723" y="96230"/>
            <a:ext cx="7273255" cy="646377"/>
          </a:xfrm>
          <a:prstGeom prst="rect">
            <a:avLst/>
          </a:prstGeom>
        </p:spPr>
        <p:txBody>
          <a:bodyPr lIns="72000" anchor="ctr">
            <a:normAutofit/>
          </a:bodyPr>
          <a:lstStyle>
            <a:lvl1pPr>
              <a:lnSpc>
                <a:spcPct val="100000"/>
              </a:lnSpc>
              <a:defRPr sz="3600" b="1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/>
                </a:solidFill>
              </a:defRPr>
            </a:lvl1pPr>
          </a:lstStyle>
          <a:p>
            <a:fld id="{8D808F4E-1CBA-4908-BBD2-0D622EEA86D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8868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內文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65" y="6004747"/>
            <a:ext cx="9186863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t>‹#›</a:t>
            </a:fld>
            <a:endParaRPr lang="zh-TW" alt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8723" y="96230"/>
            <a:ext cx="7273255" cy="646377"/>
          </a:xfrm>
          <a:prstGeom prst="rect">
            <a:avLst/>
          </a:prstGeom>
        </p:spPr>
        <p:txBody>
          <a:bodyPr lIns="72000" anchor="ctr">
            <a:normAutofit/>
          </a:bodyPr>
          <a:lstStyle>
            <a:lvl1pPr>
              <a:lnSpc>
                <a:spcPct val="100000"/>
              </a:lnSpc>
              <a:defRPr sz="3600" b="1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內容版面配置區 8"/>
          <p:cNvSpPr>
            <a:spLocks noGrp="1"/>
          </p:cNvSpPr>
          <p:nvPr>
            <p:ph sz="quarter" idx="11"/>
          </p:nvPr>
        </p:nvSpPr>
        <p:spPr>
          <a:xfrm>
            <a:off x="96044" y="973123"/>
            <a:ext cx="8951913" cy="5192713"/>
          </a:xfrm>
          <a:prstGeom prst="rect">
            <a:avLst/>
          </a:prstGeom>
        </p:spPr>
        <p:txBody>
          <a:bodyPr/>
          <a:lstStyle>
            <a:lvl1pPr marL="285750" indent="-285750">
              <a:defRPr b="1">
                <a:solidFill>
                  <a:schemeClr val="accent6">
                    <a:lumMod val="75000"/>
                  </a:schemeClr>
                </a:solidFill>
              </a:defRPr>
            </a:lvl1pPr>
            <a:lvl2pPr marL="746125" indent="-288925">
              <a:buClr>
                <a:schemeClr val="accent6">
                  <a:lumMod val="75000"/>
                </a:schemeClr>
              </a:buClr>
              <a:defRPr/>
            </a:lvl2pPr>
            <a:lvl3pPr marL="1141413" indent="-227013">
              <a:buClr>
                <a:schemeClr val="tx1">
                  <a:lumMod val="65000"/>
                  <a:lumOff val="35000"/>
                </a:schemeClr>
              </a:buClr>
              <a:defRPr/>
            </a:lvl3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420885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723" y="96230"/>
            <a:ext cx="7273255" cy="646377"/>
          </a:xfrm>
          <a:prstGeom prst="rect">
            <a:avLst/>
          </a:prstGeom>
        </p:spPr>
        <p:txBody>
          <a:bodyPr lIns="72000" anchor="ctr">
            <a:normAutofit/>
          </a:bodyPr>
          <a:lstStyle>
            <a:lvl1pPr>
              <a:lnSpc>
                <a:spcPct val="100000"/>
              </a:lnSpc>
              <a:defRPr sz="3600" b="1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cxnSp>
        <p:nvCxnSpPr>
          <p:cNvPr id="5" name="直線接點 4"/>
          <p:cNvCxnSpPr/>
          <p:nvPr userDrawn="1"/>
        </p:nvCxnSpPr>
        <p:spPr>
          <a:xfrm>
            <a:off x="-10705" y="811741"/>
            <a:ext cx="7420034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內容版面配置區 8"/>
          <p:cNvSpPr>
            <a:spLocks noGrp="1"/>
          </p:cNvSpPr>
          <p:nvPr>
            <p:ph sz="quarter" idx="11"/>
          </p:nvPr>
        </p:nvSpPr>
        <p:spPr>
          <a:xfrm>
            <a:off x="96044" y="973123"/>
            <a:ext cx="8951913" cy="5192713"/>
          </a:xfrm>
          <a:prstGeom prst="rect">
            <a:avLst/>
          </a:prstGeom>
        </p:spPr>
        <p:txBody>
          <a:bodyPr/>
          <a:lstStyle>
            <a:lvl1pPr marL="285750" indent="-285750">
              <a:defRPr b="1">
                <a:solidFill>
                  <a:schemeClr val="accent6">
                    <a:lumMod val="75000"/>
                  </a:schemeClr>
                </a:solidFill>
              </a:defRPr>
            </a:lvl1pPr>
            <a:lvl2pPr marL="746125" indent="-288925">
              <a:buClr>
                <a:schemeClr val="accent6">
                  <a:lumMod val="75000"/>
                </a:schemeClr>
              </a:buClr>
              <a:defRPr/>
            </a:lvl2pPr>
            <a:lvl3pPr marL="1141413" indent="-227013">
              <a:buClr>
                <a:schemeClr val="tx1">
                  <a:lumMod val="65000"/>
                  <a:lumOff val="35000"/>
                </a:schemeClr>
              </a:buClr>
              <a:defRPr/>
            </a:lvl3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62792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內文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t>‹#›</a:t>
            </a:fld>
            <a:endParaRPr lang="zh-TW" alt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8723" y="96230"/>
            <a:ext cx="7273255" cy="646377"/>
          </a:xfrm>
          <a:prstGeom prst="rect">
            <a:avLst/>
          </a:prstGeom>
        </p:spPr>
        <p:txBody>
          <a:bodyPr lIns="72000" anchor="ctr">
            <a:normAutofit/>
          </a:bodyPr>
          <a:lstStyle>
            <a:lvl1pPr>
              <a:lnSpc>
                <a:spcPct val="100000"/>
              </a:lnSpc>
              <a:defRPr sz="3600" b="1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內容版面配置區 8"/>
          <p:cNvSpPr>
            <a:spLocks noGrp="1"/>
          </p:cNvSpPr>
          <p:nvPr>
            <p:ph sz="quarter" idx="11"/>
          </p:nvPr>
        </p:nvSpPr>
        <p:spPr>
          <a:xfrm>
            <a:off x="96044" y="973123"/>
            <a:ext cx="8951913" cy="5192713"/>
          </a:xfrm>
          <a:prstGeom prst="rect">
            <a:avLst/>
          </a:prstGeom>
        </p:spPr>
        <p:txBody>
          <a:bodyPr/>
          <a:lstStyle>
            <a:lvl1pPr marL="285750" indent="-285750">
              <a:defRPr b="1">
                <a:solidFill>
                  <a:schemeClr val="accent6">
                    <a:lumMod val="75000"/>
                  </a:schemeClr>
                </a:solidFill>
              </a:defRPr>
            </a:lvl1pPr>
            <a:lvl2pPr marL="746125" indent="-288925">
              <a:buClr>
                <a:schemeClr val="accent6">
                  <a:lumMod val="75000"/>
                </a:schemeClr>
              </a:buClr>
              <a:defRPr/>
            </a:lvl2pPr>
            <a:lvl3pPr marL="1141413" indent="-227013">
              <a:buClr>
                <a:schemeClr val="tx1">
                  <a:lumMod val="65000"/>
                  <a:lumOff val="35000"/>
                </a:schemeClr>
              </a:buClr>
              <a:defRPr/>
            </a:lvl3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01752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手繪多邊形 5"/>
          <p:cNvSpPr/>
          <p:nvPr userDrawn="1"/>
        </p:nvSpPr>
        <p:spPr>
          <a:xfrm>
            <a:off x="0" y="2391548"/>
            <a:ext cx="4627084" cy="4439820"/>
          </a:xfrm>
          <a:custGeom>
            <a:avLst/>
            <a:gdLst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27084" h="3536414">
                <a:moveTo>
                  <a:pt x="0" y="0"/>
                </a:moveTo>
                <a:cubicBezTo>
                  <a:pt x="826265" y="1927952"/>
                  <a:pt x="1432193" y="2897435"/>
                  <a:pt x="4627084" y="3536414"/>
                </a:cubicBezTo>
                <a:lnTo>
                  <a:pt x="0" y="353641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  <a:latin typeface="新細明體" panose="02020500000000000000" pitchFamily="18" charset="-120"/>
            </a:endParaRPr>
          </a:p>
        </p:txBody>
      </p:sp>
      <p:sp>
        <p:nvSpPr>
          <p:cNvPr id="7" name="手繪多邊形 6"/>
          <p:cNvSpPr/>
          <p:nvPr userDrawn="1"/>
        </p:nvSpPr>
        <p:spPr>
          <a:xfrm>
            <a:off x="4451" y="3837296"/>
            <a:ext cx="6334698" cy="3031904"/>
          </a:xfrm>
          <a:custGeom>
            <a:avLst/>
            <a:gdLst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2395641"/>
              <a:gd name="connsiteX1" fmla="*/ 4627084 w 4627084"/>
              <a:gd name="connsiteY1" fmla="*/ 2395641 h 2395641"/>
              <a:gd name="connsiteX2" fmla="*/ 0 w 4627084"/>
              <a:gd name="connsiteY2" fmla="*/ 2395641 h 2395641"/>
              <a:gd name="connsiteX3" fmla="*/ 0 w 4627084"/>
              <a:gd name="connsiteY3" fmla="*/ 0 h 2395641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4978"/>
              <a:gd name="connsiteX1" fmla="*/ 6334698 w 6334698"/>
              <a:gd name="connsiteY1" fmla="*/ 2413192 h 2414978"/>
              <a:gd name="connsiteX2" fmla="*/ 0 w 6334698"/>
              <a:gd name="connsiteY2" fmla="*/ 2414978 h 2414978"/>
              <a:gd name="connsiteX3" fmla="*/ 0 w 6334698"/>
              <a:gd name="connsiteY3" fmla="*/ 0 h 241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34698" h="2414978">
                <a:moveTo>
                  <a:pt x="0" y="0"/>
                </a:moveTo>
                <a:cubicBezTo>
                  <a:pt x="826265" y="1927952"/>
                  <a:pt x="3712684" y="2291949"/>
                  <a:pt x="6334698" y="2413192"/>
                </a:cubicBezTo>
                <a:lnTo>
                  <a:pt x="0" y="24149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prstClr val="white"/>
              </a:solidFill>
              <a:latin typeface="新細明體" panose="02020500000000000000" pitchFamily="18" charset="-12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632012" y="2581836"/>
            <a:ext cx="7879976" cy="79365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>
                <a:srgbClr val="0000FF"/>
              </a:buClr>
              <a:buFont typeface="Arial" charset="0"/>
              <a:buNone/>
              <a:tabLst>
                <a:tab pos="4219575" algn="l"/>
              </a:tabLst>
              <a:defRPr kumimoji="1" lang="en-US" sz="6000" b="1" kern="12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/>
                </a:solidFill>
              </a:defRPr>
            </a:lvl1pPr>
          </a:lstStyle>
          <a:p>
            <a:fld id="{8D808F4E-1CBA-4908-BBD2-0D622EEA86D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5645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65" y="6004747"/>
            <a:ext cx="9186863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849" y="171731"/>
            <a:ext cx="7269480" cy="646377"/>
          </a:xfrm>
        </p:spPr>
        <p:txBody>
          <a:bodyPr lIns="72000">
            <a:normAutofit/>
          </a:bodyPr>
          <a:lstStyle>
            <a:lvl1pPr>
              <a:defRPr sz="3600" b="1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889" y="1015069"/>
            <a:ext cx="8808223" cy="5116790"/>
          </a:xfrm>
        </p:spPr>
        <p:txBody>
          <a:bodyPr tIns="144000"/>
          <a:lstStyle>
            <a:lvl1pPr marL="268288" indent="-268288">
              <a:lnSpc>
                <a:spcPts val="3360"/>
              </a:lnSpc>
              <a:defRPr lang="zh-TW" altLang="en-US" sz="2800" b="1" kern="120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800100" indent="-342900">
              <a:lnSpc>
                <a:spcPts val="2600"/>
              </a:lnSpc>
              <a:buClr>
                <a:schemeClr val="accent6"/>
              </a:buClr>
              <a:buFont typeface="Wingdings" panose="05000000000000000000" pitchFamily="2" charset="2"/>
              <a:buChar char="p"/>
              <a:tabLst>
                <a:tab pos="806450" algn="l"/>
              </a:tabLst>
              <a:defRPr lang="zh-TW" altLang="en-US" sz="2400" kern="1200" dirty="0" smtClean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257300" indent="-342900">
              <a:lnSpc>
                <a:spcPts val="2600"/>
              </a:lnSpc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p"/>
              <a:defRPr lang="zh-TW" altLang="en-US" sz="2000" kern="1200" dirty="0" smtClean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57350" indent="-285750">
              <a:lnSpc>
                <a:spcPts val="2600"/>
              </a:lnSpc>
              <a:buFont typeface="Wingdings" panose="05000000000000000000" pitchFamily="2" charset="2"/>
              <a:buChar char="p"/>
              <a:defRPr lang="zh-TW" altLang="en-US" sz="1800" kern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114550" indent="-285750">
              <a:lnSpc>
                <a:spcPts val="2600"/>
              </a:lnSpc>
              <a:buFont typeface="Wingdings" panose="05000000000000000000" pitchFamily="2" charset="2"/>
              <a:buChar char="p"/>
              <a:defRPr lang="en-US" sz="1800" kern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</a:lstStyle>
          <a:p>
            <a:pPr marL="228600" lvl="0" indent="-228600" algn="l" defTabSz="914400" rtl="0" eaLnBrk="1" latinLnBrk="0" hangingPunct="1">
              <a:lnSpc>
                <a:spcPct val="6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zh-TW" altLang="en-US" dirty="0"/>
              <a:t>按一下以編輯母片文字樣式</a:t>
            </a:r>
          </a:p>
          <a:p>
            <a:pPr marL="685800" lvl="1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p"/>
            </a:pPr>
            <a:r>
              <a:rPr lang="zh-TW" altLang="en-US" dirty="0"/>
              <a:t>第二層</a:t>
            </a:r>
          </a:p>
          <a:p>
            <a:pPr marL="1143000" lvl="2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n"/>
            </a:pPr>
            <a:r>
              <a:rPr lang="zh-TW" altLang="en-US" dirty="0"/>
              <a:t>第三層</a:t>
            </a:r>
          </a:p>
          <a:p>
            <a:pPr marL="1600200" lvl="3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ü"/>
            </a:pPr>
            <a:r>
              <a:rPr lang="zh-TW" altLang="en-US" dirty="0"/>
              <a:t>第四層</a:t>
            </a:r>
          </a:p>
          <a:p>
            <a:pPr marL="2057400" lvl="4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A4601-A4ED-46E8-8F46-C8EDD7E84A9C}" type="datetime1">
              <a:rPr lang="zh-TW" altLang="en-US" smtClean="0"/>
              <a:t>2018/1/18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108" name="直線接點 107"/>
          <p:cNvCxnSpPr/>
          <p:nvPr userDrawn="1"/>
        </p:nvCxnSpPr>
        <p:spPr>
          <a:xfrm>
            <a:off x="-10705" y="811741"/>
            <a:ext cx="7420034" cy="0"/>
          </a:xfrm>
          <a:prstGeom prst="line">
            <a:avLst/>
          </a:prstGeom>
          <a:ln w="57150">
            <a:solidFill>
              <a:schemeClr val="bg1">
                <a:lumMod val="75000"/>
              </a:schemeClr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86553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8D808F4E-1CBA-4908-BBD2-0D622EEA86D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0537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/>
                </a:solidFill>
              </a:defRPr>
            </a:lvl1pPr>
          </a:lstStyle>
          <a:p>
            <a:fld id="{8D808F4E-1CBA-4908-BBD2-0D622EEA86D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730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7" r:id="rId2"/>
    <p:sldLayoutId id="2147483678" r:id="rId3"/>
    <p:sldLayoutId id="2147483663" r:id="rId4"/>
    <p:sldLayoutId id="2147483664" r:id="rId5"/>
    <p:sldLayoutId id="2147483666" r:id="rId6"/>
    <p:sldLayoutId id="2147483672" r:id="rId7"/>
    <p:sldLayoutId id="2147483679" r:id="rId8"/>
    <p:sldLayoutId id="2147483680" r:id="rId9"/>
    <p:sldLayoutId id="2147483667" r:id="rId10"/>
    <p:sldLayoutId id="214748368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buFont typeface="Wingdings" panose="05000000000000000000" pitchFamily="2" charset="2"/>
        <a:buChar char="Ø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buFont typeface="Wingdings" panose="05000000000000000000" pitchFamily="2" charset="2"/>
        <a:buChar char="p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Wingdings" panose="05000000000000000000" pitchFamily="2" charset="2"/>
        <a:buChar char="ü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1.png"/><Relationship Id="rId4" Type="http://schemas.openxmlformats.org/officeDocument/2006/relationships/image" Target="../media/image26.png"/><Relationship Id="rId9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jpeg"/><Relationship Id="rId5" Type="http://schemas.microsoft.com/office/2007/relationships/hdphoto" Target="../media/hdphoto4.wdp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microsoft.com/office/2007/relationships/hdphoto" Target="../media/hdphoto5.wdp"/><Relationship Id="rId5" Type="http://schemas.openxmlformats.org/officeDocument/2006/relationships/image" Target="../media/image39.png"/><Relationship Id="rId4" Type="http://schemas.openxmlformats.org/officeDocument/2006/relationships/image" Target="../media/image38.jpeg"/><Relationship Id="rId9" Type="http://schemas.microsoft.com/office/2007/relationships/hdphoto" Target="../media/hdphoto6.wdp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%E9%9B%A2%E5%B2%B8%E9%A2%A8%E5%8A%9Bv3.mp4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jpeg"/><Relationship Id="rId4" Type="http://schemas.openxmlformats.org/officeDocument/2006/relationships/hyperlink" Target="%E6%B2%99%E5%B4%99%E7%B6%A0%E8%83%BD%E7%A7%91%E5%AD%B8%E5%9F%8E%20v4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手繪多邊形 35"/>
          <p:cNvSpPr/>
          <p:nvPr/>
        </p:nvSpPr>
        <p:spPr>
          <a:xfrm flipH="1" flipV="1">
            <a:off x="4427984" y="0"/>
            <a:ext cx="4716016" cy="3031904"/>
          </a:xfrm>
          <a:custGeom>
            <a:avLst/>
            <a:gdLst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2395641"/>
              <a:gd name="connsiteX1" fmla="*/ 4627084 w 4627084"/>
              <a:gd name="connsiteY1" fmla="*/ 2395641 h 2395641"/>
              <a:gd name="connsiteX2" fmla="*/ 0 w 4627084"/>
              <a:gd name="connsiteY2" fmla="*/ 2395641 h 2395641"/>
              <a:gd name="connsiteX3" fmla="*/ 0 w 4627084"/>
              <a:gd name="connsiteY3" fmla="*/ 0 h 2395641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4978"/>
              <a:gd name="connsiteX1" fmla="*/ 6334698 w 6334698"/>
              <a:gd name="connsiteY1" fmla="*/ 2413192 h 2414978"/>
              <a:gd name="connsiteX2" fmla="*/ 0 w 6334698"/>
              <a:gd name="connsiteY2" fmla="*/ 2414978 h 2414978"/>
              <a:gd name="connsiteX3" fmla="*/ 0 w 6334698"/>
              <a:gd name="connsiteY3" fmla="*/ 0 h 2414978"/>
              <a:gd name="connsiteX0" fmla="*/ 0 w 6334698"/>
              <a:gd name="connsiteY0" fmla="*/ 0 h 2414978"/>
              <a:gd name="connsiteX1" fmla="*/ 6334698 w 6334698"/>
              <a:gd name="connsiteY1" fmla="*/ 2413192 h 2414978"/>
              <a:gd name="connsiteX2" fmla="*/ 0 w 6334698"/>
              <a:gd name="connsiteY2" fmla="*/ 2414978 h 2414978"/>
              <a:gd name="connsiteX3" fmla="*/ 0 w 6334698"/>
              <a:gd name="connsiteY3" fmla="*/ 0 h 241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34698" h="2414978">
                <a:moveTo>
                  <a:pt x="0" y="0"/>
                </a:moveTo>
                <a:cubicBezTo>
                  <a:pt x="826265" y="1927952"/>
                  <a:pt x="3223953" y="2279392"/>
                  <a:pt x="6334698" y="2413192"/>
                </a:cubicBezTo>
                <a:lnTo>
                  <a:pt x="0" y="24149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  <a:latin typeface="新細明體" panose="02020500000000000000" pitchFamily="18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80727" y="5998611"/>
            <a:ext cx="248657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01</a:t>
            </a:r>
            <a:r>
              <a:rPr lang="zh-TW" altLang="en-US" sz="2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18</a:t>
            </a:r>
            <a:r>
              <a:rPr lang="zh-TW" altLang="en-US" sz="2600" b="1" dirty="0" smtClean="0">
                <a:latin typeface="Arial Unicode MS" panose="020B0604020202020204" pitchFamily="34" charset="-120"/>
                <a:ea typeface="微軟正黑體" panose="020B0604030504040204" pitchFamily="34" charset="-120"/>
              </a:rPr>
              <a:t>日</a:t>
            </a:r>
            <a:endParaRPr lang="zh-TW" altLang="en-US" sz="2600" b="1" dirty="0"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t>1</a:t>
            </a:fld>
            <a:endParaRPr lang="zh-TW" altLang="en-US"/>
          </a:p>
        </p:txBody>
      </p:sp>
      <p:sp>
        <p:nvSpPr>
          <p:cNvPr id="12" name="標題 1"/>
          <p:cNvSpPr txBox="1">
            <a:spLocks/>
          </p:cNvSpPr>
          <p:nvPr/>
        </p:nvSpPr>
        <p:spPr bwMode="auto">
          <a:xfrm>
            <a:off x="136478" y="2216748"/>
            <a:ext cx="8871044" cy="1356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b="1" kern="1200">
                <a:solidFill>
                  <a:schemeClr val="tx1"/>
                </a:solidFill>
                <a:latin typeface="Times New Roman" panose="02020603050405020304" pitchFamily="18" charset="0"/>
                <a:ea typeface="新細明體" charset="0"/>
                <a:cs typeface="Times New Roman" panose="02020603050405020304" pitchFamily="18" charset="0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9pPr>
          </a:lstStyle>
          <a:p>
            <a:pPr>
              <a:lnSpc>
                <a:spcPct val="100000"/>
              </a:lnSpc>
              <a:defRPr/>
            </a:pPr>
            <a:r>
              <a:rPr lang="zh-TW" altLang="en-US" sz="5400" dirty="0">
                <a:ln w="6350">
                  <a:noFill/>
                </a:ln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rPr>
              <a:t>綠能科技產業創新推動方案進度及成果</a:t>
            </a:r>
            <a:endParaRPr lang="en-US" altLang="zh-TW" sz="5400" dirty="0">
              <a:ln w="6350">
                <a:noFill/>
              </a:ln>
              <a:solidFill>
                <a:srgbClr val="016733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charset="0"/>
            </a:endParaRPr>
          </a:p>
        </p:txBody>
      </p:sp>
      <p:pic>
        <p:nvPicPr>
          <p:cNvPr id="7" name="Picture 2" descr="F:\綠能辦公室\繳交檔案\0509\綠能科技產業推動中心LOGO_定案版-01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510" y="34716"/>
            <a:ext cx="3023117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副標題 2"/>
          <p:cNvSpPr txBox="1">
            <a:spLocks/>
          </p:cNvSpPr>
          <p:nvPr/>
        </p:nvSpPr>
        <p:spPr bwMode="auto">
          <a:xfrm>
            <a:off x="6528601" y="212"/>
            <a:ext cx="2615400" cy="435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defRPr/>
            </a:pPr>
            <a:r>
              <a:rPr kumimoji="0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行政院</a:t>
            </a:r>
            <a:r>
              <a:rPr kumimoji="0"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第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3585</a:t>
            </a:r>
            <a:r>
              <a:rPr kumimoji="0"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次會議</a:t>
            </a:r>
            <a:endParaRPr kumimoji="0"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9" name="副標題 1"/>
          <p:cNvSpPr txBox="1">
            <a:spLocks/>
          </p:cNvSpPr>
          <p:nvPr/>
        </p:nvSpPr>
        <p:spPr>
          <a:xfrm>
            <a:off x="1143000" y="4302012"/>
            <a:ext cx="6858000" cy="11030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None/>
              <a:defRPr sz="2800" b="1" kern="120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經濟部</a:t>
            </a:r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pPr>
              <a:spcAft>
                <a:spcPts val="1200"/>
              </a:spcAft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報告人</a:t>
            </a:r>
            <a:r>
              <a:rPr lang="zh-TW" altLang="en-US" dirty="0" smtClean="0">
                <a:solidFill>
                  <a:schemeClr val="tx1"/>
                </a:solidFill>
                <a:latin typeface="+mn-ea"/>
              </a:rPr>
              <a:t>：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能源</a:t>
            </a:r>
            <a:r>
              <a:rPr lang="zh-TW" altLang="en-US" dirty="0" smtClean="0">
                <a:solidFill>
                  <a:schemeClr val="tx1"/>
                </a:solidFill>
                <a:latin typeface="+mn-ea"/>
              </a:rPr>
              <a:t>局李副局長君禮</a:t>
            </a:r>
            <a:endParaRPr lang="zh-TW" altLang="en-US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1458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52091" y="1012783"/>
            <a:ext cx="8031192" cy="5586426"/>
          </a:xfrm>
        </p:spPr>
        <p:txBody>
          <a:bodyPr>
            <a:noAutofit/>
          </a:bodyPr>
          <a:lstStyle/>
          <a:p>
            <a:pPr marL="216000" indent="-360000" algn="just">
              <a:spcAft>
                <a:spcPts val="600"/>
              </a:spcAft>
              <a:buFont typeface="+mj-lt"/>
              <a:buAutoNum type="arabicPeriod"/>
            </a:pPr>
            <a:r>
              <a:rPr lang="en-US" altLang="zh-TW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方案願景、目標與推動策略</a:t>
            </a:r>
            <a:endParaRPr lang="en-US" altLang="zh-TW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16000" indent="-360000" algn="just">
              <a:spcAft>
                <a:spcPts val="600"/>
              </a:spcAft>
              <a:buFont typeface="+mj-lt"/>
              <a:buAutoNum type="arabicPeriod"/>
            </a:pPr>
            <a:r>
              <a:rPr lang="en-US" altLang="zh-TW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具體實績（截至</a:t>
            </a:r>
            <a:r>
              <a:rPr lang="en-US" altLang="zh-TW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106</a:t>
            </a: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年底）</a:t>
            </a:r>
            <a:endParaRPr lang="en-US" altLang="zh-TW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16000" indent="-360000" algn="just">
              <a:spcAft>
                <a:spcPts val="600"/>
              </a:spcAft>
              <a:buFont typeface="+mj-lt"/>
              <a:buAutoNum type="arabicPeriod"/>
            </a:pPr>
            <a:r>
              <a:rPr lang="en-US" altLang="zh-TW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執行進度說明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673200" lvl="1" indent="-360000" algn="just">
              <a:spcAft>
                <a:spcPts val="600"/>
              </a:spcAft>
              <a:buFont typeface="Wingdings" charset="2"/>
              <a:buChar char="p"/>
            </a:pPr>
            <a:r>
              <a:rPr lang="zh-TW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綠能推動</a:t>
            </a:r>
            <a:endParaRPr lang="en-US" altLang="zh-TW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673200" lvl="1" indent="-360000" algn="just">
              <a:spcAft>
                <a:spcPts val="600"/>
              </a:spcAft>
              <a:buFont typeface="Wingdings" charset="2"/>
              <a:buChar char="p"/>
            </a:pPr>
            <a:r>
              <a:rPr lang="zh-TW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產業發展</a:t>
            </a:r>
            <a:endParaRPr lang="en-US" altLang="zh-TW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673200" lvl="1" indent="-360000" algn="just">
              <a:spcAft>
                <a:spcPts val="600"/>
              </a:spcAft>
              <a:buFont typeface="Wingdings" charset="2"/>
              <a:buChar char="p"/>
            </a:pPr>
            <a:r>
              <a:rPr lang="zh-TW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科技創新</a:t>
            </a:r>
            <a:endParaRPr lang="en-US" altLang="zh-TW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40000" lvl="1" indent="-360000" algn="just">
              <a:spcAft>
                <a:spcPts val="600"/>
              </a:spcAft>
              <a:buFont typeface="+mj-lt"/>
              <a:buAutoNum type="arabicParenR"/>
            </a:pPr>
            <a:endParaRPr lang="en-US" altLang="zh-TW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42310" y="489563"/>
            <a:ext cx="5751708" cy="523220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3894" y="155268"/>
            <a:ext cx="7315200" cy="699417"/>
          </a:xfrm>
        </p:spPr>
        <p:txBody>
          <a:bodyPr>
            <a:noAutofit/>
          </a:bodyPr>
          <a:lstStyle/>
          <a:p>
            <a:pPr algn="l"/>
            <a:r>
              <a:rPr lang="zh-TW" altLang="en-US" dirty="0"/>
              <a:t>簡報大綱</a:t>
            </a:r>
            <a:endParaRPr lang="zh-TW" altLang="en-US" sz="3200" dirty="0">
              <a:solidFill>
                <a:srgbClr val="002060"/>
              </a:solidFill>
            </a:endParaRPr>
          </a:p>
        </p:txBody>
      </p:sp>
      <p:sp>
        <p:nvSpPr>
          <p:cNvPr id="6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/>
          <a:lstStyle/>
          <a:p>
            <a:pPr algn="r"/>
            <a:fld id="{8D808F4E-1CBA-4908-BBD2-0D622EEA86DD}" type="slidenum">
              <a:rPr lang="zh-TW" altLang="en-US" sz="1400" b="1" smtClean="0">
                <a:solidFill>
                  <a:prstClr val="black"/>
                </a:solidFill>
              </a:rPr>
              <a:pPr algn="r"/>
              <a:t>2</a:t>
            </a:fld>
            <a:endParaRPr lang="zh-TW" altLang="en-US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26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3</a:t>
            </a:fld>
            <a:endParaRPr lang="zh-TW" altLang="en-US" dirty="0"/>
          </a:p>
        </p:txBody>
      </p:sp>
      <p:sp>
        <p:nvSpPr>
          <p:cNvPr id="23" name="標題 1"/>
          <p:cNvSpPr>
            <a:spLocks noGrp="1"/>
          </p:cNvSpPr>
          <p:nvPr>
            <p:ph type="title"/>
          </p:nvPr>
        </p:nvSpPr>
        <p:spPr>
          <a:xfrm>
            <a:off x="58723" y="96230"/>
            <a:ext cx="8129934" cy="646377"/>
          </a:xfrm>
        </p:spPr>
        <p:txBody>
          <a:bodyPr anchor="ctr">
            <a:normAutofit fontScale="90000"/>
          </a:bodyPr>
          <a:lstStyle/>
          <a:p>
            <a:r>
              <a:rPr lang="zh-TW" altLang="en-US" dirty="0"/>
              <a:t>綠能科技產業創新推動方案</a:t>
            </a:r>
            <a:r>
              <a:rPr lang="en-US" altLang="zh-TW" sz="2900" dirty="0" smtClean="0"/>
              <a:t>—</a:t>
            </a:r>
            <a:r>
              <a:rPr lang="zh-TW" altLang="en-US" sz="2900" dirty="0" smtClean="0"/>
              <a:t>願景、目標</a:t>
            </a:r>
            <a:r>
              <a:rPr lang="zh-TW" altLang="en-US" sz="2900" dirty="0"/>
              <a:t>與策略</a:t>
            </a:r>
            <a:endParaRPr lang="zh-TW" altLang="en-US" sz="29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2370890" y="3993393"/>
            <a:ext cx="4402221" cy="2796155"/>
            <a:chOff x="1350331" y="3320387"/>
            <a:chExt cx="4402221" cy="2796155"/>
          </a:xfrm>
        </p:grpSpPr>
        <p:grpSp>
          <p:nvGrpSpPr>
            <p:cNvPr id="35" name="群組 16"/>
            <p:cNvGrpSpPr/>
            <p:nvPr/>
          </p:nvGrpSpPr>
          <p:grpSpPr>
            <a:xfrm>
              <a:off x="1350331" y="3687019"/>
              <a:ext cx="4402221" cy="2396181"/>
              <a:chOff x="3650565" y="5013176"/>
              <a:chExt cx="2960384" cy="1481347"/>
            </a:xfrm>
          </p:grpSpPr>
          <p:pic>
            <p:nvPicPr>
              <p:cNvPr id="40" name="內容版面配置區 4" descr="jobsanger: The Green Energy Revolution Is Already Happening"/>
              <p:cNvPicPr>
                <a:picLocks noChangeAspect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3650565" y="5013176"/>
                <a:ext cx="2960384" cy="14813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" name="圖片 44" descr="Wind turbine by davidoclubb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355976" y="5661248"/>
                <a:ext cx="642839" cy="633629"/>
              </a:xfrm>
              <a:prstGeom prst="rect">
                <a:avLst/>
              </a:prstGeom>
            </p:spPr>
          </p:pic>
        </p:grpSp>
        <p:sp>
          <p:nvSpPr>
            <p:cNvPr id="53" name="矩形 52"/>
            <p:cNvSpPr/>
            <p:nvPr/>
          </p:nvSpPr>
          <p:spPr>
            <a:xfrm>
              <a:off x="2689591" y="3320387"/>
              <a:ext cx="2672863" cy="70321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 smtClean="0">
                  <a:solidFill>
                    <a:schemeClr val="accent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再生能源</a:t>
              </a:r>
              <a:r>
                <a:rPr lang="en-US" altLang="zh-TW" sz="2400" b="1" dirty="0" smtClean="0">
                  <a:solidFill>
                    <a:schemeClr val="accent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20%</a:t>
              </a:r>
              <a:endParaRPr lang="zh-TW" altLang="en-US" sz="24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4001752" y="5636049"/>
              <a:ext cx="1568676" cy="48049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 smtClean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燃煤</a:t>
              </a:r>
              <a:endPara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2528647" y="3830056"/>
              <a:ext cx="2861969" cy="51378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透過太陽光電與風力</a:t>
              </a:r>
              <a:endParaRPr lang="en-US" altLang="zh-TW" sz="14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大量建置達成</a:t>
              </a:r>
              <a:endParaRPr lang="zh-TW" altLang="en-US" sz="14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852496" y="863577"/>
            <a:ext cx="7550702" cy="765985"/>
            <a:chOff x="852496" y="863577"/>
            <a:chExt cx="7550702" cy="765985"/>
          </a:xfrm>
        </p:grpSpPr>
        <p:sp>
          <p:nvSpPr>
            <p:cNvPr id="26" name="文字方塊 25"/>
            <p:cNvSpPr txBox="1"/>
            <p:nvPr/>
          </p:nvSpPr>
          <p:spPr>
            <a:xfrm>
              <a:off x="2143617" y="1260230"/>
              <a:ext cx="62595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以創能、節能、儲能、系統整合</a:t>
              </a:r>
              <a:r>
                <a:rPr lang="en-US" altLang="zh-TW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</a:t>
              </a:r>
              <a:r>
                <a:rPr lang="zh-TW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大主軸共同推動綠能產業</a:t>
              </a:r>
              <a:endPara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2143617" y="892114"/>
              <a:ext cx="625958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綠能</a:t>
              </a:r>
              <a:r>
                <a:rPr lang="zh-TW" altLang="en-US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推動、產業發展、科技創新</a:t>
              </a:r>
              <a:endPara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852496" y="863577"/>
              <a:ext cx="9028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800" b="1" u="sng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願景</a:t>
              </a: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843870" y="1756054"/>
            <a:ext cx="7557056" cy="1042755"/>
            <a:chOff x="843870" y="1756054"/>
            <a:chExt cx="7557056" cy="1042755"/>
          </a:xfrm>
        </p:grpSpPr>
        <p:sp>
          <p:nvSpPr>
            <p:cNvPr id="42" name="文字方塊 41"/>
            <p:cNvSpPr txBox="1"/>
            <p:nvPr/>
          </p:nvSpPr>
          <p:spPr>
            <a:xfrm>
              <a:off x="2141345" y="2152478"/>
              <a:ext cx="62595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2025</a:t>
              </a:r>
              <a:r>
                <a:rPr lang="zh-TW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年再生能源發電量占比達</a:t>
              </a:r>
              <a:r>
                <a:rPr lang="en-US" altLang="zh-TW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20%</a:t>
              </a:r>
              <a:r>
                <a:rPr lang="zh-TW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，並帶動綠能科技、產業發展與創造綠色就業，</a:t>
              </a:r>
              <a:r>
                <a:rPr lang="zh-TW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期於</a:t>
              </a:r>
              <a:r>
                <a:rPr lang="en-US" altLang="zh-TW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2025</a:t>
              </a:r>
              <a:r>
                <a:rPr lang="zh-TW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年達成非核家園目標。</a:t>
              </a:r>
            </a:p>
          </p:txBody>
        </p:sp>
        <p:sp>
          <p:nvSpPr>
            <p:cNvPr id="44" name="文字方塊 43"/>
            <p:cNvSpPr txBox="1"/>
            <p:nvPr/>
          </p:nvSpPr>
          <p:spPr>
            <a:xfrm>
              <a:off x="2141345" y="1784362"/>
              <a:ext cx="625958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以綠能為能源轉型、驅動</a:t>
              </a:r>
              <a:r>
                <a:rPr lang="zh-TW" altLang="en-US" sz="2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經濟發展的新引擎</a:t>
              </a:r>
              <a:endPara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43870" y="1756054"/>
              <a:ext cx="90281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800" b="1" u="sng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目標</a:t>
              </a: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861122" y="2925301"/>
            <a:ext cx="7539363" cy="1042755"/>
            <a:chOff x="861122" y="2925301"/>
            <a:chExt cx="7539363" cy="1042755"/>
          </a:xfrm>
        </p:grpSpPr>
        <p:sp>
          <p:nvSpPr>
            <p:cNvPr id="47" name="文字方塊 46"/>
            <p:cNvSpPr txBox="1"/>
            <p:nvPr/>
          </p:nvSpPr>
          <p:spPr>
            <a:xfrm>
              <a:off x="2153065" y="3321725"/>
              <a:ext cx="62474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以國內綠色需求為基礎，發展特色產業，引進國內外大型投資、增加優質就業，帶動我國綠能科技及產業躍升。</a:t>
              </a:r>
            </a:p>
          </p:txBody>
        </p:sp>
        <p:sp>
          <p:nvSpPr>
            <p:cNvPr id="49" name="文字方塊 48"/>
            <p:cNvSpPr txBox="1"/>
            <p:nvPr/>
          </p:nvSpPr>
          <p:spPr>
            <a:xfrm>
              <a:off x="2153065" y="2953609"/>
              <a:ext cx="62474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啟動綠能科技產業創新</a:t>
              </a:r>
              <a:r>
                <a:rPr lang="zh-TW" altLang="en-US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</a:t>
              </a:r>
              <a:endPara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61122" y="2925301"/>
              <a:ext cx="90281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800" b="1" u="sng" dirty="0" smtClean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</a:t>
              </a:r>
              <a:endParaRPr lang="zh-TW" altLang="en-US" sz="2800" b="1" u="sng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323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42310" y="489563"/>
            <a:ext cx="5751708" cy="523220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1684718"/>
            <a:ext cx="7315200" cy="1068318"/>
          </a:xfrm>
        </p:spPr>
        <p:txBody>
          <a:bodyPr anchor="ctr">
            <a:normAutofit/>
          </a:bodyPr>
          <a:lstStyle/>
          <a:p>
            <a:r>
              <a:rPr lang="zh-TW" altLang="en-US" dirty="0"/>
              <a:t>具體</a:t>
            </a:r>
            <a:r>
              <a:rPr lang="zh-TW" altLang="en-US" dirty="0" smtClean="0"/>
              <a:t>實績 </a:t>
            </a:r>
            <a:r>
              <a:rPr lang="en-US" altLang="zh-TW" dirty="0" smtClean="0"/>
              <a:t>(</a:t>
            </a:r>
            <a:r>
              <a:rPr lang="zh-TW" altLang="en-US" dirty="0"/>
              <a:t>截至</a:t>
            </a:r>
            <a:r>
              <a:rPr lang="en-US" altLang="zh-TW" dirty="0"/>
              <a:t>106</a:t>
            </a:r>
            <a:r>
              <a:rPr lang="zh-TW" altLang="en-US" dirty="0"/>
              <a:t>年底</a:t>
            </a:r>
            <a:r>
              <a:rPr lang="en-US" altLang="zh-TW" dirty="0" smtClean="0"/>
              <a:t>)</a:t>
            </a:r>
            <a:endParaRPr lang="zh-TW" altLang="en-US" sz="3100" dirty="0">
              <a:solidFill>
                <a:srgbClr val="002060"/>
              </a:solidFill>
            </a:endParaRPr>
          </a:p>
        </p:txBody>
      </p:sp>
      <p:sp>
        <p:nvSpPr>
          <p:cNvPr id="6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/>
          <a:lstStyle/>
          <a:p>
            <a:pPr algn="r"/>
            <a:fld id="{8D808F4E-1CBA-4908-BBD2-0D622EEA86DD}" type="slidenum">
              <a:rPr lang="zh-TW" altLang="en-US" sz="1400" b="1" smtClean="0">
                <a:solidFill>
                  <a:prstClr val="black"/>
                </a:solidFill>
              </a:rPr>
              <a:pPr algn="r"/>
              <a:t>4</a:t>
            </a:fld>
            <a:endParaRPr lang="zh-TW" altLang="en-US" sz="1400" b="1" dirty="0">
              <a:solidFill>
                <a:prstClr val="black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27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方案推動具體實績 </a:t>
            </a:r>
            <a:r>
              <a:rPr lang="en-US" altLang="zh-TW" dirty="0" smtClean="0"/>
              <a:t>(1/2)</a:t>
            </a:r>
            <a:r>
              <a:rPr lang="en-US" altLang="zh-TW" sz="2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—</a:t>
            </a:r>
            <a:r>
              <a:rPr lang="zh-TW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截至</a:t>
            </a:r>
            <a:r>
              <a:rPr lang="en-US" altLang="zh-TW" sz="2400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106</a:t>
            </a:r>
            <a:r>
              <a:rPr lang="zh-TW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年底</a:t>
            </a:r>
          </a:p>
        </p:txBody>
      </p:sp>
      <p:sp>
        <p:nvSpPr>
          <p:cNvPr id="7" name="圓角化同側角落矩形 6"/>
          <p:cNvSpPr/>
          <p:nvPr/>
        </p:nvSpPr>
        <p:spPr>
          <a:xfrm rot="16200000">
            <a:off x="-2271222" y="3792967"/>
            <a:ext cx="5151462" cy="419806"/>
          </a:xfrm>
          <a:prstGeom prst="round2Same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綠能推動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7260" y="1427140"/>
            <a:ext cx="8591203" cy="515146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化同側角落矩形 10"/>
          <p:cNvSpPr/>
          <p:nvPr/>
        </p:nvSpPr>
        <p:spPr>
          <a:xfrm>
            <a:off x="3417904" y="968990"/>
            <a:ext cx="2736000" cy="5609611"/>
          </a:xfrm>
          <a:prstGeom prst="round2SameRect">
            <a:avLst>
              <a:gd name="adj1" fmla="val 5370"/>
              <a:gd name="adj2" fmla="val 0"/>
            </a:avLst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風力發電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圓角化同側角落矩形 5"/>
          <p:cNvSpPr/>
          <p:nvPr/>
        </p:nvSpPr>
        <p:spPr>
          <a:xfrm>
            <a:off x="620317" y="968990"/>
            <a:ext cx="2736000" cy="5609611"/>
          </a:xfrm>
          <a:prstGeom prst="round2SameRect">
            <a:avLst>
              <a:gd name="adj1" fmla="val 4114"/>
              <a:gd name="adj2" fmla="val 0"/>
            </a:avLst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太陽光電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20317" y="1431306"/>
            <a:ext cx="2736000" cy="4773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/>
          <a:lstStyle/>
          <a:p>
            <a:pPr marL="285750" lvl="1" indent="-28575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我國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累計已完成設置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1.4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GW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lvl="1" indent="-285750"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太陽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光電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年推動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計畫自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月至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月目標新增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1.52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GW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目前新增已同意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備案量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1.424 GW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342900" lvl="1" indent="-342900">
              <a:spcAft>
                <a:spcPts val="1200"/>
              </a:spcAft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完成綠能屋頂全民參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推動方案。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圓角化同側角落矩形 30"/>
          <p:cNvSpPr/>
          <p:nvPr/>
        </p:nvSpPr>
        <p:spPr>
          <a:xfrm>
            <a:off x="6215490" y="968990"/>
            <a:ext cx="2736000" cy="5609610"/>
          </a:xfrm>
          <a:prstGeom prst="round2SameRect">
            <a:avLst>
              <a:gd name="adj1" fmla="val 5370"/>
              <a:gd name="adj2" fmla="val 0"/>
            </a:avLst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智慧電表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424557" y="1431306"/>
            <a:ext cx="2736000" cy="5147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/>
          <a:lstStyle/>
          <a:p>
            <a:pPr marL="285750" lvl="1" indent="-285750"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我國累積已完成設置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692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0000" lvl="3" indent="-216000">
              <a:lnSpc>
                <a:spcPts val="19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陸域 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684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</a:p>
          <a:p>
            <a:pPr marL="540000" lvl="3" indent="-216000">
              <a:lnSpc>
                <a:spcPts val="19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離岸      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</a:p>
          <a:p>
            <a:pPr marL="285750" lvl="1" indent="-285750">
              <a:lnSpc>
                <a:spcPts val="1900"/>
              </a:lnSpc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風力發電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年推動計畫自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月至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月，目標累計設置量：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0000" lvl="3" indent="-216000">
              <a:lnSpc>
                <a:spcPts val="19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陸域 </a:t>
            </a:r>
            <a:r>
              <a: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814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</a:p>
          <a:p>
            <a:pPr marL="540000" lvl="3" indent="-216000">
              <a:lnSpc>
                <a:spcPts val="19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離岸 </a:t>
            </a:r>
            <a:r>
              <a: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520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</a:p>
          <a:p>
            <a:pPr marL="285750" lvl="1" indent="-285750"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我國首批離岸示範機組 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支共</a:t>
            </a:r>
            <a:r>
              <a: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 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併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聯商轉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lvl="1" indent="-285750"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離岸風電區塊開發政策環評並推動潛力場址開發，取得備查容量超過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GW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lvl="1" indent="-285750">
              <a:lnSpc>
                <a:spcPts val="1900"/>
              </a:lnSpc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離岸風力發展所需</a:t>
            </a:r>
            <a:r>
              <a: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大港規劃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lvl="1" indent="-285750">
              <a:lnSpc>
                <a:spcPts val="1900"/>
              </a:lnSpc>
              <a:spcAft>
                <a:spcPts val="600"/>
              </a:spcAft>
              <a:buFont typeface="Wingdings" panose="05000000000000000000" pitchFamily="2" charset="2"/>
              <a:buChar char="l"/>
            </a:pP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23181" y="1431306"/>
            <a:ext cx="2736000" cy="47731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57187" lvl="1" indent="-285750">
              <a:lnSpc>
                <a:spcPts val="1900"/>
              </a:lnSpc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我國累計已完成智慧電表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0000" lvl="3" indent="-216000">
              <a:lnSpc>
                <a:spcPts val="19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高壓：</a:t>
            </a:r>
            <a:r>
              <a: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2.3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0000" lvl="3" indent="-216000">
              <a:lnSpc>
                <a:spcPts val="19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低壓：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1.0</a:t>
            </a:r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7187" lvl="1" indent="-285750">
              <a:lnSpc>
                <a:spcPts val="1900"/>
              </a:lnSpc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0000" lvl="3" indent="-216000">
              <a:lnSpc>
                <a:spcPts val="19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  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具，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0000" lvl="3" indent="-216000">
              <a:lnSpc>
                <a:spcPts val="19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100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具。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0000" lvl="3" indent="-216000">
              <a:lnSpc>
                <a:spcPts val="19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300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具。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7187" lvl="1" indent="-285750">
              <a:lnSpc>
                <a:spcPts val="1900"/>
              </a:lnSpc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年度完成</a:t>
            </a:r>
            <a:r>
              <a: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1,000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戶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智慧電表於智慧家庭之示範，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年度目標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建置累計</a:t>
            </a:r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5,000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戶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示範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/>
          <a:lstStyle/>
          <a:p>
            <a:pPr algn="r"/>
            <a:fld id="{8D808F4E-1CBA-4908-BBD2-0D622EEA86DD}" type="slidenum">
              <a:rPr lang="zh-TW" altLang="en-US" sz="1400" b="1" smtClean="0">
                <a:solidFill>
                  <a:prstClr val="black"/>
                </a:solidFill>
              </a:rPr>
              <a:pPr algn="r"/>
              <a:t>5</a:t>
            </a:fld>
            <a:endParaRPr lang="zh-TW" altLang="en-US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07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2"/>
          <p:cNvSpPr>
            <a:spLocks noGrp="1"/>
          </p:cNvSpPr>
          <p:nvPr>
            <p:ph type="title"/>
          </p:nvPr>
        </p:nvSpPr>
        <p:spPr>
          <a:xfrm>
            <a:off x="58723" y="96230"/>
            <a:ext cx="7273255" cy="646377"/>
          </a:xfrm>
        </p:spPr>
        <p:txBody>
          <a:bodyPr/>
          <a:lstStyle/>
          <a:p>
            <a:r>
              <a:rPr lang="zh-TW" altLang="en-US" dirty="0" smtClean="0"/>
              <a:t>方案推動具體實績 </a:t>
            </a:r>
            <a:r>
              <a:rPr lang="en-US" altLang="zh-TW" dirty="0" smtClean="0"/>
              <a:t>(2/2)</a:t>
            </a:r>
            <a:r>
              <a:rPr lang="en-US" altLang="zh-TW" sz="2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—</a:t>
            </a:r>
            <a:r>
              <a:rPr lang="zh-TW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截至</a:t>
            </a:r>
            <a:r>
              <a:rPr lang="en-US" altLang="zh-TW" sz="2400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106</a:t>
            </a:r>
            <a:r>
              <a:rPr lang="zh-TW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年底</a:t>
            </a:r>
          </a:p>
        </p:txBody>
      </p:sp>
      <p:sp>
        <p:nvSpPr>
          <p:cNvPr id="6" name="矩形 5"/>
          <p:cNvSpPr/>
          <p:nvPr/>
        </p:nvSpPr>
        <p:spPr>
          <a:xfrm>
            <a:off x="457260" y="4050821"/>
            <a:ext cx="8591205" cy="24966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化同側角落矩形 6"/>
          <p:cNvSpPr/>
          <p:nvPr/>
        </p:nvSpPr>
        <p:spPr>
          <a:xfrm rot="16200000">
            <a:off x="-1189068" y="2290561"/>
            <a:ext cx="2987154" cy="419806"/>
          </a:xfrm>
          <a:prstGeom prst="round2Same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科技創新</a:t>
            </a:r>
          </a:p>
        </p:txBody>
      </p:sp>
      <p:sp>
        <p:nvSpPr>
          <p:cNvPr id="8" name="圓角化同側角落矩形 7"/>
          <p:cNvSpPr/>
          <p:nvPr/>
        </p:nvSpPr>
        <p:spPr>
          <a:xfrm rot="16200000">
            <a:off x="-943803" y="5089230"/>
            <a:ext cx="2496624" cy="419806"/>
          </a:xfrm>
          <a:prstGeom prst="round2Same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配套措施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7260" y="1006888"/>
            <a:ext cx="8591203" cy="298714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化同側角落矩形 10"/>
          <p:cNvSpPr/>
          <p:nvPr/>
        </p:nvSpPr>
        <p:spPr>
          <a:xfrm>
            <a:off x="601873" y="1136540"/>
            <a:ext cx="8338864" cy="2739843"/>
          </a:xfrm>
          <a:prstGeom prst="round2SameRect">
            <a:avLst>
              <a:gd name="adj1" fmla="val 4114"/>
              <a:gd name="adj2" fmla="val 0"/>
            </a:avLst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1200"/>
              </a:spcAft>
            </a:pP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沙崙智慧綠能科學城</a:t>
            </a:r>
            <a:endParaRPr lang="en-US" altLang="zh-TW" sz="24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 lvl="1" indent="-20161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2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完成核心區開發</a:t>
            </a: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前置作業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聯合研究中心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(C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及示範場域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(D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之環評審查皆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通過；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區已完成營建工程招標作業。中研院南部院區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(E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刻正環評中，會展中心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(A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通過環評與完成工程招標。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 lvl="1" indent="-20161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2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研究人員先行進駐園區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辦理城區硬體建設協調、鋁電池與燃料電池研發、太陽光電產業推動、綠能技術推廣與移轉服務，產業節能服務等工作項目。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6</a:t>
            </a:fld>
            <a:endParaRPr lang="zh-TW" altLang="en-US"/>
          </a:p>
        </p:txBody>
      </p:sp>
      <p:sp>
        <p:nvSpPr>
          <p:cNvPr id="20" name="圓角化同側角落矩形 19"/>
          <p:cNvSpPr/>
          <p:nvPr/>
        </p:nvSpPr>
        <p:spPr>
          <a:xfrm>
            <a:off x="601873" y="4113512"/>
            <a:ext cx="8338864" cy="2371946"/>
          </a:xfrm>
          <a:prstGeom prst="round2SameRect">
            <a:avLst>
              <a:gd name="adj1" fmla="val 4114"/>
              <a:gd name="adj2" fmla="val 0"/>
            </a:avLst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lvl="1" indent="-20161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成立</a:t>
            </a: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國家再生能源憑證中心：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日成立憑證中心，統一管理國內再生能源憑證及其所需之電源查證與稽核，建立憑證可信度。</a:t>
            </a:r>
          </a:p>
          <a:p>
            <a:pPr marL="273050" lvl="1" indent="-20161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核定「綠色金融行動方案</a:t>
            </a:r>
            <a:r>
              <a:rPr lang="zh-TW" altLang="en-US" sz="20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」：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年第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季建構綠色債券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市場；目前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本國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銀行對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能產業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放款餘額超過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兆元；保險業亦有</a:t>
            </a:r>
            <a:r>
              <a:rPr lang="en-US" altLang="zh-TW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53.5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億元投入綠能。</a:t>
            </a:r>
          </a:p>
        </p:txBody>
      </p:sp>
    </p:spTree>
    <p:extLst>
      <p:ext uri="{BB962C8B-B14F-4D97-AF65-F5344CB8AC3E}">
        <p14:creationId xmlns:p14="http://schemas.microsoft.com/office/powerpoint/2010/main" val="8603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2897382" y="2722030"/>
            <a:ext cx="3367402" cy="2123266"/>
          </a:xfrm>
        </p:spPr>
        <p:txBody>
          <a:bodyPr>
            <a:noAutofit/>
          </a:bodyPr>
          <a:lstStyle/>
          <a:p>
            <a:pPr marL="180000" indent="-3600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solidFill>
                  <a:srgbClr val="0070C0"/>
                </a:solidFill>
              </a:rPr>
              <a:t>太陽光電 </a:t>
            </a:r>
            <a:r>
              <a:rPr lang="en-US" altLang="zh-TW" sz="2400" dirty="0" smtClean="0">
                <a:solidFill>
                  <a:srgbClr val="0070C0"/>
                </a:solidFill>
              </a:rPr>
              <a:t>2</a:t>
            </a:r>
            <a:r>
              <a:rPr lang="zh-TW" altLang="en-US" sz="2400" dirty="0" smtClean="0">
                <a:solidFill>
                  <a:srgbClr val="0070C0"/>
                </a:solidFill>
              </a:rPr>
              <a:t>年推動</a:t>
            </a:r>
            <a:endParaRPr lang="en-US" altLang="zh-TW" sz="2400" dirty="0" smtClean="0">
              <a:solidFill>
                <a:srgbClr val="0070C0"/>
              </a:solidFill>
            </a:endParaRPr>
          </a:p>
          <a:p>
            <a:pPr marL="180000" indent="-3600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solidFill>
                  <a:srgbClr val="0070C0"/>
                </a:solidFill>
              </a:rPr>
              <a:t>風力發電 </a:t>
            </a:r>
            <a:r>
              <a:rPr lang="en-US" altLang="zh-TW" sz="2400" dirty="0" smtClean="0">
                <a:solidFill>
                  <a:srgbClr val="0070C0"/>
                </a:solidFill>
              </a:rPr>
              <a:t>4</a:t>
            </a:r>
            <a:r>
              <a:rPr lang="zh-TW" altLang="en-US" sz="2400" dirty="0" smtClean="0">
                <a:solidFill>
                  <a:srgbClr val="0070C0"/>
                </a:solidFill>
              </a:rPr>
              <a:t>年推動</a:t>
            </a:r>
            <a:endParaRPr lang="en-US" altLang="zh-TW" sz="2400" dirty="0" smtClean="0">
              <a:solidFill>
                <a:srgbClr val="0070C0"/>
              </a:solidFill>
            </a:endParaRPr>
          </a:p>
          <a:p>
            <a:pPr marL="180000" indent="-3600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solidFill>
                  <a:srgbClr val="0070C0"/>
                </a:solidFill>
              </a:rPr>
              <a:t>智慧電表示範建置</a:t>
            </a:r>
            <a:endParaRPr lang="en-US" altLang="zh-TW" sz="2400" dirty="0" smtClean="0">
              <a:solidFill>
                <a:srgbClr val="0070C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42310" y="489563"/>
            <a:ext cx="5751708" cy="523220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1684718"/>
            <a:ext cx="7315200" cy="1068318"/>
          </a:xfrm>
        </p:spPr>
        <p:txBody>
          <a:bodyPr anchor="ctr">
            <a:normAutofit/>
          </a:bodyPr>
          <a:lstStyle/>
          <a:p>
            <a:r>
              <a:rPr lang="zh-TW" altLang="en-US" dirty="0" smtClean="0"/>
              <a:t>執行進度說明</a:t>
            </a:r>
            <a:r>
              <a:rPr lang="en-US" altLang="zh-TW" dirty="0" smtClean="0"/>
              <a:t>—</a:t>
            </a:r>
            <a:r>
              <a:rPr lang="zh-TW" altLang="en-US" dirty="0" smtClean="0"/>
              <a:t>綠能推動</a:t>
            </a:r>
            <a:endParaRPr lang="zh-TW" altLang="en-US" sz="3100" dirty="0">
              <a:solidFill>
                <a:srgbClr val="002060"/>
              </a:solidFill>
            </a:endParaRPr>
          </a:p>
        </p:txBody>
      </p:sp>
      <p:sp>
        <p:nvSpPr>
          <p:cNvPr id="6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/>
          <a:lstStyle/>
          <a:p>
            <a:pPr algn="r"/>
            <a:fld id="{8D808F4E-1CBA-4908-BBD2-0D622EEA86DD}" type="slidenum">
              <a:rPr lang="zh-TW" altLang="en-US" sz="1400" b="1" smtClean="0">
                <a:solidFill>
                  <a:prstClr val="black"/>
                </a:solidFill>
              </a:rPr>
              <a:pPr algn="r"/>
              <a:t>7</a:t>
            </a:fld>
            <a:endParaRPr lang="zh-TW" altLang="en-US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32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996" y="1184309"/>
            <a:ext cx="9143004" cy="24905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圓角矩形 17"/>
          <p:cNvSpPr/>
          <p:nvPr/>
        </p:nvSpPr>
        <p:spPr>
          <a:xfrm>
            <a:off x="72259" y="1413498"/>
            <a:ext cx="504000" cy="2192344"/>
          </a:xfrm>
          <a:prstGeom prst="round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太陽光電</a:t>
            </a: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1217054" y="2081487"/>
            <a:ext cx="3780000" cy="900000"/>
          </a:xfrm>
          <a:prstGeom prst="chevron">
            <a:avLst/>
          </a:prstGeom>
          <a:solidFill>
            <a:schemeClr val="bg1"/>
          </a:solidFill>
          <a:ln w="3175" algn="ctr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ctr"/>
          <a:lstStyle/>
          <a:p>
            <a:pPr fontAlgn="base">
              <a:spcAft>
                <a:spcPct val="0"/>
              </a:spcAft>
              <a:defRPr/>
            </a:pPr>
            <a:r>
              <a:rPr lang="zh-TW" altLang="en-US" sz="2400" dirty="0" smtClean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太陽光電</a:t>
            </a:r>
            <a:r>
              <a:rPr lang="en-US" altLang="zh-TW" sz="2400" dirty="0" smtClean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400" dirty="0" smtClean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年計畫完成</a:t>
            </a:r>
            <a:r>
              <a:rPr lang="zh-TW" altLang="en-US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新增設置</a:t>
            </a:r>
            <a:r>
              <a:rPr lang="en-US" altLang="zh-TW" sz="2800" b="1" dirty="0" smtClean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1.52</a:t>
            </a:r>
            <a:r>
              <a:rPr lang="en-US" altLang="zh-TW" sz="2000" b="1" dirty="0" smtClean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GW</a:t>
            </a:r>
            <a:endParaRPr lang="en-US" altLang="zh-TW" sz="2400" b="1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太陽光電</a:t>
            </a:r>
            <a:r>
              <a:rPr lang="en-US" altLang="zh-TW" sz="2800" kern="0" dirty="0" smtClean="0">
                <a:cs typeface="Times New Roman" panose="02020603050405020304" pitchFamily="18" charset="0"/>
              </a:rPr>
              <a:t>—</a:t>
            </a:r>
            <a:r>
              <a:rPr lang="zh-TW" altLang="en-US" sz="2800" kern="0" dirty="0" smtClean="0">
                <a:cs typeface="Times New Roman" panose="02020603050405020304" pitchFamily="18" charset="0"/>
              </a:rPr>
              <a:t>方案及推動進度</a:t>
            </a:r>
            <a:endParaRPr lang="zh-TW" altLang="en-US" sz="18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8</a:t>
            </a:fld>
            <a:endParaRPr lang="zh-TW" altLang="en-US" dirty="0"/>
          </a:p>
        </p:txBody>
      </p:sp>
      <p:sp>
        <p:nvSpPr>
          <p:cNvPr id="86" name="向右箭號 85"/>
          <p:cNvSpPr/>
          <p:nvPr/>
        </p:nvSpPr>
        <p:spPr>
          <a:xfrm>
            <a:off x="0" y="852953"/>
            <a:ext cx="9144000" cy="648000"/>
          </a:xfrm>
          <a:prstGeom prst="right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1" name="直線接點 90"/>
          <p:cNvCxnSpPr/>
          <p:nvPr/>
        </p:nvCxnSpPr>
        <p:spPr>
          <a:xfrm>
            <a:off x="566608" y="1024683"/>
            <a:ext cx="0" cy="302987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線接點 91"/>
          <p:cNvCxnSpPr/>
          <p:nvPr/>
        </p:nvCxnSpPr>
        <p:spPr>
          <a:xfrm flipH="1">
            <a:off x="1900598" y="1029400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矩形 92"/>
          <p:cNvSpPr/>
          <p:nvPr/>
        </p:nvSpPr>
        <p:spPr>
          <a:xfrm>
            <a:off x="646089" y="1027955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105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2614705" y="1032816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rgbClr val="FFFF00"/>
                </a:solidFill>
                <a:ea typeface="微軟正黑體" panose="020B0604030504040204" pitchFamily="34" charset="-120"/>
              </a:rPr>
              <a:t>106</a:t>
            </a:r>
            <a:r>
              <a:rPr lang="zh-TW" altLang="en-US" sz="2000" b="1" dirty="0" smtClean="0">
                <a:solidFill>
                  <a:srgbClr val="FFFF00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rgbClr val="FFFF00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96" name="直線接點 95"/>
          <p:cNvCxnSpPr/>
          <p:nvPr/>
        </p:nvCxnSpPr>
        <p:spPr>
          <a:xfrm flipH="1">
            <a:off x="4577215" y="1024683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接點 97"/>
          <p:cNvCxnSpPr/>
          <p:nvPr/>
        </p:nvCxnSpPr>
        <p:spPr>
          <a:xfrm flipH="1">
            <a:off x="5399081" y="1025541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矩形 98"/>
          <p:cNvSpPr/>
          <p:nvPr/>
        </p:nvSpPr>
        <p:spPr>
          <a:xfrm>
            <a:off x="4403527" y="1024096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107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6309840" y="1027587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109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107" name="直線接點 106"/>
          <p:cNvCxnSpPr/>
          <p:nvPr/>
        </p:nvCxnSpPr>
        <p:spPr>
          <a:xfrm flipH="1">
            <a:off x="7532493" y="1028080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矩形 107"/>
          <p:cNvSpPr/>
          <p:nvPr/>
        </p:nvSpPr>
        <p:spPr>
          <a:xfrm>
            <a:off x="7594221" y="1032816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114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109" name="直線接點 108"/>
          <p:cNvCxnSpPr/>
          <p:nvPr/>
        </p:nvCxnSpPr>
        <p:spPr>
          <a:xfrm flipH="1">
            <a:off x="6245413" y="1027587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矩形 112"/>
          <p:cNvSpPr/>
          <p:nvPr/>
        </p:nvSpPr>
        <p:spPr>
          <a:xfrm>
            <a:off x="5253570" y="1032816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108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784503" y="1413498"/>
            <a:ext cx="997389" cy="6232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946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</a:p>
          <a:p>
            <a:pPr algn="ctr">
              <a:spcBef>
                <a:spcPts val="300"/>
              </a:spcBef>
            </a:pP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億度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6264520" y="1413498"/>
            <a:ext cx="1260742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6,500 MW</a:t>
            </a:r>
          </a:p>
          <a:p>
            <a:pPr algn="ctr">
              <a:spcBef>
                <a:spcPts val="300"/>
              </a:spcBef>
            </a:pP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81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億度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6" name="矩形 115"/>
          <p:cNvSpPr/>
          <p:nvPr/>
        </p:nvSpPr>
        <p:spPr>
          <a:xfrm>
            <a:off x="7722601" y="1413498"/>
            <a:ext cx="1282724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20,000 MW</a:t>
            </a:r>
          </a:p>
          <a:p>
            <a:pPr algn="ctr">
              <a:spcBef>
                <a:spcPts val="300"/>
              </a:spcBef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250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億度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54" name="直線接點 153"/>
          <p:cNvCxnSpPr/>
          <p:nvPr/>
        </p:nvCxnSpPr>
        <p:spPr>
          <a:xfrm>
            <a:off x="608620" y="1627778"/>
            <a:ext cx="0" cy="17369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直線接點 154"/>
          <p:cNvCxnSpPr/>
          <p:nvPr/>
        </p:nvCxnSpPr>
        <p:spPr>
          <a:xfrm>
            <a:off x="9048534" y="1626761"/>
            <a:ext cx="0" cy="17369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接點 155"/>
          <p:cNvCxnSpPr/>
          <p:nvPr/>
        </p:nvCxnSpPr>
        <p:spPr>
          <a:xfrm>
            <a:off x="610493" y="1713608"/>
            <a:ext cx="843905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 Box 29"/>
          <p:cNvSpPr txBox="1">
            <a:spLocks noChangeArrowheads="1"/>
          </p:cNvSpPr>
          <p:nvPr/>
        </p:nvSpPr>
        <p:spPr bwMode="auto">
          <a:xfrm>
            <a:off x="7418885" y="1613399"/>
            <a:ext cx="360000" cy="216000"/>
          </a:xfrm>
          <a:prstGeom prst="chevron">
            <a:avLst/>
          </a:prstGeom>
          <a:solidFill>
            <a:schemeClr val="bg2">
              <a:lumMod val="9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/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defRPr/>
            </a:pP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90756" y="3149861"/>
            <a:ext cx="630845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000" indent="-180000">
              <a:buFont typeface="Arial" panose="020B0604020202020204" pitchFamily="34" charset="0"/>
              <a:buChar char="•"/>
            </a:pP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105/07-106/12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同意</a:t>
            </a:r>
            <a:r>
              <a:rPr lang="zh-TW" altLang="en-US" sz="22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備案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容量新增 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1.424</a:t>
            </a:r>
            <a:r>
              <a:rPr lang="zh-TW" altLang="en-US" sz="22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2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GW</a:t>
            </a:r>
          </a:p>
        </p:txBody>
      </p:sp>
      <p:sp>
        <p:nvSpPr>
          <p:cNvPr id="176" name="文字方塊 175"/>
          <p:cNvSpPr txBox="1"/>
          <p:nvPr/>
        </p:nvSpPr>
        <p:spPr>
          <a:xfrm>
            <a:off x="1632305" y="1334571"/>
            <a:ext cx="10341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(~105/6)</a:t>
            </a:r>
            <a:endPara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0736" y="3945042"/>
            <a:ext cx="8968808" cy="1792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「綠能屋頂全民參與」推動方案</a:t>
            </a:r>
            <a:endParaRPr lang="en-US" altLang="zh-TW" sz="2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8000" lvl="1" algn="just">
              <a:spcBef>
                <a:spcPts val="300"/>
              </a:spcBef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太陽光電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年推動計畫於屋頂型太陽能之推動成效佳，故推出「綠能屋頂全民參與」推動方案，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擴大推動屋頂型太陽能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，促使原訂於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年達到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3GW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屋頂型太陽光電，能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提前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年於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年達成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，早日實現我國能源安全、綠色經濟及環境永續之願景。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5733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太陽光電</a:t>
            </a:r>
            <a:r>
              <a:rPr lang="en-US" altLang="zh-TW" sz="2800" kern="0" dirty="0" smtClean="0">
                <a:cs typeface="Times New Roman" panose="02020603050405020304" pitchFamily="18" charset="0"/>
              </a:rPr>
              <a:t>—</a:t>
            </a:r>
            <a:r>
              <a:rPr lang="zh-TW" altLang="en-US" sz="2800" kern="0" dirty="0" smtClean="0">
                <a:cs typeface="Times New Roman" panose="02020603050405020304" pitchFamily="18" charset="0"/>
              </a:rPr>
              <a:t>方案及推動進度</a:t>
            </a:r>
            <a:endParaRPr lang="zh-TW" altLang="en-US" sz="18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>
          <a:xfrm>
            <a:off x="8654950" y="6492875"/>
            <a:ext cx="484094" cy="365125"/>
          </a:xfrm>
        </p:spPr>
        <p:txBody>
          <a:bodyPr/>
          <a:lstStyle/>
          <a:p>
            <a:fld id="{8D808F4E-1CBA-4908-BBD2-0D622EEA86DD}" type="slidenum">
              <a:rPr lang="zh-TW" altLang="en-US" smtClean="0"/>
              <a:pPr/>
              <a:t>9</a:t>
            </a:fld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80737" y="941795"/>
            <a:ext cx="47387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6000" indent="-216000">
              <a:buFont typeface="Wingdings" panose="05000000000000000000" pitchFamily="2" charset="2"/>
              <a:buChar char="Ø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太陽光電與既有用地共存之案例</a:t>
            </a:r>
            <a:endParaRPr lang="zh-TW" altLang="en-US" sz="2400" b="1" dirty="0"/>
          </a:p>
        </p:txBody>
      </p:sp>
      <p:grpSp>
        <p:nvGrpSpPr>
          <p:cNvPr id="11" name="群組 10"/>
          <p:cNvGrpSpPr/>
          <p:nvPr/>
        </p:nvGrpSpPr>
        <p:grpSpPr>
          <a:xfrm>
            <a:off x="151536" y="1482883"/>
            <a:ext cx="4340569" cy="2137969"/>
            <a:chOff x="429768" y="1349523"/>
            <a:chExt cx="4340569" cy="2137969"/>
          </a:xfrm>
        </p:grpSpPr>
        <p:pic>
          <p:nvPicPr>
            <p:cNvPr id="1028" name="Picture 4" descr="友達光電龍科廠太陽能電廠總裝置量達9.87百萬瓦（MW）。（友達提供）&#10; 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768" y="1349523"/>
              <a:ext cx="2928765" cy="208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矩形 4"/>
            <p:cNvSpPr/>
            <p:nvPr/>
          </p:nvSpPr>
          <p:spPr>
            <a:xfrm>
              <a:off x="3440880" y="2737680"/>
              <a:ext cx="1329457" cy="749812"/>
            </a:xfrm>
            <a:prstGeom prst="rect">
              <a:avLst/>
            </a:prstGeom>
          </p:spPr>
          <p:txBody>
            <a:bodyPr wrap="none" lIns="36000" tIns="36000" rIns="36000" bIns="36000">
              <a:spAutoFit/>
            </a:bodyPr>
            <a:lstStyle/>
            <a:p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友</a:t>
              </a:r>
              <a:r>
                <a: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達光電龍科</a:t>
              </a:r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廠</a:t>
              </a:r>
              <a:endPara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9.868 MW</a:t>
              </a:r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最大屋頂</a:t>
              </a:r>
              <a:r>
                <a:rPr lang="zh-TW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型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5104727" y="3811470"/>
            <a:ext cx="3935858" cy="2088000"/>
            <a:chOff x="834479" y="3604045"/>
            <a:chExt cx="3935858" cy="2088000"/>
          </a:xfrm>
        </p:grpSpPr>
        <p:pic>
          <p:nvPicPr>
            <p:cNvPr id="1032" name="Picture 8" descr="「太陽光電 台北木柵垃圾掩埋場」的圖片搜尋結果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4479" y="3604045"/>
              <a:ext cx="2787719" cy="208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矩形 37"/>
            <p:cNvSpPr/>
            <p:nvPr/>
          </p:nvSpPr>
          <p:spPr>
            <a:xfrm>
              <a:off x="3671712" y="4939497"/>
              <a:ext cx="1098625" cy="749812"/>
            </a:xfrm>
            <a:prstGeom prst="rect">
              <a:avLst/>
            </a:prstGeom>
          </p:spPr>
          <p:txBody>
            <a:bodyPr wrap="none" lIns="36000" tIns="36000" rIns="36000" bIns="36000">
              <a:spAutoFit/>
            </a:bodyPr>
            <a:lstStyle/>
            <a:p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台北木柵</a:t>
              </a:r>
              <a:endPara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(2 </a:t>
              </a:r>
              <a:r>
                <a:rPr lang="en-US" altLang="zh-TW" sz="14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MW</a:t>
              </a:r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r>
                <a:rPr lang="zh-TW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垃圾掩埋場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4574452" y="1482883"/>
            <a:ext cx="4102920" cy="2088000"/>
            <a:chOff x="4817980" y="3604045"/>
            <a:chExt cx="4102920" cy="2088000"/>
          </a:xfrm>
        </p:grpSpPr>
        <p:pic>
          <p:nvPicPr>
            <p:cNvPr id="1034" name="Picture 10" descr="阿公店水庫水域型太陽能系統近照.jpg (另開視窗)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7980" y="3604045"/>
              <a:ext cx="2725820" cy="208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矩形 40"/>
            <p:cNvSpPr/>
            <p:nvPr/>
          </p:nvSpPr>
          <p:spPr>
            <a:xfrm>
              <a:off x="7591443" y="4693276"/>
              <a:ext cx="1329457" cy="996033"/>
            </a:xfrm>
            <a:prstGeom prst="rect">
              <a:avLst/>
            </a:prstGeom>
          </p:spPr>
          <p:txBody>
            <a:bodyPr wrap="none" lIns="36000" tIns="36000" rIns="36000" bIns="36000">
              <a:spAutoFit/>
            </a:bodyPr>
            <a:lstStyle/>
            <a:p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高雄阿公店水庫</a:t>
              </a:r>
              <a:endPara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(2.32</a:t>
              </a:r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MW)</a:t>
              </a:r>
            </a:p>
            <a:p>
              <a:r>
                <a:rPr lang="zh-TW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首例水庫</a:t>
              </a:r>
              <a:endParaRPr lang="en-US" altLang="zh-TW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浮動式光電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1055440" y="3808734"/>
            <a:ext cx="3959237" cy="2088000"/>
            <a:chOff x="4937760" y="1349522"/>
            <a:chExt cx="3959237" cy="2088000"/>
          </a:xfrm>
        </p:grpSpPr>
        <p:sp>
          <p:nvSpPr>
            <p:cNvPr id="39" name="矩形 38"/>
            <p:cNvSpPr/>
            <p:nvPr/>
          </p:nvSpPr>
          <p:spPr>
            <a:xfrm>
              <a:off x="7798372" y="2687710"/>
              <a:ext cx="1098625" cy="749812"/>
            </a:xfrm>
            <a:prstGeom prst="rect">
              <a:avLst/>
            </a:prstGeom>
          </p:spPr>
          <p:txBody>
            <a:bodyPr wrap="none" lIns="36000" tIns="36000" rIns="36000" bIns="36000">
              <a:spAutoFit/>
            </a:bodyPr>
            <a:lstStyle/>
            <a:p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台南城西</a:t>
              </a:r>
              <a:endParaRPr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(1.5</a:t>
              </a:r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MW)</a:t>
              </a:r>
            </a:p>
            <a:p>
              <a:r>
                <a:rPr lang="zh-TW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垃圾掩埋場</a:t>
              </a:r>
              <a:endParaRPr lang="en-US" altLang="zh-TW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8" name="Picture 2" descr="「城西掩埋場活化-太陽能光電設施」的圖片搜尋結果"/>
            <p:cNvPicPr>
              <a:picLocks noChangeAspect="1" noChangeArrowheads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937760" y="1349522"/>
              <a:ext cx="2778266" cy="208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6811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矩形 164"/>
          <p:cNvSpPr/>
          <p:nvPr/>
        </p:nvSpPr>
        <p:spPr>
          <a:xfrm>
            <a:off x="3722" y="3115000"/>
            <a:ext cx="9143004" cy="180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4" name="矩形 163"/>
          <p:cNvSpPr/>
          <p:nvPr/>
        </p:nvSpPr>
        <p:spPr>
          <a:xfrm>
            <a:off x="996" y="1172287"/>
            <a:ext cx="9143004" cy="194125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圓角矩形 19"/>
          <p:cNvSpPr/>
          <p:nvPr/>
        </p:nvSpPr>
        <p:spPr>
          <a:xfrm>
            <a:off x="63835" y="1409850"/>
            <a:ext cx="504000" cy="1620000"/>
          </a:xfrm>
          <a:prstGeom prst="round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陸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域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63835" y="3215644"/>
            <a:ext cx="504000" cy="16200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離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岸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風力發電</a:t>
            </a:r>
            <a:r>
              <a:rPr lang="en-US" altLang="zh-TW" sz="2800" kern="0" dirty="0">
                <a:cs typeface="Times New Roman" panose="02020603050405020304" pitchFamily="18" charset="0"/>
              </a:rPr>
              <a:t>—</a:t>
            </a:r>
            <a:r>
              <a:rPr lang="zh-TW" altLang="en-US" sz="2800" kern="0" dirty="0">
                <a:cs typeface="Times New Roman" panose="02020603050405020304" pitchFamily="18" charset="0"/>
              </a:rPr>
              <a:t>方案及推動進度</a:t>
            </a:r>
            <a:endParaRPr lang="zh-TW" altLang="en-US" sz="18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10</a:t>
            </a:fld>
            <a:endParaRPr lang="zh-TW" altLang="en-US" dirty="0"/>
          </a:p>
        </p:txBody>
      </p:sp>
      <p:sp>
        <p:nvSpPr>
          <p:cNvPr id="86" name="向右箭號 85"/>
          <p:cNvSpPr/>
          <p:nvPr/>
        </p:nvSpPr>
        <p:spPr>
          <a:xfrm>
            <a:off x="0" y="844640"/>
            <a:ext cx="9144000" cy="648000"/>
          </a:xfrm>
          <a:prstGeom prst="right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1" name="直線接點 90"/>
          <p:cNvCxnSpPr/>
          <p:nvPr/>
        </p:nvCxnSpPr>
        <p:spPr>
          <a:xfrm>
            <a:off x="566608" y="1016370"/>
            <a:ext cx="0" cy="302987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線接點 91"/>
          <p:cNvCxnSpPr/>
          <p:nvPr/>
        </p:nvCxnSpPr>
        <p:spPr>
          <a:xfrm flipH="1">
            <a:off x="1848842" y="1021087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矩形 92"/>
          <p:cNvSpPr/>
          <p:nvPr/>
        </p:nvSpPr>
        <p:spPr>
          <a:xfrm>
            <a:off x="628837" y="1019642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105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2614705" y="1024503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rgbClr val="FFFF00"/>
                </a:solidFill>
                <a:ea typeface="微軟正黑體" panose="020B0604030504040204" pitchFamily="34" charset="-120"/>
              </a:rPr>
              <a:t>106</a:t>
            </a:r>
            <a:r>
              <a:rPr lang="zh-TW" altLang="en-US" sz="2000" b="1" dirty="0" smtClean="0">
                <a:solidFill>
                  <a:srgbClr val="FFFF00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rgbClr val="FFFF00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96" name="直線接點 95"/>
          <p:cNvCxnSpPr/>
          <p:nvPr/>
        </p:nvCxnSpPr>
        <p:spPr>
          <a:xfrm flipH="1">
            <a:off x="4577215" y="1016370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接點 97"/>
          <p:cNvCxnSpPr/>
          <p:nvPr/>
        </p:nvCxnSpPr>
        <p:spPr>
          <a:xfrm flipH="1">
            <a:off x="5399081" y="1017228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矩形 98"/>
          <p:cNvSpPr/>
          <p:nvPr/>
        </p:nvSpPr>
        <p:spPr>
          <a:xfrm>
            <a:off x="4403527" y="1015783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107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6309840" y="1019274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109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107" name="直線接點 106"/>
          <p:cNvCxnSpPr/>
          <p:nvPr/>
        </p:nvCxnSpPr>
        <p:spPr>
          <a:xfrm flipH="1">
            <a:off x="7532493" y="1011141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矩形 107"/>
          <p:cNvSpPr/>
          <p:nvPr/>
        </p:nvSpPr>
        <p:spPr>
          <a:xfrm>
            <a:off x="7594221" y="1024503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114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109" name="直線接點 108"/>
          <p:cNvCxnSpPr/>
          <p:nvPr/>
        </p:nvCxnSpPr>
        <p:spPr>
          <a:xfrm flipH="1">
            <a:off x="6245413" y="1019274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矩形 112"/>
          <p:cNvSpPr/>
          <p:nvPr/>
        </p:nvSpPr>
        <p:spPr>
          <a:xfrm>
            <a:off x="5253570" y="1024503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108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119" name="Text Box 29"/>
          <p:cNvSpPr txBox="1">
            <a:spLocks noChangeArrowheads="1"/>
          </p:cNvSpPr>
          <p:nvPr/>
        </p:nvSpPr>
        <p:spPr bwMode="auto">
          <a:xfrm>
            <a:off x="1844493" y="2656374"/>
            <a:ext cx="5688000" cy="900000"/>
          </a:xfrm>
          <a:prstGeom prst="chevron">
            <a:avLst/>
          </a:prstGeom>
          <a:solidFill>
            <a:schemeClr val="bg1"/>
          </a:solidFill>
          <a:ln w="3175" algn="ctr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ctr"/>
          <a:lstStyle/>
          <a:p>
            <a:pPr fontAlgn="base">
              <a:lnSpc>
                <a:spcPct val="120000"/>
              </a:lnSpc>
              <a:spcAft>
                <a:spcPct val="0"/>
              </a:spcAft>
              <a:defRPr/>
            </a:pPr>
            <a:r>
              <a:rPr lang="zh-TW" altLang="en-US" sz="24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風力發電</a:t>
            </a:r>
            <a:r>
              <a:rPr lang="en-US" altLang="zh-TW" sz="24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4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年計畫</a:t>
            </a:r>
            <a:r>
              <a:rPr lang="zh-TW" altLang="en-US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完成累計設置：</a:t>
            </a:r>
            <a:r>
              <a:rPr lang="en-US" altLang="zh-TW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4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sz="24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陸域</a:t>
            </a:r>
            <a:r>
              <a:rPr lang="en-US" altLang="zh-TW" sz="24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  <a:r>
              <a:rPr lang="en-US" altLang="zh-TW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814</a:t>
            </a:r>
            <a:r>
              <a:rPr lang="en-US" altLang="zh-TW" sz="24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MW; [</a:t>
            </a:r>
            <a:r>
              <a:rPr lang="zh-TW" altLang="en-US" sz="24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離岸</a:t>
            </a:r>
            <a:r>
              <a:rPr lang="en-US" altLang="zh-TW" sz="24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  <a:r>
              <a:rPr lang="en-US" altLang="zh-TW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520</a:t>
            </a:r>
            <a:r>
              <a:rPr lang="en-US" altLang="zh-TW" sz="24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  <a:endParaRPr lang="en-US" altLang="zh-TW" sz="2400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20" name="群組 119"/>
          <p:cNvGrpSpPr/>
          <p:nvPr/>
        </p:nvGrpSpPr>
        <p:grpSpPr>
          <a:xfrm>
            <a:off x="607474" y="1408564"/>
            <a:ext cx="8289634" cy="658065"/>
            <a:chOff x="608621" y="2523582"/>
            <a:chExt cx="8289634" cy="658065"/>
          </a:xfrm>
        </p:grpSpPr>
        <p:sp>
          <p:nvSpPr>
            <p:cNvPr id="123" name="矩形 122"/>
            <p:cNvSpPr/>
            <p:nvPr/>
          </p:nvSpPr>
          <p:spPr>
            <a:xfrm>
              <a:off x="702782" y="2558399"/>
              <a:ext cx="997389" cy="62324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ts val="300"/>
                </a:spcBef>
              </a:pP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682</a:t>
              </a: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MW</a:t>
              </a:r>
            </a:p>
            <a:p>
              <a:pPr algn="ctr">
                <a:spcBef>
                  <a:spcPts val="300"/>
                </a:spcBef>
              </a:pP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14</a:t>
              </a: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億度</a:t>
              </a:r>
              <a:endPara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4" name="矩形 123"/>
            <p:cNvSpPr/>
            <p:nvPr/>
          </p:nvSpPr>
          <p:spPr>
            <a:xfrm>
              <a:off x="6298672" y="2524208"/>
              <a:ext cx="1236981" cy="6232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300"/>
                </a:spcBef>
              </a:pPr>
              <a:r>
                <a:rPr lang="en-US" altLang="zh-TW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8</a:t>
              </a: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00 MW</a:t>
              </a:r>
            </a:p>
            <a:p>
              <a:pPr algn="ctr">
                <a:spcBef>
                  <a:spcPts val="300"/>
                </a:spcBef>
              </a:pP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19</a:t>
              </a: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億度</a:t>
              </a:r>
              <a:endPara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6" name="矩形 125"/>
            <p:cNvSpPr/>
            <p:nvPr/>
          </p:nvSpPr>
          <p:spPr>
            <a:xfrm>
              <a:off x="7728769" y="2523582"/>
              <a:ext cx="1164101" cy="62324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ts val="300"/>
                </a:spcBef>
              </a:pP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1,200 MW</a:t>
              </a:r>
            </a:p>
            <a:p>
              <a:pPr algn="ctr">
                <a:spcBef>
                  <a:spcPts val="300"/>
                </a:spcBef>
              </a:pP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29</a:t>
              </a: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億度</a:t>
              </a:r>
              <a:endPara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127" name="直線接點 126"/>
            <p:cNvCxnSpPr/>
            <p:nvPr/>
          </p:nvCxnSpPr>
          <p:spPr>
            <a:xfrm>
              <a:off x="608621" y="2759528"/>
              <a:ext cx="0" cy="13135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線接點 127"/>
            <p:cNvCxnSpPr/>
            <p:nvPr/>
          </p:nvCxnSpPr>
          <p:spPr>
            <a:xfrm>
              <a:off x="8898255" y="2767385"/>
              <a:ext cx="0" cy="13135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線接點 131"/>
            <p:cNvCxnSpPr/>
            <p:nvPr/>
          </p:nvCxnSpPr>
          <p:spPr>
            <a:xfrm>
              <a:off x="610459" y="2833064"/>
              <a:ext cx="8280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 Box 29"/>
            <p:cNvSpPr txBox="1">
              <a:spLocks noChangeArrowheads="1"/>
            </p:cNvSpPr>
            <p:nvPr/>
          </p:nvSpPr>
          <p:spPr bwMode="auto">
            <a:xfrm>
              <a:off x="7416670" y="2722776"/>
              <a:ext cx="360000" cy="216000"/>
            </a:xfrm>
            <a:prstGeom prst="chevron">
              <a:avLst/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/>
          </p:spPr>
          <p:txBody>
            <a:bodyPr wrap="square" lIns="36000" tIns="36000" rIns="36000" bIns="36000" anchor="t"/>
            <a:lstStyle/>
            <a:p>
              <a:pPr algn="ctr" fontAlgn="base">
                <a:lnSpc>
                  <a:spcPct val="120000"/>
                </a:lnSpc>
                <a:spcAft>
                  <a:spcPct val="0"/>
                </a:spcAft>
                <a:defRPr/>
              </a:pPr>
              <a:endPara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6" name="群組 165"/>
          <p:cNvGrpSpPr/>
          <p:nvPr/>
        </p:nvGrpSpPr>
        <p:grpSpPr>
          <a:xfrm>
            <a:off x="610240" y="3629876"/>
            <a:ext cx="8289634" cy="631561"/>
            <a:chOff x="608621" y="2550086"/>
            <a:chExt cx="8289634" cy="631561"/>
          </a:xfrm>
        </p:grpSpPr>
        <p:sp>
          <p:nvSpPr>
            <p:cNvPr id="167" name="矩形 166"/>
            <p:cNvSpPr/>
            <p:nvPr/>
          </p:nvSpPr>
          <p:spPr>
            <a:xfrm>
              <a:off x="809023" y="2558399"/>
              <a:ext cx="760144" cy="62324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ts val="300"/>
                </a:spcBef>
              </a:pP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</a:t>
              </a: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MW</a:t>
              </a:r>
            </a:p>
            <a:p>
              <a:pPr algn="ctr">
                <a:spcBef>
                  <a:spcPts val="300"/>
                </a:spcBef>
              </a:pP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</a:t>
              </a: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億度</a:t>
              </a:r>
              <a:endPara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8" name="矩形 167"/>
            <p:cNvSpPr/>
            <p:nvPr/>
          </p:nvSpPr>
          <p:spPr>
            <a:xfrm>
              <a:off x="6290046" y="2550086"/>
              <a:ext cx="1236981" cy="561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300"/>
                </a:spcBef>
              </a:pPr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520 MW</a:t>
              </a:r>
            </a:p>
            <a:p>
              <a:pPr algn="ctr">
                <a:spcBef>
                  <a:spcPts val="300"/>
                </a:spcBef>
              </a:pPr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19</a:t>
              </a:r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億度</a:t>
              </a:r>
              <a:endPara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9" name="矩形 168"/>
            <p:cNvSpPr/>
            <p:nvPr/>
          </p:nvSpPr>
          <p:spPr>
            <a:xfrm>
              <a:off x="7767050" y="2550086"/>
              <a:ext cx="1104791" cy="5924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ts val="300"/>
                </a:spcBef>
              </a:pPr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3,000</a:t>
              </a:r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MW</a:t>
              </a:r>
            </a:p>
            <a:p>
              <a:pPr algn="ctr">
                <a:spcBef>
                  <a:spcPts val="300"/>
                </a:spcBef>
              </a:pPr>
              <a:r>
                <a:rPr lang="en-US" altLang="zh-TW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111</a:t>
              </a:r>
              <a:r>
                <a:rPr lang="zh-TW" altLang="en-US" sz="14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億度</a:t>
              </a:r>
              <a:endPara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170" name="直線接點 169"/>
            <p:cNvCxnSpPr/>
            <p:nvPr/>
          </p:nvCxnSpPr>
          <p:spPr>
            <a:xfrm>
              <a:off x="608621" y="2768154"/>
              <a:ext cx="0" cy="13135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直線接點 170"/>
            <p:cNvCxnSpPr/>
            <p:nvPr/>
          </p:nvCxnSpPr>
          <p:spPr>
            <a:xfrm>
              <a:off x="8898255" y="2767385"/>
              <a:ext cx="0" cy="13135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直線接點 171"/>
            <p:cNvCxnSpPr/>
            <p:nvPr/>
          </p:nvCxnSpPr>
          <p:spPr>
            <a:xfrm>
              <a:off x="610459" y="2833064"/>
              <a:ext cx="8280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3" name="Text Box 29"/>
            <p:cNvSpPr txBox="1">
              <a:spLocks noChangeArrowheads="1"/>
            </p:cNvSpPr>
            <p:nvPr/>
          </p:nvSpPr>
          <p:spPr bwMode="auto">
            <a:xfrm>
              <a:off x="7425296" y="2722776"/>
              <a:ext cx="360000" cy="216000"/>
            </a:xfrm>
            <a:prstGeom prst="chevron">
              <a:avLst/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/>
          </p:spPr>
          <p:txBody>
            <a:bodyPr wrap="square" lIns="36000" tIns="36000" rIns="36000" bIns="36000" anchor="t"/>
            <a:lstStyle/>
            <a:p>
              <a:pPr algn="ctr" fontAlgn="base">
                <a:lnSpc>
                  <a:spcPct val="120000"/>
                </a:lnSpc>
                <a:spcAft>
                  <a:spcPct val="0"/>
                </a:spcAft>
                <a:defRPr/>
              </a:pPr>
              <a:endPara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77" name="文字方塊 176"/>
          <p:cNvSpPr txBox="1"/>
          <p:nvPr/>
        </p:nvSpPr>
        <p:spPr>
          <a:xfrm>
            <a:off x="1027082" y="2149110"/>
            <a:ext cx="63132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000" indent="-180000">
              <a:buFont typeface="Arial" panose="020B0604020202020204" pitchFamily="34" charset="0"/>
              <a:buChar char="•"/>
            </a:pPr>
            <a:r>
              <a:rPr lang="zh-TW" altLang="en-US" sz="2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截至</a:t>
            </a:r>
            <a:r>
              <a:rPr lang="en-US" altLang="zh-TW" sz="2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106/12</a:t>
            </a:r>
            <a:r>
              <a:rPr lang="zh-TW" altLang="en-US" sz="2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，累計總裝置容量為 </a:t>
            </a:r>
            <a:r>
              <a:rPr lang="en-US" altLang="zh-TW" sz="2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684</a:t>
            </a:r>
            <a:r>
              <a:rPr lang="zh-TW" altLang="en-US" sz="2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</a:p>
        </p:txBody>
      </p:sp>
      <p:sp>
        <p:nvSpPr>
          <p:cNvPr id="178" name="文字方塊 177"/>
          <p:cNvSpPr txBox="1"/>
          <p:nvPr/>
        </p:nvSpPr>
        <p:spPr>
          <a:xfrm>
            <a:off x="1029848" y="4399788"/>
            <a:ext cx="5840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000" indent="-180000">
              <a:buFont typeface="Arial" panose="020B0604020202020204" pitchFamily="34" charset="0"/>
              <a:buChar char="•"/>
            </a:pPr>
            <a:r>
              <a:rPr lang="zh-TW" altLang="en-US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截至</a:t>
            </a:r>
            <a:r>
              <a:rPr lang="en-US" altLang="zh-TW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106/12</a:t>
            </a:r>
            <a:r>
              <a:rPr lang="zh-TW" altLang="en-US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，累計總裝置容量為 </a:t>
            </a:r>
            <a:r>
              <a:rPr lang="en-US" altLang="zh-TW" sz="24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6488383" y="5305709"/>
            <a:ext cx="24871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我國第一座風力發電機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日完工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28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日商轉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3" name="Picture 2" descr="位於苗栗外海的全台首兩座離岸風機日前完工，現正進行海纜工程，預計最快明年第一季可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6383" y="5000273"/>
            <a:ext cx="2381999" cy="1778259"/>
          </a:xfrm>
          <a:prstGeom prst="rect">
            <a:avLst/>
          </a:prstGeom>
          <a:noFill/>
          <a:ln>
            <a:noFill/>
          </a:ln>
          <a:extLst/>
        </p:spPr>
      </p:pic>
      <p:cxnSp>
        <p:nvCxnSpPr>
          <p:cNvPr id="55" name="直線單箭頭接點 54"/>
          <p:cNvCxnSpPr/>
          <p:nvPr/>
        </p:nvCxnSpPr>
        <p:spPr>
          <a:xfrm flipH="1" flipV="1">
            <a:off x="5626556" y="4101468"/>
            <a:ext cx="476260" cy="226088"/>
          </a:xfrm>
          <a:prstGeom prst="straightConnector1">
            <a:avLst/>
          </a:prstGeom>
          <a:ln w="12700">
            <a:noFill/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單箭頭接點 56"/>
          <p:cNvCxnSpPr/>
          <p:nvPr/>
        </p:nvCxnSpPr>
        <p:spPr>
          <a:xfrm flipH="1" flipV="1">
            <a:off x="4839242" y="4174708"/>
            <a:ext cx="1263575" cy="152849"/>
          </a:xfrm>
          <a:prstGeom prst="straightConnector1">
            <a:avLst/>
          </a:prstGeom>
          <a:ln w="12700">
            <a:noFill/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弧形接點 61"/>
          <p:cNvCxnSpPr/>
          <p:nvPr/>
        </p:nvCxnSpPr>
        <p:spPr>
          <a:xfrm rot="16200000" flipH="1">
            <a:off x="5431667" y="4602704"/>
            <a:ext cx="1471470" cy="693278"/>
          </a:xfrm>
          <a:prstGeom prst="curvedConnector3">
            <a:avLst>
              <a:gd name="adj1" fmla="val 50000"/>
            </a:avLst>
          </a:prstGeom>
          <a:ln w="19050">
            <a:noFill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63" name="閃電 62"/>
          <p:cNvSpPr/>
          <p:nvPr/>
        </p:nvSpPr>
        <p:spPr>
          <a:xfrm rot="3909704">
            <a:off x="5830153" y="5745946"/>
            <a:ext cx="154189" cy="175015"/>
          </a:xfrm>
          <a:prstGeom prst="lightningBol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軟正黑體"/>
              <a:ea typeface="微軟正黑體"/>
            </a:endParaRPr>
          </a:p>
        </p:txBody>
      </p:sp>
      <p:pic>
        <p:nvPicPr>
          <p:cNvPr id="82" name="Picture 2" descr="http://www.taipower.com.tw/content/new_info/images/b31/energy_pic01_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4953" y="5008514"/>
            <a:ext cx="2360024" cy="1770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5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風力發電</a:t>
            </a:r>
            <a:r>
              <a:rPr lang="en-US" altLang="zh-TW" sz="2800" kern="0" dirty="0">
                <a:cs typeface="Times New Roman" panose="02020603050405020304" pitchFamily="18" charset="0"/>
              </a:rPr>
              <a:t>—</a:t>
            </a:r>
            <a:r>
              <a:rPr lang="zh-TW" altLang="en-US" sz="2800" kern="0" dirty="0">
                <a:cs typeface="Times New Roman" panose="02020603050405020304" pitchFamily="18" charset="0"/>
              </a:rPr>
              <a:t>方案及推動進度</a:t>
            </a:r>
            <a:endParaRPr lang="zh-TW" altLang="en-US" sz="18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11</a:t>
            </a:fld>
            <a:endParaRPr lang="zh-TW" altLang="en-US" dirty="0"/>
          </a:p>
        </p:txBody>
      </p:sp>
      <p:sp>
        <p:nvSpPr>
          <p:cNvPr id="68" name="矩形 67"/>
          <p:cNvSpPr/>
          <p:nvPr/>
        </p:nvSpPr>
        <p:spPr>
          <a:xfrm>
            <a:off x="72148" y="1560057"/>
            <a:ext cx="4499852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風機預組裝碼頭及基地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台中港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288000" lvl="1" algn="just">
              <a:spcBef>
                <a:spcPts val="300"/>
              </a:spcBef>
            </a:pPr>
            <a:r>
              <a:rPr lang="en-US" altLang="zh-TW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#5A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en-US" altLang="zh-TW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#5B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重件碼頭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已於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月開工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截至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底工程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進度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17.5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，預計分別於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年底及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年底完工。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專區 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台中港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288000" lvl="1" algn="just">
              <a:spcBef>
                <a:spcPts val="300"/>
              </a:spcBef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台中港工業專業區</a:t>
            </a:r>
            <a:r>
              <a:rPr lang="en-US" altLang="zh-TW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(II)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成為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離岸風電產業園區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；其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專用</a:t>
            </a:r>
            <a:r>
              <a:rPr lang="en-US" altLang="zh-TW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#106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重件碼頭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，已於</a:t>
            </a:r>
            <a:r>
              <a:rPr lang="en-US" altLang="zh-TW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年底工程發包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，預計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年底完工，以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提供大型離岸風電設備零組件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裝卸。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9" name="圓角矩形 68"/>
          <p:cNvSpPr/>
          <p:nvPr/>
        </p:nvSpPr>
        <p:spPr>
          <a:xfrm>
            <a:off x="72149" y="1003576"/>
            <a:ext cx="2681684" cy="47435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ctr"/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基礎設施建置</a:t>
            </a:r>
          </a:p>
        </p:txBody>
      </p:sp>
      <p:sp>
        <p:nvSpPr>
          <p:cNvPr id="70" name="矩形 69"/>
          <p:cNvSpPr/>
          <p:nvPr/>
        </p:nvSpPr>
        <p:spPr>
          <a:xfrm>
            <a:off x="4578350" y="1560057"/>
            <a:ext cx="4499852" cy="4578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水下基礎碼頭與運維碼頭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60000" lvl="1" indent="-216000" algn="just">
              <a:spcBef>
                <a:spcPts val="300"/>
              </a:spcBef>
              <a:buFont typeface="+mj-lt"/>
              <a:buAutoNum type="arabicPeriod"/>
            </a:pP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興達港「高雄港海洋科技產業創新專區」：</a:t>
            </a:r>
            <a:r>
              <a:rPr lang="en-US" altLang="zh-TW" sz="20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0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年底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完成</a:t>
            </a:r>
            <a:r>
              <a:rPr lang="zh-TW" altLang="en-US" sz="2000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設計及用地變更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</a:t>
            </a:r>
            <a:r>
              <a:rPr lang="en-US" altLang="zh-TW" sz="20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107-108</a:t>
            </a:r>
            <a:r>
              <a:rPr lang="zh-TW" altLang="en-US" sz="20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完成興建</a:t>
            </a:r>
            <a:r>
              <a:rPr lang="zh-TW" altLang="en-US" sz="2000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離岸風電水下基礎工程區廠房、碼頭及海洋材料、驗證及人才訓練中心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，並於</a:t>
            </a:r>
            <a:r>
              <a:rPr lang="en-US" altLang="zh-TW" sz="20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000" b="1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年開始生產及營運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60000" lvl="1" indent="-216000" algn="just">
              <a:spcBef>
                <a:spcPts val="300"/>
              </a:spcBef>
              <a:buFont typeface="+mj-lt"/>
              <a:buAutoNum type="arabicPeriod"/>
            </a:pP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台北港南碼頭：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水下基礎製造基地及重件碼頭已於</a:t>
            </a:r>
            <a:r>
              <a:rPr lang="en-US" altLang="zh-TW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sz="2000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交地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6-12</a:t>
            </a:r>
            <a:r>
              <a:rPr lang="zh-TW" altLang="en-US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機器安裝與試營運，</a:t>
            </a:r>
            <a:r>
              <a:rPr lang="en-US" altLang="zh-TW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年起正式生產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60000" lvl="1" indent="-216000" algn="just">
              <a:spcBef>
                <a:spcPts val="300"/>
              </a:spcBef>
              <a:buFont typeface="+mj-lt"/>
              <a:buAutoNum type="arabicPeriod"/>
            </a:pP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彰化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漁港運維基地：</a:t>
            </a:r>
            <a:r>
              <a:rPr lang="en-US" altLang="zh-TW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月底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完成</a:t>
            </a:r>
            <a:r>
              <a:rPr lang="zh-TW" altLang="en-US" sz="2000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北防風林填築及圍堤工程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110</a:t>
            </a:r>
            <a:r>
              <a:rPr lang="zh-TW" altLang="en-US" sz="20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完成</a:t>
            </a:r>
            <a:r>
              <a:rPr lang="zh-TW" altLang="en-US" sz="2000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北側漁港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3399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kern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智慧電表</a:t>
            </a:r>
            <a:r>
              <a:rPr lang="zh-TW" altLang="en-US" sz="3200" kern="0" dirty="0" smtClean="0">
                <a:cs typeface="Times New Roman" panose="02020603050405020304" pitchFamily="18" charset="0"/>
              </a:rPr>
              <a:t>佈建規劃與進度說明</a:t>
            </a:r>
            <a:endParaRPr lang="zh-TW" altLang="en-US" sz="2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12</a:t>
            </a:fld>
            <a:endParaRPr lang="zh-TW" altLang="en-US" dirty="0"/>
          </a:p>
        </p:txBody>
      </p:sp>
      <p:sp>
        <p:nvSpPr>
          <p:cNvPr id="86" name="向右箭號 85"/>
          <p:cNvSpPr/>
          <p:nvPr/>
        </p:nvSpPr>
        <p:spPr>
          <a:xfrm>
            <a:off x="0" y="919457"/>
            <a:ext cx="9144000" cy="648000"/>
          </a:xfrm>
          <a:prstGeom prst="right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1" name="直線接點 90"/>
          <p:cNvCxnSpPr/>
          <p:nvPr/>
        </p:nvCxnSpPr>
        <p:spPr>
          <a:xfrm>
            <a:off x="566608" y="1091187"/>
            <a:ext cx="0" cy="302987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線接點 91"/>
          <p:cNvCxnSpPr/>
          <p:nvPr/>
        </p:nvCxnSpPr>
        <p:spPr>
          <a:xfrm flipH="1">
            <a:off x="1848842" y="1095904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矩形 92"/>
          <p:cNvSpPr/>
          <p:nvPr/>
        </p:nvSpPr>
        <p:spPr>
          <a:xfrm>
            <a:off x="628837" y="1094459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105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2614705" y="1099320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rgbClr val="FFFF00"/>
                </a:solidFill>
                <a:ea typeface="微軟正黑體" panose="020B0604030504040204" pitchFamily="34" charset="-120"/>
              </a:rPr>
              <a:t>106</a:t>
            </a:r>
            <a:r>
              <a:rPr lang="zh-TW" altLang="en-US" sz="2000" b="1" dirty="0" smtClean="0">
                <a:solidFill>
                  <a:srgbClr val="FFFF00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rgbClr val="FFFF00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96" name="直線接點 95"/>
          <p:cNvCxnSpPr/>
          <p:nvPr/>
        </p:nvCxnSpPr>
        <p:spPr>
          <a:xfrm flipH="1">
            <a:off x="4577215" y="1091187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接點 97"/>
          <p:cNvCxnSpPr/>
          <p:nvPr/>
        </p:nvCxnSpPr>
        <p:spPr>
          <a:xfrm flipH="1">
            <a:off x="5399081" y="1092045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矩形 98"/>
          <p:cNvSpPr/>
          <p:nvPr/>
        </p:nvSpPr>
        <p:spPr>
          <a:xfrm>
            <a:off x="4403527" y="1090600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107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6309840" y="1094091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109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107" name="直線接點 106"/>
          <p:cNvCxnSpPr/>
          <p:nvPr/>
        </p:nvCxnSpPr>
        <p:spPr>
          <a:xfrm flipH="1">
            <a:off x="7532493" y="1085958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矩形 107"/>
          <p:cNvSpPr/>
          <p:nvPr/>
        </p:nvSpPr>
        <p:spPr>
          <a:xfrm>
            <a:off x="7697733" y="1099320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113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109" name="直線接點 108"/>
          <p:cNvCxnSpPr/>
          <p:nvPr/>
        </p:nvCxnSpPr>
        <p:spPr>
          <a:xfrm flipH="1">
            <a:off x="6245413" y="1094091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矩形 112"/>
          <p:cNvSpPr/>
          <p:nvPr/>
        </p:nvSpPr>
        <p:spPr>
          <a:xfrm>
            <a:off x="5253570" y="1099320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108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119" name="Text Box 29"/>
          <p:cNvSpPr txBox="1">
            <a:spLocks noChangeArrowheads="1"/>
          </p:cNvSpPr>
          <p:nvPr/>
        </p:nvSpPr>
        <p:spPr bwMode="auto">
          <a:xfrm>
            <a:off x="2465702" y="2913216"/>
            <a:ext cx="3600000" cy="418790"/>
          </a:xfrm>
          <a:prstGeom prst="chevron">
            <a:avLst/>
          </a:prstGeom>
          <a:solidFill>
            <a:schemeClr val="bg1"/>
          </a:solidFill>
          <a:ln w="3175" algn="ctr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ctr"/>
          <a:lstStyle/>
          <a:p>
            <a:pPr fontAlgn="base">
              <a:lnSpc>
                <a:spcPct val="120000"/>
              </a:lnSpc>
              <a:spcAft>
                <a:spcPct val="0"/>
              </a:spcAft>
              <a:defRPr/>
            </a:pP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推動低壓智慧電表佈建</a:t>
            </a:r>
            <a:endParaRPr lang="en-US" altLang="zh-TW" sz="2800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0" name="圓角矩形 99"/>
          <p:cNvSpPr/>
          <p:nvPr/>
        </p:nvSpPr>
        <p:spPr>
          <a:xfrm>
            <a:off x="11619" y="1470505"/>
            <a:ext cx="576000" cy="965594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none" lIns="0" tIns="0" rIns="0" bIns="0" rtlCol="0" anchor="ctr"/>
          <a:lstStyle/>
          <a:p>
            <a:pPr algn="ctr"/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高壓</a:t>
            </a:r>
            <a:endParaRPr lang="en-US" alt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1200"/>
              </a:spcBef>
            </a:pP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低壓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累計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239084" y="1418076"/>
            <a:ext cx="1226618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2.4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萬戶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1000"/>
              </a:spcBef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1.0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萬戶</a:t>
            </a:r>
          </a:p>
        </p:txBody>
      </p:sp>
      <p:sp>
        <p:nvSpPr>
          <p:cNvPr id="52" name="矩形 51"/>
          <p:cNvSpPr/>
          <p:nvPr/>
        </p:nvSpPr>
        <p:spPr>
          <a:xfrm>
            <a:off x="4392080" y="1906272"/>
            <a:ext cx="11657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altLang="zh-TW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萬戶</a:t>
            </a:r>
            <a:endParaRPr lang="zh-TW" altLang="en-US" sz="2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224108" y="1902370"/>
            <a:ext cx="13484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100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萬戶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47" name="直線接點 146"/>
          <p:cNvCxnSpPr/>
          <p:nvPr/>
        </p:nvCxnSpPr>
        <p:spPr>
          <a:xfrm>
            <a:off x="600305" y="1767684"/>
            <a:ext cx="0" cy="13135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直線接點 147"/>
          <p:cNvCxnSpPr/>
          <p:nvPr/>
        </p:nvCxnSpPr>
        <p:spPr>
          <a:xfrm>
            <a:off x="8893952" y="1775228"/>
            <a:ext cx="0" cy="13135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線接點 148"/>
          <p:cNvCxnSpPr/>
          <p:nvPr/>
        </p:nvCxnSpPr>
        <p:spPr>
          <a:xfrm>
            <a:off x="602143" y="1840907"/>
            <a:ext cx="827999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Text Box 29"/>
          <p:cNvSpPr txBox="1">
            <a:spLocks noChangeArrowheads="1"/>
          </p:cNvSpPr>
          <p:nvPr/>
        </p:nvSpPr>
        <p:spPr bwMode="auto">
          <a:xfrm>
            <a:off x="7405278" y="1734768"/>
            <a:ext cx="360000" cy="216000"/>
          </a:xfrm>
          <a:prstGeom prst="chevron">
            <a:avLst/>
          </a:prstGeom>
          <a:solidFill>
            <a:schemeClr val="bg2">
              <a:lumMod val="90000"/>
            </a:schemeClr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/>
          <a:lstStyle/>
          <a:p>
            <a:pPr algn="ctr" fontAlgn="base">
              <a:lnSpc>
                <a:spcPct val="120000"/>
              </a:lnSpc>
              <a:spcAft>
                <a:spcPct val="0"/>
              </a:spcAft>
              <a:defRPr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7603539" y="1911163"/>
            <a:ext cx="13484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300"/>
              </a:spcBef>
            </a:pP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300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萬戶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1" name="文字方塊 70"/>
          <p:cNvSpPr txBox="1"/>
          <p:nvPr/>
        </p:nvSpPr>
        <p:spPr>
          <a:xfrm>
            <a:off x="2390835" y="3365839"/>
            <a:ext cx="4941144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fontAlgn="ctr">
              <a:lnSpc>
                <a:spcPct val="110000"/>
              </a:lnSpc>
              <a:buFont typeface="Wingdings 3"/>
              <a:buChar char="9"/>
            </a:pPr>
            <a:r>
              <a:rPr lang="en-US" altLang="zh-TW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月開始辦理電表安裝，至</a:t>
            </a:r>
            <a:r>
              <a:rPr lang="en-US" altLang="zh-TW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月完成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萬具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AMI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電表安裝。</a:t>
            </a:r>
            <a:endParaRPr lang="zh-TW" altLang="zh-TW" sz="2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2" name="Text Box 29"/>
          <p:cNvSpPr txBox="1">
            <a:spLocks noChangeArrowheads="1"/>
          </p:cNvSpPr>
          <p:nvPr/>
        </p:nvSpPr>
        <p:spPr bwMode="auto">
          <a:xfrm>
            <a:off x="2450779" y="4482929"/>
            <a:ext cx="3813641" cy="398120"/>
          </a:xfrm>
          <a:prstGeom prst="chevron">
            <a:avLst/>
          </a:prstGeom>
          <a:solidFill>
            <a:schemeClr val="bg1"/>
          </a:solidFill>
          <a:ln w="3175" algn="ctr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ctr"/>
          <a:lstStyle/>
          <a:p>
            <a:pPr fontAlgn="base">
              <a:lnSpc>
                <a:spcPct val="120000"/>
              </a:lnSpc>
              <a:spcAft>
                <a:spcPct val="0"/>
              </a:spcAft>
              <a:defRPr/>
            </a:pP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智慧家庭示範</a:t>
            </a:r>
            <a:r>
              <a:rPr lang="en-US" altLang="zh-TW" sz="2400" b="1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公宅優先</a:t>
            </a:r>
            <a:r>
              <a:rPr lang="en-US" altLang="zh-TW" sz="2400" b="1" dirty="0" smtClean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sz="2800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" name="文字方塊 72"/>
          <p:cNvSpPr txBox="1"/>
          <p:nvPr/>
        </p:nvSpPr>
        <p:spPr>
          <a:xfrm>
            <a:off x="2414357" y="4885878"/>
            <a:ext cx="5328945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fontAlgn="ctr">
              <a:lnSpc>
                <a:spcPct val="110000"/>
              </a:lnSpc>
              <a:buFont typeface="Wingdings 3"/>
              <a:buChar char="9"/>
            </a:pPr>
            <a:r>
              <a:rPr lang="en-US" altLang="zh-TW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年度完成</a:t>
            </a:r>
            <a:r>
              <a:rPr lang="en-US" altLang="zh-TW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1,000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戶智慧家庭示範。</a:t>
            </a:r>
            <a:endParaRPr lang="en-US" altLang="zh-TW" sz="2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57188" indent="-357188" fontAlgn="ctr">
              <a:lnSpc>
                <a:spcPct val="110000"/>
              </a:lnSpc>
              <a:buFont typeface="Wingdings 3"/>
              <a:buChar char="9"/>
            </a:pPr>
            <a:r>
              <a:rPr lang="en-US" altLang="zh-TW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年度預計完成累計</a:t>
            </a:r>
            <a:r>
              <a:rPr lang="en-US" altLang="zh-TW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5,000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戶智慧家庭示範。</a:t>
            </a:r>
            <a:endParaRPr lang="en-US" altLang="zh-TW" sz="2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5" name="圖片 11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1295" y="3291804"/>
            <a:ext cx="2088000" cy="2054275"/>
          </a:xfrm>
          <a:prstGeom prst="roundRect">
            <a:avLst>
              <a:gd name="adj" fmla="val 681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N:\0簡報檔\105年\1050308興隆1區電網記者會與興隆2區視察\興隆一區\1050308興隆公宅一區電網發表會照片\IMG_2592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34801" y="3610238"/>
            <a:ext cx="1318910" cy="12960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" name="圓角矩形 89"/>
          <p:cNvSpPr/>
          <p:nvPr/>
        </p:nvSpPr>
        <p:spPr>
          <a:xfrm>
            <a:off x="310255" y="2594389"/>
            <a:ext cx="1716674" cy="50031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推動進度</a:t>
            </a:r>
            <a:endParaRPr lang="zh-TW" altLang="en-US" sz="2800" b="1" dirty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4" name="直線接點 93"/>
          <p:cNvCxnSpPr/>
          <p:nvPr/>
        </p:nvCxnSpPr>
        <p:spPr>
          <a:xfrm>
            <a:off x="478603" y="3094700"/>
            <a:ext cx="1369205" cy="0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4337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42310" y="489563"/>
            <a:ext cx="5751708" cy="523220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just">
              <a:spcBef>
                <a:spcPts val="1800"/>
              </a:spcBef>
              <a:spcAft>
                <a:spcPts val="600"/>
              </a:spcAft>
            </a:pP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00644" y="1684716"/>
            <a:ext cx="7742712" cy="1068318"/>
          </a:xfrm>
        </p:spPr>
        <p:txBody>
          <a:bodyPr anchor="ctr">
            <a:normAutofit fontScale="90000"/>
          </a:bodyPr>
          <a:lstStyle/>
          <a:p>
            <a:r>
              <a:rPr lang="zh-TW" altLang="en-US" dirty="0"/>
              <a:t>執行進度說明</a:t>
            </a:r>
            <a:r>
              <a:rPr lang="en-US" altLang="zh-TW" dirty="0" smtClean="0"/>
              <a:t>—</a:t>
            </a:r>
            <a:r>
              <a:rPr lang="zh-TW" altLang="en-US" dirty="0" smtClean="0"/>
              <a:t>產業發展與技術創新</a:t>
            </a:r>
            <a:endParaRPr lang="zh-TW" altLang="en-US" sz="3100" dirty="0">
              <a:solidFill>
                <a:srgbClr val="002060"/>
              </a:solidFill>
            </a:endParaRPr>
          </a:p>
        </p:txBody>
      </p:sp>
      <p:sp>
        <p:nvSpPr>
          <p:cNvPr id="6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659906" y="6492875"/>
            <a:ext cx="484094" cy="365125"/>
          </a:xfrm>
          <a:prstGeom prst="rect">
            <a:avLst/>
          </a:prstGeom>
        </p:spPr>
        <p:txBody>
          <a:bodyPr/>
          <a:lstStyle/>
          <a:p>
            <a:pPr algn="r"/>
            <a:fld id="{8D808F4E-1CBA-4908-BBD2-0D622EEA86DD}" type="slidenum">
              <a:rPr lang="zh-TW" altLang="en-US" sz="1400" b="1" smtClean="0">
                <a:solidFill>
                  <a:prstClr val="black"/>
                </a:solidFill>
              </a:rPr>
              <a:pPr algn="r"/>
              <a:t>13</a:t>
            </a:fld>
            <a:endParaRPr lang="zh-TW" altLang="en-US" sz="1400" b="1" dirty="0">
              <a:solidFill>
                <a:prstClr val="black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851563" y="2731500"/>
            <a:ext cx="3440875" cy="1420504"/>
          </a:xfrm>
        </p:spPr>
        <p:txBody>
          <a:bodyPr>
            <a:normAutofit lnSpcReduction="10000"/>
          </a:bodyPr>
          <a:lstStyle/>
          <a:p>
            <a:pPr marL="180000" indent="-360000" algn="l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400" dirty="0">
                <a:solidFill>
                  <a:srgbClr val="0070C0"/>
                </a:solidFill>
              </a:rPr>
              <a:t>太陽光電</a:t>
            </a:r>
            <a:endParaRPr lang="en-US" altLang="zh-TW" sz="2400" dirty="0">
              <a:solidFill>
                <a:srgbClr val="0070C0"/>
              </a:solidFill>
            </a:endParaRPr>
          </a:p>
          <a:p>
            <a:pPr marL="180000" indent="-360000" algn="l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solidFill>
                  <a:srgbClr val="0070C0"/>
                </a:solidFill>
              </a:rPr>
              <a:t>風力發電</a:t>
            </a:r>
            <a:endParaRPr lang="en-US" altLang="zh-TW" sz="2400" dirty="0" smtClean="0">
              <a:solidFill>
                <a:srgbClr val="0070C0"/>
              </a:solidFill>
            </a:endParaRPr>
          </a:p>
          <a:p>
            <a:pPr marL="180000" indent="-360000" algn="l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400" dirty="0" smtClean="0">
                <a:solidFill>
                  <a:srgbClr val="0070C0"/>
                </a:solidFill>
              </a:rPr>
              <a:t>沙崙智慧綠能科學城</a:t>
            </a:r>
            <a:endParaRPr lang="zh-TW" altLang="en-US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84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14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太陽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光電</a:t>
            </a:r>
            <a:r>
              <a:rPr lang="en-US" altLang="zh-TW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—</a:t>
            </a:r>
            <a:r>
              <a:rPr lang="zh-TW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產業推動之進度說明</a:t>
            </a:r>
            <a:endParaRPr lang="zh-TW" altLang="en-US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234890" y="2660166"/>
            <a:ext cx="1404453" cy="1346893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圓角矩形 11"/>
          <p:cNvSpPr/>
          <p:nvPr/>
        </p:nvSpPr>
        <p:spPr>
          <a:xfrm>
            <a:off x="1638680" y="2643635"/>
            <a:ext cx="1468575" cy="1363424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圓角矩形 12"/>
          <p:cNvSpPr/>
          <p:nvPr/>
        </p:nvSpPr>
        <p:spPr>
          <a:xfrm>
            <a:off x="3107255" y="2664686"/>
            <a:ext cx="1403789" cy="1342374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圓角矩形 14"/>
          <p:cNvSpPr/>
          <p:nvPr/>
        </p:nvSpPr>
        <p:spPr>
          <a:xfrm>
            <a:off x="5963807" y="2670759"/>
            <a:ext cx="1368171" cy="1325706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圓角矩形 15"/>
          <p:cNvSpPr/>
          <p:nvPr/>
        </p:nvSpPr>
        <p:spPr>
          <a:xfrm>
            <a:off x="7331978" y="2668478"/>
            <a:ext cx="1446026" cy="1327987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231596" y="1629765"/>
            <a:ext cx="2869213" cy="397288"/>
          </a:xfrm>
          <a:prstGeom prst="rect">
            <a:avLst/>
          </a:prstGeom>
          <a:gradFill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  游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107257" y="1629765"/>
            <a:ext cx="2852754" cy="397288"/>
          </a:xfrm>
          <a:prstGeom prst="rect">
            <a:avLst/>
          </a:prstGeom>
          <a:gradFill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  游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962611" y="1629765"/>
            <a:ext cx="2815393" cy="397288"/>
          </a:xfrm>
          <a:prstGeom prst="rect">
            <a:avLst/>
          </a:prstGeom>
          <a:gradFill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下  游</a:t>
            </a:r>
            <a:endParaRPr lang="zh-TW" altLang="en-US" sz="20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五邊形 19"/>
          <p:cNvSpPr/>
          <p:nvPr/>
        </p:nvSpPr>
        <p:spPr>
          <a:xfrm>
            <a:off x="7331980" y="2035301"/>
            <a:ext cx="1656000" cy="635496"/>
          </a:xfrm>
          <a:prstGeom prst="homePlate">
            <a:avLst>
              <a:gd name="adj" fmla="val 32200"/>
            </a:avLst>
          </a:prstGeom>
          <a:solidFill>
            <a:schemeClr val="accent4">
              <a:lumMod val="20000"/>
              <a:lumOff val="80000"/>
            </a:schemeClr>
          </a:solidFill>
          <a:ln w="127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System</a:t>
            </a:r>
          </a:p>
          <a:p>
            <a:pPr algn="ctr">
              <a:spcBef>
                <a:spcPts val="300"/>
              </a:spcBef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系統</a:t>
            </a:r>
          </a:p>
        </p:txBody>
      </p:sp>
      <p:sp>
        <p:nvSpPr>
          <p:cNvPr id="21" name="五邊形 20"/>
          <p:cNvSpPr/>
          <p:nvPr/>
        </p:nvSpPr>
        <p:spPr>
          <a:xfrm>
            <a:off x="5937760" y="2035301"/>
            <a:ext cx="1607185" cy="635496"/>
          </a:xfrm>
          <a:prstGeom prst="homePlate">
            <a:avLst>
              <a:gd name="adj" fmla="val 32200"/>
            </a:avLst>
          </a:prstGeom>
          <a:solidFill>
            <a:schemeClr val="accent4">
              <a:lumMod val="20000"/>
              <a:lumOff val="80000"/>
            </a:schemeClr>
          </a:solidFill>
          <a:ln w="127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Component</a:t>
            </a:r>
          </a:p>
          <a:p>
            <a:pPr algn="ctr">
              <a:spcBef>
                <a:spcPts val="300"/>
              </a:spcBef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零組件</a:t>
            </a:r>
          </a:p>
        </p:txBody>
      </p:sp>
      <p:sp>
        <p:nvSpPr>
          <p:cNvPr id="22" name="五邊形 21"/>
          <p:cNvSpPr/>
          <p:nvPr/>
        </p:nvSpPr>
        <p:spPr>
          <a:xfrm>
            <a:off x="4544568" y="2035301"/>
            <a:ext cx="1591488" cy="635496"/>
          </a:xfrm>
          <a:prstGeom prst="homePlate">
            <a:avLst>
              <a:gd name="adj" fmla="val 27883"/>
            </a:avLst>
          </a:prstGeom>
          <a:solidFill>
            <a:schemeClr val="accent4">
              <a:lumMod val="20000"/>
              <a:lumOff val="80000"/>
            </a:schemeClr>
          </a:solidFill>
          <a:ln w="127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000" tIns="36000" rIns="36000" bIns="36000" rtlCol="0" anchor="ctr"/>
          <a:lstStyle/>
          <a:p>
            <a:pPr algn="ctr">
              <a:spcBef>
                <a:spcPts val="300"/>
              </a:spcBef>
            </a:pP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PV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Module</a:t>
            </a:r>
          </a:p>
          <a:p>
            <a:pPr algn="ctr">
              <a:spcBef>
                <a:spcPts val="300"/>
              </a:spcBef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太陽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光電模組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五邊形 22"/>
          <p:cNvSpPr/>
          <p:nvPr/>
        </p:nvSpPr>
        <p:spPr>
          <a:xfrm>
            <a:off x="3097514" y="2035301"/>
            <a:ext cx="1620000" cy="635496"/>
          </a:xfrm>
          <a:prstGeom prst="homePlate">
            <a:avLst>
              <a:gd name="adj" fmla="val 32200"/>
            </a:avLst>
          </a:prstGeom>
          <a:solidFill>
            <a:schemeClr val="accent4">
              <a:lumMod val="20000"/>
              <a:lumOff val="80000"/>
            </a:schemeClr>
          </a:solidFill>
          <a:ln w="127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000" tIns="36000" rIns="36000" bIns="36000" rtlCol="0" anchor="ctr"/>
          <a:lstStyle/>
          <a:p>
            <a:pPr algn="ctr">
              <a:spcBef>
                <a:spcPts val="300"/>
              </a:spcBef>
            </a:pP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Solar Cell</a:t>
            </a:r>
          </a:p>
          <a:p>
            <a:pPr algn="ctr">
              <a:spcBef>
                <a:spcPts val="300"/>
              </a:spcBef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太陽能電池</a:t>
            </a:r>
          </a:p>
        </p:txBody>
      </p:sp>
      <p:sp>
        <p:nvSpPr>
          <p:cNvPr id="24" name="五邊形 23"/>
          <p:cNvSpPr/>
          <p:nvPr/>
        </p:nvSpPr>
        <p:spPr>
          <a:xfrm>
            <a:off x="1638679" y="2035301"/>
            <a:ext cx="1656000" cy="635496"/>
          </a:xfrm>
          <a:prstGeom prst="homePlate">
            <a:avLst>
              <a:gd name="adj" fmla="val 32200"/>
            </a:avLst>
          </a:prstGeom>
          <a:solidFill>
            <a:schemeClr val="accent4">
              <a:lumMod val="20000"/>
              <a:lumOff val="80000"/>
            </a:schemeClr>
          </a:solidFill>
          <a:ln w="127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zh-TW" sz="1400" b="1" spc="-8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Si</a:t>
            </a:r>
            <a:r>
              <a:rPr lang="zh-TW" altLang="en-US" sz="1400" b="1" spc="-8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400" b="1" spc="-8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Ingot &amp; Wafer</a:t>
            </a:r>
          </a:p>
          <a:p>
            <a:pPr algn="ctr">
              <a:spcBef>
                <a:spcPts val="300"/>
              </a:spcBef>
            </a:pP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矽晶片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五邊形 24"/>
          <p:cNvSpPr/>
          <p:nvPr/>
        </p:nvSpPr>
        <p:spPr>
          <a:xfrm>
            <a:off x="231596" y="2035301"/>
            <a:ext cx="1607185" cy="635496"/>
          </a:xfrm>
          <a:prstGeom prst="homePlate">
            <a:avLst>
              <a:gd name="adj" fmla="val 32200"/>
            </a:avLst>
          </a:prstGeom>
          <a:solidFill>
            <a:schemeClr val="accent4">
              <a:lumMod val="20000"/>
              <a:lumOff val="80000"/>
            </a:schemeClr>
          </a:solidFill>
          <a:ln w="127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Poly-Si</a:t>
            </a:r>
          </a:p>
          <a:p>
            <a:pPr algn="ctr">
              <a:spcBef>
                <a:spcPts val="300"/>
              </a:spcBef>
            </a:pP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多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晶矽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234890" y="4007059"/>
            <a:ext cx="1404453" cy="1929384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72000" bIns="36000" rtlCol="0" anchor="t"/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凌昇科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產值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NT$2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endParaRPr lang="en-US" altLang="zh-TW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圓角矩形 26"/>
          <p:cNvSpPr/>
          <p:nvPr/>
        </p:nvSpPr>
        <p:spPr>
          <a:xfrm>
            <a:off x="1639343" y="4007059"/>
            <a:ext cx="1467914" cy="1929384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36000" tIns="36000" rIns="72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中美晶、綠能、達能等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產值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NT$511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8000" indent="-108000">
              <a:buFont typeface="Arial" panose="020B0604020202020204" pitchFamily="34" charset="0"/>
              <a:buChar char="•"/>
            </a:pP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3107256" y="4007058"/>
            <a:ext cx="1403788" cy="1929385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36000" tIns="36000" rIns="72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茂迪、新日光、昱晶等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52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endParaRPr lang="en-US" altLang="zh-TW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產值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NT$955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/>
        </p:nvSpPr>
        <p:spPr>
          <a:xfrm>
            <a:off x="5963041" y="3996465"/>
            <a:ext cx="1368938" cy="1939978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36000" tIns="36000" rIns="72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台達電、盈正、力鋼、嘉茂等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59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產值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NT$152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圓角矩形 30"/>
          <p:cNvSpPr/>
          <p:nvPr/>
        </p:nvSpPr>
        <p:spPr>
          <a:xfrm>
            <a:off x="7329612" y="3996465"/>
            <a:ext cx="1448392" cy="1939978"/>
          </a:xfrm>
          <a:prstGeom prst="roundRect">
            <a:avLst>
              <a:gd name="adj" fmla="val 0"/>
            </a:avLst>
          </a:prstGeom>
          <a:solidFill>
            <a:schemeClr val="bg1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36000" tIns="36000" rIns="72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大同、中美晶、友達等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244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1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多</a:t>
            </a:r>
            <a:r>
              <a:rPr lang="zh-TW" altLang="en-US" sz="1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為小規模</a:t>
            </a:r>
            <a:r>
              <a:rPr lang="zh-TW" altLang="en-US" sz="11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</a:t>
            </a:r>
            <a:r>
              <a:rPr lang="en-US" altLang="zh-TW" sz="11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產值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NT$359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4526895" y="2660166"/>
            <a:ext cx="1435716" cy="134689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圓角矩形 28"/>
          <p:cNvSpPr/>
          <p:nvPr/>
        </p:nvSpPr>
        <p:spPr>
          <a:xfrm>
            <a:off x="4530339" y="4007058"/>
            <a:ext cx="1433467" cy="19293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36000" tIns="36000" rIns="72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英懋達、有成、同昱、友達等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17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產值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NT$141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2" name="圖片 3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6121" y="2873898"/>
            <a:ext cx="1121989" cy="948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圖片 3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26200" y="2798478"/>
            <a:ext cx="1285832" cy="1099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圖片 3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48018" y="2895678"/>
            <a:ext cx="922262" cy="9047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圖片 3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4700" y="2861334"/>
            <a:ext cx="1107605" cy="9366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圖片 35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00255" y="2768831"/>
            <a:ext cx="731217" cy="1158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2" descr="相關圖片"/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076"/>
          <a:stretch/>
        </p:blipFill>
        <p:spPr bwMode="auto">
          <a:xfrm>
            <a:off x="7382250" y="2861334"/>
            <a:ext cx="1311967" cy="960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＞形箭號 2"/>
          <p:cNvSpPr/>
          <p:nvPr/>
        </p:nvSpPr>
        <p:spPr>
          <a:xfrm>
            <a:off x="4530339" y="2034308"/>
            <a:ext cx="1605718" cy="625896"/>
          </a:xfrm>
          <a:prstGeom prst="chevron">
            <a:avLst>
              <a:gd name="adj" fmla="val 27301"/>
            </a:avLst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000" tIns="36000" rIns="36000" bIns="36000" rtlCol="0" anchor="ctr"/>
          <a:lstStyle/>
          <a:p>
            <a:pPr algn="ctr">
              <a:spcBef>
                <a:spcPts val="300"/>
              </a:spcBef>
            </a:pPr>
            <a:endParaRPr lang="zh-TW" altLang="en-US" sz="1600" b="1">
              <a:solidFill>
                <a:schemeClr val="dk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圓角矩形 38"/>
          <p:cNvSpPr/>
          <p:nvPr/>
        </p:nvSpPr>
        <p:spPr>
          <a:xfrm>
            <a:off x="23167" y="931073"/>
            <a:ext cx="1716674" cy="50031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u="sng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推動進度</a:t>
            </a:r>
            <a:endParaRPr lang="zh-TW" altLang="en-US" sz="2800" b="1" u="sng" dirty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135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15</a:t>
            </a:fld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231596" y="1263559"/>
            <a:ext cx="8583769" cy="5009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擴大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模組產能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調降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玻璃之</a:t>
            </a:r>
            <a:r>
              <a:rPr lang="zh-TW" altLang="en-US" sz="2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貨物稅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與矽膠、封裝材料、玻璃及接線盒之</a:t>
            </a:r>
            <a:r>
              <a:rPr lang="zh-TW" altLang="en-US" sz="2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關稅為</a:t>
            </a:r>
            <a:r>
              <a:rPr lang="en-US" altLang="zh-TW" sz="2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0%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，分別促成太陽能電池廠向下投資模組，分別為</a:t>
            </a:r>
            <a:r>
              <a:rPr lang="zh-TW" altLang="en-US" sz="2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r>
              <a:rPr lang="zh-TW" altLang="en-US" sz="2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晶 </a:t>
            </a:r>
            <a:r>
              <a:rPr lang="en-US" altLang="zh-TW" sz="2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500</a:t>
            </a:r>
            <a:r>
              <a:rPr lang="zh-TW" altLang="en-US" sz="2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茂</a:t>
            </a:r>
            <a:r>
              <a:rPr lang="zh-TW" altLang="en-US" sz="2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迪 </a:t>
            </a:r>
            <a:r>
              <a:rPr lang="en-US" altLang="zh-TW" sz="2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250</a:t>
            </a:r>
            <a:r>
              <a:rPr lang="zh-TW" altLang="en-US" sz="2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MW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r>
              <a:rPr lang="zh-TW" altLang="en-US" sz="20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新日光</a:t>
            </a:r>
            <a:r>
              <a:rPr lang="en-US" altLang="zh-TW" sz="2000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250 MW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，其中新日光已完工量產，元晶與茂迪預計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2018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年第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季量產，後續茂迪與元晶也將規劃持續擴增模組產能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 indent="-2730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發展大型變流器產品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促成環隆公司投資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1,600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萬元研發經費開發電廠級太陽光電變流器，預計後續將帶動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8.5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億元投資額。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 indent="-2730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開發大型系統工程施工技術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目前國內大型案場，如嘉義鹽業用地已完成招標，部分案場由我國太陽光電業者天泰能源標得，該案將促進業者投入大型系統開發。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 indent="-2730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發展差異化太陽光電產品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促進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5,700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萬研發投資，後續將帶動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1.63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億投資額。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23167" y="812201"/>
            <a:ext cx="1716674" cy="50031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u="sng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推動進度</a:t>
            </a:r>
            <a:endParaRPr lang="zh-TW" altLang="en-US" sz="2800" b="1" u="sng" dirty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58723" y="96230"/>
            <a:ext cx="7273255" cy="646377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太陽</a:t>
            </a: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光電</a:t>
            </a:r>
            <a:r>
              <a:rPr lang="en-US" altLang="zh-TW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—</a:t>
            </a:r>
            <a:r>
              <a:rPr lang="zh-TW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產業推動之進度說明</a:t>
            </a:r>
            <a:endParaRPr lang="zh-TW" altLang="en-US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72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離岸風電</a:t>
            </a:r>
            <a:r>
              <a:rPr lang="en-US" altLang="zh-TW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—</a:t>
            </a:r>
            <a:r>
              <a:rPr lang="zh-TW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產業推動</a:t>
            </a:r>
            <a:endParaRPr lang="zh-TW" altLang="en-US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16</a:t>
            </a:fld>
            <a:endParaRPr lang="zh-TW" altLang="en-US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860233"/>
              </p:ext>
            </p:extLst>
          </p:nvPr>
        </p:nvGraphicFramePr>
        <p:xfrm>
          <a:off x="247975" y="1518616"/>
          <a:ext cx="8609881" cy="448396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8317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3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3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3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63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63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63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07020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離岸</a:t>
                      </a:r>
                      <a:endParaRPr lang="en-US" altLang="zh-TW" sz="16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風力機</a:t>
                      </a:r>
                      <a:endParaRPr lang="en-US" altLang="zh-TW" sz="16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系統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sz="2800" dirty="0"/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sz="2800" dirty="0"/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sz="2800" dirty="0"/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sz="2800" dirty="0"/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sz="2800" dirty="0"/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sz="2800" dirty="0"/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48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設備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塔架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發電機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葉片</a:t>
                      </a: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</a:p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鼻錐罩</a:t>
                      </a: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</a:p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機艙罩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齒輪箱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控制器</a:t>
                      </a: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</a:p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變壓器</a:t>
                      </a: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</a:p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配電盤</a:t>
                      </a: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</a:p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電纜線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偏航</a:t>
                      </a:r>
                      <a:r>
                        <a:rPr lang="en-US" altLang="zh-TW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</a:p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轉距</a:t>
                      </a:r>
                      <a:endParaRPr lang="en-US" altLang="zh-TW" sz="18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驅動器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848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國內廠商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中鋼機械、</a:t>
                      </a:r>
                      <a:endParaRPr lang="en-US" altLang="zh-TW" sz="18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銘榮元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東元、大同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先進複材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台朔重工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spc="-7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大同、士林電機、華城、大亞、亞力</a:t>
                      </a:r>
                      <a:endParaRPr lang="zh-TW" altLang="en-US" sz="1800" spc="-7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東元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746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國外廠商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韓國重山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韓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endParaRPr lang="en-US" altLang="zh-TW" sz="16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風力發電塔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韓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Siemens(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德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 VEM(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德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 ABB(</a:t>
                      </a:r>
                      <a:r>
                        <a:rPr lang="zh-TW" altLang="en-US" sz="16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瑞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 The Switch 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芬蘭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600" spc="-5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LM </a:t>
                      </a:r>
                      <a:r>
                        <a:rPr lang="en-US" altLang="zh-TW" sz="1600" spc="-50" dirty="0" err="1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Glasfiber</a:t>
                      </a:r>
                      <a:r>
                        <a:rPr lang="en-US" altLang="zh-TW" sz="1600" spc="-5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(</a:t>
                      </a:r>
                      <a:r>
                        <a:rPr lang="zh-TW" altLang="en-US" sz="1600" spc="-5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丹麥</a:t>
                      </a:r>
                      <a:r>
                        <a:rPr lang="en-US" altLang="zh-TW" sz="1600" spc="-5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</a:t>
                      </a:r>
                      <a:r>
                        <a:rPr lang="en-US" altLang="zh-TW" sz="1600" spc="-5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600" spc="-5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SSP Tech. (</a:t>
                      </a:r>
                      <a:r>
                        <a:rPr lang="zh-TW" altLang="en-US" sz="1600" spc="-5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丹麥</a:t>
                      </a:r>
                      <a:r>
                        <a:rPr lang="en-US" altLang="zh-TW" sz="1600" spc="-5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</a:t>
                      </a:r>
                      <a:r>
                        <a:rPr lang="en-US" altLang="zh-TW" sz="1600" spc="-5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</a:p>
                    <a:p>
                      <a:r>
                        <a:rPr lang="en-US" altLang="zh-TW" sz="1600" spc="-5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Siemens (</a:t>
                      </a:r>
                      <a:r>
                        <a:rPr lang="zh-TW" altLang="en-US" sz="1600" spc="-5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德</a:t>
                      </a:r>
                      <a:r>
                        <a:rPr lang="en-US" altLang="zh-TW" sz="1600" spc="-5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600" dirty="0" err="1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Renk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德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 </a:t>
                      </a:r>
                    </a:p>
                    <a:p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Rexroth 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德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 </a:t>
                      </a:r>
                    </a:p>
                    <a:p>
                      <a:r>
                        <a:rPr lang="en-US" altLang="zh-TW" sz="1600" dirty="0" err="1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Winergy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美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600" spc="-8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KK-electronic (</a:t>
                      </a:r>
                      <a:r>
                        <a:rPr lang="zh-TW" altLang="en-US" sz="1600" spc="-8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丹麥</a:t>
                      </a:r>
                      <a:r>
                        <a:rPr lang="en-US" altLang="zh-TW" sz="1600" spc="-8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 </a:t>
                      </a:r>
                    </a:p>
                    <a:p>
                      <a:r>
                        <a:rPr lang="en-US" altLang="zh-TW" sz="1600" spc="-80" baseline="0" dirty="0" err="1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Beckhoff</a:t>
                      </a:r>
                      <a:r>
                        <a:rPr lang="en-US" altLang="zh-TW" sz="1600" spc="-8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(</a:t>
                      </a:r>
                      <a:r>
                        <a:rPr lang="zh-TW" altLang="en-US" sz="1600" spc="-8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德</a:t>
                      </a:r>
                      <a:r>
                        <a:rPr lang="en-US" altLang="zh-TW" sz="1600" spc="-8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 GL </a:t>
                      </a:r>
                      <a:r>
                        <a:rPr lang="en-US" altLang="zh-TW" sz="1600" spc="-80" baseline="0" dirty="0" err="1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Garrad</a:t>
                      </a:r>
                      <a:r>
                        <a:rPr lang="en-US" altLang="zh-TW" sz="1600" spc="-8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Hassan (</a:t>
                      </a:r>
                      <a:r>
                        <a:rPr lang="zh-TW" altLang="en-US" sz="1600" spc="-8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德</a:t>
                      </a:r>
                      <a:r>
                        <a:rPr lang="en-US" altLang="zh-TW" sz="1600" spc="-8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spc="-80" baseline="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600" dirty="0" err="1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Bonfiglioli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義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 Comer Industries 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義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); </a:t>
                      </a:r>
                      <a:r>
                        <a:rPr lang="en-US" altLang="zh-TW" sz="1600" dirty="0" err="1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Zollern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(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德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76932" y="1591582"/>
            <a:ext cx="1125817" cy="864000"/>
          </a:xfrm>
          <a:prstGeom prst="roundRect">
            <a:avLst>
              <a:gd name="adj" fmla="val 8044"/>
            </a:avLst>
          </a:prstGeom>
          <a:noFill/>
          <a:ln>
            <a:noFill/>
          </a:ln>
        </p:spPr>
      </p:pic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464288" y="1590975"/>
            <a:ext cx="1012924" cy="864000"/>
          </a:xfrm>
          <a:prstGeom prst="roundRect">
            <a:avLst>
              <a:gd name="adj" fmla="val 8044"/>
            </a:avLst>
          </a:prstGeom>
          <a:noFill/>
          <a:ln>
            <a:noFill/>
          </a:ln>
        </p:spPr>
      </p:pic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75901" y="1591582"/>
            <a:ext cx="1062722" cy="864000"/>
          </a:xfrm>
          <a:prstGeom prst="roundRect">
            <a:avLst>
              <a:gd name="adj" fmla="val 8044"/>
            </a:avLst>
          </a:prstGeom>
          <a:noFill/>
          <a:ln>
            <a:noFill/>
          </a:ln>
        </p:spPr>
      </p:pic>
      <p:pic>
        <p:nvPicPr>
          <p:cNvPr id="14" name="圖片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70485" y="1591582"/>
            <a:ext cx="1080000" cy="864000"/>
          </a:xfrm>
          <a:prstGeom prst="roundRect">
            <a:avLst>
              <a:gd name="adj" fmla="val 8044"/>
            </a:avLst>
          </a:prstGeom>
          <a:noFill/>
          <a:ln>
            <a:noFill/>
          </a:ln>
        </p:spPr>
      </p:pic>
      <p:pic>
        <p:nvPicPr>
          <p:cNvPr id="15" name="圖片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363025" y="1591582"/>
            <a:ext cx="1082183" cy="864000"/>
          </a:xfrm>
          <a:prstGeom prst="roundRect">
            <a:avLst>
              <a:gd name="adj" fmla="val 8044"/>
            </a:avLst>
          </a:prstGeom>
          <a:noFill/>
          <a:ln>
            <a:noFill/>
          </a:ln>
        </p:spPr>
      </p:pic>
      <p:pic>
        <p:nvPicPr>
          <p:cNvPr id="16" name="圖片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685983" y="1591582"/>
            <a:ext cx="1057244" cy="864000"/>
          </a:xfrm>
          <a:prstGeom prst="roundRect">
            <a:avLst>
              <a:gd name="adj" fmla="val 8044"/>
            </a:avLst>
          </a:prstGeom>
          <a:noFill/>
          <a:ln>
            <a:noFill/>
          </a:ln>
        </p:spPr>
      </p:pic>
      <p:sp>
        <p:nvSpPr>
          <p:cNvPr id="18" name="圓角矩形 17"/>
          <p:cNvSpPr/>
          <p:nvPr/>
        </p:nvSpPr>
        <p:spPr>
          <a:xfrm>
            <a:off x="23167" y="931073"/>
            <a:ext cx="1716674" cy="50031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u="sng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推動進度</a:t>
            </a:r>
            <a:endParaRPr lang="zh-TW" altLang="en-US" sz="2800" b="1" u="sng" dirty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3832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離岸風電</a:t>
            </a:r>
            <a:r>
              <a:rPr lang="en-US" altLang="zh-TW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—</a:t>
            </a:r>
            <a:r>
              <a:rPr lang="zh-TW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產業推動</a:t>
            </a:r>
            <a:endParaRPr lang="zh-TW" altLang="en-US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17</a:t>
            </a:fld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258763" y="1506422"/>
            <a:ext cx="8622844" cy="3585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年我國離岸風力機設備投資金額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45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億元，產值達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12.7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億元，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主要供應葉片原料、船隻、鋼構及零組件。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spcBef>
                <a:spcPts val="18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推動離岸風電產業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聯盟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lvl="1" indent="-2880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中鋼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為主導廠，聯合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27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家業者，成立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Wind Team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國際合作聯盟」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；協助業者與國際風力機系統廠商合作，建立製造生產能量，進而切入國際供應鏈。</a:t>
            </a:r>
          </a:p>
          <a:p>
            <a:pPr marL="432000" lvl="1" indent="-2880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台船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為主導廠，聯合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35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家業者，成立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 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Marine Team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離岸風電海事工程聯盟」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；協助業者共同籌組船舶公司，建立海事施工服務能量與船隊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23167" y="898461"/>
            <a:ext cx="1716674" cy="50031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u="sng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推動進度</a:t>
            </a:r>
            <a:endParaRPr lang="zh-TW" altLang="en-US" sz="2800" b="1" u="sng" dirty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9175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離岸風電</a:t>
            </a:r>
            <a:r>
              <a:rPr lang="en-US" altLang="zh-TW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—</a:t>
            </a:r>
            <a:r>
              <a:rPr lang="zh-TW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產業推動</a:t>
            </a:r>
            <a:endParaRPr lang="zh-TW" altLang="en-US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18</a:t>
            </a:fld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258763" y="1363536"/>
            <a:ext cx="8622844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在地化供應鏈：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lvl="1" indent="-288000" algn="just">
              <a:spcBef>
                <a:spcPts val="300"/>
              </a:spcBef>
              <a:buFont typeface="+mj-lt"/>
              <a:buAutoNum type="arabicPeriod"/>
            </a:pP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風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電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系統商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艾納康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Enercon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及西門子歌美颯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(Siemens </a:t>
            </a:r>
            <a:r>
              <a:rPr lang="en-US" altLang="zh-TW" sz="200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Gamesa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來台設亞太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區營運總部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lvl="1" indent="-288000" algn="just">
              <a:spcBef>
                <a:spcPts val="300"/>
              </a:spcBef>
              <a:buFont typeface="+mj-lt"/>
              <a:buAutoNum type="arabicPeriod"/>
            </a:pP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國際五大開發商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：達德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00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wpd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沃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旭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00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Ørsted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麥格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理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(Macquarie)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北陸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電力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(NPI)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、哥本哈根基礎建設基金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(CIP)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來台申設總計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14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處風場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總設置容量約 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8.35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GW)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lvl="1" indent="-288000" algn="just">
              <a:spcBef>
                <a:spcPts val="300"/>
              </a:spcBef>
              <a:buFont typeface="+mj-lt"/>
              <a:buAutoNum type="arabicPeriod"/>
            </a:pP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零組件供應體系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12000" lvl="2" indent="-288000" algn="just">
              <a:spcBef>
                <a:spcPts val="300"/>
              </a:spcBef>
              <a:buFont typeface="+mj-lt"/>
              <a:buAutoNum type="alphaUcPeriod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世紀鋼構公司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分別與</a:t>
            </a:r>
            <a:r>
              <a:rPr lang="en-US" altLang="zh-TW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Bladt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、沃旭、達德及荷蘭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SIF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公司簽署水下基礎技術及供應生產合作備忘錄；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於台北港東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17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與南碼頭設置基樁與水下基礎製造產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12000" lvl="2" indent="-288000" algn="just">
              <a:spcBef>
                <a:spcPts val="300"/>
              </a:spcBef>
              <a:buFont typeface="+mj-lt"/>
              <a:buAutoNum type="alphaUcPeriod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中鋼公司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與沃旭公司簽署水下基礎供應合作意向書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；並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於興達港投資設置水下基礎製造產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12000" lvl="2" indent="-288000" algn="just">
              <a:spcBef>
                <a:spcPts val="300"/>
              </a:spcBef>
              <a:buFont typeface="+mj-lt"/>
              <a:buAutoNum type="alphaUcPeriod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銘榮元公司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水下基礎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生產線，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於高雄港</a:t>
            </a:r>
            <a:r>
              <a:rPr lang="en-US" altLang="zh-TW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75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號碼頭設廠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12000" lvl="2" indent="-288000" algn="just">
              <a:spcBef>
                <a:spcPts val="300"/>
              </a:spcBef>
              <a:buFont typeface="+mj-lt"/>
              <a:buAutoNum type="alphaUcPeriod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永冠公司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於台中港投資風力機輪毂與機艙底座鑄件製造一貫</a:t>
            </a:r>
            <a:r>
              <a:rPr lang="zh-TW" altLang="en-US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廠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12000" lvl="2" indent="-288000" algn="just">
              <a:spcBef>
                <a:spcPts val="300"/>
              </a:spcBef>
              <a:buFont typeface="+mj-lt"/>
              <a:buAutoNum type="alphaUcPeriod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生產技術研發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UPS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、螺栓及變壓器，協助國內相關廠商並完成研擬規格與計畫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23167" y="855331"/>
            <a:ext cx="1716674" cy="50031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u="sng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推動進度</a:t>
            </a:r>
            <a:endParaRPr lang="zh-TW" altLang="en-US" sz="2800" b="1" u="sng" dirty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7838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投影片編號版面配置區 2"/>
          <p:cNvSpPr txBox="1">
            <a:spLocks/>
          </p:cNvSpPr>
          <p:nvPr/>
        </p:nvSpPr>
        <p:spPr bwMode="auto">
          <a:xfrm>
            <a:off x="6902050" y="4616044"/>
            <a:ext cx="2095847" cy="4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14E4FB1C-A894-4DEE-BFFC-FFAB66641A24}" type="slidenum">
              <a:rPr lang="zh-TW" altLang="en-US" sz="1200">
                <a:solidFill>
                  <a:srgbClr val="89898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zh-TW" altLang="en-US" sz="1200">
              <a:solidFill>
                <a:srgbClr val="898989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53" name="投影片編號版面配置區 3"/>
          <p:cNvSpPr txBox="1">
            <a:spLocks/>
          </p:cNvSpPr>
          <p:nvPr/>
        </p:nvSpPr>
        <p:spPr bwMode="auto">
          <a:xfrm>
            <a:off x="8266534" y="4639093"/>
            <a:ext cx="748517" cy="422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9pPr>
          </a:lstStyle>
          <a:p>
            <a:pPr algn="r" eaLnBrk="1" hangingPunct="1">
              <a:spcBef>
                <a:spcPct val="50000"/>
              </a:spcBef>
              <a:buFontTx/>
              <a:buNone/>
            </a:pPr>
            <a:fld id="{1F53CA53-F535-4DE5-8C7B-2CA43BC35347}" type="slidenum">
              <a:rPr kumimoji="0" lang="en-US" altLang="zh-TW" sz="180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pPr algn="r" eaLnBrk="1" hangingPunct="1">
                <a:spcBef>
                  <a:spcPct val="50000"/>
                </a:spcBef>
                <a:buFontTx/>
                <a:buNone/>
              </a:pPr>
              <a:t>19</a:t>
            </a:fld>
            <a:endParaRPr kumimoji="0" lang="en-US" altLang="zh-TW" sz="180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pic>
        <p:nvPicPr>
          <p:cNvPr id="54" name="Picture 12" descr="高鐵台南車站特定區-99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gray">
          <a:xfrm>
            <a:off x="4090" y="5291"/>
            <a:ext cx="9133678" cy="6866935"/>
          </a:xfrm>
          <a:prstGeom prst="rect">
            <a:avLst/>
          </a:prstGeom>
          <a:solidFill>
            <a:srgbClr val="FFFFFF">
              <a:alpha val="52156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6" name="Text Box 63"/>
          <p:cNvSpPr txBox="1">
            <a:spLocks noChangeArrowheads="1"/>
          </p:cNvSpPr>
          <p:nvPr/>
        </p:nvSpPr>
        <p:spPr bwMode="gray">
          <a:xfrm>
            <a:off x="5666224" y="2113502"/>
            <a:ext cx="679994" cy="2911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  <a:alpha val="50000"/>
              </a:schemeClr>
            </a:prstShdw>
          </a:effectLst>
          <a:extLst/>
        </p:spPr>
        <p:txBody>
          <a:bodyPr wrap="none">
            <a:spAutoFit/>
          </a:bodyPr>
          <a:lstStyle>
            <a:defPPr>
              <a:defRPr lang="zh-TW"/>
            </a:defPPr>
            <a:lvl1pPr algn="ctr">
              <a:defRPr sz="1292" b="1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defRPr>
            </a:lvl1pPr>
          </a:lstStyle>
          <a:p>
            <a:r>
              <a:rPr lang="zh-TW" altLang="en-US" dirty="0"/>
              <a:t>住宅區</a:t>
            </a:r>
          </a:p>
        </p:txBody>
      </p:sp>
      <p:sp>
        <p:nvSpPr>
          <p:cNvPr id="57" name="Text Box 63"/>
          <p:cNvSpPr txBox="1">
            <a:spLocks noChangeArrowheads="1"/>
          </p:cNvSpPr>
          <p:nvPr/>
        </p:nvSpPr>
        <p:spPr bwMode="gray">
          <a:xfrm>
            <a:off x="3196944" y="2660992"/>
            <a:ext cx="1222375" cy="1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en-GB"/>
            </a:defPPr>
            <a:lvl1pPr algn="ctr" eaLnBrk="1" hangingPunct="1">
              <a:defRPr sz="1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defRPr>
            </a:lvl1pPr>
          </a:lstStyle>
          <a:p>
            <a:pPr>
              <a:defRPr/>
            </a:pPr>
            <a:r>
              <a:rPr lang="zh-TW" altLang="en-US" sz="1292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商業區</a:t>
            </a:r>
          </a:p>
        </p:txBody>
      </p:sp>
      <p:sp>
        <p:nvSpPr>
          <p:cNvPr id="58" name="Freeform 15"/>
          <p:cNvSpPr>
            <a:spLocks/>
          </p:cNvSpPr>
          <p:nvPr/>
        </p:nvSpPr>
        <p:spPr bwMode="gray">
          <a:xfrm>
            <a:off x="87035" y="1908036"/>
            <a:ext cx="9009063" cy="4938470"/>
          </a:xfrm>
          <a:custGeom>
            <a:avLst/>
            <a:gdLst>
              <a:gd name="T0" fmla="*/ 2147483647 w 6259"/>
              <a:gd name="T1" fmla="*/ 2147483647 h 2880"/>
              <a:gd name="T2" fmla="*/ 2147483647 w 6259"/>
              <a:gd name="T3" fmla="*/ 0 h 2880"/>
              <a:gd name="T4" fmla="*/ 2147483647 w 6259"/>
              <a:gd name="T5" fmla="*/ 2147483647 h 2880"/>
              <a:gd name="T6" fmla="*/ 2147483647 w 6259"/>
              <a:gd name="T7" fmla="*/ 2147483647 h 2880"/>
              <a:gd name="T8" fmla="*/ 2147483647 w 6259"/>
              <a:gd name="T9" fmla="*/ 2147483647 h 2880"/>
              <a:gd name="T10" fmla="*/ 2147483647 w 6259"/>
              <a:gd name="T11" fmla="*/ 2147483647 h 2880"/>
              <a:gd name="T12" fmla="*/ 2147483647 w 6259"/>
              <a:gd name="T13" fmla="*/ 2147483647 h 2880"/>
              <a:gd name="T14" fmla="*/ 2147483647 w 6259"/>
              <a:gd name="T15" fmla="*/ 2147483647 h 2880"/>
              <a:gd name="T16" fmla="*/ 2147483647 w 6259"/>
              <a:gd name="T17" fmla="*/ 2147483647 h 2880"/>
              <a:gd name="T18" fmla="*/ 0 w 6259"/>
              <a:gd name="T19" fmla="*/ 2147483647 h 2880"/>
              <a:gd name="T20" fmla="*/ 2147483647 w 6259"/>
              <a:gd name="T21" fmla="*/ 2147483647 h 2880"/>
              <a:gd name="T22" fmla="*/ 2147483647 w 6259"/>
              <a:gd name="T23" fmla="*/ 2147483647 h 2880"/>
              <a:gd name="T24" fmla="*/ 2147483647 w 6259"/>
              <a:gd name="T25" fmla="*/ 2147483647 h 2880"/>
              <a:gd name="T26" fmla="*/ 2147483647 w 6259"/>
              <a:gd name="T27" fmla="*/ 2147483647 h 2880"/>
              <a:gd name="T28" fmla="*/ 2147483647 w 6259"/>
              <a:gd name="T29" fmla="*/ 2147483647 h 288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259"/>
              <a:gd name="T46" fmla="*/ 0 h 2880"/>
              <a:gd name="T47" fmla="*/ 6259 w 6259"/>
              <a:gd name="T48" fmla="*/ 2880 h 288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259" h="2880">
                <a:moveTo>
                  <a:pt x="6259" y="1216"/>
                </a:moveTo>
                <a:lnTo>
                  <a:pt x="4192" y="0"/>
                </a:lnTo>
                <a:lnTo>
                  <a:pt x="3040" y="71"/>
                </a:lnTo>
                <a:lnTo>
                  <a:pt x="2316" y="122"/>
                </a:lnTo>
                <a:lnTo>
                  <a:pt x="1913" y="90"/>
                </a:lnTo>
                <a:lnTo>
                  <a:pt x="1747" y="26"/>
                </a:lnTo>
                <a:lnTo>
                  <a:pt x="1030" y="346"/>
                </a:lnTo>
                <a:lnTo>
                  <a:pt x="908" y="404"/>
                </a:lnTo>
                <a:lnTo>
                  <a:pt x="25" y="711"/>
                </a:lnTo>
                <a:lnTo>
                  <a:pt x="0" y="960"/>
                </a:lnTo>
                <a:lnTo>
                  <a:pt x="2540" y="2164"/>
                </a:lnTo>
                <a:lnTo>
                  <a:pt x="4339" y="1831"/>
                </a:lnTo>
                <a:lnTo>
                  <a:pt x="5267" y="2874"/>
                </a:lnTo>
                <a:lnTo>
                  <a:pt x="6259" y="2880"/>
                </a:lnTo>
                <a:lnTo>
                  <a:pt x="6259" y="1216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defRPr/>
            </a:pPr>
            <a:endParaRPr lang="zh-TW" altLang="en-US" sz="1662" b="1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59" name="Rectangle 16"/>
          <p:cNvSpPr>
            <a:spLocks noChangeArrowheads="1"/>
          </p:cNvSpPr>
          <p:nvPr/>
        </p:nvSpPr>
        <p:spPr bwMode="gray">
          <a:xfrm>
            <a:off x="8345374" y="3083607"/>
            <a:ext cx="9028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TW" altLang="en-US" sz="1200" b="1" dirty="0">
                <a:ln w="3175">
                  <a:noFill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交大</a:t>
            </a:r>
            <a:endParaRPr lang="en-US" altLang="zh-TW" sz="1200" b="1" dirty="0">
              <a:ln w="3175">
                <a:noFill/>
              </a:ln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zh-TW" altLang="en-US" sz="1200" b="1" dirty="0">
                <a:ln w="3175">
                  <a:noFill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台南校區</a:t>
            </a:r>
          </a:p>
        </p:txBody>
      </p:sp>
      <p:sp>
        <p:nvSpPr>
          <p:cNvPr id="60" name="Rectangle 19"/>
          <p:cNvSpPr>
            <a:spLocks noChangeArrowheads="1"/>
          </p:cNvSpPr>
          <p:nvPr/>
        </p:nvSpPr>
        <p:spPr bwMode="gray">
          <a:xfrm>
            <a:off x="3479715" y="2113502"/>
            <a:ext cx="845103" cy="2911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sz="1292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沙崙國中</a:t>
            </a:r>
          </a:p>
        </p:txBody>
      </p:sp>
      <p:sp>
        <p:nvSpPr>
          <p:cNvPr id="61" name="Rectangle 20"/>
          <p:cNvSpPr>
            <a:spLocks noChangeArrowheads="1"/>
          </p:cNvSpPr>
          <p:nvPr/>
        </p:nvSpPr>
        <p:spPr bwMode="gray">
          <a:xfrm>
            <a:off x="1505259" y="1562462"/>
            <a:ext cx="2937022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sz="1400" b="1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台</a:t>
            </a:r>
            <a:r>
              <a:rPr lang="en-US" altLang="zh-TW" sz="1400" b="1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86</a:t>
            </a:r>
            <a:r>
              <a:rPr lang="zh-TW" altLang="en-US" sz="1400" b="1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線東西向快速道路</a:t>
            </a:r>
            <a:r>
              <a:rPr lang="en-US" altLang="zh-TW" sz="1400" b="1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1400" b="1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臺南</a:t>
            </a:r>
            <a:r>
              <a:rPr lang="en-US" altLang="zh-TW" sz="1400" b="1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-</a:t>
            </a:r>
            <a:r>
              <a:rPr lang="zh-TW" altLang="en-US" sz="1400" b="1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關廟</a:t>
            </a:r>
            <a:r>
              <a:rPr lang="en-US" altLang="zh-TW" sz="1400" b="1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</a:p>
        </p:txBody>
      </p:sp>
      <p:sp>
        <p:nvSpPr>
          <p:cNvPr id="62" name="Freeform 21"/>
          <p:cNvSpPr>
            <a:spLocks/>
          </p:cNvSpPr>
          <p:nvPr/>
        </p:nvSpPr>
        <p:spPr bwMode="gray">
          <a:xfrm>
            <a:off x="9616" y="441234"/>
            <a:ext cx="8907464" cy="1438395"/>
          </a:xfrm>
          <a:custGeom>
            <a:avLst/>
            <a:gdLst>
              <a:gd name="T0" fmla="*/ 0 w 6189"/>
              <a:gd name="T1" fmla="*/ 2147483647 h 851"/>
              <a:gd name="T2" fmla="*/ 2147483647 w 6189"/>
              <a:gd name="T3" fmla="*/ 2147483647 h 851"/>
              <a:gd name="T4" fmla="*/ 2147483647 w 6189"/>
              <a:gd name="T5" fmla="*/ 2147483647 h 851"/>
              <a:gd name="T6" fmla="*/ 2147483647 w 6189"/>
              <a:gd name="T7" fmla="*/ 2147483647 h 851"/>
              <a:gd name="T8" fmla="*/ 2147483647 w 6189"/>
              <a:gd name="T9" fmla="*/ 2147483647 h 851"/>
              <a:gd name="T10" fmla="*/ 2147483647 w 6189"/>
              <a:gd name="T11" fmla="*/ 2147483647 h 851"/>
              <a:gd name="T12" fmla="*/ 2147483647 w 6189"/>
              <a:gd name="T13" fmla="*/ 0 h 85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189"/>
              <a:gd name="T22" fmla="*/ 0 h 851"/>
              <a:gd name="T23" fmla="*/ 6189 w 6189"/>
              <a:gd name="T24" fmla="*/ 851 h 85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189" h="851">
                <a:moveTo>
                  <a:pt x="0" y="640"/>
                </a:moveTo>
                <a:lnTo>
                  <a:pt x="448" y="774"/>
                </a:lnTo>
                <a:lnTo>
                  <a:pt x="2605" y="851"/>
                </a:lnTo>
                <a:lnTo>
                  <a:pt x="5421" y="730"/>
                </a:lnTo>
                <a:cubicBezTo>
                  <a:pt x="5929" y="665"/>
                  <a:pt x="5629" y="550"/>
                  <a:pt x="5651" y="461"/>
                </a:cubicBezTo>
                <a:lnTo>
                  <a:pt x="5555" y="198"/>
                </a:lnTo>
                <a:lnTo>
                  <a:pt x="6189" y="0"/>
                </a:lnTo>
              </a:path>
            </a:pathLst>
          </a:custGeom>
          <a:noFill/>
          <a:ln w="28575">
            <a:solidFill>
              <a:schemeClr val="bg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defRPr/>
            </a:pPr>
            <a:endParaRPr lang="zh-TW" altLang="en-US" sz="1662" b="1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63" name="Text Box 63"/>
          <p:cNvSpPr txBox="1">
            <a:spLocks noChangeArrowheads="1"/>
          </p:cNvSpPr>
          <p:nvPr/>
        </p:nvSpPr>
        <p:spPr bwMode="gray">
          <a:xfrm>
            <a:off x="3446156" y="3367344"/>
            <a:ext cx="1222375" cy="1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en-GB"/>
            </a:defPPr>
            <a:lvl1pPr algn="ctr" eaLnBrk="1" hangingPunct="1">
              <a:defRPr sz="1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defRPr>
            </a:lvl1pPr>
          </a:lstStyle>
          <a:p>
            <a:pPr>
              <a:defRPr/>
            </a:pPr>
            <a:r>
              <a:rPr lang="zh-TW" altLang="en-US" sz="1292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商業區</a:t>
            </a:r>
          </a:p>
        </p:txBody>
      </p:sp>
      <p:sp>
        <p:nvSpPr>
          <p:cNvPr id="64" name="Text Box 63"/>
          <p:cNvSpPr txBox="1">
            <a:spLocks noChangeArrowheads="1"/>
          </p:cNvSpPr>
          <p:nvPr/>
        </p:nvSpPr>
        <p:spPr bwMode="gray">
          <a:xfrm>
            <a:off x="5622111" y="3043861"/>
            <a:ext cx="1222375" cy="1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en-GB"/>
            </a:defPPr>
            <a:lvl1pPr algn="ctr" eaLnBrk="1" hangingPunct="1">
              <a:defRPr sz="1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defRPr>
            </a:lvl1pPr>
          </a:lstStyle>
          <a:p>
            <a:pPr>
              <a:defRPr/>
            </a:pPr>
            <a:r>
              <a:rPr lang="zh-TW" altLang="en-US" sz="1292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商業區</a:t>
            </a:r>
          </a:p>
        </p:txBody>
      </p:sp>
      <p:sp>
        <p:nvSpPr>
          <p:cNvPr id="65" name="手繪多邊形 5"/>
          <p:cNvSpPr>
            <a:spLocks/>
          </p:cNvSpPr>
          <p:nvPr/>
        </p:nvSpPr>
        <p:spPr bwMode="auto">
          <a:xfrm>
            <a:off x="4210338" y="2606564"/>
            <a:ext cx="1899361" cy="1013641"/>
          </a:xfrm>
          <a:custGeom>
            <a:avLst/>
            <a:gdLst>
              <a:gd name="T0" fmla="*/ 0 w 1934308"/>
              <a:gd name="T1" fmla="*/ 106604 h 879230"/>
              <a:gd name="T2" fmla="*/ 69361 w 1934308"/>
              <a:gd name="T3" fmla="*/ 307958 h 879230"/>
              <a:gd name="T4" fmla="*/ 34689 w 1934308"/>
              <a:gd name="T5" fmla="*/ 461939 h 879230"/>
              <a:gd name="T6" fmla="*/ 288993 w 1934308"/>
              <a:gd name="T7" fmla="*/ 604072 h 879230"/>
              <a:gd name="T8" fmla="*/ 450834 w 1934308"/>
              <a:gd name="T9" fmla="*/ 888339 h 879230"/>
              <a:gd name="T10" fmla="*/ 1907371 w 1934308"/>
              <a:gd name="T11" fmla="*/ 710672 h 879230"/>
              <a:gd name="T12" fmla="*/ 1676175 w 1934308"/>
              <a:gd name="T13" fmla="*/ 450090 h 879230"/>
              <a:gd name="T14" fmla="*/ 1699294 w 1934308"/>
              <a:gd name="T15" fmla="*/ 296110 h 879230"/>
              <a:gd name="T16" fmla="*/ 1398741 w 1934308"/>
              <a:gd name="T17" fmla="*/ 201364 h 879230"/>
              <a:gd name="T18" fmla="*/ 1248461 w 1934308"/>
              <a:gd name="T19" fmla="*/ 0 h 879230"/>
              <a:gd name="T20" fmla="*/ 0 w 1934308"/>
              <a:gd name="T21" fmla="*/ 106604 h 87923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34308" h="879230">
                <a:moveTo>
                  <a:pt x="0" y="105507"/>
                </a:moveTo>
                <a:lnTo>
                  <a:pt x="70339" y="304800"/>
                </a:lnTo>
                <a:lnTo>
                  <a:pt x="35170" y="457200"/>
                </a:lnTo>
                <a:lnTo>
                  <a:pt x="293077" y="597876"/>
                </a:lnTo>
                <a:lnTo>
                  <a:pt x="457200" y="879230"/>
                </a:lnTo>
                <a:lnTo>
                  <a:pt x="1934308" y="703384"/>
                </a:lnTo>
                <a:lnTo>
                  <a:pt x="1699847" y="445476"/>
                </a:lnTo>
                <a:lnTo>
                  <a:pt x="1723293" y="293076"/>
                </a:lnTo>
                <a:lnTo>
                  <a:pt x="1418493" y="199292"/>
                </a:lnTo>
                <a:lnTo>
                  <a:pt x="1266093" y="0"/>
                </a:lnTo>
                <a:lnTo>
                  <a:pt x="0" y="105507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文字方塊 88"/>
          <p:cNvSpPr txBox="1">
            <a:spLocks noChangeArrowheads="1"/>
          </p:cNvSpPr>
          <p:nvPr/>
        </p:nvSpPr>
        <p:spPr bwMode="auto">
          <a:xfrm>
            <a:off x="4535311" y="2859231"/>
            <a:ext cx="10868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TW" altLang="en-US" sz="1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高鐵台南站</a:t>
            </a:r>
            <a:endParaRPr lang="en-US" altLang="zh-TW" sz="14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TW" altLang="en-US" sz="1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台鐵沙崙站</a:t>
            </a:r>
            <a:endParaRPr lang="zh-TW" altLang="en-US" sz="14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67" name="手繪多邊形 6"/>
          <p:cNvSpPr>
            <a:spLocks/>
          </p:cNvSpPr>
          <p:nvPr/>
        </p:nvSpPr>
        <p:spPr bwMode="auto">
          <a:xfrm>
            <a:off x="6872023" y="3200261"/>
            <a:ext cx="2233075" cy="1363109"/>
          </a:xfrm>
          <a:custGeom>
            <a:avLst/>
            <a:gdLst>
              <a:gd name="T0" fmla="*/ 0 w 2274277"/>
              <a:gd name="T1" fmla="*/ 101169 h 1184031"/>
              <a:gd name="T2" fmla="*/ 1442272 w 2274277"/>
              <a:gd name="T3" fmla="*/ 1135341 h 1184031"/>
              <a:gd name="T4" fmla="*/ 2226868 w 2274277"/>
              <a:gd name="T5" fmla="*/ 1056651 h 1184031"/>
              <a:gd name="T6" fmla="*/ 2238407 w 2274277"/>
              <a:gd name="T7" fmla="*/ 674457 h 1184031"/>
              <a:gd name="T8" fmla="*/ 1015360 w 2274277"/>
              <a:gd name="T9" fmla="*/ 0 h 1184031"/>
              <a:gd name="T10" fmla="*/ 0 w 2274277"/>
              <a:gd name="T11" fmla="*/ 101169 h 118403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74277" h="1184031">
                <a:moveTo>
                  <a:pt x="0" y="105508"/>
                </a:moveTo>
                <a:lnTo>
                  <a:pt x="1465385" y="1184031"/>
                </a:lnTo>
                <a:lnTo>
                  <a:pt x="2262554" y="1101969"/>
                </a:lnTo>
                <a:lnTo>
                  <a:pt x="2274277" y="703385"/>
                </a:lnTo>
                <a:lnTo>
                  <a:pt x="1031631" y="0"/>
                </a:lnTo>
                <a:lnTo>
                  <a:pt x="0" y="105508"/>
                </a:lnTo>
                <a:close/>
              </a:path>
            </a:pathLst>
          </a:custGeom>
          <a:solidFill>
            <a:schemeClr val="bg1">
              <a:alpha val="34901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8" name="矩形 10"/>
          <p:cNvSpPr>
            <a:spLocks noChangeArrowheads="1"/>
          </p:cNvSpPr>
          <p:nvPr/>
        </p:nvSpPr>
        <p:spPr bwMode="auto">
          <a:xfrm>
            <a:off x="7012062" y="3193158"/>
            <a:ext cx="14182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TW" altLang="en-US" sz="1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中研院</a:t>
            </a:r>
            <a:endParaRPr lang="en-US" altLang="zh-TW" sz="1200" b="1" dirty="0">
              <a:ln w="3175">
                <a:noFill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zh-TW" altLang="en-US" sz="1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南部院</a:t>
            </a: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區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/>
            </a:r>
            <a:b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</a:b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(E</a:t>
            </a: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區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endParaRPr lang="en-US" altLang="zh-TW" sz="1200" b="1" dirty="0">
              <a:ln w="3175">
                <a:noFill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69" name="手繪多邊形 13"/>
          <p:cNvSpPr>
            <a:spLocks/>
          </p:cNvSpPr>
          <p:nvPr/>
        </p:nvSpPr>
        <p:spPr bwMode="auto">
          <a:xfrm>
            <a:off x="3488109" y="3668485"/>
            <a:ext cx="1738741" cy="839822"/>
          </a:xfrm>
          <a:custGeom>
            <a:avLst/>
            <a:gdLst>
              <a:gd name="T0" fmla="*/ 0 w 1769101"/>
              <a:gd name="T1" fmla="*/ 72555 h 727587"/>
              <a:gd name="T2" fmla="*/ 410764 w 1769101"/>
              <a:gd name="T3" fmla="*/ 767007 h 727587"/>
              <a:gd name="T4" fmla="*/ 1802639 w 1769101"/>
              <a:gd name="T5" fmla="*/ 549340 h 727587"/>
              <a:gd name="T6" fmla="*/ 1472744 w 1769101"/>
              <a:gd name="T7" fmla="*/ 0 h 727587"/>
              <a:gd name="T8" fmla="*/ 0 w 1769101"/>
              <a:gd name="T9" fmla="*/ 72555 h 72758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69101" h="727587">
                <a:moveTo>
                  <a:pt x="0" y="68826"/>
                </a:moveTo>
                <a:lnTo>
                  <a:pt x="403122" y="727587"/>
                </a:lnTo>
                <a:lnTo>
                  <a:pt x="1769101" y="521109"/>
                </a:lnTo>
                <a:lnTo>
                  <a:pt x="1445342" y="0"/>
                </a:lnTo>
                <a:lnTo>
                  <a:pt x="0" y="68826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TW" altLang="en-US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矩形 22"/>
          <p:cNvSpPr>
            <a:spLocks noChangeArrowheads="1"/>
          </p:cNvSpPr>
          <p:nvPr/>
        </p:nvSpPr>
        <p:spPr bwMode="auto">
          <a:xfrm>
            <a:off x="3626863" y="3699741"/>
            <a:ext cx="14291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TW" altLang="en-US" sz="1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會展</a:t>
            </a: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中心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/>
            </a:r>
            <a:b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</a:b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(A</a:t>
            </a: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區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</a:p>
          <a:p>
            <a:pPr algn="ctr">
              <a:spcBef>
                <a:spcPct val="0"/>
              </a:spcBef>
            </a:pP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[</a:t>
            </a: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台南市政府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]</a:t>
            </a:r>
            <a:endParaRPr lang="en-US" altLang="zh-TW" sz="1200" b="1" dirty="0">
              <a:ln w="3175">
                <a:noFill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71" name="手繪多邊形 24"/>
          <p:cNvSpPr>
            <a:spLocks/>
          </p:cNvSpPr>
          <p:nvPr/>
        </p:nvSpPr>
        <p:spPr bwMode="auto">
          <a:xfrm>
            <a:off x="6113433" y="3359338"/>
            <a:ext cx="3012780" cy="2753663"/>
          </a:xfrm>
          <a:custGeom>
            <a:avLst/>
            <a:gdLst>
              <a:gd name="T0" fmla="*/ 0 w 3067665"/>
              <a:gd name="T1" fmla="*/ 88417 h 2389239"/>
              <a:gd name="T2" fmla="*/ 390383 w 3067665"/>
              <a:gd name="T3" fmla="*/ 589455 h 2389239"/>
              <a:gd name="T4" fmla="*/ 0 w 3067665"/>
              <a:gd name="T5" fmla="*/ 668042 h 2389239"/>
              <a:gd name="T6" fmla="*/ 605093 w 3067665"/>
              <a:gd name="T7" fmla="*/ 1424534 h 2389239"/>
              <a:gd name="T8" fmla="*/ 1893362 w 3067665"/>
              <a:gd name="T9" fmla="*/ 1208406 h 2389239"/>
              <a:gd name="T10" fmla="*/ 3044990 w 3067665"/>
              <a:gd name="T11" fmla="*/ 2387318 h 2389239"/>
              <a:gd name="T12" fmla="*/ 3025472 w 3067665"/>
              <a:gd name="T13" fmla="*/ 1002080 h 2389239"/>
              <a:gd name="T14" fmla="*/ 2225187 w 3067665"/>
              <a:gd name="T15" fmla="*/ 1149450 h 2389239"/>
              <a:gd name="T16" fmla="*/ 741728 w 3067665"/>
              <a:gd name="T17" fmla="*/ 0 h 2389239"/>
              <a:gd name="T18" fmla="*/ 0 w 3067665"/>
              <a:gd name="T19" fmla="*/ 88417 h 238923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067665" h="2389239">
                <a:moveTo>
                  <a:pt x="0" y="88491"/>
                </a:moveTo>
                <a:lnTo>
                  <a:pt x="393291" y="589936"/>
                </a:lnTo>
                <a:lnTo>
                  <a:pt x="0" y="668594"/>
                </a:lnTo>
                <a:lnTo>
                  <a:pt x="609600" y="1425678"/>
                </a:lnTo>
                <a:lnTo>
                  <a:pt x="1907459" y="1209368"/>
                </a:lnTo>
                <a:lnTo>
                  <a:pt x="3067665" y="2389239"/>
                </a:lnTo>
                <a:lnTo>
                  <a:pt x="3048000" y="1002891"/>
                </a:lnTo>
                <a:lnTo>
                  <a:pt x="2241755" y="1150375"/>
                </a:lnTo>
                <a:lnTo>
                  <a:pt x="747252" y="0"/>
                </a:lnTo>
                <a:lnTo>
                  <a:pt x="0" y="88491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2" name="矩形 30"/>
          <p:cNvSpPr>
            <a:spLocks noChangeArrowheads="1"/>
          </p:cNvSpPr>
          <p:nvPr/>
        </p:nvSpPr>
        <p:spPr bwMode="auto">
          <a:xfrm>
            <a:off x="6090099" y="4069436"/>
            <a:ext cx="19742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示範場域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/>
            </a:r>
            <a:b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</a:b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(D</a:t>
            </a: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區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[</a:t>
            </a: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經濟部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]</a:t>
            </a:r>
            <a:endParaRPr lang="en-US" altLang="zh-TW" sz="1200" b="1" dirty="0">
              <a:ln w="3175">
                <a:noFill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73" name="Text Box 380"/>
          <p:cNvSpPr txBox="1">
            <a:spLocks noChangeArrowheads="1"/>
          </p:cNvSpPr>
          <p:nvPr/>
        </p:nvSpPr>
        <p:spPr bwMode="auto">
          <a:xfrm>
            <a:off x="5226850" y="1018831"/>
            <a:ext cx="1326930" cy="461665"/>
          </a:xfrm>
          <a:prstGeom prst="rect">
            <a:avLst/>
          </a:prstGeom>
          <a:noFill/>
          <a:ln>
            <a:noFill/>
          </a:ln>
        </p:spPr>
        <p:txBody>
          <a:bodyPr vert="horz" wrap="square">
            <a:spAutoFit/>
          </a:bodyPr>
          <a:lstStyle>
            <a:defPPr>
              <a:defRPr lang="zh-TW"/>
            </a:defPPr>
            <a:lvl1pPr algn="ctr">
              <a:spcBef>
                <a:spcPct val="50000"/>
              </a:spcBef>
              <a:buFont typeface="Arial" pitchFamily="34" charset="0"/>
              <a:buNone/>
              <a:defRPr sz="20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9pPr>
          </a:lstStyle>
          <a:p>
            <a:r>
              <a:rPr lang="zh-TW" altLang="en-US" sz="24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歸仁區</a:t>
            </a:r>
          </a:p>
        </p:txBody>
      </p:sp>
      <p:sp>
        <p:nvSpPr>
          <p:cNvPr id="74" name="Text Box 380"/>
          <p:cNvSpPr txBox="1">
            <a:spLocks noChangeArrowheads="1"/>
          </p:cNvSpPr>
          <p:nvPr/>
        </p:nvSpPr>
        <p:spPr bwMode="auto">
          <a:xfrm>
            <a:off x="478841" y="1049609"/>
            <a:ext cx="1821383" cy="461665"/>
          </a:xfrm>
          <a:prstGeom prst="rect">
            <a:avLst/>
          </a:prstGeom>
          <a:noFill/>
          <a:ln>
            <a:noFill/>
          </a:ln>
        </p:spPr>
        <p:txBody>
          <a:bodyPr vert="horz" wrap="square">
            <a:spAutoFit/>
          </a:bodyPr>
          <a:lstStyle>
            <a:defPPr>
              <a:defRPr lang="zh-TW"/>
            </a:defPPr>
            <a:lvl1pPr algn="ctr">
              <a:spcBef>
                <a:spcPct val="50000"/>
              </a:spcBef>
              <a:buFont typeface="Arial" pitchFamily="34" charset="0"/>
              <a:buNone/>
              <a:defRPr sz="20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9pPr>
          </a:lstStyle>
          <a:p>
            <a:r>
              <a:rPr lang="zh-TW" altLang="en-US" sz="24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臺南市區</a:t>
            </a:r>
          </a:p>
        </p:txBody>
      </p:sp>
      <p:sp>
        <p:nvSpPr>
          <p:cNvPr id="75" name="Text Box 380"/>
          <p:cNvSpPr txBox="1">
            <a:spLocks noChangeArrowheads="1"/>
          </p:cNvSpPr>
          <p:nvPr/>
        </p:nvSpPr>
        <p:spPr bwMode="auto">
          <a:xfrm>
            <a:off x="8390089" y="740262"/>
            <a:ext cx="553998" cy="1295886"/>
          </a:xfrm>
          <a:prstGeom prst="rect">
            <a:avLst/>
          </a:prstGeom>
          <a:noFill/>
          <a:ln>
            <a:noFill/>
          </a:ln>
        </p:spPr>
        <p:txBody>
          <a:bodyPr vert="eaVert" wrap="squar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TW" altLang="en-US" sz="2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關廟區</a:t>
            </a:r>
          </a:p>
        </p:txBody>
      </p:sp>
      <p:sp>
        <p:nvSpPr>
          <p:cNvPr id="76" name="Rectangle 16"/>
          <p:cNvSpPr>
            <a:spLocks noChangeArrowheads="1"/>
          </p:cNvSpPr>
          <p:nvPr/>
        </p:nvSpPr>
        <p:spPr bwMode="gray">
          <a:xfrm>
            <a:off x="2502240" y="1144288"/>
            <a:ext cx="1107996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sz="1200" b="1" dirty="0" smtClean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成大歸仁校</a:t>
            </a:r>
            <a:r>
              <a:rPr lang="zh-TW" altLang="en-US" sz="1200" b="1" dirty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區</a:t>
            </a:r>
          </a:p>
        </p:txBody>
      </p:sp>
      <p:sp>
        <p:nvSpPr>
          <p:cNvPr id="77" name="文字方塊 76"/>
          <p:cNvSpPr txBox="1"/>
          <p:nvPr/>
        </p:nvSpPr>
        <p:spPr bwMode="auto">
          <a:xfrm>
            <a:off x="6199478" y="3406884"/>
            <a:ext cx="1021422" cy="59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rIns="36000">
            <a:spAutoFit/>
          </a:bodyPr>
          <a:lstStyle>
            <a:defPPr>
              <a:defRPr lang="zh-TW"/>
            </a:defPPr>
            <a:lvl1pPr algn="ctr">
              <a:spcBef>
                <a:spcPct val="0"/>
              </a:spcBef>
              <a:buFontTx/>
              <a:buNone/>
              <a:defRPr sz="1400" b="1">
                <a:ln w="3175">
                  <a:noFill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9pPr>
          </a:lstStyle>
          <a:p>
            <a:pPr>
              <a:lnSpc>
                <a:spcPts val="1300"/>
              </a:lnSpc>
            </a:pPr>
            <a:r>
              <a:rPr lang="zh-TW" altLang="en-US" sz="1200" dirty="0">
                <a:solidFill>
                  <a:schemeClr val="bg1"/>
                </a:solidFill>
                <a:sym typeface="Calibri"/>
              </a:rPr>
              <a:t>聯合</a:t>
            </a:r>
            <a:r>
              <a:rPr lang="zh-TW" altLang="en-US" sz="1200" dirty="0" smtClean="0">
                <a:solidFill>
                  <a:schemeClr val="bg1"/>
                </a:solidFill>
                <a:sym typeface="Calibri"/>
              </a:rPr>
              <a:t>研究中心</a:t>
            </a:r>
            <a:r>
              <a:rPr lang="en-US" altLang="zh-TW" sz="1200" dirty="0" smtClean="0">
                <a:solidFill>
                  <a:schemeClr val="bg1"/>
                </a:solidFill>
                <a:sym typeface="Calibri"/>
              </a:rPr>
              <a:t>(C</a:t>
            </a:r>
            <a:r>
              <a:rPr lang="zh-TW" altLang="en-US" sz="1200" dirty="0" smtClean="0">
                <a:solidFill>
                  <a:schemeClr val="bg1"/>
                </a:solidFill>
                <a:sym typeface="Calibri"/>
              </a:rPr>
              <a:t>區</a:t>
            </a:r>
            <a:r>
              <a:rPr lang="en-US" altLang="zh-TW" sz="1200" dirty="0" smtClean="0">
                <a:solidFill>
                  <a:schemeClr val="bg1"/>
                </a:solidFill>
                <a:sym typeface="Calibri"/>
              </a:rPr>
              <a:t>)</a:t>
            </a:r>
          </a:p>
          <a:p>
            <a:pPr>
              <a:lnSpc>
                <a:spcPts val="1300"/>
              </a:lnSpc>
            </a:pPr>
            <a:r>
              <a:rPr lang="en-US" altLang="zh-TW" sz="1200" dirty="0" smtClean="0">
                <a:solidFill>
                  <a:schemeClr val="bg1"/>
                </a:solidFill>
                <a:sym typeface="Calibri"/>
              </a:rPr>
              <a:t>[</a:t>
            </a:r>
            <a:r>
              <a:rPr lang="zh-TW" altLang="en-US" sz="1200" dirty="0" smtClean="0">
                <a:solidFill>
                  <a:schemeClr val="bg1"/>
                </a:solidFill>
                <a:sym typeface="Calibri"/>
              </a:rPr>
              <a:t>科技部</a:t>
            </a:r>
            <a:r>
              <a:rPr lang="en-US" altLang="zh-TW" sz="1200" dirty="0" smtClean="0">
                <a:solidFill>
                  <a:schemeClr val="bg1"/>
                </a:solidFill>
                <a:sym typeface="Calibri"/>
              </a:rPr>
              <a:t>]</a:t>
            </a:r>
            <a:endParaRPr lang="zh-TW" altLang="en-US" sz="1200" dirty="0">
              <a:solidFill>
                <a:schemeClr val="bg1"/>
              </a:solidFill>
              <a:sym typeface="Calibri"/>
            </a:endParaRPr>
          </a:p>
        </p:txBody>
      </p:sp>
      <p:sp>
        <p:nvSpPr>
          <p:cNvPr id="78" name="Freeform 21"/>
          <p:cNvSpPr>
            <a:spLocks/>
          </p:cNvSpPr>
          <p:nvPr/>
        </p:nvSpPr>
        <p:spPr bwMode="gray">
          <a:xfrm>
            <a:off x="8732" y="443428"/>
            <a:ext cx="8907464" cy="1438395"/>
          </a:xfrm>
          <a:custGeom>
            <a:avLst/>
            <a:gdLst>
              <a:gd name="T0" fmla="*/ 0 w 6189"/>
              <a:gd name="T1" fmla="*/ 2147483647 h 851"/>
              <a:gd name="T2" fmla="*/ 2147483647 w 6189"/>
              <a:gd name="T3" fmla="*/ 2147483647 h 851"/>
              <a:gd name="T4" fmla="*/ 2147483647 w 6189"/>
              <a:gd name="T5" fmla="*/ 2147483647 h 851"/>
              <a:gd name="T6" fmla="*/ 2147483647 w 6189"/>
              <a:gd name="T7" fmla="*/ 2147483647 h 851"/>
              <a:gd name="T8" fmla="*/ 2147483647 w 6189"/>
              <a:gd name="T9" fmla="*/ 2147483647 h 851"/>
              <a:gd name="T10" fmla="*/ 2147483647 w 6189"/>
              <a:gd name="T11" fmla="*/ 2147483647 h 851"/>
              <a:gd name="T12" fmla="*/ 2147483647 w 6189"/>
              <a:gd name="T13" fmla="*/ 0 h 85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189"/>
              <a:gd name="T22" fmla="*/ 0 h 851"/>
              <a:gd name="T23" fmla="*/ 6189 w 6189"/>
              <a:gd name="T24" fmla="*/ 851 h 85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189" h="851">
                <a:moveTo>
                  <a:pt x="0" y="640"/>
                </a:moveTo>
                <a:lnTo>
                  <a:pt x="448" y="774"/>
                </a:lnTo>
                <a:lnTo>
                  <a:pt x="2605" y="851"/>
                </a:lnTo>
                <a:lnTo>
                  <a:pt x="5421" y="730"/>
                </a:lnTo>
                <a:cubicBezTo>
                  <a:pt x="5929" y="665"/>
                  <a:pt x="5629" y="550"/>
                  <a:pt x="5651" y="461"/>
                </a:cubicBezTo>
                <a:lnTo>
                  <a:pt x="5555" y="198"/>
                </a:lnTo>
                <a:lnTo>
                  <a:pt x="6189" y="0"/>
                </a:lnTo>
              </a:path>
            </a:pathLst>
          </a:custGeom>
          <a:noFill/>
          <a:ln w="28575">
            <a:solidFill>
              <a:schemeClr val="tx1"/>
            </a:solidFill>
            <a:prstDash val="dash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defRPr/>
            </a:pPr>
            <a:endParaRPr lang="zh-TW" altLang="en-US" sz="1662" b="1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79" name="Shape 221"/>
          <p:cNvSpPr/>
          <p:nvPr/>
        </p:nvSpPr>
        <p:spPr>
          <a:xfrm>
            <a:off x="4548959" y="1402354"/>
            <a:ext cx="1233565" cy="3693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/>
          <a:p>
            <a:pPr algn="ctr"/>
            <a:r>
              <a:rPr lang="zh-TW" altLang="en-US" sz="1200" b="1" dirty="0" smtClean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國研</a:t>
            </a:r>
            <a:r>
              <a:rPr sz="1200" b="1" dirty="0" smtClean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院</a:t>
            </a:r>
            <a:endParaRPr lang="en-US" sz="1200" b="1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pPr algn="ctr"/>
            <a:r>
              <a:rPr lang="zh-TW" altLang="en-US" sz="1200" b="1" dirty="0" smtClean="0"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國家地震中心</a:t>
            </a:r>
            <a:endParaRPr sz="1200" b="1" dirty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</p:txBody>
      </p:sp>
      <p:pic>
        <p:nvPicPr>
          <p:cNvPr id="80" name="圖片 3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201" y="1583211"/>
            <a:ext cx="355545" cy="354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圖片 4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0539" y="1569217"/>
            <a:ext cx="357104" cy="356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圖片 3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5017" y="4064886"/>
            <a:ext cx="330595" cy="32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圖片 4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19925" y="1183584"/>
            <a:ext cx="330595" cy="32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矩形 83"/>
          <p:cNvSpPr/>
          <p:nvPr/>
        </p:nvSpPr>
        <p:spPr>
          <a:xfrm>
            <a:off x="-6425" y="-3022"/>
            <a:ext cx="6696000" cy="1013539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41338"/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3869039" y="57361"/>
            <a:ext cx="3217869" cy="89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>
              <a:spcBef>
                <a:spcPts val="600"/>
              </a:spcBef>
            </a:pP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二都地緣交界、資源人才薈萃</a:t>
            </a:r>
            <a:endParaRPr lang="en-US" altLang="zh-TW" sz="16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175">
              <a:spcBef>
                <a:spcPts val="600"/>
              </a:spcBef>
            </a:pPr>
            <a:r>
              <a:rPr lang="zh-TW" altLang="en-US" sz="1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在地優勢產業、能源轉型起點</a:t>
            </a:r>
            <a:endParaRPr lang="en-US" altLang="zh-TW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175">
              <a:spcBef>
                <a:spcPts val="600"/>
              </a:spcBef>
            </a:pPr>
            <a:r>
              <a:rPr lang="zh-TW" altLang="en-US" sz="1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創新研發群聚、科技展示</a:t>
            </a:r>
            <a:r>
              <a:rPr lang="zh-TW" altLang="en-US" sz="1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櫥窗</a:t>
            </a:r>
            <a:endParaRPr lang="zh-TW" altLang="en-US" sz="1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775" y="57360"/>
            <a:ext cx="3848211" cy="892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algn="ctr"/>
            <a:r>
              <a:rPr lang="zh-TW" altLang="en-US" sz="3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沙崙智慧綠能科學城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9" name="五角星形 88"/>
          <p:cNvSpPr/>
          <p:nvPr/>
        </p:nvSpPr>
        <p:spPr>
          <a:xfrm>
            <a:off x="3156193" y="1364533"/>
            <a:ext cx="309925" cy="297376"/>
          </a:xfrm>
          <a:prstGeom prst="star5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accent2"/>
              </a:solidFill>
            </a:endParaRPr>
          </a:p>
        </p:txBody>
      </p:sp>
      <p:sp>
        <p:nvSpPr>
          <p:cNvPr id="90" name="五角星形 89"/>
          <p:cNvSpPr/>
          <p:nvPr/>
        </p:nvSpPr>
        <p:spPr>
          <a:xfrm>
            <a:off x="4435452" y="1435796"/>
            <a:ext cx="309925" cy="297376"/>
          </a:xfrm>
          <a:prstGeom prst="star5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accent2"/>
              </a:solidFill>
            </a:endParaRPr>
          </a:p>
        </p:txBody>
      </p:sp>
      <p:sp>
        <p:nvSpPr>
          <p:cNvPr id="91" name="五角星形 90"/>
          <p:cNvSpPr/>
          <p:nvPr/>
        </p:nvSpPr>
        <p:spPr>
          <a:xfrm>
            <a:off x="8254657" y="3051573"/>
            <a:ext cx="309925" cy="297376"/>
          </a:xfrm>
          <a:prstGeom prst="star5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FF00"/>
              </a:solidFill>
            </a:endParaRPr>
          </a:p>
        </p:txBody>
      </p:sp>
      <p:sp>
        <p:nvSpPr>
          <p:cNvPr id="92" name="矩形 10"/>
          <p:cNvSpPr>
            <a:spLocks noChangeArrowheads="1"/>
          </p:cNvSpPr>
          <p:nvPr/>
        </p:nvSpPr>
        <p:spPr bwMode="auto">
          <a:xfrm>
            <a:off x="7721196" y="4064817"/>
            <a:ext cx="141826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(F</a:t>
            </a: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區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endParaRPr lang="en-US" altLang="zh-TW" sz="1200" b="1" dirty="0">
              <a:ln w="3175">
                <a:noFill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93" name="矩形 30"/>
          <p:cNvSpPr>
            <a:spLocks noChangeArrowheads="1"/>
          </p:cNvSpPr>
          <p:nvPr/>
        </p:nvSpPr>
        <p:spPr bwMode="auto">
          <a:xfrm>
            <a:off x="8138601" y="4654248"/>
            <a:ext cx="11069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Book Antiqua" pitchFamily="18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示範場域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/>
            </a:r>
            <a:b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</a:b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(X</a:t>
            </a:r>
            <a:r>
              <a:rPr lang="zh-TW" altLang="en-US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區</a:t>
            </a:r>
            <a:r>
              <a:rPr lang="en-US" altLang="zh-TW" sz="1200" b="1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</a:p>
        </p:txBody>
      </p:sp>
      <p:sp>
        <p:nvSpPr>
          <p:cNvPr id="94" name="手繪多邊形 93"/>
          <p:cNvSpPr/>
          <p:nvPr/>
        </p:nvSpPr>
        <p:spPr>
          <a:xfrm>
            <a:off x="6265106" y="2584523"/>
            <a:ext cx="1354718" cy="596573"/>
          </a:xfrm>
          <a:custGeom>
            <a:avLst/>
            <a:gdLst>
              <a:gd name="connsiteX0" fmla="*/ 0 w 1845734"/>
              <a:gd name="connsiteY0" fmla="*/ 101600 h 812800"/>
              <a:gd name="connsiteX1" fmla="*/ 905934 w 1845734"/>
              <a:gd name="connsiteY1" fmla="*/ 0 h 812800"/>
              <a:gd name="connsiteX2" fmla="*/ 1845734 w 1845734"/>
              <a:gd name="connsiteY2" fmla="*/ 660400 h 812800"/>
              <a:gd name="connsiteX3" fmla="*/ 787400 w 1845734"/>
              <a:gd name="connsiteY3" fmla="*/ 812800 h 812800"/>
              <a:gd name="connsiteX4" fmla="*/ 0 w 1845734"/>
              <a:gd name="connsiteY4" fmla="*/ 10160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5734" h="812800">
                <a:moveTo>
                  <a:pt x="0" y="101600"/>
                </a:moveTo>
                <a:lnTo>
                  <a:pt x="905934" y="0"/>
                </a:lnTo>
                <a:lnTo>
                  <a:pt x="1845734" y="660400"/>
                </a:lnTo>
                <a:lnTo>
                  <a:pt x="787400" y="812800"/>
                </a:lnTo>
                <a:lnTo>
                  <a:pt x="0" y="10160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5" name="文字方塊 94"/>
          <p:cNvSpPr txBox="1"/>
          <p:nvPr/>
        </p:nvSpPr>
        <p:spPr bwMode="auto">
          <a:xfrm>
            <a:off x="6506091" y="2638954"/>
            <a:ext cx="9054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ctr">
              <a:spcBef>
                <a:spcPct val="0"/>
              </a:spcBef>
              <a:buFontTx/>
              <a:buNone/>
              <a:defRPr sz="1400" b="1">
                <a:ln w="3175">
                  <a:noFill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9pPr>
          </a:lstStyle>
          <a:p>
            <a:r>
              <a:rPr lang="zh-TW" altLang="en-US" sz="1200" dirty="0" smtClean="0">
                <a:solidFill>
                  <a:schemeClr val="bg1"/>
                </a:solidFill>
                <a:sym typeface="Calibri"/>
              </a:rPr>
              <a:t>臺糖</a:t>
            </a:r>
            <a:r>
              <a:rPr lang="en-US" altLang="zh-TW" sz="1200" dirty="0" smtClean="0">
                <a:solidFill>
                  <a:schemeClr val="bg1"/>
                </a:solidFill>
                <a:sym typeface="Calibri"/>
              </a:rPr>
              <a:t/>
            </a:r>
            <a:br>
              <a:rPr lang="en-US" altLang="zh-TW" sz="1200" dirty="0" smtClean="0">
                <a:solidFill>
                  <a:schemeClr val="bg1"/>
                </a:solidFill>
                <a:sym typeface="Calibri"/>
              </a:rPr>
            </a:br>
            <a:r>
              <a:rPr lang="zh-TW" altLang="en-US" sz="1200" dirty="0" smtClean="0">
                <a:solidFill>
                  <a:schemeClr val="bg1"/>
                </a:solidFill>
                <a:sym typeface="Calibri"/>
              </a:rPr>
              <a:t>安家住宅</a:t>
            </a:r>
            <a:endParaRPr lang="zh-TW" altLang="en-US" sz="1200" dirty="0">
              <a:solidFill>
                <a:schemeClr val="bg1"/>
              </a:solidFill>
              <a:sym typeface="Calibri"/>
            </a:endParaRPr>
          </a:p>
        </p:txBody>
      </p:sp>
      <p:sp>
        <p:nvSpPr>
          <p:cNvPr id="96" name="手繪多邊形 95"/>
          <p:cNvSpPr/>
          <p:nvPr/>
        </p:nvSpPr>
        <p:spPr>
          <a:xfrm>
            <a:off x="5630579" y="3433976"/>
            <a:ext cx="827235" cy="678051"/>
          </a:xfrm>
          <a:custGeom>
            <a:avLst/>
            <a:gdLst>
              <a:gd name="connsiteX0" fmla="*/ 0 w 745067"/>
              <a:gd name="connsiteY0" fmla="*/ 84666 h 643466"/>
              <a:gd name="connsiteX1" fmla="*/ 355600 w 745067"/>
              <a:gd name="connsiteY1" fmla="*/ 643466 h 643466"/>
              <a:gd name="connsiteX2" fmla="*/ 745067 w 745067"/>
              <a:gd name="connsiteY2" fmla="*/ 558800 h 643466"/>
              <a:gd name="connsiteX3" fmla="*/ 423334 w 745067"/>
              <a:gd name="connsiteY3" fmla="*/ 0 h 643466"/>
              <a:gd name="connsiteX4" fmla="*/ 0 w 745067"/>
              <a:gd name="connsiteY4" fmla="*/ 84666 h 643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5067" h="643466">
                <a:moveTo>
                  <a:pt x="0" y="84666"/>
                </a:moveTo>
                <a:lnTo>
                  <a:pt x="355600" y="643466"/>
                </a:lnTo>
                <a:lnTo>
                  <a:pt x="745067" y="558800"/>
                </a:lnTo>
                <a:lnTo>
                  <a:pt x="423334" y="0"/>
                </a:lnTo>
                <a:lnTo>
                  <a:pt x="0" y="84666"/>
                </a:lnTo>
                <a:close/>
              </a:path>
            </a:pathLst>
          </a:custGeom>
          <a:solidFill>
            <a:srgbClr val="FFFFFF">
              <a:alpha val="40000"/>
            </a:srgb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7" name="文字方塊 96"/>
          <p:cNvSpPr txBox="1"/>
          <p:nvPr/>
        </p:nvSpPr>
        <p:spPr bwMode="auto">
          <a:xfrm>
            <a:off x="5488039" y="3571405"/>
            <a:ext cx="8423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1">
            <a:spAutoFit/>
          </a:bodyPr>
          <a:lstStyle>
            <a:defPPr>
              <a:defRPr lang="zh-TW"/>
            </a:defPPr>
            <a:lvl1pPr algn="ctr">
              <a:spcBef>
                <a:spcPct val="0"/>
              </a:spcBef>
              <a:buFontTx/>
              <a:buNone/>
              <a:defRPr sz="1400" b="1">
                <a:ln w="3175">
                  <a:noFill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latin typeface="Book Antiqua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latin typeface="Book Antiqua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latin typeface="Book Antiqua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latin typeface="Book Antiqua" pitchFamily="18" charset="0"/>
                <a:ea typeface="新細明體" pitchFamily="18" charset="-120"/>
              </a:defRPr>
            </a:lvl9pPr>
          </a:lstStyle>
          <a:p>
            <a:r>
              <a:rPr lang="zh-TW" altLang="en-US" sz="1100" dirty="0" smtClean="0">
                <a:solidFill>
                  <a:schemeClr val="bg1"/>
                </a:solidFill>
                <a:sym typeface="Calibri"/>
              </a:rPr>
              <a:t>自駕車測試</a:t>
            </a:r>
            <a:endParaRPr lang="en-US" altLang="zh-TW" sz="1100" dirty="0" smtClean="0">
              <a:solidFill>
                <a:schemeClr val="bg1"/>
              </a:solidFill>
              <a:sym typeface="Calibri"/>
            </a:endParaRPr>
          </a:p>
          <a:p>
            <a:r>
              <a:rPr lang="zh-TW" altLang="en-US" sz="1100" dirty="0" smtClean="0">
                <a:solidFill>
                  <a:schemeClr val="bg1"/>
                </a:solidFill>
                <a:sym typeface="Calibri"/>
              </a:rPr>
              <a:t>與行控中心</a:t>
            </a:r>
            <a:endParaRPr lang="en-US" altLang="zh-TW" sz="1100" dirty="0" smtClean="0">
              <a:solidFill>
                <a:schemeClr val="bg1"/>
              </a:solidFill>
              <a:sym typeface="Calibri"/>
            </a:endParaRPr>
          </a:p>
          <a:p>
            <a:r>
              <a:rPr lang="en-US" altLang="zh-TW" sz="1100" dirty="0" smtClean="0">
                <a:solidFill>
                  <a:schemeClr val="bg1"/>
                </a:solidFill>
                <a:sym typeface="Calibri"/>
              </a:rPr>
              <a:t>[</a:t>
            </a:r>
            <a:r>
              <a:rPr lang="zh-TW" altLang="en-US" sz="1100" dirty="0" smtClean="0">
                <a:solidFill>
                  <a:schemeClr val="bg1"/>
                </a:solidFill>
                <a:sym typeface="Calibri"/>
              </a:rPr>
              <a:t>科技部</a:t>
            </a:r>
            <a:r>
              <a:rPr lang="en-US" altLang="zh-TW" sz="1100" dirty="0" smtClean="0">
                <a:solidFill>
                  <a:schemeClr val="bg1"/>
                </a:solidFill>
                <a:sym typeface="Calibri"/>
              </a:rPr>
              <a:t>]</a:t>
            </a:r>
            <a:endParaRPr lang="zh-TW" altLang="en-US" sz="1100" dirty="0">
              <a:solidFill>
                <a:schemeClr val="bg1"/>
              </a:solidFill>
              <a:sym typeface="Calibri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0" y="5267327"/>
            <a:ext cx="9137768" cy="1620000"/>
          </a:xfrm>
          <a:prstGeom prst="rect">
            <a:avLst/>
          </a:prstGeom>
          <a:solidFill>
            <a:schemeClr val="bg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41338"/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5" name="圖片 114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38" b="97312" l="1734" r="99422">
                        <a14:foregroundMark x1="41040" y1="35484" x2="41040" y2="35484"/>
                        <a14:foregroundMark x1="58960" y1="35484" x2="58960" y2="35484"/>
                        <a14:foregroundMark x1="76879" y1="35484" x2="76879" y2="35484"/>
                        <a14:foregroundMark x1="70520" y1="19892" x2="70520" y2="19892"/>
                        <a14:foregroundMark x1="56647" y1="20968" x2="56647" y2="20968"/>
                        <a14:foregroundMark x1="44509" y1="21505" x2="44509" y2="21505"/>
                        <a14:foregroundMark x1="35260" y1="16129" x2="35260" y2="16129"/>
                        <a14:foregroundMark x1="23121" y1="35484" x2="23121" y2="35484"/>
                        <a14:foregroundMark x1="24855" y1="51075" x2="24855" y2="51075"/>
                        <a14:foregroundMark x1="42775" y1="48925" x2="42775" y2="48925"/>
                        <a14:foregroundMark x1="60694" y1="48925" x2="60694" y2="48925"/>
                        <a14:foregroundMark x1="82081" y1="50538" x2="82081" y2="50538"/>
                        <a14:foregroundMark x1="74566" y1="66667" x2="74566" y2="66667"/>
                        <a14:foregroundMark x1="61850" y1="63978" x2="61850" y2="63978"/>
                        <a14:foregroundMark x1="49133" y1="66667" x2="49133" y2="66667"/>
                        <a14:foregroundMark x1="26590" y1="62366" x2="26590" y2="62366"/>
                        <a14:foregroundMark x1="33526" y1="86559" x2="33526" y2="86559"/>
                        <a14:foregroundMark x1="41040" y1="88710" x2="41040" y2="88710"/>
                        <a14:foregroundMark x1="46821" y1="89785" x2="46821" y2="89785"/>
                        <a14:foregroundMark x1="52601" y1="92473" x2="52601" y2="92473"/>
                        <a14:foregroundMark x1="69364" y1="84946" x2="69364" y2="849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4807" y="5282313"/>
            <a:ext cx="807602" cy="864000"/>
          </a:xfrm>
          <a:prstGeom prst="rect">
            <a:avLst/>
          </a:prstGeom>
        </p:spPr>
      </p:pic>
      <p:sp>
        <p:nvSpPr>
          <p:cNvPr id="119" name="圓角矩形 118"/>
          <p:cNvSpPr/>
          <p:nvPr/>
        </p:nvSpPr>
        <p:spPr>
          <a:xfrm>
            <a:off x="1351428" y="6139543"/>
            <a:ext cx="1614474" cy="25200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連結在地</a:t>
            </a:r>
            <a:endParaRPr lang="zh-TW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1137124" y="6369261"/>
            <a:ext cx="2093569" cy="478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結合在地產業、群聚、人才及天然資源，鏈結產學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</a:t>
            </a:r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3565290" y="6377884"/>
            <a:ext cx="2021086" cy="4513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建構優質產業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立地、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資金與服務環境</a:t>
            </a:r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、吸引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大廠投資</a:t>
            </a:r>
          </a:p>
        </p:txBody>
      </p:sp>
      <p:sp>
        <p:nvSpPr>
          <p:cNvPr id="122" name="矩形 121"/>
          <p:cNvSpPr/>
          <p:nvPr/>
        </p:nvSpPr>
        <p:spPr>
          <a:xfrm>
            <a:off x="5980779" y="6357045"/>
            <a:ext cx="1978382" cy="4722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zh-TW" altLang="en-US" sz="12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引領</a:t>
            </a:r>
            <a:r>
              <a:rPr lang="zh-TW" altLang="en-US" sz="12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學研界從機制、研發與實證面持續推動創新</a:t>
            </a:r>
          </a:p>
        </p:txBody>
      </p:sp>
      <p:pic>
        <p:nvPicPr>
          <p:cNvPr id="123" name="Picture 4"/>
          <p:cNvPicPr>
            <a:picLocks noChangeAspect="1" noChangeArrowheads="1"/>
          </p:cNvPicPr>
          <p:nvPr/>
        </p:nvPicPr>
        <p:blipFill>
          <a:blip r:embed="rId9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3115" y="5307498"/>
            <a:ext cx="863705" cy="7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群組 2"/>
          <p:cNvGrpSpPr>
            <a:grpSpLocks noChangeAspect="1"/>
          </p:cNvGrpSpPr>
          <p:nvPr/>
        </p:nvGrpSpPr>
        <p:grpSpPr>
          <a:xfrm>
            <a:off x="6387935" y="5346182"/>
            <a:ext cx="1080902" cy="1080000"/>
            <a:chOff x="6304805" y="5171609"/>
            <a:chExt cx="1311661" cy="1310567"/>
          </a:xfrm>
        </p:grpSpPr>
        <p:sp>
          <p:nvSpPr>
            <p:cNvPr id="116" name="Oval 9"/>
            <p:cNvSpPr>
              <a:spLocks noChangeArrowheads="1"/>
            </p:cNvSpPr>
            <p:nvPr/>
          </p:nvSpPr>
          <p:spPr bwMode="auto">
            <a:xfrm>
              <a:off x="6304805" y="5171609"/>
              <a:ext cx="1311661" cy="1310567"/>
            </a:xfrm>
            <a:prstGeom prst="ellipse">
              <a:avLst/>
            </a:prstGeom>
            <a:noFill/>
            <a:ln w="50800" algn="ctr">
              <a:solidFill>
                <a:schemeClr val="accent4">
                  <a:lumMod val="20000"/>
                  <a:lumOff val="8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/>
              <a:endParaRPr lang="zh-CN" altLang="en-US" sz="1200"/>
            </a:p>
          </p:txBody>
        </p:sp>
        <p:sp>
          <p:nvSpPr>
            <p:cNvPr id="117" name="Oval 10"/>
            <p:cNvSpPr>
              <a:spLocks noChangeArrowheads="1"/>
            </p:cNvSpPr>
            <p:nvPr/>
          </p:nvSpPr>
          <p:spPr bwMode="auto">
            <a:xfrm>
              <a:off x="6443446" y="5311339"/>
              <a:ext cx="1031967" cy="1031108"/>
            </a:xfrm>
            <a:prstGeom prst="ellipse">
              <a:avLst/>
            </a:prstGeom>
            <a:noFill/>
            <a:ln w="85725" algn="ctr">
              <a:solidFill>
                <a:schemeClr val="accent4">
                  <a:lumMod val="20000"/>
                  <a:lumOff val="8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/>
              <a:endParaRPr lang="zh-CN" altLang="en-US" sz="1200"/>
            </a:p>
          </p:txBody>
        </p:sp>
        <p:sp>
          <p:nvSpPr>
            <p:cNvPr id="118" name="Oval 11"/>
            <p:cNvSpPr>
              <a:spLocks noChangeArrowheads="1"/>
            </p:cNvSpPr>
            <p:nvPr/>
          </p:nvSpPr>
          <p:spPr bwMode="auto">
            <a:xfrm>
              <a:off x="6653214" y="5519729"/>
              <a:ext cx="614841" cy="614329"/>
            </a:xfrm>
            <a:prstGeom prst="ellipse">
              <a:avLst/>
            </a:prstGeom>
            <a:noFill/>
            <a:ln w="139700" algn="ctr">
              <a:solidFill>
                <a:schemeClr val="accent4">
                  <a:lumMod val="20000"/>
                  <a:lumOff val="8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 eaLnBrk="1" hangingPunct="1"/>
              <a:endParaRPr lang="zh-CN" altLang="en-US" sz="1200"/>
            </a:p>
          </p:txBody>
        </p:sp>
        <p:pic>
          <p:nvPicPr>
            <p:cNvPr id="124" name="Picture 5"/>
            <p:cNvPicPr>
              <a:picLocks noChangeAspect="1" noChangeArrowheads="1"/>
            </p:cNvPicPr>
            <p:nvPr/>
          </p:nvPicPr>
          <p:blipFill>
            <a:blip r:embed="rId10" cstate="screen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877" y="5311339"/>
              <a:ext cx="745577" cy="9177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5" name="圓角矩形 124"/>
          <p:cNvSpPr/>
          <p:nvPr/>
        </p:nvSpPr>
        <p:spPr>
          <a:xfrm>
            <a:off x="6128164" y="6118337"/>
            <a:ext cx="1614473" cy="25200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連結未來</a:t>
            </a:r>
            <a:endParaRPr lang="zh-TW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6" name="圓角矩形 125"/>
          <p:cNvSpPr/>
          <p:nvPr/>
        </p:nvSpPr>
        <p:spPr>
          <a:xfrm>
            <a:off x="3758927" y="6139175"/>
            <a:ext cx="1614474" cy="25200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連結國際</a:t>
            </a:r>
            <a:endParaRPr lang="zh-TW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116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9"/>
          <p:cNvSpPr/>
          <p:nvPr/>
        </p:nvSpPr>
        <p:spPr>
          <a:xfrm>
            <a:off x="236809" y="3393299"/>
            <a:ext cx="3702294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tIns="45719" rIns="45719" bIns="45719" numCol="1" anchor="ctr" anchorCtr="1">
            <a:spAutoFit/>
          </a:bodyPr>
          <a:lstStyle>
            <a:lvl1pPr>
              <a:defRPr sz="1200"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</a:lstStyle>
          <a:p>
            <a:pPr>
              <a:defRPr sz="1800"/>
            </a:pPr>
            <a:r>
              <a:rPr lang="zh-TW" altLang="en-US" sz="20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</a:t>
            </a:r>
            <a:r>
              <a:rPr lang="en-US" altLang="zh-TW" sz="20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r>
              <a:rPr lang="zh-TW" altLang="en-US" sz="20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區：聯合研究</a:t>
            </a:r>
            <a:r>
              <a:rPr sz="2000" b="1" dirty="0" err="1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中心</a:t>
            </a:r>
            <a:r>
              <a:rPr lang="zh-TW" altLang="en-US" sz="1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科技</a:t>
            </a:r>
            <a:r>
              <a:rPr lang="zh-TW" altLang="en-US" sz="14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部主責</a:t>
            </a:r>
            <a:r>
              <a:rPr lang="en-US" altLang="zh-TW" sz="14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sz="1400" b="1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1" name="Shape 219"/>
          <p:cNvSpPr/>
          <p:nvPr/>
        </p:nvSpPr>
        <p:spPr>
          <a:xfrm>
            <a:off x="4767776" y="3434130"/>
            <a:ext cx="3079369" cy="3077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numCol="1" anchor="ctr" anchorCtr="1">
            <a:spAutoFit/>
          </a:bodyPr>
          <a:lstStyle>
            <a:lvl1pPr>
              <a:defRPr sz="1200"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</a:lstStyle>
          <a:p>
            <a:pPr>
              <a:defRPr sz="1800"/>
            </a:pPr>
            <a:r>
              <a:rPr lang="zh-TW" altLang="en-US" sz="20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</a:t>
            </a:r>
            <a:r>
              <a:rPr lang="en-US" altLang="zh-TW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r>
              <a:rPr lang="zh-TW" altLang="en-US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區：</a:t>
            </a:r>
            <a:r>
              <a:rPr lang="zh-TW" altLang="en-US" sz="20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示範場域 </a:t>
            </a:r>
            <a:r>
              <a:rPr lang="en-US" altLang="zh-TW" sz="14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經濟部主責</a:t>
            </a:r>
            <a:r>
              <a:rPr lang="en-US" altLang="zh-TW" sz="14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en-US" altLang="zh-TW" b="1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25" name="直線接點 224"/>
          <p:cNvCxnSpPr/>
          <p:nvPr/>
        </p:nvCxnSpPr>
        <p:spPr>
          <a:xfrm>
            <a:off x="236411" y="3735721"/>
            <a:ext cx="4140000" cy="0"/>
          </a:xfrm>
          <a:prstGeom prst="line">
            <a:avLst/>
          </a:prstGeom>
          <a:ln w="22225">
            <a:solidFill>
              <a:srgbClr val="5E5D5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標題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沙崙智慧綠</a:t>
            </a:r>
            <a:r>
              <a:rPr lang="zh-TW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能科學城</a:t>
            </a:r>
            <a:r>
              <a:rPr lang="en-US" altLang="zh-TW" sz="2400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—</a:t>
            </a:r>
            <a:r>
              <a:rPr lang="zh-TW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核心區建置進度</a:t>
            </a:r>
            <a:endParaRPr lang="zh-TW" altLang="en-U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37" name="直線接點 36"/>
          <p:cNvCxnSpPr/>
          <p:nvPr/>
        </p:nvCxnSpPr>
        <p:spPr>
          <a:xfrm>
            <a:off x="4758448" y="3734133"/>
            <a:ext cx="4140000" cy="1588"/>
          </a:xfrm>
          <a:prstGeom prst="line">
            <a:avLst/>
          </a:prstGeom>
          <a:ln w="22225">
            <a:solidFill>
              <a:srgbClr val="5E5D5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26"/>
          <p:cNvGrpSpPr>
            <a:grpSpLocks noChangeAspect="1"/>
          </p:cNvGrpSpPr>
          <p:nvPr/>
        </p:nvGrpSpPr>
        <p:grpSpPr>
          <a:xfrm>
            <a:off x="305037" y="3812532"/>
            <a:ext cx="2687204" cy="1512000"/>
            <a:chOff x="650796" y="2436004"/>
            <a:chExt cx="3600000" cy="2025600"/>
          </a:xfrm>
        </p:grpSpPr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650796" y="2436004"/>
              <a:ext cx="3600000" cy="2025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文字方塊 29"/>
            <p:cNvSpPr txBox="1"/>
            <p:nvPr/>
          </p:nvSpPr>
          <p:spPr>
            <a:xfrm rot="19122143">
              <a:off x="2123021" y="3750634"/>
              <a:ext cx="599420" cy="1844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none" lIns="0" tIns="0" rIns="0" bIns="0" rtlCol="0" anchor="ctr" anchorCtr="1">
              <a:spAutoFit/>
            </a:bodyPr>
            <a:lstStyle/>
            <a:p>
              <a:pPr algn="ctr">
                <a:spcBef>
                  <a:spcPts val="1200"/>
                </a:spcBef>
                <a:spcAft>
                  <a:spcPts val="1800"/>
                </a:spcAft>
              </a:pPr>
              <a:r>
                <a:rPr lang="zh-TW" altLang="en-US" sz="800" dirty="0">
                  <a:solidFill>
                    <a:srgbClr val="FF0000"/>
                  </a:solidFill>
                  <a:latin typeface="Adobe 繁黑體 Std B" pitchFamily="34" charset="-120"/>
                  <a:ea typeface="Adobe 繁黑體 Std B" pitchFamily="34" charset="-120"/>
                </a:rPr>
                <a:t>三期用地</a:t>
              </a:r>
            </a:p>
          </p:txBody>
        </p:sp>
      </p:grpSp>
      <p:sp>
        <p:nvSpPr>
          <p:cNvPr id="23" name="矩形 22"/>
          <p:cNvSpPr/>
          <p:nvPr/>
        </p:nvSpPr>
        <p:spPr>
          <a:xfrm>
            <a:off x="310693" y="5353338"/>
            <a:ext cx="2167260" cy="2000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>
              <a:spcAft>
                <a:spcPts val="600"/>
              </a:spcAft>
            </a:pPr>
            <a:r>
              <a:rPr lang="zh-TW" altLang="en-US" sz="130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聯合研究中心一、二期模擬圖</a:t>
            </a:r>
            <a:endParaRPr lang="en-US" altLang="zh-TW" sz="1300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7374" y="4450635"/>
            <a:ext cx="1862539" cy="100800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矩形 34"/>
          <p:cNvSpPr/>
          <p:nvPr/>
        </p:nvSpPr>
        <p:spPr>
          <a:xfrm>
            <a:off x="2535438" y="5457542"/>
            <a:ext cx="1833836" cy="2000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ctr">
              <a:spcAft>
                <a:spcPts val="600"/>
              </a:spcAft>
            </a:pPr>
            <a:r>
              <a:rPr lang="zh-TW" altLang="en-US" sz="130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聯合研究中心正門模擬圖</a:t>
            </a:r>
            <a:endParaRPr lang="en-US" altLang="zh-TW" sz="1300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36411" y="5623386"/>
            <a:ext cx="4140000" cy="6652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69863" indent="-168275">
              <a:buFont typeface="Arial" panose="020B0604020202020204" pitchFamily="34" charset="0"/>
              <a:buChar char="•"/>
            </a:pPr>
            <a:r>
              <a:rPr lang="zh-TW" altLang="en-US" sz="1600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環評作業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106/11/20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環評大會審查通過。</a:t>
            </a:r>
            <a:endParaRPr lang="en-US" altLang="zh-TW" sz="16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9863" indent="-168275">
              <a:buFont typeface="Arial" panose="020B0604020202020204" pitchFamily="34" charset="0"/>
              <a:buChar char="•"/>
            </a:pPr>
            <a:r>
              <a:rPr lang="zh-TW" altLang="en-US" sz="1600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</a:t>
            </a:r>
            <a:r>
              <a:rPr lang="zh-TW" altLang="en-US" sz="1600" u="sng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期</a:t>
            </a:r>
            <a:r>
              <a:rPr lang="zh-TW" altLang="en-US" sz="1600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工程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：預計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月底前公告招標。</a:t>
            </a:r>
            <a:endParaRPr lang="en-US" altLang="zh-TW" sz="16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758448" y="5623386"/>
            <a:ext cx="4140000" cy="6652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69863" indent="-168275">
              <a:buFont typeface="Arial" panose="020B0604020202020204" pitchFamily="34" charset="0"/>
              <a:buChar char="•"/>
            </a:pPr>
            <a:r>
              <a:rPr lang="zh-TW" altLang="en-US" sz="1600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環評作業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107/01/05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環評大會審查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通過。</a:t>
            </a:r>
            <a:endParaRPr lang="en-US" altLang="zh-TW" sz="16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9863" indent="-168275">
              <a:buFont typeface="Arial" panose="020B0604020202020204" pitchFamily="34" charset="0"/>
              <a:buChar char="•"/>
            </a:pPr>
            <a:r>
              <a:rPr lang="zh-TW" altLang="en-US" sz="1600" u="sng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建築工程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月底評選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出優勝廠商。</a:t>
            </a:r>
            <a:endParaRPr lang="en-US" altLang="zh-TW" sz="16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75" name="群組 74">
            <a:extLst>
              <a:ext uri="{FF2B5EF4-FFF2-40B4-BE49-F238E27FC236}">
                <a16:creationId xmlns:a16="http://schemas.microsoft.com/office/drawing/2014/main" id="{72BC6F88-C96B-4732-A5AA-01A4B8CEEEE0}"/>
              </a:ext>
            </a:extLst>
          </p:cNvPr>
          <p:cNvGrpSpPr/>
          <p:nvPr/>
        </p:nvGrpSpPr>
        <p:grpSpPr>
          <a:xfrm>
            <a:off x="4820132" y="3824720"/>
            <a:ext cx="4048452" cy="1836616"/>
            <a:chOff x="9256312" y="3899524"/>
            <a:chExt cx="4610228" cy="2318178"/>
          </a:xfrm>
        </p:grpSpPr>
        <p:pic>
          <p:nvPicPr>
            <p:cNvPr id="85" name="圖片 84">
              <a:extLst>
                <a:ext uri="{FF2B5EF4-FFF2-40B4-BE49-F238E27FC236}">
                  <a16:creationId xmlns:a16="http://schemas.microsoft.com/office/drawing/2014/main" id="{221ADB5A-7ED0-4BF6-A710-52A11E050D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-64" t="-182"/>
            <a:stretch/>
          </p:blipFill>
          <p:spPr>
            <a:xfrm>
              <a:off x="9280485" y="3899524"/>
              <a:ext cx="3194726" cy="1908447"/>
            </a:xfrm>
            <a:prstGeom prst="rect">
              <a:avLst/>
            </a:prstGeom>
          </p:spPr>
        </p:pic>
        <p:pic>
          <p:nvPicPr>
            <p:cNvPr id="86" name="圖片 85">
              <a:extLst>
                <a:ext uri="{FF2B5EF4-FFF2-40B4-BE49-F238E27FC236}">
                  <a16:creationId xmlns:a16="http://schemas.microsoft.com/office/drawing/2014/main" id="{28D011ED-F60F-4A28-9579-114E8BD10E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114907" y="4915760"/>
              <a:ext cx="1751633" cy="1023638"/>
            </a:xfrm>
            <a:prstGeom prst="rect">
              <a:avLst/>
            </a:prstGeom>
          </p:spPr>
        </p:pic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C468F3C1-AAA0-4AB9-B276-E44EB01C6225}"/>
                </a:ext>
              </a:extLst>
            </p:cNvPr>
            <p:cNvSpPr/>
            <p:nvPr/>
          </p:nvSpPr>
          <p:spPr>
            <a:xfrm>
              <a:off x="9256312" y="5814161"/>
              <a:ext cx="1708613" cy="2525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zh-TW" altLang="en-US" sz="1300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示範場域全</a:t>
              </a:r>
              <a:r>
                <a:rPr lang="zh-TW" altLang="en-US" sz="1300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區模擬圖</a:t>
              </a:r>
              <a:endParaRPr lang="en-US" altLang="zh-TW" sz="130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F1636A57-C6FF-4EF9-A882-58E038C0B464}"/>
                </a:ext>
              </a:extLst>
            </p:cNvPr>
            <p:cNvSpPr/>
            <p:nvPr/>
          </p:nvSpPr>
          <p:spPr>
            <a:xfrm>
              <a:off x="12114907" y="5965192"/>
              <a:ext cx="1751632" cy="2525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spAutoFit/>
            </a:bodyPr>
            <a:lstStyle/>
            <a:p>
              <a:pPr algn="ctr">
                <a:spcAft>
                  <a:spcPts val="600"/>
                </a:spcAft>
              </a:pPr>
              <a:r>
                <a:rPr lang="zh-TW" altLang="en-US" sz="1300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地標造型太陽樹</a:t>
              </a:r>
              <a:endParaRPr lang="en-US" altLang="zh-TW" sz="130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65" name="向右箭號 64"/>
          <p:cNvSpPr/>
          <p:nvPr/>
        </p:nvSpPr>
        <p:spPr>
          <a:xfrm>
            <a:off x="0" y="839621"/>
            <a:ext cx="9144000" cy="648000"/>
          </a:xfrm>
          <a:prstGeom prst="right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89" name="直線接點 88"/>
          <p:cNvCxnSpPr/>
          <p:nvPr/>
        </p:nvCxnSpPr>
        <p:spPr>
          <a:xfrm>
            <a:off x="506226" y="1011351"/>
            <a:ext cx="0" cy="302987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線接點 89"/>
          <p:cNvCxnSpPr/>
          <p:nvPr/>
        </p:nvCxnSpPr>
        <p:spPr>
          <a:xfrm flipH="1">
            <a:off x="2029817" y="1016068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矩形 90"/>
          <p:cNvSpPr/>
          <p:nvPr/>
        </p:nvSpPr>
        <p:spPr>
          <a:xfrm>
            <a:off x="628837" y="1014623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105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2804477" y="1019484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rgbClr val="FFFF00"/>
                </a:solidFill>
                <a:ea typeface="微軟正黑體" panose="020B0604030504040204" pitchFamily="34" charset="-120"/>
              </a:rPr>
              <a:t>106</a:t>
            </a:r>
            <a:r>
              <a:rPr lang="zh-TW" altLang="en-US" sz="2000" b="1" dirty="0" smtClean="0">
                <a:solidFill>
                  <a:srgbClr val="FFFF00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rgbClr val="FFFF00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93" name="直線接點 92"/>
          <p:cNvCxnSpPr/>
          <p:nvPr/>
        </p:nvCxnSpPr>
        <p:spPr>
          <a:xfrm flipH="1">
            <a:off x="4577215" y="1011351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線接點 93"/>
          <p:cNvCxnSpPr/>
          <p:nvPr/>
        </p:nvCxnSpPr>
        <p:spPr>
          <a:xfrm flipH="1">
            <a:off x="5513381" y="1012209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矩形 94"/>
          <p:cNvSpPr/>
          <p:nvPr/>
        </p:nvSpPr>
        <p:spPr>
          <a:xfrm>
            <a:off x="4461673" y="1010764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107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6468420" y="1014255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109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97" name="直線接點 96"/>
          <p:cNvCxnSpPr/>
          <p:nvPr/>
        </p:nvCxnSpPr>
        <p:spPr>
          <a:xfrm flipH="1">
            <a:off x="7648785" y="1006122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矩形 97"/>
          <p:cNvSpPr/>
          <p:nvPr/>
        </p:nvSpPr>
        <p:spPr>
          <a:xfrm>
            <a:off x="7652367" y="1019484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114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cxnSp>
        <p:nvCxnSpPr>
          <p:cNvPr id="99" name="直線接點 98"/>
          <p:cNvCxnSpPr/>
          <p:nvPr/>
        </p:nvCxnSpPr>
        <p:spPr>
          <a:xfrm flipH="1">
            <a:off x="6464488" y="1014255"/>
            <a:ext cx="0" cy="30240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矩形 99"/>
          <p:cNvSpPr/>
          <p:nvPr/>
        </p:nvSpPr>
        <p:spPr>
          <a:xfrm>
            <a:off x="5431302" y="1019484"/>
            <a:ext cx="1160060" cy="302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108</a:t>
            </a:r>
            <a:r>
              <a:rPr lang="zh-TW" altLang="en-US" sz="2000" b="1" dirty="0" smtClean="0">
                <a:solidFill>
                  <a:schemeClr val="bg1"/>
                </a:solidFill>
                <a:ea typeface="微軟正黑體" panose="020B0604030504040204" pitchFamily="34" charset="-120"/>
              </a:rPr>
              <a:t>年</a:t>
            </a:r>
            <a:endParaRPr lang="zh-TW" altLang="en-US" sz="20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149629" y="1376283"/>
            <a:ext cx="8496091" cy="1780431"/>
            <a:chOff x="149629" y="1482097"/>
            <a:chExt cx="8496091" cy="1225530"/>
          </a:xfrm>
        </p:grpSpPr>
        <p:sp>
          <p:nvSpPr>
            <p:cNvPr id="101" name="圓角矩形 100"/>
            <p:cNvSpPr/>
            <p:nvPr/>
          </p:nvSpPr>
          <p:spPr>
            <a:xfrm>
              <a:off x="149629" y="1487473"/>
              <a:ext cx="346206" cy="1177933"/>
            </a:xfrm>
            <a:prstGeom prst="roundRect">
              <a:avLst>
                <a:gd name="adj" fmla="val 0"/>
              </a:avLst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沙崙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智慧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綠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能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科學城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2" name="五邊形 101"/>
            <p:cNvSpPr/>
            <p:nvPr/>
          </p:nvSpPr>
          <p:spPr>
            <a:xfrm>
              <a:off x="504029" y="1487474"/>
              <a:ext cx="1658145" cy="216000"/>
            </a:xfrm>
            <a:prstGeom prst="homePlat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r>
                <a:rPr lang="zh-TW" altLang="en-US" sz="1400" b="1" spc="-5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聯合研究中心 </a:t>
              </a:r>
              <a:r>
                <a:rPr lang="en-US" altLang="zh-TW" sz="1400" b="1" spc="-5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(C</a:t>
              </a:r>
              <a:r>
                <a:rPr lang="zh-TW" altLang="en-US" sz="1400" b="1" spc="-5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區</a:t>
              </a:r>
              <a:r>
                <a:rPr lang="en-US" altLang="zh-TW" sz="1400" b="1" spc="-5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400" b="1" spc="-5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3" name="五邊形 102"/>
            <p:cNvSpPr/>
            <p:nvPr/>
          </p:nvSpPr>
          <p:spPr>
            <a:xfrm>
              <a:off x="504029" y="1727957"/>
              <a:ext cx="1658145" cy="216000"/>
            </a:xfrm>
            <a:prstGeom prst="homePlat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示範場域 </a:t>
              </a:r>
              <a:r>
                <a: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(D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區</a:t>
              </a:r>
              <a:r>
                <a: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" name="五邊形 103"/>
            <p:cNvSpPr/>
            <p:nvPr/>
          </p:nvSpPr>
          <p:spPr>
            <a:xfrm>
              <a:off x="504029" y="1968440"/>
              <a:ext cx="1658145" cy="216000"/>
            </a:xfrm>
            <a:prstGeom prst="homePlat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會展中心 </a:t>
              </a:r>
              <a:r>
                <a: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(A</a:t>
              </a:r>
              <a:r>
                <a:rPr lang="zh-TW" altLang="en-US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區</a:t>
              </a:r>
              <a:r>
                <a:rPr lang="en-US" altLang="zh-TW" sz="14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5" name="五邊形 104"/>
            <p:cNvSpPr/>
            <p:nvPr/>
          </p:nvSpPr>
          <p:spPr>
            <a:xfrm>
              <a:off x="504092" y="2208923"/>
              <a:ext cx="1658145" cy="216000"/>
            </a:xfrm>
            <a:prstGeom prst="homePlat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r>
                <a:rPr lang="zh-TW" altLang="en-US" sz="1400" b="1" spc="-15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中研院南部</a:t>
              </a:r>
              <a:r>
                <a:rPr lang="zh-TW" altLang="en-US" sz="1400" b="1" spc="-15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分院 </a:t>
              </a:r>
              <a:r>
                <a:rPr lang="en-US" altLang="zh-TW" sz="1400" b="1" spc="-15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(E</a:t>
              </a:r>
              <a:r>
                <a:rPr lang="zh-TW" altLang="en-US" sz="1400" b="1" spc="-15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區</a:t>
              </a:r>
              <a:r>
                <a:rPr lang="en-US" altLang="zh-TW" sz="1400" b="1" spc="-15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400" b="1" spc="-15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6" name="五邊形 105"/>
            <p:cNvSpPr/>
            <p:nvPr/>
          </p:nvSpPr>
          <p:spPr>
            <a:xfrm>
              <a:off x="504092" y="2449406"/>
              <a:ext cx="1658145" cy="216000"/>
            </a:xfrm>
            <a:prstGeom prst="homePlat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智慧綠能循環住宅 </a:t>
              </a:r>
            </a:p>
          </p:txBody>
        </p:sp>
        <p:sp>
          <p:nvSpPr>
            <p:cNvPr id="107" name="＞形箭號 106"/>
            <p:cNvSpPr/>
            <p:nvPr/>
          </p:nvSpPr>
          <p:spPr>
            <a:xfrm>
              <a:off x="2009775" y="1487473"/>
              <a:ext cx="2758001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設計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工程招標</a:t>
              </a:r>
              <a:endPara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8" name="＞形箭號 107"/>
            <p:cNvSpPr/>
            <p:nvPr/>
          </p:nvSpPr>
          <p:spPr>
            <a:xfrm>
              <a:off x="2013312" y="1727957"/>
              <a:ext cx="2754387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設計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工程招標</a:t>
              </a:r>
              <a:endPara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9" name="＞形箭號 108"/>
            <p:cNvSpPr/>
            <p:nvPr/>
          </p:nvSpPr>
          <p:spPr>
            <a:xfrm>
              <a:off x="4983557" y="1968440"/>
              <a:ext cx="2976480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0" name="＞形箭號 109"/>
            <p:cNvSpPr/>
            <p:nvPr/>
          </p:nvSpPr>
          <p:spPr>
            <a:xfrm>
              <a:off x="2007675" y="2208924"/>
              <a:ext cx="3029260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設計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工程招標</a:t>
              </a:r>
              <a:endPara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1" name="＞形箭號 110"/>
            <p:cNvSpPr/>
            <p:nvPr/>
          </p:nvSpPr>
          <p:spPr>
            <a:xfrm>
              <a:off x="4906464" y="2449406"/>
              <a:ext cx="1544114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2" name="＞形箭號 111"/>
            <p:cNvSpPr/>
            <p:nvPr/>
          </p:nvSpPr>
          <p:spPr>
            <a:xfrm>
              <a:off x="4625238" y="1482097"/>
              <a:ext cx="1861962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第一期施工</a:t>
              </a:r>
              <a:endPara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3" name="＞形箭號 112"/>
            <p:cNvSpPr/>
            <p:nvPr/>
          </p:nvSpPr>
          <p:spPr>
            <a:xfrm>
              <a:off x="6342261" y="1482098"/>
              <a:ext cx="1546171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驗收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進駐</a:t>
              </a:r>
              <a:endPara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4" name="＞形箭號 113"/>
            <p:cNvSpPr/>
            <p:nvPr/>
          </p:nvSpPr>
          <p:spPr>
            <a:xfrm>
              <a:off x="4890606" y="2208924"/>
              <a:ext cx="1572896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第一期施工</a:t>
              </a:r>
              <a:endPara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5" name="＞形箭號 114"/>
            <p:cNvSpPr/>
            <p:nvPr/>
          </p:nvSpPr>
          <p:spPr>
            <a:xfrm>
              <a:off x="6312711" y="2208923"/>
              <a:ext cx="1575721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驗收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進駐</a:t>
              </a:r>
              <a:endPara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6" name="＞形箭號 115"/>
            <p:cNvSpPr/>
            <p:nvPr/>
          </p:nvSpPr>
          <p:spPr>
            <a:xfrm>
              <a:off x="4625237" y="1727957"/>
              <a:ext cx="2062427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第一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二階段施工</a:t>
              </a:r>
              <a:endParaRPr lang="zh-TW" altLang="en-US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7" name="＞形箭號 116"/>
            <p:cNvSpPr/>
            <p:nvPr/>
          </p:nvSpPr>
          <p:spPr>
            <a:xfrm>
              <a:off x="6542902" y="1727322"/>
              <a:ext cx="1345530" cy="216000"/>
            </a:xfrm>
            <a:prstGeom prst="chevron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驗收</a:t>
              </a:r>
              <a:r>
                <a:rPr lang="en-US" altLang="zh-TW" sz="1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進駐</a:t>
              </a:r>
            </a:p>
          </p:txBody>
        </p:sp>
        <p:sp>
          <p:nvSpPr>
            <p:cNvPr id="118" name="文字方塊 117"/>
            <p:cNvSpPr txBox="1"/>
            <p:nvPr/>
          </p:nvSpPr>
          <p:spPr>
            <a:xfrm>
              <a:off x="4543907" y="2063293"/>
              <a:ext cx="817853" cy="1588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107.09</a:t>
              </a:r>
              <a:r>
                <a:rPr lang="zh-TW" altLang="en-US" sz="900" b="1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動工</a:t>
              </a:r>
              <a:endParaRPr lang="zh-TW" altLang="en-US" sz="9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9" name="文字方塊 118"/>
            <p:cNvSpPr txBox="1"/>
            <p:nvPr/>
          </p:nvSpPr>
          <p:spPr>
            <a:xfrm>
              <a:off x="7827867" y="2070563"/>
              <a:ext cx="817853" cy="1588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110.01</a:t>
              </a:r>
              <a:r>
                <a:rPr lang="zh-TW" altLang="en-US" sz="9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完工</a:t>
              </a:r>
              <a:endParaRPr lang="zh-TW" altLang="en-US" sz="9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0" name="文字方塊 119"/>
            <p:cNvSpPr txBox="1"/>
            <p:nvPr/>
          </p:nvSpPr>
          <p:spPr>
            <a:xfrm>
              <a:off x="6023163" y="2308351"/>
              <a:ext cx="817853" cy="1588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108.12</a:t>
              </a:r>
              <a:r>
                <a:rPr lang="zh-TW" altLang="en-US" sz="9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完工</a:t>
              </a:r>
              <a:endParaRPr lang="zh-TW" altLang="en-US" sz="9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1" name="文字方塊 120"/>
            <p:cNvSpPr txBox="1"/>
            <p:nvPr/>
          </p:nvSpPr>
          <p:spPr>
            <a:xfrm>
              <a:off x="6302611" y="2548738"/>
              <a:ext cx="817853" cy="1588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108.12</a:t>
              </a:r>
              <a:r>
                <a:rPr lang="zh-TW" altLang="en-US" sz="9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完工</a:t>
              </a:r>
              <a:endParaRPr lang="zh-TW" altLang="en-US" sz="9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2" name="文字方塊 121"/>
            <p:cNvSpPr txBox="1"/>
            <p:nvPr/>
          </p:nvSpPr>
          <p:spPr>
            <a:xfrm>
              <a:off x="4443199" y="2312606"/>
              <a:ext cx="817853" cy="1588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107.06</a:t>
              </a:r>
              <a:r>
                <a:rPr lang="zh-TW" altLang="en-US" sz="900" b="1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動工</a:t>
              </a:r>
              <a:endParaRPr lang="zh-TW" altLang="en-US" sz="9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3" name="文字方塊 122"/>
            <p:cNvSpPr txBox="1"/>
            <p:nvPr/>
          </p:nvSpPr>
          <p:spPr>
            <a:xfrm>
              <a:off x="4150689" y="1822351"/>
              <a:ext cx="817853" cy="1588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107.02</a:t>
              </a:r>
              <a:r>
                <a:rPr lang="zh-TW" altLang="en-US" sz="900" b="1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動工</a:t>
              </a:r>
              <a:endParaRPr lang="zh-TW" altLang="en-US" sz="9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4" name="文字方塊 123"/>
            <p:cNvSpPr txBox="1"/>
            <p:nvPr/>
          </p:nvSpPr>
          <p:spPr>
            <a:xfrm>
              <a:off x="4159626" y="1583007"/>
              <a:ext cx="817853" cy="1588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107.02</a:t>
              </a:r>
              <a:r>
                <a:rPr lang="zh-TW" altLang="en-US" sz="900" b="1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動工</a:t>
              </a:r>
              <a:endParaRPr lang="zh-TW" altLang="en-US" sz="9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5" name="文字方塊 124"/>
            <p:cNvSpPr txBox="1"/>
            <p:nvPr/>
          </p:nvSpPr>
          <p:spPr>
            <a:xfrm>
              <a:off x="6170868" y="1825993"/>
              <a:ext cx="817853" cy="1588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109.02</a:t>
              </a:r>
              <a:r>
                <a:rPr lang="zh-TW" altLang="en-US" sz="9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完工</a:t>
              </a:r>
              <a:endParaRPr lang="zh-TW" altLang="en-US" sz="9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6" name="文字方塊 125"/>
            <p:cNvSpPr txBox="1"/>
            <p:nvPr/>
          </p:nvSpPr>
          <p:spPr>
            <a:xfrm>
              <a:off x="5905138" y="1583007"/>
              <a:ext cx="817853" cy="1588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108.12</a:t>
              </a:r>
              <a:r>
                <a:rPr lang="zh-TW" altLang="en-US" sz="900" b="1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完工</a:t>
              </a:r>
              <a:endParaRPr lang="zh-TW" altLang="en-US" sz="9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7" name="文字方塊 126"/>
            <p:cNvSpPr txBox="1"/>
            <p:nvPr/>
          </p:nvSpPr>
          <p:spPr>
            <a:xfrm>
              <a:off x="4469560" y="2544426"/>
              <a:ext cx="817853" cy="1588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107.06</a:t>
              </a:r>
              <a:r>
                <a:rPr lang="zh-TW" altLang="en-US" sz="900" b="1" dirty="0" smtClean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動工</a:t>
              </a:r>
              <a:endParaRPr lang="zh-TW" altLang="en-US" sz="9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8" name="文字方塊 127"/>
            <p:cNvSpPr txBox="1"/>
            <p:nvPr/>
          </p:nvSpPr>
          <p:spPr>
            <a:xfrm>
              <a:off x="7789107" y="1590284"/>
              <a:ext cx="737702" cy="1588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110</a:t>
              </a:r>
              <a:r>
                <a:rPr lang="zh-TW" altLang="en-US" sz="9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年進駐</a:t>
              </a:r>
              <a:endParaRPr lang="zh-TW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9" name="文字方塊 128"/>
            <p:cNvSpPr txBox="1"/>
            <p:nvPr/>
          </p:nvSpPr>
          <p:spPr>
            <a:xfrm>
              <a:off x="7785951" y="1829634"/>
              <a:ext cx="737702" cy="1588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110</a:t>
              </a:r>
              <a:r>
                <a:rPr lang="zh-TW" altLang="en-US" sz="9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年進駐</a:t>
              </a:r>
              <a:endParaRPr lang="zh-TW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0" name="文字方塊 129"/>
            <p:cNvSpPr txBox="1"/>
            <p:nvPr/>
          </p:nvSpPr>
          <p:spPr>
            <a:xfrm>
              <a:off x="7726189" y="2319882"/>
              <a:ext cx="737702" cy="1588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110</a:t>
              </a:r>
              <a:r>
                <a:rPr lang="zh-TW" altLang="en-US" sz="9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年進駐</a:t>
              </a:r>
              <a:endParaRPr lang="zh-TW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66" name="投影片編號版面配置區 1"/>
          <p:cNvSpPr>
            <a:spLocks noGrp="1"/>
          </p:cNvSpPr>
          <p:nvPr>
            <p:ph type="sldNum" sz="quarter" idx="4"/>
          </p:nvPr>
        </p:nvSpPr>
        <p:spPr>
          <a:xfrm>
            <a:off x="8659906" y="6492875"/>
            <a:ext cx="484094" cy="365125"/>
          </a:xfrm>
        </p:spPr>
        <p:txBody>
          <a:bodyPr/>
          <a:lstStyle/>
          <a:p>
            <a:fld id="{8D808F4E-1CBA-4908-BBD2-0D622EEA86DD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840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21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/>
              <a:t>結語</a:t>
            </a:r>
            <a:endParaRPr lang="zh-TW" altLang="en-US" sz="3200" dirty="0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1"/>
          </p:nvPr>
        </p:nvSpPr>
        <p:spPr>
          <a:xfrm>
            <a:off x="96044" y="850952"/>
            <a:ext cx="8951913" cy="5860402"/>
          </a:xfrm>
        </p:spPr>
        <p:txBody>
          <a:bodyPr/>
          <a:lstStyle/>
          <a:p>
            <a:r>
              <a:rPr lang="zh-TW" altLang="en-US" dirty="0" smtClean="0"/>
              <a:t>綠能推動：</a:t>
            </a:r>
            <a:endParaRPr lang="en-US" altLang="zh-TW" dirty="0" smtClean="0"/>
          </a:p>
          <a:p>
            <a:pPr marL="540000" lvl="1"/>
            <a:r>
              <a:rPr lang="zh-TW" altLang="en-US" dirty="0"/>
              <a:t>為達</a:t>
            </a:r>
            <a:r>
              <a:rPr lang="en-US" altLang="zh-TW" dirty="0"/>
              <a:t>2025</a:t>
            </a:r>
            <a:r>
              <a:rPr lang="zh-TW" altLang="en-US" dirty="0"/>
              <a:t>年再生能源發電占比達</a:t>
            </a:r>
            <a:r>
              <a:rPr lang="en-US" altLang="zh-TW" dirty="0"/>
              <a:t>20%</a:t>
            </a:r>
            <a:r>
              <a:rPr lang="zh-TW" altLang="en-US" dirty="0"/>
              <a:t>之目標</a:t>
            </a:r>
            <a:r>
              <a:rPr lang="zh-TW" altLang="en-US" dirty="0" smtClean="0"/>
              <a:t>，需</a:t>
            </a:r>
            <a:r>
              <a:rPr lang="zh-TW" altLang="en-US" dirty="0"/>
              <a:t>各單位同心協力、全力配合，推動中心將協調各部會排除</a:t>
            </a:r>
            <a:r>
              <a:rPr lang="zh-TW" altLang="en-US" dirty="0" smtClean="0"/>
              <a:t>障礙；短期以完成太陽</a:t>
            </a:r>
            <a:r>
              <a:rPr lang="zh-TW" altLang="en-US" dirty="0"/>
              <a:t>光電</a:t>
            </a:r>
            <a:r>
              <a:rPr lang="en-US" altLang="zh-TW" dirty="0"/>
              <a:t>2</a:t>
            </a:r>
            <a:r>
              <a:rPr lang="zh-TW" altLang="en-US" dirty="0" smtClean="0"/>
              <a:t>年計畫</a:t>
            </a:r>
            <a:r>
              <a:rPr lang="zh-TW" altLang="en-US" dirty="0"/>
              <a:t>、風力發電</a:t>
            </a:r>
            <a:r>
              <a:rPr lang="en-US" altLang="zh-TW" dirty="0"/>
              <a:t>4</a:t>
            </a:r>
            <a:r>
              <a:rPr lang="zh-TW" altLang="en-US" dirty="0"/>
              <a:t>年</a:t>
            </a:r>
            <a:r>
              <a:rPr lang="zh-TW" altLang="en-US" dirty="0" smtClean="0"/>
              <a:t>計畫、綠能屋頂全民參與方案為階段性推動目標。</a:t>
            </a:r>
            <a:endParaRPr lang="en-US" altLang="zh-TW" dirty="0" smtClean="0"/>
          </a:p>
          <a:p>
            <a:pPr marL="285750" lvl="1" indent="-285750">
              <a:buFont typeface="Wingdings" panose="05000000000000000000" pitchFamily="2" charset="2"/>
              <a:buChar char="Ø"/>
            </a:pPr>
            <a:r>
              <a:rPr lang="zh-TW" altLang="en-US" sz="2800" b="1" dirty="0">
                <a:solidFill>
                  <a:schemeClr val="accent6">
                    <a:lumMod val="75000"/>
                  </a:schemeClr>
                </a:solidFill>
              </a:rPr>
              <a:t>產業</a:t>
            </a:r>
            <a:r>
              <a:rPr lang="zh-TW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發展</a:t>
            </a:r>
            <a:endParaRPr lang="en-US" altLang="zh-TW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540000" lvl="1"/>
            <a:r>
              <a:rPr lang="zh-TW" altLang="en-US" dirty="0"/>
              <a:t>強化太陽光電在地產業，建構自主供應鏈；由製造零組件出口為主，轉型為系統整合輸出。</a:t>
            </a:r>
            <a:endParaRPr lang="en-US" altLang="zh-TW" dirty="0"/>
          </a:p>
          <a:p>
            <a:pPr marL="540000" lvl="1"/>
            <a:r>
              <a:rPr lang="zh-TW" altLang="en-US" dirty="0"/>
              <a:t>建立離岸風力機自主供應鏈產業及國內海事施工服務能量與船隊，就產業在地化進行實質技術合作與人才培育。</a:t>
            </a:r>
          </a:p>
          <a:p>
            <a:pPr marL="285750" lvl="1" indent="-285750">
              <a:buFont typeface="Wingdings" panose="05000000000000000000" pitchFamily="2" charset="2"/>
              <a:buChar char="Ø"/>
            </a:pPr>
            <a:r>
              <a:rPr lang="zh-TW" altLang="en-US" sz="2800" b="1" dirty="0">
                <a:solidFill>
                  <a:schemeClr val="accent6">
                    <a:lumMod val="75000"/>
                  </a:schemeClr>
                </a:solidFill>
              </a:rPr>
              <a:t>科技</a:t>
            </a:r>
            <a:r>
              <a:rPr lang="zh-TW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創新</a:t>
            </a:r>
            <a:endParaRPr lang="en-US" altLang="zh-TW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540000" lvl="1"/>
            <a:r>
              <a:rPr lang="zh-TW" altLang="en-US" dirty="0"/>
              <a:t>建設沙崙智慧綠能科學城為我國綠色能源技術之研發、示範及驗證場域，提升我國綠能產業技術能量，領導我國綠能產業進軍國際市場。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8128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8767482" y="6492875"/>
            <a:ext cx="376518" cy="365125"/>
          </a:xfrm>
        </p:spPr>
        <p:txBody>
          <a:bodyPr/>
          <a:lstStyle/>
          <a:p>
            <a:fld id="{8D808F4E-1CBA-4908-BBD2-0D622EEA86DD}" type="slidenum">
              <a:rPr lang="zh-TW" altLang="en-US" smtClean="0"/>
              <a:t>22</a:t>
            </a:fld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zh-TW" altLang="en-US" sz="5400" dirty="0" smtClean="0"/>
              <a:t>感謝聆聽  敬請指教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80955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沙崙智慧綠</a:t>
            </a:r>
            <a:r>
              <a:rPr lang="zh-TW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能科學城</a:t>
            </a:r>
            <a:r>
              <a:rPr lang="en-US" altLang="zh-TW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—</a:t>
            </a:r>
            <a:r>
              <a:rPr lang="zh-TW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周邊建設推動進度</a:t>
            </a:r>
            <a:endParaRPr lang="zh-TW" altLang="en-US" sz="2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23</a:t>
            </a:fld>
            <a:endParaRPr lang="zh-TW" altLang="en-US"/>
          </a:p>
        </p:txBody>
      </p:sp>
      <p:sp>
        <p:nvSpPr>
          <p:cNvPr id="9" name="文字方塊 12"/>
          <p:cNvSpPr txBox="1">
            <a:spLocks noChangeArrowheads="1"/>
          </p:cNvSpPr>
          <p:nvPr/>
        </p:nvSpPr>
        <p:spPr bwMode="auto">
          <a:xfrm>
            <a:off x="4565230" y="3132227"/>
            <a:ext cx="144603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zh-TW" altLang="en-US" sz="110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中研院南部院</a:t>
            </a:r>
            <a:r>
              <a:rPr lang="zh-TW" altLang="en-US" sz="11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區</a:t>
            </a:r>
            <a:endParaRPr lang="en-US" altLang="zh-TW" sz="1100" dirty="0" smtClean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zh-TW" altLang="en-US" sz="11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整體</a:t>
            </a:r>
            <a:r>
              <a:rPr lang="zh-TW" altLang="en-US" sz="110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發展配置構想</a:t>
            </a:r>
            <a:r>
              <a:rPr lang="zh-TW" altLang="en-US" sz="11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圖</a:t>
            </a:r>
            <a:endParaRPr lang="zh-TW" altLang="en-US" sz="1100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761338" y="2495308"/>
            <a:ext cx="1569660" cy="288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會展中心建設模擬圖</a:t>
            </a:r>
            <a:endParaRPr lang="zh-TW" altLang="en-US" sz="1200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Shape 219"/>
          <p:cNvSpPr/>
          <p:nvPr/>
        </p:nvSpPr>
        <p:spPr>
          <a:xfrm>
            <a:off x="80654" y="907290"/>
            <a:ext cx="2908808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tIns="45719" rIns="45719" bIns="45719" numCol="1" anchor="ctr" anchorCtr="1">
            <a:spAutoFit/>
          </a:bodyPr>
          <a:lstStyle>
            <a:lvl1pPr>
              <a:defRPr sz="1200"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</a:lstStyle>
          <a:p>
            <a:pPr>
              <a:defRPr sz="1800"/>
            </a:pPr>
            <a:r>
              <a:rPr lang="en-US" altLang="zh-TW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zh-TW" altLang="en-US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區：會展中心</a:t>
            </a:r>
            <a:r>
              <a:rPr lang="zh-TW" altLang="en-US" sz="1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400" b="1" spc="-15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spc="-15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台南市府主責</a:t>
            </a:r>
            <a:r>
              <a:rPr lang="en-US" altLang="zh-TW" sz="1400" b="1" spc="-15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sz="1400" b="1" spc="-150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6" name="直線接點 15"/>
          <p:cNvCxnSpPr/>
          <p:nvPr/>
        </p:nvCxnSpPr>
        <p:spPr>
          <a:xfrm>
            <a:off x="71944" y="1274651"/>
            <a:ext cx="2880000" cy="0"/>
          </a:xfrm>
          <a:prstGeom prst="line">
            <a:avLst/>
          </a:prstGeom>
          <a:ln w="22225">
            <a:solidFill>
              <a:srgbClr val="5E5D5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hape 219"/>
          <p:cNvSpPr/>
          <p:nvPr/>
        </p:nvSpPr>
        <p:spPr>
          <a:xfrm>
            <a:off x="6186468" y="907290"/>
            <a:ext cx="1544652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tIns="45719" rIns="45719" bIns="45719" numCol="1" anchor="ctr" anchorCtr="1">
            <a:spAutoFit/>
          </a:bodyPr>
          <a:lstStyle>
            <a:lvl1pPr>
              <a:defRPr sz="1200"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</a:lstStyle>
          <a:p>
            <a:pPr>
              <a:defRPr sz="1800"/>
            </a:pPr>
            <a:r>
              <a:rPr lang="en-US" altLang="zh-TW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X</a:t>
            </a:r>
            <a:r>
              <a:rPr lang="zh-TW" altLang="en-US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區：產專區</a:t>
            </a:r>
            <a:endParaRPr sz="2000" b="1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1" name="直線接點 20"/>
          <p:cNvCxnSpPr/>
          <p:nvPr/>
        </p:nvCxnSpPr>
        <p:spPr>
          <a:xfrm>
            <a:off x="6177758" y="1274651"/>
            <a:ext cx="2880000" cy="0"/>
          </a:xfrm>
          <a:prstGeom prst="line">
            <a:avLst/>
          </a:prstGeom>
          <a:ln w="22225">
            <a:solidFill>
              <a:srgbClr val="5E5D5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80654" y="2756275"/>
            <a:ext cx="2871290" cy="7714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69863" indent="-168275">
              <a:buFont typeface="Arial" panose="020B0604020202020204" pitchFamily="34" charset="0"/>
              <a:buChar char="•"/>
            </a:pP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09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25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日通過環評審查</a:t>
            </a:r>
            <a:endParaRPr lang="en-US" altLang="zh-TW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9863" indent="-168275">
              <a:buFont typeface="Arial" panose="020B0604020202020204" pitchFamily="34" charset="0"/>
              <a:buChar char="•"/>
            </a:pP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16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日完成工程招標議約</a:t>
            </a:r>
            <a:endParaRPr lang="en-US" altLang="zh-TW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729880" y="5262763"/>
            <a:ext cx="1569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安家住宅建設模擬圖</a:t>
            </a:r>
            <a:endParaRPr lang="zh-TW" altLang="en-US" sz="1200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Shape 219"/>
          <p:cNvSpPr/>
          <p:nvPr/>
        </p:nvSpPr>
        <p:spPr>
          <a:xfrm>
            <a:off x="3140205" y="907290"/>
            <a:ext cx="2794994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tIns="45719" rIns="45719" bIns="45719" numCol="1" anchor="ctr" anchorCtr="1">
            <a:spAutoFit/>
          </a:bodyPr>
          <a:lstStyle>
            <a:lvl1pPr>
              <a:defRPr sz="1200"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</a:lstStyle>
          <a:p>
            <a:pPr>
              <a:defRPr sz="1800"/>
            </a:pPr>
            <a:r>
              <a:rPr lang="en-US" altLang="zh-TW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E/F</a:t>
            </a:r>
            <a:r>
              <a:rPr lang="zh-TW" altLang="en-US" sz="20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區：中研院南部院區</a:t>
            </a:r>
            <a:endParaRPr sz="1400" b="1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>
            <a:off x="3124851" y="1274651"/>
            <a:ext cx="2880000" cy="0"/>
          </a:xfrm>
          <a:prstGeom prst="line">
            <a:avLst/>
          </a:prstGeom>
          <a:ln w="22225">
            <a:solidFill>
              <a:srgbClr val="5E5D5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3140692" y="1312744"/>
            <a:ext cx="1431308" cy="22503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588" algn="ctr">
              <a:spcAft>
                <a:spcPts val="600"/>
              </a:spcAft>
            </a:pPr>
            <a:r>
              <a:rPr lang="zh-TW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全區公共</a:t>
            </a:r>
            <a:r>
              <a:rPr lang="zh-TW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工程及第</a:t>
            </a:r>
            <a:r>
              <a:rPr lang="en-US" altLang="zh-TW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棟</a:t>
            </a:r>
            <a:r>
              <a:rPr lang="zh-TW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建築</a:t>
            </a:r>
            <a:endParaRPr lang="en-US" altLang="zh-TW" sz="13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9863" indent="-168275">
              <a:buFont typeface="Arial" panose="020B0604020202020204" pitchFamily="34" charset="0"/>
              <a:buChar char="•"/>
            </a:pP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基本設計</a:t>
            </a:r>
            <a:r>
              <a:rPr lang="en-US" altLang="zh-TW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23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日提送審查，刻依意見修正。</a:t>
            </a:r>
            <a:endParaRPr lang="en-US" altLang="zh-TW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9863" indent="-168275">
              <a:buFont typeface="Arial" panose="020B0604020202020204" pitchFamily="34" charset="0"/>
              <a:buChar char="•"/>
            </a:pP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環評於</a:t>
            </a:r>
            <a:r>
              <a:rPr lang="en-US" altLang="zh-TW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24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日提送修正版申請複審。</a:t>
            </a:r>
            <a:endParaRPr lang="en-US" altLang="zh-TW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119303" y="4072919"/>
            <a:ext cx="2877235" cy="27160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69863" indent="-168275" algn="just">
              <a:lnSpc>
                <a:spcPts val="13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</a:t>
            </a:r>
            <a:r>
              <a:rPr lang="zh-TW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駕車測試場域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已完成地形測量、地質鑽探及專案管理</a:t>
            </a:r>
            <a:r>
              <a:rPr lang="en-US" altLang="zh-TW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含監造</a:t>
            </a:r>
            <a:r>
              <a:rPr lang="en-US" altLang="zh-TW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技術服務標案決標，</a:t>
            </a:r>
            <a:r>
              <a:rPr lang="en-US" altLang="zh-TW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月中可完成統包工程發包作業，預計</a:t>
            </a:r>
            <a:r>
              <a:rPr lang="en-US" altLang="zh-TW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月底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完成場域測試，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提供自駕車測試及示範。</a:t>
            </a:r>
            <a:endParaRPr lang="en-US" altLang="zh-TW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9863" indent="-168275" algn="just">
              <a:lnSpc>
                <a:spcPts val="13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周邊聯外道路</a:t>
            </a:r>
            <a:r>
              <a:rPr lang="en-US" altLang="zh-TW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汙水設計系統建置：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刻正辦理工程設計。</a:t>
            </a:r>
            <a:endParaRPr lang="en-US" altLang="zh-TW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9863" indent="-168275" algn="just">
              <a:lnSpc>
                <a:spcPts val="13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智慧環境設施</a:t>
            </a:r>
            <a:r>
              <a:rPr lang="zh-TW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已完成智慧電網、智慧路燈、環境監控、能源管理中心等四項專案之規劃，刻正辦理計畫書申請作業，預計</a:t>
            </a:r>
            <a:r>
              <a:rPr lang="en-US" altLang="zh-TW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年底小規模示範分散式電力供應及智慧環境系統。</a:t>
            </a:r>
          </a:p>
        </p:txBody>
      </p:sp>
      <p:sp>
        <p:nvSpPr>
          <p:cNvPr id="34" name="矩形 33"/>
          <p:cNvSpPr/>
          <p:nvPr/>
        </p:nvSpPr>
        <p:spPr>
          <a:xfrm>
            <a:off x="6186468" y="5539761"/>
            <a:ext cx="2865743" cy="81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69863" indent="-168275">
              <a:buFont typeface="Arial" panose="020B0604020202020204" pitchFamily="34" charset="0"/>
              <a:buChar char="•"/>
            </a:pPr>
            <a:r>
              <a:rPr lang="en-US" altLang="zh-TW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月完成招標評選</a:t>
            </a:r>
            <a:endParaRPr lang="en-US" altLang="zh-TW" sz="13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9863" indent="-168275">
              <a:buFont typeface="Arial" panose="020B0604020202020204" pitchFamily="34" charset="0"/>
              <a:buChar char="•"/>
            </a:pPr>
            <a:r>
              <a:rPr lang="en-US" altLang="zh-TW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22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日完</a:t>
            </a:r>
            <a:r>
              <a:rPr lang="zh-TW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工驗收</a:t>
            </a:r>
            <a:endParaRPr lang="en-US" altLang="zh-TW" sz="13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9863" indent="-168275">
              <a:buFont typeface="Arial" panose="020B0604020202020204" pitchFamily="34" charset="0"/>
              <a:buChar char="•"/>
            </a:pP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預定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初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</a:t>
            </a:r>
            <a:r>
              <a:rPr lang="zh-TW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期人員進駐</a:t>
            </a:r>
          </a:p>
        </p:txBody>
      </p:sp>
      <p:sp>
        <p:nvSpPr>
          <p:cNvPr id="27" name="Shape 219"/>
          <p:cNvSpPr/>
          <p:nvPr/>
        </p:nvSpPr>
        <p:spPr>
          <a:xfrm>
            <a:off x="1144" y="3660422"/>
            <a:ext cx="3032238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tIns="45719" rIns="45719" bIns="45719" numCol="1" anchor="ctr" anchorCtr="1">
            <a:spAutoFit/>
          </a:bodyPr>
          <a:lstStyle>
            <a:lvl1pPr>
              <a:defRPr sz="1200"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</a:lstStyle>
          <a:p>
            <a:pPr>
              <a:defRPr sz="1800"/>
            </a:pPr>
            <a:r>
              <a:rPr lang="zh-TW" altLang="en-US" sz="1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智慧綠能循環住宅</a:t>
            </a:r>
            <a:r>
              <a:rPr lang="zh-TW" altLang="en-US" sz="14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400" b="1" spc="-15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spc="-15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台糖公司主責</a:t>
            </a:r>
            <a:r>
              <a:rPr lang="en-US" altLang="zh-TW" sz="1400" b="1" spc="-150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sz="1800" b="1" spc="-150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8" name="直線接點 27"/>
          <p:cNvCxnSpPr/>
          <p:nvPr/>
        </p:nvCxnSpPr>
        <p:spPr>
          <a:xfrm>
            <a:off x="66397" y="4012394"/>
            <a:ext cx="2880000" cy="0"/>
          </a:xfrm>
          <a:prstGeom prst="line">
            <a:avLst/>
          </a:prstGeom>
          <a:ln w="22225">
            <a:solidFill>
              <a:srgbClr val="5E5D5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Shape 219"/>
          <p:cNvSpPr/>
          <p:nvPr/>
        </p:nvSpPr>
        <p:spPr>
          <a:xfrm>
            <a:off x="6180921" y="3660422"/>
            <a:ext cx="2631488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tIns="45719" rIns="45719" bIns="45719" numCol="1" anchor="ctr" anchorCtr="1">
            <a:spAutoFit/>
          </a:bodyPr>
          <a:lstStyle>
            <a:lvl1pPr>
              <a:defRPr sz="1200"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</a:lstStyle>
          <a:p>
            <a:pPr>
              <a:defRPr sz="1800"/>
            </a:pPr>
            <a:r>
              <a:rPr lang="zh-TW" altLang="en-US" sz="1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綠能推動中心</a:t>
            </a:r>
            <a:r>
              <a:rPr lang="zh-TW" altLang="en-US" sz="18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南部辦公室</a:t>
            </a:r>
          </a:p>
        </p:txBody>
      </p:sp>
      <p:cxnSp>
        <p:nvCxnSpPr>
          <p:cNvPr id="36" name="直線接點 35"/>
          <p:cNvCxnSpPr/>
          <p:nvPr/>
        </p:nvCxnSpPr>
        <p:spPr>
          <a:xfrm>
            <a:off x="6172211" y="4012394"/>
            <a:ext cx="2880000" cy="0"/>
          </a:xfrm>
          <a:prstGeom prst="line">
            <a:avLst/>
          </a:prstGeom>
          <a:ln w="22225">
            <a:solidFill>
              <a:srgbClr val="5E5D5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Shape 219"/>
          <p:cNvSpPr/>
          <p:nvPr/>
        </p:nvSpPr>
        <p:spPr>
          <a:xfrm>
            <a:off x="3134658" y="3660422"/>
            <a:ext cx="2400655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tIns="45719" rIns="45719" bIns="45719" numCol="1" anchor="ctr" anchorCtr="1">
            <a:spAutoFit/>
          </a:bodyPr>
          <a:lstStyle>
            <a:lvl1pPr>
              <a:defRPr sz="1200"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</a:lstStyle>
          <a:p>
            <a:pPr>
              <a:defRPr sz="1800"/>
            </a:pPr>
            <a:r>
              <a:rPr lang="zh-TW" altLang="en-US" sz="1800" b="1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低碳智慧環境基礎建置</a:t>
            </a:r>
          </a:p>
        </p:txBody>
      </p:sp>
      <p:cxnSp>
        <p:nvCxnSpPr>
          <p:cNvPr id="38" name="直線接點 37"/>
          <p:cNvCxnSpPr/>
          <p:nvPr/>
        </p:nvCxnSpPr>
        <p:spPr>
          <a:xfrm>
            <a:off x="3119304" y="4012394"/>
            <a:ext cx="2880000" cy="0"/>
          </a:xfrm>
          <a:prstGeom prst="line">
            <a:avLst/>
          </a:prstGeom>
          <a:ln w="22225">
            <a:solidFill>
              <a:srgbClr val="5E5D5E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47" y="1336608"/>
            <a:ext cx="2843896" cy="1188000"/>
          </a:xfrm>
          <a:prstGeom prst="roundRect">
            <a:avLst>
              <a:gd name="adj" fmla="val 1346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矩形 39"/>
          <p:cNvSpPr/>
          <p:nvPr/>
        </p:nvSpPr>
        <p:spPr>
          <a:xfrm>
            <a:off x="75107" y="5509331"/>
            <a:ext cx="2864647" cy="8449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69863" indent="-168275">
              <a:buFont typeface="Arial" panose="020B0604020202020204" pitchFamily="34" charset="0"/>
              <a:buChar char="•"/>
            </a:pPr>
            <a:r>
              <a:rPr lang="zh-TW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規劃設計暨監造工作委託技術服務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案於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日上網招標；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日完成建築師評選，</a:t>
            </a:r>
            <a:r>
              <a:rPr lang="zh-TW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刻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正規劃設計作業中。</a:t>
            </a:r>
            <a:endParaRPr lang="en-US" altLang="zh-TW" sz="13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832" y="1721776"/>
            <a:ext cx="1844758" cy="12960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186468" y="1277737"/>
            <a:ext cx="287135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3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規劃為</a:t>
            </a:r>
            <a:r>
              <a:rPr lang="zh-TW" altLang="en-US" sz="13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產業研發專區</a:t>
            </a:r>
            <a:r>
              <a:rPr lang="zh-TW" altLang="zh-TW" sz="13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3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以利企業興建研發大樓</a:t>
            </a:r>
            <a:r>
              <a:rPr lang="zh-TW" altLang="zh-TW" sz="13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3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發揮產業研發聚落</a:t>
            </a:r>
            <a:r>
              <a:rPr lang="zh-TW" altLang="en-US" sz="13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效應。</a:t>
            </a:r>
            <a:endParaRPr lang="zh-TW" altLang="en-US" sz="13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1" name="手繪多邊形 60">
            <a:extLst/>
          </p:cNvPr>
          <p:cNvSpPr>
            <a:spLocks noChangeAspect="1"/>
          </p:cNvSpPr>
          <p:nvPr/>
        </p:nvSpPr>
        <p:spPr bwMode="auto">
          <a:xfrm>
            <a:off x="7544371" y="2275653"/>
            <a:ext cx="889786" cy="720000"/>
          </a:xfrm>
          <a:custGeom>
            <a:avLst/>
            <a:gdLst>
              <a:gd name="connsiteX0" fmla="*/ 0 w 2819400"/>
              <a:gd name="connsiteY0" fmla="*/ 981075 h 2200275"/>
              <a:gd name="connsiteX1" fmla="*/ 571500 w 2819400"/>
              <a:gd name="connsiteY1" fmla="*/ 2200275 h 2200275"/>
              <a:gd name="connsiteX2" fmla="*/ 2819400 w 2819400"/>
              <a:gd name="connsiteY2" fmla="*/ 1228725 h 2200275"/>
              <a:gd name="connsiteX3" fmla="*/ 2276475 w 2819400"/>
              <a:gd name="connsiteY3" fmla="*/ 0 h 2200275"/>
              <a:gd name="connsiteX4" fmla="*/ 28575 w 2819400"/>
              <a:gd name="connsiteY4" fmla="*/ 857250 h 2200275"/>
              <a:gd name="connsiteX5" fmla="*/ 0 w 2819400"/>
              <a:gd name="connsiteY5" fmla="*/ 9810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19400" h="2200275">
                <a:moveTo>
                  <a:pt x="0" y="981075"/>
                </a:moveTo>
                <a:lnTo>
                  <a:pt x="571500" y="2200275"/>
                </a:lnTo>
                <a:lnTo>
                  <a:pt x="2819400" y="1228725"/>
                </a:lnTo>
                <a:lnTo>
                  <a:pt x="2276475" y="0"/>
                </a:lnTo>
                <a:lnTo>
                  <a:pt x="28575" y="857250"/>
                </a:lnTo>
                <a:lnTo>
                  <a:pt x="0" y="981075"/>
                </a:lnTo>
                <a:close/>
              </a:path>
            </a:pathLst>
          </a:cu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62" name="矩形 61"/>
          <p:cNvSpPr/>
          <p:nvPr/>
        </p:nvSpPr>
        <p:spPr>
          <a:xfrm>
            <a:off x="6181381" y="3161121"/>
            <a:ext cx="2871290" cy="452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69863" indent="-168275">
              <a:buFont typeface="Arial" panose="020B0604020202020204" pitchFamily="34" charset="0"/>
              <a:buChar char="•"/>
            </a:pPr>
            <a:r>
              <a:rPr lang="zh-TW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刻正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進行土壤及水質調查</a:t>
            </a:r>
            <a:endParaRPr lang="en-US" altLang="zh-TW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69863" indent="-168275">
              <a:buFont typeface="Arial" panose="020B0604020202020204" pitchFamily="34" charset="0"/>
              <a:buChar char="•"/>
            </a:pP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預計</a:t>
            </a:r>
            <a:r>
              <a:rPr lang="en-US" altLang="zh-TW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年底完成公共建設</a:t>
            </a:r>
            <a:endParaRPr lang="en-US" altLang="zh-TW" sz="1300" dirty="0" smtClean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3" name="圖片 88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1256" y="4074763"/>
            <a:ext cx="2489823" cy="1188000"/>
          </a:xfrm>
          <a:prstGeom prst="roundRect">
            <a:avLst>
              <a:gd name="adj" fmla="val 12655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內容版面配置區 6"/>
          <p:cNvPicPr>
            <a:picLocks noGrp="1"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6468" y="4071056"/>
            <a:ext cx="1581377" cy="1188000"/>
          </a:xfrm>
          <a:prstGeom prst="roundRect">
            <a:avLst>
              <a:gd name="adj" fmla="val 1265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圖片 48">
            <a:extLst>
              <a:ext uri="{FF2B5EF4-FFF2-40B4-BE49-F238E27FC236}">
                <a16:creationId xmlns:a16="http://schemas.microsoft.com/office/drawing/2014/main" id="{203A3861-66D8-4310-900B-D06B98F1037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1263" y="1295519"/>
            <a:ext cx="1440000" cy="1885472"/>
          </a:xfrm>
          <a:prstGeom prst="rect">
            <a:avLst/>
          </a:prstGeom>
        </p:spPr>
      </p:pic>
      <p:sp>
        <p:nvSpPr>
          <p:cNvPr id="11" name="文字方塊 2"/>
          <p:cNvSpPr txBox="1">
            <a:spLocks noChangeArrowheads="1"/>
          </p:cNvSpPr>
          <p:nvPr/>
        </p:nvSpPr>
        <p:spPr bwMode="auto">
          <a:xfrm>
            <a:off x="5638715" y="1537698"/>
            <a:ext cx="314492" cy="184666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noFill/>
          </a:ln>
          <a:extLst/>
        </p:spPr>
        <p:txBody>
          <a:bodyPr wrap="square" lIns="0" tIns="0" rIns="0" bIns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en-US" altLang="zh-TW" sz="1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 </a:t>
            </a:r>
            <a:r>
              <a:rPr lang="zh-TW" altLang="en-US" sz="1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</a:p>
        </p:txBody>
      </p:sp>
      <p:sp>
        <p:nvSpPr>
          <p:cNvPr id="50" name="文字方塊 2"/>
          <p:cNvSpPr txBox="1">
            <a:spLocks noChangeArrowheads="1"/>
          </p:cNvSpPr>
          <p:nvPr/>
        </p:nvSpPr>
        <p:spPr bwMode="auto">
          <a:xfrm>
            <a:off x="5638715" y="2310538"/>
            <a:ext cx="314492" cy="184666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noFill/>
          </a:ln>
          <a:extLst/>
        </p:spPr>
        <p:txBody>
          <a:bodyPr wrap="square" lIns="0" tIns="0" rIns="0" bIns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en-US" altLang="zh-TW" sz="12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 </a:t>
            </a:r>
            <a:r>
              <a:rPr lang="zh-TW" altLang="en-US" sz="12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</a:p>
        </p:txBody>
      </p:sp>
      <p:pic>
        <p:nvPicPr>
          <p:cNvPr id="7" name="Picture 2" descr="C:\Users\sywu\Desktop\1061228_綠能推動方案執行進度\171212_各部會更新V.1\IMG_3549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67497" y="4321331"/>
            <a:ext cx="1584714" cy="1188000"/>
          </a:xfrm>
          <a:prstGeom prst="roundRect">
            <a:avLst>
              <a:gd name="adj" fmla="val 13036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59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總結 </a:t>
            </a:r>
            <a:r>
              <a:rPr lang="en-US" altLang="zh-TW" sz="2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—</a:t>
            </a:r>
            <a:r>
              <a:rPr lang="zh-TW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Times New Roman" panose="02020603050405020304" pitchFamily="18" charset="0"/>
              </a:rPr>
              <a:t> 能源效益與產業效益概述表</a:t>
            </a:r>
            <a:endParaRPr lang="zh-TW" altLang="en-US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D808F4E-1CBA-4908-BBD2-0D622EEA86DD}" type="slidenum">
              <a:rPr lang="zh-TW" altLang="en-US" smtClean="0"/>
              <a:pPr/>
              <a:t>24</a:t>
            </a:fld>
            <a:endParaRPr lang="zh-TW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457125"/>
              </p:ext>
            </p:extLst>
          </p:nvPr>
        </p:nvGraphicFramePr>
        <p:xfrm>
          <a:off x="56758" y="1098744"/>
          <a:ext cx="9029051" cy="4959271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82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37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06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13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06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999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32553">
                <a:tc gridSpan="2">
                  <a:txBody>
                    <a:bodyPr/>
                    <a:lstStyle/>
                    <a:p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太陽光電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風力發電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智慧電表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沙崙智慧</a:t>
                      </a:r>
                      <a:endParaRPr lang="en-US" altLang="zh-TW" sz="18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8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綠能科學城</a:t>
                      </a:r>
                      <a:endParaRPr lang="zh-TW" altLang="en-US" sz="18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2087">
                <a:tc gridSpan="2">
                  <a:txBody>
                    <a:bodyPr/>
                    <a:lstStyle/>
                    <a:p>
                      <a:r>
                        <a:rPr lang="en-US" altLang="zh-TW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2025</a:t>
                      </a:r>
                      <a:r>
                        <a:rPr lang="zh-TW" altLang="en-US" sz="1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年目標</a:t>
                      </a:r>
                      <a:endParaRPr lang="zh-TW" altLang="en-US" sz="1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累計設置量達 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GW</a:t>
                      </a:r>
                    </a:p>
                    <a:p>
                      <a:pPr algn="ctr"/>
                      <a:r>
                        <a:rPr lang="zh-TW" altLang="en-US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屋頂型   </a:t>
                      </a:r>
                      <a:r>
                        <a:rPr lang="en-US" altLang="zh-TW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GW</a:t>
                      </a:r>
                    </a:p>
                    <a:p>
                      <a:pPr algn="ctr"/>
                      <a:r>
                        <a:rPr lang="zh-TW" altLang="en-US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地面型 </a:t>
                      </a:r>
                      <a:r>
                        <a:rPr lang="en-US" altLang="zh-TW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17</a:t>
                      </a:r>
                      <a:r>
                        <a:rPr lang="zh-TW" altLang="en-US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GW</a:t>
                      </a: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累計設置量達 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4.2</a:t>
                      </a:r>
                      <a:r>
                        <a:rPr lang="zh-TW" altLang="en-US" sz="1400" b="1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400" b="1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GW</a:t>
                      </a:r>
                    </a:p>
                    <a:p>
                      <a:pPr algn="ctr"/>
                      <a:r>
                        <a:rPr lang="zh-TW" altLang="en-US" sz="130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陸域風電 </a:t>
                      </a:r>
                      <a:r>
                        <a:rPr lang="en-US" altLang="zh-TW" sz="130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1.2</a:t>
                      </a:r>
                      <a:r>
                        <a:rPr lang="zh-TW" altLang="en-US" sz="130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30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GW</a:t>
                      </a:r>
                    </a:p>
                    <a:p>
                      <a:pPr algn="ctr"/>
                      <a:r>
                        <a:rPr lang="zh-TW" altLang="en-US" sz="130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離岸風電 </a:t>
                      </a:r>
                      <a:r>
                        <a:rPr lang="en-US" altLang="zh-TW" sz="130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3.0</a:t>
                      </a:r>
                      <a:r>
                        <a:rPr lang="zh-TW" altLang="en-US" sz="130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300" baseline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GW</a:t>
                      </a: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2024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年累計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300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萬戶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2020</a:t>
                      </a:r>
                      <a:r>
                        <a:rPr lang="zh-TW" altLang="en-US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年累計</a:t>
                      </a:r>
                      <a:r>
                        <a:rPr lang="en-US" altLang="zh-TW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100</a:t>
                      </a:r>
                      <a:r>
                        <a:rPr lang="zh-TW" altLang="en-US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萬戶</a:t>
                      </a:r>
                      <a:endParaRPr lang="en-US" altLang="zh-TW" sz="13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en-US" altLang="zh-TW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</a:t>
                      </a:r>
                      <a:r>
                        <a:rPr lang="zh-TW" altLang="en-US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年完成  </a:t>
                      </a:r>
                      <a:r>
                        <a:rPr lang="en-US" altLang="zh-TW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r>
                        <a:rPr lang="zh-TW" altLang="en-US" sz="13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萬戶</a:t>
                      </a:r>
                      <a:endParaRPr lang="en-US" altLang="zh-TW" sz="13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TW" altLang="en-US" sz="11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帶動創新研發群聚，串聯產學研資源，打造綠能科技展示櫥窗及綠能創新產業生態系</a:t>
                      </a:r>
                      <a:endParaRPr lang="zh-TW" altLang="en-US" sz="11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41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rgbClr val="0070C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預期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帶動總投資額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1.2</a:t>
                      </a: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兆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6,135</a:t>
                      </a: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億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398.6</a:t>
                      </a: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億元</a:t>
                      </a: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sz="12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sz="12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至</a:t>
                      </a:r>
                      <a:r>
                        <a:rPr lang="en-US" altLang="zh-TW" sz="12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2024</a:t>
                      </a:r>
                      <a:r>
                        <a:rPr lang="zh-TW" sz="12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40 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億元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3253">
                <a:tc gridSpan="2">
                  <a:txBody>
                    <a:bodyPr/>
                    <a:lstStyle/>
                    <a:p>
                      <a:r>
                        <a:rPr lang="zh-TW" altLang="en-US" sz="1400" b="1" dirty="0" smtClean="0">
                          <a:solidFill>
                            <a:srgbClr val="0070C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預期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2025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年產值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3,400</a:t>
                      </a:r>
                      <a:r>
                        <a:rPr lang="zh-TW" altLang="en-US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zh-TW" sz="14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億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占全球</a:t>
                      </a: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9.7%)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1,218 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億元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占全球</a:t>
                      </a: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12.7%)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413</a:t>
                      </a:r>
                      <a:r>
                        <a:rPr lang="zh-TW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億元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2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en-US" altLang="zh-TW" sz="12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2017</a:t>
                      </a:r>
                      <a:r>
                        <a:rPr lang="en-US" sz="12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en-US" altLang="zh-TW" sz="12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2024</a:t>
                      </a:r>
                      <a:r>
                        <a:rPr lang="zh-TW" sz="1200" kern="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3020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2017</a:t>
                      </a:r>
                      <a:r>
                        <a:rPr lang="zh-TW" altLang="en-US" sz="18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zh-TW" altLang="en-US" sz="1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vert="vert270" anchor="ctr">
                    <a:lnL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累計設置量</a:t>
                      </a:r>
                      <a:endParaRPr lang="zh-TW" altLang="en-US" sz="14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1.4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GW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陸域 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684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MW</a:t>
                      </a:r>
                    </a:p>
                    <a:p>
                      <a:pPr algn="ctr"/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離岸 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MW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1,000 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戶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C,D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區通過環評及</a:t>
                      </a:r>
                      <a:endParaRPr lang="en-US" altLang="zh-TW" sz="1400" b="1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完成建築設計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7204">
                <a:tc vMerge="1">
                  <a:txBody>
                    <a:bodyPr/>
                    <a:lstStyle/>
                    <a:p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國內投資</a:t>
                      </a:r>
                      <a:endParaRPr lang="zh-TW" altLang="en-US" sz="14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建置模組廠，年產能可達 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1,000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MW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建置水下基礎生產線、風力機輪毂及機艙底座鑄件製造一貫廠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416">
                <a:tc vMerge="1">
                  <a:txBody>
                    <a:bodyPr/>
                    <a:lstStyle/>
                    <a:p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外商投資</a:t>
                      </a:r>
                      <a:endParaRPr lang="zh-TW" altLang="en-US" sz="14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億元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24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億元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2322">
                <a:tc vMerge="1">
                  <a:txBody>
                    <a:bodyPr/>
                    <a:lstStyle/>
                    <a:p>
                      <a:endParaRPr lang="zh-TW" altLang="en-US" sz="1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產值</a:t>
                      </a:r>
                      <a:endParaRPr lang="en-US" altLang="zh-TW" sz="14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en-US" altLang="zh-TW" sz="12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2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累計至</a:t>
                      </a:r>
                      <a:r>
                        <a:rPr lang="en-US" altLang="zh-TW" sz="12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2017</a:t>
                      </a:r>
                      <a:r>
                        <a:rPr lang="zh-TW" altLang="en-US" sz="12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2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2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36000" marR="36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2,120 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億元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14.3</a:t>
                      </a:r>
                      <a:r>
                        <a:rPr lang="zh-TW" altLang="en-US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億元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altLang="en-US" sz="1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72000" marR="72000" anchor="ctr">
                    <a:lnL w="635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accent6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380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27901" y="1510762"/>
            <a:ext cx="8088198" cy="1640822"/>
          </a:xfrm>
        </p:spPr>
        <p:txBody>
          <a:bodyPr wrap="none" lIns="0" rIns="0" anchor="ctr">
            <a:noAutofit/>
          </a:bodyPr>
          <a:lstStyle/>
          <a:p>
            <a:r>
              <a:rPr lang="zh-TW" altLang="en-US" sz="5400" dirty="0" smtClean="0"/>
              <a:t>我們正在實現</a:t>
            </a:r>
            <a:r>
              <a:rPr lang="en-US" altLang="zh-TW" sz="6600" dirty="0" smtClean="0"/>
              <a:t/>
            </a:r>
            <a:br>
              <a:rPr lang="en-US" altLang="zh-TW" sz="6600" dirty="0" smtClean="0"/>
            </a:br>
            <a:r>
              <a:rPr lang="zh-TW" altLang="en-US" sz="6600" dirty="0"/>
              <a:t> </a:t>
            </a:r>
            <a:r>
              <a:rPr lang="zh-TW" altLang="en-US" sz="6600" dirty="0" smtClean="0"/>
              <a:t>    全民綠能生活願景</a:t>
            </a:r>
            <a:endParaRPr lang="zh-TW" altLang="en-US" sz="2200" dirty="0"/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529469" y="3178863"/>
            <a:ext cx="8088198" cy="560961"/>
          </a:xfrm>
          <a:prstGeom prst="rect">
            <a:avLst/>
          </a:prstGeom>
        </p:spPr>
        <p:txBody>
          <a:bodyPr vert="horz" wrap="none" lIns="0" tIns="45720" rIns="0" bIns="45720" rtlCol="0" anchor="ctr"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300"/>
              </a:spcAft>
              <a:buClr>
                <a:srgbClr val="0000FF"/>
              </a:buClr>
              <a:buFont typeface="Arial" charset="0"/>
              <a:buNone/>
              <a:tabLst>
                <a:tab pos="4219575" algn="l"/>
              </a:tabLst>
              <a:defRPr kumimoji="1" lang="en-US" sz="4000" b="1" kern="12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zh-TW" altLang="en-US" sz="2200" dirty="0" smtClean="0">
                <a:solidFill>
                  <a:schemeClr val="bg1">
                    <a:lumMod val="50000"/>
                  </a:schemeClr>
                </a:solidFill>
              </a:rPr>
              <a:t>改善能源安全 </a:t>
            </a:r>
            <a:r>
              <a:rPr lang="zh-TW" altLang="en-US" sz="1600" dirty="0" smtClean="0">
                <a:solidFill>
                  <a:schemeClr val="bg1">
                    <a:lumMod val="50000"/>
                  </a:schemeClr>
                </a:solidFill>
              </a:rPr>
              <a:t>● </a:t>
            </a:r>
            <a:r>
              <a:rPr lang="zh-TW" altLang="en-US" sz="2200" dirty="0" smtClean="0">
                <a:solidFill>
                  <a:schemeClr val="bg1">
                    <a:lumMod val="50000"/>
                  </a:schemeClr>
                </a:solidFill>
              </a:rPr>
              <a:t>發展綠色經濟 </a:t>
            </a:r>
            <a:r>
              <a:rPr lang="zh-TW" altLang="en-US" sz="1600" dirty="0" smtClean="0">
                <a:solidFill>
                  <a:schemeClr val="bg1">
                    <a:lumMod val="50000"/>
                  </a:schemeClr>
                </a:solidFill>
              </a:rPr>
              <a:t>● </a:t>
            </a:r>
            <a:r>
              <a:rPr lang="zh-TW" altLang="en-US" sz="2200" dirty="0" smtClean="0">
                <a:solidFill>
                  <a:schemeClr val="bg1">
                    <a:lumMod val="50000"/>
                  </a:schemeClr>
                </a:solidFill>
              </a:rPr>
              <a:t>促進環境永續 </a:t>
            </a:r>
            <a:r>
              <a:rPr lang="zh-TW" altLang="en-US" sz="1600" dirty="0" smtClean="0">
                <a:solidFill>
                  <a:schemeClr val="bg1">
                    <a:lumMod val="50000"/>
                  </a:schemeClr>
                </a:solidFill>
              </a:rPr>
              <a:t>● </a:t>
            </a:r>
            <a:r>
              <a:rPr lang="zh-TW" altLang="en-US" sz="2200" dirty="0" smtClean="0">
                <a:solidFill>
                  <a:schemeClr val="bg1">
                    <a:lumMod val="50000"/>
                  </a:schemeClr>
                </a:solidFill>
              </a:rPr>
              <a:t>提升社會公平</a:t>
            </a:r>
            <a:endParaRPr lang="zh-TW" altLang="en-US" sz="22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7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36534" y="4961133"/>
            <a:ext cx="2178634" cy="144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>
            <a:hlinkClick r:id="rId4" action="ppaction://hlinkfile"/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85785" y="4961132"/>
            <a:ext cx="2178634" cy="144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803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7_綠能科技產業推動中心V3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2017_綠能科技產業推動中心V3</Template>
  <TotalTime>7902</TotalTime>
  <Words>3182</Words>
  <Application>Microsoft Office PowerPoint</Application>
  <PresentationFormat>如螢幕大小 (4:3)</PresentationFormat>
  <Paragraphs>463</Paragraphs>
  <Slides>25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37" baseType="lpstr">
      <vt:lpstr>Adobe 繁黑體 Std B</vt:lpstr>
      <vt:lpstr>Arial Unicode MS</vt:lpstr>
      <vt:lpstr>宋体</vt:lpstr>
      <vt:lpstr>Microsoft JhengHei</vt:lpstr>
      <vt:lpstr>Microsoft JhengHei</vt:lpstr>
      <vt:lpstr>新細明體</vt:lpstr>
      <vt:lpstr>Arial</vt:lpstr>
      <vt:lpstr>Calibri</vt:lpstr>
      <vt:lpstr>Times New Roman</vt:lpstr>
      <vt:lpstr>Wingdings</vt:lpstr>
      <vt:lpstr>Wingdings 3</vt:lpstr>
      <vt:lpstr>2017_綠能科技產業推動中心V3</vt:lpstr>
      <vt:lpstr>PowerPoint 簡報</vt:lpstr>
      <vt:lpstr>簡報大綱</vt:lpstr>
      <vt:lpstr>綠能科技產業創新推動方案—願景、目標與策略</vt:lpstr>
      <vt:lpstr>具體實績 (截至106年底)</vt:lpstr>
      <vt:lpstr>方案推動具體實績 (1/2)—截至106年底</vt:lpstr>
      <vt:lpstr>方案推動具體實績 (2/2)—截至106年底</vt:lpstr>
      <vt:lpstr>執行進度說明—綠能推動</vt:lpstr>
      <vt:lpstr>太陽光電—方案及推動進度</vt:lpstr>
      <vt:lpstr>太陽光電—方案及推動進度</vt:lpstr>
      <vt:lpstr>風力發電—方案及推動進度</vt:lpstr>
      <vt:lpstr>風力發電—方案及推動進度</vt:lpstr>
      <vt:lpstr>智慧電表佈建規劃與進度說明</vt:lpstr>
      <vt:lpstr>執行進度說明—產業發展與技術創新</vt:lpstr>
      <vt:lpstr>太陽光電—產業推動之進度說明</vt:lpstr>
      <vt:lpstr>太陽光電—產業推動之進度說明</vt:lpstr>
      <vt:lpstr>離岸風電—產業推動</vt:lpstr>
      <vt:lpstr>離岸風電—產業推動</vt:lpstr>
      <vt:lpstr>離岸風電—產業推動</vt:lpstr>
      <vt:lpstr>PowerPoint 簡報</vt:lpstr>
      <vt:lpstr>沙崙智慧綠能科學城—核心區建置進度</vt:lpstr>
      <vt:lpstr>結語</vt:lpstr>
      <vt:lpstr>感謝聆聽  敬請指教</vt:lpstr>
      <vt:lpstr>沙崙智慧綠能科學城—周邊建設推動進度</vt:lpstr>
      <vt:lpstr>總結 — 能源效益與產業效益概述表</vt:lpstr>
      <vt:lpstr>我們正在實現      全民綠能生活願景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陳志綸</dc:creator>
  <cp:lastModifiedBy>蔡禹擎</cp:lastModifiedBy>
  <cp:revision>669</cp:revision>
  <cp:lastPrinted>2018-01-12T09:20:58Z</cp:lastPrinted>
  <dcterms:created xsi:type="dcterms:W3CDTF">2017-10-15T08:10:56Z</dcterms:created>
  <dcterms:modified xsi:type="dcterms:W3CDTF">2018-01-18T02:36:12Z</dcterms:modified>
</cp:coreProperties>
</file>