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layout1.xml" ContentType="application/vnd.openxmlformats-officedocument.drawingml.diagramLayout+xml"/>
  <Override PartName="/ppt/charts/chart5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7" r:id="rId2"/>
    <p:sldId id="492" r:id="rId3"/>
    <p:sldId id="552" r:id="rId4"/>
    <p:sldId id="588" r:id="rId5"/>
    <p:sldId id="625" r:id="rId6"/>
    <p:sldId id="590" r:id="rId7"/>
    <p:sldId id="645" r:id="rId8"/>
    <p:sldId id="608" r:id="rId9"/>
    <p:sldId id="646" r:id="rId10"/>
    <p:sldId id="671" r:id="rId11"/>
    <p:sldId id="665" r:id="rId12"/>
    <p:sldId id="695" r:id="rId13"/>
    <p:sldId id="696" r:id="rId14"/>
    <p:sldId id="558" r:id="rId15"/>
    <p:sldId id="692" r:id="rId16"/>
    <p:sldId id="693" r:id="rId17"/>
    <p:sldId id="327" r:id="rId18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DDDDD"/>
    <a:srgbClr val="DA0000"/>
    <a:srgbClr val="FFCDFF"/>
    <a:srgbClr val="99CCFF"/>
    <a:srgbClr val="FF0000"/>
    <a:srgbClr val="548DD4"/>
    <a:srgbClr val="002060"/>
    <a:srgbClr val="C0B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中等深淺樣式 3 - 輔色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11" autoAdjust="0"/>
    <p:restoredTop sz="87386" autoAdjust="0"/>
  </p:normalViewPr>
  <p:slideViewPr>
    <p:cSldViewPr snapToGrid="0">
      <p:cViewPr varScale="1">
        <p:scale>
          <a:sx n="93" d="100"/>
          <a:sy n="93" d="100"/>
        </p:scale>
        <p:origin x="-6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4" d="100"/>
          <a:sy n="74" d="100"/>
        </p:scale>
        <p:origin x="-2052" y="-108"/>
      </p:cViewPr>
      <p:guideLst>
        <p:guide orient="horz" pos="3128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ucasko\Downloads\104&#24180;&#32178;&#36335;&#25915;&#38450;&#28436;&#32244;%20&#23526;&#20853;&#28436;&#32244;%20&#20998;&#25976;&#25490;&#21517;&#32113;&#35336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ucasko\Downloads\104&#24180;&#32178;&#36335;&#25915;&#38450;&#28436;&#32244;%20&#23526;&#20853;&#28436;&#32244;%20&#20998;&#25976;&#25490;&#21517;&#32113;&#35336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ICST:Desktop:104&#24180;&#32178;&#36335;&#25915;&#38450;&#28436;&#32244;:104&#23526;&#20853;&#28436;&#32244;%20%5b&#25915;&#25802;&#32000;&#37636;&#32113;&#35336;%5d%20_20151106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ICST:Desktop:104&#24180;&#32178;&#36335;&#25915;&#38450;&#28436;&#32244;:104&#23526;&#20853;&#28436;&#32244;%20%5b&#25915;&#25802;&#32000;&#37636;&#32113;&#35336;%5d%20_20151106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ucasko\Downloads\104&#24180;&#32178;&#36335;&#25915;&#38450;&#28436;&#32244;%20&#23526;&#20853;&#28436;&#32244;%20&#20998;&#25976;&#25490;&#21517;&#32113;&#35336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style val="18"/>
  <c:chart>
    <c:autoTitleDeleted val="1"/>
    <c:plotArea>
      <c:layout/>
      <c:pieChart>
        <c:varyColors val="1"/>
        <c:ser>
          <c:idx val="0"/>
          <c:order val="0"/>
          <c:tx>
            <c:strRef>
              <c:f>'104年攻擊紀錄統計'!$AD$122</c:f>
              <c:strCache>
                <c:ptCount val="1"/>
                <c:pt idx="0">
                  <c:v>衝擊性數量</c:v>
                </c:pt>
              </c:strCache>
            </c:strRef>
          </c:tx>
          <c:dLbls>
            <c:txPr>
              <a:bodyPr/>
              <a:lstStyle/>
              <a:p>
                <a:pPr>
                  <a:defRPr sz="1600" b="1">
                    <a:latin typeface="微軟正黑體"/>
                    <a:ea typeface="微軟正黑體"/>
                    <a:cs typeface="微軟正黑體"/>
                  </a:defRPr>
                </a:pPr>
                <a:endParaRPr lang="zh-TW"/>
              </a:p>
            </c:txPr>
            <c:showCatName val="1"/>
            <c:showPercent val="1"/>
            <c:showLeaderLines val="1"/>
          </c:dLbls>
          <c:cat>
            <c:strRef>
              <c:f>'104年攻擊紀錄統計'!$AC$123:$AC$124</c:f>
              <c:strCache>
                <c:ptCount val="2"/>
                <c:pt idx="0">
                  <c:v>低</c:v>
                </c:pt>
                <c:pt idx="1">
                  <c:v>高</c:v>
                </c:pt>
              </c:strCache>
            </c:strRef>
          </c:cat>
          <c:val>
            <c:numRef>
              <c:f>'104年攻擊紀錄統計'!$AD$123:$AD$124</c:f>
              <c:numCache>
                <c:formatCode>General</c:formatCode>
                <c:ptCount val="2"/>
                <c:pt idx="0">
                  <c:v>281</c:v>
                </c:pt>
                <c:pt idx="1">
                  <c:v>58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spPr>
    <a:noFill/>
    <a:ln>
      <a:noFill/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style val="18"/>
  <c:chart>
    <c:autoTitleDeleted val="1"/>
    <c:plotArea>
      <c:layout/>
      <c:pieChart>
        <c:varyColors val="1"/>
        <c:ser>
          <c:idx val="0"/>
          <c:order val="0"/>
          <c:tx>
            <c:strRef>
              <c:f>'104年攻擊紀錄統計'!$AD$122</c:f>
              <c:strCache>
                <c:ptCount val="1"/>
                <c:pt idx="0">
                  <c:v>衝擊性數量</c:v>
                </c:pt>
              </c:strCache>
            </c:strRef>
          </c:tx>
          <c:dLbls>
            <c:txPr>
              <a:bodyPr/>
              <a:lstStyle/>
              <a:p>
                <a:pPr>
                  <a:defRPr sz="1600" b="1">
                    <a:latin typeface="微軟正黑體"/>
                    <a:ea typeface="微軟正黑體"/>
                    <a:cs typeface="微軟正黑體"/>
                  </a:defRPr>
                </a:pPr>
                <a:endParaRPr lang="zh-TW"/>
              </a:p>
            </c:txPr>
            <c:showCatName val="1"/>
            <c:showPercent val="1"/>
            <c:showLeaderLines val="1"/>
          </c:dLbls>
          <c:cat>
            <c:strRef>
              <c:f>'104年攻擊紀錄統計'!$AC$123:$AC$124</c:f>
              <c:strCache>
                <c:ptCount val="2"/>
                <c:pt idx="0">
                  <c:v>低</c:v>
                </c:pt>
                <c:pt idx="1">
                  <c:v>高</c:v>
                </c:pt>
              </c:strCache>
            </c:strRef>
          </c:cat>
          <c:val>
            <c:numRef>
              <c:f>'104年攻擊紀錄統計'!$AD$123:$AD$124</c:f>
              <c:numCache>
                <c:formatCode>General</c:formatCode>
                <c:ptCount val="2"/>
                <c:pt idx="0">
                  <c:v>281</c:v>
                </c:pt>
                <c:pt idx="1">
                  <c:v>58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spPr>
    <a:noFill/>
    <a:ln>
      <a:noFill/>
    </a:ln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style val="18"/>
  <c:chart>
    <c:autoTitleDeleted val="1"/>
    <c:plotArea>
      <c:layout/>
      <c:pieChart>
        <c:varyColors val="1"/>
        <c:ser>
          <c:idx val="0"/>
          <c:order val="0"/>
          <c:tx>
            <c:strRef>
              <c:f>'104年攻擊紀錄統計'!$R$135</c:f>
              <c:strCache>
                <c:ptCount val="1"/>
                <c:pt idx="0">
                  <c:v>衝擊性數量</c:v>
                </c:pt>
              </c:strCache>
            </c:strRef>
          </c:tx>
          <c:dLbls>
            <c:dLbl>
              <c:idx val="0"/>
              <c:layout>
                <c:manualLayout>
                  <c:x val="-0.25841570754990334"/>
                  <c:y val="0.16615659855322101"/>
                </c:manualLayout>
              </c:layout>
              <c:showCatName val="1"/>
              <c:showPercent val="1"/>
            </c:dLbl>
            <c:dLbl>
              <c:idx val="1"/>
              <c:layout>
                <c:manualLayout>
                  <c:x val="0.25557156083712101"/>
                  <c:y val="-0.26480485642038676"/>
                </c:manualLayout>
              </c:layout>
              <c:showCatName val="1"/>
              <c:showPercent val="1"/>
            </c:dLbl>
            <c:txPr>
              <a:bodyPr/>
              <a:lstStyle/>
              <a:p>
                <a:pPr>
                  <a:defRPr sz="2000" b="1">
                    <a:latin typeface="微軟正黑體"/>
                    <a:ea typeface="微軟正黑體"/>
                    <a:cs typeface="微軟正黑體"/>
                  </a:defRPr>
                </a:pPr>
                <a:endParaRPr lang="zh-TW"/>
              </a:p>
            </c:txPr>
            <c:showCatName val="1"/>
            <c:showPercent val="1"/>
            <c:showLeaderLines val="1"/>
          </c:dLbls>
          <c:cat>
            <c:strRef>
              <c:f>'104年攻擊紀錄統計'!$Q$136:$Q$137</c:f>
              <c:strCache>
                <c:ptCount val="2"/>
                <c:pt idx="0">
                  <c:v>低</c:v>
                </c:pt>
                <c:pt idx="1">
                  <c:v>高</c:v>
                </c:pt>
              </c:strCache>
            </c:strRef>
          </c:cat>
          <c:val>
            <c:numRef>
              <c:f>'104年攻擊紀錄統計'!$R$136:$R$137</c:f>
              <c:numCache>
                <c:formatCode>g/"通""用""格""式"</c:formatCode>
                <c:ptCount val="2"/>
                <c:pt idx="0">
                  <c:v>35</c:v>
                </c:pt>
                <c:pt idx="1">
                  <c:v>73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spPr>
    <a:noFill/>
    <a:ln>
      <a:noFill/>
    </a:ln>
  </c:sp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style val="18"/>
  <c:chart>
    <c:autoTitleDeleted val="1"/>
    <c:plotArea>
      <c:layout/>
      <c:pieChart>
        <c:varyColors val="1"/>
        <c:ser>
          <c:idx val="0"/>
          <c:order val="0"/>
          <c:tx>
            <c:strRef>
              <c:f>'104年攻擊紀錄統計'!$R$141</c:f>
              <c:strCache>
                <c:ptCount val="1"/>
                <c:pt idx="0">
                  <c:v>衝擊性數量</c:v>
                </c:pt>
              </c:strCache>
            </c:strRef>
          </c:tx>
          <c:dLbls>
            <c:dLbl>
              <c:idx val="0"/>
              <c:layout>
                <c:manualLayout>
                  <c:x val="-0.22465246679058887"/>
                  <c:y val="-0.17373721218491073"/>
                </c:manualLayout>
              </c:layout>
              <c:showCatName val="1"/>
              <c:showPercent val="1"/>
            </c:dLbl>
            <c:dLbl>
              <c:idx val="1"/>
              <c:layout>
                <c:manualLayout>
                  <c:x val="0.17910376623334787"/>
                  <c:y val="0.15389503567165044"/>
                </c:manualLayout>
              </c:layout>
              <c:showCatName val="1"/>
              <c:showPercent val="1"/>
            </c:dLbl>
            <c:txPr>
              <a:bodyPr/>
              <a:lstStyle/>
              <a:p>
                <a:pPr>
                  <a:defRPr sz="1800" b="1">
                    <a:latin typeface="微軟正黑體"/>
                    <a:ea typeface="微軟正黑體"/>
                    <a:cs typeface="微軟正黑體"/>
                  </a:defRPr>
                </a:pPr>
                <a:endParaRPr lang="zh-TW"/>
              </a:p>
            </c:txPr>
            <c:showCatName val="1"/>
            <c:showPercent val="1"/>
            <c:showLeaderLines val="1"/>
          </c:dLbls>
          <c:cat>
            <c:strRef>
              <c:f>'104年攻擊紀錄統計'!$Q$142:$Q$143</c:f>
              <c:strCache>
                <c:ptCount val="2"/>
                <c:pt idx="0">
                  <c:v>低</c:v>
                </c:pt>
                <c:pt idx="1">
                  <c:v>高</c:v>
                </c:pt>
              </c:strCache>
            </c:strRef>
          </c:cat>
          <c:val>
            <c:numRef>
              <c:f>'104年攻擊紀錄統計'!$R$142:$R$143</c:f>
              <c:numCache>
                <c:formatCode>g/"通""用""格""式"</c:formatCode>
                <c:ptCount val="2"/>
                <c:pt idx="0">
                  <c:v>175</c:v>
                </c:pt>
                <c:pt idx="1">
                  <c:v>42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spPr>
    <a:noFill/>
    <a:ln>
      <a:noFill/>
    </a:ln>
  </c:sp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style val="18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'104年攻擊紀錄統計'!$AA$172</c:f>
              <c:strCache>
                <c:ptCount val="1"/>
                <c:pt idx="0">
                  <c:v>開啟郵件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en-US" smtClean="0"/>
                      <a:t>4.5</a:t>
                    </a:r>
                    <a:r>
                      <a:rPr lang="en-US" altLang="en-US"/>
                      <a:t>%</a:t>
                    </a: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/>
                </a:pPr>
                <a:endParaRPr lang="zh-TW"/>
              </a:p>
            </c:txPr>
            <c:showVal val="1"/>
          </c:dLbls>
          <c:cat>
            <c:numRef>
              <c:f>'104年攻擊紀錄統計'!$Z$173:$Z$175</c:f>
              <c:numCache>
                <c:formatCode>General</c:formatCode>
                <c:ptCount val="3"/>
                <c:pt idx="0">
                  <c:v>102</c:v>
                </c:pt>
                <c:pt idx="1">
                  <c:v>103</c:v>
                </c:pt>
                <c:pt idx="2">
                  <c:v>104</c:v>
                </c:pt>
              </c:numCache>
            </c:numRef>
          </c:cat>
          <c:val>
            <c:numRef>
              <c:f>'104年攻擊紀錄統計'!$AA$173:$AA$175</c:f>
              <c:numCache>
                <c:formatCode>0.00%</c:formatCode>
                <c:ptCount val="3"/>
                <c:pt idx="0">
                  <c:v>4.2500000000000003E-2</c:v>
                </c:pt>
                <c:pt idx="1">
                  <c:v>8.2300000000000012E-2</c:v>
                </c:pt>
                <c:pt idx="2">
                  <c:v>7.3000000000000113E-3</c:v>
                </c:pt>
              </c:numCache>
            </c:numRef>
          </c:val>
        </c:ser>
        <c:ser>
          <c:idx val="1"/>
          <c:order val="1"/>
          <c:tx>
            <c:strRef>
              <c:f>'104年攻擊紀錄統計'!$AB$172</c:f>
              <c:strCache>
                <c:ptCount val="1"/>
                <c:pt idx="0">
                  <c:v>點閱附件/連結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en-US" smtClean="0"/>
                      <a:t>3.</a:t>
                    </a:r>
                    <a:r>
                      <a:rPr lang="en-US" altLang="zh-TW" smtClean="0"/>
                      <a:t>32</a:t>
                    </a:r>
                    <a:r>
                      <a:rPr lang="en-US" altLang="en-US" smtClean="0"/>
                      <a:t>%</a:t>
                    </a:r>
                    <a:endParaRPr lang="en-US" alt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/>
                </a:pPr>
                <a:endParaRPr lang="zh-TW"/>
              </a:p>
            </c:txPr>
            <c:showVal val="1"/>
          </c:dLbls>
          <c:cat>
            <c:numRef>
              <c:f>'104年攻擊紀錄統計'!$Z$173:$Z$175</c:f>
              <c:numCache>
                <c:formatCode>General</c:formatCode>
                <c:ptCount val="3"/>
                <c:pt idx="0">
                  <c:v>102</c:v>
                </c:pt>
                <c:pt idx="1">
                  <c:v>103</c:v>
                </c:pt>
                <c:pt idx="2">
                  <c:v>104</c:v>
                </c:pt>
              </c:numCache>
            </c:numRef>
          </c:cat>
          <c:val>
            <c:numRef>
              <c:f>'104年攻擊紀錄統計'!$AB$173:$AB$175</c:f>
              <c:numCache>
                <c:formatCode>0.00%</c:formatCode>
                <c:ptCount val="3"/>
                <c:pt idx="0">
                  <c:v>3.2000000000000042E-2</c:v>
                </c:pt>
                <c:pt idx="1">
                  <c:v>4.1800000000000004E-2</c:v>
                </c:pt>
                <c:pt idx="2">
                  <c:v>1.0000000000000041E-3</c:v>
                </c:pt>
              </c:numCache>
            </c:numRef>
          </c:val>
        </c:ser>
        <c:dLbls>
          <c:showVal val="1"/>
        </c:dLbls>
        <c:overlap val="-25"/>
        <c:axId val="122764288"/>
        <c:axId val="122766080"/>
      </c:barChart>
      <c:catAx>
        <c:axId val="12276428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800"/>
            </a:pPr>
            <a:endParaRPr lang="zh-TW"/>
          </a:p>
        </c:txPr>
        <c:crossAx val="122766080"/>
        <c:crosses val="autoZero"/>
        <c:auto val="1"/>
        <c:lblAlgn val="ctr"/>
        <c:lblOffset val="100"/>
      </c:catAx>
      <c:valAx>
        <c:axId val="122766080"/>
        <c:scaling>
          <c:orientation val="minMax"/>
        </c:scaling>
        <c:delete val="1"/>
        <c:axPos val="l"/>
        <c:numFmt formatCode="0.00%" sourceLinked="1"/>
        <c:majorTickMark val="none"/>
        <c:tickLblPos val="none"/>
        <c:crossAx val="122764288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800">
              <a:latin typeface="微軟正黑體" pitchFamily="34" charset="-120"/>
              <a:ea typeface="微軟正黑體" pitchFamily="34" charset="-120"/>
            </a:defRPr>
          </a:pPr>
          <a:endParaRPr lang="zh-TW"/>
        </a:p>
      </c:txPr>
    </c:legend>
    <c:plotVisOnly val="1"/>
    <c:dispBlanksAs val="gap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439C61-96F9-40A5-AC4A-48B3DAE0F343}" type="doc">
      <dgm:prSet loTypeId="urn:microsoft.com/office/officeart/2005/8/layout/vProcess5" loCatId="process" qsTypeId="urn:microsoft.com/office/officeart/2005/8/quickstyle/3d2" qsCatId="3D" csTypeId="urn:microsoft.com/office/officeart/2005/8/colors/colorful1#4" csCatId="colorful" phldr="1"/>
      <dgm:spPr/>
      <dgm:t>
        <a:bodyPr/>
        <a:lstStyle/>
        <a:p>
          <a:endParaRPr lang="zh-TW" altLang="en-US"/>
        </a:p>
      </dgm:t>
    </dgm:pt>
    <dgm:pt modelId="{2E9E0D94-E79D-4D13-921F-D38CE4A8C562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於</a:t>
          </a:r>
          <a:r>
            <a:rPr lang="zh-TW" altLang="en-US" sz="2400" b="1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rPr>
            <a:t>網路上尋找</a:t>
          </a:r>
          <a:r>
            <a:rPr lang="en-US" altLang="zh-TW" sz="24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32</a:t>
          </a:r>
          <a:r>
            <a:rPr lang="zh-TW" altLang="en-US" sz="24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個機關可取得之所屬人員電子郵件帳號</a:t>
          </a:r>
          <a:r>
            <a:rPr lang="en-US" altLang="zh-TW" sz="24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(</a:t>
          </a:r>
          <a:r>
            <a:rPr lang="zh-TW" altLang="en-US" sz="24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共</a:t>
          </a:r>
          <a:r>
            <a:rPr lang="en-US" altLang="zh-TW" sz="2400" strike="noStrike" dirty="0" smtClean="0">
              <a:solidFill>
                <a:schemeClr val="tx1"/>
              </a:solidFill>
            </a:rPr>
            <a:t>960</a:t>
          </a:r>
          <a:r>
            <a:rPr lang="zh-TW" altLang="en-US" sz="24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個郵件帳號</a:t>
          </a:r>
          <a:r>
            <a:rPr lang="en-US" altLang="zh-TW" sz="24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)</a:t>
          </a:r>
          <a:endParaRPr lang="zh-TW" altLang="en-US" sz="2400" b="1" dirty="0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6635C25B-047E-4979-818B-873A687283F6}" type="parTrans" cxnId="{7A38E2FC-D2DE-44BD-ACDA-87378C4F9D72}">
      <dgm:prSet/>
      <dgm:spPr/>
      <dgm:t>
        <a:bodyPr/>
        <a:lstStyle/>
        <a:p>
          <a:endParaRPr lang="zh-TW" altLang="en-US" b="1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1986D724-36D6-4005-BB6E-D12B3486F155}" type="sibTrans" cxnId="{7A38E2FC-D2DE-44BD-ACDA-87378C4F9D72}">
      <dgm:prSet/>
      <dgm:spPr/>
      <dgm:t>
        <a:bodyPr/>
        <a:lstStyle/>
        <a:p>
          <a:endParaRPr lang="zh-TW" altLang="en-US" b="1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E8A89BB7-B839-4A9F-A554-AC4939038AA1}">
      <dgm:prSet phldrT="[文字]" custT="1"/>
      <dgm:spPr/>
      <dgm:t>
        <a:bodyPr/>
        <a:lstStyle/>
        <a:p>
          <a:pPr>
            <a:lnSpc>
              <a:spcPct val="70000"/>
            </a:lnSpc>
          </a:pPr>
          <a:r>
            <a:rPr lang="zh-TW" altLang="en-US" sz="23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透過「社交工程演練系統」採隨機寄發社交工程郵件，並記錄</a:t>
          </a:r>
          <a:r>
            <a:rPr lang="zh-TW" altLang="en-US" sz="2300" b="1" strike="noStrike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使用者「</a:t>
          </a:r>
          <a:r>
            <a:rPr lang="zh-TW" altLang="en-US" sz="2300" b="1" strike="noStrike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rPr>
            <a:t>開啟郵件」、「點閱連結」及「開啟附件」</a:t>
          </a:r>
          <a:r>
            <a:rPr lang="zh-TW" altLang="en-US" sz="2300" b="1" strike="noStrike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等行為</a:t>
          </a:r>
          <a:endParaRPr lang="zh-TW" altLang="en-US" sz="2300" b="1" strike="noStrike" dirty="0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2662D90A-A15F-4DE6-95E3-95A95EAED2BA}" type="sibTrans" cxnId="{05BC253A-530F-419B-A3F6-468339FBF4AC}">
      <dgm:prSet/>
      <dgm:spPr/>
      <dgm:t>
        <a:bodyPr/>
        <a:lstStyle/>
        <a:p>
          <a:endParaRPr lang="zh-TW" altLang="en-US" b="1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8B4B2D81-AB47-43E4-BD09-A2167452BC29}" type="parTrans" cxnId="{05BC253A-530F-419B-A3F6-468339FBF4AC}">
      <dgm:prSet/>
      <dgm:spPr/>
      <dgm:t>
        <a:bodyPr/>
        <a:lstStyle/>
        <a:p>
          <a:endParaRPr lang="zh-TW" altLang="en-US" b="1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E6FF6813-9DF8-446E-8B99-56FC843C47C5}">
      <dgm:prSet phldrT="[文字]" custT="1"/>
      <dgm:spPr/>
      <dgm:t>
        <a:bodyPr/>
        <a:lstStyle/>
        <a:p>
          <a:pPr algn="l">
            <a:spcAft>
              <a:spcPts val="0"/>
            </a:spcAft>
          </a:pPr>
          <a:r>
            <a:rPr lang="zh-TW" altLang="en-US" sz="22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社交工程郵件類型</a:t>
          </a:r>
          <a:r>
            <a:rPr lang="en-US" altLang="zh-TW" sz="22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(</a:t>
          </a:r>
          <a:r>
            <a:rPr lang="zh-TW" altLang="en-US" sz="2200" b="1" strike="noStrike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共</a:t>
          </a:r>
          <a:r>
            <a:rPr lang="en-US" altLang="zh-TW" sz="2200" b="1" strike="noStrike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9</a:t>
          </a:r>
          <a:r>
            <a:rPr lang="zh-TW" altLang="en-US" sz="22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種信件</a:t>
          </a:r>
          <a:r>
            <a:rPr lang="en-US" altLang="zh-TW" sz="22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)</a:t>
          </a:r>
          <a:endParaRPr lang="zh-TW" altLang="en-US" sz="2200" b="1" dirty="0" smtClean="0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  <a:p>
          <a:pPr algn="l">
            <a:spcAft>
              <a:spcPct val="35000"/>
            </a:spcAft>
          </a:pPr>
          <a:r>
            <a:rPr lang="zh-TW" altLang="en-US" sz="22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隨機寄發</a:t>
          </a:r>
          <a:r>
            <a:rPr lang="en-US" altLang="zh-TW" sz="2200" b="1" strike="noStrike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rPr>
            <a:t>3</a:t>
          </a:r>
          <a:r>
            <a:rPr lang="zh-TW" altLang="en-US" sz="2200" b="1" strike="noStrike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rPr>
            <a:t>種類型之社交工程郵件</a:t>
          </a:r>
          <a:r>
            <a:rPr lang="zh-TW" altLang="en-US" sz="22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至每個電子郵件帳號</a:t>
          </a:r>
          <a:endParaRPr lang="zh-TW" altLang="en-US" sz="2200" b="1" dirty="0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959E2941-013A-4376-A67D-39610B9DE8BD}" type="sibTrans" cxnId="{5E9B74AF-63C8-46B1-B246-7755852FAB79}">
      <dgm:prSet/>
      <dgm:spPr/>
      <dgm:t>
        <a:bodyPr/>
        <a:lstStyle/>
        <a:p>
          <a:endParaRPr lang="zh-TW" altLang="en-US" b="1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53D7B4D2-B22A-4D33-B623-2F5F68E4CC13}" type="parTrans" cxnId="{5E9B74AF-63C8-46B1-B246-7755852FAB79}">
      <dgm:prSet/>
      <dgm:spPr/>
      <dgm:t>
        <a:bodyPr/>
        <a:lstStyle/>
        <a:p>
          <a:endParaRPr lang="zh-TW" altLang="en-US" b="1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B828A376-16C5-4C69-94F2-3C206E03A4E0}" type="pres">
      <dgm:prSet presAssocID="{44439C61-96F9-40A5-AC4A-48B3DAE0F34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B1FFD4E-8759-4F68-B4E2-64F226D853C5}" type="pres">
      <dgm:prSet presAssocID="{44439C61-96F9-40A5-AC4A-48B3DAE0F343}" presName="dummyMaxCanvas" presStyleCnt="0">
        <dgm:presLayoutVars/>
      </dgm:prSet>
      <dgm:spPr/>
      <dgm:t>
        <a:bodyPr/>
        <a:lstStyle/>
        <a:p>
          <a:endParaRPr lang="zh-TW" altLang="en-US"/>
        </a:p>
      </dgm:t>
    </dgm:pt>
    <dgm:pt modelId="{FB35B41E-0724-4CD1-8817-8220B009AC80}" type="pres">
      <dgm:prSet presAssocID="{44439C61-96F9-40A5-AC4A-48B3DAE0F343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212B34-C961-4664-879B-BB3D858892CB}" type="pres">
      <dgm:prSet presAssocID="{44439C61-96F9-40A5-AC4A-48B3DAE0F343}" presName="ThreeNodes_2" presStyleLbl="node1" presStyleIdx="1" presStyleCnt="3" custScaleX="105805" custScaleY="1069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31C7644-585A-47A8-9C57-0D943E47107E}" type="pres">
      <dgm:prSet presAssocID="{44439C61-96F9-40A5-AC4A-48B3DAE0F343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D6C8211-7240-48DF-9705-62D8B7781F90}" type="pres">
      <dgm:prSet presAssocID="{44439C61-96F9-40A5-AC4A-48B3DAE0F343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189BC2-7E91-46CD-8B89-A75DA499008C}" type="pres">
      <dgm:prSet presAssocID="{44439C61-96F9-40A5-AC4A-48B3DAE0F343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68B6845-A679-4A70-B4D6-F2C7DD4DA874}" type="pres">
      <dgm:prSet presAssocID="{44439C61-96F9-40A5-AC4A-48B3DAE0F343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614C7C8-18FB-45E0-9EB2-F38B5BAC2F2C}" type="pres">
      <dgm:prSet presAssocID="{44439C61-96F9-40A5-AC4A-48B3DAE0F343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D8BBC84-44EC-41BF-A45C-F39AE3970E2F}" type="pres">
      <dgm:prSet presAssocID="{44439C61-96F9-40A5-AC4A-48B3DAE0F343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BC2539C-75F1-4655-997E-C51B7676E01E}" type="presOf" srcId="{E6FF6813-9DF8-446E-8B99-56FC843C47C5}" destId="{39212B34-C961-4664-879B-BB3D858892CB}" srcOrd="0" destOrd="0" presId="urn:microsoft.com/office/officeart/2005/8/layout/vProcess5"/>
    <dgm:cxn modelId="{F8305058-B337-48B7-96DC-07CE40C5CDA8}" type="presOf" srcId="{44439C61-96F9-40A5-AC4A-48B3DAE0F343}" destId="{B828A376-16C5-4C69-94F2-3C206E03A4E0}" srcOrd="0" destOrd="0" presId="urn:microsoft.com/office/officeart/2005/8/layout/vProcess5"/>
    <dgm:cxn modelId="{296D543A-B00F-4BAE-B458-BEF8F3ECC6D2}" type="presOf" srcId="{E8A89BB7-B839-4A9F-A554-AC4939038AA1}" destId="{FD8BBC84-44EC-41BF-A45C-F39AE3970E2F}" srcOrd="1" destOrd="0" presId="urn:microsoft.com/office/officeart/2005/8/layout/vProcess5"/>
    <dgm:cxn modelId="{0539EAB1-2D1F-4BB5-A7FC-6E53A9E4F658}" type="presOf" srcId="{1986D724-36D6-4005-BB6E-D12B3486F155}" destId="{1D6C8211-7240-48DF-9705-62D8B7781F90}" srcOrd="0" destOrd="0" presId="urn:microsoft.com/office/officeart/2005/8/layout/vProcess5"/>
    <dgm:cxn modelId="{7A38E2FC-D2DE-44BD-ACDA-87378C4F9D72}" srcId="{44439C61-96F9-40A5-AC4A-48B3DAE0F343}" destId="{2E9E0D94-E79D-4D13-921F-D38CE4A8C562}" srcOrd="0" destOrd="0" parTransId="{6635C25B-047E-4979-818B-873A687283F6}" sibTransId="{1986D724-36D6-4005-BB6E-D12B3486F155}"/>
    <dgm:cxn modelId="{8B71AAFF-AD09-42F0-8379-FE6BD793659B}" type="presOf" srcId="{2E9E0D94-E79D-4D13-921F-D38CE4A8C562}" destId="{FB35B41E-0724-4CD1-8817-8220B009AC80}" srcOrd="0" destOrd="0" presId="urn:microsoft.com/office/officeart/2005/8/layout/vProcess5"/>
    <dgm:cxn modelId="{D2A75528-DE05-4644-AECE-F6CA4D94078F}" type="presOf" srcId="{2E9E0D94-E79D-4D13-921F-D38CE4A8C562}" destId="{768B6845-A679-4A70-B4D6-F2C7DD4DA874}" srcOrd="1" destOrd="0" presId="urn:microsoft.com/office/officeart/2005/8/layout/vProcess5"/>
    <dgm:cxn modelId="{5E9B74AF-63C8-46B1-B246-7755852FAB79}" srcId="{44439C61-96F9-40A5-AC4A-48B3DAE0F343}" destId="{E6FF6813-9DF8-446E-8B99-56FC843C47C5}" srcOrd="1" destOrd="0" parTransId="{53D7B4D2-B22A-4D33-B623-2F5F68E4CC13}" sibTransId="{959E2941-013A-4376-A67D-39610B9DE8BD}"/>
    <dgm:cxn modelId="{05BC253A-530F-419B-A3F6-468339FBF4AC}" srcId="{44439C61-96F9-40A5-AC4A-48B3DAE0F343}" destId="{E8A89BB7-B839-4A9F-A554-AC4939038AA1}" srcOrd="2" destOrd="0" parTransId="{8B4B2D81-AB47-43E4-BD09-A2167452BC29}" sibTransId="{2662D90A-A15F-4DE6-95E3-95A95EAED2BA}"/>
    <dgm:cxn modelId="{77D41EEC-C75C-4F67-9D1E-187C999D2127}" type="presOf" srcId="{959E2941-013A-4376-A67D-39610B9DE8BD}" destId="{E5189BC2-7E91-46CD-8B89-A75DA499008C}" srcOrd="0" destOrd="0" presId="urn:microsoft.com/office/officeart/2005/8/layout/vProcess5"/>
    <dgm:cxn modelId="{4F79D6B6-28C8-4BC8-B606-7FAC116E311B}" type="presOf" srcId="{E8A89BB7-B839-4A9F-A554-AC4939038AA1}" destId="{431C7644-585A-47A8-9C57-0D943E47107E}" srcOrd="0" destOrd="0" presId="urn:microsoft.com/office/officeart/2005/8/layout/vProcess5"/>
    <dgm:cxn modelId="{59D8F728-972C-4EDF-96F7-00231DFCCC97}" type="presOf" srcId="{E6FF6813-9DF8-446E-8B99-56FC843C47C5}" destId="{7614C7C8-18FB-45E0-9EB2-F38B5BAC2F2C}" srcOrd="1" destOrd="0" presId="urn:microsoft.com/office/officeart/2005/8/layout/vProcess5"/>
    <dgm:cxn modelId="{5D3938BA-5FB9-4748-807C-EC31624339DE}" type="presParOf" srcId="{B828A376-16C5-4C69-94F2-3C206E03A4E0}" destId="{BB1FFD4E-8759-4F68-B4E2-64F226D853C5}" srcOrd="0" destOrd="0" presId="urn:microsoft.com/office/officeart/2005/8/layout/vProcess5"/>
    <dgm:cxn modelId="{EC42391F-8CEE-430A-8B13-671289B0265C}" type="presParOf" srcId="{B828A376-16C5-4C69-94F2-3C206E03A4E0}" destId="{FB35B41E-0724-4CD1-8817-8220B009AC80}" srcOrd="1" destOrd="0" presId="urn:microsoft.com/office/officeart/2005/8/layout/vProcess5"/>
    <dgm:cxn modelId="{99E6D4DF-51ED-45E0-B9BC-FFC739FC6519}" type="presParOf" srcId="{B828A376-16C5-4C69-94F2-3C206E03A4E0}" destId="{39212B34-C961-4664-879B-BB3D858892CB}" srcOrd="2" destOrd="0" presId="urn:microsoft.com/office/officeart/2005/8/layout/vProcess5"/>
    <dgm:cxn modelId="{335A222F-142A-421C-B228-D1C001C0275E}" type="presParOf" srcId="{B828A376-16C5-4C69-94F2-3C206E03A4E0}" destId="{431C7644-585A-47A8-9C57-0D943E47107E}" srcOrd="3" destOrd="0" presId="urn:microsoft.com/office/officeart/2005/8/layout/vProcess5"/>
    <dgm:cxn modelId="{E9771F72-B85A-4102-9675-A9A3D41BD872}" type="presParOf" srcId="{B828A376-16C5-4C69-94F2-3C206E03A4E0}" destId="{1D6C8211-7240-48DF-9705-62D8B7781F90}" srcOrd="4" destOrd="0" presId="urn:microsoft.com/office/officeart/2005/8/layout/vProcess5"/>
    <dgm:cxn modelId="{E158FEF3-CC66-4AA1-BCD0-E2A8D3797558}" type="presParOf" srcId="{B828A376-16C5-4C69-94F2-3C206E03A4E0}" destId="{E5189BC2-7E91-46CD-8B89-A75DA499008C}" srcOrd="5" destOrd="0" presId="urn:microsoft.com/office/officeart/2005/8/layout/vProcess5"/>
    <dgm:cxn modelId="{344B6A49-C161-4973-85F6-33B2B7474659}" type="presParOf" srcId="{B828A376-16C5-4C69-94F2-3C206E03A4E0}" destId="{768B6845-A679-4A70-B4D6-F2C7DD4DA874}" srcOrd="6" destOrd="0" presId="urn:microsoft.com/office/officeart/2005/8/layout/vProcess5"/>
    <dgm:cxn modelId="{F5897CA6-6C5F-47F2-9EA0-DB5C9937916C}" type="presParOf" srcId="{B828A376-16C5-4C69-94F2-3C206E03A4E0}" destId="{7614C7C8-18FB-45E0-9EB2-F38B5BAC2F2C}" srcOrd="7" destOrd="0" presId="urn:microsoft.com/office/officeart/2005/8/layout/vProcess5"/>
    <dgm:cxn modelId="{0F836E34-D787-4D89-B3E7-F51F8CFECA21}" type="presParOf" srcId="{B828A376-16C5-4C69-94F2-3C206E03A4E0}" destId="{FD8BBC84-44EC-41BF-A45C-F39AE3970E2F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B35B41E-0724-4CD1-8817-8220B009AC80}">
      <dsp:nvSpPr>
        <dsp:cNvPr id="0" name=""/>
        <dsp:cNvSpPr/>
      </dsp:nvSpPr>
      <dsp:spPr>
        <a:xfrm>
          <a:off x="0" y="0"/>
          <a:ext cx="7345997" cy="153162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於</a:t>
          </a:r>
          <a:r>
            <a:rPr lang="zh-TW" altLang="en-US" sz="2400" b="1" kern="1200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rPr>
            <a:t>網路上尋找</a:t>
          </a:r>
          <a:r>
            <a:rPr lang="en-US" altLang="zh-TW" sz="24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32</a:t>
          </a:r>
          <a:r>
            <a:rPr lang="zh-TW" altLang="en-US" sz="24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個機關可取得之所屬人員電子郵件帳號</a:t>
          </a:r>
          <a:r>
            <a:rPr lang="en-US" altLang="zh-TW" sz="24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(</a:t>
          </a:r>
          <a:r>
            <a:rPr lang="zh-TW" altLang="en-US" sz="24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共</a:t>
          </a:r>
          <a:r>
            <a:rPr lang="en-US" altLang="zh-TW" sz="2400" strike="noStrike" kern="1200" dirty="0" smtClean="0">
              <a:solidFill>
                <a:schemeClr val="tx1"/>
              </a:solidFill>
            </a:rPr>
            <a:t>960</a:t>
          </a:r>
          <a:r>
            <a:rPr lang="zh-TW" altLang="en-US" sz="24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個郵件帳號</a:t>
          </a:r>
          <a:r>
            <a:rPr lang="en-US" altLang="zh-TW" sz="24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)</a:t>
          </a:r>
          <a:endParaRPr lang="zh-TW" altLang="en-US" sz="2400" b="1" kern="1200" dirty="0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0" y="0"/>
        <a:ext cx="5782979" cy="1531620"/>
      </dsp:txXfrm>
    </dsp:sp>
    <dsp:sp modelId="{39212B34-C961-4664-879B-BB3D858892CB}">
      <dsp:nvSpPr>
        <dsp:cNvPr id="0" name=""/>
        <dsp:cNvSpPr/>
      </dsp:nvSpPr>
      <dsp:spPr>
        <a:xfrm>
          <a:off x="434958" y="1733551"/>
          <a:ext cx="7772432" cy="163829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2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社交工程郵件類型</a:t>
          </a:r>
          <a:r>
            <a:rPr lang="en-US" altLang="zh-TW" sz="22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(</a:t>
          </a:r>
          <a:r>
            <a:rPr lang="zh-TW" altLang="en-US" sz="2200" b="1" strike="noStrike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共</a:t>
          </a:r>
          <a:r>
            <a:rPr lang="en-US" altLang="zh-TW" sz="2200" b="1" strike="noStrike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9</a:t>
          </a:r>
          <a:r>
            <a:rPr lang="zh-TW" altLang="en-US" sz="22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種信件</a:t>
          </a:r>
          <a:r>
            <a:rPr lang="en-US" altLang="zh-TW" sz="22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)</a:t>
          </a:r>
          <a:endParaRPr lang="zh-TW" altLang="en-US" sz="2200" b="1" kern="1200" dirty="0" smtClean="0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隨機寄發</a:t>
          </a:r>
          <a:r>
            <a:rPr lang="en-US" altLang="zh-TW" sz="2200" b="1" strike="noStrike" kern="1200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rPr>
            <a:t>3</a:t>
          </a:r>
          <a:r>
            <a:rPr lang="zh-TW" altLang="en-US" sz="2200" b="1" strike="noStrike" kern="1200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rPr>
            <a:t>種類型之社交工程郵件</a:t>
          </a:r>
          <a:r>
            <a:rPr lang="zh-TW" altLang="en-US" sz="22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至每個電子郵件帳號</a:t>
          </a:r>
          <a:endParaRPr lang="zh-TW" altLang="en-US" sz="2200" b="1" kern="1200" dirty="0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434958" y="1733551"/>
        <a:ext cx="6033284" cy="1638297"/>
      </dsp:txXfrm>
    </dsp:sp>
    <dsp:sp modelId="{431C7644-585A-47A8-9C57-0D943E47107E}">
      <dsp:nvSpPr>
        <dsp:cNvPr id="0" name=""/>
        <dsp:cNvSpPr/>
      </dsp:nvSpPr>
      <dsp:spPr>
        <a:xfrm>
          <a:off x="1296352" y="3573779"/>
          <a:ext cx="7345997" cy="153162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b="1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透過「社交工程演練系統」採隨機寄發社交工程郵件，並記錄</a:t>
          </a:r>
          <a:r>
            <a:rPr lang="zh-TW" altLang="en-US" sz="2300" b="1" strike="noStrike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使用者「</a:t>
          </a:r>
          <a:r>
            <a:rPr lang="zh-TW" altLang="en-US" sz="2300" b="1" strike="noStrike" kern="1200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rPr>
            <a:t>開啟郵件」、「點閱連結」及「開啟附件」</a:t>
          </a:r>
          <a:r>
            <a:rPr lang="zh-TW" altLang="en-US" sz="2300" b="1" strike="noStrike" kern="12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等行為</a:t>
          </a:r>
          <a:endParaRPr lang="zh-TW" altLang="en-US" sz="2300" b="1" strike="noStrike" kern="1200" dirty="0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1296352" y="3573779"/>
        <a:ext cx="5702268" cy="1531620"/>
      </dsp:txXfrm>
    </dsp:sp>
    <dsp:sp modelId="{1D6C8211-7240-48DF-9705-62D8B7781F90}">
      <dsp:nvSpPr>
        <dsp:cNvPr id="0" name=""/>
        <dsp:cNvSpPr/>
      </dsp:nvSpPr>
      <dsp:spPr>
        <a:xfrm>
          <a:off x="6350444" y="1161478"/>
          <a:ext cx="995553" cy="99555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200" b="1" kern="1200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350444" y="1161478"/>
        <a:ext cx="995553" cy="995553"/>
      </dsp:txXfrm>
    </dsp:sp>
    <dsp:sp modelId="{E5189BC2-7E91-46CD-8B89-A75DA499008C}">
      <dsp:nvSpPr>
        <dsp:cNvPr id="0" name=""/>
        <dsp:cNvSpPr/>
      </dsp:nvSpPr>
      <dsp:spPr>
        <a:xfrm>
          <a:off x="6998620" y="2938157"/>
          <a:ext cx="995553" cy="99555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200" b="1" kern="1200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998620" y="2938157"/>
        <a:ext cx="995553" cy="9955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kumimoji="0" sz="1200" smtClean="0">
                <a:ea typeface="+mn-ea"/>
              </a:defRPr>
            </a:lvl1pPr>
          </a:lstStyle>
          <a:p>
            <a:pPr>
              <a:defRPr/>
            </a:pPr>
            <a:fld id="{BBC27470-A8DF-4D35-AEFF-5A1C85474D3A}" type="datetimeFigureOut">
              <a:rPr lang="zh-TW" altLang="en-US"/>
              <a:pPr>
                <a:defRPr/>
              </a:pPr>
              <a:t>2015/12/21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kumimoji="0" sz="1200" smtClean="0">
                <a:ea typeface="+mn-ea"/>
              </a:defRPr>
            </a:lvl1pPr>
          </a:lstStyle>
          <a:p>
            <a:pPr>
              <a:defRPr/>
            </a:pPr>
            <a:fld id="{8BBAEB31-6C8C-4930-BA40-A7C524AA5B5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192550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kumimoji="0" sz="1200" smtClean="0">
                <a:ea typeface="+mn-ea"/>
              </a:defRPr>
            </a:lvl1pPr>
          </a:lstStyle>
          <a:p>
            <a:pPr>
              <a:defRPr/>
            </a:pPr>
            <a:fld id="{C421F980-FBBF-44BD-B065-6B605E5DF860}" type="datetimeFigureOut">
              <a:rPr lang="zh-TW" altLang="en-US"/>
              <a:pPr>
                <a:defRPr/>
              </a:pPr>
              <a:t>2015/12/21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31" tIns="45715" rIns="91431" bIns="45715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31338"/>
            <a:ext cx="2946400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kumimoji="0" sz="1200" smtClean="0">
                <a:ea typeface="+mn-ea"/>
              </a:defRPr>
            </a:lvl1pPr>
          </a:lstStyle>
          <a:p>
            <a:pPr>
              <a:defRPr/>
            </a:pPr>
            <a:fld id="{7205A31B-F3E5-45EA-B1F0-48EA4995E29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167855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投影片影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kumimoji="1" lang="en-US" altLang="zh-TW" smtClean="0"/>
              <a:t>12/17</a:t>
            </a:r>
            <a:endParaRPr kumimoji="1" lang="zh-TW" altLang="en-US" smtClean="0"/>
          </a:p>
        </p:txBody>
      </p:sp>
      <p:sp>
        <p:nvSpPr>
          <p:cNvPr id="19459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D1C5600-9609-41F4-B1D7-DD3AE53AF1D0}" type="slidenum">
              <a:rPr lang="zh-TW" altLang="en-US"/>
              <a:pPr/>
              <a:t>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3C2DB-F74F-4009-A530-2EB5DF1D680D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9074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05A31B-F3E5-45EA-B1F0-48EA4995E296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dirty="0" smtClean="0"/>
          </a:p>
        </p:txBody>
      </p:sp>
      <p:sp>
        <p:nvSpPr>
          <p:cNvPr id="53251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BC10DED-288C-42C2-81A3-070B21AA387F}" type="slidenum">
              <a:rPr lang="zh-TW" altLang="en-US"/>
              <a:pPr/>
              <a:t>11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2950"/>
            <a:ext cx="4965700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>
              <a:latin typeface="Arial" charset="0"/>
            </a:endParaRPr>
          </a:p>
        </p:txBody>
      </p:sp>
      <p:sp>
        <p:nvSpPr>
          <p:cNvPr id="57347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A2C79BD-86D6-40F3-8751-53449F9C258F}" type="slidenum">
              <a:rPr kumimoji="1" lang="en-US" altLang="zh-TW"/>
              <a:pPr/>
              <a:t>12</a:t>
            </a:fld>
            <a:endParaRPr kumimoji="1" lang="en-US" altLang="zh-TW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3C2DB-F74F-4009-A530-2EB5DF1D680D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05A31B-F3E5-45EA-B1F0-48EA4995E296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 bwMode="gray"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2"/>
          <p:cNvSpPr>
            <a:spLocks noChangeArrowheads="1"/>
          </p:cNvSpPr>
          <p:nvPr/>
        </p:nvSpPr>
        <p:spPr bwMode="gray">
          <a:xfrm>
            <a:off x="0" y="0"/>
            <a:ext cx="9144000" cy="3657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endParaRPr kumimoji="0" lang="zh-TW" altLang="zh-TW">
              <a:ea typeface="+mn-ea"/>
            </a:endParaRPr>
          </a:p>
        </p:txBody>
      </p:sp>
      <p:sp>
        <p:nvSpPr>
          <p:cNvPr id="5" name="AutoShape 103"/>
          <p:cNvSpPr>
            <a:spLocks noChangeArrowheads="1"/>
          </p:cNvSpPr>
          <p:nvPr/>
        </p:nvSpPr>
        <p:spPr bwMode="gray">
          <a:xfrm>
            <a:off x="2705100" y="3836988"/>
            <a:ext cx="5867400" cy="838200"/>
          </a:xfrm>
          <a:prstGeom prst="roundRect">
            <a:avLst>
              <a:gd name="adj" fmla="val 50000"/>
            </a:avLst>
          </a:prstGeom>
          <a:solidFill>
            <a:schemeClr val="tx2"/>
          </a:soli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Rectangle 105"/>
          <p:cNvSpPr>
            <a:spLocks noChangeArrowheads="1"/>
          </p:cNvSpPr>
          <p:nvPr/>
        </p:nvSpPr>
        <p:spPr bwMode="gray">
          <a:xfrm>
            <a:off x="7696200" y="2286000"/>
            <a:ext cx="533400" cy="838200"/>
          </a:xfrm>
          <a:prstGeom prst="rect">
            <a:avLst/>
          </a:prstGeom>
          <a:noFill/>
          <a:ln w="952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>
              <a:ea typeface="+mn-ea"/>
            </a:endParaRPr>
          </a:p>
        </p:txBody>
      </p:sp>
      <p:sp>
        <p:nvSpPr>
          <p:cNvPr id="7" name="Rectangle 106"/>
          <p:cNvSpPr>
            <a:spLocks noChangeArrowheads="1"/>
          </p:cNvSpPr>
          <p:nvPr/>
        </p:nvSpPr>
        <p:spPr bwMode="gray">
          <a:xfrm>
            <a:off x="6934200" y="1676400"/>
            <a:ext cx="914400" cy="838200"/>
          </a:xfrm>
          <a:prstGeom prst="rect">
            <a:avLst/>
          </a:prstGeom>
          <a:noFill/>
          <a:ln w="952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>
              <a:ea typeface="+mn-ea"/>
            </a:endParaRPr>
          </a:p>
        </p:txBody>
      </p:sp>
      <p:sp>
        <p:nvSpPr>
          <p:cNvPr id="8" name="Rectangle 107"/>
          <p:cNvSpPr>
            <a:spLocks noChangeArrowheads="1"/>
          </p:cNvSpPr>
          <p:nvPr/>
        </p:nvSpPr>
        <p:spPr bwMode="gray">
          <a:xfrm>
            <a:off x="8077200" y="685800"/>
            <a:ext cx="914400" cy="1524000"/>
          </a:xfrm>
          <a:prstGeom prst="rect">
            <a:avLst/>
          </a:prstGeom>
          <a:noFill/>
          <a:ln w="952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>
              <a:ea typeface="+mn-ea"/>
            </a:endParaRPr>
          </a:p>
        </p:txBody>
      </p:sp>
      <p:sp>
        <p:nvSpPr>
          <p:cNvPr id="9" name="Rectangle 108"/>
          <p:cNvSpPr>
            <a:spLocks noChangeArrowheads="1"/>
          </p:cNvSpPr>
          <p:nvPr/>
        </p:nvSpPr>
        <p:spPr bwMode="gray">
          <a:xfrm>
            <a:off x="6553200" y="1295400"/>
            <a:ext cx="533400" cy="533400"/>
          </a:xfrm>
          <a:prstGeom prst="rect">
            <a:avLst/>
          </a:prstGeom>
          <a:noFill/>
          <a:ln w="952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>
              <a:ea typeface="+mn-ea"/>
            </a:endParaRPr>
          </a:p>
        </p:txBody>
      </p:sp>
      <p:sp>
        <p:nvSpPr>
          <p:cNvPr id="10" name="Rectangle 110"/>
          <p:cNvSpPr>
            <a:spLocks noChangeArrowheads="1"/>
          </p:cNvSpPr>
          <p:nvPr/>
        </p:nvSpPr>
        <p:spPr bwMode="gray">
          <a:xfrm>
            <a:off x="6324600" y="3429000"/>
            <a:ext cx="533400" cy="533400"/>
          </a:xfrm>
          <a:prstGeom prst="rect">
            <a:avLst/>
          </a:prstGeom>
          <a:noFill/>
          <a:ln w="952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Rectangle 114"/>
          <p:cNvSpPr>
            <a:spLocks noChangeArrowheads="1"/>
          </p:cNvSpPr>
          <p:nvPr/>
        </p:nvSpPr>
        <p:spPr bwMode="gray">
          <a:xfrm>
            <a:off x="3810000" y="3200400"/>
            <a:ext cx="152400" cy="152400"/>
          </a:xfrm>
          <a:prstGeom prst="rect">
            <a:avLst/>
          </a:prstGeom>
          <a:solidFill>
            <a:srgbClr val="FFFFFF">
              <a:alpha val="50000"/>
            </a:srgbClr>
          </a:soli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Rectangle 120"/>
          <p:cNvSpPr>
            <a:spLocks noChangeArrowheads="1"/>
          </p:cNvSpPr>
          <p:nvPr/>
        </p:nvSpPr>
        <p:spPr bwMode="gray">
          <a:xfrm>
            <a:off x="4267200" y="3200400"/>
            <a:ext cx="152400" cy="152400"/>
          </a:xfrm>
          <a:prstGeom prst="rect">
            <a:avLst/>
          </a:prstGeom>
          <a:solidFill>
            <a:srgbClr val="FFFFFF">
              <a:alpha val="50000"/>
            </a:srgbClr>
          </a:soli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Rectangle 124"/>
          <p:cNvSpPr>
            <a:spLocks noChangeArrowheads="1"/>
          </p:cNvSpPr>
          <p:nvPr/>
        </p:nvSpPr>
        <p:spPr bwMode="gray">
          <a:xfrm>
            <a:off x="4495800" y="3200400"/>
            <a:ext cx="152400" cy="152400"/>
          </a:xfrm>
          <a:prstGeom prst="rect">
            <a:avLst/>
          </a:prstGeom>
          <a:solidFill>
            <a:srgbClr val="FFFFFF">
              <a:alpha val="50000"/>
            </a:srgbClr>
          </a:soli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Rectangle 126"/>
          <p:cNvSpPr>
            <a:spLocks noChangeArrowheads="1"/>
          </p:cNvSpPr>
          <p:nvPr/>
        </p:nvSpPr>
        <p:spPr bwMode="gray">
          <a:xfrm>
            <a:off x="4724400" y="3200400"/>
            <a:ext cx="152400" cy="152400"/>
          </a:xfrm>
          <a:prstGeom prst="rect">
            <a:avLst/>
          </a:prstGeom>
          <a:solidFill>
            <a:srgbClr val="FFFFFF">
              <a:alpha val="50000"/>
            </a:srgbClr>
          </a:soli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5" name="Group 211"/>
          <p:cNvGrpSpPr>
            <a:grpSpLocks/>
          </p:cNvGrpSpPr>
          <p:nvPr/>
        </p:nvGrpSpPr>
        <p:grpSpPr bwMode="auto">
          <a:xfrm>
            <a:off x="4724400" y="2286000"/>
            <a:ext cx="1295400" cy="838200"/>
            <a:chOff x="2976" y="1440"/>
            <a:chExt cx="816" cy="528"/>
          </a:xfrm>
        </p:grpSpPr>
        <p:sp>
          <p:nvSpPr>
            <p:cNvPr id="16" name="Rectangle 104"/>
            <p:cNvSpPr>
              <a:spLocks noChangeArrowheads="1"/>
            </p:cNvSpPr>
            <p:nvPr/>
          </p:nvSpPr>
          <p:spPr bwMode="gray">
            <a:xfrm>
              <a:off x="3120" y="1440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17" name="Rectangle 125"/>
            <p:cNvSpPr>
              <a:spLocks noChangeArrowheads="1"/>
            </p:cNvSpPr>
            <p:nvPr/>
          </p:nvSpPr>
          <p:spPr bwMode="gray">
            <a:xfrm>
              <a:off x="2976" y="1728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18" name="Rectangle 127"/>
            <p:cNvSpPr>
              <a:spLocks noChangeArrowheads="1"/>
            </p:cNvSpPr>
            <p:nvPr/>
          </p:nvSpPr>
          <p:spPr bwMode="gray">
            <a:xfrm>
              <a:off x="3120" y="1584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19" name="Rectangle 128"/>
            <p:cNvSpPr>
              <a:spLocks noChangeArrowheads="1"/>
            </p:cNvSpPr>
            <p:nvPr/>
          </p:nvSpPr>
          <p:spPr bwMode="gray">
            <a:xfrm>
              <a:off x="3120" y="1728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20" name="Rectangle 129"/>
            <p:cNvSpPr>
              <a:spLocks noChangeArrowheads="1"/>
            </p:cNvSpPr>
            <p:nvPr/>
          </p:nvSpPr>
          <p:spPr bwMode="gray">
            <a:xfrm>
              <a:off x="3120" y="1872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21" name="Rectangle 130"/>
            <p:cNvSpPr>
              <a:spLocks noChangeArrowheads="1"/>
            </p:cNvSpPr>
            <p:nvPr/>
          </p:nvSpPr>
          <p:spPr bwMode="gray">
            <a:xfrm>
              <a:off x="3264" y="1584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22" name="Rectangle 131"/>
            <p:cNvSpPr>
              <a:spLocks noChangeArrowheads="1"/>
            </p:cNvSpPr>
            <p:nvPr/>
          </p:nvSpPr>
          <p:spPr bwMode="gray">
            <a:xfrm>
              <a:off x="3264" y="1872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23" name="Rectangle 132"/>
            <p:cNvSpPr>
              <a:spLocks noChangeArrowheads="1"/>
            </p:cNvSpPr>
            <p:nvPr/>
          </p:nvSpPr>
          <p:spPr bwMode="gray">
            <a:xfrm>
              <a:off x="3408" y="1440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24" name="Rectangle 133"/>
            <p:cNvSpPr>
              <a:spLocks noChangeArrowheads="1"/>
            </p:cNvSpPr>
            <p:nvPr/>
          </p:nvSpPr>
          <p:spPr bwMode="gray">
            <a:xfrm>
              <a:off x="3408" y="1584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25" name="Rectangle 134"/>
            <p:cNvSpPr>
              <a:spLocks noChangeArrowheads="1"/>
            </p:cNvSpPr>
            <p:nvPr/>
          </p:nvSpPr>
          <p:spPr bwMode="gray">
            <a:xfrm>
              <a:off x="3408" y="1728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26" name="Rectangle 135"/>
            <p:cNvSpPr>
              <a:spLocks noChangeArrowheads="1"/>
            </p:cNvSpPr>
            <p:nvPr/>
          </p:nvSpPr>
          <p:spPr bwMode="gray">
            <a:xfrm>
              <a:off x="3408" y="1872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27" name="Rectangle 136"/>
            <p:cNvSpPr>
              <a:spLocks noChangeArrowheads="1"/>
            </p:cNvSpPr>
            <p:nvPr/>
          </p:nvSpPr>
          <p:spPr bwMode="gray">
            <a:xfrm>
              <a:off x="3552" y="1440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28" name="Rectangle 137"/>
            <p:cNvSpPr>
              <a:spLocks noChangeArrowheads="1"/>
            </p:cNvSpPr>
            <p:nvPr/>
          </p:nvSpPr>
          <p:spPr bwMode="gray">
            <a:xfrm>
              <a:off x="3552" y="1728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29" name="Rectangle 138"/>
            <p:cNvSpPr>
              <a:spLocks noChangeArrowheads="1"/>
            </p:cNvSpPr>
            <p:nvPr/>
          </p:nvSpPr>
          <p:spPr bwMode="gray">
            <a:xfrm>
              <a:off x="3696" y="1584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30" name="Rectangle 139"/>
            <p:cNvSpPr>
              <a:spLocks noChangeArrowheads="1"/>
            </p:cNvSpPr>
            <p:nvPr/>
          </p:nvSpPr>
          <p:spPr bwMode="gray">
            <a:xfrm>
              <a:off x="3696" y="1728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31" name="Rectangle 140"/>
            <p:cNvSpPr>
              <a:spLocks noChangeArrowheads="1"/>
            </p:cNvSpPr>
            <p:nvPr/>
          </p:nvSpPr>
          <p:spPr bwMode="gray">
            <a:xfrm>
              <a:off x="3696" y="1872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</p:grpSp>
      <p:grpSp>
        <p:nvGrpSpPr>
          <p:cNvPr id="32" name="Group 212"/>
          <p:cNvGrpSpPr>
            <a:grpSpLocks/>
          </p:cNvGrpSpPr>
          <p:nvPr/>
        </p:nvGrpSpPr>
        <p:grpSpPr bwMode="auto">
          <a:xfrm>
            <a:off x="3352800" y="2514600"/>
            <a:ext cx="1295400" cy="609600"/>
            <a:chOff x="2112" y="1584"/>
            <a:chExt cx="816" cy="384"/>
          </a:xfrm>
        </p:grpSpPr>
        <p:sp>
          <p:nvSpPr>
            <p:cNvPr id="33" name="Rectangle 112"/>
            <p:cNvSpPr>
              <a:spLocks noChangeArrowheads="1"/>
            </p:cNvSpPr>
            <p:nvPr/>
          </p:nvSpPr>
          <p:spPr bwMode="gray">
            <a:xfrm>
              <a:off x="2400" y="1584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34" name="Rectangle 113"/>
            <p:cNvSpPr>
              <a:spLocks noChangeArrowheads="1"/>
            </p:cNvSpPr>
            <p:nvPr/>
          </p:nvSpPr>
          <p:spPr bwMode="gray">
            <a:xfrm>
              <a:off x="2400" y="1872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35" name="Rectangle 115"/>
            <p:cNvSpPr>
              <a:spLocks noChangeArrowheads="1"/>
            </p:cNvSpPr>
            <p:nvPr/>
          </p:nvSpPr>
          <p:spPr bwMode="gray">
            <a:xfrm>
              <a:off x="2544" y="1584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36" name="Rectangle 116"/>
            <p:cNvSpPr>
              <a:spLocks noChangeArrowheads="1"/>
            </p:cNvSpPr>
            <p:nvPr/>
          </p:nvSpPr>
          <p:spPr bwMode="gray">
            <a:xfrm>
              <a:off x="2544" y="1728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37" name="Rectangle 117"/>
            <p:cNvSpPr>
              <a:spLocks noChangeArrowheads="1"/>
            </p:cNvSpPr>
            <p:nvPr/>
          </p:nvSpPr>
          <p:spPr bwMode="gray">
            <a:xfrm>
              <a:off x="2544" y="1872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38" name="Rectangle 118"/>
            <p:cNvSpPr>
              <a:spLocks noChangeArrowheads="1"/>
            </p:cNvSpPr>
            <p:nvPr/>
          </p:nvSpPr>
          <p:spPr bwMode="gray">
            <a:xfrm>
              <a:off x="2688" y="1584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39" name="Rectangle 119"/>
            <p:cNvSpPr>
              <a:spLocks noChangeArrowheads="1"/>
            </p:cNvSpPr>
            <p:nvPr/>
          </p:nvSpPr>
          <p:spPr bwMode="gray">
            <a:xfrm>
              <a:off x="2688" y="1872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40" name="Rectangle 121"/>
            <p:cNvSpPr>
              <a:spLocks noChangeArrowheads="1"/>
            </p:cNvSpPr>
            <p:nvPr/>
          </p:nvSpPr>
          <p:spPr bwMode="gray">
            <a:xfrm>
              <a:off x="2832" y="1584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41" name="Rectangle 122"/>
            <p:cNvSpPr>
              <a:spLocks noChangeArrowheads="1"/>
            </p:cNvSpPr>
            <p:nvPr/>
          </p:nvSpPr>
          <p:spPr bwMode="gray">
            <a:xfrm>
              <a:off x="2832" y="1728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42" name="Rectangle 123"/>
            <p:cNvSpPr>
              <a:spLocks noChangeArrowheads="1"/>
            </p:cNvSpPr>
            <p:nvPr/>
          </p:nvSpPr>
          <p:spPr bwMode="gray">
            <a:xfrm>
              <a:off x="2832" y="1872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43" name="Rectangle 141"/>
            <p:cNvSpPr>
              <a:spLocks noChangeArrowheads="1"/>
            </p:cNvSpPr>
            <p:nvPr/>
          </p:nvSpPr>
          <p:spPr bwMode="gray">
            <a:xfrm>
              <a:off x="2256" y="1872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44" name="Rectangle 142"/>
            <p:cNvSpPr>
              <a:spLocks noChangeArrowheads="1"/>
            </p:cNvSpPr>
            <p:nvPr/>
          </p:nvSpPr>
          <p:spPr bwMode="gray">
            <a:xfrm>
              <a:off x="2112" y="1872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</p:grpSp>
      <p:grpSp>
        <p:nvGrpSpPr>
          <p:cNvPr id="45" name="Group 143"/>
          <p:cNvGrpSpPr>
            <a:grpSpLocks/>
          </p:cNvGrpSpPr>
          <p:nvPr/>
        </p:nvGrpSpPr>
        <p:grpSpPr bwMode="auto">
          <a:xfrm>
            <a:off x="762000" y="4114800"/>
            <a:ext cx="1905000" cy="762000"/>
            <a:chOff x="2112" y="1632"/>
            <a:chExt cx="1680" cy="672"/>
          </a:xfrm>
        </p:grpSpPr>
        <p:sp>
          <p:nvSpPr>
            <p:cNvPr id="46" name="Rectangle 144"/>
            <p:cNvSpPr>
              <a:spLocks noChangeArrowheads="1"/>
            </p:cNvSpPr>
            <p:nvPr userDrawn="1"/>
          </p:nvSpPr>
          <p:spPr bwMode="gray">
            <a:xfrm>
              <a:off x="2400" y="1776"/>
              <a:ext cx="95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7" name="Rectangle 145"/>
            <p:cNvSpPr>
              <a:spLocks noChangeArrowheads="1"/>
            </p:cNvSpPr>
            <p:nvPr userDrawn="1"/>
          </p:nvSpPr>
          <p:spPr bwMode="gray">
            <a:xfrm>
              <a:off x="2400" y="2065"/>
              <a:ext cx="95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8" name="Rectangle 146"/>
            <p:cNvSpPr>
              <a:spLocks noChangeArrowheads="1"/>
            </p:cNvSpPr>
            <p:nvPr userDrawn="1"/>
          </p:nvSpPr>
          <p:spPr bwMode="gray">
            <a:xfrm>
              <a:off x="2400" y="2207"/>
              <a:ext cx="95" cy="97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9" name="Rectangle 147"/>
            <p:cNvSpPr>
              <a:spLocks noChangeArrowheads="1"/>
            </p:cNvSpPr>
            <p:nvPr userDrawn="1"/>
          </p:nvSpPr>
          <p:spPr bwMode="gray">
            <a:xfrm>
              <a:off x="2545" y="1776"/>
              <a:ext cx="95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50" name="Rectangle 148"/>
            <p:cNvSpPr>
              <a:spLocks noChangeArrowheads="1"/>
            </p:cNvSpPr>
            <p:nvPr userDrawn="1"/>
          </p:nvSpPr>
          <p:spPr bwMode="gray">
            <a:xfrm>
              <a:off x="2545" y="1920"/>
              <a:ext cx="95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51" name="Rectangle 149"/>
            <p:cNvSpPr>
              <a:spLocks noChangeArrowheads="1"/>
            </p:cNvSpPr>
            <p:nvPr userDrawn="1"/>
          </p:nvSpPr>
          <p:spPr bwMode="gray">
            <a:xfrm>
              <a:off x="2545" y="2065"/>
              <a:ext cx="95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52" name="Rectangle 150"/>
            <p:cNvSpPr>
              <a:spLocks noChangeArrowheads="1"/>
            </p:cNvSpPr>
            <p:nvPr userDrawn="1"/>
          </p:nvSpPr>
          <p:spPr bwMode="gray">
            <a:xfrm>
              <a:off x="2687" y="1776"/>
              <a:ext cx="97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53" name="Rectangle 151"/>
            <p:cNvSpPr>
              <a:spLocks noChangeArrowheads="1"/>
            </p:cNvSpPr>
            <p:nvPr userDrawn="1"/>
          </p:nvSpPr>
          <p:spPr bwMode="gray">
            <a:xfrm>
              <a:off x="2687" y="2065"/>
              <a:ext cx="97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54" name="Rectangle 152"/>
            <p:cNvSpPr>
              <a:spLocks noChangeArrowheads="1"/>
            </p:cNvSpPr>
            <p:nvPr userDrawn="1"/>
          </p:nvSpPr>
          <p:spPr bwMode="gray">
            <a:xfrm>
              <a:off x="2687" y="2207"/>
              <a:ext cx="97" cy="97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55" name="Rectangle 153"/>
            <p:cNvSpPr>
              <a:spLocks noChangeArrowheads="1"/>
            </p:cNvSpPr>
            <p:nvPr userDrawn="1"/>
          </p:nvSpPr>
          <p:spPr bwMode="gray">
            <a:xfrm>
              <a:off x="2832" y="1776"/>
              <a:ext cx="97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56" name="Rectangle 154"/>
            <p:cNvSpPr>
              <a:spLocks noChangeArrowheads="1"/>
            </p:cNvSpPr>
            <p:nvPr userDrawn="1"/>
          </p:nvSpPr>
          <p:spPr bwMode="gray">
            <a:xfrm>
              <a:off x="2832" y="1920"/>
              <a:ext cx="97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57" name="Rectangle 155"/>
            <p:cNvSpPr>
              <a:spLocks noChangeArrowheads="1"/>
            </p:cNvSpPr>
            <p:nvPr userDrawn="1"/>
          </p:nvSpPr>
          <p:spPr bwMode="gray">
            <a:xfrm>
              <a:off x="2832" y="2065"/>
              <a:ext cx="97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58" name="Rectangle 156"/>
            <p:cNvSpPr>
              <a:spLocks noChangeArrowheads="1"/>
            </p:cNvSpPr>
            <p:nvPr userDrawn="1"/>
          </p:nvSpPr>
          <p:spPr bwMode="gray">
            <a:xfrm>
              <a:off x="2832" y="2207"/>
              <a:ext cx="97" cy="97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59" name="Rectangle 157"/>
            <p:cNvSpPr>
              <a:spLocks noChangeArrowheads="1"/>
            </p:cNvSpPr>
            <p:nvPr userDrawn="1"/>
          </p:nvSpPr>
          <p:spPr bwMode="gray">
            <a:xfrm>
              <a:off x="2976" y="1920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0" name="Rectangle 158"/>
            <p:cNvSpPr>
              <a:spLocks noChangeArrowheads="1"/>
            </p:cNvSpPr>
            <p:nvPr userDrawn="1"/>
          </p:nvSpPr>
          <p:spPr bwMode="gray">
            <a:xfrm>
              <a:off x="2976" y="2207"/>
              <a:ext cx="97" cy="97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1" name="Rectangle 159"/>
            <p:cNvSpPr>
              <a:spLocks noChangeArrowheads="1"/>
            </p:cNvSpPr>
            <p:nvPr userDrawn="1"/>
          </p:nvSpPr>
          <p:spPr bwMode="gray">
            <a:xfrm>
              <a:off x="3120" y="1776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2" name="Rectangle 160"/>
            <p:cNvSpPr>
              <a:spLocks noChangeArrowheads="1"/>
            </p:cNvSpPr>
            <p:nvPr userDrawn="1"/>
          </p:nvSpPr>
          <p:spPr bwMode="gray">
            <a:xfrm>
              <a:off x="3120" y="1920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3" name="Rectangle 161"/>
            <p:cNvSpPr>
              <a:spLocks noChangeArrowheads="1"/>
            </p:cNvSpPr>
            <p:nvPr userDrawn="1"/>
          </p:nvSpPr>
          <p:spPr bwMode="gray">
            <a:xfrm>
              <a:off x="3120" y="2065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4" name="Rectangle 162"/>
            <p:cNvSpPr>
              <a:spLocks noChangeArrowheads="1"/>
            </p:cNvSpPr>
            <p:nvPr userDrawn="1"/>
          </p:nvSpPr>
          <p:spPr bwMode="gray">
            <a:xfrm>
              <a:off x="3264" y="1776"/>
              <a:ext cx="95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5" name="Rectangle 163"/>
            <p:cNvSpPr>
              <a:spLocks noChangeArrowheads="1"/>
            </p:cNvSpPr>
            <p:nvPr userDrawn="1"/>
          </p:nvSpPr>
          <p:spPr bwMode="gray">
            <a:xfrm>
              <a:off x="3264" y="2065"/>
              <a:ext cx="95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6" name="Rectangle 164"/>
            <p:cNvSpPr>
              <a:spLocks noChangeArrowheads="1"/>
            </p:cNvSpPr>
            <p:nvPr userDrawn="1"/>
          </p:nvSpPr>
          <p:spPr bwMode="gray">
            <a:xfrm>
              <a:off x="3408" y="1632"/>
              <a:ext cx="95" cy="97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7" name="Rectangle 165"/>
            <p:cNvSpPr>
              <a:spLocks noChangeArrowheads="1"/>
            </p:cNvSpPr>
            <p:nvPr userDrawn="1"/>
          </p:nvSpPr>
          <p:spPr bwMode="gray">
            <a:xfrm>
              <a:off x="3408" y="1776"/>
              <a:ext cx="95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8" name="Rectangle 166"/>
            <p:cNvSpPr>
              <a:spLocks noChangeArrowheads="1"/>
            </p:cNvSpPr>
            <p:nvPr userDrawn="1"/>
          </p:nvSpPr>
          <p:spPr bwMode="gray">
            <a:xfrm>
              <a:off x="3408" y="1920"/>
              <a:ext cx="95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9" name="Rectangle 167"/>
            <p:cNvSpPr>
              <a:spLocks noChangeArrowheads="1"/>
            </p:cNvSpPr>
            <p:nvPr userDrawn="1"/>
          </p:nvSpPr>
          <p:spPr bwMode="gray">
            <a:xfrm>
              <a:off x="3408" y="2065"/>
              <a:ext cx="95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0" name="Rectangle 168"/>
            <p:cNvSpPr>
              <a:spLocks noChangeArrowheads="1"/>
            </p:cNvSpPr>
            <p:nvPr userDrawn="1"/>
          </p:nvSpPr>
          <p:spPr bwMode="gray">
            <a:xfrm>
              <a:off x="3553" y="1632"/>
              <a:ext cx="95" cy="97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1" name="Rectangle 169"/>
            <p:cNvSpPr>
              <a:spLocks noChangeArrowheads="1"/>
            </p:cNvSpPr>
            <p:nvPr userDrawn="1"/>
          </p:nvSpPr>
          <p:spPr bwMode="gray">
            <a:xfrm>
              <a:off x="3553" y="1920"/>
              <a:ext cx="95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2" name="Rectangle 170"/>
            <p:cNvSpPr>
              <a:spLocks noChangeArrowheads="1"/>
            </p:cNvSpPr>
            <p:nvPr userDrawn="1"/>
          </p:nvSpPr>
          <p:spPr bwMode="gray">
            <a:xfrm>
              <a:off x="3695" y="1776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3" name="Rectangle 171"/>
            <p:cNvSpPr>
              <a:spLocks noChangeArrowheads="1"/>
            </p:cNvSpPr>
            <p:nvPr userDrawn="1"/>
          </p:nvSpPr>
          <p:spPr bwMode="gray">
            <a:xfrm>
              <a:off x="3695" y="1920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4" name="Rectangle 172"/>
            <p:cNvSpPr>
              <a:spLocks noChangeArrowheads="1"/>
            </p:cNvSpPr>
            <p:nvPr userDrawn="1"/>
          </p:nvSpPr>
          <p:spPr bwMode="gray">
            <a:xfrm>
              <a:off x="3695" y="2065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5" name="Rectangle 173"/>
            <p:cNvSpPr>
              <a:spLocks noChangeArrowheads="1"/>
            </p:cNvSpPr>
            <p:nvPr userDrawn="1"/>
          </p:nvSpPr>
          <p:spPr bwMode="gray">
            <a:xfrm>
              <a:off x="2256" y="2065"/>
              <a:ext cx="95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6" name="Rectangle 174"/>
            <p:cNvSpPr>
              <a:spLocks noChangeArrowheads="1"/>
            </p:cNvSpPr>
            <p:nvPr userDrawn="1"/>
          </p:nvSpPr>
          <p:spPr bwMode="gray">
            <a:xfrm>
              <a:off x="2112" y="2065"/>
              <a:ext cx="97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77" name="Group 175"/>
          <p:cNvGrpSpPr>
            <a:grpSpLocks/>
          </p:cNvGrpSpPr>
          <p:nvPr/>
        </p:nvGrpSpPr>
        <p:grpSpPr bwMode="auto">
          <a:xfrm>
            <a:off x="5486400" y="1371600"/>
            <a:ext cx="2667000" cy="1066800"/>
            <a:chOff x="2112" y="1632"/>
            <a:chExt cx="1680" cy="672"/>
          </a:xfrm>
        </p:grpSpPr>
        <p:sp>
          <p:nvSpPr>
            <p:cNvPr id="78" name="Rectangle 176"/>
            <p:cNvSpPr>
              <a:spLocks noChangeArrowheads="1"/>
            </p:cNvSpPr>
            <p:nvPr userDrawn="1"/>
          </p:nvSpPr>
          <p:spPr bwMode="gray">
            <a:xfrm>
              <a:off x="2400" y="1776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79" name="Rectangle 177"/>
            <p:cNvSpPr>
              <a:spLocks noChangeArrowheads="1"/>
            </p:cNvSpPr>
            <p:nvPr userDrawn="1"/>
          </p:nvSpPr>
          <p:spPr bwMode="gray">
            <a:xfrm>
              <a:off x="2400" y="2064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80" name="Rectangle 178"/>
            <p:cNvSpPr>
              <a:spLocks noChangeArrowheads="1"/>
            </p:cNvSpPr>
            <p:nvPr userDrawn="1"/>
          </p:nvSpPr>
          <p:spPr bwMode="gray">
            <a:xfrm>
              <a:off x="2400" y="2208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81" name="Rectangle 179"/>
            <p:cNvSpPr>
              <a:spLocks noChangeArrowheads="1"/>
            </p:cNvSpPr>
            <p:nvPr userDrawn="1"/>
          </p:nvSpPr>
          <p:spPr bwMode="gray">
            <a:xfrm>
              <a:off x="2544" y="1776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82" name="Rectangle 180"/>
            <p:cNvSpPr>
              <a:spLocks noChangeArrowheads="1"/>
            </p:cNvSpPr>
            <p:nvPr userDrawn="1"/>
          </p:nvSpPr>
          <p:spPr bwMode="gray">
            <a:xfrm>
              <a:off x="2544" y="1920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83" name="Rectangle 181"/>
            <p:cNvSpPr>
              <a:spLocks noChangeArrowheads="1"/>
            </p:cNvSpPr>
            <p:nvPr userDrawn="1"/>
          </p:nvSpPr>
          <p:spPr bwMode="gray">
            <a:xfrm>
              <a:off x="2544" y="2064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84" name="Rectangle 182"/>
            <p:cNvSpPr>
              <a:spLocks noChangeArrowheads="1"/>
            </p:cNvSpPr>
            <p:nvPr userDrawn="1"/>
          </p:nvSpPr>
          <p:spPr bwMode="gray">
            <a:xfrm>
              <a:off x="2688" y="1776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85" name="Rectangle 183"/>
            <p:cNvSpPr>
              <a:spLocks noChangeArrowheads="1"/>
            </p:cNvSpPr>
            <p:nvPr userDrawn="1"/>
          </p:nvSpPr>
          <p:spPr bwMode="gray">
            <a:xfrm>
              <a:off x="2688" y="2064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86" name="Rectangle 184"/>
            <p:cNvSpPr>
              <a:spLocks noChangeArrowheads="1"/>
            </p:cNvSpPr>
            <p:nvPr userDrawn="1"/>
          </p:nvSpPr>
          <p:spPr bwMode="gray">
            <a:xfrm>
              <a:off x="2688" y="2208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87" name="Rectangle 185"/>
            <p:cNvSpPr>
              <a:spLocks noChangeArrowheads="1"/>
            </p:cNvSpPr>
            <p:nvPr userDrawn="1"/>
          </p:nvSpPr>
          <p:spPr bwMode="gray">
            <a:xfrm>
              <a:off x="2832" y="1776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88" name="Rectangle 186"/>
            <p:cNvSpPr>
              <a:spLocks noChangeArrowheads="1"/>
            </p:cNvSpPr>
            <p:nvPr userDrawn="1"/>
          </p:nvSpPr>
          <p:spPr bwMode="gray">
            <a:xfrm>
              <a:off x="2832" y="1920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89" name="Rectangle 187"/>
            <p:cNvSpPr>
              <a:spLocks noChangeArrowheads="1"/>
            </p:cNvSpPr>
            <p:nvPr userDrawn="1"/>
          </p:nvSpPr>
          <p:spPr bwMode="gray">
            <a:xfrm>
              <a:off x="2832" y="2064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90" name="Rectangle 188"/>
            <p:cNvSpPr>
              <a:spLocks noChangeArrowheads="1"/>
            </p:cNvSpPr>
            <p:nvPr userDrawn="1"/>
          </p:nvSpPr>
          <p:spPr bwMode="gray">
            <a:xfrm>
              <a:off x="2832" y="2208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91" name="Rectangle 189"/>
            <p:cNvSpPr>
              <a:spLocks noChangeArrowheads="1"/>
            </p:cNvSpPr>
            <p:nvPr userDrawn="1"/>
          </p:nvSpPr>
          <p:spPr bwMode="gray">
            <a:xfrm>
              <a:off x="2976" y="1920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92" name="Rectangle 190"/>
            <p:cNvSpPr>
              <a:spLocks noChangeArrowheads="1"/>
            </p:cNvSpPr>
            <p:nvPr userDrawn="1"/>
          </p:nvSpPr>
          <p:spPr bwMode="gray">
            <a:xfrm>
              <a:off x="2976" y="2208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93" name="Rectangle 191"/>
            <p:cNvSpPr>
              <a:spLocks noChangeArrowheads="1"/>
            </p:cNvSpPr>
            <p:nvPr userDrawn="1"/>
          </p:nvSpPr>
          <p:spPr bwMode="gray">
            <a:xfrm>
              <a:off x="3120" y="1776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94" name="Rectangle 192"/>
            <p:cNvSpPr>
              <a:spLocks noChangeArrowheads="1"/>
            </p:cNvSpPr>
            <p:nvPr userDrawn="1"/>
          </p:nvSpPr>
          <p:spPr bwMode="gray">
            <a:xfrm>
              <a:off x="3120" y="1920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95" name="Rectangle 193"/>
            <p:cNvSpPr>
              <a:spLocks noChangeArrowheads="1"/>
            </p:cNvSpPr>
            <p:nvPr userDrawn="1"/>
          </p:nvSpPr>
          <p:spPr bwMode="gray">
            <a:xfrm>
              <a:off x="3120" y="2064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96" name="Rectangle 194"/>
            <p:cNvSpPr>
              <a:spLocks noChangeArrowheads="1"/>
            </p:cNvSpPr>
            <p:nvPr userDrawn="1"/>
          </p:nvSpPr>
          <p:spPr bwMode="gray">
            <a:xfrm>
              <a:off x="3264" y="1776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97" name="Rectangle 195"/>
            <p:cNvSpPr>
              <a:spLocks noChangeArrowheads="1"/>
            </p:cNvSpPr>
            <p:nvPr userDrawn="1"/>
          </p:nvSpPr>
          <p:spPr bwMode="gray">
            <a:xfrm>
              <a:off x="3264" y="2064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98" name="Rectangle 196"/>
            <p:cNvSpPr>
              <a:spLocks noChangeArrowheads="1"/>
            </p:cNvSpPr>
            <p:nvPr userDrawn="1"/>
          </p:nvSpPr>
          <p:spPr bwMode="gray">
            <a:xfrm>
              <a:off x="3408" y="1632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99" name="Rectangle 197"/>
            <p:cNvSpPr>
              <a:spLocks noChangeArrowheads="1"/>
            </p:cNvSpPr>
            <p:nvPr userDrawn="1"/>
          </p:nvSpPr>
          <p:spPr bwMode="gray">
            <a:xfrm>
              <a:off x="3408" y="1776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100" name="Rectangle 198"/>
            <p:cNvSpPr>
              <a:spLocks noChangeArrowheads="1"/>
            </p:cNvSpPr>
            <p:nvPr userDrawn="1"/>
          </p:nvSpPr>
          <p:spPr bwMode="gray">
            <a:xfrm>
              <a:off x="3408" y="1920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101" name="Rectangle 199"/>
            <p:cNvSpPr>
              <a:spLocks noChangeArrowheads="1"/>
            </p:cNvSpPr>
            <p:nvPr userDrawn="1"/>
          </p:nvSpPr>
          <p:spPr bwMode="gray">
            <a:xfrm>
              <a:off x="3408" y="2064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102" name="Rectangle 200"/>
            <p:cNvSpPr>
              <a:spLocks noChangeArrowheads="1"/>
            </p:cNvSpPr>
            <p:nvPr userDrawn="1"/>
          </p:nvSpPr>
          <p:spPr bwMode="gray">
            <a:xfrm>
              <a:off x="3552" y="1632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103" name="Rectangle 201"/>
            <p:cNvSpPr>
              <a:spLocks noChangeArrowheads="1"/>
            </p:cNvSpPr>
            <p:nvPr userDrawn="1"/>
          </p:nvSpPr>
          <p:spPr bwMode="gray">
            <a:xfrm>
              <a:off x="3552" y="1920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104" name="Rectangle 202"/>
            <p:cNvSpPr>
              <a:spLocks noChangeArrowheads="1"/>
            </p:cNvSpPr>
            <p:nvPr userDrawn="1"/>
          </p:nvSpPr>
          <p:spPr bwMode="gray">
            <a:xfrm>
              <a:off x="3696" y="1776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105" name="Rectangle 203"/>
            <p:cNvSpPr>
              <a:spLocks noChangeArrowheads="1"/>
            </p:cNvSpPr>
            <p:nvPr userDrawn="1"/>
          </p:nvSpPr>
          <p:spPr bwMode="gray">
            <a:xfrm>
              <a:off x="3696" y="1920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106" name="Rectangle 204"/>
            <p:cNvSpPr>
              <a:spLocks noChangeArrowheads="1"/>
            </p:cNvSpPr>
            <p:nvPr userDrawn="1"/>
          </p:nvSpPr>
          <p:spPr bwMode="gray">
            <a:xfrm>
              <a:off x="3696" y="2064"/>
              <a:ext cx="96" cy="96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107" name="Rectangle 205"/>
            <p:cNvSpPr>
              <a:spLocks noChangeArrowheads="1"/>
            </p:cNvSpPr>
            <p:nvPr userDrawn="1"/>
          </p:nvSpPr>
          <p:spPr bwMode="gray">
            <a:xfrm>
              <a:off x="2256" y="2064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  <p:sp>
          <p:nvSpPr>
            <p:cNvPr id="108" name="Rectangle 206"/>
            <p:cNvSpPr>
              <a:spLocks noChangeArrowheads="1"/>
            </p:cNvSpPr>
            <p:nvPr userDrawn="1"/>
          </p:nvSpPr>
          <p:spPr bwMode="gray">
            <a:xfrm>
              <a:off x="2112" y="2064"/>
              <a:ext cx="96" cy="96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>
                <a:ea typeface="+mn-ea"/>
              </a:endParaRPr>
            </a:p>
          </p:txBody>
        </p:sp>
      </p:grpSp>
      <p:sp>
        <p:nvSpPr>
          <p:cNvPr id="109" name="AutoShape 207"/>
          <p:cNvSpPr>
            <a:spLocks noChangeArrowheads="1"/>
          </p:cNvSpPr>
          <p:nvPr/>
        </p:nvSpPr>
        <p:spPr bwMode="gray">
          <a:xfrm>
            <a:off x="533400" y="3200400"/>
            <a:ext cx="7696200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0" name="Rectangle 208"/>
          <p:cNvSpPr>
            <a:spLocks noChangeArrowheads="1"/>
          </p:cNvSpPr>
          <p:nvPr/>
        </p:nvSpPr>
        <p:spPr bwMode="gray">
          <a:xfrm>
            <a:off x="2057400" y="4800600"/>
            <a:ext cx="533400" cy="533400"/>
          </a:xfrm>
          <a:prstGeom prst="rect">
            <a:avLst/>
          </a:prstGeom>
          <a:noFill/>
          <a:ln w="952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1" name="Rectangle 209"/>
          <p:cNvSpPr>
            <a:spLocks noChangeArrowheads="1"/>
          </p:cNvSpPr>
          <p:nvPr/>
        </p:nvSpPr>
        <p:spPr bwMode="gray">
          <a:xfrm>
            <a:off x="1752600" y="5334000"/>
            <a:ext cx="228600" cy="228600"/>
          </a:xfrm>
          <a:prstGeom prst="rect">
            <a:avLst/>
          </a:prstGeom>
          <a:noFill/>
          <a:ln w="952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>
              <a:ea typeface="+mn-ea"/>
            </a:endParaRPr>
          </a:p>
        </p:txBody>
      </p:sp>
      <p:sp>
        <p:nvSpPr>
          <p:cNvPr id="112" name="Rectangle 210"/>
          <p:cNvSpPr>
            <a:spLocks noChangeArrowheads="1"/>
          </p:cNvSpPr>
          <p:nvPr/>
        </p:nvSpPr>
        <p:spPr bwMode="gray">
          <a:xfrm>
            <a:off x="1524000" y="5486400"/>
            <a:ext cx="304800" cy="304800"/>
          </a:xfrm>
          <a:prstGeom prst="rect">
            <a:avLst/>
          </a:prstGeom>
          <a:noFill/>
          <a:ln w="952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>
              <a:ea typeface="+mn-ea"/>
            </a:endParaRPr>
          </a:p>
        </p:txBody>
      </p:sp>
      <p:pic>
        <p:nvPicPr>
          <p:cNvPr id="113" name="圖片 118"/>
          <p:cNvPicPr>
            <a:picLocks noChangeAspect="1"/>
          </p:cNvPicPr>
          <p:nvPr userDrawn="1"/>
        </p:nvPicPr>
        <p:blipFill>
          <a:blip r:embed="rId2" cstate="print"/>
          <a:srcRect l="16667" t="7576" r="24167" b="9019"/>
          <a:stretch>
            <a:fillRect/>
          </a:stretch>
        </p:blipFill>
        <p:spPr bwMode="auto">
          <a:xfrm>
            <a:off x="6881813" y="355600"/>
            <a:ext cx="1081087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3276600"/>
            <a:ext cx="6629400" cy="685800"/>
          </a:xfrm>
          <a:extLst/>
        </p:spPr>
        <p:txBody>
          <a:bodyPr/>
          <a:lstStyle>
            <a:lvl1pPr>
              <a:defRPr sz="3600" b="1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  <a:endParaRPr lang="en-US" altLang="zh-TW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19400" y="4066350"/>
            <a:ext cx="56388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  <a:endParaRPr lang="en-US" altLang="zh-TW" noProof="0" dirty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 algn="just"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 algn="just"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 algn="just"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 algn="just"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3" name="標題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30D7F-28E1-494F-AF3F-24BA24CA48D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503A3-F927-46D9-8F6D-5251C6200E8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33400" y="1295400"/>
            <a:ext cx="4019550" cy="5105400"/>
          </a:xfrm>
        </p:spPr>
        <p:txBody>
          <a:bodyPr/>
          <a:lstStyle>
            <a:lvl1pPr>
              <a:defRPr sz="2800">
                <a:latin typeface="微軟正黑體" pitchFamily="34" charset="-120"/>
                <a:ea typeface="微軟正黑體" pitchFamily="34" charset="-120"/>
              </a:defRPr>
            </a:lvl1pPr>
            <a:lvl2pPr>
              <a:defRPr sz="2400">
                <a:latin typeface="微軟正黑體" pitchFamily="34" charset="-120"/>
                <a:ea typeface="微軟正黑體" pitchFamily="34" charset="-120"/>
              </a:defRPr>
            </a:lvl2pPr>
            <a:lvl3pPr>
              <a:defRPr sz="2000">
                <a:latin typeface="微軟正黑體" pitchFamily="34" charset="-120"/>
                <a:ea typeface="微軟正黑體" pitchFamily="34" charset="-120"/>
              </a:defRPr>
            </a:lvl3pPr>
            <a:lvl4pPr>
              <a:defRPr sz="1800">
                <a:latin typeface="微軟正黑體" pitchFamily="34" charset="-120"/>
                <a:ea typeface="微軟正黑體" pitchFamily="34" charset="-120"/>
              </a:defRPr>
            </a:lvl4pPr>
            <a:lvl5pPr>
              <a:defRPr sz="1800">
                <a:latin typeface="微軟正黑體" pitchFamily="34" charset="-120"/>
                <a:ea typeface="微軟正黑體" pitchFamily="34" charset="-12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05350" y="1295400"/>
            <a:ext cx="4019550" cy="5105400"/>
          </a:xfrm>
        </p:spPr>
        <p:txBody>
          <a:bodyPr/>
          <a:lstStyle>
            <a:lvl1pPr>
              <a:defRPr sz="2800">
                <a:latin typeface="微軟正黑體" pitchFamily="34" charset="-120"/>
                <a:ea typeface="微軟正黑體" pitchFamily="34" charset="-120"/>
              </a:defRPr>
            </a:lvl1pPr>
            <a:lvl2pPr>
              <a:defRPr sz="2400">
                <a:latin typeface="微軟正黑體" pitchFamily="34" charset="-120"/>
                <a:ea typeface="微軟正黑體" pitchFamily="34" charset="-120"/>
              </a:defRPr>
            </a:lvl2pPr>
            <a:lvl3pPr>
              <a:defRPr sz="2000">
                <a:latin typeface="微軟正黑體" pitchFamily="34" charset="-120"/>
                <a:ea typeface="微軟正黑體" pitchFamily="34" charset="-120"/>
              </a:defRPr>
            </a:lvl3pPr>
            <a:lvl4pPr>
              <a:defRPr sz="1800">
                <a:latin typeface="微軟正黑體" pitchFamily="34" charset="-120"/>
                <a:ea typeface="微軟正黑體" pitchFamily="34" charset="-120"/>
              </a:defRPr>
            </a:lvl4pPr>
            <a:lvl5pPr>
              <a:defRPr sz="1800">
                <a:latin typeface="微軟正黑體" pitchFamily="34" charset="-120"/>
                <a:ea typeface="微軟正黑體" pitchFamily="34" charset="-12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17D329F1-044E-4503-B255-5A68E13332CA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DB1ECB-D090-43C6-B63D-574B330BF00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EAE5AE-F9FB-418E-A221-0554F660A82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B555A-123B-4954-8284-883476376A6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50624-2723-4510-A45F-F7250218B64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C8AFF-C7AC-4369-B86E-A60997898D2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3CF069-C118-4B72-99FC-79B9002F36B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77025" y="304800"/>
            <a:ext cx="2047875" cy="6096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3400" y="304800"/>
            <a:ext cx="5991225" cy="60960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883B7-6C39-4BA5-AD56-58B4357A549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3" name="Rectangle 119"/>
          <p:cNvSpPr>
            <a:spLocks noChangeArrowheads="1"/>
          </p:cNvSpPr>
          <p:nvPr/>
        </p:nvSpPr>
        <p:spPr bwMode="gray">
          <a:xfrm>
            <a:off x="0" y="0"/>
            <a:ext cx="9144000" cy="10445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027" name="Group 120"/>
          <p:cNvGrpSpPr>
            <a:grpSpLocks/>
          </p:cNvGrpSpPr>
          <p:nvPr/>
        </p:nvGrpSpPr>
        <p:grpSpPr bwMode="auto">
          <a:xfrm>
            <a:off x="6877050" y="152400"/>
            <a:ext cx="1905000" cy="762000"/>
            <a:chOff x="2112" y="1632"/>
            <a:chExt cx="1680" cy="672"/>
          </a:xfrm>
        </p:grpSpPr>
        <p:sp>
          <p:nvSpPr>
            <p:cNvPr id="1145" name="Rectangle 121"/>
            <p:cNvSpPr>
              <a:spLocks noChangeArrowheads="1"/>
            </p:cNvSpPr>
            <p:nvPr userDrawn="1"/>
          </p:nvSpPr>
          <p:spPr bwMode="gray">
            <a:xfrm>
              <a:off x="2400" y="1776"/>
              <a:ext cx="95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46" name="Rectangle 122"/>
            <p:cNvSpPr>
              <a:spLocks noChangeArrowheads="1"/>
            </p:cNvSpPr>
            <p:nvPr userDrawn="1"/>
          </p:nvSpPr>
          <p:spPr bwMode="gray">
            <a:xfrm>
              <a:off x="2400" y="2065"/>
              <a:ext cx="95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47" name="Rectangle 123"/>
            <p:cNvSpPr>
              <a:spLocks noChangeArrowheads="1"/>
            </p:cNvSpPr>
            <p:nvPr userDrawn="1"/>
          </p:nvSpPr>
          <p:spPr bwMode="gray">
            <a:xfrm>
              <a:off x="2400" y="2207"/>
              <a:ext cx="95" cy="97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48" name="Rectangle 124"/>
            <p:cNvSpPr>
              <a:spLocks noChangeArrowheads="1"/>
            </p:cNvSpPr>
            <p:nvPr userDrawn="1"/>
          </p:nvSpPr>
          <p:spPr bwMode="gray">
            <a:xfrm>
              <a:off x="2545" y="1776"/>
              <a:ext cx="95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49" name="Rectangle 125"/>
            <p:cNvSpPr>
              <a:spLocks noChangeArrowheads="1"/>
            </p:cNvSpPr>
            <p:nvPr userDrawn="1"/>
          </p:nvSpPr>
          <p:spPr bwMode="gray">
            <a:xfrm>
              <a:off x="2545" y="1920"/>
              <a:ext cx="95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50" name="Rectangle 126"/>
            <p:cNvSpPr>
              <a:spLocks noChangeArrowheads="1"/>
            </p:cNvSpPr>
            <p:nvPr userDrawn="1"/>
          </p:nvSpPr>
          <p:spPr bwMode="gray">
            <a:xfrm>
              <a:off x="2545" y="2065"/>
              <a:ext cx="95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51" name="Rectangle 127"/>
            <p:cNvSpPr>
              <a:spLocks noChangeArrowheads="1"/>
            </p:cNvSpPr>
            <p:nvPr userDrawn="1"/>
          </p:nvSpPr>
          <p:spPr bwMode="gray">
            <a:xfrm>
              <a:off x="2687" y="1776"/>
              <a:ext cx="97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52" name="Rectangle 128"/>
            <p:cNvSpPr>
              <a:spLocks noChangeArrowheads="1"/>
            </p:cNvSpPr>
            <p:nvPr userDrawn="1"/>
          </p:nvSpPr>
          <p:spPr bwMode="gray">
            <a:xfrm>
              <a:off x="2687" y="2065"/>
              <a:ext cx="97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53" name="Rectangle 129"/>
            <p:cNvSpPr>
              <a:spLocks noChangeArrowheads="1"/>
            </p:cNvSpPr>
            <p:nvPr userDrawn="1"/>
          </p:nvSpPr>
          <p:spPr bwMode="gray">
            <a:xfrm>
              <a:off x="2687" y="2207"/>
              <a:ext cx="97" cy="97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54" name="Rectangle 130"/>
            <p:cNvSpPr>
              <a:spLocks noChangeArrowheads="1"/>
            </p:cNvSpPr>
            <p:nvPr userDrawn="1"/>
          </p:nvSpPr>
          <p:spPr bwMode="gray">
            <a:xfrm>
              <a:off x="2832" y="1776"/>
              <a:ext cx="97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55" name="Rectangle 131"/>
            <p:cNvSpPr>
              <a:spLocks noChangeArrowheads="1"/>
            </p:cNvSpPr>
            <p:nvPr userDrawn="1"/>
          </p:nvSpPr>
          <p:spPr bwMode="gray">
            <a:xfrm>
              <a:off x="2832" y="1920"/>
              <a:ext cx="97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56" name="Rectangle 132"/>
            <p:cNvSpPr>
              <a:spLocks noChangeArrowheads="1"/>
            </p:cNvSpPr>
            <p:nvPr userDrawn="1"/>
          </p:nvSpPr>
          <p:spPr bwMode="gray">
            <a:xfrm>
              <a:off x="2832" y="2065"/>
              <a:ext cx="97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57" name="Rectangle 133"/>
            <p:cNvSpPr>
              <a:spLocks noChangeArrowheads="1"/>
            </p:cNvSpPr>
            <p:nvPr userDrawn="1"/>
          </p:nvSpPr>
          <p:spPr bwMode="gray">
            <a:xfrm>
              <a:off x="2832" y="2207"/>
              <a:ext cx="97" cy="97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58" name="Rectangle 134"/>
            <p:cNvSpPr>
              <a:spLocks noChangeArrowheads="1"/>
            </p:cNvSpPr>
            <p:nvPr userDrawn="1"/>
          </p:nvSpPr>
          <p:spPr bwMode="gray">
            <a:xfrm>
              <a:off x="2976" y="1920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59" name="Rectangle 135"/>
            <p:cNvSpPr>
              <a:spLocks noChangeArrowheads="1"/>
            </p:cNvSpPr>
            <p:nvPr userDrawn="1"/>
          </p:nvSpPr>
          <p:spPr bwMode="gray">
            <a:xfrm>
              <a:off x="2976" y="2207"/>
              <a:ext cx="97" cy="97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60" name="Rectangle 136"/>
            <p:cNvSpPr>
              <a:spLocks noChangeArrowheads="1"/>
            </p:cNvSpPr>
            <p:nvPr userDrawn="1"/>
          </p:nvSpPr>
          <p:spPr bwMode="gray">
            <a:xfrm>
              <a:off x="3120" y="1776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61" name="Rectangle 137"/>
            <p:cNvSpPr>
              <a:spLocks noChangeArrowheads="1"/>
            </p:cNvSpPr>
            <p:nvPr userDrawn="1"/>
          </p:nvSpPr>
          <p:spPr bwMode="gray">
            <a:xfrm>
              <a:off x="3120" y="1920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62" name="Rectangle 138"/>
            <p:cNvSpPr>
              <a:spLocks noChangeArrowheads="1"/>
            </p:cNvSpPr>
            <p:nvPr userDrawn="1"/>
          </p:nvSpPr>
          <p:spPr bwMode="gray">
            <a:xfrm>
              <a:off x="3120" y="2065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63" name="Rectangle 139"/>
            <p:cNvSpPr>
              <a:spLocks noChangeArrowheads="1"/>
            </p:cNvSpPr>
            <p:nvPr userDrawn="1"/>
          </p:nvSpPr>
          <p:spPr bwMode="gray">
            <a:xfrm>
              <a:off x="3264" y="1776"/>
              <a:ext cx="95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64" name="Rectangle 140"/>
            <p:cNvSpPr>
              <a:spLocks noChangeArrowheads="1"/>
            </p:cNvSpPr>
            <p:nvPr userDrawn="1"/>
          </p:nvSpPr>
          <p:spPr bwMode="gray">
            <a:xfrm>
              <a:off x="3264" y="2065"/>
              <a:ext cx="95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65" name="Rectangle 141"/>
            <p:cNvSpPr>
              <a:spLocks noChangeArrowheads="1"/>
            </p:cNvSpPr>
            <p:nvPr userDrawn="1"/>
          </p:nvSpPr>
          <p:spPr bwMode="gray">
            <a:xfrm>
              <a:off x="3408" y="1632"/>
              <a:ext cx="95" cy="97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66" name="Rectangle 142"/>
            <p:cNvSpPr>
              <a:spLocks noChangeArrowheads="1"/>
            </p:cNvSpPr>
            <p:nvPr userDrawn="1"/>
          </p:nvSpPr>
          <p:spPr bwMode="gray">
            <a:xfrm>
              <a:off x="3408" y="1776"/>
              <a:ext cx="95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67" name="Rectangle 143"/>
            <p:cNvSpPr>
              <a:spLocks noChangeArrowheads="1"/>
            </p:cNvSpPr>
            <p:nvPr userDrawn="1"/>
          </p:nvSpPr>
          <p:spPr bwMode="gray">
            <a:xfrm>
              <a:off x="3408" y="1920"/>
              <a:ext cx="95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68" name="Rectangle 144"/>
            <p:cNvSpPr>
              <a:spLocks noChangeArrowheads="1"/>
            </p:cNvSpPr>
            <p:nvPr userDrawn="1"/>
          </p:nvSpPr>
          <p:spPr bwMode="gray">
            <a:xfrm>
              <a:off x="3408" y="2065"/>
              <a:ext cx="95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69" name="Rectangle 145"/>
            <p:cNvSpPr>
              <a:spLocks noChangeArrowheads="1"/>
            </p:cNvSpPr>
            <p:nvPr userDrawn="1"/>
          </p:nvSpPr>
          <p:spPr bwMode="gray">
            <a:xfrm>
              <a:off x="3553" y="1632"/>
              <a:ext cx="95" cy="97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70" name="Rectangle 146"/>
            <p:cNvSpPr>
              <a:spLocks noChangeArrowheads="1"/>
            </p:cNvSpPr>
            <p:nvPr userDrawn="1"/>
          </p:nvSpPr>
          <p:spPr bwMode="gray">
            <a:xfrm>
              <a:off x="3553" y="1920"/>
              <a:ext cx="95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71" name="Rectangle 147"/>
            <p:cNvSpPr>
              <a:spLocks noChangeArrowheads="1"/>
            </p:cNvSpPr>
            <p:nvPr userDrawn="1"/>
          </p:nvSpPr>
          <p:spPr bwMode="gray">
            <a:xfrm>
              <a:off x="3695" y="1776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72" name="Rectangle 148"/>
            <p:cNvSpPr>
              <a:spLocks noChangeArrowheads="1"/>
            </p:cNvSpPr>
            <p:nvPr userDrawn="1"/>
          </p:nvSpPr>
          <p:spPr bwMode="gray">
            <a:xfrm>
              <a:off x="3695" y="1920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73" name="Rectangle 149"/>
            <p:cNvSpPr>
              <a:spLocks noChangeArrowheads="1"/>
            </p:cNvSpPr>
            <p:nvPr userDrawn="1"/>
          </p:nvSpPr>
          <p:spPr bwMode="gray">
            <a:xfrm>
              <a:off x="3695" y="2065"/>
              <a:ext cx="97" cy="95"/>
            </a:xfrm>
            <a:prstGeom prst="rect">
              <a:avLst/>
            </a:prstGeom>
            <a:solidFill>
              <a:srgbClr val="FFFFFF">
                <a:alpha val="28999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74" name="Rectangle 150"/>
            <p:cNvSpPr>
              <a:spLocks noChangeArrowheads="1"/>
            </p:cNvSpPr>
            <p:nvPr userDrawn="1"/>
          </p:nvSpPr>
          <p:spPr bwMode="gray">
            <a:xfrm>
              <a:off x="2256" y="2065"/>
              <a:ext cx="95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75" name="Rectangle 151"/>
            <p:cNvSpPr>
              <a:spLocks noChangeArrowheads="1"/>
            </p:cNvSpPr>
            <p:nvPr userDrawn="1"/>
          </p:nvSpPr>
          <p:spPr bwMode="gray">
            <a:xfrm>
              <a:off x="2112" y="2065"/>
              <a:ext cx="97" cy="95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0" lang="zh-TW" altLang="en-US" b="1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176" name="Rectangle 152"/>
          <p:cNvSpPr>
            <a:spLocks noChangeArrowheads="1"/>
          </p:cNvSpPr>
          <p:nvPr/>
        </p:nvSpPr>
        <p:spPr bwMode="gray">
          <a:xfrm>
            <a:off x="6553200" y="76200"/>
            <a:ext cx="228600" cy="381000"/>
          </a:xfrm>
          <a:prstGeom prst="rect">
            <a:avLst/>
          </a:prstGeom>
          <a:noFill/>
          <a:ln w="952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77" name="Rectangle 153"/>
          <p:cNvSpPr>
            <a:spLocks noChangeArrowheads="1"/>
          </p:cNvSpPr>
          <p:nvPr/>
        </p:nvSpPr>
        <p:spPr bwMode="gray">
          <a:xfrm>
            <a:off x="6705600" y="228600"/>
            <a:ext cx="228600" cy="152400"/>
          </a:xfrm>
          <a:prstGeom prst="rect">
            <a:avLst/>
          </a:prstGeom>
          <a:noFill/>
          <a:ln w="952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78" name="Rectangle 154"/>
          <p:cNvSpPr>
            <a:spLocks noChangeArrowheads="1"/>
          </p:cNvSpPr>
          <p:nvPr/>
        </p:nvSpPr>
        <p:spPr bwMode="gray">
          <a:xfrm>
            <a:off x="6858000" y="304800"/>
            <a:ext cx="304800" cy="304800"/>
          </a:xfrm>
          <a:prstGeom prst="rect">
            <a:avLst/>
          </a:prstGeom>
          <a:noFill/>
          <a:ln w="952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kumimoji="0"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31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250825" y="1295400"/>
            <a:ext cx="864235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4191000" y="6505575"/>
            <a:ext cx="838200" cy="261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200" b="1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E8AE262D-763A-4878-A039-186789997F4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33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250825" y="304800"/>
            <a:ext cx="7521575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381000" y="6505575"/>
            <a:ext cx="1905000" cy="261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pic>
        <p:nvPicPr>
          <p:cNvPr id="1035" name="圖片 43"/>
          <p:cNvPicPr>
            <a:picLocks noChangeAspect="1"/>
          </p:cNvPicPr>
          <p:nvPr/>
        </p:nvPicPr>
        <p:blipFill>
          <a:blip r:embed="rId13" cstate="print"/>
          <a:srcRect l="16667" t="7576" r="24167" b="9019"/>
          <a:stretch>
            <a:fillRect/>
          </a:stretch>
        </p:blipFill>
        <p:spPr bwMode="auto">
          <a:xfrm>
            <a:off x="8062913" y="0"/>
            <a:ext cx="1081087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Rectangle 3"/>
          <p:cNvSpPr txBox="1">
            <a:spLocks noChangeArrowheads="1"/>
          </p:cNvSpPr>
          <p:nvPr/>
        </p:nvSpPr>
        <p:spPr bwMode="gray">
          <a:xfrm>
            <a:off x="7072313" y="6542088"/>
            <a:ext cx="1798637" cy="190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None/>
              <a:defRPr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4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defRPr/>
            </a:pPr>
            <a:r>
              <a:rPr kumimoji="0" lang="zh-TW" altLang="en-US" sz="1200" dirty="0" smtClean="0">
                <a:solidFill>
                  <a:schemeClr val="accent1">
                    <a:lumMod val="50000"/>
                  </a:schemeClr>
                </a:solidFill>
              </a:rPr>
              <a:t>行政院資通安全辦公室</a:t>
            </a:r>
            <a:endParaRPr kumimoji="0" lang="en-US" altLang="zh-TW" sz="1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2pPr>
      <a:lvl3pPr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3pPr>
      <a:lvl4pPr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4pPr>
      <a:lvl5pPr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v"/>
        <a:defRPr sz="2800" b="1">
          <a:solidFill>
            <a:srgbClr val="373D54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 b="1">
          <a:solidFill>
            <a:srgbClr val="373D54"/>
          </a:solidFill>
          <a:latin typeface="微軟正黑體" pitchFamily="34" charset="-120"/>
          <a:ea typeface="微軟正黑體" pitchFamily="34" charset="-12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b="1">
          <a:solidFill>
            <a:srgbClr val="373D54"/>
          </a:solidFill>
          <a:latin typeface="微軟正黑體" pitchFamily="34" charset="-120"/>
          <a:ea typeface="微軟正黑體" pitchFamily="34" charset="-12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b="1">
          <a:solidFill>
            <a:srgbClr val="373D54"/>
          </a:solidFill>
          <a:latin typeface="微軟正黑體" pitchFamily="34" charset="-120"/>
          <a:ea typeface="微軟正黑體" pitchFamily="34" charset="-12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rgbClr val="373D54"/>
          </a:solidFill>
          <a:latin typeface="微軟正黑體" pitchFamily="34" charset="-120"/>
          <a:ea typeface="微軟正黑體" pitchFamily="34" charset="-12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altLang="zh-TW" sz="3200" smtClean="0"/>
              <a:t>104</a:t>
            </a:r>
            <a:r>
              <a:rPr lang="zh-TW" altLang="zh-TW" sz="3200" smtClean="0"/>
              <a:t>年網路攻防演練辦理情形</a:t>
            </a:r>
            <a:endParaRPr lang="en-US" altLang="zh-TW" sz="3200" smtClean="0"/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gray">
          <a:xfrm>
            <a:off x="1752600" y="4927600"/>
            <a:ext cx="5638800" cy="15938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None/>
              <a:defRPr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4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defRPr/>
            </a:pPr>
            <a:endParaRPr kumimoji="0" lang="zh-TW" altLang="en-US" kern="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 bwMode="gray">
          <a:xfrm>
            <a:off x="1752600" y="5118100"/>
            <a:ext cx="5638800" cy="140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kumimoji="0" lang="zh-TW" altLang="en-US" sz="2400" b="1" dirty="0">
                <a:solidFill>
                  <a:srgbClr val="373D54"/>
                </a:solidFill>
                <a:latin typeface="微軟正黑體" pitchFamily="34" charset="-120"/>
                <a:ea typeface="微軟正黑體" pitchFamily="34" charset="-120"/>
              </a:rPr>
              <a:t>行政院資通安全辦公室</a:t>
            </a:r>
            <a:endParaRPr kumimoji="0" lang="en-US" altLang="zh-TW" sz="2400" b="1" dirty="0">
              <a:solidFill>
                <a:srgbClr val="373D54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spcBef>
                <a:spcPct val="2000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kumimoji="0" lang="zh-TW" altLang="en-US" sz="2400" b="1" dirty="0" smtClean="0">
                <a:solidFill>
                  <a:srgbClr val="373D54"/>
                </a:solidFill>
                <a:latin typeface="微軟正黑體" pitchFamily="34" charset="-120"/>
                <a:ea typeface="微軟正黑體" pitchFamily="34" charset="-120"/>
              </a:rPr>
              <a:t>周智禾  諮議</a:t>
            </a:r>
            <a:endParaRPr kumimoji="0" lang="en-US" altLang="zh-TW" sz="2400" b="1" dirty="0">
              <a:solidFill>
                <a:srgbClr val="373D54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spcBef>
                <a:spcPct val="2000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zh-TW" altLang="en-US" sz="2400" b="1" kern="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中華民國</a:t>
            </a:r>
            <a:r>
              <a:rPr kumimoji="0" lang="en-US" altLang="zh-TW" sz="2400" b="1" dirty="0" smtClean="0">
                <a:solidFill>
                  <a:srgbClr val="373D54"/>
                </a:solidFill>
                <a:latin typeface="微軟正黑體" pitchFamily="34" charset="-120"/>
                <a:ea typeface="微軟正黑體" pitchFamily="34" charset="-120"/>
              </a:rPr>
              <a:t>104</a:t>
            </a:r>
            <a:r>
              <a:rPr kumimoji="0" lang="zh-TW" altLang="en-US" sz="2400" b="1" dirty="0" smtClean="0">
                <a:solidFill>
                  <a:srgbClr val="373D54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400" b="1" dirty="0" smtClean="0">
                <a:solidFill>
                  <a:srgbClr val="373D54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kumimoji="0" lang="zh-TW" altLang="en-US" sz="2400" b="1" dirty="0" smtClean="0">
                <a:solidFill>
                  <a:srgbClr val="373D54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400" b="1" dirty="0" smtClean="0">
                <a:solidFill>
                  <a:srgbClr val="373D54"/>
                </a:solidFill>
                <a:latin typeface="微軟正黑體" pitchFamily="34" charset="-120"/>
                <a:ea typeface="微軟正黑體" pitchFamily="34" charset="-120"/>
              </a:rPr>
              <a:t>21</a:t>
            </a:r>
            <a:r>
              <a:rPr kumimoji="0" lang="zh-TW" altLang="en-US" sz="2400" b="1" dirty="0" smtClean="0">
                <a:solidFill>
                  <a:srgbClr val="373D54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kumimoji="0" lang="zh-TW" altLang="en-US" sz="2400" b="1" dirty="0">
              <a:solidFill>
                <a:srgbClr val="373D54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內容版面配置區 1"/>
          <p:cNvSpPr>
            <a:spLocks noGrp="1"/>
          </p:cNvSpPr>
          <p:nvPr>
            <p:ph idx="1"/>
          </p:nvPr>
        </p:nvSpPr>
        <p:spPr>
          <a:xfrm>
            <a:off x="250825" y="1295400"/>
            <a:ext cx="8642350" cy="4933950"/>
          </a:xfrm>
        </p:spPr>
        <p:txBody>
          <a:bodyPr/>
          <a:lstStyle/>
          <a:p>
            <a:pPr>
              <a:spcBef>
                <a:spcPts val="1200"/>
              </a:spcBef>
              <a:buFont typeface="Wingdings" pitchFamily="2" charset="2"/>
              <a:buNone/>
            </a:pPr>
            <a:r>
              <a:rPr lang="zh-TW" altLang="en-US" sz="3200" dirty="0" smtClean="0">
                <a:solidFill>
                  <a:srgbClr val="373D54"/>
                </a:solidFill>
              </a:rPr>
              <a:t>壹、</a:t>
            </a:r>
            <a:r>
              <a:rPr lang="en-US" altLang="zh-TW" sz="3200" dirty="0" smtClean="0">
                <a:solidFill>
                  <a:srgbClr val="373D54"/>
                </a:solidFill>
              </a:rPr>
              <a:t> 104</a:t>
            </a:r>
            <a:r>
              <a:rPr lang="zh-TW" altLang="en-US" sz="3200" dirty="0" smtClean="0">
                <a:solidFill>
                  <a:srgbClr val="373D54"/>
                </a:solidFill>
              </a:rPr>
              <a:t>年網路攻防演練作業</a:t>
            </a:r>
            <a:endParaRPr lang="en-US" altLang="zh-TW" sz="3200" dirty="0" smtClean="0">
              <a:solidFill>
                <a:srgbClr val="373D54"/>
              </a:solidFill>
            </a:endParaRPr>
          </a:p>
          <a:p>
            <a:pPr>
              <a:spcBef>
                <a:spcPts val="1200"/>
              </a:spcBef>
              <a:buFont typeface="Wingdings" pitchFamily="2" charset="2"/>
              <a:buNone/>
            </a:pPr>
            <a:r>
              <a:rPr lang="zh-TW" altLang="en-US" sz="3200" dirty="0" smtClean="0">
                <a:solidFill>
                  <a:srgbClr val="373D54"/>
                </a:solidFill>
              </a:rPr>
              <a:t>貳、</a:t>
            </a:r>
            <a:r>
              <a:rPr lang="en-US" altLang="zh-TW" sz="3200" dirty="0" smtClean="0">
                <a:solidFill>
                  <a:srgbClr val="373D54"/>
                </a:solidFill>
              </a:rPr>
              <a:t> 104</a:t>
            </a:r>
            <a:r>
              <a:rPr lang="zh-TW" altLang="en-US" sz="3200" dirty="0" smtClean="0">
                <a:solidFill>
                  <a:srgbClr val="373D54"/>
                </a:solidFill>
              </a:rPr>
              <a:t>年網路攻防演練綜合評估</a:t>
            </a:r>
            <a:endParaRPr lang="en-US" altLang="zh-TW" sz="3200" dirty="0" smtClean="0">
              <a:solidFill>
                <a:srgbClr val="373D54"/>
              </a:solidFill>
            </a:endParaRPr>
          </a:p>
          <a:p>
            <a:pPr>
              <a:spcBef>
                <a:spcPts val="1200"/>
              </a:spcBef>
              <a:buFont typeface="Wingdings" pitchFamily="2" charset="2"/>
              <a:buNone/>
            </a:pPr>
            <a:r>
              <a:rPr lang="en-US" altLang="zh-TW" dirty="0" smtClean="0">
                <a:solidFill>
                  <a:srgbClr val="373D54"/>
                </a:solidFill>
              </a:rPr>
              <a:t>	</a:t>
            </a:r>
            <a:r>
              <a:rPr lang="zh-TW" altLang="en-US" dirty="0" smtClean="0">
                <a:solidFill>
                  <a:srgbClr val="373D54"/>
                </a:solidFill>
              </a:rPr>
              <a:t>一、情境演練</a:t>
            </a:r>
            <a:endParaRPr lang="en-US" altLang="zh-TW" dirty="0" smtClean="0">
              <a:solidFill>
                <a:srgbClr val="373D54"/>
              </a:solidFill>
            </a:endParaRPr>
          </a:p>
          <a:p>
            <a:pPr>
              <a:spcBef>
                <a:spcPts val="1200"/>
              </a:spcBef>
              <a:buFont typeface="Wingdings" pitchFamily="2" charset="2"/>
              <a:buNone/>
            </a:pPr>
            <a:r>
              <a:rPr lang="en-US" altLang="zh-TW" dirty="0" smtClean="0">
                <a:solidFill>
                  <a:srgbClr val="373D54"/>
                </a:solidFill>
              </a:rPr>
              <a:t>	</a:t>
            </a:r>
            <a:r>
              <a:rPr lang="zh-TW" altLang="en-US" dirty="0" smtClean="0">
                <a:solidFill>
                  <a:srgbClr val="373D54"/>
                </a:solidFill>
              </a:rPr>
              <a:t>二、實兵演練</a:t>
            </a:r>
            <a:endParaRPr lang="en-US" altLang="zh-TW" dirty="0" smtClean="0">
              <a:solidFill>
                <a:srgbClr val="373D54"/>
              </a:solidFill>
            </a:endParaRPr>
          </a:p>
          <a:p>
            <a:pPr>
              <a:spcBef>
                <a:spcPts val="1200"/>
              </a:spcBef>
              <a:buFont typeface="Wingdings" pitchFamily="2" charset="2"/>
              <a:buNone/>
            </a:pPr>
            <a:r>
              <a:rPr lang="en-US" altLang="zh-TW" dirty="0" smtClean="0">
                <a:solidFill>
                  <a:srgbClr val="373D54"/>
                </a:solidFill>
              </a:rPr>
              <a:t>	</a:t>
            </a:r>
            <a:r>
              <a:rPr lang="zh-TW" altLang="en-US" dirty="0" smtClean="0">
                <a:solidFill>
                  <a:srgbClr val="373D54"/>
                </a:solidFill>
              </a:rPr>
              <a:t>三、電子郵件社交工程演練</a:t>
            </a:r>
            <a:endParaRPr lang="en-US" altLang="zh-TW" dirty="0" smtClean="0">
              <a:solidFill>
                <a:srgbClr val="373D54"/>
              </a:solidFill>
            </a:endParaRPr>
          </a:p>
          <a:p>
            <a:pPr>
              <a:spcBef>
                <a:spcPts val="1200"/>
              </a:spcBef>
              <a:buFont typeface="Wingdings" pitchFamily="2" charset="2"/>
              <a:buNone/>
            </a:pPr>
            <a:r>
              <a:rPr lang="zh-TW" altLang="en-US" sz="3200" dirty="0" smtClean="0">
                <a:solidFill>
                  <a:srgbClr val="373D54"/>
                </a:solidFill>
              </a:rPr>
              <a:t>參、結論與建議</a:t>
            </a:r>
            <a:endParaRPr lang="en-US" altLang="zh-TW" sz="3200" dirty="0" smtClean="0">
              <a:solidFill>
                <a:srgbClr val="373D54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D91608-FEAB-4904-949F-FA9409050A92}" type="slidenum">
              <a:rPr lang="en-US" altLang="zh-TW"/>
              <a:pPr>
                <a:defRPr/>
              </a:pPr>
              <a:t>2</a:t>
            </a:fld>
            <a:endParaRPr lang="en-US" altLang="zh-TW" dirty="0"/>
          </a:p>
        </p:txBody>
      </p:sp>
      <p:sp>
        <p:nvSpPr>
          <p:cNvPr id="16387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大綱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標題 1"/>
          <p:cNvSpPr>
            <a:spLocks noGrp="1"/>
          </p:cNvSpPr>
          <p:nvPr>
            <p:ph type="ctrTitle"/>
          </p:nvPr>
        </p:nvSpPr>
        <p:spPr>
          <a:xfrm>
            <a:off x="754063" y="3276600"/>
            <a:ext cx="7281862" cy="685800"/>
          </a:xfrm>
        </p:spPr>
        <p:txBody>
          <a:bodyPr/>
          <a:lstStyle/>
          <a:p>
            <a:pPr algn="ctr"/>
            <a:r>
              <a:rPr lang="zh-TW" altLang="en-US" sz="3000" smtClean="0"/>
              <a:t>壹、</a:t>
            </a:r>
            <a:r>
              <a:rPr lang="en-US" altLang="zh-TW" sz="3000" smtClean="0"/>
              <a:t>104</a:t>
            </a:r>
            <a:r>
              <a:rPr lang="zh-TW" altLang="en-US" sz="3000" smtClean="0"/>
              <a:t>年網路攻防演練作業</a:t>
            </a:r>
          </a:p>
        </p:txBody>
      </p:sp>
      <p:sp>
        <p:nvSpPr>
          <p:cNvPr id="3" name="標題 1"/>
          <p:cNvSpPr txBox="1">
            <a:spLocks/>
          </p:cNvSpPr>
          <p:nvPr/>
        </p:nvSpPr>
        <p:spPr bwMode="gray">
          <a:xfrm>
            <a:off x="2684463" y="4019550"/>
            <a:ext cx="5857875" cy="685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endParaRPr kumimoji="0" lang="zh-TW" altLang="en-US" sz="3600" b="1" kern="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cs typeface="+mj-cs"/>
            </a:endParaRPr>
          </a:p>
        </p:txBody>
      </p:sp>
      <p:sp>
        <p:nvSpPr>
          <p:cNvPr id="4" name="投影片編號版面配置區 5"/>
          <p:cNvSpPr txBox="1">
            <a:spLocks/>
          </p:cNvSpPr>
          <p:nvPr/>
        </p:nvSpPr>
        <p:spPr>
          <a:xfrm>
            <a:off x="4191000" y="6505575"/>
            <a:ext cx="838200" cy="261938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/>
          <a:p>
            <a:pPr algn="ctr">
              <a:defRPr/>
            </a:pPr>
            <a:fld id="{7DAA9FBC-7B16-418C-869F-4EA93A6C30B8}" type="slidenum">
              <a:rPr kumimoji="0" lang="en-US" altLang="zh-TW" sz="12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pPr algn="ctr">
                <a:defRPr/>
              </a:pPr>
              <a:t>3</a:t>
            </a:fld>
            <a:endParaRPr kumimoji="0" lang="en-US" altLang="zh-TW" sz="1200" b="1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>
                <a:solidFill>
                  <a:srgbClr val="373D54"/>
                </a:solidFill>
              </a:rPr>
              <a:t>104</a:t>
            </a:r>
            <a:r>
              <a:rPr lang="zh-TW" altLang="en-US" dirty="0" smtClean="0">
                <a:solidFill>
                  <a:srgbClr val="373D54"/>
                </a:solidFill>
              </a:rPr>
              <a:t>年網路攻防演練：</a:t>
            </a:r>
            <a:endParaRPr lang="en-US" altLang="zh-TW" dirty="0" smtClean="0">
              <a:solidFill>
                <a:srgbClr val="373D54"/>
              </a:solidFill>
            </a:endParaRPr>
          </a:p>
          <a:p>
            <a:pPr lvl="1"/>
            <a:r>
              <a:rPr lang="zh-TW" altLang="en-US" sz="2800" dirty="0" smtClean="0">
                <a:solidFill>
                  <a:srgbClr val="373D54"/>
                </a:solidFill>
              </a:rPr>
              <a:t>情境演練</a:t>
            </a:r>
            <a:endParaRPr lang="en-US" altLang="zh-TW" sz="2800" dirty="0" smtClean="0">
              <a:solidFill>
                <a:srgbClr val="373D54"/>
              </a:solidFill>
            </a:endParaRPr>
          </a:p>
          <a:p>
            <a:pPr lvl="2"/>
            <a:r>
              <a:rPr lang="zh-TW" altLang="en-US" dirty="0" smtClean="0">
                <a:solidFill>
                  <a:srgbClr val="373D54"/>
                </a:solidFill>
              </a:rPr>
              <a:t>期間：</a:t>
            </a:r>
            <a:r>
              <a:rPr lang="en-US" altLang="zh-TW" dirty="0" smtClean="0">
                <a:solidFill>
                  <a:srgbClr val="373D54"/>
                </a:solidFill>
              </a:rPr>
              <a:t>9</a:t>
            </a:r>
            <a:r>
              <a:rPr lang="zh-TW" altLang="en-US" dirty="0" smtClean="0">
                <a:solidFill>
                  <a:srgbClr val="373D54"/>
                </a:solidFill>
              </a:rPr>
              <a:t>月</a:t>
            </a:r>
            <a:r>
              <a:rPr lang="en-US" altLang="zh-TW" dirty="0" smtClean="0">
                <a:solidFill>
                  <a:srgbClr val="373D54"/>
                </a:solidFill>
              </a:rPr>
              <a:t>24</a:t>
            </a:r>
            <a:r>
              <a:rPr lang="zh-TW" altLang="en-US" dirty="0" smtClean="0">
                <a:solidFill>
                  <a:srgbClr val="373D54"/>
                </a:solidFill>
              </a:rPr>
              <a:t>日至</a:t>
            </a:r>
            <a:r>
              <a:rPr lang="en-US" altLang="zh-TW" dirty="0" smtClean="0">
                <a:solidFill>
                  <a:srgbClr val="373D54"/>
                </a:solidFill>
              </a:rPr>
              <a:t>12</a:t>
            </a:r>
            <a:r>
              <a:rPr lang="zh-TW" altLang="en-US" dirty="0" smtClean="0">
                <a:solidFill>
                  <a:srgbClr val="373D54"/>
                </a:solidFill>
              </a:rPr>
              <a:t>月</a:t>
            </a:r>
            <a:r>
              <a:rPr lang="en-US" altLang="zh-TW" dirty="0" smtClean="0">
                <a:solidFill>
                  <a:srgbClr val="373D54"/>
                </a:solidFill>
              </a:rPr>
              <a:t>17</a:t>
            </a:r>
            <a:r>
              <a:rPr lang="zh-TW" altLang="en-US" dirty="0" smtClean="0">
                <a:solidFill>
                  <a:srgbClr val="373D54"/>
                </a:solidFill>
              </a:rPr>
              <a:t>日</a:t>
            </a:r>
            <a:endParaRPr lang="en-US" altLang="zh-TW" dirty="0" smtClean="0">
              <a:solidFill>
                <a:srgbClr val="373D54"/>
              </a:solidFill>
            </a:endParaRPr>
          </a:p>
          <a:p>
            <a:pPr lvl="2"/>
            <a:r>
              <a:rPr lang="zh-TW" altLang="en-US" dirty="0" smtClean="0">
                <a:solidFill>
                  <a:srgbClr val="373D54"/>
                </a:solidFill>
              </a:rPr>
              <a:t>對象 </a:t>
            </a:r>
            <a:r>
              <a:rPr lang="en-US" altLang="zh-TW" dirty="0" smtClean="0">
                <a:solidFill>
                  <a:srgbClr val="373D54"/>
                </a:solidFill>
              </a:rPr>
              <a:t>(</a:t>
            </a:r>
            <a:r>
              <a:rPr lang="zh-TW" altLang="en-US" dirty="0" smtClean="0">
                <a:solidFill>
                  <a:srgbClr val="FF0000"/>
                </a:solidFill>
              </a:rPr>
              <a:t>能源</a:t>
            </a:r>
            <a:r>
              <a:rPr lang="zh-TW" altLang="en-US" dirty="0" smtClean="0">
                <a:solidFill>
                  <a:srgbClr val="373D54"/>
                </a:solidFill>
              </a:rPr>
              <a:t>與</a:t>
            </a:r>
            <a:r>
              <a:rPr lang="zh-TW" altLang="en-US" dirty="0" smtClean="0">
                <a:solidFill>
                  <a:srgbClr val="FF0000"/>
                </a:solidFill>
              </a:rPr>
              <a:t>交通</a:t>
            </a:r>
            <a:r>
              <a:rPr lang="en-US" altLang="zh-TW" dirty="0" smtClean="0">
                <a:solidFill>
                  <a:srgbClr val="373D54"/>
                </a:solidFill>
              </a:rPr>
              <a:t>)</a:t>
            </a:r>
            <a:r>
              <a:rPr lang="zh-TW" altLang="en-US" dirty="0" smtClean="0">
                <a:solidFill>
                  <a:srgbClr val="373D54"/>
                </a:solidFill>
              </a:rPr>
              <a:t>：</a:t>
            </a:r>
            <a:endParaRPr lang="en-US" altLang="zh-TW" dirty="0" smtClean="0">
              <a:solidFill>
                <a:srgbClr val="373D54"/>
              </a:solidFill>
            </a:endParaRPr>
          </a:p>
          <a:p>
            <a:pPr lvl="3"/>
            <a:r>
              <a:rPr lang="zh-TW" altLang="en-US" b="0" dirty="0" smtClean="0">
                <a:solidFill>
                  <a:srgbClr val="373D54"/>
                </a:solidFill>
              </a:rPr>
              <a:t>臺灣港務股份有限公司</a:t>
            </a:r>
            <a:r>
              <a:rPr lang="zh-TW" altLang="en-US" b="0" dirty="0" smtClean="0">
                <a:solidFill>
                  <a:srgbClr val="FF0000"/>
                </a:solidFill>
              </a:rPr>
              <a:t>花蓮港務分公司 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zh-TW" altLang="en-US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演練日期：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9</a:t>
            </a:r>
            <a:r>
              <a:rPr lang="zh-TW" altLang="en-US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月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24</a:t>
            </a:r>
            <a:r>
              <a:rPr lang="zh-TW" altLang="en-US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日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lvl="3"/>
            <a:r>
              <a:rPr lang="zh-TW" altLang="en-US" b="0" dirty="0" smtClean="0">
                <a:solidFill>
                  <a:srgbClr val="373D54"/>
                </a:solidFill>
              </a:rPr>
              <a:t>台灣電力股份有限公司</a:t>
            </a:r>
            <a:r>
              <a:rPr lang="zh-TW" altLang="en-US" b="0" dirty="0" smtClean="0">
                <a:solidFill>
                  <a:srgbClr val="FF0000"/>
                </a:solidFill>
              </a:rPr>
              <a:t>第二核能發電廠 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zh-TW" altLang="en-US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演練日期：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11</a:t>
            </a:r>
            <a:r>
              <a:rPr lang="zh-TW" altLang="en-US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月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24</a:t>
            </a:r>
            <a:r>
              <a:rPr lang="zh-TW" altLang="en-US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日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lvl="3"/>
            <a:r>
              <a:rPr lang="zh-TW" altLang="en-US" b="0" dirty="0" smtClean="0">
                <a:solidFill>
                  <a:srgbClr val="373D54"/>
                </a:solidFill>
              </a:rPr>
              <a:t>台灣中油股份有限公司</a:t>
            </a:r>
            <a:r>
              <a:rPr lang="zh-TW" altLang="en-US" b="0" dirty="0" smtClean="0">
                <a:solidFill>
                  <a:srgbClr val="FF0000"/>
                </a:solidFill>
              </a:rPr>
              <a:t>大林煉油廠 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zh-TW" altLang="en-US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演練日期：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12</a:t>
            </a:r>
            <a:r>
              <a:rPr lang="zh-TW" altLang="en-US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月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zh-TW" altLang="en-US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日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lvl="3"/>
            <a:r>
              <a:rPr lang="zh-TW" altLang="en-US" b="0" dirty="0" smtClean="0">
                <a:solidFill>
                  <a:srgbClr val="373D54"/>
                </a:solidFill>
              </a:rPr>
              <a:t>交通部民用航空局</a:t>
            </a:r>
            <a:r>
              <a:rPr lang="zh-TW" altLang="en-US" b="0" dirty="0" smtClean="0">
                <a:solidFill>
                  <a:srgbClr val="FF0000"/>
                </a:solidFill>
              </a:rPr>
              <a:t>松山機場 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zh-TW" altLang="en-US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演練日期：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12</a:t>
            </a:r>
            <a:r>
              <a:rPr lang="zh-TW" altLang="en-US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月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</a:t>
            </a:r>
            <a:r>
              <a:rPr lang="zh-TW" altLang="en-US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日</a:t>
            </a:r>
            <a:r>
              <a:rPr lang="en-US" altLang="zh-TW" sz="1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US" altLang="zh-TW" b="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/>
            <a:r>
              <a:rPr lang="zh-TW" altLang="en-US" sz="2800" dirty="0" smtClean="0">
                <a:solidFill>
                  <a:srgbClr val="373D54"/>
                </a:solidFill>
              </a:rPr>
              <a:t>實兵演練</a:t>
            </a:r>
            <a:r>
              <a:rPr lang="en-US" altLang="zh-TW" sz="2800" dirty="0" smtClean="0">
                <a:solidFill>
                  <a:srgbClr val="373D54"/>
                </a:solidFill>
              </a:rPr>
              <a:t>(</a:t>
            </a:r>
            <a:r>
              <a:rPr lang="zh-TW" altLang="en-US" sz="2800" dirty="0" smtClean="0">
                <a:solidFill>
                  <a:srgbClr val="373D54"/>
                </a:solidFill>
              </a:rPr>
              <a:t>含電子郵件社交工程</a:t>
            </a:r>
            <a:r>
              <a:rPr lang="en-US" altLang="zh-TW" sz="2800" dirty="0" smtClean="0">
                <a:solidFill>
                  <a:srgbClr val="373D54"/>
                </a:solidFill>
              </a:rPr>
              <a:t>)</a:t>
            </a:r>
          </a:p>
          <a:p>
            <a:pPr lvl="2"/>
            <a:r>
              <a:rPr lang="zh-TW" altLang="en-US" dirty="0" smtClean="0">
                <a:solidFill>
                  <a:srgbClr val="373D54"/>
                </a:solidFill>
              </a:rPr>
              <a:t>期間：</a:t>
            </a:r>
            <a:r>
              <a:rPr lang="en-US" altLang="zh-TW" dirty="0" smtClean="0">
                <a:solidFill>
                  <a:srgbClr val="373D54"/>
                </a:solidFill>
              </a:rPr>
              <a:t>10</a:t>
            </a:r>
            <a:r>
              <a:rPr lang="zh-TW" altLang="en-US" dirty="0" smtClean="0">
                <a:solidFill>
                  <a:srgbClr val="373D54"/>
                </a:solidFill>
              </a:rPr>
              <a:t>月</a:t>
            </a:r>
            <a:r>
              <a:rPr lang="en-US" altLang="zh-TW" dirty="0" smtClean="0">
                <a:solidFill>
                  <a:srgbClr val="373D54"/>
                </a:solidFill>
              </a:rPr>
              <a:t>12</a:t>
            </a:r>
            <a:r>
              <a:rPr lang="zh-TW" altLang="en-US" dirty="0" smtClean="0">
                <a:solidFill>
                  <a:srgbClr val="373D54"/>
                </a:solidFill>
              </a:rPr>
              <a:t>日至</a:t>
            </a:r>
            <a:r>
              <a:rPr lang="en-US" altLang="zh-TW" dirty="0" smtClean="0">
                <a:solidFill>
                  <a:srgbClr val="373D54"/>
                </a:solidFill>
              </a:rPr>
              <a:t>11</a:t>
            </a:r>
            <a:r>
              <a:rPr lang="zh-TW" altLang="zh-TW" dirty="0" smtClean="0">
                <a:solidFill>
                  <a:srgbClr val="373D54"/>
                </a:solidFill>
              </a:rPr>
              <a:t>月</a:t>
            </a:r>
            <a:r>
              <a:rPr lang="en-US" altLang="zh-TW" dirty="0" smtClean="0">
                <a:solidFill>
                  <a:srgbClr val="373D54"/>
                </a:solidFill>
              </a:rPr>
              <a:t>20</a:t>
            </a:r>
            <a:r>
              <a:rPr lang="zh-TW" altLang="zh-TW" dirty="0" smtClean="0">
                <a:solidFill>
                  <a:srgbClr val="373D54"/>
                </a:solidFill>
              </a:rPr>
              <a:t>日</a:t>
            </a:r>
            <a:endParaRPr lang="en-US" altLang="zh-TW" dirty="0" smtClean="0">
              <a:solidFill>
                <a:srgbClr val="373D54"/>
              </a:solidFill>
            </a:endParaRPr>
          </a:p>
          <a:p>
            <a:pPr lvl="2"/>
            <a:r>
              <a:rPr lang="zh-TW" altLang="en-US" dirty="0" smtClean="0">
                <a:solidFill>
                  <a:srgbClr val="373D54"/>
                </a:solidFill>
              </a:rPr>
              <a:t>對象：</a:t>
            </a:r>
            <a:endParaRPr lang="en-US" altLang="zh-TW" dirty="0" smtClean="0">
              <a:solidFill>
                <a:srgbClr val="373D54"/>
              </a:solidFill>
            </a:endParaRPr>
          </a:p>
          <a:p>
            <a:pPr lvl="3"/>
            <a:r>
              <a:rPr lang="zh-TW" altLang="en-US" b="0" dirty="0" smtClean="0">
                <a:solidFill>
                  <a:srgbClr val="FF0000"/>
                </a:solidFill>
              </a:rPr>
              <a:t>行政院</a:t>
            </a:r>
            <a:r>
              <a:rPr lang="zh-TW" altLang="zh-TW" b="0" dirty="0" smtClean="0">
                <a:solidFill>
                  <a:srgbClr val="FF0000"/>
                </a:solidFill>
              </a:rPr>
              <a:t>所屬二級</a:t>
            </a:r>
            <a:r>
              <a:rPr lang="zh-TW" altLang="en-US" b="0" dirty="0" smtClean="0">
                <a:solidFill>
                  <a:srgbClr val="FF0000"/>
                </a:solidFill>
              </a:rPr>
              <a:t>機關</a:t>
            </a:r>
            <a:r>
              <a:rPr lang="en-US" altLang="zh-TW" b="0" dirty="0" smtClean="0">
                <a:solidFill>
                  <a:srgbClr val="FF0000"/>
                </a:solidFill>
              </a:rPr>
              <a:t>(</a:t>
            </a:r>
            <a:r>
              <a:rPr lang="zh-TW" altLang="en-US" b="0" dirty="0" smtClean="0">
                <a:solidFill>
                  <a:srgbClr val="FF0000"/>
                </a:solidFill>
              </a:rPr>
              <a:t>含</a:t>
            </a:r>
            <a:r>
              <a:rPr lang="zh-TW" altLang="zh-TW" dirty="0" smtClean="0">
                <a:solidFill>
                  <a:srgbClr val="FF0000"/>
                </a:solidFill>
              </a:rPr>
              <a:t>三、四級機關共用資訊系統</a:t>
            </a:r>
            <a:r>
              <a:rPr lang="en-US" altLang="zh-TW" dirty="0" smtClean="0">
                <a:solidFill>
                  <a:srgbClr val="FF0000"/>
                </a:solidFill>
              </a:rPr>
              <a:t>)</a:t>
            </a:r>
            <a:endParaRPr lang="zh-TW" altLang="en-US" dirty="0" smtClean="0">
              <a:solidFill>
                <a:srgbClr val="373D54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E9123C-920A-4809-A8EC-5FEA3EDA12CC}" type="slidenum">
              <a:rPr lang="en-US" altLang="zh-TW"/>
              <a:pPr>
                <a:defRPr/>
              </a:pPr>
              <a:t>4</a:t>
            </a:fld>
            <a:endParaRPr lang="en-US" altLang="zh-TW"/>
          </a:p>
        </p:txBody>
      </p:sp>
      <p:sp>
        <p:nvSpPr>
          <p:cNvPr id="18435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104</a:t>
            </a:r>
            <a:r>
              <a:rPr lang="zh-TW" altLang="en-US" dirty="0" smtClean="0"/>
              <a:t>年網路攻防演練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標題 1"/>
          <p:cNvSpPr>
            <a:spLocks noGrp="1"/>
          </p:cNvSpPr>
          <p:nvPr>
            <p:ph type="ctrTitle"/>
          </p:nvPr>
        </p:nvSpPr>
        <p:spPr>
          <a:xfrm>
            <a:off x="754063" y="3276600"/>
            <a:ext cx="7281862" cy="685800"/>
          </a:xfrm>
        </p:spPr>
        <p:txBody>
          <a:bodyPr/>
          <a:lstStyle/>
          <a:p>
            <a:pPr algn="ctr"/>
            <a:r>
              <a:rPr lang="zh-TW" altLang="en-US" sz="3000" smtClean="0"/>
              <a:t>貳、</a:t>
            </a:r>
            <a:r>
              <a:rPr lang="en-US" altLang="zh-TW" sz="3000" smtClean="0"/>
              <a:t>104</a:t>
            </a:r>
            <a:r>
              <a:rPr lang="zh-TW" altLang="en-US" sz="3000" smtClean="0"/>
              <a:t>年網路攻防演練綜合評估</a:t>
            </a:r>
          </a:p>
        </p:txBody>
      </p:sp>
      <p:sp>
        <p:nvSpPr>
          <p:cNvPr id="3" name="標題 1"/>
          <p:cNvSpPr txBox="1">
            <a:spLocks/>
          </p:cNvSpPr>
          <p:nvPr/>
        </p:nvSpPr>
        <p:spPr bwMode="gray">
          <a:xfrm>
            <a:off x="2684463" y="4019550"/>
            <a:ext cx="5857875" cy="685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endParaRPr kumimoji="0" lang="zh-TW" altLang="en-US" sz="3600" b="1" kern="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cs typeface="+mj-cs"/>
            </a:endParaRPr>
          </a:p>
        </p:txBody>
      </p:sp>
      <p:sp>
        <p:nvSpPr>
          <p:cNvPr id="4" name="投影片編號版面配置區 5"/>
          <p:cNvSpPr txBox="1">
            <a:spLocks/>
          </p:cNvSpPr>
          <p:nvPr/>
        </p:nvSpPr>
        <p:spPr>
          <a:xfrm>
            <a:off x="4191000" y="6505575"/>
            <a:ext cx="838200" cy="261938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/>
          <a:p>
            <a:pPr algn="ctr">
              <a:defRPr/>
            </a:pPr>
            <a:fld id="{3734C77F-03BB-41BB-AA8F-BF0F66EB4833}" type="slidenum">
              <a:rPr kumimoji="0" lang="en-US" altLang="zh-TW" sz="12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pPr algn="ctr">
                <a:defRPr/>
              </a:pPr>
              <a:t>5</a:t>
            </a:fld>
            <a:endParaRPr kumimoji="0" lang="en-US" altLang="zh-TW" sz="1200" b="1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內容版面配置區 1"/>
          <p:cNvSpPr>
            <a:spLocks noGrp="1"/>
          </p:cNvSpPr>
          <p:nvPr>
            <p:ph idx="1"/>
          </p:nvPr>
        </p:nvSpPr>
        <p:spPr>
          <a:xfrm>
            <a:off x="209550" y="1135063"/>
            <a:ext cx="8720138" cy="5105400"/>
          </a:xfrm>
        </p:spPr>
        <p:txBody>
          <a:bodyPr/>
          <a:lstStyle/>
          <a:p>
            <a:r>
              <a:rPr lang="zh-TW" altLang="en-US" sz="2200" dirty="0" smtClean="0">
                <a:solidFill>
                  <a:srgbClr val="373D54"/>
                </a:solidFill>
              </a:rPr>
              <a:t>情境演練主要目的係檢視標準作業程序是否規劃得宜，情境與演練腳本設計應務求逼真以反映真實狀況</a:t>
            </a:r>
            <a:endParaRPr lang="en-US" altLang="zh-TW" sz="2200" dirty="0" smtClean="0">
              <a:solidFill>
                <a:srgbClr val="373D54"/>
              </a:solidFill>
            </a:endParaRPr>
          </a:p>
          <a:p>
            <a:r>
              <a:rPr lang="en-US" altLang="zh-TW" sz="2200" dirty="0" smtClean="0">
                <a:solidFill>
                  <a:srgbClr val="373D54"/>
                </a:solidFill>
              </a:rPr>
              <a:t>104</a:t>
            </a:r>
            <a:r>
              <a:rPr lang="zh-TW" altLang="en-US" sz="2200" dirty="0" smtClean="0">
                <a:solidFill>
                  <a:srgbClr val="373D54"/>
                </a:solidFill>
              </a:rPr>
              <a:t>年情境演練主要針對</a:t>
            </a:r>
            <a:r>
              <a:rPr lang="zh-TW" altLang="en-US" sz="2200" dirty="0" smtClean="0">
                <a:solidFill>
                  <a:srgbClr val="FF0000"/>
                </a:solidFill>
              </a:rPr>
              <a:t>花蓮港務分公司</a:t>
            </a:r>
            <a:r>
              <a:rPr lang="zh-TW" altLang="en-US" sz="2200" dirty="0" smtClean="0">
                <a:solidFill>
                  <a:srgbClr val="373D54"/>
                </a:solidFill>
              </a:rPr>
              <a:t>、</a:t>
            </a:r>
            <a:r>
              <a:rPr lang="zh-TW" altLang="en-US" sz="2200" dirty="0" smtClean="0">
                <a:solidFill>
                  <a:srgbClr val="FF0000"/>
                </a:solidFill>
              </a:rPr>
              <a:t>第二核能發電廠</a:t>
            </a:r>
            <a:r>
              <a:rPr lang="zh-TW" altLang="en-US" sz="2200" dirty="0" smtClean="0">
                <a:solidFill>
                  <a:srgbClr val="373D54"/>
                </a:solidFill>
              </a:rPr>
              <a:t>、</a:t>
            </a:r>
            <a:r>
              <a:rPr lang="zh-TW" altLang="en-US" sz="2200" dirty="0" smtClean="0">
                <a:solidFill>
                  <a:srgbClr val="FF0000"/>
                </a:solidFill>
              </a:rPr>
              <a:t>大林煉油廠</a:t>
            </a:r>
            <a:r>
              <a:rPr lang="zh-TW" altLang="en-US" sz="2200" dirty="0" smtClean="0">
                <a:solidFill>
                  <a:srgbClr val="373D54"/>
                </a:solidFill>
              </a:rPr>
              <a:t>、</a:t>
            </a:r>
            <a:r>
              <a:rPr lang="zh-TW" altLang="en-US" sz="2200" dirty="0" smtClean="0">
                <a:solidFill>
                  <a:srgbClr val="FF0000"/>
                </a:solidFill>
              </a:rPr>
              <a:t>松山機場</a:t>
            </a:r>
            <a:r>
              <a:rPr lang="zh-TW" altLang="en-US" sz="2200" dirty="0" smtClean="0">
                <a:solidFill>
                  <a:srgbClr val="373D54"/>
                </a:solidFill>
              </a:rPr>
              <a:t>的關鍵基礎設施系統進行演練</a:t>
            </a:r>
            <a:endParaRPr lang="en-US" altLang="zh-TW" sz="2200" dirty="0" smtClean="0">
              <a:solidFill>
                <a:srgbClr val="373D54"/>
              </a:solidFill>
            </a:endParaRPr>
          </a:p>
          <a:p>
            <a:r>
              <a:rPr lang="zh-TW" altLang="en-US" sz="2200" dirty="0" smtClean="0">
                <a:solidFill>
                  <a:srgbClr val="373D54"/>
                </a:solidFill>
              </a:rPr>
              <a:t>演練機關需視情境內容所描述之不同狀況即席回答應變處置作為，再由學者專家提供改善建議</a:t>
            </a:r>
            <a:endParaRPr lang="en-US" altLang="zh-TW" sz="2200" dirty="0" smtClean="0">
              <a:solidFill>
                <a:srgbClr val="373D54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1C340B-59FA-4461-BA7A-1CC85D77DE08}" type="slidenum">
              <a:rPr lang="en-US" altLang="zh-TW"/>
              <a:pPr>
                <a:defRPr/>
              </a:pPr>
              <a:t>6</a:t>
            </a:fld>
            <a:endParaRPr lang="en-US" altLang="zh-TW"/>
          </a:p>
        </p:txBody>
      </p:sp>
      <p:sp>
        <p:nvSpPr>
          <p:cNvPr id="25603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一、情境演練</a:t>
            </a:r>
          </a:p>
        </p:txBody>
      </p:sp>
      <p:pic>
        <p:nvPicPr>
          <p:cNvPr id="25607" name="圖片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398" y="3664934"/>
            <a:ext cx="3916362" cy="2888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4664162" y="3039036"/>
          <a:ext cx="4415290" cy="3747554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610273"/>
                <a:gridCol w="3121017"/>
                <a:gridCol w="684000"/>
              </a:tblGrid>
              <a:tr h="40085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zh-TW" altLang="en-US" sz="1200" b="1" dirty="0" smtClean="0">
                          <a:latin typeface="微軟正黑體"/>
                          <a:ea typeface="微軟正黑體"/>
                          <a:cs typeface="微軟正黑體"/>
                        </a:rPr>
                        <a:t>發布時間</a:t>
                      </a:r>
                      <a:endParaRPr lang="zh-TW" altLang="en-US" sz="1200" b="1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zh-TW" altLang="en-US" sz="1200" b="1" dirty="0" smtClean="0">
                          <a:latin typeface="微軟正黑體"/>
                          <a:ea typeface="微軟正黑體"/>
                          <a:cs typeface="微軟正黑體"/>
                        </a:rPr>
                        <a:t>演練程序</a:t>
                      </a:r>
                      <a:endParaRPr lang="zh-TW" altLang="en-US" sz="1200" b="1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zh-TW" altLang="en-US" sz="1200" b="1" dirty="0" smtClean="0">
                          <a:latin typeface="微軟正黑體"/>
                          <a:ea typeface="微軟正黑體"/>
                          <a:cs typeface="微軟正黑體"/>
                        </a:rPr>
                        <a:t>演練時間</a:t>
                      </a:r>
                      <a:endParaRPr lang="zh-TW" altLang="en-US" sz="1200" b="1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 anchor="ctr"/>
                </a:tc>
              </a:tr>
              <a:tr h="881870">
                <a:tc>
                  <a:txBody>
                    <a:bodyPr/>
                    <a:lstStyle/>
                    <a:p>
                      <a:endParaRPr lang="zh-TW" altLang="en-US" sz="1200" b="1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200" b="1" dirty="0" smtClean="0">
                          <a:latin typeface="微軟正黑體"/>
                          <a:ea typeface="微軟正黑體"/>
                          <a:cs typeface="微軟正黑體"/>
                        </a:rPr>
                        <a:t>演練狀況：</a:t>
                      </a:r>
                      <a:r>
                        <a:rPr lang="en-US" altLang="zh-TW" sz="1200" b="0" baseline="0" dirty="0" smtClean="0">
                          <a:latin typeface="微軟正黑體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zh-TW" altLang="zh-TW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核二廠目前是台灣電力供應系統中裝置容量最大的發電機組。但隨著反核民意的升高，數名內部人員因不滿核電廠，想利用本身的專業知識進行一連串的干擾行為，欲使得一般民眾不信任核電廠安全。</a:t>
                      </a:r>
                      <a:endParaRPr lang="en-US" altLang="zh-TW" sz="1200" b="0" dirty="0" smtClean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endParaRPr lang="zh-TW" altLang="en-US" sz="1200" b="1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</a:tr>
              <a:tr h="400850">
                <a:tc>
                  <a:txBody>
                    <a:bodyPr/>
                    <a:lstStyle/>
                    <a:p>
                      <a:r>
                        <a:rPr lang="en-US" altLang="zh-TW" sz="1200" b="1" dirty="0" smtClean="0">
                          <a:latin typeface="微軟正黑體"/>
                          <a:ea typeface="微軟正黑體"/>
                          <a:cs typeface="微軟正黑體"/>
                        </a:rPr>
                        <a:t>14:15</a:t>
                      </a:r>
                      <a:endParaRPr lang="zh-TW" altLang="en-US" sz="1200" b="1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狀況</a:t>
                      </a:r>
                      <a:r>
                        <a:rPr lang="en-US" altLang="zh-TW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(</a:t>
                      </a:r>
                      <a:r>
                        <a:rPr lang="zh-TW" altLang="zh-TW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一</a:t>
                      </a:r>
                      <a:r>
                        <a:rPr lang="en-US" altLang="zh-TW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) </a:t>
                      </a:r>
                      <a:r>
                        <a:rPr lang="en-US" altLang="zh-TW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DEH</a:t>
                      </a:r>
                      <a:r>
                        <a:rPr lang="zh-TW" altLang="zh-TW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自動控制器處理模組故障，人機介面操作電腦遭植入病毒</a:t>
                      </a:r>
                      <a:r>
                        <a:rPr lang="zh-TW" altLang="zh-TW" sz="1200" b="0" dirty="0" smtClean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 </a:t>
                      </a:r>
                      <a:endParaRPr lang="zh-TW" altLang="en-US" sz="1200" b="0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r>
                        <a:rPr lang="en-US" altLang="zh-TW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15</a:t>
                      </a:r>
                      <a:r>
                        <a:rPr lang="zh-TW" altLang="en-US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分鐘</a:t>
                      </a:r>
                      <a:endParaRPr lang="zh-TW" altLang="en-US" sz="1200" b="0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</a:tr>
              <a:tr h="320680">
                <a:tc>
                  <a:txBody>
                    <a:bodyPr/>
                    <a:lstStyle/>
                    <a:p>
                      <a:r>
                        <a:rPr lang="en-US" altLang="zh-TW" sz="1200" b="1" dirty="0" smtClean="0">
                          <a:latin typeface="微軟正黑體"/>
                          <a:ea typeface="微軟正黑體"/>
                          <a:cs typeface="微軟正黑體"/>
                        </a:rPr>
                        <a:t>14:30</a:t>
                      </a:r>
                      <a:endParaRPr lang="zh-TW" altLang="en-US" sz="1200" b="1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dirty="0" smtClean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狀況</a:t>
                      </a:r>
                      <a:r>
                        <a:rPr lang="en-US" altLang="zh-TW" sz="1200" b="0" dirty="0" smtClean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(</a:t>
                      </a:r>
                      <a:r>
                        <a:rPr lang="zh-TW" sz="1200" b="0" dirty="0" smtClean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二</a:t>
                      </a:r>
                      <a:r>
                        <a:rPr lang="en-US" altLang="zh-TW" sz="1200" b="0" dirty="0" smtClean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)</a:t>
                      </a:r>
                      <a:r>
                        <a:rPr lang="en-US" sz="1200" b="0" dirty="0" smtClean="0">
                          <a:solidFill>
                            <a:srgbClr val="4F81BD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sz="1200" b="0" dirty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RFC Foxboro</a:t>
                      </a:r>
                      <a:r>
                        <a:rPr lang="zh-TW" sz="1200" b="0" dirty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軟體參數遭內部人員蓄意竄改，以致再循環流量產生異常</a:t>
                      </a: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r>
                        <a:rPr lang="en-US" altLang="zh-TW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15</a:t>
                      </a:r>
                      <a:r>
                        <a:rPr lang="zh-TW" altLang="en-US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分鐘</a:t>
                      </a:r>
                      <a:endParaRPr lang="zh-TW" altLang="en-US" sz="1200" b="0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</a:tr>
              <a:tr h="320680">
                <a:tc>
                  <a:txBody>
                    <a:bodyPr/>
                    <a:lstStyle/>
                    <a:p>
                      <a:r>
                        <a:rPr lang="en-US" altLang="zh-TW" sz="1200" b="1" dirty="0" smtClean="0">
                          <a:latin typeface="微軟正黑體"/>
                          <a:ea typeface="微軟正黑體"/>
                          <a:cs typeface="微軟正黑體"/>
                        </a:rPr>
                        <a:t>14:45</a:t>
                      </a:r>
                      <a:endParaRPr lang="zh-TW" altLang="en-US" sz="1200" b="1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dirty="0" smtClean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狀況</a:t>
                      </a:r>
                      <a:r>
                        <a:rPr lang="en-US" altLang="zh-TW" sz="1200" b="0" dirty="0" smtClean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(</a:t>
                      </a:r>
                      <a:r>
                        <a:rPr lang="zh-TW" sz="1200" b="0" dirty="0" smtClean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三</a:t>
                      </a:r>
                      <a:r>
                        <a:rPr lang="en-US" altLang="zh-TW" sz="1200" b="0" dirty="0" smtClean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)</a:t>
                      </a:r>
                      <a:r>
                        <a:rPr lang="en-US" sz="1200" b="0" dirty="0" smtClean="0">
                          <a:solidFill>
                            <a:srgbClr val="4F81BD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sz="1200" b="0" dirty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ERF</a:t>
                      </a:r>
                      <a:r>
                        <a:rPr lang="zh-TW" sz="1200" b="0" dirty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系統的</a:t>
                      </a:r>
                      <a:r>
                        <a:rPr lang="en-US" sz="1200" b="0" dirty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Windows Server</a:t>
                      </a:r>
                      <a:r>
                        <a:rPr lang="zh-TW" sz="1200" b="0" dirty="0"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在安裝修補程式過程中不慎感染病毒</a:t>
                      </a: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r>
                        <a:rPr lang="en-US" altLang="zh-TW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15</a:t>
                      </a:r>
                      <a:r>
                        <a:rPr lang="zh-TW" altLang="en-US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分鐘</a:t>
                      </a:r>
                      <a:endParaRPr lang="zh-TW" altLang="en-US" sz="1200" b="0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</a:tr>
              <a:tr h="561190">
                <a:tc>
                  <a:txBody>
                    <a:bodyPr/>
                    <a:lstStyle/>
                    <a:p>
                      <a:r>
                        <a:rPr lang="en-US" altLang="zh-TW" sz="1200" b="1" dirty="0" smtClean="0">
                          <a:latin typeface="微軟正黑體"/>
                          <a:ea typeface="微軟正黑體"/>
                          <a:cs typeface="微軟正黑體"/>
                        </a:rPr>
                        <a:t>15:00</a:t>
                      </a:r>
                      <a:endParaRPr lang="zh-TW" altLang="en-US" sz="1200" b="1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狀況</a:t>
                      </a:r>
                      <a:r>
                        <a:rPr lang="en-US" altLang="zh-TW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(</a:t>
                      </a:r>
                      <a:r>
                        <a:rPr lang="zh-TW" altLang="zh-TW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四</a:t>
                      </a:r>
                      <a:r>
                        <a:rPr lang="en-US" altLang="zh-TW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) </a:t>
                      </a:r>
                      <a:r>
                        <a:rPr lang="zh-TW" altLang="zh-TW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已被病毒感染的</a:t>
                      </a:r>
                      <a:r>
                        <a:rPr lang="en-US" altLang="zh-TW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DEH</a:t>
                      </a:r>
                      <a:r>
                        <a:rPr lang="zh-TW" altLang="zh-TW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人機介面操作電腦，因運轉員執行測試指令而觸發</a:t>
                      </a:r>
                      <a:r>
                        <a:rPr lang="zh-TW" altLang="en-US" sz="1200" b="0" kern="1200" dirty="0" smtClean="0">
                          <a:solidFill>
                            <a:schemeClr val="dk1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惡意程式</a:t>
                      </a:r>
                      <a:endParaRPr lang="zh-TW" altLang="en-US" sz="1200" b="0" dirty="0" smtClean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r>
                        <a:rPr lang="en-US" altLang="zh-TW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15</a:t>
                      </a:r>
                      <a:r>
                        <a:rPr lang="zh-TW" altLang="en-US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分鐘</a:t>
                      </a:r>
                      <a:endParaRPr lang="zh-TW" altLang="en-US" sz="1200" b="0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</a:tr>
              <a:tr h="24051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altLang="zh-TW" sz="1200" b="1" dirty="0" smtClean="0">
                          <a:latin typeface="微軟正黑體"/>
                          <a:ea typeface="微軟正黑體"/>
                          <a:cs typeface="微軟正黑體"/>
                        </a:rPr>
                        <a:t>15:50</a:t>
                      </a:r>
                      <a:endParaRPr lang="zh-TW" altLang="en-US" sz="1200" b="1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綜合討論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altLang="zh-TW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40</a:t>
                      </a:r>
                      <a:r>
                        <a:rPr lang="zh-TW" altLang="en-US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分鐘</a:t>
                      </a:r>
                      <a:endParaRPr lang="zh-TW" altLang="en-US" sz="1200" b="0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</a:tr>
              <a:tr h="24051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altLang="zh-TW" sz="1200" b="1" dirty="0" smtClean="0">
                          <a:latin typeface="微軟正黑體"/>
                          <a:ea typeface="微軟正黑體"/>
                          <a:cs typeface="微軟正黑體"/>
                        </a:rPr>
                        <a:t>16:30</a:t>
                      </a:r>
                      <a:endParaRPr lang="zh-TW" altLang="en-US" sz="1200" b="1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0" dirty="0" smtClean="0">
                          <a:latin typeface="微軟正黑體"/>
                          <a:ea typeface="微軟正黑體"/>
                          <a:cs typeface="微軟正黑體"/>
                        </a:rPr>
                        <a:t>情境演練會議結束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zh-TW" altLang="en-US" sz="1200" b="1" dirty="0"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84406" marR="84406"/>
                </a:tc>
              </a:tr>
            </a:tbl>
          </a:graphicData>
        </a:graphic>
      </p:graphicFrame>
      <p:sp>
        <p:nvSpPr>
          <p:cNvPr id="11" name="矩形 10"/>
          <p:cNvSpPr/>
          <p:nvPr/>
        </p:nvSpPr>
        <p:spPr>
          <a:xfrm>
            <a:off x="139840" y="3392626"/>
            <a:ext cx="3608261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zh-TW" altLang="en-US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第二核能發電廠</a:t>
            </a:r>
            <a:r>
              <a:rPr lang="en-US" altLang="zh-TW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br>
              <a:rPr lang="en-US" altLang="zh-TW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ERF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en-US" altLang="zh-TW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RFC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暨</a:t>
            </a:r>
            <a:r>
              <a:rPr lang="en-US" altLang="zh-TW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DEH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系統情境演練</a:t>
            </a:r>
            <a:endParaRPr lang="zh-TW" altLang="en-US" b="1" dirty="0">
              <a:solidFill>
                <a:srgbClr val="0070C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102</a:t>
            </a:r>
            <a:r>
              <a:rPr lang="zh-TW" altLang="en-US" dirty="0" smtClean="0"/>
              <a:t>至</a:t>
            </a:r>
            <a:r>
              <a:rPr lang="en-US" altLang="zh-TW" dirty="0" smtClean="0"/>
              <a:t>104</a:t>
            </a:r>
            <a:r>
              <a:rPr lang="zh-TW" altLang="en-US" dirty="0" smtClean="0"/>
              <a:t>年情境演練比較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030D7F-28E1-494F-AF3F-24BA24CA48D6}" type="slidenum">
              <a:rPr lang="en-US" altLang="zh-TW" smtClean="0"/>
              <a:pPr>
                <a:defRPr/>
              </a:pPr>
              <a:t>7</a:t>
            </a:fld>
            <a:endParaRPr lang="en-US" altLang="zh-TW"/>
          </a:p>
        </p:txBody>
      </p:sp>
      <p:graphicFrame>
        <p:nvGraphicFramePr>
          <p:cNvPr id="5" name="內容版面配置區 4"/>
          <p:cNvGraphicFramePr>
            <a:graphicFrameLocks/>
          </p:cNvGraphicFramePr>
          <p:nvPr/>
        </p:nvGraphicFramePr>
        <p:xfrm>
          <a:off x="94690" y="1176338"/>
          <a:ext cx="8868439" cy="36783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2116"/>
                <a:gridCol w="1615282"/>
                <a:gridCol w="3185327"/>
                <a:gridCol w="3265714"/>
              </a:tblGrid>
              <a:tr h="429118">
                <a:tc>
                  <a:txBody>
                    <a:bodyPr/>
                    <a:lstStyle/>
                    <a:p>
                      <a:endParaRPr lang="zh-TW" altLang="en-US" sz="17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102</a:t>
                      </a:r>
                      <a:r>
                        <a:rPr lang="zh-TW" altLang="en-US" sz="17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年</a:t>
                      </a:r>
                      <a:endParaRPr lang="zh-TW" altLang="en-US" sz="17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103</a:t>
                      </a:r>
                      <a:r>
                        <a:rPr lang="zh-TW" altLang="en-US" sz="17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年</a:t>
                      </a:r>
                      <a:endParaRPr lang="zh-TW" altLang="en-US" sz="17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104</a:t>
                      </a:r>
                      <a:r>
                        <a:rPr lang="zh-TW" altLang="en-US" sz="17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年</a:t>
                      </a:r>
                      <a:endParaRPr lang="zh-TW" altLang="en-US" sz="17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1387016">
                <a:tc>
                  <a:txBody>
                    <a:bodyPr/>
                    <a:lstStyle/>
                    <a:p>
                      <a:r>
                        <a:rPr lang="zh-TW" altLang="en-US" sz="17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演練對象</a:t>
                      </a:r>
                      <a:endParaRPr lang="zh-TW" altLang="en-US" sz="17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行政院所屬</a:t>
                      </a:r>
                      <a:r>
                        <a:rPr lang="en-US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33</a:t>
                      </a: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個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二級部會行總處署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關鍵資訊基礎設施</a:t>
                      </a:r>
                      <a:r>
                        <a:rPr lang="en-US" altLang="zh-TW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交通</a:t>
                      </a:r>
                      <a:r>
                        <a:rPr lang="zh-TW" altLang="en-US" sz="1700" b="1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與</a:t>
                      </a:r>
                      <a:r>
                        <a:rPr lang="zh-TW" altLang="en-US" sz="1700" b="1" kern="12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通訊傳播</a:t>
                      </a:r>
                      <a:r>
                        <a:rPr lang="en-US" altLang="zh-TW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：</a:t>
                      </a:r>
                      <a:endParaRPr lang="en-US" altLang="zh-TW" sz="1700" b="1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271463" indent="-271463" algn="l">
                        <a:buFont typeface="Wingdings" pitchFamily="2" charset="2"/>
                        <a:buAutoNum type="circleNumWdWhitePlain"/>
                      </a:pP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新北市政府交通局之都會交通控制系統</a:t>
                      </a:r>
                      <a:endParaRPr lang="en-US" altLang="zh-TW" sz="1700" b="1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271463" indent="-271463" algn="l">
                        <a:buFont typeface="Wingdings" pitchFamily="2" charset="2"/>
                        <a:buAutoNum type="circleNumWdWhitePlain"/>
                      </a:pPr>
                      <a:r>
                        <a:rPr lang="en-US" altLang="zh-TW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TWNIC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之網域名稱管理系統</a:t>
                      </a:r>
                      <a:endParaRPr lang="zh-TW" altLang="en-US" sz="17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關鍵資訊基礎設施</a:t>
                      </a:r>
                      <a:r>
                        <a:rPr lang="en-US" altLang="zh-TW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能源</a:t>
                      </a:r>
                      <a:r>
                        <a:rPr lang="zh-TW" altLang="en-US" sz="1700" b="1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與</a:t>
                      </a: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交通</a:t>
                      </a:r>
                      <a:r>
                        <a:rPr lang="en-US" altLang="zh-TW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：</a:t>
                      </a:r>
                      <a:endParaRPr lang="en-US" altLang="zh-TW" sz="1700" b="1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271463" indent="-271463" algn="l">
                        <a:buFont typeface="Wingdings" pitchFamily="2" charset="2"/>
                        <a:buAutoNum type="circleNumWdWhitePlain"/>
                      </a:pP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第二核能發電廠</a:t>
                      </a:r>
                      <a:endParaRPr lang="en-US" altLang="zh-TW" sz="1700" b="1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271463" indent="-271463" algn="l">
                        <a:buFont typeface="Wingdings" pitchFamily="2" charset="2"/>
                        <a:buAutoNum type="circleNumWdWhitePlain"/>
                      </a:pP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大林煉油廠</a:t>
                      </a:r>
                      <a:endParaRPr lang="en-US" altLang="zh-TW" sz="1700" b="1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271463" marR="0" indent="-2714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AutoNum type="circleNumWdWhitePlain"/>
                        <a:tabLst/>
                        <a:defRPr/>
                      </a:pP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花蓮港務分公司</a:t>
                      </a:r>
                      <a:endParaRPr lang="en-US" altLang="zh-TW" sz="1700" b="1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271463" indent="-271463" algn="l">
                        <a:buFont typeface="Wingdings" pitchFamily="2" charset="2"/>
                        <a:buAutoNum type="circleNumWdWhitePlain"/>
                      </a:pP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松山機場</a:t>
                      </a:r>
                      <a:endParaRPr lang="zh-TW" altLang="en-US" sz="1700" b="1" kern="12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/>
                </a:tc>
              </a:tr>
              <a:tr h="1096263">
                <a:tc>
                  <a:txBody>
                    <a:bodyPr/>
                    <a:lstStyle/>
                    <a:p>
                      <a:r>
                        <a:rPr lang="zh-TW" altLang="en-US" sz="17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演練方式</a:t>
                      </a:r>
                      <a:endParaRPr lang="zh-TW" altLang="en-US" sz="17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模擬演練，</a:t>
                      </a:r>
                      <a:r>
                        <a:rPr lang="zh-TW" altLang="zh-TW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輔以</a:t>
                      </a:r>
                      <a:r>
                        <a:rPr lang="zh-TW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視訊會議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瞭解各機關即時</a:t>
                      </a:r>
                      <a:r>
                        <a:rPr lang="zh-TW" altLang="zh-TW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應處情形</a:t>
                      </a:r>
                      <a:endParaRPr lang="zh-TW" altLang="en-US" sz="1700" b="1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模擬演練，</a:t>
                      </a: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即席回答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應處作為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模擬演練，</a:t>
                      </a: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即席回答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應處作為</a:t>
                      </a:r>
                    </a:p>
                  </a:txBody>
                  <a:tcPr anchor="ctr"/>
                </a:tc>
              </a:tr>
              <a:tr h="734474">
                <a:tc>
                  <a:txBody>
                    <a:bodyPr/>
                    <a:lstStyle/>
                    <a:p>
                      <a:r>
                        <a:rPr lang="zh-TW" altLang="en-US" sz="17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演練時間</a:t>
                      </a:r>
                      <a:endParaRPr lang="zh-TW" altLang="en-US" sz="17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全日</a:t>
                      </a:r>
                      <a:endParaRPr lang="en-US" altLang="zh-TW" sz="1700" b="1" dirty="0" smtClean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/>
                      <a:r>
                        <a:rPr lang="en-US" altLang="zh-TW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共</a:t>
                      </a:r>
                      <a:r>
                        <a:rPr lang="en-US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6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個子情境</a:t>
                      </a:r>
                      <a:r>
                        <a:rPr lang="en-US" altLang="zh-TW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7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半日</a:t>
                      </a:r>
                      <a:endParaRPr lang="en-US" altLang="zh-TW" sz="1700" b="1" dirty="0" smtClean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700" b="1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共</a:t>
                      </a:r>
                      <a:r>
                        <a:rPr lang="en-US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個子情境</a:t>
                      </a:r>
                      <a:r>
                        <a:rPr lang="en-US" altLang="zh-TW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7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半日</a:t>
                      </a:r>
                      <a:endParaRPr lang="en-US" altLang="zh-TW" sz="1700" b="1" dirty="0" smtClean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700" b="1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共</a:t>
                      </a:r>
                      <a:r>
                        <a:rPr lang="en-US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個子狀況及</a:t>
                      </a:r>
                      <a:r>
                        <a:rPr lang="en-US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  <a:r>
                        <a:rPr lang="zh-TW" altLang="en-US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個特別狀況</a:t>
                      </a:r>
                      <a:r>
                        <a:rPr lang="en-US" altLang="zh-TW" sz="17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700" b="1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圓角矩形圖說文字 5"/>
          <p:cNvSpPr/>
          <p:nvPr/>
        </p:nvSpPr>
        <p:spPr bwMode="auto">
          <a:xfrm>
            <a:off x="5034226" y="5037222"/>
            <a:ext cx="3908808" cy="1484158"/>
          </a:xfrm>
          <a:prstGeom prst="wedgeRoundRectCallout">
            <a:avLst>
              <a:gd name="adj1" fmla="val 17809"/>
              <a:gd name="adj2" fmla="val -65338"/>
              <a:gd name="adj3" fmla="val 16667"/>
            </a:avLst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180975" indent="-180975">
              <a:buFont typeface="Wingdings" pitchFamily="2" charset="2"/>
              <a:buChar char="ü"/>
            </a:pPr>
            <a:r>
              <a:rPr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辦理</a:t>
            </a:r>
            <a:r>
              <a:rPr kumimoji="0" lang="en-US" altLang="zh-TW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SCADA</a:t>
            </a:r>
            <a:r>
              <a:rPr kumimoji="0"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安全教育訓練</a:t>
            </a:r>
            <a:endParaRPr lang="en-US" altLang="zh-TW" sz="16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180975" indent="-180975">
              <a:buFont typeface="Wingdings" pitchFamily="2" charset="2"/>
              <a:buChar char="ü"/>
            </a:pPr>
            <a:r>
              <a:rPr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與演練機關進行多次訪談</a:t>
            </a:r>
            <a:endParaRPr lang="en-US" altLang="zh-TW" sz="16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180975" indent="-180975">
              <a:buFont typeface="Wingdings" pitchFamily="2" charset="2"/>
              <a:buChar char="ü"/>
            </a:pPr>
            <a:r>
              <a:rPr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設計</a:t>
            </a:r>
            <a:r>
              <a:rPr lang="en-US" altLang="zh-TW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套劇本，每套劇本含</a:t>
            </a:r>
            <a:r>
              <a:rPr lang="en-US" altLang="zh-TW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個子狀況及</a:t>
            </a:r>
            <a:r>
              <a:rPr lang="en-US" altLang="zh-TW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個特別狀況</a:t>
            </a:r>
            <a:r>
              <a:rPr lang="en-US" altLang="zh-TW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由專家學者設計</a:t>
            </a:r>
            <a:r>
              <a:rPr lang="en-US" altLang="zh-TW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zh-TW" altLang="en-US" sz="1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演練當天現場抽選演練劇本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v"/>
            </a:pPr>
            <a:r>
              <a:rPr lang="zh-TW" altLang="en-US" sz="2400" dirty="0" smtClean="0">
                <a:solidFill>
                  <a:srgbClr val="373D54"/>
                </a:solidFill>
              </a:rPr>
              <a:t>於</a:t>
            </a:r>
            <a:r>
              <a:rPr lang="en-US" altLang="zh-TW" sz="2400" dirty="0" smtClean="0">
                <a:solidFill>
                  <a:srgbClr val="373D54"/>
                </a:solidFill>
              </a:rPr>
              <a:t>10</a:t>
            </a:r>
            <a:r>
              <a:rPr lang="zh-TW" altLang="en-US" sz="2400" dirty="0" smtClean="0">
                <a:solidFill>
                  <a:srgbClr val="373D54"/>
                </a:solidFill>
              </a:rPr>
              <a:t>月</a:t>
            </a:r>
            <a:r>
              <a:rPr lang="en-US" altLang="zh-TW" sz="2400" dirty="0" smtClean="0">
                <a:solidFill>
                  <a:srgbClr val="373D54"/>
                </a:solidFill>
              </a:rPr>
              <a:t>12</a:t>
            </a:r>
            <a:r>
              <a:rPr lang="zh-TW" altLang="en-US" sz="2400" dirty="0" smtClean="0">
                <a:solidFill>
                  <a:srgbClr val="373D54"/>
                </a:solidFill>
              </a:rPr>
              <a:t>日至</a:t>
            </a:r>
            <a:r>
              <a:rPr lang="en-US" altLang="zh-TW" sz="2400" dirty="0" smtClean="0">
                <a:solidFill>
                  <a:srgbClr val="373D54"/>
                </a:solidFill>
              </a:rPr>
              <a:t>11</a:t>
            </a:r>
            <a:r>
              <a:rPr lang="zh-TW" altLang="en-US" sz="2400" dirty="0" smtClean="0">
                <a:solidFill>
                  <a:srgbClr val="373D54"/>
                </a:solidFill>
              </a:rPr>
              <a:t>月</a:t>
            </a:r>
            <a:r>
              <a:rPr lang="en-US" altLang="zh-TW" sz="2400" dirty="0" smtClean="0">
                <a:solidFill>
                  <a:srgbClr val="373D54"/>
                </a:solidFill>
              </a:rPr>
              <a:t>20</a:t>
            </a:r>
            <a:r>
              <a:rPr lang="zh-TW" altLang="en-US" sz="2400" dirty="0" smtClean="0">
                <a:solidFill>
                  <a:srgbClr val="373D54"/>
                </a:solidFill>
              </a:rPr>
              <a:t>日期間，由攻擊手對</a:t>
            </a:r>
            <a:r>
              <a:rPr lang="en-US" altLang="zh-TW" sz="2400" dirty="0" smtClean="0">
                <a:solidFill>
                  <a:srgbClr val="373D54"/>
                </a:solidFill>
              </a:rPr>
              <a:t>32</a:t>
            </a:r>
            <a:r>
              <a:rPr lang="zh-TW" altLang="en-US" sz="2400" dirty="0" smtClean="0">
                <a:solidFill>
                  <a:srgbClr val="373D54"/>
                </a:solidFill>
              </a:rPr>
              <a:t>個機關</a:t>
            </a:r>
            <a:r>
              <a:rPr lang="en-US" altLang="zh-TW" sz="2400" dirty="0" smtClean="0">
                <a:solidFill>
                  <a:srgbClr val="373D54"/>
                </a:solidFill>
              </a:rPr>
              <a:t>(</a:t>
            </a:r>
            <a:r>
              <a:rPr lang="zh-TW" altLang="en-US" sz="2400" dirty="0" smtClean="0">
                <a:solidFill>
                  <a:srgbClr val="373D54"/>
                </a:solidFill>
              </a:rPr>
              <a:t>共</a:t>
            </a:r>
            <a:r>
              <a:rPr lang="en-US" altLang="zh-TW" sz="2400" dirty="0" smtClean="0">
                <a:solidFill>
                  <a:srgbClr val="C00000"/>
                </a:solidFill>
              </a:rPr>
              <a:t>1,322</a:t>
            </a:r>
            <a:r>
              <a:rPr lang="zh-TW" altLang="en-US" sz="2400" dirty="0" smtClean="0">
                <a:solidFill>
                  <a:srgbClr val="C00000"/>
                </a:solidFill>
              </a:rPr>
              <a:t>個系統</a:t>
            </a:r>
            <a:r>
              <a:rPr lang="en-US" altLang="zh-TW" sz="2400" dirty="0" smtClean="0">
                <a:solidFill>
                  <a:srgbClr val="373D54"/>
                </a:solidFill>
              </a:rPr>
              <a:t>)</a:t>
            </a:r>
            <a:r>
              <a:rPr lang="zh-TW" altLang="en-US" sz="2400" dirty="0" smtClean="0">
                <a:solidFill>
                  <a:srgbClr val="373D54"/>
                </a:solidFill>
              </a:rPr>
              <a:t>，以</a:t>
            </a:r>
            <a:r>
              <a:rPr lang="zh-TW" altLang="en-US" sz="2400" dirty="0" smtClean="0">
                <a:solidFill>
                  <a:srgbClr val="C00000"/>
                </a:solidFill>
              </a:rPr>
              <a:t>不影響演練機關系統正常業務運作</a:t>
            </a:r>
            <a:r>
              <a:rPr lang="zh-TW" altLang="en-US" sz="2400" dirty="0" smtClean="0">
                <a:solidFill>
                  <a:srgbClr val="373D54"/>
                </a:solidFill>
              </a:rPr>
              <a:t>為原則，採遠端弱點掃描、滲透測試及社交工程攻擊等方式，實際攻擊入侵機關系統與網路，並由裁判組負責記錄與監控攻擊組之攻擊過程</a:t>
            </a:r>
            <a:endParaRPr lang="en-US" altLang="zh-TW" sz="2400" dirty="0" smtClean="0">
              <a:solidFill>
                <a:srgbClr val="373D54"/>
              </a:solidFill>
            </a:endParaRPr>
          </a:p>
          <a:p>
            <a:pPr marL="342900" lvl="1" indent="-342900">
              <a:spcBef>
                <a:spcPts val="672"/>
              </a:spcBef>
              <a:buClr>
                <a:schemeClr val="tx2"/>
              </a:buClr>
              <a:buFont typeface="Wingdings" pitchFamily="2" charset="2"/>
              <a:buChar char="v"/>
            </a:pPr>
            <a:r>
              <a:rPr lang="en-US" altLang="zh-TW" sz="2400" dirty="0" smtClean="0">
                <a:solidFill>
                  <a:srgbClr val="373D54"/>
                </a:solidFill>
              </a:rPr>
              <a:t>2013</a:t>
            </a:r>
            <a:r>
              <a:rPr lang="zh-TW" altLang="en-US" sz="2400" dirty="0" smtClean="0">
                <a:solidFill>
                  <a:srgbClr val="373D54"/>
                </a:solidFill>
              </a:rPr>
              <a:t>年</a:t>
            </a:r>
            <a:r>
              <a:rPr lang="en-US" altLang="zh-TW" sz="2400" dirty="0" smtClean="0">
                <a:solidFill>
                  <a:srgbClr val="373D54"/>
                </a:solidFill>
              </a:rPr>
              <a:t>OWASP</a:t>
            </a:r>
            <a:r>
              <a:rPr lang="zh-TW" altLang="en-US" sz="2400" dirty="0" smtClean="0">
                <a:solidFill>
                  <a:srgbClr val="373D54"/>
                </a:solidFill>
              </a:rPr>
              <a:t>十大弱點測試手法，並增加系統弱點、弱密碼、應用程式弱點及新型態弱點等檢測，共計</a:t>
            </a:r>
            <a:r>
              <a:rPr lang="en-US" altLang="zh-TW" sz="2400" dirty="0" smtClean="0">
                <a:solidFill>
                  <a:srgbClr val="FF0000"/>
                </a:solidFill>
              </a:rPr>
              <a:t>16</a:t>
            </a:r>
            <a:r>
              <a:rPr lang="zh-TW" altLang="en-US" sz="2400" dirty="0" smtClean="0">
                <a:solidFill>
                  <a:srgbClr val="FF0000"/>
                </a:solidFill>
              </a:rPr>
              <a:t>類</a:t>
            </a:r>
            <a:r>
              <a:rPr lang="zh-TW" altLang="en-US" sz="2400" dirty="0" smtClean="0">
                <a:solidFill>
                  <a:srgbClr val="373D54"/>
                </a:solidFill>
              </a:rPr>
              <a:t>檢測項目</a:t>
            </a:r>
          </a:p>
          <a:p>
            <a:pPr marL="342900" lvl="1" indent="-342900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v"/>
            </a:pPr>
            <a:endParaRPr lang="en-US" altLang="zh-TW" dirty="0" smtClean="0">
              <a:solidFill>
                <a:srgbClr val="373D54"/>
              </a:solidFill>
            </a:endParaRPr>
          </a:p>
          <a:p>
            <a:pPr marL="342900" lvl="1" indent="-342900">
              <a:buClr>
                <a:schemeClr val="tx2"/>
              </a:buClr>
              <a:buFont typeface="Wingdings" pitchFamily="2" charset="2"/>
              <a:buChar char="v"/>
            </a:pPr>
            <a:endParaRPr lang="zh-TW" altLang="en-US" dirty="0" smtClean="0">
              <a:solidFill>
                <a:srgbClr val="373D54"/>
              </a:solidFill>
            </a:endParaRPr>
          </a:p>
          <a:p>
            <a:endParaRPr lang="zh-TW" altLang="en-US" dirty="0" smtClean="0">
              <a:solidFill>
                <a:srgbClr val="373D54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9A4E6B-D042-4E95-BBF9-745C7998E488}" type="slidenum">
              <a:rPr lang="en-US" altLang="zh-TW"/>
              <a:pPr>
                <a:defRPr/>
              </a:pPr>
              <a:t>8</a:t>
            </a:fld>
            <a:endParaRPr lang="en-US" altLang="zh-TW"/>
          </a:p>
        </p:txBody>
      </p:sp>
      <p:sp>
        <p:nvSpPr>
          <p:cNvPr id="34819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二、實兵演練</a:t>
            </a:r>
            <a:endParaRPr lang="zh-TW" altLang="en-US" sz="2000" dirty="0" smtClean="0"/>
          </a:p>
        </p:txBody>
      </p:sp>
      <p:graphicFrame>
        <p:nvGraphicFramePr>
          <p:cNvPr id="7" name="Group 638"/>
          <p:cNvGraphicFramePr>
            <a:graphicFrameLocks noGrp="1"/>
          </p:cNvGraphicFramePr>
          <p:nvPr/>
        </p:nvGraphicFramePr>
        <p:xfrm>
          <a:off x="90439" y="4033845"/>
          <a:ext cx="8958856" cy="2651662"/>
        </p:xfrm>
        <a:graphic>
          <a:graphicData uri="http://schemas.openxmlformats.org/drawingml/2006/table">
            <a:tbl>
              <a:tblPr/>
              <a:tblGrid>
                <a:gridCol w="468000"/>
                <a:gridCol w="4315012"/>
                <a:gridCol w="512465"/>
                <a:gridCol w="3663379"/>
              </a:tblGrid>
              <a:tr h="311582">
                <a:tc gridSpan="4">
                  <a:txBody>
                    <a:bodyPr/>
                    <a:lstStyle/>
                    <a:p>
                      <a:pPr marL="0" marR="0" lvl="0" indent="0" algn="ctr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2013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年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OWASP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十大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Web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資安</a:t>
                      </a:r>
                      <a:r>
                        <a:rPr kumimoji="1" lang="zh-TW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弱點</a:t>
                      </a:r>
                      <a:endParaRPr kumimoji="1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1582">
                <a:tc>
                  <a:txBody>
                    <a:bodyPr/>
                    <a:lstStyle/>
                    <a:p>
                      <a:pPr marL="0" marR="0" lvl="0" indent="0" algn="ctr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A1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注入攻擊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(Injection)</a:t>
                      </a: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A6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敏感資訊暴露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(Sensitive Data Exposure)</a:t>
                      </a: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4889">
                <a:tc>
                  <a:txBody>
                    <a:bodyPr/>
                    <a:lstStyle/>
                    <a:p>
                      <a:pPr marL="0" marR="0" lvl="0" indent="0" algn="ctr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A2</a:t>
                      </a:r>
                      <a:endParaRPr kumimoji="1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遭破壞的認證與連線管理</a:t>
                      </a:r>
                    </a:p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(Broken Authentication and Session Management)</a:t>
                      </a: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A7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缺乏功能性的存取控管</a:t>
                      </a:r>
                    </a:p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(Missing Function Level Access Control)</a:t>
                      </a: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03">
                <a:tc>
                  <a:txBody>
                    <a:bodyPr/>
                    <a:lstStyle/>
                    <a:p>
                      <a:pPr marL="0" marR="0" lvl="0" indent="0" algn="ctr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A3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跨網站腳本攻擊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(Cross Site Scripting)</a:t>
                      </a: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A8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跨網站的偽造要求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(Cross Site Request Forgery)</a:t>
                      </a: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5257">
                <a:tc>
                  <a:txBody>
                    <a:bodyPr/>
                    <a:lstStyle/>
                    <a:p>
                      <a:pPr marL="0" marR="0" lvl="0" indent="0" algn="ctr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A4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不安全的物件參考</a:t>
                      </a:r>
                    </a:p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(Insecure Direct Object References)</a:t>
                      </a: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A9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使用具有已知弱點的元件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(Using Components with Known Vulnerabilities)</a:t>
                      </a: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4889">
                <a:tc>
                  <a:txBody>
                    <a:bodyPr/>
                    <a:lstStyle/>
                    <a:p>
                      <a:pPr marL="0" marR="0" lvl="0" indent="0" algn="ctr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A5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錯誤的安全性設定</a:t>
                      </a:r>
                    </a:p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(Security Misconfiguration)</a:t>
                      </a: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A10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未驗證的重導與轉出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en-US" altLang="zh-TW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Unvalidated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 Redirects and Forwards)</a:t>
                      </a:r>
                    </a:p>
                  </a:txBody>
                  <a:tcPr marL="84409" marR="8440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28">
                <a:tc gridSpan="4">
                  <a:txBody>
                    <a:bodyPr/>
                    <a:lstStyle/>
                    <a:p>
                      <a:pPr marL="0" marR="0" lvl="0" indent="0" algn="l" defTabSz="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資料來源：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OWASP (http://www.owasp.org.tw)</a:t>
                      </a:r>
                    </a:p>
                  </a:txBody>
                  <a:tcPr marL="84409" marR="84409" marT="45713" marB="4571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弱點分布</a:t>
            </a:r>
            <a:r>
              <a:rPr lang="en-US" altLang="zh-TW" dirty="0" smtClean="0"/>
              <a:t> – </a:t>
            </a:r>
            <a:r>
              <a:rPr lang="zh-TW" altLang="en-US" dirty="0" smtClean="0"/>
              <a:t>整體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59722384"/>
              </p:ext>
            </p:extLst>
          </p:nvPr>
        </p:nvGraphicFramePr>
        <p:xfrm>
          <a:off x="278335" y="1311864"/>
          <a:ext cx="5236331" cy="3047016"/>
        </p:xfrm>
        <a:graphic>
          <a:graphicData uri="http://schemas.openxmlformats.org/drawingml/2006/table">
            <a:tbl>
              <a:tblPr firstRow="1" lastRow="1" bandRow="1">
                <a:tableStyleId>{3C2FFA5D-87B4-456A-9821-1D502468CF0F}</a:tableStyleId>
              </a:tblPr>
              <a:tblGrid>
                <a:gridCol w="792213"/>
                <a:gridCol w="3254850"/>
                <a:gridCol w="1189268"/>
              </a:tblGrid>
              <a:tr h="28797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排名</a:t>
                      </a:r>
                      <a:endParaRPr lang="zh-TW" altLang="en-US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弱點類型</a:t>
                      </a: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比例</a:t>
                      </a:r>
                      <a:endParaRPr lang="zh-TW" altLang="en-US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8575" marR="28575" marT="28575" marB="28575"/>
                </a:tc>
              </a:tr>
              <a:tr h="19623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altLang="en-US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敏感資訊暴露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40.7%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 anchor="ctr"/>
                </a:tc>
              </a:tr>
              <a:tr h="10829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zh-TW" altLang="en-US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跨網站腳本攻擊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25.1%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 anchor="ctr"/>
                </a:tc>
              </a:tr>
              <a:tr h="30430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altLang="en-US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不當的安全組態設定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8.6%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 anchor="ctr"/>
                </a:tc>
              </a:tr>
              <a:tr h="30430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注入攻擊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8.3%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 anchor="ctr"/>
                </a:tc>
              </a:tr>
              <a:tr h="15758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弱密碼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7.4%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 anchor="ctr"/>
                </a:tc>
              </a:tr>
              <a:tr h="15662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不安全的物件參考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4.4%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 anchor="ctr"/>
                </a:tc>
              </a:tr>
              <a:tr h="86077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endParaRPr lang="en-US" alt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未經驗證的重新導向與轉送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3.5%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 anchor="ctr"/>
                </a:tc>
              </a:tr>
              <a:tr h="8511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endParaRPr lang="en-US" alt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缺少功能級別的存取控制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/>
                          <a:ea typeface="微軟正黑體"/>
                          <a:cs typeface="微軟正黑體"/>
                        </a:rPr>
                        <a:t>2.1%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 anchor="ctr"/>
                </a:tc>
              </a:tr>
              <a:tr h="314457">
                <a:tc gridSpan="2">
                  <a:txBody>
                    <a:bodyPr/>
                    <a:lstStyle/>
                    <a:p>
                      <a:r>
                        <a:rPr lang="zh-TW" altLang="en-US" sz="16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總計</a:t>
                      </a:r>
                      <a:endParaRPr lang="en-US" altLang="zh-TW" sz="16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8575" marR="28575" marT="28575" marB="28575"/>
                </a:tc>
                <a:tc hMerge="1">
                  <a:txBody>
                    <a:bodyPr/>
                    <a:lstStyle/>
                    <a:p>
                      <a:endParaRPr lang="zh-TW" altLang="en-US" sz="18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800" b="1" baseline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100%</a:t>
                      </a:r>
                      <a:endParaRPr lang="zh-TW" altLang="en-US" sz="1800" b="1" baseline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8575" marR="28575" marT="28575" marB="28575" anchor="ctr"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0348896"/>
              </p:ext>
            </p:extLst>
          </p:nvPr>
        </p:nvGraphicFramePr>
        <p:xfrm>
          <a:off x="130629" y="4782998"/>
          <a:ext cx="8872693" cy="158750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703006"/>
                <a:gridCol w="3553391"/>
                <a:gridCol w="2616296"/>
              </a:tblGrid>
              <a:tr h="280067">
                <a:tc>
                  <a:txBody>
                    <a:bodyPr/>
                    <a:lstStyle/>
                    <a:p>
                      <a:pPr marL="101600" algn="ctr">
                        <a:lnSpc>
                          <a:spcPts val="2500"/>
                        </a:lnSpc>
                        <a:spcAft>
                          <a:spcPts val="600"/>
                        </a:spcAft>
                      </a:pPr>
                      <a:r>
                        <a:rPr lang="zh-TW" altLang="en-US" sz="16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判斷原則</a:t>
                      </a:r>
                      <a:endParaRPr lang="en-US" sz="1600" b="1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7525" marR="67525" marT="0" marB="0"/>
                </a:tc>
                <a:tc>
                  <a:txBody>
                    <a:bodyPr/>
                    <a:lstStyle/>
                    <a:p>
                      <a:pPr marL="101600" algn="ctr">
                        <a:lnSpc>
                          <a:spcPts val="2500"/>
                        </a:lnSpc>
                        <a:spcAft>
                          <a:spcPts val="600"/>
                        </a:spcAft>
                      </a:pPr>
                      <a:r>
                        <a:rPr lang="zh-TW" sz="1600" b="1" kern="100" dirty="0">
                          <a:latin typeface="微軟正黑體" pitchFamily="34" charset="-120"/>
                          <a:ea typeface="微軟正黑體" pitchFamily="34" charset="-120"/>
                        </a:rPr>
                        <a:t>高衝擊性</a:t>
                      </a:r>
                      <a:endParaRPr lang="zh-TW" sz="1600" b="1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7525" marR="67525" marT="0" marB="0"/>
                </a:tc>
                <a:tc>
                  <a:txBody>
                    <a:bodyPr/>
                    <a:lstStyle/>
                    <a:p>
                      <a:pPr marL="101600" algn="ctr">
                        <a:lnSpc>
                          <a:spcPts val="2500"/>
                        </a:lnSpc>
                        <a:spcAft>
                          <a:spcPts val="600"/>
                        </a:spcAft>
                      </a:pPr>
                      <a:r>
                        <a:rPr lang="zh-TW" sz="1600" b="1" kern="100" dirty="0">
                          <a:latin typeface="微軟正黑體" pitchFamily="34" charset="-120"/>
                          <a:ea typeface="微軟正黑體" pitchFamily="34" charset="-120"/>
                        </a:rPr>
                        <a:t>低衝擊性</a:t>
                      </a:r>
                      <a:endParaRPr lang="zh-TW" sz="1600" b="1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7525" marR="67525" marT="0" marB="0"/>
                </a:tc>
              </a:tr>
              <a:tr h="526077">
                <a:tc>
                  <a:txBody>
                    <a:bodyPr/>
                    <a:lstStyle/>
                    <a:p>
                      <a:pPr marL="101600">
                        <a:lnSpc>
                          <a:spcPts val="2500"/>
                        </a:lnSpc>
                        <a:spcAft>
                          <a:spcPts val="600"/>
                        </a:spcAft>
                      </a:pPr>
                      <a:r>
                        <a:rPr lang="zh-TW" sz="1600" b="1" kern="100" dirty="0">
                          <a:latin typeface="微軟正黑體" pitchFamily="34" charset="-120"/>
                          <a:ea typeface="微軟正黑體" pitchFamily="34" charset="-120"/>
                        </a:rPr>
                        <a:t>機密</a:t>
                      </a:r>
                      <a:r>
                        <a:rPr lang="zh-TW" sz="16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性</a:t>
                      </a:r>
                      <a:r>
                        <a:rPr lang="zh-TW" altLang="en-US" sz="16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：</a:t>
                      </a:r>
                      <a:r>
                        <a:rPr lang="zh-TW" sz="16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取得</a:t>
                      </a:r>
                      <a:r>
                        <a:rPr lang="zh-TW" sz="1600" b="1" kern="100" dirty="0">
                          <a:latin typeface="微軟正黑體" pitchFamily="34" charset="-120"/>
                          <a:ea typeface="微軟正黑體" pitchFamily="34" charset="-120"/>
                        </a:rPr>
                        <a:t>屬於未公開或需經授權的資料或文件內容</a:t>
                      </a:r>
                      <a:endParaRPr lang="zh-TW" sz="1600" b="1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7525" marR="67525" marT="0" marB="0"/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ts val="2500"/>
                        </a:lnSpc>
                        <a:spcAft>
                          <a:spcPts val="600"/>
                        </a:spcAft>
                      </a:pPr>
                      <a:r>
                        <a:rPr lang="zh-TW" sz="1500" b="1" kern="100" dirty="0">
                          <a:latin typeface="微軟正黑體" pitchFamily="34" charset="-120"/>
                          <a:ea typeface="微軟正黑體" pitchFamily="34" charset="-120"/>
                        </a:rPr>
                        <a:t>重要帳號</a:t>
                      </a:r>
                      <a:r>
                        <a:rPr lang="zh-TW" sz="15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密碼</a:t>
                      </a:r>
                      <a:r>
                        <a:rPr lang="en-US" altLang="zh-TW" sz="15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sz="15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具</a:t>
                      </a:r>
                      <a:r>
                        <a:rPr lang="zh-TW" sz="1500" b="1" kern="100" dirty="0">
                          <a:latin typeface="微軟正黑體" pitchFamily="34" charset="-120"/>
                          <a:ea typeface="微軟正黑體" pitchFamily="34" charset="-120"/>
                        </a:rPr>
                        <a:t>管理</a:t>
                      </a:r>
                      <a:r>
                        <a:rPr lang="zh-TW" sz="15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權限</a:t>
                      </a:r>
                      <a:r>
                        <a:rPr lang="en-US" altLang="zh-TW" sz="15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r>
                        <a:rPr lang="zh-TW" sz="15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、</a:t>
                      </a:r>
                      <a:r>
                        <a:rPr lang="zh-TW" sz="1500" b="1" kern="100" dirty="0">
                          <a:latin typeface="微軟正黑體" pitchFamily="34" charset="-120"/>
                          <a:ea typeface="微軟正黑體" pitchFamily="34" charset="-120"/>
                        </a:rPr>
                        <a:t>密級以上資料、機敏網頁程式碼、民眾個資等</a:t>
                      </a:r>
                      <a:endParaRPr lang="zh-TW" sz="1500" b="1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7525" marR="67525" marT="0" marB="0"/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ts val="2500"/>
                        </a:lnSpc>
                        <a:spcAft>
                          <a:spcPts val="600"/>
                        </a:spcAft>
                      </a:pPr>
                      <a:r>
                        <a:rPr lang="zh-TW" sz="1500" b="1" kern="100">
                          <a:latin typeface="微軟正黑體" pitchFamily="34" charset="-120"/>
                          <a:ea typeface="微軟正黑體" pitchFamily="34" charset="-120"/>
                        </a:rPr>
                        <a:t>一般使用者帳號密碼、測試帳號密碼、非密級資料等</a:t>
                      </a:r>
                      <a:endParaRPr lang="zh-TW" sz="1500" b="1" kern="10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7525" marR="67525" marT="0" marB="0"/>
                </a:tc>
              </a:tr>
              <a:tr h="526077">
                <a:tc>
                  <a:txBody>
                    <a:bodyPr/>
                    <a:lstStyle/>
                    <a:p>
                      <a:pPr marL="101600">
                        <a:lnSpc>
                          <a:spcPts val="2500"/>
                        </a:lnSpc>
                        <a:spcAft>
                          <a:spcPts val="600"/>
                        </a:spcAft>
                      </a:pPr>
                      <a:r>
                        <a:rPr lang="zh-TW" sz="16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完整性</a:t>
                      </a:r>
                      <a:r>
                        <a:rPr lang="zh-TW" altLang="en-US" sz="16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：</a:t>
                      </a:r>
                      <a:r>
                        <a:rPr lang="zh-TW" sz="1600" b="1" kern="1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未經</a:t>
                      </a:r>
                      <a:r>
                        <a:rPr lang="zh-TW" sz="1600" b="1" kern="100" dirty="0">
                          <a:latin typeface="微軟正黑體" pitchFamily="34" charset="-120"/>
                          <a:ea typeface="微軟正黑體" pitchFamily="34" charset="-120"/>
                        </a:rPr>
                        <a:t>認證或授權即可修改內部資料或文件</a:t>
                      </a:r>
                      <a:endParaRPr lang="zh-TW" sz="1600" b="1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7525" marR="67525" marT="0" marB="0"/>
                </a:tc>
                <a:tc>
                  <a:txBody>
                    <a:bodyPr/>
                    <a:lstStyle/>
                    <a:p>
                      <a:pPr marL="10160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插入攻擊語法</a:t>
                      </a:r>
                      <a:r>
                        <a:rPr lang="en-US" altLang="zh-TW" sz="15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(XSS</a:t>
                      </a:r>
                      <a:r>
                        <a:rPr lang="zh-TW" altLang="en-US" sz="15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等</a:t>
                      </a:r>
                      <a:r>
                        <a:rPr lang="en-US" altLang="zh-TW" sz="15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r>
                        <a:rPr lang="zh-TW" altLang="en-US" sz="15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、修改機敏資料等</a:t>
                      </a:r>
                    </a:p>
                  </a:txBody>
                  <a:tcPr marL="67525" marR="67525" marT="0" marB="0"/>
                </a:tc>
                <a:tc>
                  <a:txBody>
                    <a:bodyPr/>
                    <a:lstStyle/>
                    <a:p>
                      <a:pPr marL="10160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置入圖片、修改一般資料等</a:t>
                      </a:r>
                    </a:p>
                  </a:txBody>
                  <a:tcPr marL="67525" marR="67525" marT="0" marB="0"/>
                </a:tc>
              </a:tr>
            </a:tbl>
          </a:graphicData>
        </a:graphic>
      </p:graphicFrame>
      <p:sp>
        <p:nvSpPr>
          <p:cNvPr id="7" name="投影片編號版面配置區 2"/>
          <p:cNvSpPr>
            <a:spLocks noGrp="1"/>
          </p:cNvSpPr>
          <p:nvPr>
            <p:ph type="sldNum" sz="quarter" idx="4294967295"/>
          </p:nvPr>
        </p:nvSpPr>
        <p:spPr>
          <a:xfrm>
            <a:off x="4191000" y="6505575"/>
            <a:ext cx="838200" cy="261938"/>
          </a:xfrm>
          <a:prstGeom prst="rect">
            <a:avLst/>
          </a:prstGeom>
        </p:spPr>
        <p:txBody>
          <a:bodyPr/>
          <a:lstStyle/>
          <a:p>
            <a:fld id="{AE456E85-3DF3-434E-A041-B184DE93FBA6}" type="slidenum">
              <a:rPr lang="en-US" altLang="zh-TW" smtClean="0"/>
              <a:pPr/>
              <a:t>9</a:t>
            </a:fld>
            <a:endParaRPr lang="en-US" altLang="zh-TW"/>
          </a:p>
        </p:txBody>
      </p:sp>
      <p:sp>
        <p:nvSpPr>
          <p:cNvPr id="2" name="文字方塊 1"/>
          <p:cNvSpPr txBox="1"/>
          <p:nvPr/>
        </p:nvSpPr>
        <p:spPr>
          <a:xfrm>
            <a:off x="5493190" y="1299606"/>
            <a:ext cx="36508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本年共發現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339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個弱點：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Arial"/>
              <a:buChar char="•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58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個高衝擊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性弱點（佔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17%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Arial"/>
              <a:buChar char="•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281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個低衝擊性弱點（佔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83%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kumimoji="1"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9" name="圖表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888321746"/>
              </p:ext>
            </p:extLst>
          </p:nvPr>
        </p:nvGraphicFramePr>
        <p:xfrm>
          <a:off x="5686891" y="2339414"/>
          <a:ext cx="3224027" cy="1954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80606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圖表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43547496"/>
              </p:ext>
            </p:extLst>
          </p:nvPr>
        </p:nvGraphicFramePr>
        <p:xfrm>
          <a:off x="5754182" y="816802"/>
          <a:ext cx="3529668" cy="278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102</a:t>
            </a:r>
            <a:r>
              <a:rPr lang="zh-TW" altLang="en-US" dirty="0" smtClean="0"/>
              <a:t>至</a:t>
            </a:r>
            <a:r>
              <a:rPr lang="en-US" altLang="zh-TW" dirty="0" smtClean="0"/>
              <a:t>104</a:t>
            </a:r>
            <a:r>
              <a:rPr lang="zh-TW" altLang="en-US" dirty="0" smtClean="0"/>
              <a:t>年實兵演練比較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030D7F-28E1-494F-AF3F-24BA24CA48D6}" type="slidenum">
              <a:rPr lang="en-US" altLang="zh-TW" smtClean="0"/>
              <a:pPr>
                <a:defRPr/>
              </a:pPr>
              <a:t>10</a:t>
            </a:fld>
            <a:endParaRPr lang="en-US" altLang="zh-TW"/>
          </a:p>
        </p:txBody>
      </p:sp>
      <p:graphicFrame>
        <p:nvGraphicFramePr>
          <p:cNvPr id="5" name="內容版面配置區 4"/>
          <p:cNvGraphicFramePr>
            <a:graphicFrameLocks/>
          </p:cNvGraphicFramePr>
          <p:nvPr/>
        </p:nvGraphicFramePr>
        <p:xfrm>
          <a:off x="139854" y="3603816"/>
          <a:ext cx="8858389" cy="2651760"/>
        </p:xfrm>
        <a:graphic>
          <a:graphicData uri="http://schemas.openxmlformats.org/drawingml/2006/table">
            <a:tbl>
              <a:tblPr firstRow="1" firstCol="1" bandRow="1">
                <a:tableStyleId>{74C1A8A3-306A-4EB7-A6B1-4F7E0EB9C5D6}</a:tableStyleId>
              </a:tblPr>
              <a:tblGrid>
                <a:gridCol w="1752674"/>
                <a:gridCol w="2560320"/>
                <a:gridCol w="1947134"/>
                <a:gridCol w="2598261"/>
              </a:tblGrid>
              <a:tr h="268439">
                <a:tc>
                  <a:txBody>
                    <a:bodyPr/>
                    <a:lstStyle/>
                    <a:p>
                      <a:endParaRPr lang="zh-TW" altLang="en-US" sz="17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102</a:t>
                      </a:r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年</a:t>
                      </a:r>
                      <a:endParaRPr lang="zh-TW" altLang="en-US" sz="17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103</a:t>
                      </a:r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年</a:t>
                      </a:r>
                      <a:endParaRPr lang="zh-TW" altLang="en-US" sz="17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104</a:t>
                      </a:r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年</a:t>
                      </a:r>
                      <a:endParaRPr lang="zh-TW" altLang="en-US" sz="17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8606">
                <a:tc>
                  <a:txBody>
                    <a:bodyPr/>
                    <a:lstStyle/>
                    <a:p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演練對象</a:t>
                      </a:r>
                      <a:endParaRPr lang="zh-TW" altLang="en-US" sz="1700" b="1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行政院所屬</a:t>
                      </a:r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33</a:t>
                      </a:r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個二級部會行總處署</a:t>
                      </a:r>
                      <a:endParaRPr lang="zh-TW" altLang="en-US" sz="17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府、五院、各直轄市及縣</a:t>
                      </a:r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市</a:t>
                      </a:r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政府 </a:t>
                      </a:r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計</a:t>
                      </a:r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28</a:t>
                      </a:r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個機關</a:t>
                      </a:r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7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行政院所屬</a:t>
                      </a:r>
                      <a:r>
                        <a:rPr lang="en-US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32</a:t>
                      </a: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個二級部會行總處署</a:t>
                      </a:r>
                      <a:r>
                        <a:rPr lang="en-US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含</a:t>
                      </a:r>
                      <a:r>
                        <a:rPr lang="zh-TW" altLang="zh-TW" sz="18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三、四級機關共用資訊系統</a:t>
                      </a:r>
                      <a:r>
                        <a:rPr lang="en-US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700" b="1" dirty="0" smtClean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39">
                <a:tc>
                  <a:txBody>
                    <a:bodyPr/>
                    <a:lstStyle/>
                    <a:p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演練期間</a:t>
                      </a:r>
                      <a:endParaRPr lang="zh-TW" altLang="en-US" sz="1700" b="1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32</a:t>
                      </a:r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個日曆天</a:t>
                      </a:r>
                      <a:endParaRPr lang="zh-TW" altLang="en-US" sz="17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23</a:t>
                      </a:r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個日曆天</a:t>
                      </a:r>
                      <a:endParaRPr lang="zh-TW" altLang="en-US" sz="1700" b="1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40</a:t>
                      </a: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個日曆天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39">
                <a:tc>
                  <a:txBody>
                    <a:bodyPr/>
                    <a:lstStyle/>
                    <a:p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攻擊手</a:t>
                      </a:r>
                      <a:endParaRPr lang="zh-TW" altLang="en-US" sz="1700" b="1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30</a:t>
                      </a:r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位</a:t>
                      </a:r>
                      <a:endParaRPr lang="zh-TW" altLang="en-US" sz="1700" b="1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21</a:t>
                      </a:r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位</a:t>
                      </a:r>
                      <a:endParaRPr lang="zh-TW" altLang="en-US" sz="1700" b="1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20</a:t>
                      </a:r>
                      <a:r>
                        <a:rPr lang="zh-TW" altLang="en-US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位</a:t>
                      </a:r>
                      <a:endParaRPr lang="zh-TW" altLang="en-US" sz="1700" b="1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39">
                <a:tc>
                  <a:txBody>
                    <a:bodyPr/>
                    <a:lstStyle/>
                    <a:p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系統數</a:t>
                      </a:r>
                      <a:endParaRPr lang="zh-TW" altLang="en-US" sz="1700" b="1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482</a:t>
                      </a:r>
                      <a:endParaRPr lang="zh-TW" altLang="en-US" sz="1700" b="1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1,267</a:t>
                      </a:r>
                      <a:endParaRPr lang="zh-TW" altLang="en-US" sz="1700" b="1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1,322</a:t>
                      </a:r>
                      <a:endParaRPr lang="zh-TW" altLang="en-US" sz="1700" b="1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39">
                <a:tc>
                  <a:txBody>
                    <a:bodyPr/>
                    <a:lstStyle/>
                    <a:p>
                      <a:r>
                        <a:rPr lang="zh-TW" altLang="en-US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系統平均弱點數</a:t>
                      </a:r>
                      <a:endParaRPr lang="zh-TW" altLang="en-US" sz="1700" b="1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0.224</a:t>
                      </a:r>
                      <a:endParaRPr lang="zh-TW" altLang="en-US" sz="1700" b="1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0.171</a:t>
                      </a:r>
                      <a:endParaRPr lang="zh-TW" altLang="en-US" sz="1700" b="1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0.256</a:t>
                      </a:r>
                      <a:endParaRPr lang="zh-TW" altLang="en-US" sz="1700" b="1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圖表 5"/>
          <p:cNvGraphicFramePr>
            <a:graphicFrameLocks/>
          </p:cNvGraphicFramePr>
          <p:nvPr/>
        </p:nvGraphicFramePr>
        <p:xfrm>
          <a:off x="0" y="783759"/>
          <a:ext cx="3124663" cy="2704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圖表 6"/>
          <p:cNvGraphicFramePr>
            <a:graphicFrameLocks/>
          </p:cNvGraphicFramePr>
          <p:nvPr/>
        </p:nvGraphicFramePr>
        <p:xfrm>
          <a:off x="2935010" y="777318"/>
          <a:ext cx="3419889" cy="2801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文字方塊 4"/>
          <p:cNvSpPr txBox="1">
            <a:spLocks noChangeArrowheads="1"/>
          </p:cNvSpPr>
          <p:nvPr/>
        </p:nvSpPr>
        <p:spPr bwMode="auto">
          <a:xfrm>
            <a:off x="290841" y="999508"/>
            <a:ext cx="89800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lang="zh-TW" altLang="en-US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</a:p>
        </p:txBody>
      </p:sp>
      <p:sp>
        <p:nvSpPr>
          <p:cNvPr id="9" name="文字方塊 11"/>
          <p:cNvSpPr txBox="1">
            <a:spLocks noChangeArrowheads="1"/>
          </p:cNvSpPr>
          <p:nvPr/>
        </p:nvSpPr>
        <p:spPr bwMode="auto">
          <a:xfrm>
            <a:off x="3380787" y="993699"/>
            <a:ext cx="89800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103</a:t>
            </a:r>
            <a:r>
              <a:rPr lang="zh-TW" altLang="en-US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</a:p>
        </p:txBody>
      </p:sp>
      <p:sp>
        <p:nvSpPr>
          <p:cNvPr id="10" name="文字方塊 12"/>
          <p:cNvSpPr txBox="1">
            <a:spLocks noChangeArrowheads="1"/>
          </p:cNvSpPr>
          <p:nvPr/>
        </p:nvSpPr>
        <p:spPr bwMode="auto">
          <a:xfrm>
            <a:off x="6304334" y="996924"/>
            <a:ext cx="89800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104</a:t>
            </a:r>
            <a:r>
              <a:rPr lang="zh-TW" altLang="en-US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</p:nvPr>
        </p:nvGraphicFramePr>
        <p:xfrm>
          <a:off x="250825" y="1295400"/>
          <a:ext cx="864235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D5EA48-20FF-42E0-9F44-2376B09AC6CB}" type="slidenum">
              <a:rPr lang="en-US" altLang="zh-TW"/>
              <a:pPr>
                <a:defRPr/>
              </a:pPr>
              <a:t>11</a:t>
            </a:fld>
            <a:endParaRPr lang="en-US" altLang="zh-TW"/>
          </a:p>
        </p:txBody>
      </p:sp>
      <p:sp>
        <p:nvSpPr>
          <p:cNvPr id="52227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三、電子郵件社交工程演練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標題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102</a:t>
            </a:r>
            <a:r>
              <a:rPr lang="zh-TW" altLang="en-US" dirty="0" smtClean="0"/>
              <a:t>至</a:t>
            </a:r>
            <a:r>
              <a:rPr lang="en-US" altLang="zh-TW" dirty="0" smtClean="0"/>
              <a:t>104</a:t>
            </a:r>
            <a:r>
              <a:rPr lang="zh-TW" altLang="en-US" dirty="0" smtClean="0"/>
              <a:t>年電子郵件社交工程演練比較</a:t>
            </a:r>
          </a:p>
        </p:txBody>
      </p:sp>
      <p:sp>
        <p:nvSpPr>
          <p:cNvPr id="56325" name="文字方塊 2"/>
          <p:cNvSpPr txBox="1">
            <a:spLocks noChangeArrowheads="1"/>
          </p:cNvSpPr>
          <p:nvPr/>
        </p:nvSpPr>
        <p:spPr bwMode="auto">
          <a:xfrm>
            <a:off x="284592" y="6159089"/>
            <a:ext cx="421461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點閱率與開啟率均</a:t>
            </a:r>
            <a:r>
              <a:rPr lang="zh-TW" altLang="en-US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較</a:t>
            </a:r>
            <a:r>
              <a:rPr lang="en-US" altLang="zh-TW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lang="zh-TW" altLang="en-US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年與</a:t>
            </a:r>
            <a:r>
              <a:rPr lang="en-US" altLang="zh-TW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103</a:t>
            </a:r>
            <a:r>
              <a:rPr lang="zh-TW" altLang="en-US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zh-TW" altLang="en-US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低。</a:t>
            </a:r>
            <a:endParaRPr lang="zh-TW" altLang="en-US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投影片編號版面配置區 5"/>
          <p:cNvSpPr txBox="1">
            <a:spLocks/>
          </p:cNvSpPr>
          <p:nvPr/>
        </p:nvSpPr>
        <p:spPr>
          <a:xfrm>
            <a:off x="4191000" y="6505575"/>
            <a:ext cx="838200" cy="261938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/>
          <a:p>
            <a:pPr algn="ctr">
              <a:defRPr/>
            </a:pPr>
            <a:fld id="{A613C783-D88D-453A-BCA2-F44F707754C6}" type="slidenum">
              <a:rPr kumimoji="0" lang="en-US" altLang="zh-TW" sz="12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pPr algn="ctr">
                <a:defRPr/>
              </a:pPr>
              <a:t>12</a:t>
            </a:fld>
            <a:endParaRPr kumimoji="0" lang="en-US" altLang="zh-TW" sz="1200" b="1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9" name="圖表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97279728"/>
              </p:ext>
            </p:extLst>
          </p:nvPr>
        </p:nvGraphicFramePr>
        <p:xfrm>
          <a:off x="650352" y="3259268"/>
          <a:ext cx="7815916" cy="29392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67326075"/>
              </p:ext>
            </p:extLst>
          </p:nvPr>
        </p:nvGraphicFramePr>
        <p:xfrm>
          <a:off x="345163" y="1252730"/>
          <a:ext cx="8525287" cy="18704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571"/>
                <a:gridCol w="1430767"/>
                <a:gridCol w="1688950"/>
                <a:gridCol w="1140311"/>
                <a:gridCol w="2130014"/>
                <a:gridCol w="946674"/>
              </a:tblGrid>
              <a:tr h="505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800" b="1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年度</a:t>
                      </a:r>
                      <a:endParaRPr lang="zh-TW" altLang="en-US" sz="1800" b="1" u="none" strike="noStrike" kern="1200" dirty="0">
                        <a:solidFill>
                          <a:schemeClr val="lt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800" b="1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受測人數</a:t>
                      </a:r>
                      <a:endParaRPr lang="zh-TW" altLang="en-US" sz="1800" b="1" u="none" strike="noStrike" kern="1200" dirty="0">
                        <a:solidFill>
                          <a:schemeClr val="lt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800" b="1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開啟郵件人數</a:t>
                      </a:r>
                      <a:endParaRPr lang="zh-TW" altLang="en-US" sz="1800" b="1" u="none" strike="noStrike" kern="1200" dirty="0">
                        <a:solidFill>
                          <a:schemeClr val="lt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800" b="1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開啟率</a:t>
                      </a:r>
                      <a:endParaRPr lang="zh-TW" altLang="en-US" sz="1800" b="1" u="none" strike="noStrike" kern="1200" dirty="0">
                        <a:solidFill>
                          <a:schemeClr val="lt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800" b="1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點閱附件</a:t>
                      </a:r>
                      <a:r>
                        <a:rPr lang="en-US" altLang="zh-TW" sz="1800" b="1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800" b="1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連結人數</a:t>
                      </a:r>
                      <a:endParaRPr lang="zh-TW" altLang="en-US" sz="1800" b="1" u="none" strike="noStrike" kern="1200" dirty="0">
                        <a:solidFill>
                          <a:schemeClr val="lt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800" b="1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點閱率</a:t>
                      </a:r>
                      <a:endParaRPr lang="zh-TW" altLang="en-US" sz="1800" b="1" u="none" strike="noStrike" kern="1200" dirty="0">
                        <a:solidFill>
                          <a:schemeClr val="lt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8855" marR="8855" marT="8855" marB="0" anchor="ctr"/>
                </a:tc>
              </a:tr>
              <a:tr h="45488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102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932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42</a:t>
                      </a:r>
                      <a:endParaRPr lang="zh-TW" altLang="en-US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4.5%</a:t>
                      </a:r>
                      <a:endParaRPr lang="zh-TW" altLang="en-US" sz="1800" b="1" i="0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31</a:t>
                      </a:r>
                      <a:endParaRPr lang="en-US" altLang="zh-TW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3.32%</a:t>
                      </a:r>
                      <a:endParaRPr lang="en-US" altLang="zh-TW" sz="1800" b="1" i="0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45488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103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838</a:t>
                      </a:r>
                      <a:endParaRPr lang="zh-TW" altLang="en-US" sz="1800" b="1" i="0" u="none" strike="noStrike" kern="1200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69</a:t>
                      </a:r>
                      <a:endParaRPr lang="zh-TW" altLang="en-US" sz="1800" b="1" i="0" u="none" strike="noStrike" kern="1200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8.23%</a:t>
                      </a:r>
                      <a:endParaRPr lang="zh-TW" altLang="en-US" sz="1800" b="1" i="0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35</a:t>
                      </a:r>
                      <a:endParaRPr lang="en-US" altLang="zh-TW" sz="1800" b="1" i="0" u="none" strike="noStrike" kern="1200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4.18%</a:t>
                      </a:r>
                      <a:endParaRPr lang="en-US" altLang="zh-TW" sz="1800" b="1" i="0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45488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104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960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7</a:t>
                      </a:r>
                      <a:endParaRPr lang="zh-TW" altLang="en-US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0.73%</a:t>
                      </a:r>
                      <a:endParaRPr lang="zh-TW" altLang="en-US" sz="1800" b="1" i="0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</a:t>
                      </a:r>
                      <a:endParaRPr lang="en-US" altLang="zh-TW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8855" marR="8855" marT="885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800" b="1" kern="12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0.1%</a:t>
                      </a:r>
                      <a:r>
                        <a:rPr lang="zh-TW" altLang="en-US" sz="1800" b="1" kern="12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 </a:t>
                      </a:r>
                      <a:endParaRPr lang="en-US" altLang="zh-TW" sz="1800" b="1" i="0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122489" y="1295400"/>
            <a:ext cx="8642350" cy="51054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altLang="zh-TW" sz="2400" dirty="0" smtClean="0"/>
              <a:t>102</a:t>
            </a:r>
            <a:r>
              <a:rPr lang="zh-TW" altLang="en-US" sz="2400" dirty="0" smtClean="0"/>
              <a:t>年我國首次辦理網</a:t>
            </a:r>
            <a:endParaRPr lang="en-US" altLang="zh-TW" sz="2400" dirty="0" smtClean="0"/>
          </a:p>
          <a:p>
            <a:pPr>
              <a:spcBef>
                <a:spcPts val="0"/>
              </a:spcBef>
              <a:buNone/>
            </a:pPr>
            <a:r>
              <a:rPr lang="zh-TW" altLang="en-US" sz="2400" dirty="0" smtClean="0"/>
              <a:t>     路攻防演練，</a:t>
            </a:r>
            <a:r>
              <a:rPr lang="zh-TW" altLang="zh-TW" sz="2400" dirty="0" smtClean="0"/>
              <a:t>期間邀外</a:t>
            </a:r>
            <a:endParaRPr lang="en-US" altLang="zh-TW" sz="2400" dirty="0" smtClean="0"/>
          </a:p>
          <a:p>
            <a:pPr>
              <a:spcBef>
                <a:spcPts val="0"/>
              </a:spcBef>
              <a:buNone/>
            </a:pPr>
            <a:r>
              <a:rPr lang="zh-TW" altLang="en-US" sz="2400" dirty="0" smtClean="0"/>
              <a:t>     </a:t>
            </a:r>
            <a:r>
              <a:rPr lang="zh-TW" altLang="zh-TW" sz="2400" dirty="0" smtClean="0"/>
              <a:t>賓</a:t>
            </a:r>
            <a:r>
              <a:rPr lang="en-US" altLang="zh-TW" sz="2400" dirty="0" smtClean="0"/>
              <a:t>(4</a:t>
            </a:r>
            <a:r>
              <a:rPr lang="zh-TW" altLang="en-US" sz="2400" dirty="0" smtClean="0"/>
              <a:t>個國家</a:t>
            </a:r>
            <a:r>
              <a:rPr lang="zh-TW" altLang="zh-TW" sz="2400" dirty="0" smtClean="0"/>
              <a:t>計</a:t>
            </a:r>
            <a:r>
              <a:rPr lang="en-US" altLang="zh-TW" sz="2400" dirty="0" smtClean="0"/>
              <a:t>11</a:t>
            </a:r>
            <a:r>
              <a:rPr lang="zh-TW" altLang="zh-TW" sz="2400" dirty="0" smtClean="0"/>
              <a:t>位</a:t>
            </a:r>
            <a:r>
              <a:rPr lang="en-US" altLang="zh-TW" sz="2400" dirty="0" smtClean="0"/>
              <a:t>)</a:t>
            </a:r>
            <a:r>
              <a:rPr lang="zh-TW" altLang="zh-TW" sz="2400" dirty="0" smtClean="0"/>
              <a:t>進</a:t>
            </a:r>
            <a:endParaRPr lang="en-US" altLang="zh-TW" sz="2400" dirty="0" smtClean="0"/>
          </a:p>
          <a:p>
            <a:pPr>
              <a:spcBef>
                <a:spcPts val="0"/>
              </a:spcBef>
              <a:buNone/>
            </a:pPr>
            <a:r>
              <a:rPr lang="zh-TW" altLang="en-US" sz="2400" dirty="0" smtClean="0"/>
              <a:t>     </a:t>
            </a:r>
            <a:r>
              <a:rPr lang="zh-TW" altLang="zh-TW" sz="2400" dirty="0" smtClean="0"/>
              <a:t>行相關經驗分享</a:t>
            </a:r>
            <a:r>
              <a:rPr lang="zh-TW" altLang="en-US" sz="2400" dirty="0" smtClean="0"/>
              <a:t>，各界</a:t>
            </a:r>
            <a:endParaRPr lang="en-US" altLang="zh-TW" sz="2400" dirty="0" smtClean="0"/>
          </a:p>
          <a:p>
            <a:pPr>
              <a:spcBef>
                <a:spcPts val="0"/>
              </a:spcBef>
              <a:buNone/>
            </a:pPr>
            <a:r>
              <a:rPr lang="zh-TW" altLang="en-US" sz="2400" dirty="0" smtClean="0"/>
              <a:t>     </a:t>
            </a:r>
            <a:r>
              <a:rPr lang="zh-TW" altLang="zh-TW" sz="2400" dirty="0" smtClean="0"/>
              <a:t>對我演練籌劃及辦理成</a:t>
            </a:r>
            <a:endParaRPr lang="en-US" altLang="zh-TW" sz="2400" dirty="0" smtClean="0"/>
          </a:p>
          <a:p>
            <a:pPr>
              <a:spcBef>
                <a:spcPts val="0"/>
              </a:spcBef>
              <a:buNone/>
            </a:pPr>
            <a:r>
              <a:rPr lang="zh-TW" altLang="en-US" sz="2400" dirty="0" smtClean="0"/>
              <a:t>     </a:t>
            </a:r>
            <a:r>
              <a:rPr lang="zh-TW" altLang="zh-TW" sz="2400" dirty="0" smtClean="0"/>
              <a:t>果</a:t>
            </a:r>
            <a:r>
              <a:rPr lang="zh-TW" altLang="en-US" sz="2400" dirty="0" smtClean="0"/>
              <a:t>多</a:t>
            </a:r>
            <a:r>
              <a:rPr lang="zh-TW" altLang="zh-TW" sz="2400" dirty="0" smtClean="0"/>
              <a:t>表示肯定</a:t>
            </a:r>
            <a:endParaRPr lang="en-US" altLang="zh-TW" sz="2400" dirty="0" smtClean="0"/>
          </a:p>
          <a:p>
            <a:pPr>
              <a:spcBef>
                <a:spcPts val="0"/>
              </a:spcBef>
            </a:pPr>
            <a:r>
              <a:rPr lang="zh-TW" altLang="en-US" sz="2400" dirty="0" smtClean="0"/>
              <a:t>本年</a:t>
            </a:r>
            <a:r>
              <a:rPr lang="en-US" altLang="zh-TW" sz="2400" dirty="0" smtClean="0"/>
              <a:t>11</a:t>
            </a:r>
            <a:r>
              <a:rPr lang="zh-TW" altLang="en-US" sz="2400" dirty="0" smtClean="0"/>
              <a:t>月</a:t>
            </a:r>
            <a:r>
              <a:rPr lang="en-US" altLang="zh-TW" sz="2400" dirty="0" smtClean="0"/>
              <a:t>25</a:t>
            </a:r>
            <a:r>
              <a:rPr lang="zh-TW" altLang="en-US" sz="2400" dirty="0" smtClean="0"/>
              <a:t>日召開</a:t>
            </a:r>
            <a:r>
              <a:rPr lang="en-US" altLang="zh-TW" sz="2400" dirty="0" smtClean="0"/>
              <a:t>104</a:t>
            </a:r>
          </a:p>
          <a:p>
            <a:pPr>
              <a:spcBef>
                <a:spcPts val="0"/>
              </a:spcBef>
              <a:buNone/>
            </a:pPr>
            <a:r>
              <a:rPr lang="zh-TW" altLang="en-US" sz="2400" dirty="0" smtClean="0"/>
              <a:t>     年攻防演練研討會議，</a:t>
            </a:r>
            <a:endParaRPr lang="en-US" altLang="zh-TW" sz="2400" dirty="0" smtClean="0"/>
          </a:p>
          <a:p>
            <a:pPr>
              <a:spcBef>
                <a:spcPts val="0"/>
              </a:spcBef>
              <a:buNone/>
            </a:pPr>
            <a:r>
              <a:rPr lang="zh-TW" altLang="en-US" sz="2400" dirty="0" smtClean="0"/>
              <a:t>     並邀請</a:t>
            </a:r>
            <a:r>
              <a:rPr lang="zh-TW" altLang="en-US" sz="2400" dirty="0" smtClean="0">
                <a:solidFill>
                  <a:srgbClr val="373D54"/>
                </a:solidFill>
              </a:rPr>
              <a:t>外賓</a:t>
            </a:r>
            <a:r>
              <a:rPr lang="en-US" altLang="zh-TW" sz="2400" dirty="0" smtClean="0">
                <a:solidFill>
                  <a:srgbClr val="373D54"/>
                </a:solidFill>
              </a:rPr>
              <a:t>(</a:t>
            </a:r>
            <a:r>
              <a:rPr lang="zh-TW" altLang="en-US" sz="2400" dirty="0" smtClean="0">
                <a:solidFill>
                  <a:srgbClr val="373D54"/>
                </a:solidFill>
              </a:rPr>
              <a:t>來自</a:t>
            </a:r>
            <a:r>
              <a:rPr lang="zh-TW" altLang="en-US" sz="2400" dirty="0" smtClean="0"/>
              <a:t>美國、</a:t>
            </a:r>
            <a:endParaRPr lang="en-US" altLang="zh-TW" sz="2400" dirty="0" smtClean="0"/>
          </a:p>
          <a:p>
            <a:pPr>
              <a:spcBef>
                <a:spcPts val="0"/>
              </a:spcBef>
              <a:buNone/>
            </a:pPr>
            <a:r>
              <a:rPr lang="en-US" altLang="zh-TW" sz="2400" dirty="0" smtClean="0"/>
              <a:t>     </a:t>
            </a:r>
            <a:r>
              <a:rPr lang="zh-TW" altLang="en-US" sz="2400" dirty="0" smtClean="0"/>
              <a:t>歐盟、澳洲、日本、韓國、泰國</a:t>
            </a:r>
            <a:r>
              <a:rPr lang="zh-TW" altLang="en-US" sz="2400" dirty="0" smtClean="0">
                <a:solidFill>
                  <a:srgbClr val="373D54"/>
                </a:solidFill>
              </a:rPr>
              <a:t>共計</a:t>
            </a:r>
            <a:r>
              <a:rPr lang="en-US" altLang="zh-TW" sz="2400" dirty="0" smtClean="0">
                <a:solidFill>
                  <a:srgbClr val="FF0000"/>
                </a:solidFill>
              </a:rPr>
              <a:t>16</a:t>
            </a:r>
            <a:r>
              <a:rPr lang="zh-TW" altLang="en-US" sz="2400" dirty="0" smtClean="0">
                <a:solidFill>
                  <a:srgbClr val="FF0000"/>
                </a:solidFill>
              </a:rPr>
              <a:t>位</a:t>
            </a:r>
            <a:r>
              <a:rPr lang="en-US" altLang="zh-TW" sz="2400" dirty="0" smtClean="0">
                <a:solidFill>
                  <a:srgbClr val="373D54"/>
                </a:solidFill>
              </a:rPr>
              <a:t>)</a:t>
            </a:r>
            <a:r>
              <a:rPr lang="zh-TW" altLang="en-US" sz="2400" dirty="0" smtClean="0">
                <a:solidFill>
                  <a:srgbClr val="373D54"/>
                </a:solidFill>
              </a:rPr>
              <a:t>進行</a:t>
            </a:r>
            <a:r>
              <a:rPr lang="zh-TW" altLang="zh-TW" sz="2400" dirty="0" smtClean="0"/>
              <a:t>經驗</a:t>
            </a:r>
            <a:r>
              <a:rPr lang="zh-TW" altLang="en-US" sz="2400" dirty="0" smtClean="0">
                <a:solidFill>
                  <a:srgbClr val="373D54"/>
                </a:solidFill>
              </a:rPr>
              <a:t>交流</a:t>
            </a:r>
            <a:endParaRPr lang="en-US" altLang="zh-TW" sz="2400" dirty="0" smtClean="0">
              <a:solidFill>
                <a:srgbClr val="373D54"/>
              </a:solidFill>
            </a:endParaRPr>
          </a:p>
          <a:p>
            <a:r>
              <a:rPr lang="zh-TW" altLang="en-US" sz="2400" dirty="0" smtClean="0">
                <a:solidFill>
                  <a:srgbClr val="373D54"/>
                </a:solidFill>
              </a:rPr>
              <a:t>對於</a:t>
            </a:r>
            <a:r>
              <a:rPr lang="zh-TW" altLang="en-US" sz="2400" dirty="0" smtClean="0">
                <a:solidFill>
                  <a:srgbClr val="FF0000"/>
                </a:solidFill>
              </a:rPr>
              <a:t>表現績優機關</a:t>
            </a:r>
            <a:r>
              <a:rPr lang="zh-TW" altLang="en-US" sz="2400" dirty="0" smtClean="0">
                <a:solidFill>
                  <a:srgbClr val="373D54"/>
                </a:solidFill>
              </a:rPr>
              <a:t>，於</a:t>
            </a:r>
            <a:r>
              <a:rPr lang="en-US" altLang="zh-TW" sz="2400" dirty="0" smtClean="0">
                <a:solidFill>
                  <a:srgbClr val="373D54"/>
                </a:solidFill>
              </a:rPr>
              <a:t>12</a:t>
            </a:r>
            <a:r>
              <a:rPr lang="zh-TW" altLang="en-US" sz="2400" dirty="0" smtClean="0">
                <a:solidFill>
                  <a:srgbClr val="373D54"/>
                </a:solidFill>
              </a:rPr>
              <a:t>月</a:t>
            </a:r>
            <a:r>
              <a:rPr lang="en-US" altLang="zh-TW" sz="2400" dirty="0" smtClean="0">
                <a:solidFill>
                  <a:srgbClr val="373D54"/>
                </a:solidFill>
              </a:rPr>
              <a:t>21</a:t>
            </a:r>
            <a:r>
              <a:rPr lang="zh-TW" altLang="en-US" sz="2400" dirty="0" smtClean="0">
                <a:solidFill>
                  <a:srgbClr val="373D54"/>
                </a:solidFill>
              </a:rPr>
              <a:t>日資安會報第</a:t>
            </a:r>
            <a:r>
              <a:rPr lang="en-US" altLang="zh-TW" sz="2400" dirty="0" smtClean="0">
                <a:solidFill>
                  <a:srgbClr val="373D54"/>
                </a:solidFill>
              </a:rPr>
              <a:t>29</a:t>
            </a:r>
            <a:r>
              <a:rPr lang="zh-TW" altLang="en-US" sz="2400" dirty="0" smtClean="0">
                <a:solidFill>
                  <a:srgbClr val="373D54"/>
                </a:solidFill>
              </a:rPr>
              <a:t>次委員會議</a:t>
            </a:r>
            <a:r>
              <a:rPr lang="zh-TW" altLang="en-US" sz="2400" dirty="0" smtClean="0">
                <a:solidFill>
                  <a:srgbClr val="FF0000"/>
                </a:solidFill>
              </a:rPr>
              <a:t>頒發獎座</a:t>
            </a:r>
            <a:r>
              <a:rPr lang="zh-TW" altLang="en-US" sz="2400" dirty="0" smtClean="0">
                <a:solidFill>
                  <a:srgbClr val="373D54"/>
                </a:solidFill>
              </a:rPr>
              <a:t>予以肯定；對於</a:t>
            </a:r>
            <a:r>
              <a:rPr lang="zh-TW" altLang="en-US" sz="2400" dirty="0" smtClean="0">
                <a:solidFill>
                  <a:srgbClr val="FF0000"/>
                </a:solidFill>
              </a:rPr>
              <a:t>表現績優及良好機關</a:t>
            </a:r>
            <a:r>
              <a:rPr lang="zh-TW" altLang="en-US" sz="2400" dirty="0" smtClean="0">
                <a:solidFill>
                  <a:srgbClr val="373D54"/>
                </a:solidFill>
              </a:rPr>
              <a:t>，將</a:t>
            </a:r>
            <a:r>
              <a:rPr lang="zh-TW" altLang="en-US" sz="2400" dirty="0" smtClean="0">
                <a:solidFill>
                  <a:srgbClr val="FF0000"/>
                </a:solidFill>
              </a:rPr>
              <a:t>函請</a:t>
            </a:r>
            <a:r>
              <a:rPr lang="zh-TW" altLang="en-US" sz="2400" dirty="0" smtClean="0">
                <a:solidFill>
                  <a:srgbClr val="373D54"/>
                </a:solidFill>
              </a:rPr>
              <a:t>各該機關給予參與人員適度行政獎勵</a:t>
            </a:r>
            <a:endParaRPr lang="en-US" altLang="zh-TW" sz="2400" dirty="0" smtClean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研討會議及表揚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030D7F-28E1-494F-AF3F-24BA24CA48D6}" type="slidenum">
              <a:rPr lang="en-US" altLang="zh-TW" smtClean="0"/>
              <a:pPr>
                <a:defRPr/>
              </a:pPr>
              <a:t>13</a:t>
            </a:fld>
            <a:endParaRPr lang="en-US" altLang="zh-TW"/>
          </a:p>
        </p:txBody>
      </p:sp>
      <p:graphicFrame>
        <p:nvGraphicFramePr>
          <p:cNvPr id="5" name="內容版面配置區 4"/>
          <p:cNvGraphicFramePr>
            <a:graphicFrameLocks/>
          </p:cNvGraphicFramePr>
          <p:nvPr/>
        </p:nvGraphicFramePr>
        <p:xfrm>
          <a:off x="3836637" y="1305477"/>
          <a:ext cx="5024196" cy="3010127"/>
        </p:xfrm>
        <a:graphic>
          <a:graphicData uri="http://schemas.openxmlformats.org/drawingml/2006/table">
            <a:tbl>
              <a:tblPr/>
              <a:tblGrid>
                <a:gridCol w="1043492"/>
                <a:gridCol w="2248348"/>
                <a:gridCol w="1732356"/>
              </a:tblGrid>
              <a:tr h="2126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1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時間</a:t>
                      </a: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1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議程內容</a:t>
                      </a: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1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主講者</a:t>
                      </a:r>
                    </a:p>
                  </a:txBody>
                  <a:tcPr marL="63834" marR="63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126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13:30-14:00</a:t>
                      </a:r>
                      <a:endParaRPr lang="zh-TW" sz="1200" b="1" kern="10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報到</a:t>
                      </a: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126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14:00-14:10</a:t>
                      </a:r>
                      <a:endParaRPr lang="zh-TW" sz="1200" b="1" kern="10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D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主席致詞 </a:t>
                      </a: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D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張召集人善政</a:t>
                      </a: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DCC"/>
                    </a:solidFill>
                  </a:tcPr>
                </a:tc>
              </a:tr>
              <a:tr h="2126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14:10-14:40</a:t>
                      </a:r>
                      <a:endParaRPr lang="zh-TW" sz="1200" b="1" kern="10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200" b="0" kern="100" dirty="0" smtClean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資安趨勢與網路攻防演練簡介</a:t>
                      </a:r>
                      <a:endParaRPr lang="zh-TW" sz="1200" b="0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kern="100" dirty="0" smtClean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技</a:t>
                      </a: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服</a:t>
                      </a:r>
                      <a:r>
                        <a:rPr lang="zh-TW" sz="1200" b="0" kern="100" dirty="0" smtClean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中心</a:t>
                      </a:r>
                      <a:endParaRPr lang="zh-TW" sz="1200" b="0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0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14:40-15:10</a:t>
                      </a:r>
                      <a:endParaRPr lang="zh-TW" sz="1200" b="1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b="0" kern="100" dirty="0" smtClean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Enterprise Desktop Exercise Sharing</a:t>
                      </a:r>
                      <a:endParaRPr lang="zh-TW" sz="1100" b="0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澳洲代表</a:t>
                      </a: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15:10-15:40</a:t>
                      </a:r>
                      <a:endParaRPr lang="zh-TW" sz="1200" b="1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b="0" kern="100" dirty="0" smtClean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Incident Exercises and Cyber threat situation in Thailand</a:t>
                      </a:r>
                      <a:endParaRPr lang="zh-TW" sz="1100" b="0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泰國代表</a:t>
                      </a: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6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15:40-16:00</a:t>
                      </a:r>
                      <a:endParaRPr lang="zh-TW" sz="1200" b="1" kern="10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中場休息</a:t>
                      </a: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126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16:00-16:20</a:t>
                      </a:r>
                      <a:endParaRPr lang="zh-TW" sz="1200" b="1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200" b="0" kern="100" dirty="0" smtClean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104</a:t>
                      </a:r>
                      <a:r>
                        <a:rPr lang="zh-TW" altLang="en-US" sz="1200" b="0" kern="100" dirty="0" smtClean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年網路攻防演練綜合評估</a:t>
                      </a:r>
                      <a:endParaRPr lang="zh-TW" sz="1200" b="0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技服中心</a:t>
                      </a: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075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16:20-17:10</a:t>
                      </a:r>
                      <a:endParaRPr lang="zh-TW" sz="1200" b="1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綜合座談</a:t>
                      </a: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33120" indent="-83312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主持人：張召集人善</a:t>
                      </a:r>
                      <a:r>
                        <a:rPr lang="zh-TW" sz="1200" b="0" kern="100" dirty="0" smtClean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政</a:t>
                      </a:r>
                      <a:endParaRPr lang="zh-TW" sz="1200" b="0" kern="100" dirty="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與談人：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  </a:t>
                      </a:r>
                      <a:r>
                        <a:rPr lang="zh-TW" altLang="en-US" sz="1200" b="0" kern="100" dirty="0" smtClean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演練團隊代表</a:t>
                      </a:r>
                      <a:r>
                        <a:rPr lang="en-US" sz="1200" b="0" kern="100" dirty="0" smtClean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 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200" b="0" kern="100" dirty="0" smtClean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  </a:t>
                      </a:r>
                      <a:r>
                        <a:rPr lang="zh-TW" sz="1200" b="0" kern="100" dirty="0" smtClean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外賓</a:t>
                      </a: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代表</a:t>
                      </a: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6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17:10</a:t>
                      </a:r>
                      <a:endParaRPr lang="zh-TW" sz="1200" b="1" kern="100"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b="0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賦歸</a:t>
                      </a:r>
                    </a:p>
                  </a:txBody>
                  <a:tcPr marL="63834" marR="63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標題 1"/>
          <p:cNvSpPr>
            <a:spLocks noGrp="1"/>
          </p:cNvSpPr>
          <p:nvPr>
            <p:ph type="ctrTitle"/>
          </p:nvPr>
        </p:nvSpPr>
        <p:spPr>
          <a:xfrm>
            <a:off x="887413" y="3276600"/>
            <a:ext cx="7207250" cy="685800"/>
          </a:xfrm>
        </p:spPr>
        <p:txBody>
          <a:bodyPr/>
          <a:lstStyle/>
          <a:p>
            <a:pPr algn="ctr"/>
            <a:r>
              <a:rPr lang="zh-TW" altLang="en-US" sz="3200" dirty="0" smtClean="0"/>
              <a:t>參、結論與建議</a:t>
            </a:r>
            <a:endParaRPr lang="en-US" altLang="zh-TW" sz="3200" dirty="0" smtClean="0"/>
          </a:p>
        </p:txBody>
      </p:sp>
      <p:sp>
        <p:nvSpPr>
          <p:cNvPr id="3" name="標題 1"/>
          <p:cNvSpPr txBox="1">
            <a:spLocks/>
          </p:cNvSpPr>
          <p:nvPr/>
        </p:nvSpPr>
        <p:spPr bwMode="gray">
          <a:xfrm>
            <a:off x="2684463" y="4019550"/>
            <a:ext cx="5857875" cy="685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endParaRPr kumimoji="0" lang="zh-TW" altLang="en-US" sz="3600" b="1" kern="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cs typeface="+mj-cs"/>
            </a:endParaRPr>
          </a:p>
        </p:txBody>
      </p:sp>
      <p:sp>
        <p:nvSpPr>
          <p:cNvPr id="4" name="投影片編號版面配置區 5"/>
          <p:cNvSpPr txBox="1">
            <a:spLocks/>
          </p:cNvSpPr>
          <p:nvPr/>
        </p:nvSpPr>
        <p:spPr>
          <a:xfrm>
            <a:off x="4191000" y="6505575"/>
            <a:ext cx="838200" cy="261938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/>
          <a:p>
            <a:pPr algn="ctr">
              <a:defRPr/>
            </a:pPr>
            <a:fld id="{54954AC3-198F-47CD-90C3-6497DC2BB1AC}" type="slidenum">
              <a:rPr kumimoji="0" lang="en-US" altLang="zh-TW" sz="1200" b="1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pPr algn="ctr">
                <a:defRPr/>
              </a:pPr>
              <a:t>14</a:t>
            </a:fld>
            <a:endParaRPr kumimoji="0" lang="en-US" altLang="zh-TW" sz="1200" b="1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250825" y="1177062"/>
            <a:ext cx="8642350" cy="5105400"/>
          </a:xfrm>
        </p:spPr>
        <p:txBody>
          <a:bodyPr/>
          <a:lstStyle/>
          <a:p>
            <a:r>
              <a:rPr lang="zh-TW" altLang="en-US" sz="2400" dirty="0" smtClean="0"/>
              <a:t>關鍵資訊基礎設施</a:t>
            </a:r>
            <a:r>
              <a:rPr lang="en-US" altLang="zh-TW" sz="2400" dirty="0" smtClean="0"/>
              <a:t>(CII)</a:t>
            </a:r>
            <a:r>
              <a:rPr lang="zh-TW" altLang="en-US" sz="2400" dirty="0" smtClean="0"/>
              <a:t>營運機關：</a:t>
            </a:r>
            <a:endParaRPr lang="en-US" altLang="zh-TW" sz="2400" dirty="0" smtClean="0"/>
          </a:p>
          <a:p>
            <a:pPr lvl="1"/>
            <a:r>
              <a:rPr lang="zh-TW" altLang="en-US" sz="2000" dirty="0" smtClean="0">
                <a:solidFill>
                  <a:srgbClr val="FF0000"/>
                </a:solidFill>
              </a:rPr>
              <a:t>封閉或隔離之網路環境亦可能存在資安風險</a:t>
            </a:r>
            <a:r>
              <a:rPr lang="zh-TW" altLang="en-US" sz="2000" dirty="0" smtClean="0"/>
              <a:t>，應</a:t>
            </a:r>
            <a:r>
              <a:rPr lang="zh-TW" altLang="zh-TW" sz="2000" dirty="0" smtClean="0">
                <a:solidFill>
                  <a:srgbClr val="373D54"/>
                </a:solidFill>
              </a:rPr>
              <a:t>依需求檢視資訊與控制系統是否存在安全性風險，適時採取適當的防護作為</a:t>
            </a:r>
            <a:endParaRPr lang="en-US" altLang="zh-TW" sz="2000" dirty="0" smtClean="0"/>
          </a:p>
          <a:p>
            <a:pPr lvl="1"/>
            <a:r>
              <a:rPr lang="zh-TW" altLang="en-US" sz="2000" dirty="0" smtClean="0"/>
              <a:t>情境演練劇本設計過程中，應</a:t>
            </a:r>
            <a:r>
              <a:rPr lang="zh-TW" altLang="en-US" sz="2000" dirty="0" smtClean="0">
                <a:solidFill>
                  <a:srgbClr val="373D54"/>
                </a:solidFill>
              </a:rPr>
              <a:t>廣泛設想及審慎辨識各種可能之資安威脅，並從系統失能之</a:t>
            </a:r>
            <a:r>
              <a:rPr lang="zh-TW" altLang="en-US" sz="2000" dirty="0" smtClean="0">
                <a:solidFill>
                  <a:srgbClr val="FF0000"/>
                </a:solidFill>
              </a:rPr>
              <a:t>最壞狀況</a:t>
            </a:r>
            <a:r>
              <a:rPr lang="zh-TW" altLang="en-US" sz="2000" dirty="0" smtClean="0">
                <a:solidFill>
                  <a:srgbClr val="373D54"/>
                </a:solidFill>
              </a:rPr>
              <a:t>著手，嚴格檢視緊急應變時的縱向作業與橫向溝通</a:t>
            </a:r>
            <a:r>
              <a:rPr lang="en-US" altLang="zh-TW" sz="2000" dirty="0" smtClean="0">
                <a:solidFill>
                  <a:srgbClr val="373D54"/>
                </a:solidFill>
              </a:rPr>
              <a:t>SOP</a:t>
            </a:r>
            <a:r>
              <a:rPr lang="zh-TW" altLang="en-US" sz="2000" dirty="0" smtClean="0">
                <a:solidFill>
                  <a:srgbClr val="373D54"/>
                </a:solidFill>
              </a:rPr>
              <a:t>是否完善</a:t>
            </a:r>
            <a:endParaRPr lang="en-US" altLang="zh-TW" sz="2000" dirty="0" smtClean="0"/>
          </a:p>
          <a:p>
            <a:pPr lvl="1"/>
            <a:r>
              <a:rPr lang="zh-TW" altLang="en-US" sz="2000" dirty="0" smtClean="0">
                <a:solidFill>
                  <a:srgbClr val="373D54"/>
                </a:solidFill>
              </a:rPr>
              <a:t>應</a:t>
            </a:r>
            <a:r>
              <a:rPr lang="zh-TW" altLang="en-US" sz="2000" dirty="0" smtClean="0">
                <a:solidFill>
                  <a:srgbClr val="FF0000"/>
                </a:solidFill>
              </a:rPr>
              <a:t>持續關注</a:t>
            </a:r>
            <a:r>
              <a:rPr lang="en-US" altLang="zh-TW" sz="2000" dirty="0" smtClean="0">
                <a:solidFill>
                  <a:srgbClr val="FF0000"/>
                </a:solidFill>
              </a:rPr>
              <a:t>CII</a:t>
            </a:r>
            <a:r>
              <a:rPr lang="zh-TW" altLang="en-US" sz="2000" dirty="0" smtClean="0">
                <a:solidFill>
                  <a:srgbClr val="FF0000"/>
                </a:solidFill>
              </a:rPr>
              <a:t>資安威脅趨勢</a:t>
            </a:r>
            <a:r>
              <a:rPr lang="zh-TW" altLang="en-US" sz="2000" dirty="0" smtClean="0">
                <a:solidFill>
                  <a:srgbClr val="373D54"/>
                </a:solidFill>
              </a:rPr>
              <a:t>，定期檢視資安防護及應變能力，並依演練結果積極檢討強化防護措施</a:t>
            </a:r>
            <a:endParaRPr lang="en-US" altLang="zh-TW" sz="2000" dirty="0" smtClean="0"/>
          </a:p>
          <a:p>
            <a:pPr>
              <a:spcBef>
                <a:spcPts val="300"/>
              </a:spcBef>
            </a:pPr>
            <a:r>
              <a:rPr lang="en-US" altLang="zh-TW" sz="2400" dirty="0" smtClean="0"/>
              <a:t>104</a:t>
            </a:r>
            <a:r>
              <a:rPr lang="zh-TW" altLang="en-US" sz="2400" dirty="0" smtClean="0"/>
              <a:t>年演練結果發現高衝擊性弱點主要為</a:t>
            </a:r>
            <a:r>
              <a:rPr lang="zh-TW" altLang="en-US" sz="2400" dirty="0" smtClean="0">
                <a:solidFill>
                  <a:srgbClr val="FF0000"/>
                </a:solidFill>
              </a:rPr>
              <a:t>注入攻擊、弱密碼</a:t>
            </a:r>
            <a:r>
              <a:rPr lang="zh-TW" altLang="en-US" sz="2400" dirty="0" smtClean="0">
                <a:solidFill>
                  <a:srgbClr val="373D54"/>
                </a:solidFill>
              </a:rPr>
              <a:t>及</a:t>
            </a:r>
            <a:r>
              <a:rPr lang="zh-TW" altLang="en-US" sz="2400" dirty="0" smtClean="0">
                <a:solidFill>
                  <a:srgbClr val="FF0000"/>
                </a:solidFill>
              </a:rPr>
              <a:t>敏感資訊暴露</a:t>
            </a:r>
            <a:r>
              <a:rPr lang="zh-TW" altLang="en-US" sz="2400" dirty="0" smtClean="0"/>
              <a:t>，應加強密碼管理、輸入驗證及系統安全設定等資安防護作業</a:t>
            </a:r>
            <a:endParaRPr lang="en-US" altLang="zh-TW" sz="2400" dirty="0" smtClean="0"/>
          </a:p>
          <a:p>
            <a:pPr marL="342900" lvl="1" indent="-342900">
              <a:spcBef>
                <a:spcPts val="300"/>
              </a:spcBef>
              <a:buClr>
                <a:schemeClr val="tx2"/>
              </a:buClr>
              <a:buFont typeface="Wingdings" pitchFamily="2" charset="2"/>
              <a:buChar char="v"/>
            </a:pPr>
            <a:r>
              <a:rPr lang="zh-TW" altLang="en-US" sz="2400" dirty="0" smtClean="0"/>
              <a:t>機關應盤點所屬業務、資訊及測試等各項系統，若該系統已停止使用，應辦理下線程序，避免因疏於維運造成資安威脅</a:t>
            </a:r>
            <a:endParaRPr lang="en-US" altLang="zh-TW" sz="2400" dirty="0" smtClean="0"/>
          </a:p>
          <a:p>
            <a:pPr marL="342900" lvl="1" indent="-342900">
              <a:spcBef>
                <a:spcPts val="300"/>
              </a:spcBef>
              <a:buClr>
                <a:schemeClr val="tx2"/>
              </a:buClr>
              <a:buFont typeface="Wingdings" pitchFamily="2" charset="2"/>
              <a:buChar char="v"/>
            </a:pPr>
            <a:r>
              <a:rPr lang="zh-TW" altLang="en-US" sz="2400" dirty="0" smtClean="0"/>
              <a:t>機關應依規定落實</a:t>
            </a:r>
            <a:r>
              <a:rPr lang="zh-TW" altLang="en-US" sz="2400" dirty="0" smtClean="0">
                <a:solidFill>
                  <a:srgbClr val="FF0000"/>
                </a:solidFill>
              </a:rPr>
              <a:t>每年辦理</a:t>
            </a:r>
            <a:r>
              <a:rPr lang="en-US" altLang="zh-TW" sz="2400" dirty="0" smtClean="0">
                <a:solidFill>
                  <a:srgbClr val="FF0000"/>
                </a:solidFill>
              </a:rPr>
              <a:t>1</a:t>
            </a:r>
            <a:r>
              <a:rPr lang="zh-TW" altLang="en-US" sz="2400" dirty="0" smtClean="0">
                <a:solidFill>
                  <a:srgbClr val="FF0000"/>
                </a:solidFill>
              </a:rPr>
              <a:t>次通報演練</a:t>
            </a:r>
            <a:r>
              <a:rPr lang="zh-TW" altLang="en-US" sz="2400" dirty="0" smtClean="0"/>
              <a:t>及</a:t>
            </a:r>
            <a:r>
              <a:rPr lang="en-US" altLang="zh-TW" sz="2400" dirty="0" smtClean="0">
                <a:solidFill>
                  <a:srgbClr val="FF0000"/>
                </a:solidFill>
              </a:rPr>
              <a:t>2</a:t>
            </a:r>
            <a:r>
              <a:rPr lang="zh-TW" altLang="en-US" sz="2400" dirty="0" smtClean="0">
                <a:solidFill>
                  <a:srgbClr val="FF0000"/>
                </a:solidFill>
              </a:rPr>
              <a:t>次電子郵件社交工程演練</a:t>
            </a:r>
            <a:r>
              <a:rPr lang="zh-TW" altLang="en-US" sz="2400" dirty="0" smtClean="0"/>
              <a:t>，以有效確保機關人員之資安意識</a:t>
            </a:r>
            <a:endParaRPr lang="en-US" altLang="zh-TW" sz="2400" dirty="0" smtClean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294967295"/>
          </p:nvPr>
        </p:nvSpPr>
        <p:spPr>
          <a:xfrm>
            <a:off x="4191000" y="6505575"/>
            <a:ext cx="838200" cy="261938"/>
          </a:xfrm>
          <a:prstGeom prst="rect">
            <a:avLst/>
          </a:prstGeom>
        </p:spPr>
        <p:txBody>
          <a:bodyPr/>
          <a:lstStyle/>
          <a:p>
            <a:fld id="{AE456E85-3DF3-434E-A041-B184DE93FBA6}" type="slidenum">
              <a:rPr lang="en-US" altLang="zh-TW" smtClean="0"/>
              <a:pPr/>
              <a:t>15</a:t>
            </a:fld>
            <a:endParaRPr lang="en-US" altLang="zh-TW" dirty="0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機關配合事項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Clr>
                <a:schemeClr val="tx2"/>
              </a:buClr>
              <a:buFont typeface="Wingdings" pitchFamily="2" charset="2"/>
              <a:buChar char="v"/>
            </a:pPr>
            <a:r>
              <a:rPr lang="zh-TW" altLang="en-US" dirty="0" smtClean="0">
                <a:solidFill>
                  <a:schemeClr val="tx2"/>
                </a:solidFill>
              </a:rPr>
              <a:t>持續將</a:t>
            </a:r>
            <a:r>
              <a:rPr lang="en-US" altLang="zh-TW" dirty="0" smtClean="0">
                <a:solidFill>
                  <a:srgbClr val="FF0000"/>
                </a:solidFill>
              </a:rPr>
              <a:t>CII</a:t>
            </a:r>
            <a:r>
              <a:rPr lang="zh-TW" altLang="en-US" dirty="0" smtClean="0"/>
              <a:t>及</a:t>
            </a:r>
            <a:r>
              <a:rPr lang="zh-TW" altLang="en-US" dirty="0" smtClean="0">
                <a:solidFill>
                  <a:srgbClr val="FF0000"/>
                </a:solidFill>
              </a:rPr>
              <a:t>相關</a:t>
            </a:r>
            <a:r>
              <a:rPr lang="zh-TW" altLang="zh-TW" dirty="0" smtClean="0">
                <a:solidFill>
                  <a:srgbClr val="FF0000"/>
                </a:solidFill>
              </a:rPr>
              <a:t>重點防護對象</a:t>
            </a:r>
            <a:r>
              <a:rPr lang="zh-TW" altLang="en-US" dirty="0" smtClean="0">
                <a:solidFill>
                  <a:schemeClr val="tx2"/>
                </a:solidFill>
              </a:rPr>
              <a:t>納入演練範疇，並</a:t>
            </a:r>
            <a:r>
              <a:rPr lang="zh-TW" altLang="zh-TW" dirty="0" smtClean="0"/>
              <a:t>逐年</a:t>
            </a:r>
            <a:r>
              <a:rPr lang="zh-TW" altLang="zh-TW" dirty="0" smtClean="0">
                <a:solidFill>
                  <a:srgbClr val="FF0000"/>
                </a:solidFill>
              </a:rPr>
              <a:t>強化演練腳本</a:t>
            </a:r>
            <a:r>
              <a:rPr lang="zh-TW" altLang="zh-TW" dirty="0" smtClean="0"/>
              <a:t>，確保標準作業程序更加完備</a:t>
            </a:r>
            <a:endParaRPr lang="en-US" altLang="zh-TW" dirty="0" smtClean="0"/>
          </a:p>
          <a:p>
            <a:pPr marL="342900" lvl="1" indent="-342900">
              <a:buClr>
                <a:schemeClr val="tx2"/>
              </a:buClr>
              <a:buFont typeface="Wingdings" pitchFamily="2" charset="2"/>
              <a:buChar char="v"/>
            </a:pPr>
            <a:r>
              <a:rPr lang="zh-TW" altLang="en-US" dirty="0" smtClean="0">
                <a:solidFill>
                  <a:schemeClr val="tx2"/>
                </a:solidFill>
              </a:rPr>
              <a:t>規劃於</a:t>
            </a:r>
            <a:r>
              <a:rPr lang="en-US" altLang="zh-TW" dirty="0" smtClean="0">
                <a:solidFill>
                  <a:schemeClr val="tx2"/>
                </a:solidFill>
              </a:rPr>
              <a:t>105</a:t>
            </a:r>
            <a:r>
              <a:rPr lang="zh-TW" altLang="en-US" dirty="0" smtClean="0">
                <a:solidFill>
                  <a:schemeClr val="tx2"/>
                </a:solidFill>
              </a:rPr>
              <a:t>年資安長及資訊主管會議，提報本次</a:t>
            </a:r>
            <a:r>
              <a:rPr lang="zh-TW" altLang="en-US" dirty="0" smtClean="0">
                <a:solidFill>
                  <a:srgbClr val="FF0000"/>
                </a:solidFill>
              </a:rPr>
              <a:t>演練結果</a:t>
            </a:r>
            <a:r>
              <a:rPr lang="zh-TW" altLang="en-US" dirty="0" smtClean="0">
                <a:solidFill>
                  <a:schemeClr val="tx2"/>
                </a:solidFill>
              </a:rPr>
              <a:t>細部資料</a:t>
            </a:r>
            <a:r>
              <a:rPr lang="en-US" altLang="zh-TW" dirty="0" smtClean="0">
                <a:solidFill>
                  <a:schemeClr val="tx2"/>
                </a:solidFill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</a:rPr>
              <a:t>各機關名稱以代碼方式呈現</a:t>
            </a:r>
            <a:r>
              <a:rPr lang="en-US" altLang="zh-TW" dirty="0" smtClean="0">
                <a:solidFill>
                  <a:schemeClr val="tx2"/>
                </a:solidFill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</a:rPr>
              <a:t>；</a:t>
            </a:r>
            <a:r>
              <a:rPr lang="zh-TW" altLang="en-US" dirty="0" smtClean="0"/>
              <a:t>賡續於</a:t>
            </a:r>
            <a:r>
              <a:rPr lang="en-US" altLang="zh-TW" dirty="0" smtClean="0"/>
              <a:t>105</a:t>
            </a:r>
            <a:r>
              <a:rPr lang="zh-TW" altLang="en-US" dirty="0" smtClean="0"/>
              <a:t>年中召開</a:t>
            </a:r>
            <a:r>
              <a:rPr lang="zh-TW" altLang="en-US" dirty="0" smtClean="0">
                <a:solidFill>
                  <a:srgbClr val="FF0000"/>
                </a:solidFill>
              </a:rPr>
              <a:t>網路攻防技術研討會</a:t>
            </a:r>
            <a:r>
              <a:rPr lang="zh-TW" altLang="en-US" dirty="0" smtClean="0"/>
              <a:t>，與各機關資訊</a:t>
            </a:r>
            <a:r>
              <a:rPr lang="en-US" altLang="zh-TW" dirty="0" smtClean="0"/>
              <a:t>(</a:t>
            </a:r>
            <a:r>
              <a:rPr lang="zh-TW" altLang="en-US" dirty="0" smtClean="0"/>
              <a:t>安</a:t>
            </a:r>
            <a:r>
              <a:rPr lang="en-US" altLang="zh-TW" dirty="0" smtClean="0"/>
              <a:t>)</a:t>
            </a:r>
            <a:r>
              <a:rPr lang="zh-TW" altLang="en-US" dirty="0" smtClean="0"/>
              <a:t>人員</a:t>
            </a:r>
            <a:r>
              <a:rPr lang="zh-TW" altLang="en-US" dirty="0" smtClean="0">
                <a:solidFill>
                  <a:srgbClr val="373D54"/>
                </a:solidFill>
              </a:rPr>
              <a:t>分</a:t>
            </a:r>
            <a:r>
              <a:rPr lang="zh-TW" altLang="zh-TW" dirty="0" smtClean="0">
                <a:solidFill>
                  <a:srgbClr val="373D54"/>
                </a:solidFill>
              </a:rPr>
              <a:t>享常見網站</a:t>
            </a:r>
            <a:r>
              <a:rPr lang="en-US" altLang="zh-TW" dirty="0" smtClean="0">
                <a:solidFill>
                  <a:srgbClr val="373D54"/>
                </a:solidFill>
              </a:rPr>
              <a:t>(</a:t>
            </a:r>
            <a:r>
              <a:rPr lang="zh-TW" altLang="zh-TW" dirty="0" smtClean="0">
                <a:solidFill>
                  <a:srgbClr val="373D54"/>
                </a:solidFill>
              </a:rPr>
              <a:t>系統</a:t>
            </a:r>
            <a:r>
              <a:rPr lang="en-US" altLang="zh-TW" dirty="0" smtClean="0">
                <a:solidFill>
                  <a:srgbClr val="373D54"/>
                </a:solidFill>
              </a:rPr>
              <a:t>)</a:t>
            </a:r>
            <a:r>
              <a:rPr lang="zh-TW" altLang="zh-TW" dirty="0" smtClean="0">
                <a:solidFill>
                  <a:srgbClr val="373D54"/>
                </a:solidFill>
              </a:rPr>
              <a:t>弱點及檢測防護措施</a:t>
            </a:r>
            <a:r>
              <a:rPr lang="zh-TW" altLang="en-US" dirty="0" smtClean="0"/>
              <a:t>，</a:t>
            </a:r>
            <a:r>
              <a:rPr lang="zh-TW" altLang="en-US" dirty="0" smtClean="0">
                <a:solidFill>
                  <a:srgbClr val="373D54"/>
                </a:solidFill>
              </a:rPr>
              <a:t>協助</a:t>
            </a:r>
            <a:r>
              <a:rPr lang="zh-TW" altLang="zh-TW" dirty="0" smtClean="0">
                <a:solidFill>
                  <a:srgbClr val="373D54"/>
                </a:solidFill>
              </a:rPr>
              <a:t>機關</a:t>
            </a:r>
            <a:r>
              <a:rPr lang="zh-TW" altLang="en-US" dirty="0" smtClean="0">
                <a:solidFill>
                  <a:srgbClr val="373D54"/>
                </a:solidFill>
              </a:rPr>
              <a:t>可</a:t>
            </a:r>
            <a:r>
              <a:rPr lang="zh-TW" altLang="zh-TW" dirty="0" smtClean="0">
                <a:solidFill>
                  <a:srgbClr val="373D54"/>
                </a:solidFill>
              </a:rPr>
              <a:t>自行檢測，</a:t>
            </a:r>
            <a:r>
              <a:rPr lang="zh-TW" altLang="en-US" dirty="0" smtClean="0">
                <a:solidFill>
                  <a:srgbClr val="373D54"/>
                </a:solidFill>
              </a:rPr>
              <a:t>以</a:t>
            </a:r>
            <a:r>
              <a:rPr lang="zh-TW" altLang="zh-TW" dirty="0" smtClean="0">
                <a:solidFill>
                  <a:srgbClr val="373D54"/>
                </a:solidFill>
              </a:rPr>
              <a:t>強化防禦能量</a:t>
            </a:r>
            <a:endParaRPr lang="en-US" altLang="zh-TW" dirty="0" smtClean="0"/>
          </a:p>
          <a:p>
            <a:pPr marL="342900" lvl="1" indent="-342900">
              <a:buClr>
                <a:schemeClr val="tx2"/>
              </a:buClr>
              <a:buFont typeface="Wingdings" pitchFamily="2" charset="2"/>
              <a:buChar char="v"/>
            </a:pPr>
            <a:r>
              <a:rPr lang="zh-TW" altLang="en-US" dirty="0" smtClean="0"/>
              <a:t>積極推動</a:t>
            </a:r>
            <a:r>
              <a:rPr lang="zh-TW" altLang="en-US" dirty="0" smtClean="0">
                <a:solidFill>
                  <a:srgbClr val="FF0000"/>
                </a:solidFill>
              </a:rPr>
              <a:t>系統發展生命週期</a:t>
            </a:r>
            <a:r>
              <a:rPr lang="en-US" altLang="zh-TW" dirty="0" smtClean="0">
                <a:solidFill>
                  <a:srgbClr val="FF0000"/>
                </a:solidFill>
              </a:rPr>
              <a:t>(SSDLC)</a:t>
            </a:r>
            <a:r>
              <a:rPr lang="zh-TW" altLang="en-US" dirty="0" smtClean="0"/>
              <a:t>，促請機關依「資訊系統分級與資安防護基準作業規定」，對高安全等級之系統</a:t>
            </a:r>
            <a:r>
              <a:rPr lang="en-US" altLang="zh-TW" dirty="0" smtClean="0"/>
              <a:t>(</a:t>
            </a:r>
            <a:r>
              <a:rPr lang="zh-TW" altLang="en-US" dirty="0" smtClean="0"/>
              <a:t>委外</a:t>
            </a:r>
            <a:r>
              <a:rPr lang="en-US" altLang="zh-TW" dirty="0" smtClean="0"/>
              <a:t>)</a:t>
            </a:r>
            <a:r>
              <a:rPr lang="zh-TW" altLang="en-US" dirty="0" smtClean="0"/>
              <a:t>開發時即要求導入，期有效從源頭強化整體資訊系統安全</a:t>
            </a:r>
            <a:endParaRPr lang="en-US" altLang="zh-TW" dirty="0" smtClean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294967295"/>
          </p:nvPr>
        </p:nvSpPr>
        <p:spPr>
          <a:xfrm>
            <a:off x="4191000" y="6505575"/>
            <a:ext cx="838200" cy="261938"/>
          </a:xfrm>
          <a:prstGeom prst="rect">
            <a:avLst/>
          </a:prstGeom>
        </p:spPr>
        <p:txBody>
          <a:bodyPr/>
          <a:lstStyle/>
          <a:p>
            <a:fld id="{AE456E85-3DF3-434E-A041-B184DE93FBA6}" type="slidenum">
              <a:rPr lang="en-US" altLang="zh-TW" smtClean="0"/>
              <a:pPr/>
              <a:t>16</a:t>
            </a:fld>
            <a:endParaRPr lang="en-US" altLang="zh-TW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資安會報後續辦理重點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報告完畢　敬請指教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行政院資通安全辦公室範本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268TGp_future_light_ani_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68TGp_future_light_ani_k 1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4EA7EA"/>
        </a:accent1>
        <a:accent2>
          <a:srgbClr val="93C052"/>
        </a:accent2>
        <a:accent3>
          <a:srgbClr val="FFFFFF"/>
        </a:accent3>
        <a:accent4>
          <a:srgbClr val="000000"/>
        </a:accent4>
        <a:accent5>
          <a:srgbClr val="B2D0F3"/>
        </a:accent5>
        <a:accent6>
          <a:srgbClr val="85AE49"/>
        </a:accent6>
        <a:hlink>
          <a:srgbClr val="9999FF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68TGp_future_light_ani_k 2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DF6521"/>
        </a:accent1>
        <a:accent2>
          <a:srgbClr val="D7D03B"/>
        </a:accent2>
        <a:accent3>
          <a:srgbClr val="FFFFFF"/>
        </a:accent3>
        <a:accent4>
          <a:srgbClr val="000000"/>
        </a:accent4>
        <a:accent5>
          <a:srgbClr val="ECB8AB"/>
        </a:accent5>
        <a:accent6>
          <a:srgbClr val="C3BC35"/>
        </a:accent6>
        <a:hlink>
          <a:srgbClr val="188FB4"/>
        </a:hlink>
        <a:folHlink>
          <a:srgbClr val="A98FD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68TGp_future_light_ani_k 3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A5A5A5"/>
        </a:accent1>
        <a:accent2>
          <a:srgbClr val="449CD8"/>
        </a:accent2>
        <a:accent3>
          <a:srgbClr val="FFFFFF"/>
        </a:accent3>
        <a:accent4>
          <a:srgbClr val="000000"/>
        </a:accent4>
        <a:accent5>
          <a:srgbClr val="CFCFCF"/>
        </a:accent5>
        <a:accent6>
          <a:srgbClr val="3D8DC4"/>
        </a:accent6>
        <a:hlink>
          <a:srgbClr val="19B3B3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5508</TotalTime>
  <Words>1934</Words>
  <Application>Microsoft Office PowerPoint</Application>
  <PresentationFormat>如螢幕大小 (4:3)</PresentationFormat>
  <Paragraphs>296</Paragraphs>
  <Slides>17</Slides>
  <Notes>7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18" baseType="lpstr">
      <vt:lpstr>行政院資通安全辦公室範本</vt:lpstr>
      <vt:lpstr>104年網路攻防演練辦理情形</vt:lpstr>
      <vt:lpstr>大綱</vt:lpstr>
      <vt:lpstr>壹、104年網路攻防演練作業</vt:lpstr>
      <vt:lpstr>104年網路攻防演練</vt:lpstr>
      <vt:lpstr>貳、104年網路攻防演練綜合評估</vt:lpstr>
      <vt:lpstr>一、情境演練</vt:lpstr>
      <vt:lpstr>102至104年情境演練比較</vt:lpstr>
      <vt:lpstr>二、實兵演練</vt:lpstr>
      <vt:lpstr>弱點分布 – 整體</vt:lpstr>
      <vt:lpstr>102至104年實兵演練比較</vt:lpstr>
      <vt:lpstr>三、電子郵件社交工程演練</vt:lpstr>
      <vt:lpstr>102至104年電子郵件社交工程演練比較</vt:lpstr>
      <vt:lpstr>研討會議及表揚</vt:lpstr>
      <vt:lpstr>參、結論與建議</vt:lpstr>
      <vt:lpstr>機關配合事項</vt:lpstr>
      <vt:lpstr>資安會報後續辦理重點</vt:lpstr>
      <vt:lpstr>報告完畢　敬請指教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行政院資通安全辦公室</dc:title>
  <dc:creator>王翔正</dc:creator>
  <cp:lastModifiedBy>Administrator</cp:lastModifiedBy>
  <cp:revision>749</cp:revision>
  <dcterms:created xsi:type="dcterms:W3CDTF">2013-03-04T08:38:42Z</dcterms:created>
  <dcterms:modified xsi:type="dcterms:W3CDTF">2015-12-21T07:54:59Z</dcterms:modified>
</cp:coreProperties>
</file>