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98" r:id="rId2"/>
  </p:sldMasterIdLst>
  <p:notesMasterIdLst>
    <p:notesMasterId r:id="rId8"/>
  </p:notesMasterIdLst>
  <p:handoutMasterIdLst>
    <p:handoutMasterId r:id="rId9"/>
  </p:handoutMasterIdLst>
  <p:sldIdLst>
    <p:sldId id="376" r:id="rId3"/>
    <p:sldId id="369" r:id="rId4"/>
    <p:sldId id="289" r:id="rId5"/>
    <p:sldId id="372" r:id="rId6"/>
    <p:sldId id="370" r:id="rId7"/>
  </p:sldIdLst>
  <p:sldSz cx="9144000" cy="6858000" type="screen4x3"/>
  <p:notesSz cx="6797675" cy="9928225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8000"/>
    <a:srgbClr val="009900"/>
    <a:srgbClr val="0000FF"/>
    <a:srgbClr val="320032"/>
    <a:srgbClr val="660066"/>
    <a:srgbClr val="0066FF"/>
    <a:srgbClr val="E9E5EF"/>
    <a:srgbClr val="FF9933"/>
    <a:srgbClr val="FFCC66"/>
    <a:srgbClr val="FFFF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6471" autoAdjust="0"/>
  </p:normalViewPr>
  <p:slideViewPr>
    <p:cSldViewPr>
      <p:cViewPr varScale="1">
        <p:scale>
          <a:sx n="97" d="100"/>
          <a:sy n="97" d="100"/>
        </p:scale>
        <p:origin x="-30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400" d="100"/>
        <a:sy n="4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946400" cy="496412"/>
          </a:xfrm>
          <a:prstGeom prst="rect">
            <a:avLst/>
          </a:prstGeom>
        </p:spPr>
        <p:txBody>
          <a:bodyPr vert="horz" lIns="91702" tIns="45851" rIns="91702" bIns="45851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91" y="1"/>
            <a:ext cx="2946400" cy="496412"/>
          </a:xfrm>
          <a:prstGeom prst="rect">
            <a:avLst/>
          </a:prstGeom>
        </p:spPr>
        <p:txBody>
          <a:bodyPr vert="horz" lIns="91702" tIns="45851" rIns="91702" bIns="45851" rtlCol="0"/>
          <a:lstStyle>
            <a:lvl1pPr algn="r">
              <a:defRPr sz="1200"/>
            </a:lvl1pPr>
          </a:lstStyle>
          <a:p>
            <a:fld id="{400AEDDA-A980-460E-9F50-BCE5C1BA2192}" type="datetimeFigureOut">
              <a:rPr lang="zh-TW" altLang="en-US" smtClean="0"/>
              <a:pPr/>
              <a:t>2018/1/10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3" y="9430218"/>
            <a:ext cx="2946400" cy="496412"/>
          </a:xfrm>
          <a:prstGeom prst="rect">
            <a:avLst/>
          </a:prstGeom>
        </p:spPr>
        <p:txBody>
          <a:bodyPr vert="horz" lIns="91702" tIns="45851" rIns="91702" bIns="45851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91" y="9430218"/>
            <a:ext cx="2946400" cy="496412"/>
          </a:xfrm>
          <a:prstGeom prst="rect">
            <a:avLst/>
          </a:prstGeom>
        </p:spPr>
        <p:txBody>
          <a:bodyPr vert="horz" lIns="91702" tIns="45851" rIns="91702" bIns="45851" rtlCol="0" anchor="b"/>
          <a:lstStyle>
            <a:lvl1pPr algn="r">
              <a:defRPr sz="1200"/>
            </a:lvl1pPr>
          </a:lstStyle>
          <a:p>
            <a:fld id="{0732A3BA-12B5-4CBB-B549-BA218A1A802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8731111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7" y="6"/>
            <a:ext cx="2946400" cy="498475"/>
          </a:xfrm>
          <a:prstGeom prst="rect">
            <a:avLst/>
          </a:prstGeom>
        </p:spPr>
        <p:txBody>
          <a:bodyPr vert="horz" lIns="91340" tIns="45671" rIns="91340" bIns="45671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95" y="6"/>
            <a:ext cx="2946400" cy="498475"/>
          </a:xfrm>
          <a:prstGeom prst="rect">
            <a:avLst/>
          </a:prstGeom>
        </p:spPr>
        <p:txBody>
          <a:bodyPr vert="horz" lIns="91340" tIns="45671" rIns="91340" bIns="45671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6A7C3FF-E107-4691-9AFF-0793C836C93B}" type="datetimeFigureOut">
              <a:rPr lang="zh-TW" altLang="en-US"/>
              <a:pPr>
                <a:defRPr/>
              </a:pPr>
              <a:t>2018/1/10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40" tIns="45671" rIns="91340" bIns="45671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7" y="4716470"/>
            <a:ext cx="5438775" cy="4467225"/>
          </a:xfrm>
          <a:prstGeom prst="rect">
            <a:avLst/>
          </a:prstGeom>
        </p:spPr>
        <p:txBody>
          <a:bodyPr vert="horz" lIns="91340" tIns="45671" rIns="91340" bIns="45671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7" y="9429756"/>
            <a:ext cx="2946400" cy="496888"/>
          </a:xfrm>
          <a:prstGeom prst="rect">
            <a:avLst/>
          </a:prstGeom>
        </p:spPr>
        <p:txBody>
          <a:bodyPr vert="horz" lIns="91340" tIns="45671" rIns="91340" bIns="45671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95" y="9429756"/>
            <a:ext cx="2946400" cy="496888"/>
          </a:xfrm>
          <a:prstGeom prst="rect">
            <a:avLst/>
          </a:prstGeom>
        </p:spPr>
        <p:txBody>
          <a:bodyPr vert="horz" lIns="91340" tIns="45671" rIns="91340" bIns="45671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907093BB-0FE8-4FDA-A81D-E4E51EF9013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41783575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12291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6CE930E-E1DD-450C-AC38-1B8659621A51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 altLang="zh-TW" smtClean="0"/>
          </a:p>
        </p:txBody>
      </p:sp>
    </p:spTree>
    <p:extLst>
      <p:ext uri="{BB962C8B-B14F-4D97-AF65-F5344CB8AC3E}">
        <p14:creationId xmlns:p14="http://schemas.microsoft.com/office/powerpoint/2010/main" xmlns="" val="35787858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7093BB-0FE8-4FDA-A81D-E4E51EF90132}" type="slidenum">
              <a:rPr lang="zh-TW" altLang="en-US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2504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34819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69307" indent="-295887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83549" indent="-23671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56968" indent="-23671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130390" indent="-23671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603809" indent="-23671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3077228" indent="-23671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550648" indent="-23671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4024067" indent="-23671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A5949C78-7BBB-4E1D-96F7-BD6F94BF3905}" type="slidenum">
              <a:rPr kumimoji="0" lang="zh-TW" altLang="en-US">
                <a:latin typeface="Calibri" panose="020F0502020204030204" pitchFamily="34" charset="0"/>
              </a:rPr>
              <a:pPr eaLnBrk="1" hangingPunct="1"/>
              <a:t>3</a:t>
            </a:fld>
            <a:endParaRPr kumimoji="0" lang="en-US" altLang="zh-TW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832251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34819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69307" indent="-295887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83549" indent="-23671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56968" indent="-23671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130390" indent="-23671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603809" indent="-23671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3077228" indent="-23671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550648" indent="-23671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4024067" indent="-23671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A5949C78-7BBB-4E1D-96F7-BD6F94BF3905}" type="slidenum">
              <a:rPr kumimoji="0" lang="zh-TW" altLang="en-US">
                <a:latin typeface="Calibri" panose="020F0502020204030204" pitchFamily="34" charset="0"/>
              </a:rPr>
              <a:pPr eaLnBrk="1" hangingPunct="1"/>
              <a:t>4</a:t>
            </a:fld>
            <a:endParaRPr kumimoji="0" lang="en-US" altLang="zh-TW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832251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4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4509120"/>
            <a:ext cx="6400800" cy="1584176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rgbClr val="99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D1DA2C-567F-4C62-8440-18CD9EDA7EA5}" type="datetime1">
              <a:rPr lang="zh-TW" altLang="en-US" smtClean="0"/>
              <a:pPr>
                <a:defRPr/>
              </a:pPr>
              <a:t>2018/1/10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pPr>
              <a:defRPr/>
            </a:pPr>
            <a:fld id="{1870D7E3-BCC2-407D-8F21-0B3444D9C955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1" descr="pcc-31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115888"/>
            <a:ext cx="309880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paint"/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C0C0C0"/>
              </a:clrFrom>
              <a:clrTo>
                <a:srgbClr val="C0C0C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7700" y="1052513"/>
            <a:ext cx="8021638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46423"/>
            <a:ext cx="8229600" cy="92233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380008"/>
            <a:ext cx="8229600" cy="4713288"/>
          </a:xfrm>
        </p:spPr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  <a:endParaRPr lang="zh-TW" altLang="en-US" dirty="0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79022-A3F0-43D1-82D5-780DAA319E24}" type="datetime1">
              <a:rPr lang="zh-TW" altLang="en-US" smtClean="0"/>
              <a:pPr>
                <a:defRPr/>
              </a:pPr>
              <a:t>2018/1/10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4BCAB5-F4DB-408C-9A30-3D0FB04BD59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16"/>
          <p:cNvGraphicFramePr>
            <a:graphicFrameLocks noChangeAspect="1"/>
          </p:cNvGraphicFramePr>
          <p:nvPr/>
        </p:nvGraphicFramePr>
        <p:xfrm>
          <a:off x="2057400" y="1254125"/>
          <a:ext cx="5203825" cy="5127625"/>
        </p:xfrm>
        <a:graphic>
          <a:graphicData uri="http://schemas.openxmlformats.org/presentationml/2006/ole">
            <p:oleObj spid="_x0000_s58396" name="影像文件" r:id="rId3" imgW="2004447" imgH="1978617" progId="">
              <p:embed/>
            </p:oleObj>
          </a:graphicData>
        </a:graphic>
      </p:graphicFrame>
      <p:pic>
        <p:nvPicPr>
          <p:cNvPr id="6" name="Picture 11" descr="pcc-3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950" y="115888"/>
            <a:ext cx="309880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paint"/>
          <p:cNvPicPr>
            <a:picLocks noChangeAspect="1" noChangeArrowheads="1"/>
          </p:cNvPicPr>
          <p:nvPr userDrawn="1"/>
        </p:nvPicPr>
        <p:blipFill>
          <a:blip r:embed="rId5" cstate="print">
            <a:clrChange>
              <a:clrFrom>
                <a:srgbClr val="C0C0C0"/>
              </a:clrFrom>
              <a:clrTo>
                <a:srgbClr val="C0C0C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7700" y="1052513"/>
            <a:ext cx="8021638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  <a:endParaRPr lang="zh-TW" altLang="en-US" dirty="0"/>
          </a:p>
        </p:txBody>
      </p:sp>
      <p:sp>
        <p:nvSpPr>
          <p:cNvPr id="8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D9884B-7713-410D-99C3-5CFA9D946E95}" type="datetime1">
              <a:rPr lang="zh-TW" altLang="en-US" smtClean="0"/>
              <a:pPr>
                <a:defRPr/>
              </a:pPr>
              <a:t>2018/1/10</a:t>
            </a:fld>
            <a:endParaRPr lang="zh-TW" altLang="en-US"/>
          </a:p>
        </p:txBody>
      </p:sp>
      <p:sp>
        <p:nvSpPr>
          <p:cNvPr id="9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0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74378A-300F-4554-91FE-3A931E07E9E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16"/>
          <p:cNvGraphicFramePr>
            <a:graphicFrameLocks noChangeAspect="1"/>
          </p:cNvGraphicFramePr>
          <p:nvPr/>
        </p:nvGraphicFramePr>
        <p:xfrm>
          <a:off x="2057400" y="1254125"/>
          <a:ext cx="5203825" cy="5127625"/>
        </p:xfrm>
        <a:graphic>
          <a:graphicData uri="http://schemas.openxmlformats.org/presentationml/2006/ole">
            <p:oleObj spid="_x0000_s59420" name="影像文件" r:id="rId3" imgW="2004447" imgH="1978617" progId="">
              <p:embed/>
            </p:oleObj>
          </a:graphicData>
        </a:graphic>
      </p:graphicFrame>
      <p:pic>
        <p:nvPicPr>
          <p:cNvPr id="8" name="Picture 11" descr="pcc-3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950" y="115888"/>
            <a:ext cx="309880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paint"/>
          <p:cNvPicPr>
            <a:picLocks noChangeAspect="1" noChangeArrowheads="1"/>
          </p:cNvPicPr>
          <p:nvPr userDrawn="1"/>
        </p:nvPicPr>
        <p:blipFill>
          <a:blip r:embed="rId5" cstate="print">
            <a:clrChange>
              <a:clrFrom>
                <a:srgbClr val="C0C0C0"/>
              </a:clrFrom>
              <a:clrTo>
                <a:srgbClr val="C0C0C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7700" y="1052513"/>
            <a:ext cx="8021638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  <a:endParaRPr lang="zh-TW" altLang="en-US" dirty="0"/>
          </a:p>
        </p:txBody>
      </p:sp>
      <p:sp>
        <p:nvSpPr>
          <p:cNvPr id="10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3FCBC7-318C-47E3-B387-A607202525BC}" type="datetime1">
              <a:rPr lang="zh-TW" altLang="en-US" smtClean="0"/>
              <a:pPr>
                <a:defRPr/>
              </a:pPr>
              <a:t>2018/1/10</a:t>
            </a:fld>
            <a:endParaRPr lang="zh-TW" altLang="en-US"/>
          </a:p>
        </p:txBody>
      </p:sp>
      <p:sp>
        <p:nvSpPr>
          <p:cNvPr id="11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2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5FBE2B-5236-427C-A28D-5D9F99BC4C4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46423"/>
            <a:ext cx="8229600" cy="922337"/>
          </a:xfrm>
        </p:spPr>
        <p:txBody>
          <a:bodyPr/>
          <a:lstStyle>
            <a:lvl1pPr algn="l">
              <a:defRPr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6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5B24A-76FC-41D9-A738-7D13FCB7C781}" type="datetime1">
              <a:rPr lang="zh-TW" altLang="en-US" smtClean="0"/>
              <a:pPr>
                <a:defRPr/>
              </a:pPr>
              <a:t>2018/1/10</a:t>
            </a:fld>
            <a:endParaRPr lang="zh-TW" altLang="en-US"/>
          </a:p>
        </p:txBody>
      </p:sp>
      <p:sp>
        <p:nvSpPr>
          <p:cNvPr id="7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649AD694-E44B-4414-B5A9-3919B6343D33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795792-4E18-4D64-A784-DA077A89ADEC}" type="datetime1">
              <a:rPr lang="zh-TW" altLang="en-US" smtClean="0"/>
              <a:pPr>
                <a:defRPr/>
              </a:pPr>
              <a:t>2018/1/10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FDEF3-644A-4891-8F47-2D470C118F2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  <a:endParaRPr lang="zh-TW" alt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29E07-1FEC-4AB2-A2B1-F36F343C0A23}" type="datetime1">
              <a:rPr lang="zh-TW" altLang="en-US" smtClean="0"/>
              <a:pPr>
                <a:defRPr/>
              </a:pPr>
              <a:t>2018/1/10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01418D-EAEA-4458-9842-06B182FCD0AE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E82F1-D319-41CF-B9E7-C6616303C930}" type="datetime1">
              <a:rPr lang="zh-TW" altLang="en-US" smtClean="0"/>
              <a:pPr>
                <a:defRPr/>
              </a:pPr>
              <a:t>2018/1/10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7E45D-5D27-413D-9177-FA30DEF84F01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42C38-BD82-43D0-867A-F5A297545A95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2018/1/10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2737F-7424-4AEF-8E85-48FA3CBD9A0A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42C38-BD82-43D0-867A-F5A297545A95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2018/1/10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2737F-7424-4AEF-8E85-48FA3CBD9A0A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42C38-BD82-43D0-867A-F5A297545A95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2018/1/10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2737F-7424-4AEF-8E85-48FA3CBD9A0A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42C38-BD82-43D0-867A-F5A297545A95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2018/1/10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2737F-7424-4AEF-8E85-48FA3CBD9A0A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42C38-BD82-43D0-867A-F5A297545A95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2018/1/10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2737F-7424-4AEF-8E85-48FA3CBD9A0A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42C38-BD82-43D0-867A-F5A297545A95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2018/1/10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2737F-7424-4AEF-8E85-48FA3CBD9A0A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42C38-BD82-43D0-867A-F5A297545A95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2018/1/10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2737F-7424-4AEF-8E85-48FA3CBD9A0A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42C38-BD82-43D0-867A-F5A297545A95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2018/1/10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2737F-7424-4AEF-8E85-48FA3CBD9A0A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42C38-BD82-43D0-867A-F5A297545A95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2018/1/10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2737F-7424-4AEF-8E85-48FA3CBD9A0A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42C38-BD82-43D0-867A-F5A297545A95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2018/1/10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2737F-7424-4AEF-8E85-48FA3CBD9A0A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42C38-BD82-43D0-867A-F5A297545A95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2018/1/10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2737F-7424-4AEF-8E85-48FA3CBD9A0A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346423"/>
            <a:ext cx="8229600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1030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412875"/>
            <a:ext cx="8229600" cy="4713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6B8324F-1388-40C1-920C-99915B4094C2}" type="datetime1">
              <a:rPr lang="zh-TW" altLang="en-US" smtClean="0"/>
              <a:pPr>
                <a:defRPr/>
              </a:pPr>
              <a:t>2018/1/10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50F56F51-E57C-4387-A3FB-B10552E1348E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0" r:id="rId6"/>
    <p:sldLayoutId id="2147483791" r:id="rId7"/>
    <p:sldLayoutId id="2147483792" r:id="rId8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rgbClr val="002060"/>
          </a:solidFill>
          <a:latin typeface="標楷體" panose="03000509000000000000" pitchFamily="65" charset="-120"/>
          <a:ea typeface="標楷體" panose="03000509000000000000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2060"/>
          </a:solidFill>
          <a:latin typeface="標楷體" pitchFamily="65" charset="-120"/>
          <a:ea typeface="標楷體" pitchFamily="65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2060"/>
          </a:solidFill>
          <a:latin typeface="標楷體" pitchFamily="65" charset="-120"/>
          <a:ea typeface="標楷體" pitchFamily="65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2060"/>
          </a:solidFill>
          <a:latin typeface="標楷體" pitchFamily="65" charset="-120"/>
          <a:ea typeface="標楷體" pitchFamily="65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2060"/>
          </a:solidFill>
          <a:latin typeface="標楷體" pitchFamily="65" charset="-120"/>
          <a:ea typeface="標楷體" pitchFamily="65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002060"/>
          </a:solidFill>
          <a:latin typeface="標楷體" pitchFamily="65" charset="-120"/>
          <a:ea typeface="標楷體" pitchFamily="65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002060"/>
          </a:solidFill>
          <a:latin typeface="標楷體" pitchFamily="65" charset="-120"/>
          <a:ea typeface="標楷體" pitchFamily="65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002060"/>
          </a:solidFill>
          <a:latin typeface="標楷體" pitchFamily="65" charset="-120"/>
          <a:ea typeface="標楷體" pitchFamily="65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002060"/>
          </a:solidFill>
          <a:latin typeface="標楷體" pitchFamily="65" charset="-120"/>
          <a:ea typeface="標楷體" pitchFamily="65" charset="-120"/>
        </a:defRPr>
      </a:lvl9pPr>
    </p:titleStyle>
    <p:bodyStyle>
      <a:lvl1pPr marL="808038" indent="-808038" algn="l" defTabSz="898525" rtl="0" eaLnBrk="0" fontAlgn="base" hangingPunct="0">
        <a:lnSpc>
          <a:spcPct val="90000"/>
        </a:lnSpc>
        <a:spcBef>
          <a:spcPts val="600"/>
        </a:spcBef>
        <a:spcAft>
          <a:spcPct val="0"/>
        </a:spcAft>
        <a:buFont typeface="Arial" pitchFamily="34" charset="0"/>
        <a:buChar char="•"/>
        <a:tabLst>
          <a:tab pos="801688" algn="l"/>
        </a:tabLst>
        <a:defRPr sz="3200" b="1" kern="1200">
          <a:solidFill>
            <a:srgbClr val="0000FF"/>
          </a:solidFill>
          <a:latin typeface="Arial" panose="020B0604020202020204" pitchFamily="34" charset="0"/>
          <a:ea typeface="標楷體" panose="03000509000000000000" pitchFamily="65" charset="-120"/>
          <a:cs typeface="Arial" panose="020B0604020202020204" pitchFamily="34" charset="0"/>
        </a:defRPr>
      </a:lvl1pPr>
      <a:lvl2pPr marL="457200" algn="l" rtl="0" eaLnBrk="0" fontAlgn="base" hangingPunct="0">
        <a:lnSpc>
          <a:spcPct val="90000"/>
        </a:lnSpc>
        <a:spcBef>
          <a:spcPts val="600"/>
        </a:spcBef>
        <a:spcAft>
          <a:spcPct val="0"/>
        </a:spcAft>
        <a:buFont typeface="Arial" pitchFamily="34" charset="0"/>
        <a:buChar char="–"/>
        <a:defRPr sz="2800" kern="1200">
          <a:solidFill>
            <a:srgbClr val="0000FF"/>
          </a:solidFill>
          <a:latin typeface="Arial" panose="020B0604020202020204" pitchFamily="34" charset="0"/>
          <a:ea typeface="標楷體" panose="03000509000000000000" pitchFamily="65" charset="-120"/>
          <a:cs typeface="Arial" panose="020B0604020202020204" pitchFamily="34" charset="0"/>
        </a:defRPr>
      </a:lvl2pPr>
      <a:lvl3pPr marL="914400" algn="l" rtl="0" eaLnBrk="0" fontAlgn="base" hangingPunct="0">
        <a:lnSpc>
          <a:spcPct val="90000"/>
        </a:lnSpc>
        <a:spcBef>
          <a:spcPts val="6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標楷體" panose="03000509000000000000" pitchFamily="65" charset="-120"/>
          <a:cs typeface="Arial" panose="020B0604020202020204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rgbClr val="0000FF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rgbClr val="0000FF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0C42C38-BD82-43D0-867A-F5A297545A95}" type="datetimeFigureOut">
              <a:rPr kumimoji="0" lang="zh-TW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2018/1/10</a:t>
            </a:fld>
            <a:endParaRPr kumimoji="0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9822737F-7424-4AEF-8E85-48FA3CBD9A0A}" type="slidenum">
              <a:rPr kumimoji="0" lang="zh-TW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image" Target="../media/image4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microsoft.com/office/2007/relationships/hdphoto" Target="../media/hdphoto2.wdp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標題 1"/>
          <p:cNvSpPr>
            <a:spLocks noGrp="1"/>
          </p:cNvSpPr>
          <p:nvPr>
            <p:ph type="ctrTitle"/>
          </p:nvPr>
        </p:nvSpPr>
        <p:spPr>
          <a:xfrm>
            <a:off x="539552" y="1124744"/>
            <a:ext cx="7772400" cy="1944216"/>
          </a:xfrm>
        </p:spPr>
        <p:txBody>
          <a:bodyPr>
            <a:normAutofit/>
          </a:bodyPr>
          <a:lstStyle/>
          <a:p>
            <a:pPr eaLnBrk="1" hangingPunct="1"/>
            <a:r>
              <a:rPr lang="zh-TW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itchFamily="34" charset="0"/>
                <a:ea typeface="微軟正黑體" pitchFamily="34" charset="-120"/>
              </a:rPr>
              <a:t>再生粒料運用於公共工程</a:t>
            </a:r>
            <a:r>
              <a:rPr lang="en-US" altLang="zh-TW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itchFamily="34" charset="0"/>
                <a:ea typeface="微軟正黑體" pitchFamily="34" charset="-120"/>
              </a:rPr>
              <a:t/>
            </a:r>
            <a:br>
              <a:rPr lang="en-US" altLang="zh-TW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itchFamily="34" charset="0"/>
                <a:ea typeface="微軟正黑體" pitchFamily="34" charset="-120"/>
              </a:rPr>
            </a:br>
            <a:r>
              <a:rPr lang="zh-TW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itchFamily="34" charset="0"/>
                <a:ea typeface="微軟正黑體" pitchFamily="34" charset="-120"/>
              </a:rPr>
              <a:t>推動情形</a:t>
            </a:r>
          </a:p>
        </p:txBody>
      </p:sp>
      <p:sp>
        <p:nvSpPr>
          <p:cNvPr id="11267" name="副標題 2"/>
          <p:cNvSpPr>
            <a:spLocks noGrp="1"/>
          </p:cNvSpPr>
          <p:nvPr>
            <p:ph type="subTitle" idx="1"/>
          </p:nvPr>
        </p:nvSpPr>
        <p:spPr>
          <a:xfrm>
            <a:off x="1331640" y="5805264"/>
            <a:ext cx="6400800" cy="576064"/>
          </a:xfrm>
        </p:spPr>
        <p:txBody>
          <a:bodyPr>
            <a:normAutofit/>
          </a:bodyPr>
          <a:lstStyle/>
          <a:p>
            <a:pPr eaLnBrk="1" hangingPunct="1">
              <a:spcBef>
                <a:spcPct val="5000"/>
              </a:spcBef>
            </a:pPr>
            <a:r>
              <a:rPr lang="en-US" altLang="zh-TW" sz="2800" b="1" dirty="0" smtClean="0">
                <a:solidFill>
                  <a:srgbClr val="008000"/>
                </a:solidFill>
                <a:latin typeface="微軟正黑體" pitchFamily="34" charset="-120"/>
                <a:ea typeface="微軟正黑體" pitchFamily="34" charset="-120"/>
              </a:rPr>
              <a:t>107</a:t>
            </a:r>
            <a:r>
              <a:rPr lang="zh-TW" altLang="en-US" sz="2800" b="1" dirty="0" smtClean="0">
                <a:solidFill>
                  <a:srgbClr val="008000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2800" b="1" dirty="0" smtClean="0">
                <a:solidFill>
                  <a:srgbClr val="008000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2800" b="1" dirty="0" smtClean="0">
                <a:solidFill>
                  <a:srgbClr val="008000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2800" b="1" dirty="0" smtClean="0">
                <a:solidFill>
                  <a:srgbClr val="008000"/>
                </a:solidFill>
                <a:latin typeface="微軟正黑體" pitchFamily="34" charset="-120"/>
                <a:ea typeface="微軟正黑體" pitchFamily="34" charset="-120"/>
              </a:rPr>
              <a:t>11</a:t>
            </a:r>
            <a:r>
              <a:rPr lang="zh-TW" altLang="en-US" sz="2800" b="1" dirty="0" smtClean="0">
                <a:solidFill>
                  <a:srgbClr val="008000"/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  <a:endParaRPr lang="zh-TW" altLang="en-US" sz="2800" b="1" dirty="0" smtClean="0">
              <a:solidFill>
                <a:srgbClr val="008000"/>
              </a:solidFill>
            </a:endParaRPr>
          </a:p>
        </p:txBody>
      </p:sp>
      <p:pic>
        <p:nvPicPr>
          <p:cNvPr id="6" name="圖片 5" descr="X:\T5\陳致宇\after 1----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573016"/>
            <a:ext cx="1944216" cy="1224056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7" name="圖片 6" descr="C:\Users\drefly\Desktop\金質獎(投半月刊)\南星路照片高雄市養工處提供.png"/>
          <p:cNvPicPr/>
          <p:nvPr/>
        </p:nvPicPr>
        <p:blipFill>
          <a:blip r:embed="rId4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572984"/>
            <a:ext cx="1944216" cy="1224056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圖片 7"/>
          <p:cNvPicPr preferRelativeResize="0">
            <a:picLocks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7236296" y="3573096"/>
            <a:ext cx="1944216" cy="1224056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1" name="Picture 5" descr="C:\Users\USER\Desktop\新增資料夾 (6)\中聯利昌廠參觀.JPG"/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572984"/>
            <a:ext cx="1944216" cy="1224056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1" descr="pcc-3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11760" y="5238973"/>
            <a:ext cx="4155639" cy="638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圓角矩形 32"/>
          <p:cNvSpPr/>
          <p:nvPr/>
        </p:nvSpPr>
        <p:spPr>
          <a:xfrm>
            <a:off x="2987824" y="27384"/>
            <a:ext cx="6156176" cy="6858000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4" name="圓角矩形 33"/>
          <p:cNvSpPr/>
          <p:nvPr/>
        </p:nvSpPr>
        <p:spPr>
          <a:xfrm>
            <a:off x="-36512" y="0"/>
            <a:ext cx="2987824" cy="6858000"/>
          </a:xfrm>
          <a:prstGeom prst="roundRect">
            <a:avLst>
              <a:gd name="adj" fmla="val 0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b="1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9" name="標題 1"/>
          <p:cNvSpPr>
            <a:spLocks noGrp="1"/>
          </p:cNvSpPr>
          <p:nvPr>
            <p:ph type="title"/>
          </p:nvPr>
        </p:nvSpPr>
        <p:spPr>
          <a:xfrm>
            <a:off x="-612576" y="-13618"/>
            <a:ext cx="8229600" cy="922338"/>
          </a:xfrm>
        </p:spPr>
        <p:txBody>
          <a:bodyPr>
            <a:normAutofit/>
          </a:bodyPr>
          <a:lstStyle/>
          <a:p>
            <a:pPr fontAlgn="base">
              <a:spcAft>
                <a:spcPct val="0"/>
              </a:spcAft>
            </a:pPr>
            <a:r>
              <a:rPr lang="zh-TW" altLang="en-US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產出及去化情形</a:t>
            </a:r>
          </a:p>
        </p:txBody>
      </p:sp>
      <p:sp>
        <p:nvSpPr>
          <p:cNvPr id="43" name="圓角矩形 42"/>
          <p:cNvSpPr/>
          <p:nvPr/>
        </p:nvSpPr>
        <p:spPr bwMode="auto">
          <a:xfrm>
            <a:off x="179512" y="3522494"/>
            <a:ext cx="1080000" cy="720000"/>
          </a:xfrm>
          <a:prstGeom prst="roundRect">
            <a:avLst/>
          </a:prstGeom>
          <a:solidFill>
            <a:srgbClr val="002060"/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34289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dirty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一貫作業煉鋼製程</a:t>
            </a:r>
          </a:p>
        </p:txBody>
      </p:sp>
      <p:sp>
        <p:nvSpPr>
          <p:cNvPr id="47" name="矩形 121"/>
          <p:cNvSpPr>
            <a:spLocks noChangeArrowheads="1"/>
          </p:cNvSpPr>
          <p:nvPr/>
        </p:nvSpPr>
        <p:spPr bwMode="auto">
          <a:xfrm>
            <a:off x="107505" y="4242574"/>
            <a:ext cx="122413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341313"/>
            <a:r>
              <a:rPr kumimoji="0" lang="zh-TW" altLang="en-US" sz="16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中鋼及中龍</a:t>
            </a:r>
            <a:endParaRPr kumimoji="0" lang="zh-TW" altLang="en-US" sz="1600" dirty="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8" name="圓角矩形 47"/>
          <p:cNvSpPr/>
          <p:nvPr/>
        </p:nvSpPr>
        <p:spPr bwMode="auto">
          <a:xfrm>
            <a:off x="1403648" y="2924944"/>
            <a:ext cx="1367992" cy="504056"/>
          </a:xfrm>
          <a:prstGeom prst="roundRect">
            <a:avLst/>
          </a:prstGeom>
          <a:solidFill>
            <a:srgbClr val="002060"/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34289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dirty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高爐爐</a:t>
            </a:r>
            <a:r>
              <a:rPr kumimoji="0" lang="zh-TW" altLang="en-US" sz="1600" b="1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石</a:t>
            </a:r>
            <a:endParaRPr kumimoji="0" lang="en-US" altLang="zh-TW" sz="1600" b="1" dirty="0" smtClean="0">
              <a:solidFill>
                <a:prstClr val="white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defTabSz="34289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約</a:t>
            </a:r>
            <a:r>
              <a:rPr kumimoji="0"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300</a:t>
            </a:r>
            <a:r>
              <a:rPr kumimoji="0" lang="zh-TW" altLang="en-US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萬噸</a:t>
            </a:r>
            <a:r>
              <a:rPr kumimoji="0"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/</a:t>
            </a:r>
            <a:r>
              <a:rPr kumimoji="0" lang="zh-TW" altLang="en-US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endParaRPr kumimoji="0" lang="zh-TW" altLang="en-US" sz="1600" b="1" dirty="0">
              <a:solidFill>
                <a:prstClr val="white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9" name="圓角矩形 48"/>
          <p:cNvSpPr>
            <a:spLocks noChangeArrowheads="1"/>
          </p:cNvSpPr>
          <p:nvPr/>
        </p:nvSpPr>
        <p:spPr bwMode="auto">
          <a:xfrm>
            <a:off x="1403648" y="4077072"/>
            <a:ext cx="1367992" cy="1440160"/>
          </a:xfrm>
          <a:prstGeom prst="roundRect">
            <a:avLst>
              <a:gd name="adj" fmla="val 9611"/>
            </a:avLst>
          </a:prstGeom>
          <a:solidFill>
            <a:srgbClr val="002060"/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34289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轉爐</a:t>
            </a:r>
            <a:r>
              <a:rPr kumimoji="0" lang="zh-TW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石</a:t>
            </a:r>
            <a:endParaRPr kumimoji="0" lang="en-US" altLang="zh-TW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 defTabSz="34289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約</a:t>
            </a:r>
            <a:r>
              <a:rPr kumimoji="0" lang="en-US" altLang="zh-TW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160</a:t>
            </a:r>
            <a:r>
              <a:rPr kumimoji="0" lang="zh-TW" altLang="en-US" sz="1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萬噸</a:t>
            </a:r>
            <a:r>
              <a:rPr kumimoji="0" lang="en-US" altLang="zh-TW" sz="1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/</a:t>
            </a:r>
            <a:r>
              <a:rPr kumimoji="0" lang="zh-TW" altLang="en-US" sz="1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endParaRPr lang="zh-TW" altLang="en-US" sz="1400" dirty="0">
              <a:solidFill>
                <a:schemeClr val="bg1"/>
              </a:solidFill>
            </a:endParaRPr>
          </a:p>
        </p:txBody>
      </p:sp>
      <p:sp>
        <p:nvSpPr>
          <p:cNvPr id="50" name="圓角矩形 49"/>
          <p:cNvSpPr/>
          <p:nvPr/>
        </p:nvSpPr>
        <p:spPr bwMode="auto">
          <a:xfrm>
            <a:off x="179512" y="5760720"/>
            <a:ext cx="1080000" cy="720000"/>
          </a:xfrm>
          <a:prstGeom prst="roundRect">
            <a:avLst/>
          </a:prstGeom>
          <a:solidFill>
            <a:srgbClr val="336600"/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34289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dirty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電弧爐</a:t>
            </a:r>
            <a:endParaRPr kumimoji="0" lang="en-US" altLang="zh-TW" sz="1600" b="1" dirty="0">
              <a:solidFill>
                <a:prstClr val="white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defTabSz="34289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dirty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煉鋼製程</a:t>
            </a:r>
          </a:p>
        </p:txBody>
      </p:sp>
      <p:sp>
        <p:nvSpPr>
          <p:cNvPr id="51" name="圓角矩形 50"/>
          <p:cNvSpPr>
            <a:spLocks noChangeArrowheads="1"/>
          </p:cNvSpPr>
          <p:nvPr/>
        </p:nvSpPr>
        <p:spPr bwMode="auto">
          <a:xfrm>
            <a:off x="1403648" y="5586333"/>
            <a:ext cx="1367992" cy="576064"/>
          </a:xfrm>
          <a:prstGeom prst="roundRect">
            <a:avLst>
              <a:gd name="adj" fmla="val 16667"/>
            </a:avLst>
          </a:prstGeom>
          <a:solidFill>
            <a:srgbClr val="336600"/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34289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氧化</a:t>
            </a:r>
            <a:r>
              <a:rPr kumimoji="0" lang="zh-TW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碴</a:t>
            </a:r>
            <a:endParaRPr kumimoji="0" lang="en-US" altLang="zh-TW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 defTabSz="34289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約</a:t>
            </a:r>
            <a:r>
              <a:rPr kumimoji="0" lang="en-US" altLang="zh-TW" sz="1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110</a:t>
            </a:r>
            <a:r>
              <a:rPr kumimoji="0" lang="zh-TW" altLang="en-US" sz="1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萬噸</a:t>
            </a:r>
            <a:r>
              <a:rPr kumimoji="0" lang="en-US" altLang="zh-TW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/</a:t>
            </a:r>
            <a:r>
              <a:rPr kumimoji="0" lang="zh-TW" altLang="en-US" sz="1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endParaRPr lang="zh-TW" altLang="en-US" sz="1400" dirty="0">
              <a:solidFill>
                <a:schemeClr val="bg1"/>
              </a:solidFill>
            </a:endParaRPr>
          </a:p>
        </p:txBody>
      </p:sp>
      <p:sp>
        <p:nvSpPr>
          <p:cNvPr id="52" name="圓角矩形 51"/>
          <p:cNvSpPr>
            <a:spLocks noChangeArrowheads="1"/>
          </p:cNvSpPr>
          <p:nvPr/>
        </p:nvSpPr>
        <p:spPr bwMode="auto">
          <a:xfrm>
            <a:off x="1403648" y="6237312"/>
            <a:ext cx="1367992" cy="504056"/>
          </a:xfrm>
          <a:prstGeom prst="roundRect">
            <a:avLst>
              <a:gd name="adj" fmla="val 16667"/>
            </a:avLst>
          </a:prstGeom>
          <a:solidFill>
            <a:srgbClr val="336600"/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34289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dirty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還原</a:t>
            </a:r>
            <a:r>
              <a:rPr kumimoji="0" lang="zh-TW" altLang="en-US" sz="1600" b="1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碴</a:t>
            </a:r>
            <a:endParaRPr kumimoji="0" lang="en-US" altLang="zh-TW" sz="1600" b="1" dirty="0" smtClean="0">
              <a:solidFill>
                <a:prstClr val="white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defTabSz="34289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約</a:t>
            </a:r>
            <a:r>
              <a:rPr kumimoji="0" lang="en-US" altLang="zh-TW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30</a:t>
            </a:r>
            <a:r>
              <a:rPr kumimoji="0" lang="zh-TW" altLang="en-US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萬噸</a:t>
            </a:r>
            <a:r>
              <a:rPr kumimoji="0"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/</a:t>
            </a:r>
            <a:r>
              <a:rPr kumimoji="0" lang="zh-TW" altLang="en-US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endParaRPr lang="zh-TW" altLang="en-US" sz="1400" dirty="0"/>
          </a:p>
        </p:txBody>
      </p:sp>
      <p:sp>
        <p:nvSpPr>
          <p:cNvPr id="53" name="圓角矩形 52"/>
          <p:cNvSpPr/>
          <p:nvPr/>
        </p:nvSpPr>
        <p:spPr bwMode="auto">
          <a:xfrm>
            <a:off x="180008" y="1278712"/>
            <a:ext cx="1080000" cy="720000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34289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垃圾</a:t>
            </a:r>
            <a:endParaRPr kumimoji="0" lang="en-US" altLang="zh-TW" sz="1600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defTabSz="34289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焚化爐</a:t>
            </a:r>
            <a:endParaRPr kumimoji="0" lang="zh-TW" altLang="en-US" sz="16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4" name="矩形 121"/>
          <p:cNvSpPr>
            <a:spLocks noChangeArrowheads="1"/>
          </p:cNvSpPr>
          <p:nvPr/>
        </p:nvSpPr>
        <p:spPr bwMode="auto">
          <a:xfrm>
            <a:off x="315397" y="2020278"/>
            <a:ext cx="80021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341313"/>
            <a:r>
              <a:rPr kumimoji="0" lang="zh-TW" altLang="en-US" sz="16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地方環</a:t>
            </a:r>
            <a:r>
              <a:rPr kumimoji="0" lang="en-US" altLang="zh-TW" sz="16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/>
            </a:r>
            <a:br>
              <a:rPr kumimoji="0" lang="en-US" altLang="zh-TW" sz="16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</a:br>
            <a:r>
              <a:rPr kumimoji="0" lang="zh-TW" altLang="en-US" sz="16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保單位</a:t>
            </a:r>
            <a:endParaRPr kumimoji="0" lang="zh-TW" altLang="en-US" sz="1600" dirty="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5" name="圓角矩形 54"/>
          <p:cNvSpPr/>
          <p:nvPr/>
        </p:nvSpPr>
        <p:spPr bwMode="auto">
          <a:xfrm>
            <a:off x="1403648" y="1340768"/>
            <a:ext cx="1367992" cy="1512168"/>
          </a:xfrm>
          <a:prstGeom prst="roundRect">
            <a:avLst>
              <a:gd name="adj" fmla="val 8828"/>
            </a:avLst>
          </a:prstGeom>
          <a:solidFill>
            <a:schemeClr val="tx1">
              <a:lumMod val="65000"/>
              <a:lumOff val="35000"/>
            </a:schemeClr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34289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底渣</a:t>
            </a:r>
            <a:endParaRPr kumimoji="0" lang="en-US" altLang="zh-TW" sz="1600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defTabSz="34289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約</a:t>
            </a:r>
            <a:r>
              <a:rPr kumimoji="0" lang="en-US" altLang="zh-TW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90</a:t>
            </a:r>
            <a:r>
              <a:rPr kumimoji="0" lang="zh-TW" altLang="en-US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萬噸</a:t>
            </a:r>
            <a:r>
              <a:rPr kumimoji="0" lang="en-US" altLang="zh-TW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/</a:t>
            </a:r>
            <a:r>
              <a:rPr kumimoji="0" lang="zh-TW" altLang="en-US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endParaRPr kumimoji="0" lang="zh-TW" altLang="en-US" sz="1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2" name="圓角矩形 61"/>
          <p:cNvSpPr/>
          <p:nvPr/>
        </p:nvSpPr>
        <p:spPr bwMode="auto">
          <a:xfrm>
            <a:off x="1403648" y="764704"/>
            <a:ext cx="1367992" cy="504056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34289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飛灰</a:t>
            </a:r>
            <a:endParaRPr kumimoji="0" lang="en-US" altLang="zh-TW" sz="1600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defTabSz="34289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約</a:t>
            </a:r>
            <a:r>
              <a:rPr kumimoji="0"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20</a:t>
            </a:r>
            <a:r>
              <a:rPr kumimoji="0" lang="zh-TW" altLang="en-US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萬噸</a:t>
            </a:r>
            <a:r>
              <a:rPr kumimoji="0"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/</a:t>
            </a:r>
            <a:r>
              <a:rPr kumimoji="0" lang="zh-TW" altLang="en-US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endParaRPr kumimoji="0" lang="zh-TW" altLang="en-US" sz="1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4" name="矩形 121"/>
          <p:cNvSpPr>
            <a:spLocks noChangeArrowheads="1"/>
          </p:cNvSpPr>
          <p:nvPr/>
        </p:nvSpPr>
        <p:spPr bwMode="auto">
          <a:xfrm>
            <a:off x="107504" y="6474822"/>
            <a:ext cx="122413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341313"/>
            <a:r>
              <a:rPr lang="en-US" altLang="zh-TW" sz="16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19</a:t>
            </a:r>
            <a:r>
              <a:rPr lang="zh-TW" altLang="en-US" sz="16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家業者</a:t>
            </a:r>
            <a:endParaRPr kumimoji="0" lang="zh-TW" altLang="en-US" sz="1600" dirty="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66" name="表格 65"/>
          <p:cNvGraphicFramePr>
            <a:graphicFrameLocks noGrp="1"/>
          </p:cNvGraphicFramePr>
          <p:nvPr/>
        </p:nvGraphicFramePr>
        <p:xfrm>
          <a:off x="2915816" y="836712"/>
          <a:ext cx="5976664" cy="5934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3699"/>
                <a:gridCol w="351675"/>
                <a:gridCol w="3511290"/>
              </a:tblGrid>
              <a:tr h="216024">
                <a:tc gridSpan="3">
                  <a:txBody>
                    <a:bodyPr/>
                    <a:lstStyle/>
                    <a:p>
                      <a:pPr algn="just" hangingPunct="0"/>
                      <a:r>
                        <a:rPr lang="zh-TW" altLang="en-US" sz="14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屬有害事業廢棄物，</a:t>
                      </a:r>
                      <a:r>
                        <a:rPr lang="zh-TW" altLang="en-US" sz="1400" b="0" u="none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由產出單位採水泥固化後掩埋處理</a:t>
                      </a:r>
                      <a:r>
                        <a:rPr lang="zh-TW" altLang="en-US" sz="14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，</a:t>
                      </a:r>
                      <a:r>
                        <a:rPr lang="zh-TW" altLang="en-US" sz="1400" b="1" u="sng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無需協助去化</a:t>
                      </a:r>
                      <a:r>
                        <a:rPr lang="zh-TW" altLang="en-US" sz="1400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。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152128">
                <a:tc>
                  <a:txBody>
                    <a:bodyPr/>
                    <a:lstStyle/>
                    <a:p>
                      <a:pPr marL="182563" indent="-182563" algn="just" hangingPunct="0">
                        <a:buFont typeface="Wingdings" pitchFamily="2" charset="2"/>
                        <a:buChar char="l"/>
                      </a:pPr>
                      <a:r>
                        <a:rPr lang="zh-TW" altLang="en-US" sz="1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其性質吸水率高、氯離子含量較高、易脆裂磨損。</a:t>
                      </a:r>
                      <a:endParaRPr lang="en-US" altLang="zh-TW" sz="1400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182563" indent="-182563" algn="just" hangingPunct="0">
                        <a:buFont typeface="Wingdings" pitchFamily="2" charset="2"/>
                        <a:buChar char="l"/>
                      </a:pPr>
                      <a:r>
                        <a:rPr lang="zh-TW" altLang="en-US" sz="1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經處理後為</a:t>
                      </a:r>
                      <a:r>
                        <a:rPr lang="zh-TW" altLang="en-US" sz="1400" b="1" u="sng" dirty="0" smtClean="0">
                          <a:latin typeface="微軟正黑體" pitchFamily="34" charset="-120"/>
                          <a:ea typeface="微軟正黑體" pitchFamily="34" charset="-120"/>
                        </a:rPr>
                        <a:t>焚化再生粒料</a:t>
                      </a:r>
                      <a:r>
                        <a:rPr lang="zh-TW" altLang="en-US" sz="1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。</a:t>
                      </a:r>
                      <a:endParaRPr lang="en-US" altLang="zh-TW" sz="1400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182563" indent="-182563" algn="just" hangingPunct="0">
                        <a:buFont typeface="Wingdings" pitchFamily="2" charset="2"/>
                        <a:buChar char="l"/>
                      </a:pPr>
                      <a:r>
                        <a:rPr lang="zh-TW" altLang="en-US" sz="1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環保署</a:t>
                      </a:r>
                      <a:r>
                        <a:rPr lang="zh-TW" altLang="en-US" sz="1400" b="1" u="sng" dirty="0" smtClean="0">
                          <a:latin typeface="微軟正黑體" pitchFamily="34" charset="-120"/>
                          <a:ea typeface="微軟正黑體" pitchFamily="34" charset="-120"/>
                        </a:rPr>
                        <a:t>已完成使用手冊，可用在道路基底層及</a:t>
                      </a:r>
                      <a:r>
                        <a:rPr lang="en-US" altLang="zh-TW" sz="1400" b="1" u="sng" dirty="0" smtClean="0">
                          <a:latin typeface="微軟正黑體" pitchFamily="34" charset="-120"/>
                          <a:ea typeface="微軟正黑體" pitchFamily="34" charset="-120"/>
                        </a:rPr>
                        <a:t>CLSM</a:t>
                      </a:r>
                      <a:r>
                        <a:rPr lang="zh-TW" altLang="en-US" sz="1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。</a:t>
                      </a:r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82563" indent="-182563" algn="just" hangingPunct="0">
                        <a:buFont typeface="Wingdings" pitchFamily="2" charset="2"/>
                        <a:buChar char="l"/>
                      </a:pPr>
                      <a:r>
                        <a:rPr lang="en-US" altLang="zh-TW" sz="1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106</a:t>
                      </a:r>
                      <a:r>
                        <a:rPr lang="zh-TW" altLang="en-US" sz="1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年，依</a:t>
                      </a:r>
                      <a:r>
                        <a:rPr lang="zh-TW" altLang="en-US" sz="1400" b="1" u="sng" dirty="0" smtClean="0">
                          <a:solidFill>
                            <a:srgbClr val="C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環保署</a:t>
                      </a:r>
                      <a:r>
                        <a:rPr lang="zh-TW" altLang="en-US" sz="1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審查由地方自行去化</a:t>
                      </a:r>
                      <a:r>
                        <a:rPr lang="en-US" altLang="zh-TW" sz="1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77</a:t>
                      </a:r>
                      <a:r>
                        <a:rPr lang="zh-TW" altLang="en-US" sz="1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萬噸，中央協助去化</a:t>
                      </a:r>
                      <a:r>
                        <a:rPr lang="en-US" altLang="zh-TW" sz="1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13</a:t>
                      </a:r>
                      <a:r>
                        <a:rPr lang="zh-TW" altLang="en-US" sz="1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萬噸：</a:t>
                      </a:r>
                      <a:endParaRPr lang="en-US" altLang="zh-TW" sz="1400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355600" lvl="1" indent="-182563" algn="just" hangingPunct="0">
                        <a:buFont typeface="Wingdings" pitchFamily="2" charset="2"/>
                        <a:buChar char="ü"/>
                      </a:pPr>
                      <a:r>
                        <a:rPr lang="zh-TW" altLang="en-US" sz="1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因媒合部會、變更設計及環差等程序分配於</a:t>
                      </a:r>
                      <a:r>
                        <a:rPr lang="en-US" altLang="zh-TW" sz="1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106</a:t>
                      </a:r>
                      <a:r>
                        <a:rPr lang="zh-TW" altLang="en-US" sz="1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年使用</a:t>
                      </a:r>
                      <a:r>
                        <a:rPr lang="en-US" altLang="zh-TW" sz="1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1</a:t>
                      </a:r>
                      <a:r>
                        <a:rPr lang="zh-TW" altLang="en-US" sz="1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萬噸，</a:t>
                      </a:r>
                      <a:r>
                        <a:rPr lang="en-US" altLang="zh-TW" sz="1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107</a:t>
                      </a:r>
                      <a:r>
                        <a:rPr lang="zh-TW" altLang="en-US" sz="1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年續使用</a:t>
                      </a:r>
                      <a:r>
                        <a:rPr lang="en-US" altLang="zh-TW" sz="1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12</a:t>
                      </a:r>
                      <a:r>
                        <a:rPr lang="zh-TW" altLang="en-US" sz="1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萬噸。</a:t>
                      </a:r>
                      <a:endParaRPr lang="en-US" altLang="zh-TW" sz="1400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355600" lvl="1" indent="-182563" algn="just" hangingPunct="0">
                        <a:buFont typeface="Wingdings" pitchFamily="2" charset="2"/>
                        <a:buChar char="ü"/>
                      </a:pPr>
                      <a:r>
                        <a:rPr lang="zh-TW" altLang="en-US" sz="1400" b="0" u="none" dirty="0" smtClean="0">
                          <a:latin typeface="微軟正黑體" pitchFamily="34" charset="-120"/>
                          <a:ea typeface="微軟正黑體" pitchFamily="34" charset="-120"/>
                        </a:rPr>
                        <a:t>其中</a:t>
                      </a:r>
                      <a:r>
                        <a:rPr lang="en-US" altLang="zh-TW" sz="1400" b="0" u="none" dirty="0" smtClean="0">
                          <a:latin typeface="微軟正黑體" pitchFamily="34" charset="-120"/>
                          <a:ea typeface="微軟正黑體" pitchFamily="34" charset="-120"/>
                        </a:rPr>
                        <a:t>7</a:t>
                      </a:r>
                      <a:r>
                        <a:rPr lang="zh-TW" altLang="en-US" sz="1400" b="0" u="none" dirty="0" smtClean="0">
                          <a:latin typeface="微軟正黑體" pitchFamily="34" charset="-120"/>
                          <a:ea typeface="微軟正黑體" pitchFamily="34" charset="-120"/>
                        </a:rPr>
                        <a:t>萬噸需俟環差通過方可執行，</a:t>
                      </a:r>
                      <a:r>
                        <a:rPr lang="zh-TW" altLang="en-US" sz="1400" b="1" u="sng" dirty="0" smtClean="0">
                          <a:latin typeface="微軟正黑體" pitchFamily="34" charset="-120"/>
                          <a:ea typeface="微軟正黑體" pitchFamily="34" charset="-120"/>
                        </a:rPr>
                        <a:t>已請</a:t>
                      </a:r>
                      <a:r>
                        <a:rPr lang="zh-TW" altLang="en-US" sz="1400" b="1" u="sng" dirty="0" smtClean="0">
                          <a:solidFill>
                            <a:srgbClr val="C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交通部</a:t>
                      </a:r>
                      <a:r>
                        <a:rPr lang="zh-TW" altLang="en-US" sz="1400" b="1" u="sng" dirty="0" smtClean="0">
                          <a:latin typeface="微軟正黑體" pitchFamily="34" charset="-120"/>
                          <a:ea typeface="微軟正黑體" pitchFamily="34" charset="-120"/>
                        </a:rPr>
                        <a:t>速提報，</a:t>
                      </a:r>
                      <a:r>
                        <a:rPr lang="zh-TW" altLang="en-US" sz="1400" b="1" u="sng" dirty="0" smtClean="0">
                          <a:solidFill>
                            <a:srgbClr val="C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環保署</a:t>
                      </a:r>
                      <a:r>
                        <a:rPr lang="zh-TW" altLang="en-US" sz="1400" b="1" u="sng" dirty="0" smtClean="0">
                          <a:latin typeface="微軟正黑體" pitchFamily="34" charset="-120"/>
                          <a:ea typeface="微軟正黑體" pitchFamily="34" charset="-120"/>
                        </a:rPr>
                        <a:t>提供行政協助。</a:t>
                      </a:r>
                      <a:endParaRPr lang="en-US" altLang="zh-TW" sz="1400" b="1" u="sng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182563" lvl="1" indent="-182563" algn="just" hangingPunct="0">
                        <a:buFont typeface="Wingdings" pitchFamily="2" charset="2"/>
                        <a:buChar char="l"/>
                      </a:pPr>
                      <a:r>
                        <a:rPr lang="en-US" altLang="zh-TW" sz="1400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107</a:t>
                      </a:r>
                      <a:r>
                        <a:rPr lang="zh-TW" altLang="en-US" sz="1400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年，另依環保署後續審查結果協助。</a:t>
                      </a:r>
                      <a:endParaRPr lang="zh-TW" altLang="en-US" sz="1400" kern="1200" dirty="0">
                        <a:solidFill>
                          <a:schemeClr val="dk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29776">
                <a:tc gridSpan="3">
                  <a:txBody>
                    <a:bodyPr/>
                    <a:lstStyle/>
                    <a:p>
                      <a:pPr algn="just" hangingPunct="0"/>
                      <a:r>
                        <a:rPr lang="zh-TW" altLang="en-US" sz="1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其性質具膠結性，可取代部分水泥，</a:t>
                      </a:r>
                      <a:r>
                        <a:rPr lang="zh-TW" altLang="en-US" sz="1400" b="1" u="sng" dirty="0" smtClean="0">
                          <a:latin typeface="微軟正黑體" pitchFamily="34" charset="-120"/>
                          <a:ea typeface="微軟正黑體" pitchFamily="34" charset="-120"/>
                        </a:rPr>
                        <a:t>有市場價值由業者自行販售，無需協助去化</a:t>
                      </a:r>
                      <a:r>
                        <a:rPr lang="zh-TW" altLang="en-US" sz="1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。</a:t>
                      </a:r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29776">
                <a:tc gridSpan="3">
                  <a:txBody>
                    <a:bodyPr/>
                    <a:lstStyle/>
                    <a:p>
                      <a:pPr algn="just" hangingPunct="0"/>
                      <a:r>
                        <a:rPr lang="zh-TW" altLang="en-US" sz="1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比重與天然粒料相近，經處理後為</a:t>
                      </a:r>
                      <a:r>
                        <a:rPr lang="zh-TW" altLang="en-US" sz="1400" b="1" u="sng" dirty="0" smtClean="0">
                          <a:latin typeface="微軟正黑體" pitchFamily="34" charset="-120"/>
                          <a:ea typeface="微軟正黑體" pitchFamily="34" charset="-120"/>
                        </a:rPr>
                        <a:t>礦物細料</a:t>
                      </a:r>
                      <a:r>
                        <a:rPr lang="zh-TW" altLang="en-US" sz="1400" b="0" u="none" dirty="0" smtClean="0">
                          <a:latin typeface="微軟正黑體" pitchFamily="34" charset="-120"/>
                          <a:ea typeface="微軟正黑體" pitchFamily="34" charset="-120"/>
                        </a:rPr>
                        <a:t>及</a:t>
                      </a:r>
                      <a:r>
                        <a:rPr lang="zh-TW" altLang="en-US" sz="1400" b="1" u="sng" dirty="0" smtClean="0">
                          <a:latin typeface="微軟正黑體" pitchFamily="34" charset="-120"/>
                          <a:ea typeface="微軟正黑體" pitchFamily="34" charset="-120"/>
                        </a:rPr>
                        <a:t>銑鐵</a:t>
                      </a:r>
                      <a:r>
                        <a:rPr lang="zh-TW" altLang="en-US" sz="1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，業者自行處理，</a:t>
                      </a:r>
                      <a:r>
                        <a:rPr lang="zh-TW" altLang="en-US" sz="1400" b="1" u="sng" dirty="0" smtClean="0">
                          <a:latin typeface="微軟正黑體" pitchFamily="34" charset="-120"/>
                          <a:ea typeface="微軟正黑體" pitchFamily="34" charset="-120"/>
                        </a:rPr>
                        <a:t>無</a:t>
                      </a:r>
                      <a:r>
                        <a:rPr lang="zh-TW" altLang="en-US" sz="1400" b="1" u="sng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需</a:t>
                      </a:r>
                      <a:r>
                        <a:rPr lang="zh-TW" altLang="en-US" sz="1400" b="1" u="sng" dirty="0" smtClean="0">
                          <a:latin typeface="微軟正黑體" pitchFamily="34" charset="-120"/>
                          <a:ea typeface="微軟正黑體" pitchFamily="34" charset="-120"/>
                        </a:rPr>
                        <a:t>協助去化</a:t>
                      </a:r>
                      <a:r>
                        <a:rPr lang="zh-TW" altLang="en-US" sz="1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。</a:t>
                      </a:r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560120">
                <a:tc gridSpan="2">
                  <a:txBody>
                    <a:bodyPr/>
                    <a:lstStyle/>
                    <a:p>
                      <a:pPr marL="182563" indent="-182563" algn="just" defTabSz="914400" rtl="0" eaLnBrk="1" latinLnBrk="0" hangingPunct="0">
                        <a:buFont typeface="Wingdings" pitchFamily="2" charset="2"/>
                        <a:buChar char="l"/>
                      </a:pPr>
                      <a:r>
                        <a:rPr lang="zh-TW" altLang="en-US" sz="1400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其性質比重大、質地堅硬、有膨脹性。</a:t>
                      </a:r>
                      <a:endParaRPr lang="en-US" altLang="zh-TW" sz="1400" kern="1200" dirty="0" smtClean="0">
                        <a:solidFill>
                          <a:schemeClr val="dk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182563" marR="0" indent="-182563" algn="just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zh-TW" altLang="en-US" sz="1400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經濟部</a:t>
                      </a:r>
                      <a:r>
                        <a:rPr lang="zh-TW" altLang="en-US" sz="1400" b="1" u="sng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已完成使用手冊，可用在瀝青鋪面。</a:t>
                      </a:r>
                    </a:p>
                    <a:p>
                      <a:pPr marL="182563" marR="0" indent="-182563" algn="just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zh-TW" altLang="en-US" sz="1400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海事工程使用手冊</a:t>
                      </a:r>
                      <a:r>
                        <a:rPr lang="en-US" altLang="zh-TW" sz="1400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12</a:t>
                      </a:r>
                      <a:r>
                        <a:rPr lang="zh-TW" altLang="en-US" sz="1400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月甫完成，正協調部會提供試辦工程。</a:t>
                      </a:r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82563" indent="-182563" algn="just" defTabSz="914400" rtl="0" eaLnBrk="1" latinLnBrk="0" hangingPunct="0">
                        <a:buFont typeface="Wingdings" pitchFamily="2" charset="2"/>
                        <a:buChar char="l"/>
                      </a:pPr>
                      <a:endParaRPr lang="en-US" altLang="zh-TW" sz="1400" b="1" u="none" kern="1200" dirty="0" smtClean="0">
                        <a:solidFill>
                          <a:schemeClr val="dk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563" indent="-182563" algn="just" defTabSz="914400" rtl="0" eaLnBrk="1" latinLnBrk="0" hangingPunct="0">
                        <a:buFont typeface="Wingdings" pitchFamily="2" charset="2"/>
                        <a:buChar char="l"/>
                      </a:pPr>
                      <a:r>
                        <a:rPr lang="en-US" altLang="zh-TW" sz="1400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106</a:t>
                      </a:r>
                      <a:r>
                        <a:rPr lang="zh-TW" altLang="en-US" sz="1400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年，機關就粒徑適用於瀝青鋪面部分使用</a:t>
                      </a:r>
                      <a:r>
                        <a:rPr lang="en-US" altLang="zh-TW" sz="1400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10</a:t>
                      </a:r>
                      <a:r>
                        <a:rPr lang="zh-TW" altLang="en-US" sz="1400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萬噸，餘須由業者自行依事業計畫或廢棄物清理計畫去化。</a:t>
                      </a:r>
                      <a:endParaRPr lang="en-US" altLang="zh-TW" sz="1400" kern="1200" dirty="0" smtClean="0">
                        <a:solidFill>
                          <a:schemeClr val="dk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182563" indent="-182563" algn="just" defTabSz="914400" rtl="0" eaLnBrk="1" latinLnBrk="0" hangingPunct="0">
                        <a:buFont typeface="Wingdings" pitchFamily="2" charset="2"/>
                        <a:buChar char="l"/>
                      </a:pPr>
                      <a:r>
                        <a:rPr lang="en-US" altLang="zh-TW" sz="1400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107</a:t>
                      </a:r>
                      <a:r>
                        <a:rPr lang="zh-TW" altLang="en-US" sz="1400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年，機關就粒徑適用於瀝青鋪面部分協助</a:t>
                      </a:r>
                      <a:r>
                        <a:rPr lang="en-US" altLang="zh-TW" sz="1400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25</a:t>
                      </a:r>
                      <a:r>
                        <a:rPr lang="zh-TW" altLang="en-US" sz="1400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萬噸，須更多瀝青廠完成操作許可異動方可達成，</a:t>
                      </a:r>
                      <a:r>
                        <a:rPr lang="zh-TW" altLang="en-US" sz="1400" b="1" u="sng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已請</a:t>
                      </a:r>
                      <a:r>
                        <a:rPr lang="zh-TW" altLang="en-US" sz="1400" b="1" u="sng" kern="1200" dirty="0" smtClean="0">
                          <a:solidFill>
                            <a:srgbClr val="C0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環保署</a:t>
                      </a:r>
                      <a:r>
                        <a:rPr lang="zh-TW" altLang="en-US" sz="1400" b="1" u="sng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儘速釋示</a:t>
                      </a:r>
                      <a:r>
                        <a:rPr lang="zh-TW" altLang="en-US" sz="1400" b="0" u="none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；</a:t>
                      </a:r>
                      <a:r>
                        <a:rPr lang="zh-TW" altLang="en-US" sz="1400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餘須由業者自行去化</a:t>
                      </a:r>
                      <a:r>
                        <a:rPr lang="zh-TW" altLang="en-US" sz="1400" b="1" u="none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。</a:t>
                      </a:r>
                      <a:endParaRPr lang="en-US" altLang="zh-TW" sz="1400" b="1" u="none" kern="1200" dirty="0" smtClean="0">
                        <a:solidFill>
                          <a:schemeClr val="dk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721960">
                <a:tc gridSpan="3">
                  <a:txBody>
                    <a:bodyPr/>
                    <a:lstStyle/>
                    <a:p>
                      <a:pPr marL="182563" indent="-182563" algn="just" defTabSz="914400" rtl="0" eaLnBrk="1" latinLnBrk="0" hangingPunct="0">
                        <a:buFont typeface="Wingdings" pitchFamily="2" charset="2"/>
                        <a:buChar char="l"/>
                      </a:pPr>
                      <a:r>
                        <a:rPr lang="zh-TW" altLang="en-US" sz="1400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其性質比重大、質地堅硬、有膨脹性、有鏽斑疑慮。</a:t>
                      </a:r>
                      <a:endParaRPr lang="en-US" altLang="zh-TW" sz="1400" kern="1200" dirty="0" smtClean="0">
                        <a:solidFill>
                          <a:schemeClr val="dk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182563" indent="-182563" algn="just" defTabSz="914400" rtl="0" eaLnBrk="1" latinLnBrk="0" hangingPunct="0">
                        <a:buFont typeface="Wingdings" pitchFamily="2" charset="2"/>
                        <a:buChar char="l"/>
                      </a:pPr>
                      <a:r>
                        <a:rPr lang="zh-TW" altLang="en-US" sz="1400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鋼鐵公會已研訂使用手冊初稿，</a:t>
                      </a:r>
                      <a:r>
                        <a:rPr lang="zh-TW" altLang="en-US" sz="1400" b="1" u="sng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待</a:t>
                      </a:r>
                      <a:r>
                        <a:rPr lang="zh-TW" altLang="en-US" sz="1400" b="1" u="sng" kern="1200" dirty="0" smtClean="0">
                          <a:solidFill>
                            <a:srgbClr val="C0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經濟部</a:t>
                      </a:r>
                      <a:r>
                        <a:rPr lang="zh-TW" altLang="en-US" sz="1400" b="1" u="sng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審查確認可行</a:t>
                      </a:r>
                      <a:r>
                        <a:rPr lang="zh-TW" altLang="en-US" sz="1400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並發布正式使用手冊後，再媒合使用單位。</a:t>
                      </a:r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78120">
                <a:tc gridSpan="3">
                  <a:txBody>
                    <a:bodyPr/>
                    <a:lstStyle/>
                    <a:p>
                      <a:pPr marL="0" marR="0" indent="0" algn="just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因具膨脹性，</a:t>
                      </a:r>
                      <a:r>
                        <a:rPr lang="zh-TW" altLang="en-US" sz="1400" b="0" u="none" dirty="0" smtClean="0">
                          <a:latin typeface="微軟正黑體" pitchFamily="34" charset="-120"/>
                          <a:ea typeface="微軟正黑體" pitchFamily="34" charset="-120"/>
                        </a:rPr>
                        <a:t>安定化技術仍在發展中且無使用手冊</a:t>
                      </a:r>
                      <a:r>
                        <a:rPr lang="zh-TW" altLang="en-US" sz="1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，</a:t>
                      </a:r>
                      <a:r>
                        <a:rPr lang="zh-TW" altLang="en-US" sz="1400" b="1" u="sng" dirty="0" smtClean="0">
                          <a:latin typeface="微軟正黑體" pitchFamily="34" charset="-120"/>
                          <a:ea typeface="微軟正黑體" pitchFamily="34" charset="-120"/>
                        </a:rPr>
                        <a:t>尚無法協助去化。</a:t>
                      </a:r>
                      <a:endParaRPr lang="zh-TW" altLang="en-US" sz="1400" b="1" u="sng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7" name="等腰三角形 66"/>
          <p:cNvSpPr/>
          <p:nvPr/>
        </p:nvSpPr>
        <p:spPr>
          <a:xfrm rot="5400000">
            <a:off x="2753798" y="854714"/>
            <a:ext cx="252028" cy="216024"/>
          </a:xfrm>
          <a:prstGeom prst="triangle">
            <a:avLst/>
          </a:prstGeom>
          <a:solidFill>
            <a:schemeClr val="bg1">
              <a:lumMod val="75000"/>
            </a:schemeClr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8" name="等腰三角形 67"/>
          <p:cNvSpPr/>
          <p:nvPr/>
        </p:nvSpPr>
        <p:spPr>
          <a:xfrm rot="5400000">
            <a:off x="2753798" y="2052798"/>
            <a:ext cx="252028" cy="216024"/>
          </a:xfrm>
          <a:prstGeom prst="triangle">
            <a:avLst/>
          </a:prstGeom>
          <a:solidFill>
            <a:schemeClr val="bg1">
              <a:lumMod val="75000"/>
            </a:schemeClr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0" name="等腰三角形 69"/>
          <p:cNvSpPr/>
          <p:nvPr/>
        </p:nvSpPr>
        <p:spPr>
          <a:xfrm rot="5400000">
            <a:off x="2753798" y="3050958"/>
            <a:ext cx="252028" cy="216024"/>
          </a:xfrm>
          <a:prstGeom prst="triangl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6" name="等腰三角形 75"/>
          <p:cNvSpPr/>
          <p:nvPr/>
        </p:nvSpPr>
        <p:spPr>
          <a:xfrm rot="5400000">
            <a:off x="2753798" y="4707142"/>
            <a:ext cx="252028" cy="216024"/>
          </a:xfrm>
          <a:prstGeom prst="triangl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8" name="等腰三角形 77"/>
          <p:cNvSpPr/>
          <p:nvPr/>
        </p:nvSpPr>
        <p:spPr>
          <a:xfrm rot="5400000">
            <a:off x="2753798" y="5715254"/>
            <a:ext cx="252028" cy="216024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0" name="等腰三角形 79"/>
          <p:cNvSpPr/>
          <p:nvPr/>
        </p:nvSpPr>
        <p:spPr>
          <a:xfrm rot="5400000">
            <a:off x="2753798" y="6363326"/>
            <a:ext cx="252028" cy="216024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1" name="圓角矩形 80"/>
          <p:cNvSpPr>
            <a:spLocks noChangeArrowheads="1"/>
          </p:cNvSpPr>
          <p:nvPr/>
        </p:nvSpPr>
        <p:spPr bwMode="auto">
          <a:xfrm>
            <a:off x="1403648" y="3501008"/>
            <a:ext cx="1367992" cy="5040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34289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脫硫石</a:t>
            </a:r>
            <a:endParaRPr kumimoji="0" lang="en-US" altLang="zh-TW" sz="1600" b="1" dirty="0" smtClean="0">
              <a:solidFill>
                <a:prstClr val="white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defTabSz="34289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400" b="1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約</a:t>
            </a:r>
            <a:r>
              <a:rPr kumimoji="0" lang="en-US" altLang="zh-TW" sz="1400" b="1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45</a:t>
            </a:r>
            <a:r>
              <a:rPr kumimoji="0" lang="zh-TW" altLang="en-US" sz="1400" b="1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萬噸</a:t>
            </a:r>
            <a:r>
              <a:rPr kumimoji="0" lang="en-US" altLang="zh-TW" sz="1400" b="1" dirty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/</a:t>
            </a:r>
            <a:r>
              <a:rPr kumimoji="0" lang="zh-TW" altLang="en-US" sz="1400" b="1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endParaRPr kumimoji="0" lang="zh-TW" altLang="en-US" sz="1400" b="1" dirty="0">
              <a:solidFill>
                <a:prstClr val="white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2" name="等腰三角形 81"/>
          <p:cNvSpPr/>
          <p:nvPr/>
        </p:nvSpPr>
        <p:spPr>
          <a:xfrm rot="5400000">
            <a:off x="2753798" y="3627021"/>
            <a:ext cx="252028" cy="216024"/>
          </a:xfrm>
          <a:prstGeom prst="triangl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3" name="左中括弧 82"/>
          <p:cNvSpPr/>
          <p:nvPr/>
        </p:nvSpPr>
        <p:spPr>
          <a:xfrm>
            <a:off x="1331640" y="908720"/>
            <a:ext cx="72008" cy="1800200"/>
          </a:xfrm>
          <a:prstGeom prst="leftBracket">
            <a:avLst/>
          </a:prstGeom>
          <a:noFill/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4" name="左中括弧 83"/>
          <p:cNvSpPr/>
          <p:nvPr/>
        </p:nvSpPr>
        <p:spPr>
          <a:xfrm>
            <a:off x="1331640" y="3068960"/>
            <a:ext cx="72008" cy="2304256"/>
          </a:xfrm>
          <a:prstGeom prst="leftBracket">
            <a:avLst/>
          </a:prstGeom>
          <a:noFill/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5" name="左中括弧 84"/>
          <p:cNvSpPr/>
          <p:nvPr/>
        </p:nvSpPr>
        <p:spPr>
          <a:xfrm>
            <a:off x="1331640" y="5733256"/>
            <a:ext cx="72008" cy="864096"/>
          </a:xfrm>
          <a:prstGeom prst="leftBracket">
            <a:avLst/>
          </a:prstGeom>
          <a:noFill/>
          <a:ln w="38100">
            <a:solidFill>
              <a:srgbClr val="33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233040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 5"/>
          <p:cNvSpPr>
            <a:spLocks/>
          </p:cNvSpPr>
          <p:nvPr/>
        </p:nvSpPr>
        <p:spPr bwMode="auto">
          <a:xfrm>
            <a:off x="2699793" y="1556792"/>
            <a:ext cx="3846934" cy="4466785"/>
          </a:xfrm>
          <a:custGeom>
            <a:avLst/>
            <a:gdLst>
              <a:gd name="T0" fmla="*/ 3349 w 3349"/>
              <a:gd name="T1" fmla="*/ 2902 h 3868"/>
              <a:gd name="T2" fmla="*/ 1675 w 3349"/>
              <a:gd name="T3" fmla="*/ 3868 h 3868"/>
              <a:gd name="T4" fmla="*/ 0 w 3349"/>
              <a:gd name="T5" fmla="*/ 2902 h 3868"/>
              <a:gd name="T6" fmla="*/ 0 w 3349"/>
              <a:gd name="T7" fmla="*/ 966 h 3868"/>
              <a:gd name="T8" fmla="*/ 1675 w 3349"/>
              <a:gd name="T9" fmla="*/ 0 h 3868"/>
              <a:gd name="T10" fmla="*/ 3349 w 3349"/>
              <a:gd name="T11" fmla="*/ 966 h 3868"/>
              <a:gd name="T12" fmla="*/ 3349 w 3349"/>
              <a:gd name="T13" fmla="*/ 2902 h 38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49" h="3868">
                <a:moveTo>
                  <a:pt x="3349" y="2902"/>
                </a:moveTo>
                <a:lnTo>
                  <a:pt x="1675" y="3868"/>
                </a:lnTo>
                <a:lnTo>
                  <a:pt x="0" y="2902"/>
                </a:lnTo>
                <a:lnTo>
                  <a:pt x="0" y="966"/>
                </a:lnTo>
                <a:lnTo>
                  <a:pt x="1675" y="0"/>
                </a:lnTo>
                <a:lnTo>
                  <a:pt x="3349" y="966"/>
                </a:lnTo>
                <a:lnTo>
                  <a:pt x="3349" y="2902"/>
                </a:ln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>
            <a:noFill/>
          </a:ln>
          <a:effectLst>
            <a:outerShdw blurRad="228600" sx="102000" sy="102000" algn="ctr" rotWithShape="0">
              <a:prstClr val="black">
                <a:alpha val="28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sz="1400" kern="0" dirty="0">
              <a:solidFill>
                <a:sysClr val="windowText" lastClr="0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34" name="群組 122"/>
          <p:cNvGrpSpPr>
            <a:grpSpLocks/>
          </p:cNvGrpSpPr>
          <p:nvPr/>
        </p:nvGrpSpPr>
        <p:grpSpPr bwMode="auto">
          <a:xfrm>
            <a:off x="2195737" y="1563149"/>
            <a:ext cx="4824535" cy="4388420"/>
            <a:chOff x="2084658" y="1340768"/>
            <a:chExt cx="4798019" cy="4390182"/>
          </a:xfrm>
        </p:grpSpPr>
        <p:grpSp>
          <p:nvGrpSpPr>
            <p:cNvPr id="59" name="群組 92"/>
            <p:cNvGrpSpPr>
              <a:grpSpLocks/>
            </p:cNvGrpSpPr>
            <p:nvPr/>
          </p:nvGrpSpPr>
          <p:grpSpPr bwMode="auto">
            <a:xfrm>
              <a:off x="2922368" y="1340768"/>
              <a:ext cx="1444711" cy="1600735"/>
              <a:chOff x="2410481" y="636588"/>
              <a:chExt cx="1858962" cy="2146300"/>
            </a:xfrm>
          </p:grpSpPr>
          <p:sp>
            <p:nvSpPr>
              <p:cNvPr id="100" name="Freeform 14"/>
              <p:cNvSpPr>
                <a:spLocks/>
              </p:cNvSpPr>
              <p:nvPr/>
            </p:nvSpPr>
            <p:spPr bwMode="auto">
              <a:xfrm>
                <a:off x="2520436" y="698458"/>
                <a:ext cx="820405" cy="367277"/>
              </a:xfrm>
              <a:custGeom>
                <a:avLst/>
                <a:gdLst>
                  <a:gd name="T0" fmla="*/ 0 w 516"/>
                  <a:gd name="T1" fmla="*/ 231 h 231"/>
                  <a:gd name="T2" fmla="*/ 398 w 516"/>
                  <a:gd name="T3" fmla="*/ 0 h 231"/>
                  <a:gd name="T4" fmla="*/ 516 w 516"/>
                  <a:gd name="T5" fmla="*/ 0 h 231"/>
                  <a:gd name="T6" fmla="*/ 516 w 516"/>
                  <a:gd name="T7" fmla="*/ 231 h 231"/>
                  <a:gd name="T8" fmla="*/ 0 w 516"/>
                  <a:gd name="T9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6" h="231">
                    <a:moveTo>
                      <a:pt x="0" y="231"/>
                    </a:moveTo>
                    <a:lnTo>
                      <a:pt x="398" y="0"/>
                    </a:lnTo>
                    <a:lnTo>
                      <a:pt x="516" y="0"/>
                    </a:lnTo>
                    <a:lnTo>
                      <a:pt x="516" y="231"/>
                    </a:lnTo>
                    <a:lnTo>
                      <a:pt x="0" y="231"/>
                    </a:lnTo>
                    <a:close/>
                  </a:path>
                </a:pathLst>
              </a:custGeom>
              <a:solidFill>
                <a:srgbClr val="5F6524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01" name="Freeform 15"/>
              <p:cNvSpPr>
                <a:spLocks/>
              </p:cNvSpPr>
              <p:nvPr/>
            </p:nvSpPr>
            <p:spPr bwMode="auto">
              <a:xfrm>
                <a:off x="2410232" y="636208"/>
                <a:ext cx="1858158" cy="2125851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6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6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6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6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rgbClr val="BDCA48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02" name="Freeform 16"/>
              <p:cNvSpPr>
                <a:spLocks/>
              </p:cNvSpPr>
              <p:nvPr/>
            </p:nvSpPr>
            <p:spPr bwMode="auto">
              <a:xfrm>
                <a:off x="2520436" y="698458"/>
                <a:ext cx="633672" cy="684754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8E9836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03" name="Freeform 24"/>
              <p:cNvSpPr>
                <a:spLocks noEditPoints="1"/>
              </p:cNvSpPr>
              <p:nvPr/>
            </p:nvSpPr>
            <p:spPr bwMode="auto">
              <a:xfrm>
                <a:off x="2823497" y="1028385"/>
                <a:ext cx="146938" cy="308140"/>
              </a:xfrm>
              <a:custGeom>
                <a:avLst/>
                <a:gdLst>
                  <a:gd name="T0" fmla="*/ 50 w 50"/>
                  <a:gd name="T1" fmla="*/ 82 h 107"/>
                  <a:gd name="T2" fmla="*/ 42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2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3 w 50"/>
                  <a:gd name="T23" fmla="*/ 24 h 107"/>
                  <a:gd name="T24" fmla="*/ 31 w 50"/>
                  <a:gd name="T25" fmla="*/ 18 h 107"/>
                  <a:gd name="T26" fmla="*/ 24 w 50"/>
                  <a:gd name="T27" fmla="*/ 15 h 107"/>
                  <a:gd name="T28" fmla="*/ 18 w 50"/>
                  <a:gd name="T29" fmla="*/ 18 h 107"/>
                  <a:gd name="T30" fmla="*/ 15 w 50"/>
                  <a:gd name="T31" fmla="*/ 24 h 107"/>
                  <a:gd name="T32" fmla="*/ 15 w 50"/>
                  <a:gd name="T33" fmla="*/ 82 h 107"/>
                  <a:gd name="T34" fmla="*/ 18 w 50"/>
                  <a:gd name="T35" fmla="*/ 88 h 107"/>
                  <a:gd name="T36" fmla="*/ 24 w 50"/>
                  <a:gd name="T37" fmla="*/ 91 h 107"/>
                  <a:gd name="T38" fmla="*/ 31 w 50"/>
                  <a:gd name="T39" fmla="*/ 88 h 107"/>
                  <a:gd name="T40" fmla="*/ 33 w 50"/>
                  <a:gd name="T41" fmla="*/ 82 h 107"/>
                  <a:gd name="T42" fmla="*/ 33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2" y="99"/>
                    </a:cubicBezTo>
                    <a:cubicBezTo>
                      <a:pt x="37" y="104"/>
                      <a:pt x="31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7" y="2"/>
                      <a:pt x="42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2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4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2" y="86"/>
                      <a:pt x="33" y="84"/>
                      <a:pt x="33" y="82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04" name="Freeform 25"/>
              <p:cNvSpPr>
                <a:spLocks/>
              </p:cNvSpPr>
              <p:nvPr/>
            </p:nvSpPr>
            <p:spPr bwMode="auto">
              <a:xfrm>
                <a:off x="3004108" y="1031498"/>
                <a:ext cx="82654" cy="301913"/>
              </a:xfrm>
              <a:custGeom>
                <a:avLst/>
                <a:gdLst>
                  <a:gd name="T0" fmla="*/ 14 w 29"/>
                  <a:gd name="T1" fmla="*/ 105 h 105"/>
                  <a:gd name="T2" fmla="*/ 14 w 29"/>
                  <a:gd name="T3" fmla="*/ 24 h 105"/>
                  <a:gd name="T4" fmla="*/ 0 w 29"/>
                  <a:gd name="T5" fmla="*/ 24 h 105"/>
                  <a:gd name="T6" fmla="*/ 0 w 29"/>
                  <a:gd name="T7" fmla="*/ 13 h 105"/>
                  <a:gd name="T8" fmla="*/ 11 w 29"/>
                  <a:gd name="T9" fmla="*/ 9 h 105"/>
                  <a:gd name="T10" fmla="*/ 18 w 29"/>
                  <a:gd name="T11" fmla="*/ 0 h 105"/>
                  <a:gd name="T12" fmla="*/ 29 w 29"/>
                  <a:gd name="T13" fmla="*/ 0 h 105"/>
                  <a:gd name="T14" fmla="*/ 29 w 29"/>
                  <a:gd name="T15" fmla="*/ 105 h 105"/>
                  <a:gd name="T16" fmla="*/ 14 w 29"/>
                  <a:gd name="T17" fmla="*/ 10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105">
                    <a:moveTo>
                      <a:pt x="14" y="105"/>
                    </a:moveTo>
                    <a:cubicBezTo>
                      <a:pt x="14" y="24"/>
                      <a:pt x="14" y="24"/>
                      <a:pt x="14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4" y="13"/>
                      <a:pt x="8" y="11"/>
                      <a:pt x="11" y="9"/>
                    </a:cubicBezTo>
                    <a:cubicBezTo>
                      <a:pt x="15" y="7"/>
                      <a:pt x="17" y="4"/>
                      <a:pt x="18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05"/>
                      <a:pt x="29" y="105"/>
                      <a:pt x="29" y="105"/>
                    </a:cubicBezTo>
                    <a:lnTo>
                      <a:pt x="14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05" name="Freeform 26"/>
              <p:cNvSpPr>
                <a:spLocks/>
              </p:cNvSpPr>
              <p:nvPr/>
            </p:nvSpPr>
            <p:spPr bwMode="auto">
              <a:xfrm>
                <a:off x="3545944" y="1865653"/>
                <a:ext cx="27550" cy="18675"/>
              </a:xfrm>
              <a:custGeom>
                <a:avLst/>
                <a:gdLst>
                  <a:gd name="T0" fmla="*/ 17 w 22"/>
                  <a:gd name="T1" fmla="*/ 14 h 14"/>
                  <a:gd name="T2" fmla="*/ 22 w 22"/>
                  <a:gd name="T3" fmla="*/ 1 h 14"/>
                  <a:gd name="T4" fmla="*/ 11 w 22"/>
                  <a:gd name="T5" fmla="*/ 0 h 14"/>
                  <a:gd name="T6" fmla="*/ 0 w 22"/>
                  <a:gd name="T7" fmla="*/ 1 h 14"/>
                  <a:gd name="T8" fmla="*/ 5 w 22"/>
                  <a:gd name="T9" fmla="*/ 14 h 14"/>
                  <a:gd name="T10" fmla="*/ 17 w 22"/>
                  <a:gd name="T11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14">
                    <a:moveTo>
                      <a:pt x="17" y="14"/>
                    </a:moveTo>
                    <a:cubicBezTo>
                      <a:pt x="17" y="14"/>
                      <a:pt x="22" y="9"/>
                      <a:pt x="22" y="1"/>
                    </a:cubicBezTo>
                    <a:cubicBezTo>
                      <a:pt x="18" y="0"/>
                      <a:pt x="15" y="0"/>
                      <a:pt x="11" y="0"/>
                    </a:cubicBezTo>
                    <a:cubicBezTo>
                      <a:pt x="7" y="0"/>
                      <a:pt x="4" y="0"/>
                      <a:pt x="0" y="1"/>
                    </a:cubicBezTo>
                    <a:cubicBezTo>
                      <a:pt x="0" y="1"/>
                      <a:pt x="0" y="8"/>
                      <a:pt x="5" y="14"/>
                    </a:cubicBezTo>
                    <a:cubicBezTo>
                      <a:pt x="5" y="14"/>
                      <a:pt x="13" y="14"/>
                      <a:pt x="17" y="14"/>
                    </a:cubicBezTo>
                    <a:close/>
                  </a:path>
                </a:pathLst>
              </a:custGeom>
              <a:solidFill>
                <a:srgbClr val="8E9836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grpSp>
          <p:nvGrpSpPr>
            <p:cNvPr id="60" name="群組 91"/>
            <p:cNvGrpSpPr>
              <a:grpSpLocks/>
            </p:cNvGrpSpPr>
            <p:nvPr/>
          </p:nvGrpSpPr>
          <p:grpSpPr bwMode="auto">
            <a:xfrm>
              <a:off x="2084658" y="2735491"/>
              <a:ext cx="1442243" cy="1600735"/>
              <a:chOff x="1332569" y="2506663"/>
              <a:chExt cx="1855787" cy="2146300"/>
            </a:xfrm>
          </p:grpSpPr>
          <p:sp>
            <p:nvSpPr>
              <p:cNvPr id="95" name="Freeform 6"/>
              <p:cNvSpPr>
                <a:spLocks/>
              </p:cNvSpPr>
              <p:nvPr/>
            </p:nvSpPr>
            <p:spPr bwMode="auto">
              <a:xfrm>
                <a:off x="1442888" y="2569082"/>
                <a:ext cx="817346" cy="367277"/>
              </a:xfrm>
              <a:custGeom>
                <a:avLst/>
                <a:gdLst>
                  <a:gd name="T0" fmla="*/ 0 w 515"/>
                  <a:gd name="T1" fmla="*/ 231 h 231"/>
                  <a:gd name="T2" fmla="*/ 398 w 515"/>
                  <a:gd name="T3" fmla="*/ 0 h 231"/>
                  <a:gd name="T4" fmla="*/ 515 w 515"/>
                  <a:gd name="T5" fmla="*/ 0 h 231"/>
                  <a:gd name="T6" fmla="*/ 515 w 515"/>
                  <a:gd name="T7" fmla="*/ 231 h 231"/>
                  <a:gd name="T8" fmla="*/ 0 w 515"/>
                  <a:gd name="T9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5" h="231">
                    <a:moveTo>
                      <a:pt x="0" y="231"/>
                    </a:moveTo>
                    <a:lnTo>
                      <a:pt x="398" y="0"/>
                    </a:lnTo>
                    <a:lnTo>
                      <a:pt x="515" y="0"/>
                    </a:lnTo>
                    <a:lnTo>
                      <a:pt x="515" y="231"/>
                    </a:lnTo>
                    <a:lnTo>
                      <a:pt x="0" y="231"/>
                    </a:lnTo>
                    <a:close/>
                  </a:path>
                </a:pathLst>
              </a:custGeom>
              <a:solidFill>
                <a:srgbClr val="3C535B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96" name="Freeform 7"/>
              <p:cNvSpPr>
                <a:spLocks/>
              </p:cNvSpPr>
              <p:nvPr/>
            </p:nvSpPr>
            <p:spPr bwMode="auto">
              <a:xfrm>
                <a:off x="1332685" y="2506832"/>
                <a:ext cx="1855097" cy="2135187"/>
              </a:xfrm>
              <a:custGeom>
                <a:avLst/>
                <a:gdLst>
                  <a:gd name="T0" fmla="*/ 0 w 1169"/>
                  <a:gd name="T1" fmla="*/ 1014 h 1352"/>
                  <a:gd name="T2" fmla="*/ 0 w 1169"/>
                  <a:gd name="T3" fmla="*/ 338 h 1352"/>
                  <a:gd name="T4" fmla="*/ 584 w 1169"/>
                  <a:gd name="T5" fmla="*/ 0 h 1352"/>
                  <a:gd name="T6" fmla="*/ 1169 w 1169"/>
                  <a:gd name="T7" fmla="*/ 338 h 1352"/>
                  <a:gd name="T8" fmla="*/ 1169 w 1169"/>
                  <a:gd name="T9" fmla="*/ 1014 h 1352"/>
                  <a:gd name="T10" fmla="*/ 584 w 1169"/>
                  <a:gd name="T11" fmla="*/ 1352 h 1352"/>
                  <a:gd name="T12" fmla="*/ 0 w 1169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69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4" y="0"/>
                    </a:lnTo>
                    <a:lnTo>
                      <a:pt x="1169" y="338"/>
                    </a:lnTo>
                    <a:lnTo>
                      <a:pt x="1169" y="1014"/>
                    </a:lnTo>
                    <a:lnTo>
                      <a:pt x="584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rgbClr val="78A6B6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1442888" y="2569082"/>
                <a:ext cx="630610" cy="684754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5A7D89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98" name="Freeform 34"/>
              <p:cNvSpPr>
                <a:spLocks noEditPoints="1"/>
              </p:cNvSpPr>
              <p:nvPr/>
            </p:nvSpPr>
            <p:spPr bwMode="auto">
              <a:xfrm>
                <a:off x="1690848" y="2899009"/>
                <a:ext cx="143876" cy="308138"/>
              </a:xfrm>
              <a:custGeom>
                <a:avLst/>
                <a:gdLst>
                  <a:gd name="T0" fmla="*/ 50 w 50"/>
                  <a:gd name="T1" fmla="*/ 82 h 107"/>
                  <a:gd name="T2" fmla="*/ 43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3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4 w 50"/>
                  <a:gd name="T23" fmla="*/ 24 h 107"/>
                  <a:gd name="T24" fmla="*/ 31 w 50"/>
                  <a:gd name="T25" fmla="*/ 18 h 107"/>
                  <a:gd name="T26" fmla="*/ 25 w 50"/>
                  <a:gd name="T27" fmla="*/ 15 h 107"/>
                  <a:gd name="T28" fmla="*/ 18 w 50"/>
                  <a:gd name="T29" fmla="*/ 18 h 107"/>
                  <a:gd name="T30" fmla="*/ 16 w 50"/>
                  <a:gd name="T31" fmla="*/ 24 h 107"/>
                  <a:gd name="T32" fmla="*/ 16 w 50"/>
                  <a:gd name="T33" fmla="*/ 81 h 107"/>
                  <a:gd name="T34" fmla="*/ 18 w 50"/>
                  <a:gd name="T35" fmla="*/ 88 h 107"/>
                  <a:gd name="T36" fmla="*/ 25 w 50"/>
                  <a:gd name="T37" fmla="*/ 91 h 107"/>
                  <a:gd name="T38" fmla="*/ 31 w 50"/>
                  <a:gd name="T39" fmla="*/ 88 h 107"/>
                  <a:gd name="T40" fmla="*/ 34 w 50"/>
                  <a:gd name="T41" fmla="*/ 81 h 107"/>
                  <a:gd name="T42" fmla="*/ 34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3" y="99"/>
                    </a:cubicBezTo>
                    <a:cubicBezTo>
                      <a:pt x="38" y="104"/>
                      <a:pt x="32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3" y="7"/>
                    </a:cubicBezTo>
                    <a:cubicBezTo>
                      <a:pt x="48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4" y="24"/>
                    </a:moveTo>
                    <a:cubicBezTo>
                      <a:pt x="34" y="22"/>
                      <a:pt x="33" y="20"/>
                      <a:pt x="31" y="18"/>
                    </a:cubicBezTo>
                    <a:cubicBezTo>
                      <a:pt x="29" y="16"/>
                      <a:pt x="27" y="15"/>
                      <a:pt x="25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6" y="22"/>
                      <a:pt x="16" y="24"/>
                    </a:cubicBezTo>
                    <a:cubicBezTo>
                      <a:pt x="16" y="81"/>
                      <a:pt x="16" y="81"/>
                      <a:pt x="16" y="81"/>
                    </a:cubicBezTo>
                    <a:cubicBezTo>
                      <a:pt x="16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5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3" y="86"/>
                      <a:pt x="34" y="84"/>
                      <a:pt x="34" y="81"/>
                    </a:cubicBezTo>
                    <a:lnTo>
                      <a:pt x="34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99" name="Freeform 35"/>
              <p:cNvSpPr>
                <a:spLocks noEditPoints="1"/>
              </p:cNvSpPr>
              <p:nvPr/>
            </p:nvSpPr>
            <p:spPr bwMode="auto">
              <a:xfrm>
                <a:off x="1874521" y="2899009"/>
                <a:ext cx="134693" cy="308138"/>
              </a:xfrm>
              <a:custGeom>
                <a:avLst/>
                <a:gdLst>
                  <a:gd name="T0" fmla="*/ 31 w 47"/>
                  <a:gd name="T1" fmla="*/ 27 h 107"/>
                  <a:gd name="T2" fmla="*/ 31 w 47"/>
                  <a:gd name="T3" fmla="*/ 24 h 107"/>
                  <a:gd name="T4" fmla="*/ 29 w 47"/>
                  <a:gd name="T5" fmla="*/ 18 h 107"/>
                  <a:gd name="T6" fmla="*/ 23 w 47"/>
                  <a:gd name="T7" fmla="*/ 15 h 107"/>
                  <a:gd name="T8" fmla="*/ 17 w 47"/>
                  <a:gd name="T9" fmla="*/ 18 h 107"/>
                  <a:gd name="T10" fmla="*/ 15 w 47"/>
                  <a:gd name="T11" fmla="*/ 24 h 107"/>
                  <a:gd name="T12" fmla="*/ 15 w 47"/>
                  <a:gd name="T13" fmla="*/ 45 h 107"/>
                  <a:gd name="T14" fmla="*/ 27 w 47"/>
                  <a:gd name="T15" fmla="*/ 40 h 107"/>
                  <a:gd name="T16" fmla="*/ 43 w 47"/>
                  <a:gd name="T17" fmla="*/ 48 h 107"/>
                  <a:gd name="T18" fmla="*/ 47 w 47"/>
                  <a:gd name="T19" fmla="*/ 65 h 107"/>
                  <a:gd name="T20" fmla="*/ 47 w 47"/>
                  <a:gd name="T21" fmla="*/ 83 h 107"/>
                  <a:gd name="T22" fmla="*/ 47 w 47"/>
                  <a:gd name="T23" fmla="*/ 83 h 107"/>
                  <a:gd name="T24" fmla="*/ 40 w 47"/>
                  <a:gd name="T25" fmla="*/ 100 h 107"/>
                  <a:gd name="T26" fmla="*/ 23 w 47"/>
                  <a:gd name="T27" fmla="*/ 107 h 107"/>
                  <a:gd name="T28" fmla="*/ 6 w 47"/>
                  <a:gd name="T29" fmla="*/ 99 h 107"/>
                  <a:gd name="T30" fmla="*/ 0 w 47"/>
                  <a:gd name="T31" fmla="*/ 82 h 107"/>
                  <a:gd name="T32" fmla="*/ 0 w 47"/>
                  <a:gd name="T33" fmla="*/ 25 h 107"/>
                  <a:gd name="T34" fmla="*/ 3 w 47"/>
                  <a:gd name="T35" fmla="*/ 11 h 107"/>
                  <a:gd name="T36" fmla="*/ 14 w 47"/>
                  <a:gd name="T37" fmla="*/ 2 h 107"/>
                  <a:gd name="T38" fmla="*/ 23 w 47"/>
                  <a:gd name="T39" fmla="*/ 0 h 107"/>
                  <a:gd name="T40" fmla="*/ 41 w 47"/>
                  <a:gd name="T41" fmla="*/ 7 h 107"/>
                  <a:gd name="T42" fmla="*/ 47 w 47"/>
                  <a:gd name="T43" fmla="*/ 25 h 107"/>
                  <a:gd name="T44" fmla="*/ 47 w 47"/>
                  <a:gd name="T45" fmla="*/ 27 h 107"/>
                  <a:gd name="T46" fmla="*/ 31 w 47"/>
                  <a:gd name="T47" fmla="*/ 27 h 107"/>
                  <a:gd name="T48" fmla="*/ 15 w 47"/>
                  <a:gd name="T49" fmla="*/ 81 h 107"/>
                  <a:gd name="T50" fmla="*/ 17 w 47"/>
                  <a:gd name="T51" fmla="*/ 88 h 107"/>
                  <a:gd name="T52" fmla="*/ 23 w 47"/>
                  <a:gd name="T53" fmla="*/ 91 h 107"/>
                  <a:gd name="T54" fmla="*/ 29 w 47"/>
                  <a:gd name="T55" fmla="*/ 88 h 107"/>
                  <a:gd name="T56" fmla="*/ 31 w 47"/>
                  <a:gd name="T57" fmla="*/ 81 h 107"/>
                  <a:gd name="T58" fmla="*/ 31 w 47"/>
                  <a:gd name="T59" fmla="*/ 62 h 107"/>
                  <a:gd name="T60" fmla="*/ 27 w 47"/>
                  <a:gd name="T61" fmla="*/ 55 h 107"/>
                  <a:gd name="T62" fmla="*/ 23 w 47"/>
                  <a:gd name="T63" fmla="*/ 53 h 107"/>
                  <a:gd name="T64" fmla="*/ 17 w 47"/>
                  <a:gd name="T65" fmla="*/ 56 h 107"/>
                  <a:gd name="T66" fmla="*/ 15 w 47"/>
                  <a:gd name="T67" fmla="*/ 62 h 107"/>
                  <a:gd name="T68" fmla="*/ 15 w 47"/>
                  <a:gd name="T69" fmla="*/ 81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7" h="107">
                    <a:moveTo>
                      <a:pt x="31" y="27"/>
                    </a:move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2"/>
                      <a:pt x="30" y="20"/>
                      <a:pt x="29" y="18"/>
                    </a:cubicBezTo>
                    <a:cubicBezTo>
                      <a:pt x="27" y="16"/>
                      <a:pt x="25" y="15"/>
                      <a:pt x="23" y="15"/>
                    </a:cubicBezTo>
                    <a:cubicBezTo>
                      <a:pt x="20" y="15"/>
                      <a:pt x="18" y="16"/>
                      <a:pt x="17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45"/>
                      <a:pt x="15" y="45"/>
                      <a:pt x="15" y="45"/>
                    </a:cubicBezTo>
                    <a:cubicBezTo>
                      <a:pt x="19" y="42"/>
                      <a:pt x="23" y="40"/>
                      <a:pt x="27" y="40"/>
                    </a:cubicBezTo>
                    <a:cubicBezTo>
                      <a:pt x="34" y="40"/>
                      <a:pt x="39" y="43"/>
                      <a:pt x="43" y="48"/>
                    </a:cubicBezTo>
                    <a:cubicBezTo>
                      <a:pt x="46" y="52"/>
                      <a:pt x="47" y="58"/>
                      <a:pt x="47" y="65"/>
                    </a:cubicBezTo>
                    <a:cubicBezTo>
                      <a:pt x="47" y="83"/>
                      <a:pt x="47" y="83"/>
                      <a:pt x="47" y="83"/>
                    </a:cubicBezTo>
                    <a:cubicBezTo>
                      <a:pt x="47" y="83"/>
                      <a:pt x="47" y="83"/>
                      <a:pt x="47" y="83"/>
                    </a:cubicBezTo>
                    <a:cubicBezTo>
                      <a:pt x="47" y="90"/>
                      <a:pt x="44" y="95"/>
                      <a:pt x="40" y="100"/>
                    </a:cubicBezTo>
                    <a:cubicBezTo>
                      <a:pt x="35" y="104"/>
                      <a:pt x="30" y="107"/>
                      <a:pt x="23" y="107"/>
                    </a:cubicBezTo>
                    <a:cubicBezTo>
                      <a:pt x="16" y="107"/>
                      <a:pt x="11" y="104"/>
                      <a:pt x="6" y="99"/>
                    </a:cubicBezTo>
                    <a:cubicBezTo>
                      <a:pt x="2" y="94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0"/>
                      <a:pt x="1" y="15"/>
                      <a:pt x="3" y="11"/>
                    </a:cubicBezTo>
                    <a:cubicBezTo>
                      <a:pt x="6" y="7"/>
                      <a:pt x="9" y="4"/>
                      <a:pt x="14" y="2"/>
                    </a:cubicBezTo>
                    <a:cubicBezTo>
                      <a:pt x="17" y="0"/>
                      <a:pt x="20" y="0"/>
                      <a:pt x="23" y="0"/>
                    </a:cubicBezTo>
                    <a:cubicBezTo>
                      <a:pt x="30" y="0"/>
                      <a:pt x="36" y="2"/>
                      <a:pt x="41" y="7"/>
                    </a:cubicBezTo>
                    <a:cubicBezTo>
                      <a:pt x="45" y="12"/>
                      <a:pt x="47" y="18"/>
                      <a:pt x="47" y="25"/>
                    </a:cubicBezTo>
                    <a:cubicBezTo>
                      <a:pt x="47" y="27"/>
                      <a:pt x="47" y="27"/>
                      <a:pt x="47" y="27"/>
                    </a:cubicBezTo>
                    <a:lnTo>
                      <a:pt x="31" y="27"/>
                    </a:lnTo>
                    <a:close/>
                    <a:moveTo>
                      <a:pt x="15" y="81"/>
                    </a:moveTo>
                    <a:cubicBezTo>
                      <a:pt x="15" y="84"/>
                      <a:pt x="16" y="86"/>
                      <a:pt x="17" y="88"/>
                    </a:cubicBezTo>
                    <a:cubicBezTo>
                      <a:pt x="18" y="90"/>
                      <a:pt x="20" y="91"/>
                      <a:pt x="23" y="91"/>
                    </a:cubicBezTo>
                    <a:cubicBezTo>
                      <a:pt x="25" y="91"/>
                      <a:pt x="27" y="90"/>
                      <a:pt x="29" y="88"/>
                    </a:cubicBezTo>
                    <a:cubicBezTo>
                      <a:pt x="30" y="86"/>
                      <a:pt x="31" y="84"/>
                      <a:pt x="31" y="81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31" y="59"/>
                      <a:pt x="30" y="57"/>
                      <a:pt x="27" y="55"/>
                    </a:cubicBezTo>
                    <a:cubicBezTo>
                      <a:pt x="26" y="54"/>
                      <a:pt x="25" y="53"/>
                      <a:pt x="23" y="53"/>
                    </a:cubicBezTo>
                    <a:cubicBezTo>
                      <a:pt x="20" y="53"/>
                      <a:pt x="18" y="54"/>
                      <a:pt x="17" y="56"/>
                    </a:cubicBezTo>
                    <a:cubicBezTo>
                      <a:pt x="16" y="58"/>
                      <a:pt x="15" y="60"/>
                      <a:pt x="15" y="62"/>
                    </a:cubicBezTo>
                    <a:lnTo>
                      <a:pt x="15" y="8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grpSp>
          <p:nvGrpSpPr>
            <p:cNvPr id="61" name="群組 121"/>
            <p:cNvGrpSpPr>
              <a:grpSpLocks/>
            </p:cNvGrpSpPr>
            <p:nvPr/>
          </p:nvGrpSpPr>
          <p:grpSpPr bwMode="auto">
            <a:xfrm>
              <a:off x="2922175" y="4130749"/>
              <a:ext cx="1444086" cy="1599412"/>
              <a:chOff x="2922175" y="4130749"/>
              <a:chExt cx="1444086" cy="1599412"/>
            </a:xfrm>
          </p:grpSpPr>
          <p:sp>
            <p:nvSpPr>
              <p:cNvPr id="80" name="Freeform 10"/>
              <p:cNvSpPr>
                <a:spLocks/>
              </p:cNvSpPr>
              <p:nvPr/>
            </p:nvSpPr>
            <p:spPr bwMode="auto">
              <a:xfrm>
                <a:off x="3007821" y="4177176"/>
                <a:ext cx="637586" cy="273919"/>
              </a:xfrm>
              <a:custGeom>
                <a:avLst/>
                <a:gdLst>
                  <a:gd name="T0" fmla="*/ 0 w 516"/>
                  <a:gd name="T1" fmla="*/ 231 h 231"/>
                  <a:gd name="T2" fmla="*/ 398 w 516"/>
                  <a:gd name="T3" fmla="*/ 0 h 231"/>
                  <a:gd name="T4" fmla="*/ 516 w 516"/>
                  <a:gd name="T5" fmla="*/ 0 h 231"/>
                  <a:gd name="T6" fmla="*/ 516 w 516"/>
                  <a:gd name="T7" fmla="*/ 231 h 231"/>
                  <a:gd name="T8" fmla="*/ 0 w 516"/>
                  <a:gd name="T9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6" h="231">
                    <a:moveTo>
                      <a:pt x="0" y="231"/>
                    </a:moveTo>
                    <a:lnTo>
                      <a:pt x="398" y="0"/>
                    </a:lnTo>
                    <a:lnTo>
                      <a:pt x="516" y="0"/>
                    </a:lnTo>
                    <a:lnTo>
                      <a:pt x="516" y="231"/>
                    </a:lnTo>
                    <a:lnTo>
                      <a:pt x="0" y="231"/>
                    </a:lnTo>
                    <a:close/>
                  </a:path>
                </a:pathLst>
              </a:custGeom>
              <a:solidFill>
                <a:srgbClr val="5A4C5B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81" name="Freeform 11"/>
              <p:cNvSpPr>
                <a:spLocks/>
              </p:cNvSpPr>
              <p:nvPr/>
            </p:nvSpPr>
            <p:spPr bwMode="auto">
              <a:xfrm>
                <a:off x="2922175" y="4130749"/>
                <a:ext cx="1444086" cy="1599412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6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6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6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6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rgbClr val="B397B5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82" name="Freeform 21"/>
              <p:cNvSpPr>
                <a:spLocks/>
              </p:cNvSpPr>
              <p:nvPr/>
            </p:nvSpPr>
            <p:spPr bwMode="auto">
              <a:xfrm>
                <a:off x="3007821" y="4177176"/>
                <a:ext cx="492465" cy="510697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867188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83" name="Freeform 28"/>
              <p:cNvSpPr>
                <a:spLocks noEditPoints="1"/>
              </p:cNvSpPr>
              <p:nvPr/>
            </p:nvSpPr>
            <p:spPr bwMode="auto">
              <a:xfrm>
                <a:off x="3200525" y="4423239"/>
                <a:ext cx="111815" cy="229814"/>
              </a:xfrm>
              <a:custGeom>
                <a:avLst/>
                <a:gdLst>
                  <a:gd name="T0" fmla="*/ 50 w 50"/>
                  <a:gd name="T1" fmla="*/ 82 h 107"/>
                  <a:gd name="T2" fmla="*/ 42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2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3 w 50"/>
                  <a:gd name="T23" fmla="*/ 24 h 107"/>
                  <a:gd name="T24" fmla="*/ 31 w 50"/>
                  <a:gd name="T25" fmla="*/ 18 h 107"/>
                  <a:gd name="T26" fmla="*/ 24 w 50"/>
                  <a:gd name="T27" fmla="*/ 15 h 107"/>
                  <a:gd name="T28" fmla="*/ 18 w 50"/>
                  <a:gd name="T29" fmla="*/ 18 h 107"/>
                  <a:gd name="T30" fmla="*/ 15 w 50"/>
                  <a:gd name="T31" fmla="*/ 24 h 107"/>
                  <a:gd name="T32" fmla="*/ 15 w 50"/>
                  <a:gd name="T33" fmla="*/ 82 h 107"/>
                  <a:gd name="T34" fmla="*/ 18 w 50"/>
                  <a:gd name="T35" fmla="*/ 88 h 107"/>
                  <a:gd name="T36" fmla="*/ 24 w 50"/>
                  <a:gd name="T37" fmla="*/ 91 h 107"/>
                  <a:gd name="T38" fmla="*/ 31 w 50"/>
                  <a:gd name="T39" fmla="*/ 88 h 107"/>
                  <a:gd name="T40" fmla="*/ 33 w 50"/>
                  <a:gd name="T41" fmla="*/ 82 h 107"/>
                  <a:gd name="T42" fmla="*/ 33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2" y="99"/>
                    </a:cubicBezTo>
                    <a:cubicBezTo>
                      <a:pt x="37" y="104"/>
                      <a:pt x="32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2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2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4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2" y="86"/>
                      <a:pt x="33" y="84"/>
                      <a:pt x="33" y="82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84" name="Freeform 29"/>
              <p:cNvSpPr>
                <a:spLocks/>
              </p:cNvSpPr>
              <p:nvPr/>
            </p:nvSpPr>
            <p:spPr bwMode="auto">
              <a:xfrm>
                <a:off x="3340888" y="4425561"/>
                <a:ext cx="107058" cy="227492"/>
              </a:xfrm>
              <a:custGeom>
                <a:avLst/>
                <a:gdLst>
                  <a:gd name="T0" fmla="*/ 17 w 48"/>
                  <a:gd name="T1" fmla="*/ 16 h 106"/>
                  <a:gd name="T2" fmla="*/ 17 w 48"/>
                  <a:gd name="T3" fmla="*/ 38 h 106"/>
                  <a:gd name="T4" fmla="*/ 24 w 48"/>
                  <a:gd name="T5" fmla="*/ 33 h 106"/>
                  <a:gd name="T6" fmla="*/ 29 w 48"/>
                  <a:gd name="T7" fmla="*/ 32 h 106"/>
                  <a:gd name="T8" fmla="*/ 44 w 48"/>
                  <a:gd name="T9" fmla="*/ 39 h 106"/>
                  <a:gd name="T10" fmla="*/ 48 w 48"/>
                  <a:gd name="T11" fmla="*/ 57 h 106"/>
                  <a:gd name="T12" fmla="*/ 48 w 48"/>
                  <a:gd name="T13" fmla="*/ 80 h 106"/>
                  <a:gd name="T14" fmla="*/ 41 w 48"/>
                  <a:gd name="T15" fmla="*/ 99 h 106"/>
                  <a:gd name="T16" fmla="*/ 23 w 48"/>
                  <a:gd name="T17" fmla="*/ 106 h 106"/>
                  <a:gd name="T18" fmla="*/ 6 w 48"/>
                  <a:gd name="T19" fmla="*/ 98 h 106"/>
                  <a:gd name="T20" fmla="*/ 0 w 48"/>
                  <a:gd name="T21" fmla="*/ 81 h 106"/>
                  <a:gd name="T22" fmla="*/ 0 w 48"/>
                  <a:gd name="T23" fmla="*/ 78 h 106"/>
                  <a:gd name="T24" fmla="*/ 15 w 48"/>
                  <a:gd name="T25" fmla="*/ 77 h 106"/>
                  <a:gd name="T26" fmla="*/ 15 w 48"/>
                  <a:gd name="T27" fmla="*/ 81 h 106"/>
                  <a:gd name="T28" fmla="*/ 20 w 48"/>
                  <a:gd name="T29" fmla="*/ 89 h 106"/>
                  <a:gd name="T30" fmla="*/ 23 w 48"/>
                  <a:gd name="T31" fmla="*/ 90 h 106"/>
                  <a:gd name="T32" fmla="*/ 33 w 48"/>
                  <a:gd name="T33" fmla="*/ 80 h 106"/>
                  <a:gd name="T34" fmla="*/ 33 w 48"/>
                  <a:gd name="T35" fmla="*/ 54 h 106"/>
                  <a:gd name="T36" fmla="*/ 29 w 48"/>
                  <a:gd name="T37" fmla="*/ 46 h 106"/>
                  <a:gd name="T38" fmla="*/ 25 w 48"/>
                  <a:gd name="T39" fmla="*/ 45 h 106"/>
                  <a:gd name="T40" fmla="*/ 19 w 48"/>
                  <a:gd name="T41" fmla="*/ 48 h 106"/>
                  <a:gd name="T42" fmla="*/ 17 w 48"/>
                  <a:gd name="T43" fmla="*/ 54 h 106"/>
                  <a:gd name="T44" fmla="*/ 17 w 48"/>
                  <a:gd name="T45" fmla="*/ 57 h 106"/>
                  <a:gd name="T46" fmla="*/ 1 w 48"/>
                  <a:gd name="T47" fmla="*/ 57 h 106"/>
                  <a:gd name="T48" fmla="*/ 1 w 48"/>
                  <a:gd name="T49" fmla="*/ 0 h 106"/>
                  <a:gd name="T50" fmla="*/ 47 w 48"/>
                  <a:gd name="T51" fmla="*/ 0 h 106"/>
                  <a:gd name="T52" fmla="*/ 47 w 48"/>
                  <a:gd name="T53" fmla="*/ 16 h 106"/>
                  <a:gd name="T54" fmla="*/ 17 w 48"/>
                  <a:gd name="T55" fmla="*/ 1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06">
                    <a:moveTo>
                      <a:pt x="17" y="16"/>
                    </a:moveTo>
                    <a:cubicBezTo>
                      <a:pt x="17" y="38"/>
                      <a:pt x="17" y="38"/>
                      <a:pt x="17" y="38"/>
                    </a:cubicBezTo>
                    <a:cubicBezTo>
                      <a:pt x="19" y="36"/>
                      <a:pt x="21" y="34"/>
                      <a:pt x="24" y="33"/>
                    </a:cubicBezTo>
                    <a:cubicBezTo>
                      <a:pt x="25" y="32"/>
                      <a:pt x="27" y="32"/>
                      <a:pt x="29" y="32"/>
                    </a:cubicBezTo>
                    <a:cubicBezTo>
                      <a:pt x="36" y="32"/>
                      <a:pt x="41" y="35"/>
                      <a:pt x="44" y="39"/>
                    </a:cubicBezTo>
                    <a:cubicBezTo>
                      <a:pt x="47" y="44"/>
                      <a:pt x="48" y="49"/>
                      <a:pt x="48" y="57"/>
                    </a:cubicBezTo>
                    <a:cubicBezTo>
                      <a:pt x="48" y="80"/>
                      <a:pt x="48" y="80"/>
                      <a:pt x="48" y="80"/>
                    </a:cubicBezTo>
                    <a:cubicBezTo>
                      <a:pt x="48" y="87"/>
                      <a:pt x="46" y="94"/>
                      <a:pt x="41" y="99"/>
                    </a:cubicBezTo>
                    <a:cubicBezTo>
                      <a:pt x="36" y="103"/>
                      <a:pt x="31" y="106"/>
                      <a:pt x="23" y="106"/>
                    </a:cubicBezTo>
                    <a:cubicBezTo>
                      <a:pt x="17" y="106"/>
                      <a:pt x="11" y="103"/>
                      <a:pt x="6" y="98"/>
                    </a:cubicBezTo>
                    <a:cubicBezTo>
                      <a:pt x="2" y="94"/>
                      <a:pt x="0" y="88"/>
                      <a:pt x="0" y="81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5" y="77"/>
                      <a:pt x="15" y="77"/>
                      <a:pt x="15" y="77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16" y="85"/>
                      <a:pt x="17" y="88"/>
                      <a:pt x="20" y="89"/>
                    </a:cubicBezTo>
                    <a:cubicBezTo>
                      <a:pt x="21" y="89"/>
                      <a:pt x="22" y="90"/>
                      <a:pt x="23" y="90"/>
                    </a:cubicBezTo>
                    <a:cubicBezTo>
                      <a:pt x="30" y="90"/>
                      <a:pt x="33" y="86"/>
                      <a:pt x="33" y="80"/>
                    </a:cubicBezTo>
                    <a:cubicBezTo>
                      <a:pt x="33" y="54"/>
                      <a:pt x="33" y="54"/>
                      <a:pt x="33" y="54"/>
                    </a:cubicBezTo>
                    <a:cubicBezTo>
                      <a:pt x="33" y="51"/>
                      <a:pt x="32" y="48"/>
                      <a:pt x="29" y="46"/>
                    </a:cubicBezTo>
                    <a:cubicBezTo>
                      <a:pt x="28" y="45"/>
                      <a:pt x="27" y="45"/>
                      <a:pt x="25" y="45"/>
                    </a:cubicBezTo>
                    <a:cubicBezTo>
                      <a:pt x="22" y="45"/>
                      <a:pt x="20" y="46"/>
                      <a:pt x="19" y="48"/>
                    </a:cubicBezTo>
                    <a:cubicBezTo>
                      <a:pt x="18" y="50"/>
                      <a:pt x="17" y="52"/>
                      <a:pt x="17" y="54"/>
                    </a:cubicBezTo>
                    <a:cubicBezTo>
                      <a:pt x="17" y="57"/>
                      <a:pt x="17" y="57"/>
                      <a:pt x="17" y="57"/>
                    </a:cubicBezTo>
                    <a:cubicBezTo>
                      <a:pt x="1" y="57"/>
                      <a:pt x="1" y="57"/>
                      <a:pt x="1" y="57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16"/>
                      <a:pt x="47" y="16"/>
                      <a:pt x="47" y="16"/>
                    </a:cubicBezTo>
                    <a:lnTo>
                      <a:pt x="17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grpSp>
          <p:nvGrpSpPr>
            <p:cNvPr id="62" name="群組 95"/>
            <p:cNvGrpSpPr>
              <a:grpSpLocks/>
            </p:cNvGrpSpPr>
            <p:nvPr/>
          </p:nvGrpSpPr>
          <p:grpSpPr bwMode="auto">
            <a:xfrm>
              <a:off x="4600256" y="4130215"/>
              <a:ext cx="1444711" cy="1600735"/>
              <a:chOff x="4569481" y="4376738"/>
              <a:chExt cx="1858962" cy="2146300"/>
            </a:xfrm>
          </p:grpSpPr>
          <p:sp>
            <p:nvSpPr>
              <p:cNvPr id="75" name="Freeform 12"/>
              <p:cNvSpPr>
                <a:spLocks/>
              </p:cNvSpPr>
              <p:nvPr/>
            </p:nvSpPr>
            <p:spPr bwMode="auto">
              <a:xfrm>
                <a:off x="4700021" y="4439704"/>
                <a:ext cx="817345" cy="367277"/>
              </a:xfrm>
              <a:custGeom>
                <a:avLst/>
                <a:gdLst>
                  <a:gd name="T0" fmla="*/ 0 w 515"/>
                  <a:gd name="T1" fmla="*/ 231 h 231"/>
                  <a:gd name="T2" fmla="*/ 398 w 515"/>
                  <a:gd name="T3" fmla="*/ 0 h 231"/>
                  <a:gd name="T4" fmla="*/ 515 w 515"/>
                  <a:gd name="T5" fmla="*/ 0 h 231"/>
                  <a:gd name="T6" fmla="*/ 515 w 515"/>
                  <a:gd name="T7" fmla="*/ 231 h 231"/>
                  <a:gd name="T8" fmla="*/ 0 w 515"/>
                  <a:gd name="T9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5" h="231">
                    <a:moveTo>
                      <a:pt x="0" y="231"/>
                    </a:moveTo>
                    <a:lnTo>
                      <a:pt x="398" y="0"/>
                    </a:lnTo>
                    <a:lnTo>
                      <a:pt x="515" y="0"/>
                    </a:lnTo>
                    <a:lnTo>
                      <a:pt x="515" y="231"/>
                    </a:lnTo>
                    <a:lnTo>
                      <a:pt x="0" y="231"/>
                    </a:lnTo>
                    <a:close/>
                  </a:path>
                </a:pathLst>
              </a:custGeom>
              <a:solidFill>
                <a:srgbClr val="6B3C1D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76" name="Freeform 13"/>
              <p:cNvSpPr>
                <a:spLocks/>
              </p:cNvSpPr>
              <p:nvPr/>
            </p:nvSpPr>
            <p:spPr bwMode="auto">
              <a:xfrm>
                <a:off x="4589817" y="4377454"/>
                <a:ext cx="1839791" cy="2144526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5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5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5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5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rgbClr val="D67839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77" name="Freeform 20"/>
              <p:cNvSpPr>
                <a:spLocks/>
              </p:cNvSpPr>
              <p:nvPr/>
            </p:nvSpPr>
            <p:spPr bwMode="auto">
              <a:xfrm>
                <a:off x="4700021" y="4439704"/>
                <a:ext cx="633672" cy="684754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A15A2B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78" name="Freeform 30"/>
              <p:cNvSpPr>
                <a:spLocks noEditPoints="1"/>
              </p:cNvSpPr>
              <p:nvPr/>
            </p:nvSpPr>
            <p:spPr bwMode="auto">
              <a:xfrm>
                <a:off x="4938796" y="4769631"/>
                <a:ext cx="143878" cy="308140"/>
              </a:xfrm>
              <a:custGeom>
                <a:avLst/>
                <a:gdLst>
                  <a:gd name="T0" fmla="*/ 50 w 50"/>
                  <a:gd name="T1" fmla="*/ 82 h 107"/>
                  <a:gd name="T2" fmla="*/ 42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2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3 w 50"/>
                  <a:gd name="T23" fmla="*/ 24 h 107"/>
                  <a:gd name="T24" fmla="*/ 31 w 50"/>
                  <a:gd name="T25" fmla="*/ 18 h 107"/>
                  <a:gd name="T26" fmla="*/ 24 w 50"/>
                  <a:gd name="T27" fmla="*/ 15 h 107"/>
                  <a:gd name="T28" fmla="*/ 18 w 50"/>
                  <a:gd name="T29" fmla="*/ 18 h 107"/>
                  <a:gd name="T30" fmla="*/ 15 w 50"/>
                  <a:gd name="T31" fmla="*/ 24 h 107"/>
                  <a:gd name="T32" fmla="*/ 15 w 50"/>
                  <a:gd name="T33" fmla="*/ 82 h 107"/>
                  <a:gd name="T34" fmla="*/ 18 w 50"/>
                  <a:gd name="T35" fmla="*/ 88 h 107"/>
                  <a:gd name="T36" fmla="*/ 24 w 50"/>
                  <a:gd name="T37" fmla="*/ 91 h 107"/>
                  <a:gd name="T38" fmla="*/ 31 w 50"/>
                  <a:gd name="T39" fmla="*/ 88 h 107"/>
                  <a:gd name="T40" fmla="*/ 33 w 50"/>
                  <a:gd name="T41" fmla="*/ 82 h 107"/>
                  <a:gd name="T42" fmla="*/ 33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2" y="99"/>
                    </a:cubicBezTo>
                    <a:cubicBezTo>
                      <a:pt x="38" y="104"/>
                      <a:pt x="32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2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3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4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3" y="86"/>
                      <a:pt x="33" y="84"/>
                      <a:pt x="33" y="82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79" name="Freeform 31"/>
              <p:cNvSpPr>
                <a:spLocks noEditPoints="1"/>
              </p:cNvSpPr>
              <p:nvPr/>
            </p:nvSpPr>
            <p:spPr bwMode="auto">
              <a:xfrm>
                <a:off x="5116346" y="4772744"/>
                <a:ext cx="153061" cy="301913"/>
              </a:xfrm>
              <a:custGeom>
                <a:avLst/>
                <a:gdLst>
                  <a:gd name="T0" fmla="*/ 0 w 97"/>
                  <a:gd name="T1" fmla="*/ 120 h 191"/>
                  <a:gd name="T2" fmla="*/ 49 w 97"/>
                  <a:gd name="T3" fmla="*/ 0 h 191"/>
                  <a:gd name="T4" fmla="*/ 78 w 97"/>
                  <a:gd name="T5" fmla="*/ 0 h 191"/>
                  <a:gd name="T6" fmla="*/ 78 w 97"/>
                  <a:gd name="T7" fmla="*/ 120 h 191"/>
                  <a:gd name="T8" fmla="*/ 97 w 97"/>
                  <a:gd name="T9" fmla="*/ 120 h 191"/>
                  <a:gd name="T10" fmla="*/ 97 w 97"/>
                  <a:gd name="T11" fmla="*/ 149 h 191"/>
                  <a:gd name="T12" fmla="*/ 78 w 97"/>
                  <a:gd name="T13" fmla="*/ 149 h 191"/>
                  <a:gd name="T14" fmla="*/ 78 w 97"/>
                  <a:gd name="T15" fmla="*/ 191 h 191"/>
                  <a:gd name="T16" fmla="*/ 49 w 97"/>
                  <a:gd name="T17" fmla="*/ 191 h 191"/>
                  <a:gd name="T18" fmla="*/ 49 w 97"/>
                  <a:gd name="T19" fmla="*/ 149 h 191"/>
                  <a:gd name="T20" fmla="*/ 0 w 97"/>
                  <a:gd name="T21" fmla="*/ 149 h 191"/>
                  <a:gd name="T22" fmla="*/ 0 w 97"/>
                  <a:gd name="T23" fmla="*/ 120 h 191"/>
                  <a:gd name="T24" fmla="*/ 49 w 97"/>
                  <a:gd name="T25" fmla="*/ 120 h 191"/>
                  <a:gd name="T26" fmla="*/ 49 w 97"/>
                  <a:gd name="T27" fmla="*/ 62 h 191"/>
                  <a:gd name="T28" fmla="*/ 25 w 97"/>
                  <a:gd name="T29" fmla="*/ 120 h 191"/>
                  <a:gd name="T30" fmla="*/ 49 w 97"/>
                  <a:gd name="T31" fmla="*/ 12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7" h="191">
                    <a:moveTo>
                      <a:pt x="0" y="120"/>
                    </a:moveTo>
                    <a:lnTo>
                      <a:pt x="49" y="0"/>
                    </a:lnTo>
                    <a:lnTo>
                      <a:pt x="78" y="0"/>
                    </a:lnTo>
                    <a:lnTo>
                      <a:pt x="78" y="120"/>
                    </a:lnTo>
                    <a:lnTo>
                      <a:pt x="97" y="120"/>
                    </a:lnTo>
                    <a:lnTo>
                      <a:pt x="97" y="149"/>
                    </a:lnTo>
                    <a:lnTo>
                      <a:pt x="78" y="149"/>
                    </a:lnTo>
                    <a:lnTo>
                      <a:pt x="78" y="191"/>
                    </a:lnTo>
                    <a:lnTo>
                      <a:pt x="49" y="191"/>
                    </a:lnTo>
                    <a:lnTo>
                      <a:pt x="49" y="149"/>
                    </a:lnTo>
                    <a:lnTo>
                      <a:pt x="0" y="149"/>
                    </a:lnTo>
                    <a:lnTo>
                      <a:pt x="0" y="120"/>
                    </a:lnTo>
                    <a:close/>
                    <a:moveTo>
                      <a:pt x="49" y="120"/>
                    </a:moveTo>
                    <a:lnTo>
                      <a:pt x="49" y="62"/>
                    </a:lnTo>
                    <a:lnTo>
                      <a:pt x="25" y="120"/>
                    </a:lnTo>
                    <a:lnTo>
                      <a:pt x="49" y="1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grpSp>
          <p:nvGrpSpPr>
            <p:cNvPr id="63" name="群組 94"/>
            <p:cNvGrpSpPr>
              <a:grpSpLocks/>
            </p:cNvGrpSpPr>
            <p:nvPr/>
          </p:nvGrpSpPr>
          <p:grpSpPr bwMode="auto">
            <a:xfrm>
              <a:off x="5440434" y="2735491"/>
              <a:ext cx="1442243" cy="1600735"/>
              <a:chOff x="5650569" y="2506663"/>
              <a:chExt cx="1855787" cy="2146300"/>
            </a:xfrm>
          </p:grpSpPr>
          <p:sp>
            <p:nvSpPr>
              <p:cNvPr id="70" name="Freeform 8"/>
              <p:cNvSpPr>
                <a:spLocks/>
              </p:cNvSpPr>
              <p:nvPr/>
            </p:nvSpPr>
            <p:spPr bwMode="auto">
              <a:xfrm>
                <a:off x="5768384" y="2569082"/>
                <a:ext cx="811221" cy="367277"/>
              </a:xfrm>
              <a:custGeom>
                <a:avLst/>
                <a:gdLst>
                  <a:gd name="T0" fmla="*/ 0 w 517"/>
                  <a:gd name="T1" fmla="*/ 231 h 231"/>
                  <a:gd name="T2" fmla="*/ 398 w 517"/>
                  <a:gd name="T3" fmla="*/ 0 h 231"/>
                  <a:gd name="T4" fmla="*/ 517 w 517"/>
                  <a:gd name="T5" fmla="*/ 0 h 231"/>
                  <a:gd name="T6" fmla="*/ 517 w 517"/>
                  <a:gd name="T7" fmla="*/ 231 h 231"/>
                  <a:gd name="T8" fmla="*/ 0 w 517"/>
                  <a:gd name="T9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7" h="231">
                    <a:moveTo>
                      <a:pt x="0" y="231"/>
                    </a:moveTo>
                    <a:lnTo>
                      <a:pt x="398" y="0"/>
                    </a:lnTo>
                    <a:lnTo>
                      <a:pt x="517" y="0"/>
                    </a:lnTo>
                    <a:lnTo>
                      <a:pt x="517" y="231"/>
                    </a:lnTo>
                    <a:lnTo>
                      <a:pt x="0" y="231"/>
                    </a:lnTo>
                    <a:close/>
                  </a:path>
                </a:pathLst>
              </a:custGeom>
              <a:solidFill>
                <a:srgbClr val="496259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71" name="Freeform 9"/>
              <p:cNvSpPr>
                <a:spLocks/>
              </p:cNvSpPr>
              <p:nvPr/>
            </p:nvSpPr>
            <p:spPr bwMode="auto">
              <a:xfrm>
                <a:off x="5661240" y="2506832"/>
                <a:ext cx="1845914" cy="2135187"/>
              </a:xfrm>
              <a:custGeom>
                <a:avLst/>
                <a:gdLst>
                  <a:gd name="T0" fmla="*/ 0 w 1169"/>
                  <a:gd name="T1" fmla="*/ 1014 h 1352"/>
                  <a:gd name="T2" fmla="*/ 0 w 1169"/>
                  <a:gd name="T3" fmla="*/ 338 h 1352"/>
                  <a:gd name="T4" fmla="*/ 585 w 1169"/>
                  <a:gd name="T5" fmla="*/ 0 h 1352"/>
                  <a:gd name="T6" fmla="*/ 1169 w 1169"/>
                  <a:gd name="T7" fmla="*/ 338 h 1352"/>
                  <a:gd name="T8" fmla="*/ 1169 w 1169"/>
                  <a:gd name="T9" fmla="*/ 1014 h 1352"/>
                  <a:gd name="T10" fmla="*/ 585 w 1169"/>
                  <a:gd name="T11" fmla="*/ 1352 h 1352"/>
                  <a:gd name="T12" fmla="*/ 0 w 1169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69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5" y="0"/>
                    </a:lnTo>
                    <a:lnTo>
                      <a:pt x="1169" y="338"/>
                    </a:lnTo>
                    <a:lnTo>
                      <a:pt x="1169" y="1014"/>
                    </a:lnTo>
                    <a:lnTo>
                      <a:pt x="585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rgbClr val="92C4B2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72" name="Freeform 23"/>
              <p:cNvSpPr>
                <a:spLocks/>
              </p:cNvSpPr>
              <p:nvPr/>
            </p:nvSpPr>
            <p:spPr bwMode="auto">
              <a:xfrm>
                <a:off x="5768384" y="2569082"/>
                <a:ext cx="624488" cy="684754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6E9386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73" name="Freeform 32"/>
              <p:cNvSpPr>
                <a:spLocks noEditPoints="1"/>
              </p:cNvSpPr>
              <p:nvPr/>
            </p:nvSpPr>
            <p:spPr bwMode="auto">
              <a:xfrm>
                <a:off x="6007159" y="2899009"/>
                <a:ext cx="143876" cy="308138"/>
              </a:xfrm>
              <a:custGeom>
                <a:avLst/>
                <a:gdLst>
                  <a:gd name="T0" fmla="*/ 50 w 50"/>
                  <a:gd name="T1" fmla="*/ 82 h 107"/>
                  <a:gd name="T2" fmla="*/ 42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2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3 w 50"/>
                  <a:gd name="T23" fmla="*/ 24 h 107"/>
                  <a:gd name="T24" fmla="*/ 31 w 50"/>
                  <a:gd name="T25" fmla="*/ 18 h 107"/>
                  <a:gd name="T26" fmla="*/ 24 w 50"/>
                  <a:gd name="T27" fmla="*/ 15 h 107"/>
                  <a:gd name="T28" fmla="*/ 18 w 50"/>
                  <a:gd name="T29" fmla="*/ 18 h 107"/>
                  <a:gd name="T30" fmla="*/ 15 w 50"/>
                  <a:gd name="T31" fmla="*/ 24 h 107"/>
                  <a:gd name="T32" fmla="*/ 15 w 50"/>
                  <a:gd name="T33" fmla="*/ 81 h 107"/>
                  <a:gd name="T34" fmla="*/ 18 w 50"/>
                  <a:gd name="T35" fmla="*/ 88 h 107"/>
                  <a:gd name="T36" fmla="*/ 24 w 50"/>
                  <a:gd name="T37" fmla="*/ 91 h 107"/>
                  <a:gd name="T38" fmla="*/ 31 w 50"/>
                  <a:gd name="T39" fmla="*/ 88 h 107"/>
                  <a:gd name="T40" fmla="*/ 33 w 50"/>
                  <a:gd name="T41" fmla="*/ 81 h 107"/>
                  <a:gd name="T42" fmla="*/ 33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2" y="99"/>
                    </a:cubicBezTo>
                    <a:cubicBezTo>
                      <a:pt x="37" y="104"/>
                      <a:pt x="32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2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2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4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2" y="86"/>
                      <a:pt x="33" y="84"/>
                      <a:pt x="33" y="81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74" name="Freeform 33"/>
              <p:cNvSpPr>
                <a:spLocks/>
              </p:cNvSpPr>
              <p:nvPr/>
            </p:nvSpPr>
            <p:spPr bwMode="auto">
              <a:xfrm>
                <a:off x="6184709" y="2899009"/>
                <a:ext cx="146938" cy="308138"/>
              </a:xfrm>
              <a:custGeom>
                <a:avLst/>
                <a:gdLst>
                  <a:gd name="T0" fmla="*/ 24 w 51"/>
                  <a:gd name="T1" fmla="*/ 91 h 107"/>
                  <a:gd name="T2" fmla="*/ 35 w 51"/>
                  <a:gd name="T3" fmla="*/ 81 h 107"/>
                  <a:gd name="T4" fmla="*/ 35 w 51"/>
                  <a:gd name="T5" fmla="*/ 74 h 107"/>
                  <a:gd name="T6" fmla="*/ 18 w 51"/>
                  <a:gd name="T7" fmla="*/ 58 h 107"/>
                  <a:gd name="T8" fmla="*/ 18 w 51"/>
                  <a:gd name="T9" fmla="*/ 45 h 107"/>
                  <a:gd name="T10" fmla="*/ 31 w 51"/>
                  <a:gd name="T11" fmla="*/ 40 h 107"/>
                  <a:gd name="T12" fmla="*/ 35 w 51"/>
                  <a:gd name="T13" fmla="*/ 27 h 107"/>
                  <a:gd name="T14" fmla="*/ 35 w 51"/>
                  <a:gd name="T15" fmla="*/ 24 h 107"/>
                  <a:gd name="T16" fmla="*/ 26 w 51"/>
                  <a:gd name="T17" fmla="*/ 14 h 107"/>
                  <a:gd name="T18" fmla="*/ 19 w 51"/>
                  <a:gd name="T19" fmla="*/ 18 h 107"/>
                  <a:gd name="T20" fmla="*/ 17 w 51"/>
                  <a:gd name="T21" fmla="*/ 26 h 107"/>
                  <a:gd name="T22" fmla="*/ 17 w 51"/>
                  <a:gd name="T23" fmla="*/ 28 h 107"/>
                  <a:gd name="T24" fmla="*/ 2 w 51"/>
                  <a:gd name="T25" fmla="*/ 28 h 107"/>
                  <a:gd name="T26" fmla="*/ 2 w 51"/>
                  <a:gd name="T27" fmla="*/ 26 h 107"/>
                  <a:gd name="T28" fmla="*/ 8 w 51"/>
                  <a:gd name="T29" fmla="*/ 8 h 107"/>
                  <a:gd name="T30" fmla="*/ 26 w 51"/>
                  <a:gd name="T31" fmla="*/ 0 h 107"/>
                  <a:gd name="T32" fmla="*/ 43 w 51"/>
                  <a:gd name="T33" fmla="*/ 7 h 107"/>
                  <a:gd name="T34" fmla="*/ 49 w 51"/>
                  <a:gd name="T35" fmla="*/ 24 h 107"/>
                  <a:gd name="T36" fmla="*/ 49 w 51"/>
                  <a:gd name="T37" fmla="*/ 28 h 107"/>
                  <a:gd name="T38" fmla="*/ 44 w 51"/>
                  <a:gd name="T39" fmla="*/ 45 h 107"/>
                  <a:gd name="T40" fmla="*/ 38 w 51"/>
                  <a:gd name="T41" fmla="*/ 50 h 107"/>
                  <a:gd name="T42" fmla="*/ 49 w 51"/>
                  <a:gd name="T43" fmla="*/ 62 h 107"/>
                  <a:gd name="T44" fmla="*/ 51 w 51"/>
                  <a:gd name="T45" fmla="*/ 72 h 107"/>
                  <a:gd name="T46" fmla="*/ 51 w 51"/>
                  <a:gd name="T47" fmla="*/ 80 h 107"/>
                  <a:gd name="T48" fmla="*/ 43 w 51"/>
                  <a:gd name="T49" fmla="*/ 100 h 107"/>
                  <a:gd name="T50" fmla="*/ 24 w 51"/>
                  <a:gd name="T51" fmla="*/ 107 h 107"/>
                  <a:gd name="T52" fmla="*/ 7 w 51"/>
                  <a:gd name="T53" fmla="*/ 99 h 107"/>
                  <a:gd name="T54" fmla="*/ 0 w 51"/>
                  <a:gd name="T55" fmla="*/ 82 h 107"/>
                  <a:gd name="T56" fmla="*/ 0 w 51"/>
                  <a:gd name="T57" fmla="*/ 79 h 107"/>
                  <a:gd name="T58" fmla="*/ 15 w 51"/>
                  <a:gd name="T59" fmla="*/ 78 h 107"/>
                  <a:gd name="T60" fmla="*/ 15 w 51"/>
                  <a:gd name="T61" fmla="*/ 82 h 107"/>
                  <a:gd name="T62" fmla="*/ 18 w 51"/>
                  <a:gd name="T63" fmla="*/ 88 h 107"/>
                  <a:gd name="T64" fmla="*/ 24 w 51"/>
                  <a:gd name="T65" fmla="*/ 91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1" h="107">
                    <a:moveTo>
                      <a:pt x="24" y="91"/>
                    </a:moveTo>
                    <a:cubicBezTo>
                      <a:pt x="31" y="91"/>
                      <a:pt x="35" y="87"/>
                      <a:pt x="35" y="81"/>
                    </a:cubicBezTo>
                    <a:cubicBezTo>
                      <a:pt x="35" y="74"/>
                      <a:pt x="35" y="74"/>
                      <a:pt x="35" y="74"/>
                    </a:cubicBezTo>
                    <a:cubicBezTo>
                      <a:pt x="35" y="64"/>
                      <a:pt x="29" y="58"/>
                      <a:pt x="18" y="58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24" y="45"/>
                      <a:pt x="29" y="43"/>
                      <a:pt x="31" y="40"/>
                    </a:cubicBezTo>
                    <a:cubicBezTo>
                      <a:pt x="34" y="37"/>
                      <a:pt x="35" y="32"/>
                      <a:pt x="35" y="27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18"/>
                      <a:pt x="32" y="14"/>
                      <a:pt x="26" y="14"/>
                    </a:cubicBezTo>
                    <a:cubicBezTo>
                      <a:pt x="23" y="14"/>
                      <a:pt x="21" y="15"/>
                      <a:pt x="19" y="18"/>
                    </a:cubicBezTo>
                    <a:cubicBezTo>
                      <a:pt x="18" y="20"/>
                      <a:pt x="17" y="22"/>
                      <a:pt x="17" y="26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2" y="28"/>
                      <a:pt x="2" y="28"/>
                      <a:pt x="2" y="28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18"/>
                      <a:pt x="4" y="12"/>
                      <a:pt x="8" y="8"/>
                    </a:cubicBezTo>
                    <a:cubicBezTo>
                      <a:pt x="12" y="2"/>
                      <a:pt x="18" y="0"/>
                      <a:pt x="26" y="0"/>
                    </a:cubicBezTo>
                    <a:cubicBezTo>
                      <a:pt x="33" y="0"/>
                      <a:pt x="39" y="2"/>
                      <a:pt x="43" y="7"/>
                    </a:cubicBezTo>
                    <a:cubicBezTo>
                      <a:pt x="47" y="12"/>
                      <a:pt x="49" y="17"/>
                      <a:pt x="49" y="24"/>
                    </a:cubicBezTo>
                    <a:cubicBezTo>
                      <a:pt x="49" y="28"/>
                      <a:pt x="49" y="28"/>
                      <a:pt x="49" y="28"/>
                    </a:cubicBezTo>
                    <a:cubicBezTo>
                      <a:pt x="49" y="35"/>
                      <a:pt x="48" y="41"/>
                      <a:pt x="44" y="45"/>
                    </a:cubicBezTo>
                    <a:cubicBezTo>
                      <a:pt x="42" y="47"/>
                      <a:pt x="40" y="49"/>
                      <a:pt x="38" y="50"/>
                    </a:cubicBezTo>
                    <a:cubicBezTo>
                      <a:pt x="42" y="53"/>
                      <a:pt x="46" y="57"/>
                      <a:pt x="49" y="62"/>
                    </a:cubicBezTo>
                    <a:cubicBezTo>
                      <a:pt x="50" y="65"/>
                      <a:pt x="51" y="68"/>
                      <a:pt x="51" y="72"/>
                    </a:cubicBezTo>
                    <a:cubicBezTo>
                      <a:pt x="51" y="80"/>
                      <a:pt x="51" y="80"/>
                      <a:pt x="51" y="80"/>
                    </a:cubicBezTo>
                    <a:cubicBezTo>
                      <a:pt x="51" y="88"/>
                      <a:pt x="48" y="95"/>
                      <a:pt x="43" y="100"/>
                    </a:cubicBezTo>
                    <a:cubicBezTo>
                      <a:pt x="38" y="104"/>
                      <a:pt x="32" y="107"/>
                      <a:pt x="24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4"/>
                      <a:pt x="0" y="89"/>
                      <a:pt x="0" y="82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15" y="78"/>
                      <a:pt x="15" y="78"/>
                      <a:pt x="15" y="78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19" y="90"/>
                      <a:pt x="21" y="91"/>
                      <a:pt x="24" y="9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grpSp>
          <p:nvGrpSpPr>
            <p:cNvPr id="64" name="群組 93"/>
            <p:cNvGrpSpPr>
              <a:grpSpLocks/>
            </p:cNvGrpSpPr>
            <p:nvPr/>
          </p:nvGrpSpPr>
          <p:grpSpPr bwMode="auto">
            <a:xfrm>
              <a:off x="4600256" y="1340768"/>
              <a:ext cx="1444711" cy="1600735"/>
              <a:chOff x="4569481" y="636588"/>
              <a:chExt cx="1858962" cy="2146300"/>
            </a:xfrm>
          </p:grpSpPr>
          <p:sp>
            <p:nvSpPr>
              <p:cNvPr id="65" name="Freeform 17"/>
              <p:cNvSpPr>
                <a:spLocks/>
              </p:cNvSpPr>
              <p:nvPr/>
            </p:nvSpPr>
            <p:spPr bwMode="auto">
              <a:xfrm>
                <a:off x="4700021" y="698458"/>
                <a:ext cx="817345" cy="367277"/>
              </a:xfrm>
              <a:custGeom>
                <a:avLst/>
                <a:gdLst>
                  <a:gd name="T0" fmla="*/ 0 w 515"/>
                  <a:gd name="T1" fmla="*/ 231 h 231"/>
                  <a:gd name="T2" fmla="*/ 398 w 515"/>
                  <a:gd name="T3" fmla="*/ 0 h 231"/>
                  <a:gd name="T4" fmla="*/ 515 w 515"/>
                  <a:gd name="T5" fmla="*/ 0 h 231"/>
                  <a:gd name="T6" fmla="*/ 515 w 515"/>
                  <a:gd name="T7" fmla="*/ 231 h 231"/>
                  <a:gd name="T8" fmla="*/ 0 w 515"/>
                  <a:gd name="T9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5" h="231">
                    <a:moveTo>
                      <a:pt x="0" y="231"/>
                    </a:moveTo>
                    <a:lnTo>
                      <a:pt x="398" y="0"/>
                    </a:lnTo>
                    <a:lnTo>
                      <a:pt x="515" y="0"/>
                    </a:lnTo>
                    <a:lnTo>
                      <a:pt x="515" y="231"/>
                    </a:lnTo>
                    <a:lnTo>
                      <a:pt x="0" y="231"/>
                    </a:lnTo>
                    <a:close/>
                  </a:path>
                </a:pathLst>
              </a:custGeom>
              <a:solidFill>
                <a:srgbClr val="765E0F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66" name="Freeform 18"/>
              <p:cNvSpPr>
                <a:spLocks/>
              </p:cNvSpPr>
              <p:nvPr/>
            </p:nvSpPr>
            <p:spPr bwMode="auto">
              <a:xfrm>
                <a:off x="4589817" y="636208"/>
                <a:ext cx="1839791" cy="2125851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5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5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5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5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rgbClr val="ECBC1E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67" name="Freeform 19"/>
              <p:cNvSpPr>
                <a:spLocks/>
              </p:cNvSpPr>
              <p:nvPr/>
            </p:nvSpPr>
            <p:spPr bwMode="auto">
              <a:xfrm>
                <a:off x="4700021" y="698458"/>
                <a:ext cx="633672" cy="684754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B18D17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68" name="Freeform 26"/>
              <p:cNvSpPr>
                <a:spLocks noEditPoints="1"/>
              </p:cNvSpPr>
              <p:nvPr/>
            </p:nvSpPr>
            <p:spPr bwMode="auto">
              <a:xfrm>
                <a:off x="4938796" y="1028385"/>
                <a:ext cx="143878" cy="308140"/>
              </a:xfrm>
              <a:custGeom>
                <a:avLst/>
                <a:gdLst>
                  <a:gd name="T0" fmla="*/ 50 w 50"/>
                  <a:gd name="T1" fmla="*/ 82 h 107"/>
                  <a:gd name="T2" fmla="*/ 43 w 50"/>
                  <a:gd name="T3" fmla="*/ 99 h 107"/>
                  <a:gd name="T4" fmla="*/ 25 w 50"/>
                  <a:gd name="T5" fmla="*/ 107 h 107"/>
                  <a:gd name="T6" fmla="*/ 8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8 w 50"/>
                  <a:gd name="T13" fmla="*/ 7 h 107"/>
                  <a:gd name="T14" fmla="*/ 25 w 50"/>
                  <a:gd name="T15" fmla="*/ 0 h 107"/>
                  <a:gd name="T16" fmla="*/ 43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4 w 50"/>
                  <a:gd name="T23" fmla="*/ 24 h 107"/>
                  <a:gd name="T24" fmla="*/ 31 w 50"/>
                  <a:gd name="T25" fmla="*/ 18 h 107"/>
                  <a:gd name="T26" fmla="*/ 25 w 50"/>
                  <a:gd name="T27" fmla="*/ 15 h 107"/>
                  <a:gd name="T28" fmla="*/ 19 w 50"/>
                  <a:gd name="T29" fmla="*/ 18 h 107"/>
                  <a:gd name="T30" fmla="*/ 16 w 50"/>
                  <a:gd name="T31" fmla="*/ 24 h 107"/>
                  <a:gd name="T32" fmla="*/ 16 w 50"/>
                  <a:gd name="T33" fmla="*/ 82 h 107"/>
                  <a:gd name="T34" fmla="*/ 19 w 50"/>
                  <a:gd name="T35" fmla="*/ 88 h 107"/>
                  <a:gd name="T36" fmla="*/ 25 w 50"/>
                  <a:gd name="T37" fmla="*/ 91 h 107"/>
                  <a:gd name="T38" fmla="*/ 31 w 50"/>
                  <a:gd name="T39" fmla="*/ 88 h 107"/>
                  <a:gd name="T40" fmla="*/ 34 w 50"/>
                  <a:gd name="T41" fmla="*/ 82 h 107"/>
                  <a:gd name="T42" fmla="*/ 34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8" y="95"/>
                      <a:pt x="43" y="99"/>
                    </a:cubicBezTo>
                    <a:cubicBezTo>
                      <a:pt x="38" y="104"/>
                      <a:pt x="32" y="107"/>
                      <a:pt x="25" y="107"/>
                    </a:cubicBezTo>
                    <a:cubicBezTo>
                      <a:pt x="19" y="107"/>
                      <a:pt x="13" y="104"/>
                      <a:pt x="8" y="99"/>
                    </a:cubicBezTo>
                    <a:cubicBezTo>
                      <a:pt x="3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3" y="12"/>
                      <a:pt x="8" y="7"/>
                    </a:cubicBezTo>
                    <a:cubicBezTo>
                      <a:pt x="13" y="2"/>
                      <a:pt x="19" y="0"/>
                      <a:pt x="25" y="0"/>
                    </a:cubicBezTo>
                    <a:cubicBezTo>
                      <a:pt x="32" y="0"/>
                      <a:pt x="38" y="2"/>
                      <a:pt x="43" y="7"/>
                    </a:cubicBezTo>
                    <a:cubicBezTo>
                      <a:pt x="48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4" y="24"/>
                    </a:moveTo>
                    <a:cubicBezTo>
                      <a:pt x="34" y="22"/>
                      <a:pt x="33" y="20"/>
                      <a:pt x="31" y="18"/>
                    </a:cubicBezTo>
                    <a:cubicBezTo>
                      <a:pt x="30" y="16"/>
                      <a:pt x="27" y="15"/>
                      <a:pt x="25" y="15"/>
                    </a:cubicBezTo>
                    <a:cubicBezTo>
                      <a:pt x="22" y="15"/>
                      <a:pt x="20" y="16"/>
                      <a:pt x="19" y="18"/>
                    </a:cubicBezTo>
                    <a:cubicBezTo>
                      <a:pt x="17" y="20"/>
                      <a:pt x="16" y="22"/>
                      <a:pt x="16" y="24"/>
                    </a:cubicBezTo>
                    <a:cubicBezTo>
                      <a:pt x="16" y="82"/>
                      <a:pt x="16" y="82"/>
                      <a:pt x="16" y="82"/>
                    </a:cubicBezTo>
                    <a:cubicBezTo>
                      <a:pt x="16" y="84"/>
                      <a:pt x="17" y="86"/>
                      <a:pt x="19" y="88"/>
                    </a:cubicBezTo>
                    <a:cubicBezTo>
                      <a:pt x="20" y="90"/>
                      <a:pt x="22" y="91"/>
                      <a:pt x="25" y="91"/>
                    </a:cubicBezTo>
                    <a:cubicBezTo>
                      <a:pt x="27" y="91"/>
                      <a:pt x="30" y="90"/>
                      <a:pt x="31" y="88"/>
                    </a:cubicBezTo>
                    <a:cubicBezTo>
                      <a:pt x="33" y="86"/>
                      <a:pt x="34" y="84"/>
                      <a:pt x="34" y="82"/>
                    </a:cubicBezTo>
                    <a:lnTo>
                      <a:pt x="34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69" name="Freeform 27"/>
              <p:cNvSpPr>
                <a:spLocks/>
              </p:cNvSpPr>
              <p:nvPr/>
            </p:nvSpPr>
            <p:spPr bwMode="auto">
              <a:xfrm>
                <a:off x="5122468" y="1031498"/>
                <a:ext cx="146938" cy="301913"/>
              </a:xfrm>
              <a:custGeom>
                <a:avLst/>
                <a:gdLst>
                  <a:gd name="T0" fmla="*/ 0 w 51"/>
                  <a:gd name="T1" fmla="*/ 30 h 105"/>
                  <a:gd name="T2" fmla="*/ 8 w 51"/>
                  <a:gd name="T3" fmla="*/ 7 h 105"/>
                  <a:gd name="T4" fmla="*/ 26 w 51"/>
                  <a:gd name="T5" fmla="*/ 0 h 105"/>
                  <a:gd name="T6" fmla="*/ 44 w 51"/>
                  <a:gd name="T7" fmla="*/ 8 h 105"/>
                  <a:gd name="T8" fmla="*/ 51 w 51"/>
                  <a:gd name="T9" fmla="*/ 26 h 105"/>
                  <a:gd name="T10" fmla="*/ 47 w 51"/>
                  <a:gd name="T11" fmla="*/ 46 h 105"/>
                  <a:gd name="T12" fmla="*/ 34 w 51"/>
                  <a:gd name="T13" fmla="*/ 65 h 105"/>
                  <a:gd name="T14" fmla="*/ 27 w 51"/>
                  <a:gd name="T15" fmla="*/ 77 h 105"/>
                  <a:gd name="T16" fmla="*/ 24 w 51"/>
                  <a:gd name="T17" fmla="*/ 81 h 105"/>
                  <a:gd name="T18" fmla="*/ 20 w 51"/>
                  <a:gd name="T19" fmla="*/ 88 h 105"/>
                  <a:gd name="T20" fmla="*/ 19 w 51"/>
                  <a:gd name="T21" fmla="*/ 89 h 105"/>
                  <a:gd name="T22" fmla="*/ 50 w 51"/>
                  <a:gd name="T23" fmla="*/ 89 h 105"/>
                  <a:gd name="T24" fmla="*/ 50 w 51"/>
                  <a:gd name="T25" fmla="*/ 105 h 105"/>
                  <a:gd name="T26" fmla="*/ 0 w 51"/>
                  <a:gd name="T27" fmla="*/ 105 h 105"/>
                  <a:gd name="T28" fmla="*/ 0 w 51"/>
                  <a:gd name="T29" fmla="*/ 90 h 105"/>
                  <a:gd name="T30" fmla="*/ 3 w 51"/>
                  <a:gd name="T31" fmla="*/ 84 h 105"/>
                  <a:gd name="T32" fmla="*/ 7 w 51"/>
                  <a:gd name="T33" fmla="*/ 79 h 105"/>
                  <a:gd name="T34" fmla="*/ 11 w 51"/>
                  <a:gd name="T35" fmla="*/ 73 h 105"/>
                  <a:gd name="T36" fmla="*/ 22 w 51"/>
                  <a:gd name="T37" fmla="*/ 57 h 105"/>
                  <a:gd name="T38" fmla="*/ 33 w 51"/>
                  <a:gd name="T39" fmla="*/ 39 h 105"/>
                  <a:gd name="T40" fmla="*/ 36 w 51"/>
                  <a:gd name="T41" fmla="*/ 26 h 105"/>
                  <a:gd name="T42" fmla="*/ 33 w 51"/>
                  <a:gd name="T43" fmla="*/ 18 h 105"/>
                  <a:gd name="T44" fmla="*/ 26 w 51"/>
                  <a:gd name="T45" fmla="*/ 15 h 105"/>
                  <a:gd name="T46" fmla="*/ 17 w 51"/>
                  <a:gd name="T47" fmla="*/ 22 h 105"/>
                  <a:gd name="T48" fmla="*/ 16 w 51"/>
                  <a:gd name="T49" fmla="*/ 28 h 105"/>
                  <a:gd name="T50" fmla="*/ 16 w 51"/>
                  <a:gd name="T51" fmla="*/ 32 h 105"/>
                  <a:gd name="T52" fmla="*/ 0 w 51"/>
                  <a:gd name="T53" fmla="*/ 32 h 105"/>
                  <a:gd name="T54" fmla="*/ 0 w 51"/>
                  <a:gd name="T55" fmla="*/ 3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1" h="105">
                    <a:moveTo>
                      <a:pt x="0" y="30"/>
                    </a:moveTo>
                    <a:cubicBezTo>
                      <a:pt x="0" y="20"/>
                      <a:pt x="3" y="12"/>
                      <a:pt x="8" y="7"/>
                    </a:cubicBezTo>
                    <a:cubicBezTo>
                      <a:pt x="13" y="2"/>
                      <a:pt x="19" y="0"/>
                      <a:pt x="26" y="0"/>
                    </a:cubicBezTo>
                    <a:cubicBezTo>
                      <a:pt x="33" y="0"/>
                      <a:pt x="39" y="3"/>
                      <a:pt x="44" y="8"/>
                    </a:cubicBezTo>
                    <a:cubicBezTo>
                      <a:pt x="49" y="13"/>
                      <a:pt x="51" y="19"/>
                      <a:pt x="51" y="26"/>
                    </a:cubicBezTo>
                    <a:cubicBezTo>
                      <a:pt x="51" y="33"/>
                      <a:pt x="50" y="40"/>
                      <a:pt x="47" y="46"/>
                    </a:cubicBezTo>
                    <a:cubicBezTo>
                      <a:pt x="45" y="50"/>
                      <a:pt x="41" y="56"/>
                      <a:pt x="34" y="65"/>
                    </a:cubicBezTo>
                    <a:cubicBezTo>
                      <a:pt x="33" y="68"/>
                      <a:pt x="30" y="72"/>
                      <a:pt x="27" y="77"/>
                    </a:cubicBezTo>
                    <a:cubicBezTo>
                      <a:pt x="24" y="81"/>
                      <a:pt x="24" y="81"/>
                      <a:pt x="24" y="81"/>
                    </a:cubicBezTo>
                    <a:cubicBezTo>
                      <a:pt x="22" y="84"/>
                      <a:pt x="21" y="86"/>
                      <a:pt x="20" y="88"/>
                    </a:cubicBezTo>
                    <a:cubicBezTo>
                      <a:pt x="19" y="88"/>
                      <a:pt x="19" y="89"/>
                      <a:pt x="19" y="89"/>
                    </a:cubicBezTo>
                    <a:cubicBezTo>
                      <a:pt x="50" y="89"/>
                      <a:pt x="50" y="89"/>
                      <a:pt x="50" y="89"/>
                    </a:cubicBezTo>
                    <a:cubicBezTo>
                      <a:pt x="50" y="105"/>
                      <a:pt x="50" y="105"/>
                      <a:pt x="50" y="105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0"/>
                      <a:pt x="1" y="88"/>
                      <a:pt x="3" y="84"/>
                    </a:cubicBezTo>
                    <a:cubicBezTo>
                      <a:pt x="4" y="83"/>
                      <a:pt x="6" y="81"/>
                      <a:pt x="7" y="79"/>
                    </a:cubicBezTo>
                    <a:cubicBezTo>
                      <a:pt x="11" y="73"/>
                      <a:pt x="11" y="73"/>
                      <a:pt x="11" y="73"/>
                    </a:cubicBezTo>
                    <a:cubicBezTo>
                      <a:pt x="13" y="70"/>
                      <a:pt x="17" y="65"/>
                      <a:pt x="22" y="57"/>
                    </a:cubicBezTo>
                    <a:cubicBezTo>
                      <a:pt x="27" y="51"/>
                      <a:pt x="31" y="44"/>
                      <a:pt x="33" y="39"/>
                    </a:cubicBezTo>
                    <a:cubicBezTo>
                      <a:pt x="35" y="34"/>
                      <a:pt x="36" y="30"/>
                      <a:pt x="36" y="26"/>
                    </a:cubicBezTo>
                    <a:cubicBezTo>
                      <a:pt x="36" y="23"/>
                      <a:pt x="35" y="21"/>
                      <a:pt x="33" y="18"/>
                    </a:cubicBezTo>
                    <a:cubicBezTo>
                      <a:pt x="31" y="16"/>
                      <a:pt x="29" y="15"/>
                      <a:pt x="26" y="15"/>
                    </a:cubicBezTo>
                    <a:cubicBezTo>
                      <a:pt x="22" y="15"/>
                      <a:pt x="18" y="17"/>
                      <a:pt x="17" y="22"/>
                    </a:cubicBezTo>
                    <a:cubicBezTo>
                      <a:pt x="16" y="24"/>
                      <a:pt x="16" y="26"/>
                      <a:pt x="16" y="28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0" y="32"/>
                      <a:pt x="0" y="32"/>
                      <a:pt x="0" y="32"/>
                    </a:cubicBezTo>
                    <a:lnTo>
                      <a:pt x="0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sz="1400" kern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</p:grpSp>
      <p:sp>
        <p:nvSpPr>
          <p:cNvPr id="42" name="文本框 83"/>
          <p:cNvSpPr txBox="1"/>
          <p:nvPr/>
        </p:nvSpPr>
        <p:spPr bwMode="auto">
          <a:xfrm>
            <a:off x="869451" y="1336700"/>
            <a:ext cx="233439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u"/>
              <a:defRPr/>
            </a:pPr>
            <a:r>
              <a:rPr kumimoji="0" lang="zh-TW" altLang="en-US" b="1" kern="0" dirty="0" smtClean="0"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工程會</a:t>
            </a:r>
            <a:r>
              <a:rPr kumimoji="0" lang="zh-TW" altLang="en-US" b="1" kern="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顏副主任委員久榮</a:t>
            </a:r>
            <a:r>
              <a:rPr kumimoji="0" lang="zh-TW" altLang="en-US" b="1" kern="0" dirty="0" smtClean="0"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擔任召集人</a:t>
            </a:r>
            <a:endParaRPr kumimoji="0" lang="zh-CN" altLang="en-US" b="1" kern="0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  <a:cs typeface="Tahoma" panose="020B0604030504040204" pitchFamily="34" charset="0"/>
            </a:endParaRPr>
          </a:p>
        </p:txBody>
      </p:sp>
      <p:sp>
        <p:nvSpPr>
          <p:cNvPr id="47" name="文本框 83"/>
          <p:cNvSpPr txBox="1"/>
          <p:nvPr/>
        </p:nvSpPr>
        <p:spPr bwMode="auto">
          <a:xfrm>
            <a:off x="7092280" y="3501008"/>
            <a:ext cx="187220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Char char="u"/>
              <a:defRPr/>
            </a:pPr>
            <a:r>
              <a:rPr kumimoji="0" lang="zh-TW" altLang="en-US" b="1" kern="0" dirty="0" smtClean="0"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跨部會協調，解決各機關、產業界等使用疑難</a:t>
            </a:r>
            <a:endParaRPr kumimoji="0" lang="en-US" altLang="zh-TW" b="1" kern="0" dirty="0">
              <a:latin typeface="微軟正黑體" pitchFamily="34" charset="-120"/>
              <a:ea typeface="微軟正黑體" pitchFamily="34" charset="-120"/>
              <a:cs typeface="Tahoma" panose="020B0604030504040204" pitchFamily="34" charset="0"/>
            </a:endParaRPr>
          </a:p>
        </p:txBody>
      </p:sp>
      <p:sp>
        <p:nvSpPr>
          <p:cNvPr id="49" name="文本框 83"/>
          <p:cNvSpPr txBox="1"/>
          <p:nvPr/>
        </p:nvSpPr>
        <p:spPr bwMode="auto">
          <a:xfrm>
            <a:off x="251520" y="4228053"/>
            <a:ext cx="2664296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Char char="u"/>
              <a:defRPr/>
            </a:pPr>
            <a:r>
              <a:rPr kumimoji="0" lang="zh-TW" altLang="en-US" b="1" kern="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環保署</a:t>
            </a:r>
            <a:r>
              <a:rPr kumimoji="0" lang="zh-TW" altLang="en-US" b="1" kern="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、經濟部</a:t>
            </a:r>
            <a:r>
              <a:rPr kumimoji="0" lang="zh-TW" altLang="en-US" b="1" kern="0" dirty="0" smtClean="0"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：</a:t>
            </a:r>
            <a:endParaRPr kumimoji="0" lang="en-US" altLang="zh-TW" b="1" kern="0" dirty="0" smtClean="0">
              <a:latin typeface="微軟正黑體" pitchFamily="34" charset="-120"/>
              <a:ea typeface="微軟正黑體" pitchFamily="34" charset="-120"/>
              <a:cs typeface="Tahoma" panose="020B0604030504040204" pitchFamily="34" charset="0"/>
            </a:endParaRPr>
          </a:p>
          <a:p>
            <a:pPr marL="273050" algn="just" fontAlgn="auto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defRPr/>
            </a:pPr>
            <a:r>
              <a:rPr kumimoji="0" lang="zh-TW" altLang="en-US" b="1" kern="0" dirty="0" smtClean="0"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建立</a:t>
            </a:r>
            <a:r>
              <a:rPr kumimoji="0" lang="zh-TW" altLang="zh-TW" b="1" kern="0" dirty="0"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供料機制</a:t>
            </a:r>
            <a:r>
              <a:rPr kumimoji="0" lang="zh-TW" altLang="en-US" b="1" kern="0" dirty="0"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並確保</a:t>
            </a:r>
            <a:r>
              <a:rPr kumimoji="0" lang="zh-TW" altLang="en-US" b="1" kern="0" dirty="0" smtClean="0"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品質</a:t>
            </a:r>
            <a:endParaRPr kumimoji="0" lang="en-US" altLang="zh-TW" b="1" kern="0" dirty="0">
              <a:latin typeface="微軟正黑體" pitchFamily="34" charset="-120"/>
              <a:ea typeface="微軟正黑體" pitchFamily="34" charset="-120"/>
              <a:cs typeface="Tahoma" panose="020B0604030504040204" pitchFamily="34" charset="0"/>
            </a:endParaRP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Char char="u"/>
              <a:defRPr/>
            </a:pPr>
            <a:r>
              <a:rPr kumimoji="0" lang="zh-TW" altLang="en-US" b="1" kern="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事業單位</a:t>
            </a:r>
            <a:r>
              <a:rPr kumimoji="0" lang="zh-TW" altLang="en-US" b="1" kern="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：</a:t>
            </a:r>
            <a:endParaRPr kumimoji="0" lang="en-US" altLang="zh-TW" b="1" kern="0" dirty="0" smtClean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  <a:cs typeface="Tahoma" panose="020B0604030504040204" pitchFamily="34" charset="0"/>
            </a:endParaRPr>
          </a:p>
          <a:p>
            <a:pPr marL="285750" indent="-19050" algn="just" fontAlgn="auto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defRPr/>
            </a:pPr>
            <a:r>
              <a:rPr kumimoji="0" lang="zh-TW" altLang="en-US" b="1" kern="0" dirty="0" smtClean="0"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依</a:t>
            </a:r>
            <a:r>
              <a:rPr kumimoji="0" lang="zh-TW" altLang="en-US" b="1" kern="0" dirty="0"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管理機制配合</a:t>
            </a:r>
            <a:r>
              <a:rPr kumimoji="0" lang="zh-TW" altLang="en-US" b="1" kern="0" dirty="0" smtClean="0"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辦理</a:t>
            </a:r>
            <a:endParaRPr kumimoji="0" lang="en-US" altLang="zh-TW" b="1" kern="0" dirty="0">
              <a:latin typeface="微軟正黑體" pitchFamily="34" charset="-120"/>
              <a:ea typeface="微軟正黑體" pitchFamily="34" charset="-120"/>
              <a:cs typeface="Tahoma" panose="020B0604030504040204" pitchFamily="34" charset="0"/>
            </a:endParaRP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Char char="u"/>
              <a:defRPr/>
            </a:pPr>
            <a:r>
              <a:rPr kumimoji="0" lang="zh-TW" altLang="en-US" b="1" kern="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工程會</a:t>
            </a:r>
            <a:r>
              <a:rPr kumimoji="0" lang="zh-TW" altLang="en-US" b="1" kern="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：</a:t>
            </a:r>
            <a:r>
              <a:rPr kumimoji="0" lang="zh-TW" altLang="en-US" b="1" kern="0" dirty="0" smtClean="0"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協助</a:t>
            </a:r>
            <a:r>
              <a:rPr kumimoji="0" lang="zh-TW" altLang="en-US" b="1" kern="0" dirty="0"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環保署及經濟部</a:t>
            </a:r>
            <a:r>
              <a:rPr kumimoji="0" lang="zh-TW" altLang="en-US" b="1" kern="0" dirty="0" smtClean="0"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統籌再利用</a:t>
            </a:r>
            <a:endParaRPr kumimoji="0" lang="en-US" altLang="zh-TW" b="1" kern="0" dirty="0">
              <a:latin typeface="微軟正黑體" pitchFamily="34" charset="-120"/>
              <a:ea typeface="微軟正黑體" pitchFamily="34" charset="-120"/>
              <a:cs typeface="Tahoma" panose="020B0604030504040204" pitchFamily="34" charset="0"/>
            </a:endParaRP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Char char="u"/>
              <a:defRPr/>
            </a:pPr>
            <a:r>
              <a:rPr kumimoji="0" lang="zh-TW" altLang="en-US" b="1" kern="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工程單位</a:t>
            </a:r>
            <a:r>
              <a:rPr kumimoji="0" lang="zh-TW" altLang="en-US" b="1" kern="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：</a:t>
            </a:r>
            <a:r>
              <a:rPr kumimoji="0" lang="zh-TW" altLang="en-US" b="1" kern="0" dirty="0" smtClean="0"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適材適所適量使用</a:t>
            </a:r>
            <a:endParaRPr kumimoji="0" lang="en-US" altLang="zh-TW" b="1" kern="0" dirty="0">
              <a:latin typeface="微軟正黑體" pitchFamily="34" charset="-120"/>
              <a:ea typeface="微軟正黑體" pitchFamily="34" charset="-120"/>
              <a:cs typeface="Tahoma" panose="020B0604030504040204" pitchFamily="34" charset="0"/>
            </a:endParaRPr>
          </a:p>
        </p:txBody>
      </p:sp>
      <p:sp>
        <p:nvSpPr>
          <p:cNvPr id="52" name="文本框 83"/>
          <p:cNvSpPr txBox="1"/>
          <p:nvPr/>
        </p:nvSpPr>
        <p:spPr bwMode="auto">
          <a:xfrm>
            <a:off x="0" y="2344812"/>
            <a:ext cx="241176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Char char="u"/>
              <a:defRPr/>
            </a:pPr>
            <a:r>
              <a:rPr kumimoji="0" lang="en-US" altLang="zh-TW" b="1" kern="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106</a:t>
            </a:r>
            <a:r>
              <a:rPr kumimoji="0" lang="zh-TW" altLang="en-US" b="1" kern="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年</a:t>
            </a:r>
            <a:r>
              <a:rPr kumimoji="0" lang="en-US" altLang="zh-TW" b="1" kern="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7</a:t>
            </a:r>
            <a:r>
              <a:rPr kumimoji="0" lang="zh-TW" altLang="en-US" b="1" kern="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月</a:t>
            </a:r>
            <a:r>
              <a:rPr kumimoji="0" lang="en-US" altLang="zh-TW" b="1" kern="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13</a:t>
            </a:r>
            <a:r>
              <a:rPr kumimoji="0" lang="zh-TW" altLang="en-US" b="1" kern="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日成立推動小組</a:t>
            </a:r>
            <a:r>
              <a:rPr kumimoji="0" lang="zh-TW" altLang="en-US" b="1" kern="0" dirty="0" smtClean="0"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，每月召開會議，已</a:t>
            </a:r>
            <a:r>
              <a:rPr kumimoji="0" lang="en-US" altLang="zh-TW" b="1" kern="0" dirty="0" smtClean="0"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6</a:t>
            </a:r>
            <a:r>
              <a:rPr kumimoji="0" lang="zh-TW" altLang="en-US" b="1" kern="0" dirty="0" smtClean="0"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次</a:t>
            </a:r>
            <a:endParaRPr kumimoji="0" lang="zh-CN" altLang="en-US" b="1" kern="0" dirty="0">
              <a:latin typeface="微軟正黑體" pitchFamily="34" charset="-120"/>
              <a:ea typeface="微軟正黑體" pitchFamily="34" charset="-120"/>
              <a:cs typeface="Tahoma" panose="020B0604030504040204" pitchFamily="34" charset="0"/>
            </a:endParaRPr>
          </a:p>
        </p:txBody>
      </p:sp>
      <p:sp>
        <p:nvSpPr>
          <p:cNvPr id="115" name="文字方塊 114"/>
          <p:cNvSpPr txBox="1"/>
          <p:nvPr/>
        </p:nvSpPr>
        <p:spPr>
          <a:xfrm>
            <a:off x="3059833" y="2204864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召集單位</a:t>
            </a:r>
            <a:endParaRPr lang="zh-TW" altLang="en-US" sz="20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6" name="文字方塊 115"/>
          <p:cNvSpPr txBox="1"/>
          <p:nvPr/>
        </p:nvSpPr>
        <p:spPr>
          <a:xfrm>
            <a:off x="4788025" y="2204864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小組成員</a:t>
            </a:r>
            <a:endParaRPr lang="zh-TW" altLang="en-US" sz="20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7" name="文字方塊 116"/>
          <p:cNvSpPr txBox="1"/>
          <p:nvPr/>
        </p:nvSpPr>
        <p:spPr>
          <a:xfrm>
            <a:off x="3059833" y="4980145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工作項目</a:t>
            </a:r>
            <a:endParaRPr lang="zh-TW" altLang="en-US" sz="20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8" name="文字方塊 117"/>
          <p:cNvSpPr txBox="1"/>
          <p:nvPr/>
        </p:nvSpPr>
        <p:spPr>
          <a:xfrm>
            <a:off x="4788025" y="4980145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提案機制</a:t>
            </a:r>
            <a:endParaRPr lang="zh-TW" altLang="en-US" sz="20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9" name="文字方塊 118"/>
          <p:cNvSpPr txBox="1"/>
          <p:nvPr/>
        </p:nvSpPr>
        <p:spPr>
          <a:xfrm>
            <a:off x="5508105" y="3573016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小組任務</a:t>
            </a:r>
            <a:endParaRPr lang="zh-TW" altLang="en-US" sz="20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0" name="文字方塊 119"/>
          <p:cNvSpPr txBox="1"/>
          <p:nvPr/>
        </p:nvSpPr>
        <p:spPr>
          <a:xfrm>
            <a:off x="2195737" y="3573016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工作期程</a:t>
            </a:r>
            <a:endParaRPr lang="zh-TW" altLang="en-US" sz="20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42" name="文本框 83"/>
          <p:cNvSpPr txBox="1"/>
          <p:nvPr/>
        </p:nvSpPr>
        <p:spPr bwMode="auto">
          <a:xfrm>
            <a:off x="5868144" y="5657180"/>
            <a:ext cx="2880320" cy="605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u"/>
              <a:defRPr/>
            </a:pPr>
            <a:r>
              <a:rPr kumimoji="0" lang="zh-TW" altLang="en-US" b="1" kern="0" dirty="0" smtClean="0"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各機關如有執行困難或疑義，皆可提案討論</a:t>
            </a:r>
            <a:endParaRPr kumimoji="0" lang="zh-TW" altLang="en-US" b="1" kern="0" dirty="0">
              <a:latin typeface="微軟正黑體" pitchFamily="34" charset="-120"/>
              <a:ea typeface="微軟正黑體" pitchFamily="34" charset="-120"/>
              <a:cs typeface="Tahoma" panose="020B0604030504040204" pitchFamily="34" charset="0"/>
            </a:endParaRPr>
          </a:p>
        </p:txBody>
      </p:sp>
      <p:sp>
        <p:nvSpPr>
          <p:cNvPr id="88" name="標題 1"/>
          <p:cNvSpPr txBox="1">
            <a:spLocks/>
          </p:cNvSpPr>
          <p:nvPr/>
        </p:nvSpPr>
        <p:spPr bwMode="auto">
          <a:xfrm>
            <a:off x="446856" y="-13618"/>
            <a:ext cx="8229600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kumimoji="0" lang="zh-TW" altLang="en-US" sz="4400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跨部會推動組織</a:t>
            </a:r>
            <a:endParaRPr kumimoji="0" lang="zh-TW" altLang="en-US" sz="4400" b="1" dirty="0">
              <a:solidFill>
                <a:srgbClr val="00206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5" name="文本框 83"/>
          <p:cNvSpPr txBox="1"/>
          <p:nvPr/>
        </p:nvSpPr>
        <p:spPr bwMode="auto">
          <a:xfrm>
            <a:off x="6228185" y="1412776"/>
            <a:ext cx="2808311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u"/>
              <a:defRPr/>
            </a:pPr>
            <a:r>
              <a:rPr kumimoji="0" lang="zh-TW" altLang="en-US" b="1" kern="0" dirty="0" smtClean="0"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環保署：</a:t>
            </a:r>
            <a:r>
              <a:rPr kumimoji="0" lang="zh-TW" altLang="zh-TW" b="1" kern="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吳總隊長盛忠</a:t>
            </a: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u"/>
              <a:defRPr/>
            </a:pPr>
            <a:r>
              <a:rPr kumimoji="0" lang="zh-TW" altLang="en-US" b="1" kern="0" dirty="0" smtClean="0"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交通部：</a:t>
            </a:r>
            <a:r>
              <a:rPr kumimoji="0" lang="zh-TW" altLang="en-US" b="1" kern="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夏技監明勝</a:t>
            </a: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u"/>
              <a:defRPr/>
            </a:pPr>
            <a:r>
              <a:rPr kumimoji="0" lang="zh-TW" altLang="en-US" b="1" kern="0" dirty="0" smtClean="0"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經濟部：</a:t>
            </a:r>
            <a:r>
              <a:rPr kumimoji="0" lang="zh-TW" altLang="zh-TW" b="1" kern="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王技監瑞德</a:t>
            </a: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u"/>
              <a:defRPr/>
            </a:pPr>
            <a:r>
              <a:rPr kumimoji="0" lang="zh-TW" altLang="en-US" b="1" kern="0" dirty="0" smtClean="0"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內政部：</a:t>
            </a:r>
            <a:r>
              <a:rPr kumimoji="0" lang="zh-TW" altLang="zh-TW" b="1" kern="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曾參事漢洲</a:t>
            </a:r>
            <a:endParaRPr kumimoji="0" lang="en-US" altLang="zh-TW" b="1" kern="0" dirty="0" smtClean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  <a:cs typeface="Tahoma" panose="020B0604030504040204" pitchFamily="34" charset="0"/>
            </a:endParaRP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u"/>
              <a:defRPr/>
            </a:pPr>
            <a:r>
              <a:rPr kumimoji="0" lang="zh-TW" altLang="en-US" b="1" kern="0" dirty="0" smtClean="0">
                <a:latin typeface="微軟正黑體" pitchFamily="34" charset="-120"/>
                <a:ea typeface="微軟正黑體" pitchFamily="34" charset="-120"/>
                <a:cs typeface="Tahoma" panose="020B0604030504040204" pitchFamily="34" charset="0"/>
              </a:rPr>
              <a:t>其他單位：視議題邀請</a:t>
            </a:r>
            <a:endParaRPr kumimoji="0" lang="en-US" altLang="zh-TW" b="1" kern="0" dirty="0">
              <a:latin typeface="微軟正黑體" pitchFamily="34" charset="-120"/>
              <a:ea typeface="微軟正黑體" pitchFamily="34" charset="-120"/>
              <a:cs typeface="Tahoma" panose="020B0604030504040204" pitchFamily="34" charset="0"/>
            </a:endParaRPr>
          </a:p>
        </p:txBody>
      </p:sp>
      <p:sp>
        <p:nvSpPr>
          <p:cNvPr id="86" name="矩形 85"/>
          <p:cNvSpPr/>
          <p:nvPr/>
        </p:nvSpPr>
        <p:spPr>
          <a:xfrm>
            <a:off x="3603226" y="3164775"/>
            <a:ext cx="219291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zh-TW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再生粒料運用於公共工程跨部會推動小組</a:t>
            </a:r>
            <a:r>
              <a:rPr kumimoji="0"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」</a:t>
            </a:r>
            <a:endParaRPr lang="zh-TW" altLang="en-US" dirty="0"/>
          </a:p>
        </p:txBody>
      </p:sp>
      <p:pic>
        <p:nvPicPr>
          <p:cNvPr id="57" name="Picture 9" descr="paint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C0C0C0"/>
              </a:clrFrom>
              <a:clrTo>
                <a:srgbClr val="C0C0C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7700" y="740569"/>
            <a:ext cx="8021638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295550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標題 1"/>
          <p:cNvSpPr txBox="1">
            <a:spLocks/>
          </p:cNvSpPr>
          <p:nvPr/>
        </p:nvSpPr>
        <p:spPr bwMode="auto">
          <a:xfrm>
            <a:off x="446856" y="-13618"/>
            <a:ext cx="8229600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kumimoji="0" lang="zh-TW" altLang="en-US" sz="4400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各部會使用情形</a:t>
            </a:r>
            <a:endParaRPr kumimoji="0" lang="zh-TW" altLang="en-US" sz="4400" b="1" dirty="0">
              <a:solidFill>
                <a:srgbClr val="00206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57" name="Picture 9" descr="paint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C0C0C0"/>
              </a:clrFrom>
              <a:clrTo>
                <a:srgbClr val="C0C0C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7700" y="740569"/>
            <a:ext cx="8021638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6" name="表格 55"/>
          <p:cNvGraphicFramePr>
            <a:graphicFrameLocks noGrp="1"/>
          </p:cNvGraphicFramePr>
          <p:nvPr/>
        </p:nvGraphicFramePr>
        <p:xfrm>
          <a:off x="467541" y="1124745"/>
          <a:ext cx="8352930" cy="5400598"/>
        </p:xfrm>
        <a:graphic>
          <a:graphicData uri="http://schemas.openxmlformats.org/drawingml/2006/table">
            <a:tbl>
              <a:tblPr/>
              <a:tblGrid>
                <a:gridCol w="1909714"/>
                <a:gridCol w="1610804"/>
                <a:gridCol w="1610804"/>
                <a:gridCol w="1610804"/>
                <a:gridCol w="1610804"/>
              </a:tblGrid>
              <a:tr h="640071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800" b="1" i="0" u="none" strike="noStrike" dirty="0">
                          <a:solidFill>
                            <a:srgbClr val="FFFF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機關名稱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800" b="1" i="0" u="none" strike="noStrike">
                          <a:solidFill>
                            <a:srgbClr val="FFFF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焚化再生粒料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800" b="1" i="0" u="none" strike="noStrike">
                          <a:solidFill>
                            <a:srgbClr val="FFFF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轉爐石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82675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b="1" i="0" u="none" strike="noStrike" dirty="0">
                          <a:solidFill>
                            <a:srgbClr val="FFFF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106</a:t>
                      </a:r>
                      <a:r>
                        <a:rPr lang="zh-TW" altLang="en-US" sz="2400" b="1" i="0" u="none" strike="noStrike" dirty="0">
                          <a:solidFill>
                            <a:srgbClr val="FFFF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年實際</a:t>
                      </a:r>
                      <a:br>
                        <a:rPr lang="zh-TW" altLang="en-US" sz="2400" b="1" i="0" u="none" strike="noStrike" dirty="0">
                          <a:solidFill>
                            <a:srgbClr val="FFFF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</a:br>
                      <a:r>
                        <a:rPr lang="zh-TW" altLang="en-US" sz="2400" b="1" i="0" u="none" strike="noStrike" dirty="0">
                          <a:solidFill>
                            <a:srgbClr val="FFFF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使用數量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b="1" i="0" u="none" strike="noStrike" dirty="0">
                          <a:solidFill>
                            <a:srgbClr val="FFFF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107</a:t>
                      </a:r>
                      <a:r>
                        <a:rPr lang="zh-TW" altLang="en-US" sz="2400" b="1" i="0" u="none" strike="noStrike" dirty="0">
                          <a:solidFill>
                            <a:srgbClr val="FFFF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年預估</a:t>
                      </a:r>
                      <a:br>
                        <a:rPr lang="zh-TW" altLang="en-US" sz="2400" b="1" i="0" u="none" strike="noStrike" dirty="0">
                          <a:solidFill>
                            <a:srgbClr val="FFFF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</a:br>
                      <a:r>
                        <a:rPr lang="zh-TW" altLang="en-US" sz="2400" b="1" i="0" u="none" strike="noStrike" dirty="0">
                          <a:solidFill>
                            <a:srgbClr val="FFFF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使用數量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b="1" i="0" u="none" strike="noStrike" dirty="0">
                          <a:solidFill>
                            <a:srgbClr val="FFFF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106</a:t>
                      </a:r>
                      <a:r>
                        <a:rPr lang="zh-TW" altLang="en-US" sz="2400" b="1" i="0" u="none" strike="noStrike" dirty="0">
                          <a:solidFill>
                            <a:srgbClr val="FFFF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年實際</a:t>
                      </a:r>
                      <a:br>
                        <a:rPr lang="zh-TW" altLang="en-US" sz="2400" b="1" i="0" u="none" strike="noStrike" dirty="0">
                          <a:solidFill>
                            <a:srgbClr val="FFFF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</a:br>
                      <a:r>
                        <a:rPr lang="zh-TW" altLang="en-US" sz="2400" b="1" i="0" u="none" strike="noStrike" dirty="0">
                          <a:solidFill>
                            <a:srgbClr val="FFFF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使用數量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b="1" i="0" u="none" strike="noStrike" dirty="0">
                          <a:solidFill>
                            <a:srgbClr val="FFFF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107</a:t>
                      </a:r>
                      <a:r>
                        <a:rPr lang="zh-TW" altLang="en-US" sz="2400" b="1" i="0" u="none" strike="noStrike" dirty="0">
                          <a:solidFill>
                            <a:srgbClr val="FFFF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年預估</a:t>
                      </a:r>
                      <a:br>
                        <a:rPr lang="zh-TW" altLang="en-US" sz="2400" b="1" i="0" u="none" strike="noStrike" dirty="0">
                          <a:solidFill>
                            <a:srgbClr val="FFFF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</a:br>
                      <a:r>
                        <a:rPr lang="zh-TW" altLang="en-US" sz="2400" b="1" i="0" u="none" strike="noStrike" dirty="0">
                          <a:solidFill>
                            <a:srgbClr val="FFFF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使用數量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78675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800" b="1" i="0" u="none" strike="noStrike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交通部</a:t>
                      </a:r>
                      <a:r>
                        <a:rPr lang="zh-TW" altLang="en-US" sz="2800" b="1" i="0" u="none" strike="noStrike">
                          <a:solidFill>
                            <a:srgbClr val="FFFF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 </a:t>
                      </a:r>
                      <a:endParaRPr lang="zh-TW" altLang="en-US" sz="2800" b="1" i="0" u="none" strike="noStrike">
                        <a:solidFill>
                          <a:srgbClr val="00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800" b="1" i="0" u="none" strike="noStrike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0.05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800" b="1" i="0" u="none" strike="noStrike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9.03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800" b="1" i="0" u="none" strike="noStrike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1.51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800" b="1" i="0" u="none" strike="noStrike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25.89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78675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800" b="1" i="0" u="none" strike="noStrike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內政部 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800" b="1" i="0" u="none" strike="noStrike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0.03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800" b="1" i="0" u="none" strike="noStrike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0.38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800" b="1" i="0" u="none" strike="noStrike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800" b="1" i="0" u="none" strike="noStrike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0.59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78675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800" b="1" i="0" u="none" strike="noStrike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經濟部 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800" b="1" i="0" u="none" strike="noStrike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0.88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800" b="1" i="0" u="none" strike="noStrike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3.03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800" b="1" i="0" u="none" strike="noStrike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0.18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800" b="1" i="0" u="none" strike="noStrike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7.11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78675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800" b="1" i="0" u="none" strike="noStrike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其他機關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800" b="1" i="0" u="none" strike="noStrike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-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800" b="1" i="0" u="none" strike="noStrike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-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800" b="1" i="0" u="none" strike="noStrike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8.99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800" b="1" i="0" u="none" strike="noStrike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自由運用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78675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800" b="1" i="0" u="none" strike="noStrike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合計 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800" b="1" i="0" u="none" strike="noStrike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0.96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800" b="1" i="0" u="none" strike="noStrike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12.44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800" b="1" i="0" u="none" strike="noStrike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10.68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800" b="1" i="0" u="none" strike="noStrike" dirty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33.59</a:t>
                      </a:r>
                    </a:p>
                  </a:txBody>
                  <a:tcPr marL="7272" marR="7272" marT="72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295550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3490" name="Picture 2" descr="D:\MyWork\MyDocuments\Box Sync\正經事BOX\05循環經濟\2017.09-宣傳摺頁final\A4_5_v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工程會委員會議簡報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5965</TotalTime>
  <Words>681</Words>
  <Application>Microsoft Office PowerPoint</Application>
  <PresentationFormat>如螢幕大小 (4:3)</PresentationFormat>
  <Paragraphs>103</Paragraphs>
  <Slides>5</Slides>
  <Notes>4</Notes>
  <HiddenSlides>0</HiddenSlides>
  <MMClips>0</MMClips>
  <ScaleCrop>false</ScaleCrop>
  <HeadingPairs>
    <vt:vector size="6" baseType="variant">
      <vt:variant>
        <vt:lpstr>佈景主題</vt:lpstr>
      </vt:variant>
      <vt:variant>
        <vt:i4>2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8" baseType="lpstr">
      <vt:lpstr>工程會委員會議簡報</vt:lpstr>
      <vt:lpstr>Office 佈景主題</vt:lpstr>
      <vt:lpstr>影像文件</vt:lpstr>
      <vt:lpstr>再生粒料運用於公共工程 推動情形</vt:lpstr>
      <vt:lpstr>產出及去化情形</vt:lpstr>
      <vt:lpstr>投影片 3</vt:lpstr>
      <vt:lpstr>投影片 4</vt:lpstr>
      <vt:lpstr>投影片 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pccuser</dc:creator>
  <cp:lastModifiedBy>楊宗勳</cp:lastModifiedBy>
  <cp:revision>257</cp:revision>
  <cp:lastPrinted>2017-07-04T06:26:54Z</cp:lastPrinted>
  <dcterms:created xsi:type="dcterms:W3CDTF">2017-05-31T07:36:53Z</dcterms:created>
  <dcterms:modified xsi:type="dcterms:W3CDTF">2018-01-10T05:22:01Z</dcterms:modified>
</cp:coreProperties>
</file>