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48" y="13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n-US" sz="2000">
                <a:latin typeface="Arial"/>
              </a:rPr>
              <a:t>按一下滑鼠編輯備註格式</a:t>
            </a:r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n-US" sz="1400">
                <a:latin typeface="Times New Roman"/>
              </a:rPr>
              <a:t>&lt;頁首&gt;</a:t>
            </a:r>
            <a:endParaRPr/>
          </a:p>
        </p:txBody>
      </p:sp>
      <p:sp>
        <p:nvSpPr>
          <p:cNvPr id="4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en-US" sz="1400">
                <a:latin typeface="Times New Roman"/>
              </a:rPr>
              <a:t>&lt;日期/時間&gt;</a:t>
            </a:r>
            <a:endParaRPr/>
          </a:p>
        </p:txBody>
      </p:sp>
      <p:sp>
        <p:nvSpPr>
          <p:cNvPr id="4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 sz="1400">
                <a:latin typeface="Times New Roman"/>
              </a:rPr>
              <a:t>&lt;頁尾&gt;</a:t>
            </a:r>
            <a:endParaRPr/>
          </a:p>
        </p:txBody>
      </p:sp>
      <p:sp>
        <p:nvSpPr>
          <p:cNvPr id="4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54A5B525-245F-481E-A937-166FFDFB1F42}" type="slidenum">
              <a:rPr lang="en-US" sz="1400">
                <a:latin typeface="Times New Roman"/>
              </a:rPr>
              <a:pPr algn="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57443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body"/>
          </p:nvPr>
        </p:nvSpPr>
        <p:spPr>
          <a:xfrm>
            <a:off x="679680" y="4716000"/>
            <a:ext cx="5437440" cy="446688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70" name="CustomShape 2"/>
          <p:cNvSpPr/>
          <p:nvPr/>
        </p:nvSpPr>
        <p:spPr>
          <a:xfrm>
            <a:off x="3850560" y="9429840"/>
            <a:ext cx="2944800" cy="49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00BC733-8C46-44E6-8027-5F207F8DBAB1}" type="slidenum">
              <a:rPr lang="en-US" strike="noStrike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body"/>
          </p:nvPr>
        </p:nvSpPr>
        <p:spPr>
          <a:xfrm>
            <a:off x="679680" y="4716000"/>
            <a:ext cx="5437440" cy="446688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  <p:sp>
        <p:nvSpPr>
          <p:cNvPr id="70" name="CustomShape 2"/>
          <p:cNvSpPr/>
          <p:nvPr/>
        </p:nvSpPr>
        <p:spPr>
          <a:xfrm>
            <a:off x="3850560" y="9429840"/>
            <a:ext cx="2944800" cy="49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fld id="{F00BC733-8C46-44E6-8027-5F207F8DBAB1}" type="slidenum">
              <a:rPr lang="en-US" strike="noStrike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6" name="圖片 35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7" name="圖片 36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5.png"/>
          <p:cNvPicPr/>
          <p:nvPr/>
        </p:nvPicPr>
        <p:blipFill>
          <a:blip r:embed="rId14" cstate="print"/>
          <a:stretch/>
        </p:blipFill>
        <p:spPr>
          <a:xfrm>
            <a:off x="720" y="360"/>
            <a:ext cx="9142200" cy="6856560"/>
          </a:xfrm>
          <a:prstGeom prst="rect">
            <a:avLst/>
          </a:prstGeom>
          <a:ln>
            <a:noFill/>
          </a:ln>
        </p:spPr>
      </p:pic>
      <p:pic>
        <p:nvPicPr>
          <p:cNvPr id="5" name="image6.png"/>
          <p:cNvPicPr/>
          <p:nvPr/>
        </p:nvPicPr>
        <p:blipFill>
          <a:blip r:embed="rId15" cstate="print"/>
          <a:stretch/>
        </p:blipFill>
        <p:spPr>
          <a:xfrm>
            <a:off x="720" y="360"/>
            <a:ext cx="9142200" cy="6856560"/>
          </a:xfrm>
          <a:prstGeom prst="rect">
            <a:avLst/>
          </a:prstGeom>
          <a:ln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zh-TW">
                <a:latin typeface="Arial"/>
              </a:rPr>
              <a:t>請按一下滑鼠，編輯題名文字格式。</a:t>
            </a:r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zh-TW">
                <a:latin typeface="Arial"/>
              </a:rPr>
              <a:t>請按滑鼠，編輯大綱文字格式。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zh-TW">
                <a:latin typeface="Arial"/>
              </a:rPr>
              <a:t>第二個大綱層次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zh-TW">
                <a:latin typeface="Arial"/>
              </a:rPr>
              <a:t>第三個大綱層次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zh-TW">
                <a:latin typeface="Arial"/>
              </a:rPr>
              <a:t>第四個大綱層次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zh-TW" sz="2000">
                <a:latin typeface="Arial"/>
              </a:rPr>
              <a:t>第五個大綱層次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zh-TW" sz="2000">
                <a:latin typeface="Arial"/>
              </a:rPr>
              <a:t>第六個大綱層次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zh-TW" sz="2000">
                <a:latin typeface="Arial"/>
              </a:rPr>
              <a:t>第七個大綱層次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Line 1"/>
          <p:cNvSpPr/>
          <p:nvPr/>
        </p:nvSpPr>
        <p:spPr>
          <a:xfrm>
            <a:off x="7416000" y="1872000"/>
            <a:ext cx="0" cy="483768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4" name="Line 2"/>
          <p:cNvSpPr/>
          <p:nvPr/>
        </p:nvSpPr>
        <p:spPr>
          <a:xfrm>
            <a:off x="4752000" y="1858320"/>
            <a:ext cx="0" cy="483768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5" name="Line 3"/>
          <p:cNvSpPr/>
          <p:nvPr/>
        </p:nvSpPr>
        <p:spPr>
          <a:xfrm flipH="1">
            <a:off x="1691680" y="1800000"/>
            <a:ext cx="36320" cy="489600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6" name="CustomShape 4"/>
          <p:cNvSpPr/>
          <p:nvPr/>
        </p:nvSpPr>
        <p:spPr>
          <a:xfrm>
            <a:off x="57493" y="-59920"/>
            <a:ext cx="8768520" cy="90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993366"/>
                </a:solidFill>
                <a:latin typeface="標楷體"/>
                <a:ea typeface="標楷體"/>
              </a:rPr>
              <a:t>貨物稅條例第9條之</a:t>
            </a:r>
            <a:r>
              <a:rPr lang="en-US" sz="3200" b="1" strike="noStrike" dirty="0" smtClean="0">
                <a:solidFill>
                  <a:srgbClr val="993366"/>
                </a:solidFill>
                <a:latin typeface="標楷體"/>
                <a:ea typeface="標楷體"/>
              </a:rPr>
              <a:t>1修正草案</a:t>
            </a:r>
            <a:endParaRPr dirty="0"/>
          </a:p>
        </p:txBody>
      </p:sp>
      <p:sp>
        <p:nvSpPr>
          <p:cNvPr id="47" name="CustomShape 5"/>
          <p:cNvSpPr/>
          <p:nvPr/>
        </p:nvSpPr>
        <p:spPr>
          <a:xfrm>
            <a:off x="432000" y="2304000"/>
            <a:ext cx="2699280" cy="3789296"/>
          </a:xfrm>
          <a:prstGeom prst="roundRect">
            <a:avLst>
              <a:gd name="adj" fmla="val 144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42200" tIns="215640" rIns="142200" bIns="216000" anchor="ctr"/>
          <a:lstStyle/>
          <a:p>
            <a:pPr>
              <a:lnSpc>
                <a:spcPct val="90000"/>
              </a:lnSpc>
            </a:pP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強化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國內太陽光電產業供應鏈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，發展替代能源，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以達節能減碳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目標</a:t>
            </a: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50" name="CustomShape 8"/>
          <p:cNvSpPr/>
          <p:nvPr/>
        </p:nvSpPr>
        <p:spPr>
          <a:xfrm>
            <a:off x="8735400" y="6373080"/>
            <a:ext cx="43128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1" name="CustomShape 9"/>
          <p:cNvSpPr/>
          <p:nvPr/>
        </p:nvSpPr>
        <p:spPr>
          <a:xfrm rot="5400000">
            <a:off x="5564462" y="3053578"/>
            <a:ext cx="3744476" cy="2334960"/>
          </a:xfrm>
          <a:prstGeom prst="round2SameRect">
            <a:avLst>
              <a:gd name="adj1" fmla="val 16667"/>
              <a:gd name="adj2" fmla="val 0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lIns="128160" tIns="128160" rIns="128160" bIns="128160" anchor="ctr"/>
          <a:lstStyle/>
          <a:p>
            <a:pPr algn="just">
              <a:lnSpc>
                <a:spcPct val="90000"/>
              </a:lnSpc>
            </a:pP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每年增加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太陽光電模組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裝置量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2GW(20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億瓦</a:t>
            </a:r>
            <a:r>
              <a:rPr lang="en-US" altLang="zh-TW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</a:p>
          <a:p>
            <a:pPr algn="just">
              <a:lnSpc>
                <a:spcPct val="90000"/>
              </a:lnSpc>
            </a:pPr>
            <a:r>
              <a:rPr lang="zh-TW" altLang="en-US" sz="2800" b="1" smtClean="0">
                <a:solidFill>
                  <a:srgbClr val="000000"/>
                </a:solidFill>
                <a:latin typeface="標楷體"/>
                <a:ea typeface="標楷體"/>
              </a:rPr>
              <a:t>，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有助綠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能產業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發展</a:t>
            </a:r>
            <a:endParaRPr lang="zh-TW" altLang="en-US" sz="2800" b="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52" name="CustomShape 10"/>
          <p:cNvSpPr/>
          <p:nvPr/>
        </p:nvSpPr>
        <p:spPr>
          <a:xfrm>
            <a:off x="3417480" y="2301120"/>
            <a:ext cx="2664000" cy="3792176"/>
          </a:xfrm>
          <a:prstGeom prst="roundRect">
            <a:avLst>
              <a:gd name="adj" fmla="val 144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42200" tIns="215640" rIns="142200" bIns="216000" anchor="ctr"/>
          <a:lstStyle/>
          <a:p>
            <a:pPr algn="just">
              <a:lnSpc>
                <a:spcPct val="90000"/>
              </a:lnSpc>
            </a:pP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條文生效日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起</a:t>
            </a:r>
            <a:r>
              <a:rPr lang="en-US" altLang="zh-TW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5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年內，專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供太陽光電模組用之玻璃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，免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徵貨物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稅</a:t>
            </a: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lang="en-US" sz="2800" b="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90000"/>
              </a:lnSpc>
            </a:pPr>
            <a:endParaRPr dirty="0"/>
          </a:p>
        </p:txBody>
      </p:sp>
      <p:sp>
        <p:nvSpPr>
          <p:cNvPr id="53" name="CustomShape 11"/>
          <p:cNvSpPr/>
          <p:nvPr/>
        </p:nvSpPr>
        <p:spPr>
          <a:xfrm>
            <a:off x="504000" y="1466640"/>
            <a:ext cx="2579400" cy="4773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修法背景</a:t>
            </a:r>
            <a:endParaRPr dirty="0"/>
          </a:p>
        </p:txBody>
      </p:sp>
      <p:sp>
        <p:nvSpPr>
          <p:cNvPr id="54" name="CustomShape 12"/>
          <p:cNvSpPr/>
          <p:nvPr/>
        </p:nvSpPr>
        <p:spPr>
          <a:xfrm>
            <a:off x="3453840" y="1486440"/>
            <a:ext cx="2522160" cy="5295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草案內容</a:t>
            </a:r>
            <a:endParaRPr dirty="0"/>
          </a:p>
        </p:txBody>
      </p:sp>
      <p:sp>
        <p:nvSpPr>
          <p:cNvPr id="55" name="CustomShape 13"/>
          <p:cNvSpPr/>
          <p:nvPr/>
        </p:nvSpPr>
        <p:spPr>
          <a:xfrm>
            <a:off x="6269040" y="1477440"/>
            <a:ext cx="2262960" cy="5385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預期</a:t>
            </a:r>
            <a:r>
              <a:rPr lang="en-US" sz="3200" b="1" strike="noStrike" dirty="0" err="1" smtClean="0">
                <a:solidFill>
                  <a:srgbClr val="000000"/>
                </a:solidFill>
                <a:latin typeface="標楷體"/>
                <a:ea typeface="標楷體"/>
              </a:rPr>
              <a:t>效益</a:t>
            </a:r>
            <a:endParaRPr dirty="0"/>
          </a:p>
        </p:txBody>
      </p:sp>
      <p:pic>
        <p:nvPicPr>
          <p:cNvPr id="57" name="Picture 153" descr="지구Style8 copy"/>
          <p:cNvPicPr/>
          <p:nvPr/>
        </p:nvPicPr>
        <p:blipFill>
          <a:blip r:embed="rId3" cstate="print"/>
          <a:stretch/>
        </p:blipFill>
        <p:spPr>
          <a:xfrm>
            <a:off x="1405440" y="801360"/>
            <a:ext cx="699840" cy="697680"/>
          </a:xfrm>
          <a:prstGeom prst="rect">
            <a:avLst/>
          </a:prstGeom>
          <a:ln>
            <a:noFill/>
          </a:ln>
        </p:spPr>
      </p:pic>
      <p:sp>
        <p:nvSpPr>
          <p:cNvPr id="58" name="CustomShape 15"/>
          <p:cNvSpPr/>
          <p:nvPr/>
        </p:nvSpPr>
        <p:spPr>
          <a:xfrm>
            <a:off x="1440000" y="832680"/>
            <a:ext cx="628920" cy="633960"/>
          </a:xfrm>
          <a:prstGeom prst="ellipse">
            <a:avLst/>
          </a:prstGeom>
          <a:gradFill>
            <a:gsLst>
              <a:gs pos="0">
                <a:srgbClr val="003366"/>
              </a:gs>
              <a:gs pos="100000">
                <a:srgbClr val="0079CC"/>
              </a:gs>
            </a:gsLst>
            <a:lin ang="5400000"/>
          </a:gradFill>
          <a:ln w="12600">
            <a:solidFill>
              <a:srgbClr val="00336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" name="CustomShape 17"/>
          <p:cNvSpPr/>
          <p:nvPr/>
        </p:nvSpPr>
        <p:spPr>
          <a:xfrm>
            <a:off x="1591200" y="839520"/>
            <a:ext cx="334080" cy="235440"/>
          </a:xfrm>
          <a:prstGeom prst="ellipse">
            <a:avLst/>
          </a:prstGeom>
          <a:gradFill>
            <a:gsLst>
              <a:gs pos="0">
                <a:srgbClr val="5BB9FF"/>
              </a:gs>
              <a:gs pos="100000">
                <a:srgbClr val="005392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1" name="Picture 141" descr="지구Style8 copy"/>
          <p:cNvPicPr/>
          <p:nvPr/>
        </p:nvPicPr>
        <p:blipFill>
          <a:blip r:embed="rId4" cstate="print"/>
          <a:stretch/>
        </p:blipFill>
        <p:spPr>
          <a:xfrm>
            <a:off x="4392000" y="821573"/>
            <a:ext cx="792000" cy="702000"/>
          </a:xfrm>
          <a:prstGeom prst="rect">
            <a:avLst/>
          </a:prstGeom>
          <a:ln>
            <a:noFill/>
          </a:ln>
        </p:spPr>
      </p:pic>
      <p:sp>
        <p:nvSpPr>
          <p:cNvPr id="62" name="CustomShape 18"/>
          <p:cNvSpPr/>
          <p:nvPr/>
        </p:nvSpPr>
        <p:spPr>
          <a:xfrm>
            <a:off x="4431240" y="853973"/>
            <a:ext cx="711720" cy="637560"/>
          </a:xfrm>
          <a:prstGeom prst="ellipse">
            <a:avLst/>
          </a:prstGeom>
          <a:gradFill>
            <a:gsLst>
              <a:gs pos="0">
                <a:srgbClr val="123600"/>
              </a:gs>
              <a:gs pos="100000">
                <a:srgbClr val="76B800"/>
              </a:gs>
            </a:gsLst>
            <a:lin ang="5400000"/>
          </a:gradFill>
          <a:ln w="12600">
            <a:solidFill>
              <a:srgbClr val="1236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CustomShape 20"/>
          <p:cNvSpPr/>
          <p:nvPr/>
        </p:nvSpPr>
        <p:spPr>
          <a:xfrm>
            <a:off x="4601880" y="860453"/>
            <a:ext cx="378360" cy="237240"/>
          </a:xfrm>
          <a:prstGeom prst="ellipse">
            <a:avLst/>
          </a:prstGeom>
          <a:gradFill>
            <a:gsLst>
              <a:gs pos="0">
                <a:srgbClr val="C7D98F"/>
              </a:gs>
              <a:gs pos="100000">
                <a:srgbClr val="447000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5" name="Picture 165" descr="지구Style8 copy"/>
          <p:cNvPicPr/>
          <p:nvPr/>
        </p:nvPicPr>
        <p:blipFill>
          <a:blip r:embed="rId5" cstate="print"/>
          <a:stretch/>
        </p:blipFill>
        <p:spPr>
          <a:xfrm>
            <a:off x="7042320" y="807480"/>
            <a:ext cx="749160" cy="720000"/>
          </a:xfrm>
          <a:prstGeom prst="rect">
            <a:avLst/>
          </a:prstGeom>
          <a:ln>
            <a:noFill/>
          </a:ln>
        </p:spPr>
      </p:pic>
      <p:sp>
        <p:nvSpPr>
          <p:cNvPr id="66" name="CustomShape 21"/>
          <p:cNvSpPr/>
          <p:nvPr/>
        </p:nvSpPr>
        <p:spPr>
          <a:xfrm>
            <a:off x="7079400" y="839520"/>
            <a:ext cx="673200" cy="654120"/>
          </a:xfrm>
          <a:prstGeom prst="ellipse">
            <a:avLst/>
          </a:prstGeom>
          <a:gradFill>
            <a:gsLst>
              <a:gs pos="0">
                <a:srgbClr val="BC7900"/>
              </a:gs>
              <a:gs pos="100000">
                <a:srgbClr val="FFCC00"/>
              </a:gs>
            </a:gsLst>
            <a:lin ang="5400000"/>
          </a:gradFill>
          <a:ln w="12600">
            <a:solidFill>
              <a:srgbClr val="BC79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CustomShape 23"/>
          <p:cNvSpPr/>
          <p:nvPr/>
        </p:nvSpPr>
        <p:spPr>
          <a:xfrm>
            <a:off x="7241040" y="846360"/>
            <a:ext cx="357840" cy="243000"/>
          </a:xfrm>
          <a:prstGeom prst="ellipse">
            <a:avLst/>
          </a:prstGeom>
          <a:gradFill>
            <a:gsLst>
              <a:gs pos="0">
                <a:srgbClr val="FFEDA3"/>
              </a:gs>
              <a:gs pos="100000">
                <a:srgbClr val="D69E00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xmlns="" val="185390642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Line 1"/>
          <p:cNvSpPr/>
          <p:nvPr/>
        </p:nvSpPr>
        <p:spPr>
          <a:xfrm>
            <a:off x="7416000" y="1872000"/>
            <a:ext cx="0" cy="483768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4" name="Line 2"/>
          <p:cNvSpPr/>
          <p:nvPr/>
        </p:nvSpPr>
        <p:spPr>
          <a:xfrm>
            <a:off x="4752000" y="1858320"/>
            <a:ext cx="0" cy="483768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5" name="Line 3"/>
          <p:cNvSpPr/>
          <p:nvPr/>
        </p:nvSpPr>
        <p:spPr>
          <a:xfrm flipH="1">
            <a:off x="1691680" y="1800000"/>
            <a:ext cx="36320" cy="4896000"/>
          </a:xfrm>
          <a:prstGeom prst="line">
            <a:avLst/>
          </a:prstGeom>
          <a:ln w="76320">
            <a:solidFill>
              <a:srgbClr val="BFBFBF"/>
            </a:solidFill>
            <a:miter/>
            <a:tailEnd type="oval" w="med" len="med"/>
          </a:ln>
        </p:spPr>
      </p:sp>
      <p:sp>
        <p:nvSpPr>
          <p:cNvPr id="46" name="CustomShape 4"/>
          <p:cNvSpPr/>
          <p:nvPr/>
        </p:nvSpPr>
        <p:spPr>
          <a:xfrm>
            <a:off x="57493" y="-59920"/>
            <a:ext cx="8768520" cy="90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 smtClean="0">
                <a:solidFill>
                  <a:srgbClr val="993366"/>
                </a:solidFill>
                <a:latin typeface="標楷體"/>
                <a:ea typeface="標楷體"/>
              </a:rPr>
              <a:t>貨物稅條例第</a:t>
            </a:r>
            <a:r>
              <a:rPr lang="en-US" sz="3200" b="1" strike="noStrike" dirty="0">
                <a:solidFill>
                  <a:srgbClr val="993366"/>
                </a:solidFill>
                <a:latin typeface="標楷體"/>
                <a:ea typeface="標楷體"/>
              </a:rPr>
              <a:t>12條之6修正草案</a:t>
            </a:r>
            <a:endParaRPr dirty="0"/>
          </a:p>
        </p:txBody>
      </p:sp>
      <p:sp>
        <p:nvSpPr>
          <p:cNvPr id="47" name="CustomShape 5"/>
          <p:cNvSpPr/>
          <p:nvPr/>
        </p:nvSpPr>
        <p:spPr>
          <a:xfrm>
            <a:off x="432000" y="2304000"/>
            <a:ext cx="2699280" cy="3933312"/>
          </a:xfrm>
          <a:prstGeom prst="roundRect">
            <a:avLst>
              <a:gd name="adj" fmla="val 144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42200" tIns="215640" rIns="142200" bIns="216000" anchor="ctr"/>
          <a:lstStyle/>
          <a:p>
            <a:pPr algn="just">
              <a:lnSpc>
                <a:spcPct val="90000"/>
              </a:lnSpc>
            </a:pP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鼓勵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民眾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報廢老舊大貨車並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購買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新大貨車</a:t>
            </a:r>
            <a:endParaRPr lang="en-US" altLang="zh-TW" sz="2800" b="1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 algn="just">
              <a:lnSpc>
                <a:spcPct val="90000"/>
              </a:lnSpc>
            </a:pPr>
            <a:r>
              <a:rPr lang="zh-TW" altLang="en-US" sz="2800" b="1" smtClean="0">
                <a:solidFill>
                  <a:srgbClr val="000000"/>
                </a:solidFill>
                <a:latin typeface="標楷體"/>
                <a:ea typeface="標楷體"/>
              </a:rPr>
              <a:t>，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減少老舊車輛數量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，改善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空氣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品質</a:t>
            </a: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 algn="just">
              <a:lnSpc>
                <a:spcPct val="90000"/>
              </a:lnSpc>
            </a:pPr>
            <a:endParaRPr lang="en-US" altLang="zh-TW" sz="2800" b="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 algn="just">
              <a:lnSpc>
                <a:spcPct val="90000"/>
              </a:lnSpc>
            </a:pPr>
            <a:endParaRPr dirty="0"/>
          </a:p>
        </p:txBody>
      </p:sp>
      <p:sp>
        <p:nvSpPr>
          <p:cNvPr id="50" name="CustomShape 8"/>
          <p:cNvSpPr/>
          <p:nvPr/>
        </p:nvSpPr>
        <p:spPr>
          <a:xfrm>
            <a:off x="8735400" y="6373080"/>
            <a:ext cx="43128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2" name="CustomShape 10"/>
          <p:cNvSpPr/>
          <p:nvPr/>
        </p:nvSpPr>
        <p:spPr>
          <a:xfrm>
            <a:off x="3417480" y="2301120"/>
            <a:ext cx="2664000" cy="3936192"/>
          </a:xfrm>
          <a:prstGeom prst="roundRect">
            <a:avLst>
              <a:gd name="adj" fmla="val 144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42200" tIns="215640" rIns="142200" bIns="216000" anchor="ctr"/>
          <a:lstStyle/>
          <a:p>
            <a:pPr algn="just">
              <a:lnSpc>
                <a:spcPct val="90000"/>
              </a:lnSpc>
            </a:pP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條文生效日起至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108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年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12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月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31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日，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報廢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88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年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6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月</a:t>
            </a:r>
            <a:r>
              <a:rPr lang="en-US" altLang="zh-TW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30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日前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出廠之大貨車換購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新大貨車者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，減徵新車貨物稅新臺幣</a:t>
            </a:r>
            <a:r>
              <a:rPr lang="en-US" altLang="zh-TW" sz="2800" b="1" dirty="0">
                <a:solidFill>
                  <a:srgbClr val="000000"/>
                </a:solidFill>
                <a:latin typeface="標楷體"/>
                <a:ea typeface="標楷體"/>
              </a:rPr>
              <a:t>5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萬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元</a:t>
            </a: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53" name="CustomShape 11"/>
          <p:cNvSpPr/>
          <p:nvPr/>
        </p:nvSpPr>
        <p:spPr>
          <a:xfrm>
            <a:off x="504000" y="1466640"/>
            <a:ext cx="2579400" cy="4773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修法背景</a:t>
            </a:r>
            <a:endParaRPr dirty="0"/>
          </a:p>
        </p:txBody>
      </p:sp>
      <p:sp>
        <p:nvSpPr>
          <p:cNvPr id="54" name="CustomShape 12"/>
          <p:cNvSpPr/>
          <p:nvPr/>
        </p:nvSpPr>
        <p:spPr>
          <a:xfrm>
            <a:off x="3453840" y="1486440"/>
            <a:ext cx="2522160" cy="5295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草案內容</a:t>
            </a:r>
            <a:endParaRPr dirty="0"/>
          </a:p>
        </p:txBody>
      </p:sp>
      <p:sp>
        <p:nvSpPr>
          <p:cNvPr id="55" name="CustomShape 13"/>
          <p:cNvSpPr/>
          <p:nvPr/>
        </p:nvSpPr>
        <p:spPr>
          <a:xfrm>
            <a:off x="6269040" y="1477440"/>
            <a:ext cx="2262960" cy="538560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zh-TW" altLang="en-US" sz="3200" b="1" strike="noStrike" dirty="0" smtClean="0">
                <a:solidFill>
                  <a:srgbClr val="000000"/>
                </a:solidFill>
                <a:latin typeface="標楷體"/>
                <a:ea typeface="標楷體"/>
              </a:rPr>
              <a:t>預期</a:t>
            </a:r>
            <a:r>
              <a:rPr lang="en-US" sz="3200" b="1" strike="noStrike" dirty="0" err="1" smtClean="0">
                <a:solidFill>
                  <a:srgbClr val="000000"/>
                </a:solidFill>
                <a:latin typeface="標楷體"/>
                <a:ea typeface="標楷體"/>
              </a:rPr>
              <a:t>效益</a:t>
            </a:r>
            <a:endParaRPr dirty="0"/>
          </a:p>
        </p:txBody>
      </p:sp>
      <p:pic>
        <p:nvPicPr>
          <p:cNvPr id="57" name="Picture 153" descr="지구Style8 copy"/>
          <p:cNvPicPr/>
          <p:nvPr/>
        </p:nvPicPr>
        <p:blipFill>
          <a:blip r:embed="rId3" cstate="print"/>
          <a:stretch/>
        </p:blipFill>
        <p:spPr>
          <a:xfrm>
            <a:off x="1405440" y="801360"/>
            <a:ext cx="699840" cy="697680"/>
          </a:xfrm>
          <a:prstGeom prst="rect">
            <a:avLst/>
          </a:prstGeom>
          <a:ln>
            <a:noFill/>
          </a:ln>
        </p:spPr>
      </p:pic>
      <p:sp>
        <p:nvSpPr>
          <p:cNvPr id="58" name="CustomShape 15"/>
          <p:cNvSpPr/>
          <p:nvPr/>
        </p:nvSpPr>
        <p:spPr>
          <a:xfrm>
            <a:off x="1440000" y="832680"/>
            <a:ext cx="628920" cy="633960"/>
          </a:xfrm>
          <a:prstGeom prst="ellipse">
            <a:avLst/>
          </a:prstGeom>
          <a:gradFill>
            <a:gsLst>
              <a:gs pos="0">
                <a:srgbClr val="003366"/>
              </a:gs>
              <a:gs pos="100000">
                <a:srgbClr val="0079CC"/>
              </a:gs>
            </a:gsLst>
            <a:lin ang="5400000"/>
          </a:gradFill>
          <a:ln w="12600">
            <a:solidFill>
              <a:srgbClr val="00336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" name="CustomShape 17"/>
          <p:cNvSpPr/>
          <p:nvPr/>
        </p:nvSpPr>
        <p:spPr>
          <a:xfrm>
            <a:off x="1591200" y="839520"/>
            <a:ext cx="334080" cy="235440"/>
          </a:xfrm>
          <a:prstGeom prst="ellipse">
            <a:avLst/>
          </a:prstGeom>
          <a:gradFill>
            <a:gsLst>
              <a:gs pos="0">
                <a:srgbClr val="5BB9FF"/>
              </a:gs>
              <a:gs pos="100000">
                <a:srgbClr val="005392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1" name="Picture 141" descr="지구Style8 copy"/>
          <p:cNvPicPr/>
          <p:nvPr/>
        </p:nvPicPr>
        <p:blipFill>
          <a:blip r:embed="rId4" cstate="print"/>
          <a:stretch/>
        </p:blipFill>
        <p:spPr>
          <a:xfrm>
            <a:off x="4392000" y="821573"/>
            <a:ext cx="792000" cy="702000"/>
          </a:xfrm>
          <a:prstGeom prst="rect">
            <a:avLst/>
          </a:prstGeom>
          <a:ln>
            <a:noFill/>
          </a:ln>
        </p:spPr>
      </p:pic>
      <p:sp>
        <p:nvSpPr>
          <p:cNvPr id="62" name="CustomShape 18"/>
          <p:cNvSpPr/>
          <p:nvPr/>
        </p:nvSpPr>
        <p:spPr>
          <a:xfrm>
            <a:off x="4431240" y="853973"/>
            <a:ext cx="711720" cy="637560"/>
          </a:xfrm>
          <a:prstGeom prst="ellipse">
            <a:avLst/>
          </a:prstGeom>
          <a:gradFill>
            <a:gsLst>
              <a:gs pos="0">
                <a:srgbClr val="123600"/>
              </a:gs>
              <a:gs pos="100000">
                <a:srgbClr val="76B800"/>
              </a:gs>
            </a:gsLst>
            <a:lin ang="5400000"/>
          </a:gradFill>
          <a:ln w="12600">
            <a:solidFill>
              <a:srgbClr val="1236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CustomShape 20"/>
          <p:cNvSpPr/>
          <p:nvPr/>
        </p:nvSpPr>
        <p:spPr>
          <a:xfrm>
            <a:off x="4601880" y="860453"/>
            <a:ext cx="378360" cy="237240"/>
          </a:xfrm>
          <a:prstGeom prst="ellipse">
            <a:avLst/>
          </a:prstGeom>
          <a:gradFill>
            <a:gsLst>
              <a:gs pos="0">
                <a:srgbClr val="C7D98F"/>
              </a:gs>
              <a:gs pos="100000">
                <a:srgbClr val="447000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5" name="Picture 165" descr="지구Style8 copy"/>
          <p:cNvPicPr/>
          <p:nvPr/>
        </p:nvPicPr>
        <p:blipFill>
          <a:blip r:embed="rId5" cstate="print"/>
          <a:stretch/>
        </p:blipFill>
        <p:spPr>
          <a:xfrm>
            <a:off x="7042320" y="807480"/>
            <a:ext cx="749160" cy="720000"/>
          </a:xfrm>
          <a:prstGeom prst="rect">
            <a:avLst/>
          </a:prstGeom>
          <a:ln>
            <a:noFill/>
          </a:ln>
        </p:spPr>
      </p:pic>
      <p:sp>
        <p:nvSpPr>
          <p:cNvPr id="66" name="CustomShape 21"/>
          <p:cNvSpPr/>
          <p:nvPr/>
        </p:nvSpPr>
        <p:spPr>
          <a:xfrm>
            <a:off x="7079400" y="839520"/>
            <a:ext cx="673200" cy="654120"/>
          </a:xfrm>
          <a:prstGeom prst="ellipse">
            <a:avLst/>
          </a:prstGeom>
          <a:gradFill>
            <a:gsLst>
              <a:gs pos="0">
                <a:srgbClr val="BC7900"/>
              </a:gs>
              <a:gs pos="100000">
                <a:srgbClr val="FFCC00"/>
              </a:gs>
            </a:gsLst>
            <a:lin ang="5400000"/>
          </a:gradFill>
          <a:ln w="12600">
            <a:solidFill>
              <a:srgbClr val="BC79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CustomShape 23"/>
          <p:cNvSpPr/>
          <p:nvPr/>
        </p:nvSpPr>
        <p:spPr>
          <a:xfrm>
            <a:off x="7241040" y="846360"/>
            <a:ext cx="357840" cy="243000"/>
          </a:xfrm>
          <a:prstGeom prst="ellipse">
            <a:avLst/>
          </a:prstGeom>
          <a:gradFill>
            <a:gsLst>
              <a:gs pos="0">
                <a:srgbClr val="FFEDA3"/>
              </a:gs>
              <a:gs pos="100000">
                <a:srgbClr val="D69E00"/>
              </a:gs>
            </a:gsLst>
            <a:lin ang="54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" name="CustomShape 9"/>
          <p:cNvSpPr/>
          <p:nvPr/>
        </p:nvSpPr>
        <p:spPr>
          <a:xfrm rot="5400000">
            <a:off x="5564596" y="3053444"/>
            <a:ext cx="3816484" cy="2407236"/>
          </a:xfrm>
          <a:prstGeom prst="round2SameRect">
            <a:avLst>
              <a:gd name="adj1" fmla="val 16667"/>
              <a:gd name="adj2" fmla="val 0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lIns="128160" tIns="128160" rIns="128160" bIns="128160" anchor="ctr"/>
          <a:lstStyle/>
          <a:p>
            <a:pPr algn="just">
              <a:lnSpc>
                <a:spcPct val="90000"/>
              </a:lnSpc>
            </a:pP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報廢老舊大貨車，減少污染排放，改善</a:t>
            </a:r>
            <a:r>
              <a:rPr lang="zh-TW" altLang="en-US" sz="2800" b="1" dirty="0">
                <a:solidFill>
                  <a:srgbClr val="000000"/>
                </a:solidFill>
                <a:latin typeface="標楷體"/>
                <a:ea typeface="標楷體"/>
              </a:rPr>
              <a:t>空氣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/>
                <a:ea typeface="標楷體"/>
              </a:rPr>
              <a:t>品質，維護全民健康</a:t>
            </a: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 algn="just">
              <a:lnSpc>
                <a:spcPct val="90000"/>
              </a:lnSpc>
            </a:pPr>
            <a:endParaRPr lang="en-US" altLang="zh-TW" sz="2800" b="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 algn="just">
              <a:lnSpc>
                <a:spcPct val="90000"/>
              </a:lnSpc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xmlns="" val="54771713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343</TotalTime>
  <Words>166</Words>
  <Application>Microsoft Office PowerPoint</Application>
  <PresentationFormat>如螢幕大小 (4:3)</PresentationFormat>
  <Paragraphs>22</Paragraphs>
  <Slides>2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Office Theme</vt:lpstr>
      <vt:lpstr>投影片 1</vt:lpstr>
      <vt:lpstr>投影片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蔡碧連</dc:creator>
  <cp:lastModifiedBy>roneshih</cp:lastModifiedBy>
  <cp:revision>41</cp:revision>
  <cp:lastPrinted>2017-05-16T05:32:37Z</cp:lastPrinted>
  <dcterms:created xsi:type="dcterms:W3CDTF">2016-12-14T01:24:36Z</dcterms:created>
  <dcterms:modified xsi:type="dcterms:W3CDTF">2017-05-18T02:46:37Z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如螢幕大小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</vt:i4>
  </property>
  <property fmtid="{D5CDD505-2E9C-101B-9397-08002B2CF9AE}" pid="12" name="_TemplateID">
    <vt:lpwstr>TC100738469990</vt:lpwstr>
  </property>
</Properties>
</file>