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xls" ContentType="application/vnd.ms-excel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drawings/drawing1.xml" ContentType="application/vnd.openxmlformats-officedocument.drawingml.chartshapes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3" r:id="rId1"/>
  </p:sldMasterIdLst>
  <p:notesMasterIdLst>
    <p:notesMasterId r:id="rId6"/>
  </p:notesMasterIdLst>
  <p:handoutMasterIdLst>
    <p:handoutMasterId r:id="rId7"/>
  </p:handoutMasterIdLst>
  <p:sldIdLst>
    <p:sldId id="330" r:id="rId2"/>
    <p:sldId id="303" r:id="rId3"/>
    <p:sldId id="346" r:id="rId4"/>
    <p:sldId id="347" r:id="rId5"/>
  </p:sldIdLst>
  <p:sldSz cx="9144000" cy="6858000" type="screen4x3"/>
  <p:notesSz cx="6805613" cy="9939338"/>
  <p:defaultTextStyle>
    <a:defPPr>
      <a:defRPr lang="en-GB"/>
    </a:defPPr>
    <a:lvl1pPr algn="l" defTabSz="449263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1pPr>
    <a:lvl2pPr marL="457200" algn="l" defTabSz="449263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2pPr>
    <a:lvl3pPr marL="914400" algn="l" defTabSz="449263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3pPr>
    <a:lvl4pPr marL="1371600" algn="l" defTabSz="449263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4pPr>
    <a:lvl5pPr marL="1828800" algn="l" defTabSz="449263" rtl="0" eaLnBrk="0" fontAlgn="base" hangingPunct="0">
      <a:spcBef>
        <a:spcPct val="0"/>
      </a:spcBef>
      <a:spcAft>
        <a:spcPct val="0"/>
      </a:spcAft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5pPr>
    <a:lvl6pPr marL="2286000" algn="l" defTabSz="914400" rtl="0" eaLnBrk="1" latinLnBrk="0" hangingPunct="1"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6pPr>
    <a:lvl7pPr marL="2743200" algn="l" defTabSz="914400" rtl="0" eaLnBrk="1" latinLnBrk="0" hangingPunct="1"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7pPr>
    <a:lvl8pPr marL="3200400" algn="l" defTabSz="914400" rtl="0" eaLnBrk="1" latinLnBrk="0" hangingPunct="1"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8pPr>
    <a:lvl9pPr marL="3657600" algn="l" defTabSz="914400" rtl="0" eaLnBrk="1" latinLnBrk="0" hangingPunct="1">
      <a:defRPr kumimoji="1" sz="2400" kern="1200">
        <a:solidFill>
          <a:schemeClr val="bg1"/>
        </a:solidFill>
        <a:latin typeface="Arial" panose="020B0604020202020204" pitchFamily="34" charset="0"/>
        <a:ea typeface="新細明體" panose="02020500000000000000" pitchFamily="18" charset="-120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31" userDrawn="1">
          <p15:clr>
            <a:srgbClr val="A4A3A4"/>
          </p15:clr>
        </p15:guide>
        <p15:guide id="2" pos="2144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3333CC"/>
    <a:srgbClr val="008000"/>
    <a:srgbClr val="FF3300"/>
    <a:srgbClr val="000066"/>
    <a:srgbClr val="FFFFFF"/>
    <a:srgbClr val="660066"/>
    <a:srgbClr val="993366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無樣式、無格線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無樣式、表格格線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210" autoAdjust="0"/>
    <p:restoredTop sz="86751" autoAdjust="0"/>
  </p:normalViewPr>
  <p:slideViewPr>
    <p:cSldViewPr>
      <p:cViewPr varScale="1">
        <p:scale>
          <a:sx n="73" d="100"/>
          <a:sy n="73" d="100"/>
        </p:scale>
        <p:origin x="72" y="540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2532" y="102"/>
      </p:cViewPr>
      <p:guideLst>
        <p:guide orient="horz" pos="3131"/>
        <p:guide pos="2144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5" Type="http://schemas.openxmlformats.org/officeDocument/2006/relationships/chartUserShapes" Target="../drawings/drawing1.xml"/><Relationship Id="rId4" Type="http://schemas.openxmlformats.org/officeDocument/2006/relationships/oleObject" Target="../embeddings/oleObject2.bin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TW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29234788461901595"/>
          <c:y val="7.6738153055202152E-2"/>
          <c:w val="0.40825110955358312"/>
          <c:h val="0.78832197937448545"/>
        </c:manualLayout>
      </c:layout>
      <c:pieChart>
        <c:varyColors val="1"/>
        <c:ser>
          <c:idx val="0"/>
          <c:order val="0"/>
          <c:dPt>
            <c:idx val="0"/>
            <c:bubble3D val="0"/>
            <c:explosion val="16"/>
            <c:spPr>
              <a:solidFill>
                <a:srgbClr val="92D050"/>
              </a:solidFill>
              <a:ln w="19050">
                <a:solidFill>
                  <a:schemeClr val="lt1"/>
                </a:solidFill>
              </a:ln>
              <a:effectLst/>
            </c:spPr>
          </c:dPt>
          <c:dPt>
            <c:idx val="1"/>
            <c:bubble3D val="0"/>
            <c:spPr>
              <a:solidFill>
                <a:srgbClr val="FFC000"/>
              </a:solidFill>
              <a:ln w="19050">
                <a:solidFill>
                  <a:schemeClr val="lt1"/>
                </a:solidFill>
              </a:ln>
              <a:effectLst/>
            </c:spPr>
          </c:dPt>
          <c:dLbls>
            <c:dLbl>
              <c:idx val="0"/>
              <c:layout>
                <c:manualLayout>
                  <c:x val="-0.10439542067613726"/>
                  <c:y val="0.14195363001290012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36</a:t>
                    </a:r>
                    <a:r>
                      <a:rPr lang="zh-TW" altLang="en-US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國</a:t>
                    </a:r>
                    <a:endParaRPr lang="zh-TW" alt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0.10642738754666044"/>
                  <c:y val="-0.25509498868594871"/>
                </c:manualLayout>
              </c:layout>
              <c:tx>
                <c:rich>
                  <a:bodyPr/>
                  <a:lstStyle/>
                  <a:p>
                    <a:r>
                      <a:rPr lang="en-US" altLang="zh-TW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151</a:t>
                    </a:r>
                    <a:r>
                      <a:rPr lang="zh-TW" altLang="en-US" sz="2400" dirty="0" smtClean="0">
                        <a:latin typeface="標楷體" panose="03000509000000000000" pitchFamily="65" charset="-120"/>
                        <a:ea typeface="標楷體" panose="03000509000000000000" pitchFamily="65" charset="-120"/>
                      </a:rPr>
                      <a:t>國</a:t>
                    </a:r>
                    <a:endParaRPr lang="zh-TW" altLang="en-US" dirty="0"/>
                  </a:p>
                </c:rich>
              </c:tx>
              <c:dLblPos val="bestFit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6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zh-TW"/>
              </a:p>
            </c:txPr>
            <c:dLblPos val="bestFit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[圖.xlsx]工作表1!$D$1:$E$1</c:f>
              <c:strCache>
                <c:ptCount val="2"/>
                <c:pt idx="0">
                  <c:v>第一級</c:v>
                </c:pt>
                <c:pt idx="1">
                  <c:v>第二級/第二級觀察名單/第三級</c:v>
                </c:pt>
              </c:strCache>
            </c:strRef>
          </c:cat>
          <c:val>
            <c:numRef>
              <c:f>[圖.xlsx]工作表1!$D$2:$E$2</c:f>
              <c:numCache>
                <c:formatCode>General</c:formatCode>
                <c:ptCount val="2"/>
                <c:pt idx="0">
                  <c:v>36</c:v>
                </c:pt>
                <c:pt idx="1">
                  <c:v>151</c:v>
                </c:pt>
              </c:numCache>
            </c:numRef>
          </c:val>
        </c:ser>
        <c:dLbls>
          <c:dLblPos val="bestFit"/>
          <c:showLegendKey val="0"/>
          <c:showVal val="1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3.7407145351056569E-2"/>
          <c:y val="0.76711878742078832"/>
          <c:w val="0.72280178522529115"/>
          <c:h val="0.19323551909083397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標楷體" panose="03000509000000000000" pitchFamily="65" charset="-120"/>
              <a:ea typeface="標楷體" panose="03000509000000000000" pitchFamily="65" charset="-120"/>
              <a:cs typeface="+mn-cs"/>
            </a:defRPr>
          </a:pPr>
          <a:endParaRPr lang="zh-TW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TW"/>
    </a:p>
  </c:txPr>
  <c:externalData r:id="rId4">
    <c:autoUpdate val="0"/>
  </c:externalData>
  <c:userShapes r:id="rId5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67D336-554B-4279-BD8B-A3B7C9D28768}" type="doc">
      <dgm:prSet loTypeId="urn:microsoft.com/office/officeart/2005/8/layout/radial6" loCatId="cycle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0F3E3711-DE60-4241-B150-BE3A08CF891C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強化對販運者判處嚴厲刑罰</a:t>
          </a:r>
          <a:endParaRPr lang="zh-TW" altLang="en-US" sz="2800" b="1" dirty="0"/>
        </a:p>
      </dgm:t>
    </dgm:pt>
    <dgm:pt modelId="{BCC0D295-3C72-44E6-BE9C-47E34EE7A715}" type="parTrans" cxnId="{BBB422C2-8A1E-46AF-BDB3-29485B94096E}">
      <dgm:prSet/>
      <dgm:spPr/>
      <dgm:t>
        <a:bodyPr/>
        <a:lstStyle/>
        <a:p>
          <a:endParaRPr lang="zh-TW" altLang="en-US"/>
        </a:p>
      </dgm:t>
    </dgm:pt>
    <dgm:pt modelId="{C144BB88-2B12-44DF-B960-39D3391403B5}" type="sibTrans" cxnId="{BBB422C2-8A1E-46AF-BDB3-29485B94096E}">
      <dgm:prSet/>
      <dgm:spPr/>
      <dgm:t>
        <a:bodyPr/>
        <a:lstStyle/>
        <a:p>
          <a:endParaRPr lang="zh-TW" altLang="en-US"/>
        </a:p>
      </dgm:t>
    </dgm:pt>
    <dgm:pt modelId="{0799F176-D58B-4268-A963-DB2EFCA97F0C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遏制移工仲介費過高</a:t>
          </a:r>
          <a:endParaRPr lang="zh-TW" altLang="en-US" sz="2800" b="1" dirty="0"/>
        </a:p>
      </dgm:t>
    </dgm:pt>
    <dgm:pt modelId="{E787C89A-6B54-46DF-A3E1-43D709546069}" type="parTrans" cxnId="{7ABDB016-8641-47C6-8951-0A55381087A1}">
      <dgm:prSet/>
      <dgm:spPr/>
      <dgm:t>
        <a:bodyPr/>
        <a:lstStyle/>
        <a:p>
          <a:endParaRPr lang="zh-TW" altLang="en-US"/>
        </a:p>
      </dgm:t>
    </dgm:pt>
    <dgm:pt modelId="{E24D0C15-AC41-4EFF-9ED7-AD4DF67562F7}" type="sibTrans" cxnId="{7ABDB016-8641-47C6-8951-0A55381087A1}">
      <dgm:prSet/>
      <dgm:spPr/>
      <dgm:t>
        <a:bodyPr/>
        <a:lstStyle/>
        <a:p>
          <a:endParaRPr lang="zh-TW" altLang="en-US"/>
        </a:p>
      </dgm:t>
    </dgm:pt>
    <dgm:pt modelId="{AF953DAB-5817-4C99-AB2B-16CF00AD83C3}">
      <dgm:prSet phldrT="[文字]" custT="1"/>
      <dgm:spPr/>
      <dgm:t>
        <a:bodyPr/>
        <a:lstStyle/>
        <a:p>
          <a:r>
            <a:rPr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</a:rPr>
            <a:t>加強對外籍漁工權益之保障</a:t>
          </a:r>
          <a:endParaRPr lang="zh-TW" altLang="en-US" sz="2800" b="1" dirty="0"/>
        </a:p>
      </dgm:t>
    </dgm:pt>
    <dgm:pt modelId="{346A0471-E5E6-4982-8269-124924CA6591}" type="parTrans" cxnId="{F1F2DE93-A405-40CC-8C48-A05ABB49A98E}">
      <dgm:prSet/>
      <dgm:spPr/>
      <dgm:t>
        <a:bodyPr/>
        <a:lstStyle/>
        <a:p>
          <a:endParaRPr lang="zh-TW" altLang="en-US"/>
        </a:p>
      </dgm:t>
    </dgm:pt>
    <dgm:pt modelId="{2381C5B6-BC7C-4B61-9894-5863F9A2F5C3}" type="sibTrans" cxnId="{F1F2DE93-A405-40CC-8C48-A05ABB49A98E}">
      <dgm:prSet/>
      <dgm:spPr/>
      <dgm:t>
        <a:bodyPr/>
        <a:lstStyle/>
        <a:p>
          <a:endParaRPr lang="zh-TW" altLang="en-US"/>
        </a:p>
      </dgm:t>
    </dgm:pt>
    <dgm:pt modelId="{9E82DEB2-4A7F-4C99-9197-2980D7303BED}">
      <dgm:prSet phldrT="[文字]" custT="1"/>
      <dgm:spPr>
        <a:gradFill rotWithShape="0">
          <a:gsLst>
            <a:gs pos="0">
              <a:srgbClr val="8BA86F"/>
            </a:gs>
            <a:gs pos="0">
              <a:srgbClr val="FFC000"/>
            </a:gs>
            <a:gs pos="100000">
              <a:schemeClr val="accent1">
                <a:hueOff val="0"/>
                <a:satOff val="0"/>
                <a:lumOff val="0"/>
                <a:alphaOff val="0"/>
                <a:shade val="72000"/>
                <a:satMod val="120000"/>
                <a:lumMod val="100000"/>
              </a:schemeClr>
            </a:gs>
          </a:gsLst>
        </a:gradFill>
      </dgm:spPr>
      <dgm:t>
        <a:bodyPr/>
        <a:lstStyle/>
        <a:p>
          <a:r>
            <a:rPr lang="zh-TW" altLang="en-US" sz="28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行政院協調會報整合</a:t>
          </a:r>
          <a:endParaRPr lang="zh-TW" altLang="en-US" sz="280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2666BDA-C2BC-4330-B9DA-47A58610878E}" type="sibTrans" cxnId="{C0CAAC4A-F487-4BD8-93D1-4A5D2BD7B3AE}">
      <dgm:prSet/>
      <dgm:spPr/>
      <dgm:t>
        <a:bodyPr/>
        <a:lstStyle/>
        <a:p>
          <a:endParaRPr lang="zh-TW" altLang="en-US"/>
        </a:p>
      </dgm:t>
    </dgm:pt>
    <dgm:pt modelId="{D15D14DE-B698-41AE-B8F5-8E1058B73972}" type="parTrans" cxnId="{C0CAAC4A-F487-4BD8-93D1-4A5D2BD7B3AE}">
      <dgm:prSet/>
      <dgm:spPr/>
      <dgm:t>
        <a:bodyPr/>
        <a:lstStyle/>
        <a:p>
          <a:endParaRPr lang="zh-TW" altLang="en-US"/>
        </a:p>
      </dgm:t>
    </dgm:pt>
    <dgm:pt modelId="{C784B646-3ECE-471A-A7B2-8DDBC1BF2669}">
      <dgm:prSet phldrT="[文字]" custT="1"/>
      <dgm:spPr/>
      <dgm:t>
        <a:bodyPr/>
        <a:lstStyle/>
        <a:p>
          <a:r>
            <a:rPr kumimoji="0" lang="zh-TW" altLang="en-US" sz="2800" b="1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rPr>
            <a:t>推動家事勞工保障法制作業</a:t>
          </a:r>
          <a:endParaRPr lang="zh-TW" altLang="en-US" sz="2800" b="1" dirty="0"/>
        </a:p>
      </dgm:t>
    </dgm:pt>
    <dgm:pt modelId="{A6853A97-8618-4671-AA72-14920A52FFBC}" type="parTrans" cxnId="{1199B7EE-DEE5-443E-BDB2-B104C963C33D}">
      <dgm:prSet/>
      <dgm:spPr/>
      <dgm:t>
        <a:bodyPr/>
        <a:lstStyle/>
        <a:p>
          <a:endParaRPr lang="zh-TW" altLang="en-US"/>
        </a:p>
      </dgm:t>
    </dgm:pt>
    <dgm:pt modelId="{33F6E2C6-725D-46D0-BFEF-12DB73323514}" type="sibTrans" cxnId="{1199B7EE-DEE5-443E-BDB2-B104C963C33D}">
      <dgm:prSet/>
      <dgm:spPr/>
      <dgm:t>
        <a:bodyPr/>
        <a:lstStyle/>
        <a:p>
          <a:endParaRPr lang="zh-TW" altLang="en-US"/>
        </a:p>
      </dgm:t>
    </dgm:pt>
    <dgm:pt modelId="{1707F83C-129D-4D01-A038-FE5605D6902B}" type="pres">
      <dgm:prSet presAssocID="{C667D336-554B-4279-BD8B-A3B7C9D28768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265B8BA-B427-49D0-906C-56BF7229B81C}" type="pres">
      <dgm:prSet presAssocID="{9E82DEB2-4A7F-4C99-9197-2980D7303BED}" presName="centerShape" presStyleLbl="node0" presStyleIdx="0" presStyleCnt="1" custScaleX="85563" custScaleY="85563"/>
      <dgm:spPr/>
      <dgm:t>
        <a:bodyPr/>
        <a:lstStyle/>
        <a:p>
          <a:endParaRPr lang="zh-TW" altLang="en-US"/>
        </a:p>
      </dgm:t>
    </dgm:pt>
    <dgm:pt modelId="{34BB8063-35AD-4117-9678-424B0634E556}" type="pres">
      <dgm:prSet presAssocID="{0F3E3711-DE60-4241-B150-BE3A08CF891C}" presName="node" presStyleLbl="node1" presStyleIdx="0" presStyleCnt="4" custScaleX="146680" custScaleY="1466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C324C70-4150-441B-8E47-1F5F8785BBD6}" type="pres">
      <dgm:prSet presAssocID="{0F3E3711-DE60-4241-B150-BE3A08CF891C}" presName="dummy" presStyleCnt="0"/>
      <dgm:spPr/>
    </dgm:pt>
    <dgm:pt modelId="{C1551634-3816-4DB8-AC5C-1562C8934383}" type="pres">
      <dgm:prSet presAssocID="{C144BB88-2B12-44DF-B960-39D3391403B5}" presName="sibTrans" presStyleLbl="sibTrans2D1" presStyleIdx="0" presStyleCnt="4"/>
      <dgm:spPr/>
      <dgm:t>
        <a:bodyPr/>
        <a:lstStyle/>
        <a:p>
          <a:endParaRPr lang="zh-TW" altLang="en-US"/>
        </a:p>
      </dgm:t>
    </dgm:pt>
    <dgm:pt modelId="{CBF2623D-2A00-4EB6-8FE9-AF8FF7DB3DBE}" type="pres">
      <dgm:prSet presAssocID="{0799F176-D58B-4268-A963-DB2EFCA97F0C}" presName="node" presStyleLbl="node1" presStyleIdx="1" presStyleCnt="4" custScaleX="146680" custScaleY="1466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7D714F3-4161-47C4-B440-DA1EDCAB3F6C}" type="pres">
      <dgm:prSet presAssocID="{0799F176-D58B-4268-A963-DB2EFCA97F0C}" presName="dummy" presStyleCnt="0"/>
      <dgm:spPr/>
    </dgm:pt>
    <dgm:pt modelId="{4A275B7D-E172-4271-8C1C-F92B48CC3953}" type="pres">
      <dgm:prSet presAssocID="{E24D0C15-AC41-4EFF-9ED7-AD4DF67562F7}" presName="sibTrans" presStyleLbl="sibTrans2D1" presStyleIdx="1" presStyleCnt="4"/>
      <dgm:spPr/>
      <dgm:t>
        <a:bodyPr/>
        <a:lstStyle/>
        <a:p>
          <a:endParaRPr lang="zh-TW" altLang="en-US"/>
        </a:p>
      </dgm:t>
    </dgm:pt>
    <dgm:pt modelId="{25304508-702E-4A1E-AC7B-F319BD22F8A1}" type="pres">
      <dgm:prSet presAssocID="{AF953DAB-5817-4C99-AB2B-16CF00AD83C3}" presName="node" presStyleLbl="node1" presStyleIdx="2" presStyleCnt="4" custScaleX="146680" custScaleY="146680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8D15519-8EF4-42F7-A295-54C39A950486}" type="pres">
      <dgm:prSet presAssocID="{AF953DAB-5817-4C99-AB2B-16CF00AD83C3}" presName="dummy" presStyleCnt="0"/>
      <dgm:spPr/>
    </dgm:pt>
    <dgm:pt modelId="{9B37E894-0DEC-4CB1-A87F-67A47F63003A}" type="pres">
      <dgm:prSet presAssocID="{2381C5B6-BC7C-4B61-9894-5863F9A2F5C3}" presName="sibTrans" presStyleLbl="sibTrans2D1" presStyleIdx="2" presStyleCnt="4"/>
      <dgm:spPr/>
      <dgm:t>
        <a:bodyPr/>
        <a:lstStyle/>
        <a:p>
          <a:endParaRPr lang="zh-TW" altLang="en-US"/>
        </a:p>
      </dgm:t>
    </dgm:pt>
    <dgm:pt modelId="{264BFC87-2E89-4F91-B796-E65A6F1DC8F6}" type="pres">
      <dgm:prSet presAssocID="{C784B646-3ECE-471A-A7B2-8DDBC1BF2669}" presName="node" presStyleLbl="node1" presStyleIdx="3" presStyleCnt="4" custScaleX="146677" custScaleY="146677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4AEE3372-63D1-4A8F-8651-38B17EE651A9}" type="pres">
      <dgm:prSet presAssocID="{C784B646-3ECE-471A-A7B2-8DDBC1BF2669}" presName="dummy" presStyleCnt="0"/>
      <dgm:spPr/>
    </dgm:pt>
    <dgm:pt modelId="{41FC4A2F-C58C-4038-B4AA-9D0F31D26815}" type="pres">
      <dgm:prSet presAssocID="{33F6E2C6-725D-46D0-BFEF-12DB73323514}" presName="sibTrans" presStyleLbl="sibTrans2D1" presStyleIdx="3" presStyleCnt="4"/>
      <dgm:spPr/>
      <dgm:t>
        <a:bodyPr/>
        <a:lstStyle/>
        <a:p>
          <a:endParaRPr lang="zh-TW" altLang="en-US"/>
        </a:p>
      </dgm:t>
    </dgm:pt>
  </dgm:ptLst>
  <dgm:cxnLst>
    <dgm:cxn modelId="{D3406FEC-AC57-441E-9175-63D66D11DCD7}" type="presOf" srcId="{0799F176-D58B-4268-A963-DB2EFCA97F0C}" destId="{CBF2623D-2A00-4EB6-8FE9-AF8FF7DB3DBE}" srcOrd="0" destOrd="0" presId="urn:microsoft.com/office/officeart/2005/8/layout/radial6"/>
    <dgm:cxn modelId="{1199B7EE-DEE5-443E-BDB2-B104C963C33D}" srcId="{9E82DEB2-4A7F-4C99-9197-2980D7303BED}" destId="{C784B646-3ECE-471A-A7B2-8DDBC1BF2669}" srcOrd="3" destOrd="0" parTransId="{A6853A97-8618-4671-AA72-14920A52FFBC}" sibTransId="{33F6E2C6-725D-46D0-BFEF-12DB73323514}"/>
    <dgm:cxn modelId="{7ABDB016-8641-47C6-8951-0A55381087A1}" srcId="{9E82DEB2-4A7F-4C99-9197-2980D7303BED}" destId="{0799F176-D58B-4268-A963-DB2EFCA97F0C}" srcOrd="1" destOrd="0" parTransId="{E787C89A-6B54-46DF-A3E1-43D709546069}" sibTransId="{E24D0C15-AC41-4EFF-9ED7-AD4DF67562F7}"/>
    <dgm:cxn modelId="{0D935E90-7DD8-46AC-9CCA-62A012DC5EC7}" type="presOf" srcId="{E24D0C15-AC41-4EFF-9ED7-AD4DF67562F7}" destId="{4A275B7D-E172-4271-8C1C-F92B48CC3953}" srcOrd="0" destOrd="0" presId="urn:microsoft.com/office/officeart/2005/8/layout/radial6"/>
    <dgm:cxn modelId="{5444103D-09FF-47C5-9699-50E3BB0B80FB}" type="presOf" srcId="{C667D336-554B-4279-BD8B-A3B7C9D28768}" destId="{1707F83C-129D-4D01-A038-FE5605D6902B}" srcOrd="0" destOrd="0" presId="urn:microsoft.com/office/officeart/2005/8/layout/radial6"/>
    <dgm:cxn modelId="{D787ED50-C129-4F54-AA68-1FEBC99EA4DC}" type="presOf" srcId="{C144BB88-2B12-44DF-B960-39D3391403B5}" destId="{C1551634-3816-4DB8-AC5C-1562C8934383}" srcOrd="0" destOrd="0" presId="urn:microsoft.com/office/officeart/2005/8/layout/radial6"/>
    <dgm:cxn modelId="{A292C9F0-E114-420B-9124-B2811535D696}" type="presOf" srcId="{C784B646-3ECE-471A-A7B2-8DDBC1BF2669}" destId="{264BFC87-2E89-4F91-B796-E65A6F1DC8F6}" srcOrd="0" destOrd="0" presId="urn:microsoft.com/office/officeart/2005/8/layout/radial6"/>
    <dgm:cxn modelId="{F1F2DE93-A405-40CC-8C48-A05ABB49A98E}" srcId="{9E82DEB2-4A7F-4C99-9197-2980D7303BED}" destId="{AF953DAB-5817-4C99-AB2B-16CF00AD83C3}" srcOrd="2" destOrd="0" parTransId="{346A0471-E5E6-4982-8269-124924CA6591}" sibTransId="{2381C5B6-BC7C-4B61-9894-5863F9A2F5C3}"/>
    <dgm:cxn modelId="{AAC499E3-42EF-4940-BD41-8E202B772468}" type="presOf" srcId="{AF953DAB-5817-4C99-AB2B-16CF00AD83C3}" destId="{25304508-702E-4A1E-AC7B-F319BD22F8A1}" srcOrd="0" destOrd="0" presId="urn:microsoft.com/office/officeart/2005/8/layout/radial6"/>
    <dgm:cxn modelId="{C0CAAC4A-F487-4BD8-93D1-4A5D2BD7B3AE}" srcId="{C667D336-554B-4279-BD8B-A3B7C9D28768}" destId="{9E82DEB2-4A7F-4C99-9197-2980D7303BED}" srcOrd="0" destOrd="0" parTransId="{D15D14DE-B698-41AE-B8F5-8E1058B73972}" sibTransId="{F2666BDA-C2BC-4330-B9DA-47A58610878E}"/>
    <dgm:cxn modelId="{0767CB54-8C6B-43E9-BEDD-EF20D559E8FB}" type="presOf" srcId="{2381C5B6-BC7C-4B61-9894-5863F9A2F5C3}" destId="{9B37E894-0DEC-4CB1-A87F-67A47F63003A}" srcOrd="0" destOrd="0" presId="urn:microsoft.com/office/officeart/2005/8/layout/radial6"/>
    <dgm:cxn modelId="{501C3F00-C829-4BAC-8461-AE75A05AB443}" type="presOf" srcId="{9E82DEB2-4A7F-4C99-9197-2980D7303BED}" destId="{5265B8BA-B427-49D0-906C-56BF7229B81C}" srcOrd="0" destOrd="0" presId="urn:microsoft.com/office/officeart/2005/8/layout/radial6"/>
    <dgm:cxn modelId="{5A0AF88B-8FCE-47BF-B72B-0F0C7F0C6780}" type="presOf" srcId="{0F3E3711-DE60-4241-B150-BE3A08CF891C}" destId="{34BB8063-35AD-4117-9678-424B0634E556}" srcOrd="0" destOrd="0" presId="urn:microsoft.com/office/officeart/2005/8/layout/radial6"/>
    <dgm:cxn modelId="{BBB422C2-8A1E-46AF-BDB3-29485B94096E}" srcId="{9E82DEB2-4A7F-4C99-9197-2980D7303BED}" destId="{0F3E3711-DE60-4241-B150-BE3A08CF891C}" srcOrd="0" destOrd="0" parTransId="{BCC0D295-3C72-44E6-BE9C-47E34EE7A715}" sibTransId="{C144BB88-2B12-44DF-B960-39D3391403B5}"/>
    <dgm:cxn modelId="{11C14AC4-2121-48F6-A35C-108A4A77E314}" type="presOf" srcId="{33F6E2C6-725D-46D0-BFEF-12DB73323514}" destId="{41FC4A2F-C58C-4038-B4AA-9D0F31D26815}" srcOrd="0" destOrd="0" presId="urn:microsoft.com/office/officeart/2005/8/layout/radial6"/>
    <dgm:cxn modelId="{D7CBD6AE-D318-4D12-AFCD-E023B08D6539}" type="presParOf" srcId="{1707F83C-129D-4D01-A038-FE5605D6902B}" destId="{5265B8BA-B427-49D0-906C-56BF7229B81C}" srcOrd="0" destOrd="0" presId="urn:microsoft.com/office/officeart/2005/8/layout/radial6"/>
    <dgm:cxn modelId="{4B662EBB-4A48-461D-8064-0BE2F7BCF8ED}" type="presParOf" srcId="{1707F83C-129D-4D01-A038-FE5605D6902B}" destId="{34BB8063-35AD-4117-9678-424B0634E556}" srcOrd="1" destOrd="0" presId="urn:microsoft.com/office/officeart/2005/8/layout/radial6"/>
    <dgm:cxn modelId="{2E14F1D3-85EE-4C44-B34B-B53003EB6F51}" type="presParOf" srcId="{1707F83C-129D-4D01-A038-FE5605D6902B}" destId="{DC324C70-4150-441B-8E47-1F5F8785BBD6}" srcOrd="2" destOrd="0" presId="urn:microsoft.com/office/officeart/2005/8/layout/radial6"/>
    <dgm:cxn modelId="{2A0C22B2-CC3F-4829-9E58-90A939738BC0}" type="presParOf" srcId="{1707F83C-129D-4D01-A038-FE5605D6902B}" destId="{C1551634-3816-4DB8-AC5C-1562C8934383}" srcOrd="3" destOrd="0" presId="urn:microsoft.com/office/officeart/2005/8/layout/radial6"/>
    <dgm:cxn modelId="{8F3D85B9-269C-4570-8498-44636DD8223C}" type="presParOf" srcId="{1707F83C-129D-4D01-A038-FE5605D6902B}" destId="{CBF2623D-2A00-4EB6-8FE9-AF8FF7DB3DBE}" srcOrd="4" destOrd="0" presId="urn:microsoft.com/office/officeart/2005/8/layout/radial6"/>
    <dgm:cxn modelId="{3C5A68A0-571D-4831-9ECF-B25AF55A4E4A}" type="presParOf" srcId="{1707F83C-129D-4D01-A038-FE5605D6902B}" destId="{D7D714F3-4161-47C4-B440-DA1EDCAB3F6C}" srcOrd="5" destOrd="0" presId="urn:microsoft.com/office/officeart/2005/8/layout/radial6"/>
    <dgm:cxn modelId="{BEF5F269-2329-430F-861E-9B4BADC7757C}" type="presParOf" srcId="{1707F83C-129D-4D01-A038-FE5605D6902B}" destId="{4A275B7D-E172-4271-8C1C-F92B48CC3953}" srcOrd="6" destOrd="0" presId="urn:microsoft.com/office/officeart/2005/8/layout/radial6"/>
    <dgm:cxn modelId="{3929E8AE-3CCC-4DC7-A8B6-4CF23D39DDBC}" type="presParOf" srcId="{1707F83C-129D-4D01-A038-FE5605D6902B}" destId="{25304508-702E-4A1E-AC7B-F319BD22F8A1}" srcOrd="7" destOrd="0" presId="urn:microsoft.com/office/officeart/2005/8/layout/radial6"/>
    <dgm:cxn modelId="{84866923-0A0C-46F1-A4FF-1889F7F1DBA0}" type="presParOf" srcId="{1707F83C-129D-4D01-A038-FE5605D6902B}" destId="{98D15519-8EF4-42F7-A295-54C39A950486}" srcOrd="8" destOrd="0" presId="urn:microsoft.com/office/officeart/2005/8/layout/radial6"/>
    <dgm:cxn modelId="{D108D11A-9617-4FD0-B2F4-BA88B46B7B35}" type="presParOf" srcId="{1707F83C-129D-4D01-A038-FE5605D6902B}" destId="{9B37E894-0DEC-4CB1-A87F-67A47F63003A}" srcOrd="9" destOrd="0" presId="urn:microsoft.com/office/officeart/2005/8/layout/radial6"/>
    <dgm:cxn modelId="{8F3A0D99-8F00-4613-A4C7-6212DD396791}" type="presParOf" srcId="{1707F83C-129D-4D01-A038-FE5605D6902B}" destId="{264BFC87-2E89-4F91-B796-E65A6F1DC8F6}" srcOrd="10" destOrd="0" presId="urn:microsoft.com/office/officeart/2005/8/layout/radial6"/>
    <dgm:cxn modelId="{401FAEE0-6B4B-4DE4-9C93-DF419602DF87}" type="presParOf" srcId="{1707F83C-129D-4D01-A038-FE5605D6902B}" destId="{4AEE3372-63D1-4A8F-8651-38B17EE651A9}" srcOrd="11" destOrd="0" presId="urn:microsoft.com/office/officeart/2005/8/layout/radial6"/>
    <dgm:cxn modelId="{61BD10F3-A545-47A6-9806-87D55E6F7348}" type="presParOf" srcId="{1707F83C-129D-4D01-A038-FE5605D6902B}" destId="{41FC4A2F-C58C-4038-B4AA-9D0F31D26815}" srcOrd="12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0.7241</cdr:x>
      <cdr:y>0.11805</cdr:y>
    </cdr:from>
    <cdr:to>
      <cdr:x>1</cdr:x>
      <cdr:y>0.47914</cdr:y>
    </cdr:to>
    <cdr:sp macro="" textlink="">
      <cdr:nvSpPr>
        <cdr:cNvPr id="3" name="文字方塊 2"/>
        <cdr:cNvSpPr txBox="1"/>
      </cdr:nvSpPr>
      <cdr:spPr>
        <a:xfrm xmlns:a="http://schemas.openxmlformats.org/drawingml/2006/main">
          <a:off x="3911388" y="330236"/>
          <a:ext cx="1490334" cy="101012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zh-TW" altLang="en-US" sz="2800" dirty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臺灣</a:t>
          </a:r>
          <a:endParaRPr lang="en-US" altLang="zh-TW" sz="2800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 xmlns:a="http://schemas.openxmlformats.org/drawingml/2006/main">
          <a:r>
            <a:rPr lang="en-US" altLang="zh-TW" sz="16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6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全球：</a:t>
          </a:r>
          <a:r>
            <a:rPr lang="en-US" altLang="zh-TW" sz="16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1/36)</a:t>
          </a:r>
        </a:p>
        <a:p xmlns:a="http://schemas.openxmlformats.org/drawingml/2006/main">
          <a:r>
            <a:rPr lang="en-US" altLang="zh-TW" sz="16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altLang="en-US" sz="16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亞洲：</a:t>
          </a:r>
          <a:r>
            <a:rPr lang="en-US" altLang="zh-TW" sz="16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1/6)</a:t>
          </a:r>
          <a:endParaRPr lang="zh-TW" altLang="en-US" sz="1600" dirty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  <cdr:relSizeAnchor xmlns:cdr="http://schemas.openxmlformats.org/drawingml/2006/chartDrawing">
    <cdr:from>
      <cdr:x>0.02735</cdr:x>
      <cdr:y>0.02451</cdr:y>
    </cdr:from>
    <cdr:to>
      <cdr:x>0.33178</cdr:x>
      <cdr:y>0.45925</cdr:y>
    </cdr:to>
    <cdr:sp macro="" textlink="">
      <cdr:nvSpPr>
        <cdr:cNvPr id="5" name="文字方塊 4"/>
        <cdr:cNvSpPr txBox="1"/>
      </cdr:nvSpPr>
      <cdr:spPr>
        <a:xfrm xmlns:a="http://schemas.openxmlformats.org/drawingml/2006/main">
          <a:off x="142329" y="64949"/>
          <a:ext cx="1584176" cy="115205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r>
            <a:rPr lang="en-US" altLang="zh-TW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2017</a:t>
          </a:r>
          <a:r>
            <a:rPr lang="zh-TW" altLang="en-US" sz="20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年評比國家數目及成績圖示</a:t>
          </a:r>
          <a:endParaRPr lang="zh-TW" altLang="en-US" sz="2000" dirty="0">
            <a:latin typeface="標楷體" panose="03000509000000000000" pitchFamily="65" charset="-120"/>
            <a:ea typeface="標楷體" panose="03000509000000000000" pitchFamily="65" charset="-120"/>
          </a:endParaRPr>
        </a:p>
      </cdr:txBody>
    </cdr:sp>
  </cdr:relSizeAnchor>
  <cdr:relSizeAnchor xmlns:cdr="http://schemas.openxmlformats.org/drawingml/2006/chartDrawing">
    <cdr:from>
      <cdr:x>0.51989</cdr:x>
      <cdr:y>0.23164</cdr:y>
    </cdr:from>
    <cdr:to>
      <cdr:x>0.72641</cdr:x>
      <cdr:y>0.39706</cdr:y>
    </cdr:to>
    <cdr:cxnSp macro="">
      <cdr:nvCxnSpPr>
        <cdr:cNvPr id="4" name="直線接點 3"/>
        <cdr:cNvCxnSpPr/>
      </cdr:nvCxnSpPr>
      <cdr:spPr>
        <a:xfrm xmlns:a="http://schemas.openxmlformats.org/drawingml/2006/main" flipV="1">
          <a:off x="2808311" y="648002"/>
          <a:ext cx="1115562" cy="462742"/>
        </a:xfrm>
        <a:prstGeom xmlns:a="http://schemas.openxmlformats.org/drawingml/2006/main" prst="line">
          <a:avLst/>
        </a:prstGeom>
        <a:ln xmlns:a="http://schemas.openxmlformats.org/drawingml/2006/main" w="57150">
          <a:solidFill>
            <a:srgbClr val="FF0000"/>
          </a:solidFill>
          <a:headEnd w="med" len="sm"/>
          <a:tailEnd type="triangle" w="med" len="sm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  <a:defRPr kumimoji="0"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4450" y="0"/>
            <a:ext cx="294957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  <a:defRPr kumimoji="0"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Arial" charset="0"/>
              <a:buNone/>
              <a:defRPr kumimoji="0" sz="1200">
                <a:solidFill>
                  <a:srgbClr val="000000"/>
                </a:solidFill>
                <a:latin typeface="Arial" charset="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4450" y="9440863"/>
            <a:ext cx="294957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lnSpc>
                <a:spcPct val="93000"/>
              </a:lnSpc>
              <a:buClr>
                <a:srgbClr val="000000"/>
              </a:buClr>
              <a:buSzPct val="100000"/>
              <a:buFont typeface="Arial" panose="020B0604020202020204" pitchFamily="34" charset="0"/>
              <a:buNone/>
              <a:defRPr kumimoji="0" sz="120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5DDE07AA-F4D6-4888-ADB8-744C7D0305EF}" type="slidenum">
              <a:rPr lang="zh-TW" altLang="en-US"/>
              <a:pPr>
                <a:defRPr/>
              </a:pPr>
              <a:t>‹#›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17324592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Grp="1" noRot="1" noChangeAspect="1" noChangeArrowheads="1"/>
          </p:cNvSpPr>
          <p:nvPr>
            <p:ph type="sldImg"/>
          </p:nvPr>
        </p:nvSpPr>
        <p:spPr bwMode="auto">
          <a:xfrm>
            <a:off x="0" y="75565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1038" y="4721225"/>
            <a:ext cx="5441950" cy="447040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zh-TW" altLang="en-US" noProof="0" dirty="0" smtClean="0"/>
          </a:p>
        </p:txBody>
      </p:sp>
    </p:spTree>
    <p:extLst>
      <p:ext uri="{BB962C8B-B14F-4D97-AF65-F5344CB8AC3E}">
        <p14:creationId xmlns:p14="http://schemas.microsoft.com/office/powerpoint/2010/main" val="228460996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anose="02020603050405020304" pitchFamily="18" charset="0"/>
      <a:defRPr sz="1200" kern="1200">
        <a:solidFill>
          <a:srgbClr val="000000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048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z="1800" dirty="0" smtClean="0"/>
          </a:p>
          <a:p>
            <a:endParaRPr lang="zh-TW" altLang="en-US" sz="1600" dirty="0" smtClean="0"/>
          </a:p>
        </p:txBody>
      </p:sp>
    </p:spTree>
    <p:extLst>
      <p:ext uri="{BB962C8B-B14F-4D97-AF65-F5344CB8AC3E}">
        <p14:creationId xmlns:p14="http://schemas.microsoft.com/office/powerpoint/2010/main" val="61196858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28675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z="1800" dirty="0" smtClean="0"/>
          </a:p>
        </p:txBody>
      </p:sp>
    </p:spTree>
    <p:extLst>
      <p:ext uri="{BB962C8B-B14F-4D97-AF65-F5344CB8AC3E}">
        <p14:creationId xmlns:p14="http://schemas.microsoft.com/office/powerpoint/2010/main" val="2643469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7"/>
          <p:cNvSpPr txBox="1">
            <a:spLocks noGrp="1" noChangeArrowheads="1"/>
          </p:cNvSpPr>
          <p:nvPr/>
        </p:nvSpPr>
        <p:spPr bwMode="auto">
          <a:xfrm>
            <a:off x="3854450" y="9440863"/>
            <a:ext cx="2949575" cy="496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30000"/>
              </a:spcBef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5pPr>
            <a:lvl6pPr marL="25146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6pPr>
            <a:lvl7pPr marL="29718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7pPr>
            <a:lvl8pPr marL="34290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8pPr>
            <a:lvl9pPr marL="3886200" indent="-228600" defTabSz="449263" eaLnBrk="0" fontAlgn="base" hangingPunct="0">
              <a:spcBef>
                <a:spcPct val="3000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 sz="1200">
                <a:solidFill>
                  <a:srgbClr val="000000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fld id="{7741017A-825D-4601-81BD-C8CC8B9E2298}" type="slidenum">
              <a:rPr kumimoji="0" lang="zh-TW" altLang="en-GB" sz="1800">
                <a:solidFill>
                  <a:srgbClr val="FFFFFF"/>
                </a:solidFill>
                <a:latin typeface="Arial" panose="020B0604020202020204" pitchFamily="34" charset="0"/>
              </a:rPr>
              <a:pPr eaLnBrk="1" hangingPunct="1">
                <a:lnSpc>
                  <a:spcPct val="93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t>3</a:t>
            </a:fld>
            <a:endParaRPr kumimoji="0" lang="en-GB" altLang="zh-TW" sz="1800">
              <a:solidFill>
                <a:srgbClr val="FFFFFF"/>
              </a:solidFill>
              <a:latin typeface="Arial" panose="020B0604020202020204" pitchFamily="34" charset="0"/>
            </a:endParaRPr>
          </a:p>
        </p:txBody>
      </p:sp>
      <p:sp>
        <p:nvSpPr>
          <p:cNvPr id="30723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20750" y="746125"/>
            <a:ext cx="4967288" cy="3725863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970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1039" y="4721226"/>
            <a:ext cx="5443537" cy="4475163"/>
          </a:xfr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>
              <a:defRPr/>
            </a:pPr>
            <a:endParaRPr lang="en-US" altLang="zh-TW" sz="1200" dirty="0" smtClean="0"/>
          </a:p>
        </p:txBody>
      </p:sp>
    </p:spTree>
    <p:extLst>
      <p:ext uri="{BB962C8B-B14F-4D97-AF65-F5344CB8AC3E}">
        <p14:creationId xmlns:p14="http://schemas.microsoft.com/office/powerpoint/2010/main" val="42266902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投影片圖像版面配置區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defRPr/>
            </a:pPr>
            <a:endParaRPr lang="zh-TW" altLang="en-US" sz="1800" dirty="0"/>
          </a:p>
        </p:txBody>
      </p:sp>
    </p:spTree>
    <p:extLst>
      <p:ext uri="{BB962C8B-B14F-4D97-AF65-F5344CB8AC3E}">
        <p14:creationId xmlns:p14="http://schemas.microsoft.com/office/powerpoint/2010/main" val="32195317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13259" y="1300786"/>
            <a:ext cx="6517482" cy="2509213"/>
          </a:xfrm>
        </p:spPr>
        <p:txBody>
          <a:bodyPr anchor="b"/>
          <a:lstStyle>
            <a:lvl1pPr algn="ctr">
              <a:defRPr sz="48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13259" y="3886201"/>
            <a:ext cx="6517482" cy="1371599"/>
          </a:xfrm>
        </p:spPr>
        <p:txBody>
          <a:bodyPr/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BE40B9-05B1-4A55-9656-629D49EABAEB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EB6F5-9BC9-4580-8B18-EA2676FD1E1C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1643060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777287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BC22A8-6824-4FAF-B17A-BCDD8BCD5AAB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>
          <a:xfrm>
            <a:off x="8578850" y="6496050"/>
            <a:ext cx="573088" cy="365125"/>
          </a:xfrm>
        </p:spPr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7C2F0EAB-1B31-4A19-97CC-C51B65517625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22140825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828564"/>
            <a:ext cx="7763814" cy="2736819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331" y="3657458"/>
            <a:ext cx="7763814" cy="1368183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3CA9A5-9622-4333-82E2-33444BBDA2B4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4378BF1E-F784-4035-B139-27363F584583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15805284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685330" y="2367093"/>
            <a:ext cx="382952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4629150" y="2367093"/>
            <a:ext cx="3829050" cy="342410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D13ED4-05B2-444F-84B1-EE36039E899A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CAFEF6E6-C3ED-42BB-AE40-D4F63A39E961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14240881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685332" y="618518"/>
            <a:ext cx="7773338" cy="1596177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9746" y="2371018"/>
            <a:ext cx="3655106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685331" y="3051013"/>
            <a:ext cx="3829520" cy="2740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97317" y="2371018"/>
            <a:ext cx="3661353" cy="679994"/>
          </a:xfrm>
        </p:spPr>
        <p:txBody>
          <a:bodyPr anchor="b">
            <a:noAutofit/>
          </a:bodyPr>
          <a:lstStyle>
            <a:lvl1pPr marL="0" indent="0">
              <a:lnSpc>
                <a:spcPct val="7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4629150" y="3051013"/>
            <a:ext cx="3829051" cy="2740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69E90-2164-4295-BFE1-1E5180A1493F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722B9FB1-B012-498F-B028-D3F007F2C26B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41748443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62098C-EDA1-4FA1-B435-7D944F17A32E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C85967F3-C734-47D6-9811-C2F8416F1C67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32793945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C4BD90-6B13-4B25-84A4-1E477DD6BB6C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570913" y="6480175"/>
            <a:ext cx="573087" cy="365125"/>
          </a:xfrm>
        </p:spPr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1B6828D9-3DC5-474E-9EB7-05EC5AB64884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20927708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2951766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3808547" y="609601"/>
            <a:ext cx="4650122" cy="5181599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2632852"/>
            <a:ext cx="2951767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CF624E-FDAB-407D-8680-E712CDC6EA15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4CFFF-DE1B-44DC-B2AD-642E78ED0526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5312363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2" y="609600"/>
            <a:ext cx="4129618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004270" y="609601"/>
            <a:ext cx="3005851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2632853"/>
            <a:ext cx="4129604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5E8C6E-6ECA-4079-9279-40C6F2021B57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2E03BA1F-CE19-496F-B27D-AED1B90D271A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10748896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4289374"/>
            <a:ext cx="7773324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88558" y="698261"/>
            <a:ext cx="7366899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5108728"/>
            <a:ext cx="7773339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F0E3B-21BF-4701-B0F1-471CC55BDAA5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551863" y="6492875"/>
            <a:ext cx="573087" cy="365125"/>
          </a:xfrm>
        </p:spPr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E02B8724-322E-417C-8E4C-1E0D7A0806FE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1889502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說明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3427245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204821"/>
            <a:ext cx="7773339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09485B-FB9D-4084-8D35-6485F51CBB6D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0C5824C1-5CF0-4800-B359-46B56BE8C1D4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247149300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標題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738188" y="887413"/>
            <a:ext cx="546100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>
              <a:defRPr/>
            </a:pPr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" name="TextBox 13"/>
          <p:cNvSpPr txBox="1"/>
          <p:nvPr/>
        </p:nvSpPr>
        <p:spPr>
          <a:xfrm>
            <a:off x="7850188" y="3119438"/>
            <a:ext cx="554037" cy="585787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>
              <a:defRPr/>
            </a:pPr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872588"/>
            <a:ext cx="6977064" cy="2729915"/>
          </a:xfrm>
        </p:spPr>
        <p:txBody>
          <a:bodyPr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2"/>
            <a:ext cx="6564224" cy="594788"/>
          </a:xfrm>
        </p:spPr>
        <p:txBody>
          <a:bodyPr anchor="t"/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372797"/>
            <a:ext cx="7773339" cy="1421053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D8BDD2-AC50-4CF7-8ECD-C3ABC5BFE1DD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9A16920C-101F-455E-9BC3-A82222ED63E8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117175055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31" y="2138722"/>
            <a:ext cx="7773339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1" y="4662335"/>
            <a:ext cx="777333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257903-2D59-439D-BB3C-763E2B5DEA96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D4D191A9-4FCE-4797-939A-F19EA67ED60C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19657272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31" y="609600"/>
            <a:ext cx="7773339" cy="1605094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31" y="2367093"/>
            <a:ext cx="2474232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31" y="2943356"/>
            <a:ext cx="2474232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9292" y="2367093"/>
            <a:ext cx="246864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12" y="2943356"/>
            <a:ext cx="2477513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2367093"/>
            <a:ext cx="247869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9974" y="2943356"/>
            <a:ext cx="2478696" cy="2847845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3" name="Date Placeholder 2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14B68B-E388-49B6-8B6A-E34F8BC230A0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14" name="Footer Placeholder 3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16" name="Slide Number Placeholder 4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 sz="2000" b="1" i="0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C907F144-5F3C-4D80-B551-7D3C6AA29E3F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6926741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圖片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31" y="610772"/>
            <a:ext cx="7773339" cy="1603922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31" y="4204820"/>
            <a:ext cx="2472307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5331" y="2367093"/>
            <a:ext cx="2472307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31" y="4781082"/>
            <a:ext cx="2472307" cy="1010118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69" y="4204820"/>
            <a:ext cx="247637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331011" y="2367093"/>
            <a:ext cx="2477514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11" y="4781081"/>
            <a:ext cx="2477514" cy="1010119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9974" y="4204820"/>
            <a:ext cx="247551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7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79974" y="2367093"/>
            <a:ext cx="2478696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TW" altLang="en-US" noProof="0" smtClean="0"/>
              <a:t>按一下圖示以新增圖片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9880" y="4781079"/>
            <a:ext cx="2478790" cy="1010121"/>
          </a:xfrm>
        </p:spPr>
        <p:txBody>
          <a:bodyPr anchor="t"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12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7B4176-AD54-44BC-ACCB-5FFAE5FCF67B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13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9341A60F-4EE3-4C03-ADC4-109C1FEAF144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78105012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2367094"/>
            <a:ext cx="7773339" cy="3424107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24B128B-A7FF-4224-84C2-D590FD40FEB0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A15260B2-C0EB-47D3-B8CE-A1C0AD51EB7E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33239625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609602"/>
            <a:ext cx="1914995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685331" y="609602"/>
            <a:ext cx="5744043" cy="5181599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082E7-5388-49B8-89D0-C5FECA3ACE7F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 sz="2000" b="1"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FF7549D0-5856-4E5E-9C18-F50D8305C19D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  <p:extLst>
      <p:ext uri="{BB962C8B-B14F-4D97-AF65-F5344CB8AC3E}">
        <p14:creationId xmlns:p14="http://schemas.microsoft.com/office/powerpoint/2010/main" val="35589490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100000">
              <a:srgbClr val="B8B8B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19125"/>
            <a:ext cx="7772400" cy="15954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366963"/>
            <a:ext cx="7772400" cy="342423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fld id="{0D42120C-954F-47E7-87E5-B02980914B0A}" type="datetime1">
              <a:rPr lang="zh-TW" altLang="en-US"/>
              <a:pPr>
                <a:defRPr/>
              </a:pPr>
              <a:t>2017/7/5</a:t>
            </a:fld>
            <a:endParaRPr lang="en-GB" altLang="zh-TW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>
              <a:defRPr/>
            </a:pPr>
            <a:endParaRPr lang="en-GB" altLang="zh-TW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0913" y="6492875"/>
            <a:ext cx="5730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 b="1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defRPr>
            </a:lvl1pPr>
          </a:lstStyle>
          <a:p>
            <a:pPr>
              <a:defRPr/>
            </a:pPr>
            <a:fld id="{631831CF-8075-461A-AF72-EC01561F402E}" type="slidenum">
              <a:rPr lang="en-GB" altLang="zh-TW"/>
              <a:pPr>
                <a:defRPr/>
              </a:pPr>
              <a:t>‹#›</a:t>
            </a:fld>
            <a:endParaRPr lang="en-GB" altLang="zh-TW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70" r:id="rId1"/>
    <p:sldLayoutId id="2147484072" r:id="rId2"/>
    <p:sldLayoutId id="2147484073" r:id="rId3"/>
    <p:sldLayoutId id="2147484074" r:id="rId4"/>
    <p:sldLayoutId id="2147484075" r:id="rId5"/>
    <p:sldLayoutId id="2147484076" r:id="rId6"/>
    <p:sldLayoutId id="2147484077" r:id="rId7"/>
    <p:sldLayoutId id="2147484071" r:id="rId8"/>
    <p:sldLayoutId id="2147484078" r:id="rId9"/>
    <p:sldLayoutId id="2147484079" r:id="rId10"/>
    <p:sldLayoutId id="2147484080" r:id="rId11"/>
    <p:sldLayoutId id="2147484081" r:id="rId12"/>
    <p:sldLayoutId id="2147484082" r:id="rId13"/>
    <p:sldLayoutId id="2147484083" r:id="rId14"/>
    <p:sldLayoutId id="2147484084" r:id="rId15"/>
    <p:sldLayoutId id="2147484085" r:id="rId16"/>
    <p:sldLayoutId id="2147484086" r:id="rId17"/>
  </p:sldLayoutIdLst>
  <p:hf hdr="0" ftr="0" dt="0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 kern="1200" cap="all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5pPr>
      <a:lvl6pPr marL="4572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6pPr>
      <a:lvl7pPr marL="9144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7pPr>
      <a:lvl8pPr marL="13716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8pPr>
      <a:lvl9pPr marL="1828800" algn="ctr" rtl="0" fontAlgn="base">
        <a:lnSpc>
          <a:spcPct val="90000"/>
        </a:lnSpc>
        <a:spcBef>
          <a:spcPct val="0"/>
        </a:spcBef>
        <a:spcAft>
          <a:spcPct val="0"/>
        </a:spcAft>
        <a:defRPr sz="3600">
          <a:solidFill>
            <a:schemeClr val="tx1"/>
          </a:solidFill>
          <a:latin typeface="Tw Cen MT"/>
        </a:defRPr>
      </a:lvl9pPr>
    </p:titleStyle>
    <p:bodyStyle>
      <a:lvl1pPr marL="228600" indent="-228600" algn="l" rtl="0" eaLnBrk="0" fontAlgn="base" hangingPunct="0">
        <a:lnSpc>
          <a:spcPct val="120000"/>
        </a:lnSpc>
        <a:spcBef>
          <a:spcPts val="10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2000" kern="1200" cap="all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kern="1200" cap="all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600" kern="1200" cap="all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120000"/>
        </a:lnSpc>
        <a:spcBef>
          <a:spcPts val="500"/>
        </a:spcBef>
        <a:spcAft>
          <a:spcPct val="0"/>
        </a:spcAft>
        <a:buClr>
          <a:schemeClr val="tx1"/>
        </a:buClr>
        <a:buFont typeface="Arial" panose="020B0604020202020204" pitchFamily="34" charset="0"/>
        <a:buChar char="•"/>
        <a:defRPr sz="1400" kern="1200" cap="all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7" Type="http://schemas.openxmlformats.org/officeDocument/2006/relationships/chart" Target="../charts/chart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oleObject" Target="../embeddings/Microsoft_Excel_97-2003____1.xls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9FCF7"/>
            </a:gs>
            <a:gs pos="74001">
              <a:srgbClr val="C9E3B3"/>
            </a:gs>
            <a:gs pos="83000">
              <a:srgbClr val="C9E3B3"/>
            </a:gs>
            <a:gs pos="100000">
              <a:srgbClr val="DBECC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2"/>
          <p:cNvSpPr>
            <a:spLocks noGrp="1" noChangeArrowheads="1"/>
          </p:cNvSpPr>
          <p:nvPr>
            <p:ph type="title"/>
          </p:nvPr>
        </p:nvSpPr>
        <p:spPr>
          <a:xfrm>
            <a:off x="827584" y="188640"/>
            <a:ext cx="7326312" cy="1439862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zh-TW" altLang="en-US" b="1" dirty="0" smtClean="0">
                <a:solidFill>
                  <a:srgbClr val="33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人口販運是什麼</a:t>
            </a:r>
            <a:r>
              <a:rPr lang="en-US" altLang="zh-TW" b="1" dirty="0" smtClean="0">
                <a:solidFill>
                  <a:srgbClr val="33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lang="zh-TW" altLang="en-US" b="1" dirty="0">
              <a:solidFill>
                <a:srgbClr val="3333CC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2" name="內容版面配置區 1"/>
          <p:cNvSpPr>
            <a:spLocks noGrp="1"/>
          </p:cNvSpPr>
          <p:nvPr>
            <p:ph sz="quarter" idx="13"/>
          </p:nvPr>
        </p:nvSpPr>
        <p:spPr>
          <a:xfrm>
            <a:off x="814530" y="5504959"/>
            <a:ext cx="2232248" cy="1310542"/>
          </a:xfrm>
        </p:spPr>
        <p:txBody>
          <a:bodyPr>
            <a:normAutofit/>
          </a:bodyPr>
          <a:lstStyle/>
          <a:p>
            <a:pPr marL="0" indent="0" algn="ctr">
              <a:lnSpc>
                <a:spcPts val="2500"/>
              </a:lnSpc>
              <a:buFont typeface="Arial" panose="020B0604020202020204" pitchFamily="34" charset="0"/>
              <a:buNone/>
              <a:defRPr/>
            </a:pPr>
            <a:r>
              <a:rPr lang="zh-TW" altLang="en-US" sz="2800" dirty="0" smtClean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內政部</a:t>
            </a:r>
            <a:endParaRPr lang="en-US" altLang="zh-TW" sz="2800" dirty="0" smtClean="0">
              <a:solidFill>
                <a:srgbClr val="00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lnSpc>
                <a:spcPts val="2500"/>
              </a:lnSpc>
              <a:buFont typeface="Arial" panose="020B0604020202020204" pitchFamily="34" charset="0"/>
              <a:buNone/>
              <a:defRPr/>
            </a:pPr>
            <a:r>
              <a:rPr lang="en-US" altLang="zh-TW" sz="2800" dirty="0" smtClean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106.7.6</a:t>
            </a:r>
            <a:r>
              <a:rPr lang="en-US" altLang="zh-TW" sz="2800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endParaRPr lang="zh-TW" altLang="en-US" sz="2800" dirty="0">
              <a:solidFill>
                <a:srgbClr val="00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19460" name="投影片編號版面配置區 2"/>
          <p:cNvSpPr>
            <a:spLocks noGrp="1"/>
          </p:cNvSpPr>
          <p:nvPr>
            <p:ph type="sldNum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45A82A11-D66E-410C-B3B0-30F212E749F3}" type="slidenum">
              <a:rPr lang="en-GB" altLang="zh-TW" smtClean="0">
                <a:latin typeface="標楷體" panose="03000509000000000000" pitchFamily="65" charset="-12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1</a:t>
            </a:fld>
            <a:endParaRPr lang="en-GB" altLang="zh-TW" dirty="0" smtClean="0">
              <a:latin typeface="標楷體" panose="03000509000000000000" pitchFamily="65" charset="-120"/>
            </a:endParaRP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251520" y="5504959"/>
            <a:ext cx="833682" cy="833682"/>
          </a:xfrm>
          <a:prstGeom prst="rect">
            <a:avLst/>
          </a:prstGeom>
        </p:spPr>
      </p:pic>
      <p:grpSp>
        <p:nvGrpSpPr>
          <p:cNvPr id="11" name="群組 44"/>
          <p:cNvGrpSpPr>
            <a:grpSpLocks/>
          </p:cNvGrpSpPr>
          <p:nvPr/>
        </p:nvGrpSpPr>
        <p:grpSpPr bwMode="auto">
          <a:xfrm>
            <a:off x="1200437" y="1825738"/>
            <a:ext cx="2054908" cy="1963301"/>
            <a:chOff x="-2089248" y="620688"/>
            <a:chExt cx="1404664" cy="1404664"/>
          </a:xfrm>
        </p:grpSpPr>
        <p:pic>
          <p:nvPicPr>
            <p:cNvPr id="12" name="Picture 28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2089248" y="620688"/>
              <a:ext cx="1404664" cy="1404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矩形 30"/>
            <p:cNvSpPr>
              <a:spLocks noChangeArrowheads="1"/>
            </p:cNvSpPr>
            <p:nvPr/>
          </p:nvSpPr>
          <p:spPr bwMode="auto">
            <a:xfrm>
              <a:off x="-2086742" y="1052737"/>
              <a:ext cx="1388544" cy="46242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>
                <a:buClr>
                  <a:srgbClr val="000000"/>
                </a:buClr>
                <a:buSzPct val="65000"/>
              </a:pPr>
              <a:r>
                <a:rPr kumimoji="0" lang="zh-TW" altLang="en-US" sz="3600" b="1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人口販運</a:t>
              </a:r>
            </a:p>
          </p:txBody>
        </p:sp>
      </p:grpSp>
      <p:grpSp>
        <p:nvGrpSpPr>
          <p:cNvPr id="15" name="群組 47"/>
          <p:cNvGrpSpPr>
            <a:grpSpLocks/>
          </p:cNvGrpSpPr>
          <p:nvPr/>
        </p:nvGrpSpPr>
        <p:grpSpPr bwMode="auto">
          <a:xfrm>
            <a:off x="6300192" y="1825738"/>
            <a:ext cx="2160240" cy="1963301"/>
            <a:chOff x="7098996" y="3824536"/>
            <a:chExt cx="1739148" cy="1404664"/>
          </a:xfrm>
        </p:grpSpPr>
        <p:pic>
          <p:nvPicPr>
            <p:cNvPr id="16" name="Picture 28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1792" y="3824536"/>
              <a:ext cx="1404664" cy="1404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矩形 18"/>
            <p:cNvSpPr>
              <a:spLocks noChangeArrowheads="1"/>
            </p:cNvSpPr>
            <p:nvPr/>
          </p:nvSpPr>
          <p:spPr bwMode="auto">
            <a:xfrm>
              <a:off x="7098996" y="4293096"/>
              <a:ext cx="1739148" cy="580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>
                <a:buClr>
                  <a:srgbClr val="000000"/>
                </a:buClr>
                <a:buSzPct val="65000"/>
              </a:pPr>
              <a:r>
                <a:rPr kumimoji="0" lang="zh-TW" altLang="en-US" b="1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軍火走私</a:t>
              </a:r>
            </a:p>
          </p:txBody>
        </p:sp>
      </p:grpSp>
      <p:grpSp>
        <p:nvGrpSpPr>
          <p:cNvPr id="18" name="群組 48"/>
          <p:cNvGrpSpPr>
            <a:grpSpLocks/>
          </p:cNvGrpSpPr>
          <p:nvPr/>
        </p:nvGrpSpPr>
        <p:grpSpPr bwMode="auto">
          <a:xfrm>
            <a:off x="3913565" y="1853085"/>
            <a:ext cx="1907721" cy="1963301"/>
            <a:chOff x="7271792" y="5336704"/>
            <a:chExt cx="1404664" cy="1404664"/>
          </a:xfrm>
        </p:grpSpPr>
        <p:pic>
          <p:nvPicPr>
            <p:cNvPr id="19" name="Picture 28"/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71792" y="5336704"/>
              <a:ext cx="1404664" cy="140466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0" name="矩形 17"/>
            <p:cNvSpPr>
              <a:spLocks noChangeArrowheads="1"/>
            </p:cNvSpPr>
            <p:nvPr/>
          </p:nvSpPr>
          <p:spPr bwMode="auto">
            <a:xfrm>
              <a:off x="7504739" y="5805264"/>
              <a:ext cx="983412" cy="58024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algn="ctr" eaLnBrk="1" hangingPunct="1">
                <a:buClr>
                  <a:srgbClr val="000000"/>
                </a:buClr>
                <a:buSzPct val="65000"/>
              </a:pPr>
              <a:r>
                <a:rPr kumimoji="0" lang="zh-TW" altLang="en-US" b="1" dirty="0" smtClean="0">
                  <a:solidFill>
                    <a:prstClr val="black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販毒</a:t>
              </a:r>
            </a:p>
          </p:txBody>
        </p:sp>
      </p:grpSp>
      <p:sp>
        <p:nvSpPr>
          <p:cNvPr id="9" name="雲朵形圖說文字 8"/>
          <p:cNvSpPr/>
          <p:nvPr/>
        </p:nvSpPr>
        <p:spPr>
          <a:xfrm>
            <a:off x="3995937" y="4471293"/>
            <a:ext cx="4841990" cy="2207319"/>
          </a:xfrm>
          <a:prstGeom prst="cloudCallout">
            <a:avLst>
              <a:gd name="adj1" fmla="val -96102"/>
              <a:gd name="adj2" fmla="val -101198"/>
            </a:avLst>
          </a:prstGeom>
          <a:solidFill>
            <a:srgbClr val="00B0F0">
              <a:alpha val="63000"/>
            </a:srgb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7" name="矩形 6"/>
          <p:cNvSpPr/>
          <p:nvPr/>
        </p:nvSpPr>
        <p:spPr>
          <a:xfrm>
            <a:off x="4585766" y="4725144"/>
            <a:ext cx="401868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人口販運是國際社會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公認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違反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人權、嚴重的三大跨國性犯罪之一，尤其常以婦女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及兒童為對象</a:t>
            </a:r>
            <a:r>
              <a:rPr lang="zh-TW" altLang="en-US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的犯罪</a:t>
            </a:r>
            <a:r>
              <a:rPr lang="zh-TW" altLang="en-US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9FCF7"/>
            </a:gs>
            <a:gs pos="74001">
              <a:srgbClr val="C9E3B3"/>
            </a:gs>
            <a:gs pos="83000">
              <a:srgbClr val="C9E3B3"/>
            </a:gs>
            <a:gs pos="100000">
              <a:srgbClr val="DBECC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5"/>
          <p:cNvSpPr>
            <a:spLocks noGrp="1" noChangeArrowheads="1"/>
          </p:cNvSpPr>
          <p:nvPr>
            <p:ph type="sldNum" sz="quarter" idx="16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fld id="{62BF1154-0131-412C-8F1A-477602CCDF4F}" type="slidenum">
              <a:rPr lang="en-GB" altLang="zh-TW" sz="1600" smtClean="0">
                <a:solidFill>
                  <a:srgbClr val="000000"/>
                </a:solidFill>
                <a:latin typeface="標楷體" panose="03000509000000000000" pitchFamily="65" charset="-120"/>
              </a:rPr>
              <a:pPr>
                <a:lnSpc>
                  <a:spcPct val="100000"/>
                </a:lnSpc>
                <a:spcBef>
                  <a:spcPct val="0"/>
                </a:spcBef>
                <a:buClr>
                  <a:srgbClr val="000000"/>
                </a:buClr>
                <a:buFont typeface="Arial" panose="020B0604020202020204" pitchFamily="34" charset="0"/>
                <a:buNone/>
              </a:pPr>
              <a:t>2</a:t>
            </a:fld>
            <a:endParaRPr lang="en-GB" altLang="zh-TW" sz="1600" smtClean="0">
              <a:solidFill>
                <a:srgbClr val="000000"/>
              </a:solidFill>
              <a:latin typeface="標楷體" panose="03000509000000000000" pitchFamily="65" charset="-120"/>
            </a:endParaRPr>
          </a:p>
        </p:txBody>
      </p:sp>
      <p:sp>
        <p:nvSpPr>
          <p:cNvPr id="27651" name="Rectangle 19"/>
          <p:cNvSpPr>
            <a:spLocks noChangeArrowheads="1"/>
          </p:cNvSpPr>
          <p:nvPr/>
        </p:nvSpPr>
        <p:spPr bwMode="auto">
          <a:xfrm>
            <a:off x="250825" y="188640"/>
            <a:ext cx="8893175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algn="ctr" defTabSz="914400" eaLnBrk="1" hangingPunct="1">
              <a:lnSpc>
                <a:spcPct val="100000"/>
              </a:lnSpc>
              <a:spcBef>
                <a:spcPts val="700"/>
              </a:spcBef>
              <a:buClr>
                <a:srgbClr val="3399FF"/>
              </a:buClr>
              <a:buSzPct val="60000"/>
              <a:buFont typeface="Wingdings" panose="05000000000000000000" pitchFamily="2" charset="2"/>
              <a:buNone/>
            </a:pPr>
            <a:r>
              <a:rPr kumimoji="0" lang="zh-TW" altLang="en-GB" sz="3200" b="1" dirty="0" smtClean="0">
                <a:solidFill>
                  <a:srgbClr val="33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人口販運評等</a:t>
            </a:r>
            <a:r>
              <a:rPr kumimoji="0" lang="zh-TW" altLang="en-US" sz="3200" b="1" dirty="0" smtClean="0">
                <a:solidFill>
                  <a:srgbClr val="33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差有何嚴重</a:t>
            </a:r>
            <a:r>
              <a:rPr kumimoji="0" lang="en-US" altLang="zh-TW" sz="3200" b="1" dirty="0" smtClean="0">
                <a:solidFill>
                  <a:srgbClr val="33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kumimoji="0" lang="zh-TW" altLang="en-GB" sz="3200" b="1" dirty="0">
              <a:solidFill>
                <a:srgbClr val="3333CC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pSp>
        <p:nvGrpSpPr>
          <p:cNvPr id="6" name="群組 34"/>
          <p:cNvGrpSpPr>
            <a:grpSpLocks/>
          </p:cNvGrpSpPr>
          <p:nvPr/>
        </p:nvGrpSpPr>
        <p:grpSpPr bwMode="auto">
          <a:xfrm>
            <a:off x="250825" y="1053324"/>
            <a:ext cx="8497639" cy="3694205"/>
            <a:chOff x="505927" y="2214450"/>
            <a:chExt cx="8132146" cy="4094870"/>
          </a:xfrm>
        </p:grpSpPr>
        <p:grpSp>
          <p:nvGrpSpPr>
            <p:cNvPr id="27653" name="群組 8"/>
            <p:cNvGrpSpPr>
              <a:grpSpLocks/>
            </p:cNvGrpSpPr>
            <p:nvPr/>
          </p:nvGrpSpPr>
          <p:grpSpPr bwMode="auto">
            <a:xfrm>
              <a:off x="3045890" y="2293616"/>
              <a:ext cx="5592183" cy="889843"/>
              <a:chOff x="2542341" y="46261"/>
              <a:chExt cx="5592183" cy="889843"/>
            </a:xfrm>
          </p:grpSpPr>
          <p:sp>
            <p:nvSpPr>
              <p:cNvPr id="29" name="圓角化同側角落矩形 28"/>
              <p:cNvSpPr/>
              <p:nvPr/>
            </p:nvSpPr>
            <p:spPr>
              <a:xfrm rot="5400000">
                <a:off x="4894027" y="-2304855"/>
                <a:ext cx="889152" cy="5591843"/>
              </a:xfrm>
              <a:prstGeom prst="round2SameRect">
                <a:avLst/>
              </a:prstGeom>
              <a:solidFill>
                <a:srgbClr val="C0504D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C0504D">
                    <a:tint val="40000"/>
                    <a:alpha val="90000"/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</p:sp>
          <p:sp>
            <p:nvSpPr>
              <p:cNvPr id="30" name="圓角化同側角落矩形 4"/>
              <p:cNvSpPr/>
              <p:nvPr/>
            </p:nvSpPr>
            <p:spPr>
              <a:xfrm>
                <a:off x="2542681" y="89360"/>
                <a:ext cx="5548975" cy="80341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80010" tIns="40005" rIns="80010" bIns="40005" spcCol="1270" anchor="ctr"/>
              <a:lstStyle/>
              <a:p>
                <a:pPr marL="0" lvl="1" algn="just" defTabSz="93345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完全符合美國所制定「人口販運被害人保護法（</a:t>
                </a:r>
                <a:r>
                  <a:rPr kumimoji="0" lang="en-US" altLang="zh-TW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TVPA</a:t>
                </a:r>
                <a:r>
                  <a:rPr kumimoji="0" lang="zh-TW" altLang="en-US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）」所規範標準</a:t>
                </a:r>
                <a:r>
                  <a:rPr kumimoji="0" lang="zh-TW" altLang="en-US" sz="2800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。</a:t>
                </a:r>
                <a:endParaRPr kumimoji="0" lang="zh-TW" altLang="en-US" sz="2800" b="1" kern="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Book Antiqua"/>
                </a:endParaRPr>
              </a:p>
            </p:txBody>
          </p:sp>
        </p:grpSp>
        <p:grpSp>
          <p:nvGrpSpPr>
            <p:cNvPr id="27654" name="群組 9"/>
            <p:cNvGrpSpPr>
              <a:grpSpLocks/>
            </p:cNvGrpSpPr>
            <p:nvPr/>
          </p:nvGrpSpPr>
          <p:grpSpPr bwMode="auto">
            <a:xfrm>
              <a:off x="505927" y="2214450"/>
              <a:ext cx="2540303" cy="1063810"/>
              <a:chOff x="2378" y="-32905"/>
              <a:chExt cx="2540303" cy="1063810"/>
            </a:xfrm>
          </p:grpSpPr>
          <p:sp>
            <p:nvSpPr>
              <p:cNvPr id="27" name="圓角矩形 26"/>
              <p:cNvSpPr/>
              <p:nvPr/>
            </p:nvSpPr>
            <p:spPr>
              <a:xfrm>
                <a:off x="2378" y="52838"/>
                <a:ext cx="2540303" cy="978067"/>
              </a:xfrm>
              <a:prstGeom prst="roundRect">
                <a:avLst/>
              </a:prstGeom>
              <a:solidFill>
                <a:srgbClr val="C0504D">
                  <a:hueOff val="0"/>
                  <a:satOff val="0"/>
                  <a:lumOff val="0"/>
                  <a:alphaOff val="0"/>
                </a:srgbClr>
              </a:solidFill>
              <a:ln w="381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sp>
          <p:sp>
            <p:nvSpPr>
              <p:cNvPr id="28" name="圓角矩形 6"/>
              <p:cNvSpPr/>
              <p:nvPr/>
            </p:nvSpPr>
            <p:spPr>
              <a:xfrm>
                <a:off x="50009" y="-32905"/>
                <a:ext cx="2445042" cy="965373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Col="1270" anchor="ctr"/>
              <a:lstStyle/>
              <a:p>
                <a:pPr algn="ctr" defTabSz="1066800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35000"/>
                  </a:spcAft>
                  <a:defRPr/>
                </a:pPr>
                <a:r>
                  <a:rPr kumimoji="0" lang="zh-TW" altLang="en-US" sz="2800" kern="0" dirty="0">
                    <a:ln/>
                    <a:solidFill>
                      <a:prstClr val="white"/>
                    </a:solidFill>
                    <a:latin typeface="標楷體" pitchFamily="65" charset="-120"/>
                    <a:ea typeface="標楷體" pitchFamily="65" charset="-120"/>
                  </a:rPr>
                  <a:t>第一級國家</a:t>
                </a:r>
                <a:endParaRPr kumimoji="0" lang="zh-TW" altLang="en-US" sz="2800" b="1" kern="0" dirty="0">
                  <a:solidFill>
                    <a:prstClr val="white"/>
                  </a:solidFill>
                  <a:latin typeface="Book Antiqua"/>
                </a:endParaRPr>
              </a:p>
            </p:txBody>
          </p:sp>
        </p:grpSp>
        <p:grpSp>
          <p:nvGrpSpPr>
            <p:cNvPr id="27655" name="群組 10"/>
            <p:cNvGrpSpPr>
              <a:grpSpLocks/>
            </p:cNvGrpSpPr>
            <p:nvPr/>
          </p:nvGrpSpPr>
          <p:grpSpPr bwMode="auto">
            <a:xfrm>
              <a:off x="3045890" y="3320828"/>
              <a:ext cx="5592183" cy="889843"/>
              <a:chOff x="2542341" y="1073473"/>
              <a:chExt cx="5592183" cy="889843"/>
            </a:xfrm>
          </p:grpSpPr>
          <p:sp>
            <p:nvSpPr>
              <p:cNvPr id="25" name="圓角化同側角落矩形 24"/>
              <p:cNvSpPr/>
              <p:nvPr/>
            </p:nvSpPr>
            <p:spPr>
              <a:xfrm rot="5400000">
                <a:off x="4894027" y="-1277568"/>
                <a:ext cx="889152" cy="5591843"/>
              </a:xfrm>
              <a:prstGeom prst="round2SameRect">
                <a:avLst/>
              </a:prstGeom>
              <a:solidFill>
                <a:srgbClr val="9BBB59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9BBB59">
                    <a:tint val="40000"/>
                    <a:alpha val="90000"/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</p:sp>
          <p:sp>
            <p:nvSpPr>
              <p:cNvPr id="26" name="圓角化同側角落矩形 8"/>
              <p:cNvSpPr/>
              <p:nvPr/>
            </p:nvSpPr>
            <p:spPr>
              <a:xfrm>
                <a:off x="2542681" y="1116648"/>
                <a:ext cx="5548975" cy="80341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80010" tIns="40005" rIns="80010" bIns="40005" spcCol="1270" anchor="ctr"/>
              <a:lstStyle/>
              <a:p>
                <a:pPr marL="0" lvl="1" algn="just" defTabSz="93345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雖然未完全符合</a:t>
                </a:r>
                <a:r>
                  <a:rPr kumimoji="0" lang="en-US" altLang="zh-TW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TVPA</a:t>
                </a:r>
                <a:r>
                  <a:rPr kumimoji="0" lang="zh-TW" altLang="en-US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規範標準，但仍在各項措施上積極推動和改善者</a:t>
                </a:r>
                <a:r>
                  <a:rPr kumimoji="0" lang="zh-TW" altLang="en-US" sz="2800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。</a:t>
                </a:r>
                <a:endParaRPr kumimoji="0" lang="zh-TW" altLang="en-US" sz="2800" b="1" kern="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Book Antiqua"/>
                </a:endParaRPr>
              </a:p>
            </p:txBody>
          </p:sp>
        </p:grpSp>
        <p:grpSp>
          <p:nvGrpSpPr>
            <p:cNvPr id="27656" name="群組 11"/>
            <p:cNvGrpSpPr>
              <a:grpSpLocks/>
            </p:cNvGrpSpPr>
            <p:nvPr/>
          </p:nvGrpSpPr>
          <p:grpSpPr bwMode="auto">
            <a:xfrm>
              <a:off x="505927" y="3276600"/>
              <a:ext cx="2539962" cy="978296"/>
              <a:chOff x="2378" y="1029245"/>
              <a:chExt cx="2539962" cy="978296"/>
            </a:xfrm>
          </p:grpSpPr>
          <p:sp>
            <p:nvSpPr>
              <p:cNvPr id="23" name="圓角矩形 22"/>
              <p:cNvSpPr/>
              <p:nvPr/>
            </p:nvSpPr>
            <p:spPr>
              <a:xfrm>
                <a:off x="2378" y="1029321"/>
                <a:ext cx="2540303" cy="978067"/>
              </a:xfrm>
              <a:prstGeom prst="roundRect">
                <a:avLst/>
              </a:prstGeom>
              <a:solidFill>
                <a:srgbClr val="9BBB59">
                  <a:hueOff val="0"/>
                  <a:satOff val="0"/>
                  <a:lumOff val="0"/>
                  <a:alphaOff val="0"/>
                </a:srgbClr>
              </a:solidFill>
              <a:ln w="381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sp>
          <p:sp>
            <p:nvSpPr>
              <p:cNvPr id="24" name="圓角矩形 10"/>
              <p:cNvSpPr/>
              <p:nvPr/>
            </p:nvSpPr>
            <p:spPr>
              <a:xfrm>
                <a:off x="50009" y="1076954"/>
                <a:ext cx="2445042" cy="882801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Col="1270" anchor="ctr"/>
              <a:lstStyle/>
              <a:p>
                <a:pPr algn="ctr" defTabSz="1066800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35000"/>
                  </a:spcAft>
                  <a:defRPr/>
                </a:pPr>
                <a:r>
                  <a:rPr kumimoji="0" lang="zh-TW" altLang="en-US" sz="2800" kern="0" dirty="0">
                    <a:ln/>
                    <a:solidFill>
                      <a:prstClr val="white"/>
                    </a:solidFill>
                    <a:latin typeface="標楷體" pitchFamily="65" charset="-120"/>
                    <a:ea typeface="標楷體" pitchFamily="65" charset="-120"/>
                  </a:rPr>
                  <a:t>第二級國家</a:t>
                </a:r>
                <a:endParaRPr kumimoji="0" lang="zh-TW" altLang="en-US" sz="2800" b="1" kern="0" dirty="0">
                  <a:solidFill>
                    <a:prstClr val="white"/>
                  </a:solidFill>
                  <a:latin typeface="Book Antiqua"/>
                </a:endParaRPr>
              </a:p>
            </p:txBody>
          </p:sp>
        </p:grpSp>
        <p:grpSp>
          <p:nvGrpSpPr>
            <p:cNvPr id="27657" name="群組 13"/>
            <p:cNvGrpSpPr>
              <a:grpSpLocks/>
            </p:cNvGrpSpPr>
            <p:nvPr/>
          </p:nvGrpSpPr>
          <p:grpSpPr bwMode="auto">
            <a:xfrm>
              <a:off x="3045890" y="4348040"/>
              <a:ext cx="5592183" cy="889843"/>
              <a:chOff x="2542341" y="2100685"/>
              <a:chExt cx="5592183" cy="889843"/>
            </a:xfrm>
          </p:grpSpPr>
          <p:sp>
            <p:nvSpPr>
              <p:cNvPr id="21" name="圓角化同側角落矩形 20"/>
              <p:cNvSpPr/>
              <p:nvPr/>
            </p:nvSpPr>
            <p:spPr>
              <a:xfrm rot="5400000">
                <a:off x="4894027" y="-250279"/>
                <a:ext cx="889152" cy="5591843"/>
              </a:xfrm>
              <a:prstGeom prst="round2SameRect">
                <a:avLst/>
              </a:prstGeom>
              <a:solidFill>
                <a:srgbClr val="8064A2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8064A2">
                    <a:tint val="40000"/>
                    <a:alpha val="90000"/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</p:sp>
          <p:sp>
            <p:nvSpPr>
              <p:cNvPr id="22" name="圓角化同側角落矩形 12"/>
              <p:cNvSpPr/>
              <p:nvPr/>
            </p:nvSpPr>
            <p:spPr>
              <a:xfrm>
                <a:off x="2542681" y="2143936"/>
                <a:ext cx="5548975" cy="80341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80010" tIns="40005" rIns="80010" bIns="40005" spcCol="1270" anchor="ctr"/>
              <a:lstStyle/>
              <a:p>
                <a:pPr marL="0" lvl="1" algn="just" defTabSz="93345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政府雖致力於在打擊人口販運犯罪，但仍存在某些情形者。</a:t>
                </a:r>
                <a:endParaRPr kumimoji="0" lang="zh-TW" altLang="en-US" b="1" kern="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Book Antiqua"/>
                </a:endParaRPr>
              </a:p>
            </p:txBody>
          </p:sp>
        </p:grpSp>
        <p:grpSp>
          <p:nvGrpSpPr>
            <p:cNvPr id="27658" name="群組 15"/>
            <p:cNvGrpSpPr>
              <a:grpSpLocks/>
            </p:cNvGrpSpPr>
            <p:nvPr/>
          </p:nvGrpSpPr>
          <p:grpSpPr bwMode="auto">
            <a:xfrm>
              <a:off x="505927" y="4303812"/>
              <a:ext cx="2539962" cy="978296"/>
              <a:chOff x="2378" y="2056457"/>
              <a:chExt cx="2539962" cy="978296"/>
            </a:xfrm>
          </p:grpSpPr>
          <p:sp>
            <p:nvSpPr>
              <p:cNvPr id="19" name="圓角矩形 18"/>
              <p:cNvSpPr/>
              <p:nvPr/>
            </p:nvSpPr>
            <p:spPr>
              <a:xfrm>
                <a:off x="2378" y="2056610"/>
                <a:ext cx="2540303" cy="978067"/>
              </a:xfrm>
              <a:prstGeom prst="roundRect">
                <a:avLst/>
              </a:prstGeom>
              <a:solidFill>
                <a:srgbClr val="8064A2">
                  <a:hueOff val="0"/>
                  <a:satOff val="0"/>
                  <a:lumOff val="0"/>
                  <a:alphaOff val="0"/>
                </a:srgbClr>
              </a:solidFill>
              <a:ln w="381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sp>
          <p:sp>
            <p:nvSpPr>
              <p:cNvPr id="20" name="圓角矩形 14"/>
              <p:cNvSpPr/>
              <p:nvPr/>
            </p:nvSpPr>
            <p:spPr>
              <a:xfrm>
                <a:off x="50009" y="2104243"/>
                <a:ext cx="2445042" cy="882801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Col="1270" anchor="ctr"/>
              <a:lstStyle/>
              <a:p>
                <a:pPr algn="ctr" defTabSz="1066800" eaLnBrk="1" fontAlgn="auto" hangingPunct="1">
                  <a:lnSpc>
                    <a:spcPts val="3200"/>
                  </a:lnSpc>
                  <a:spcBef>
                    <a:spcPts val="0"/>
                  </a:spcBef>
                  <a:spcAft>
                    <a:spcPct val="35000"/>
                  </a:spcAft>
                  <a:defRPr/>
                </a:pPr>
                <a:r>
                  <a:rPr kumimoji="0" lang="zh-TW" altLang="en-US" kern="0" dirty="0">
                    <a:ln/>
                    <a:solidFill>
                      <a:prstClr val="white"/>
                    </a:solidFill>
                    <a:latin typeface="標楷體" pitchFamily="65" charset="-120"/>
                    <a:ea typeface="標楷體" pitchFamily="65" charset="-120"/>
                  </a:rPr>
                  <a:t>第二</a:t>
                </a:r>
                <a:r>
                  <a:rPr kumimoji="0" lang="zh-TW" altLang="en-US" kern="0" dirty="0" smtClean="0">
                    <a:ln/>
                    <a:solidFill>
                      <a:prstClr val="white"/>
                    </a:solidFill>
                    <a:latin typeface="標楷體" pitchFamily="65" charset="-120"/>
                    <a:ea typeface="標楷體" pitchFamily="65" charset="-120"/>
                  </a:rPr>
                  <a:t>級觀察</a:t>
                </a:r>
                <a:r>
                  <a:rPr kumimoji="0" lang="zh-TW" altLang="en-US" kern="0" dirty="0">
                    <a:ln/>
                    <a:solidFill>
                      <a:prstClr val="white"/>
                    </a:solidFill>
                    <a:latin typeface="標楷體" pitchFamily="65" charset="-120"/>
                    <a:ea typeface="標楷體" pitchFamily="65" charset="-120"/>
                  </a:rPr>
                  <a:t>國家</a:t>
                </a:r>
                <a:endParaRPr kumimoji="0" lang="zh-TW" altLang="en-US" b="1" kern="0" dirty="0">
                  <a:solidFill>
                    <a:prstClr val="white"/>
                  </a:solidFill>
                  <a:latin typeface="Book Antiqua"/>
                </a:endParaRPr>
              </a:p>
            </p:txBody>
          </p:sp>
        </p:grpSp>
        <p:grpSp>
          <p:nvGrpSpPr>
            <p:cNvPr id="27659" name="群組 16"/>
            <p:cNvGrpSpPr>
              <a:grpSpLocks/>
            </p:cNvGrpSpPr>
            <p:nvPr/>
          </p:nvGrpSpPr>
          <p:grpSpPr bwMode="auto">
            <a:xfrm>
              <a:off x="3045890" y="5375250"/>
              <a:ext cx="5592183" cy="889843"/>
              <a:chOff x="2542341" y="3127895"/>
              <a:chExt cx="5592183" cy="889843"/>
            </a:xfrm>
          </p:grpSpPr>
          <p:sp>
            <p:nvSpPr>
              <p:cNvPr id="17" name="圓角化同側角落矩形 16"/>
              <p:cNvSpPr/>
              <p:nvPr/>
            </p:nvSpPr>
            <p:spPr>
              <a:xfrm rot="5400000">
                <a:off x="4894027" y="777009"/>
                <a:ext cx="889152" cy="5591843"/>
              </a:xfrm>
              <a:prstGeom prst="round2SameRect">
                <a:avLst/>
              </a:prstGeom>
              <a:solidFill>
                <a:srgbClr val="4BACC6">
                  <a:tint val="40000"/>
                  <a:alpha val="90000"/>
                  <a:hueOff val="0"/>
                  <a:satOff val="0"/>
                  <a:lumOff val="0"/>
                  <a:alphaOff val="0"/>
                </a:srgbClr>
              </a:solidFill>
              <a:ln w="25400" cap="flat" cmpd="sng" algn="ctr">
                <a:solidFill>
                  <a:srgbClr val="4BACC6">
                    <a:tint val="40000"/>
                    <a:alpha val="90000"/>
                    <a:hueOff val="0"/>
                    <a:satOff val="0"/>
                    <a:lumOff val="0"/>
                    <a:alphaOff val="0"/>
                  </a:srgbClr>
                </a:solidFill>
                <a:prstDash val="solid"/>
              </a:ln>
              <a:effectLst/>
            </p:spPr>
          </p:sp>
          <p:sp>
            <p:nvSpPr>
              <p:cNvPr id="18" name="圓角化同側角落矩形 16"/>
              <p:cNvSpPr/>
              <p:nvPr/>
            </p:nvSpPr>
            <p:spPr>
              <a:xfrm>
                <a:off x="2542681" y="3171225"/>
                <a:ext cx="5548975" cy="803412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lIns="80010" tIns="40005" rIns="80010" bIns="40005" spcCol="1270" anchor="ctr"/>
              <a:lstStyle/>
              <a:p>
                <a:pPr marL="0" lvl="1" algn="just" defTabSz="933450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政府並未致力於打擊人口販運犯罪，且各項條件亦未達到</a:t>
                </a:r>
                <a:r>
                  <a:rPr kumimoji="0" lang="en-US" altLang="zh-TW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TVPA</a:t>
                </a:r>
                <a:r>
                  <a:rPr kumimoji="0" lang="zh-TW" altLang="en-US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規範</a:t>
                </a:r>
                <a:r>
                  <a:rPr kumimoji="0" lang="zh-TW" altLang="en-US" kern="0" dirty="0" smtClean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的標準</a:t>
                </a:r>
                <a:r>
                  <a:rPr kumimoji="0" lang="zh-TW" altLang="en-US" kern="0" dirty="0">
                    <a:ln/>
                    <a:solidFill>
                      <a:prstClr val="black">
                        <a:hueOff val="0"/>
                        <a:satOff val="0"/>
                        <a:lumOff val="0"/>
                        <a:alphaOff val="0"/>
                      </a:prstClr>
                    </a:solidFill>
                    <a:latin typeface="標楷體" pitchFamily="65" charset="-120"/>
                    <a:ea typeface="標楷體" pitchFamily="65" charset="-120"/>
                  </a:rPr>
                  <a:t>。</a:t>
                </a:r>
                <a:endParaRPr kumimoji="0" lang="zh-TW" altLang="en-US" b="1" kern="0" dirty="0">
                  <a:solidFill>
                    <a:prstClr val="black">
                      <a:hueOff val="0"/>
                      <a:satOff val="0"/>
                      <a:lumOff val="0"/>
                      <a:alphaOff val="0"/>
                    </a:prstClr>
                  </a:solidFill>
                  <a:latin typeface="Book Antiqua"/>
                </a:endParaRPr>
              </a:p>
            </p:txBody>
          </p:sp>
        </p:grpSp>
        <p:grpSp>
          <p:nvGrpSpPr>
            <p:cNvPr id="27660" name="群組 17"/>
            <p:cNvGrpSpPr>
              <a:grpSpLocks/>
            </p:cNvGrpSpPr>
            <p:nvPr/>
          </p:nvGrpSpPr>
          <p:grpSpPr bwMode="auto">
            <a:xfrm>
              <a:off x="505927" y="5331024"/>
              <a:ext cx="2539962" cy="978296"/>
              <a:chOff x="2378" y="3083669"/>
              <a:chExt cx="2539962" cy="978296"/>
            </a:xfrm>
          </p:grpSpPr>
          <p:sp>
            <p:nvSpPr>
              <p:cNvPr id="15" name="圓角矩形 14"/>
              <p:cNvSpPr/>
              <p:nvPr/>
            </p:nvSpPr>
            <p:spPr>
              <a:xfrm>
                <a:off x="2378" y="3083898"/>
                <a:ext cx="2540303" cy="978067"/>
              </a:xfrm>
              <a:prstGeom prst="roundRect">
                <a:avLst/>
              </a:prstGeom>
              <a:solidFill>
                <a:srgbClr val="4BACC6">
                  <a:hueOff val="0"/>
                  <a:satOff val="0"/>
                  <a:lumOff val="0"/>
                  <a:alphaOff val="0"/>
                </a:srgbClr>
              </a:solidFill>
              <a:ln w="38100" cap="flat" cmpd="sng" algn="ctr">
                <a:solidFill>
                  <a:sysClr val="window" lastClr="FFFFFF">
                    <a:hueOff val="0"/>
                    <a:satOff val="0"/>
                    <a:lumOff val="0"/>
                    <a:alphaOff val="0"/>
                  </a:sysClr>
                </a:solidFill>
                <a:prstDash val="solid"/>
              </a:ln>
              <a:effectLst>
                <a:outerShdw blurRad="40000" dist="20000" dir="5400000" rotWithShape="0">
                  <a:srgbClr val="000000">
                    <a:alpha val="38000"/>
                  </a:srgbClr>
                </a:outerShdw>
              </a:effectLst>
            </p:spPr>
          </p:sp>
          <p:sp>
            <p:nvSpPr>
              <p:cNvPr id="16" name="圓角矩形 18"/>
              <p:cNvSpPr/>
              <p:nvPr/>
            </p:nvSpPr>
            <p:spPr>
              <a:xfrm>
                <a:off x="50009" y="3131531"/>
                <a:ext cx="2445042" cy="882801"/>
              </a:xfrm>
              <a:prstGeom prst="rect">
                <a:avLst/>
              </a:prstGeom>
              <a:noFill/>
              <a:ln>
                <a:noFill/>
              </a:ln>
              <a:effectLst/>
            </p:spPr>
            <p:txBody>
              <a:bodyPr spcCol="1270" anchor="ctr"/>
              <a:lstStyle/>
              <a:p>
                <a:pPr algn="ctr" defTabSz="1066800" eaLnBrk="1" fontAlgn="auto" hangingPunct="1">
                  <a:lnSpc>
                    <a:spcPct val="90000"/>
                  </a:lnSpc>
                  <a:spcBef>
                    <a:spcPts val="0"/>
                  </a:spcBef>
                  <a:spcAft>
                    <a:spcPct val="35000"/>
                  </a:spcAft>
                  <a:defRPr/>
                </a:pPr>
                <a:r>
                  <a:rPr kumimoji="0" lang="zh-TW" altLang="en-US" sz="2800" kern="0" dirty="0">
                    <a:ln/>
                    <a:solidFill>
                      <a:prstClr val="white"/>
                    </a:solidFill>
                    <a:latin typeface="標楷體" pitchFamily="65" charset="-120"/>
                    <a:ea typeface="標楷體" pitchFamily="65" charset="-120"/>
                  </a:rPr>
                  <a:t>第三級國家</a:t>
                </a:r>
                <a:endParaRPr kumimoji="0" lang="zh-TW" altLang="en-US" sz="2800" b="1" kern="0" dirty="0">
                  <a:solidFill>
                    <a:prstClr val="white"/>
                  </a:solidFill>
                  <a:latin typeface="Book Antiqua"/>
                </a:endParaRPr>
              </a:p>
            </p:txBody>
          </p:sp>
        </p:grpSp>
      </p:grpSp>
      <p:sp>
        <p:nvSpPr>
          <p:cNvPr id="32" name="圓角化同側角落矩形 4"/>
          <p:cNvSpPr/>
          <p:nvPr/>
        </p:nvSpPr>
        <p:spPr bwMode="auto">
          <a:xfrm>
            <a:off x="2905300" y="5013176"/>
            <a:ext cx="5673550" cy="1482874"/>
          </a:xfrm>
          <a:prstGeom prst="rect">
            <a:avLst/>
          </a:prstGeom>
          <a:noFill/>
          <a:ln>
            <a:noFill/>
          </a:ln>
          <a:effectLst/>
        </p:spPr>
        <p:txBody>
          <a:bodyPr lIns="80010" tIns="40005" rIns="80010" bIns="40005" spcCol="1270" anchor="ctr"/>
          <a:lstStyle/>
          <a:p>
            <a:pPr marL="0" lvl="1" algn="just" defTabSz="933450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zh-TW" altLang="en-US" sz="3600" kern="0" dirty="0" smtClean="0">
                <a:ln/>
                <a:solidFill>
                  <a:prstClr val="black">
                    <a:hueOff val="0"/>
                    <a:satOff val="0"/>
                    <a:lumOff val="0"/>
                    <a:alphaOff val="0"/>
                  </a:prstClr>
                </a:solidFill>
                <a:latin typeface="標楷體" pitchFamily="65" charset="-120"/>
                <a:ea typeface="標楷體" pitchFamily="65" charset="-120"/>
              </a:rPr>
              <a:t>評等成績太差，可能被美國經貿制裁，包含遭提高關稅、禁止進口等措施。</a:t>
            </a:r>
            <a:endParaRPr kumimoji="0" lang="zh-TW" altLang="en-US" sz="3600" b="1" kern="0" dirty="0">
              <a:solidFill>
                <a:prstClr val="black">
                  <a:hueOff val="0"/>
                  <a:satOff val="0"/>
                  <a:lumOff val="0"/>
                  <a:alphaOff val="0"/>
                </a:prstClr>
              </a:solidFill>
              <a:latin typeface="Book Antiqua"/>
            </a:endParaRPr>
          </a:p>
        </p:txBody>
      </p:sp>
      <p:sp>
        <p:nvSpPr>
          <p:cNvPr id="2" name="上彎箭號 1"/>
          <p:cNvSpPr/>
          <p:nvPr/>
        </p:nvSpPr>
        <p:spPr>
          <a:xfrm rot="5400000">
            <a:off x="1475797" y="4568415"/>
            <a:ext cx="1078988" cy="1680478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9FCF7"/>
            </a:gs>
            <a:gs pos="74001">
              <a:srgbClr val="C9E3B3"/>
            </a:gs>
            <a:gs pos="83000">
              <a:srgbClr val="C9E3B3"/>
            </a:gs>
            <a:gs pos="100000">
              <a:srgbClr val="DBECC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Text Box 5"/>
          <p:cNvSpPr txBox="1">
            <a:spLocks noChangeArrowheads="1"/>
          </p:cNvSpPr>
          <p:nvPr/>
        </p:nvSpPr>
        <p:spPr bwMode="auto">
          <a:xfrm>
            <a:off x="7524750" y="2636838"/>
            <a:ext cx="5032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eaLnBrk="1" hangingPunct="1">
              <a:lnSpc>
                <a:spcPct val="93000"/>
              </a:lnSpc>
              <a:spcBef>
                <a:spcPct val="5000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endParaRPr kumimoji="0" lang="zh-TW" altLang="en-US" sz="1800">
              <a:solidFill>
                <a:prstClr val="white"/>
              </a:solidFill>
              <a:latin typeface="Arial" panose="020B0604020202020204" pitchFamily="34" charset="0"/>
            </a:endParaRPr>
          </a:p>
        </p:txBody>
      </p:sp>
      <p:sp>
        <p:nvSpPr>
          <p:cNvPr id="29700" name="Text Box 21"/>
          <p:cNvSpPr txBox="1">
            <a:spLocks noChangeArrowheads="1"/>
          </p:cNvSpPr>
          <p:nvPr/>
        </p:nvSpPr>
        <p:spPr bwMode="auto">
          <a:xfrm>
            <a:off x="0" y="908050"/>
            <a:ext cx="3563938" cy="5834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/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GB" altLang="zh-TW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2004</a:t>
            </a:r>
            <a:r>
              <a:rPr kumimoji="0" lang="zh-TW" altLang="en-US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GB" altLang="zh-TW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2005</a:t>
            </a:r>
            <a:r>
              <a:rPr kumimoji="0" lang="zh-TW" altLang="en-US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年：第二級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GB" altLang="zh-TW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2006</a:t>
            </a:r>
            <a:r>
              <a:rPr kumimoji="0" lang="zh-TW" altLang="en-US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年：第二級</a:t>
            </a:r>
            <a:r>
              <a:rPr kumimoji="0" lang="zh-TW" altLang="en-US" sz="900" dirty="0" smtClean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觀察國家</a:t>
            </a:r>
            <a:endParaRPr kumimoji="0" lang="zh-TW" altLang="en-US" sz="900" dirty="0">
              <a:solidFill>
                <a:srgbClr val="00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GB" altLang="zh-TW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2007</a:t>
            </a:r>
            <a:r>
              <a:rPr kumimoji="0" lang="zh-TW" altLang="en-US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年：第二級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GB" altLang="zh-TW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2008</a:t>
            </a:r>
            <a:r>
              <a:rPr kumimoji="0" lang="zh-TW" altLang="en-US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年：第二級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GB" altLang="zh-TW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2009</a:t>
            </a:r>
            <a:r>
              <a:rPr kumimoji="0" lang="zh-TW" altLang="en-US" dirty="0">
                <a:solidFill>
                  <a:srgbClr val="00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年：第二級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GB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2010</a:t>
            </a:r>
            <a:r>
              <a:rPr kumimoji="0" lang="zh-TW" altLang="en-US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US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2011</a:t>
            </a:r>
            <a:r>
              <a:rPr kumimoji="0" lang="zh-TW" altLang="en-US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US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2012</a:t>
            </a:r>
            <a:r>
              <a:rPr kumimoji="0" lang="zh-TW" altLang="en-US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  <a:endParaRPr kumimoji="0" lang="en-US" altLang="zh-TW" b="1" dirty="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US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2013</a:t>
            </a:r>
            <a:r>
              <a:rPr kumimoji="0" lang="zh-TW" altLang="en-US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  <a:endParaRPr kumimoji="0" lang="en-US" altLang="zh-TW" b="1" dirty="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GB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</a:t>
            </a:r>
            <a:r>
              <a:rPr kumimoji="0" lang="en-US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kumimoji="0" lang="zh-TW" altLang="en-US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US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2015</a:t>
            </a:r>
            <a:r>
              <a:rPr kumimoji="0" lang="zh-TW" altLang="en-US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r>
              <a:rPr kumimoji="0" lang="en-US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2016</a:t>
            </a:r>
            <a:r>
              <a:rPr kumimoji="0" lang="zh-TW" altLang="en-US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  <a:endParaRPr kumimoji="0" lang="en-US" altLang="zh-TW" b="1" dirty="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ts val="3000"/>
              </a:lnSpc>
              <a:spcBef>
                <a:spcPct val="0"/>
              </a:spcBef>
              <a:buClr>
                <a:srgbClr val="000000"/>
              </a:buClr>
              <a:buFont typeface="Wingdings" panose="05000000000000000000" pitchFamily="2" charset="2"/>
              <a:buNone/>
            </a:pPr>
            <a:r>
              <a:rPr kumimoji="0" lang="en-US" altLang="zh-TW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2017</a:t>
            </a:r>
            <a:r>
              <a:rPr kumimoji="0" lang="zh-TW" altLang="en-US" b="1" dirty="0">
                <a:solidFill>
                  <a:srgbClr val="FF0066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年：第一級</a:t>
            </a:r>
            <a:endParaRPr kumimoji="0" lang="en-US" altLang="zh-TW" b="1" dirty="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ct val="125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endParaRPr kumimoji="0" lang="en-US" altLang="zh-TW" sz="2000" b="1" dirty="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 eaLnBrk="1" hangingPunct="1">
              <a:lnSpc>
                <a:spcPct val="125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endParaRPr kumimoji="0" lang="zh-TW" altLang="en-US" sz="2000" b="1" dirty="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eaLnBrk="1" hangingPunct="1">
              <a:lnSpc>
                <a:spcPct val="93000"/>
              </a:lnSpc>
              <a:spcBef>
                <a:spcPct val="0"/>
              </a:spcBef>
              <a:buClr>
                <a:srgbClr val="000000"/>
              </a:buClr>
              <a:buFont typeface="Arial" panose="020B0604020202020204" pitchFamily="34" charset="0"/>
              <a:buNone/>
            </a:pPr>
            <a:endParaRPr kumimoji="0" lang="zh-TW" altLang="en-US" dirty="0">
              <a:solidFill>
                <a:srgbClr val="FF0066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graphicFrame>
        <p:nvGraphicFramePr>
          <p:cNvPr id="29702" name="內容版面配置區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7201972"/>
              </p:ext>
            </p:extLst>
          </p:nvPr>
        </p:nvGraphicFramePr>
        <p:xfrm>
          <a:off x="2995479" y="3592279"/>
          <a:ext cx="6048375" cy="32972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48" name="圖表" r:id="rId5" imgW="6559865" imgH="2816596" progId="Excel.Chart.8">
                  <p:embed/>
                </p:oleObj>
              </mc:Choice>
              <mc:Fallback>
                <p:oleObj name="圖表" r:id="rId5" imgW="6559865" imgH="2816596" progId="Excel.Chart.8">
                  <p:embed/>
                  <p:pic>
                    <p:nvPicPr>
                      <p:cNvPr id="0" name=""/>
                      <p:cNvPicPr>
                        <a:picLocks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995479" y="3592279"/>
                        <a:ext cx="6048375" cy="32972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9703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29B9D97D-8A88-4900-9F59-2C7192472C16}" type="slidenum">
              <a:rPr lang="en-GB" altLang="zh-TW" smtClean="0">
                <a:solidFill>
                  <a:prstClr val="black"/>
                </a:solidFill>
                <a:latin typeface="標楷體" panose="03000509000000000000" pitchFamily="65" charset="-12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3</a:t>
            </a:fld>
            <a:endParaRPr lang="en-GB" altLang="zh-TW" smtClean="0">
              <a:solidFill>
                <a:prstClr val="black"/>
              </a:solidFill>
              <a:latin typeface="標楷體" panose="03000509000000000000" pitchFamily="65" charset="-120"/>
            </a:endParaRPr>
          </a:p>
        </p:txBody>
      </p:sp>
      <p:sp>
        <p:nvSpPr>
          <p:cNvPr id="7" name="Text Box 2"/>
          <p:cNvSpPr txBox="1">
            <a:spLocks noChangeArrowheads="1"/>
          </p:cNvSpPr>
          <p:nvPr/>
        </p:nvSpPr>
        <p:spPr bwMode="auto">
          <a:xfrm>
            <a:off x="107504" y="232788"/>
            <a:ext cx="885668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None/>
            </a:pPr>
            <a:r>
              <a:rPr kumimoji="0" lang="zh-TW" altLang="en-US" sz="3200" b="1" dirty="0" smtClean="0">
                <a:solidFill>
                  <a:srgbClr val="33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臺灣是國際資優生，連續八年獲列評等第一級</a:t>
            </a:r>
            <a:endParaRPr kumimoji="0" lang="en-GB" altLang="zh-TW" sz="3200" b="1" dirty="0">
              <a:solidFill>
                <a:srgbClr val="3333CC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graphicFrame>
        <p:nvGraphicFramePr>
          <p:cNvPr id="8" name="圖表 7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22461153"/>
              </p:ext>
            </p:extLst>
          </p:nvPr>
        </p:nvGraphicFramePr>
        <p:xfrm>
          <a:off x="3347865" y="908050"/>
          <a:ext cx="5401722" cy="27974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</p:spTree>
    <p:extLst>
      <p:ext uri="{BB962C8B-B14F-4D97-AF65-F5344CB8AC3E}">
        <p14:creationId xmlns:p14="http://schemas.microsoft.com/office/powerpoint/2010/main" val="1390564105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9FCF7"/>
            </a:gs>
            <a:gs pos="74001">
              <a:srgbClr val="C9E3B3"/>
            </a:gs>
            <a:gs pos="83000">
              <a:srgbClr val="C9E3B3"/>
            </a:gs>
            <a:gs pos="100000">
              <a:srgbClr val="DBECCD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5" name="Text Box 2"/>
          <p:cNvSpPr txBox="1">
            <a:spLocks noChangeArrowheads="1"/>
          </p:cNvSpPr>
          <p:nvPr/>
        </p:nvSpPr>
        <p:spPr bwMode="auto">
          <a:xfrm>
            <a:off x="179512" y="284455"/>
            <a:ext cx="33843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square" anchor="b">
            <a:spAutoFit/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ClrTx/>
              <a:buFont typeface="Arial" panose="020B0604020202020204" pitchFamily="34" charset="0"/>
              <a:buNone/>
            </a:pPr>
            <a:r>
              <a:rPr kumimoji="0" lang="zh-TW" altLang="en-US" sz="3600" b="1" kern="900" dirty="0" smtClean="0">
                <a:solidFill>
                  <a:srgbClr val="33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未來防制人口販運重點是那些</a:t>
            </a:r>
            <a:r>
              <a:rPr kumimoji="0" lang="en-US" altLang="zh-TW" sz="3600" b="1" kern="900" dirty="0" smtClean="0">
                <a:solidFill>
                  <a:srgbClr val="3333CC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?</a:t>
            </a:r>
            <a:endParaRPr kumimoji="0" lang="zh-TW" altLang="en-GB" sz="3600" b="1" kern="900" dirty="0">
              <a:solidFill>
                <a:srgbClr val="3333CC"/>
              </a:solidFill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4276" name="投影片編號版面配置區 1"/>
          <p:cNvSpPr>
            <a:spLocks noGrp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lnSpc>
                <a:spcPct val="120000"/>
              </a:lnSpc>
              <a:spcBef>
                <a:spcPts val="10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Tw Cen MT" pitchFamily="34" charset="0"/>
              </a:defRPr>
            </a:lvl1pPr>
            <a:lvl2pPr marL="742950" indent="-28575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Tw Cen MT" pitchFamily="34" charset="0"/>
              </a:defRPr>
            </a:lvl2pPr>
            <a:lvl3pPr marL="11430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600">
                <a:solidFill>
                  <a:schemeClr val="tx1"/>
                </a:solidFill>
                <a:latin typeface="Tw Cen MT" pitchFamily="34" charset="0"/>
              </a:defRPr>
            </a:lvl3pPr>
            <a:lvl4pPr marL="16002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4pPr>
            <a:lvl5pPr marL="2057400" indent="-228600">
              <a:lnSpc>
                <a:spcPct val="120000"/>
              </a:lnSpc>
              <a:spcBef>
                <a:spcPts val="500"/>
              </a:spcBef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5pPr>
            <a:lvl6pPr marL="25146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6pPr>
            <a:lvl7pPr marL="29718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7pPr>
            <a:lvl8pPr marL="34290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8pPr>
            <a:lvl9pPr marL="3886200" indent="-228600" defTabSz="449263" eaLnBrk="0" fontAlgn="base" hangingPunct="0">
              <a:lnSpc>
                <a:spcPct val="120000"/>
              </a:lnSpc>
              <a:spcBef>
                <a:spcPts val="500"/>
              </a:spcBef>
              <a:spcAft>
                <a:spcPct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 sz="1400">
                <a:solidFill>
                  <a:schemeClr val="tx1"/>
                </a:solidFill>
                <a:latin typeface="Tw Cen MT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ClrTx/>
              <a:buFontTx/>
              <a:buNone/>
            </a:pPr>
            <a:fld id="{49B7ACB5-C153-4146-B0EC-BAA01D8C3AA7}" type="slidenum">
              <a:rPr lang="en-GB" altLang="zh-TW" smtClean="0">
                <a:solidFill>
                  <a:prstClr val="black"/>
                </a:solidFill>
                <a:latin typeface="標楷體" panose="03000509000000000000" pitchFamily="65" charset="-120"/>
              </a:rPr>
              <a:pPr>
                <a:lnSpc>
                  <a:spcPct val="100000"/>
                </a:lnSpc>
                <a:spcBef>
                  <a:spcPct val="0"/>
                </a:spcBef>
                <a:buClrTx/>
                <a:buFontTx/>
                <a:buNone/>
              </a:pPr>
              <a:t>4</a:t>
            </a:fld>
            <a:endParaRPr lang="en-GB" altLang="zh-TW" smtClean="0">
              <a:solidFill>
                <a:prstClr val="black"/>
              </a:solidFill>
              <a:latin typeface="標楷體" panose="03000509000000000000" pitchFamily="65" charset="-120"/>
            </a:endParaRPr>
          </a:p>
        </p:txBody>
      </p:sp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188916217"/>
              </p:ext>
            </p:extLst>
          </p:nvPr>
        </p:nvGraphicFramePr>
        <p:xfrm>
          <a:off x="1367135" y="692696"/>
          <a:ext cx="7776865" cy="554836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492842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小水滴">
  <a:themeElements>
    <a:clrScheme name="小水滴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小水滴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小水滴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TM04033925[[fn=小水滴]]</Template>
  <TotalTime>10925</TotalTime>
  <Words>314</Words>
  <Application>Microsoft Office PowerPoint</Application>
  <PresentationFormat>如螢幕大小 (4:3)</PresentationFormat>
  <Paragraphs>50</Paragraphs>
  <Slides>4</Slides>
  <Notes>4</Notes>
  <HiddenSlides>0</HiddenSlides>
  <MMClips>0</MMClips>
  <ScaleCrop>false</ScaleCrop>
  <HeadingPairs>
    <vt:vector size="8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4</vt:i4>
      </vt:variant>
    </vt:vector>
  </HeadingPairs>
  <TitlesOfParts>
    <vt:vector size="13" baseType="lpstr">
      <vt:lpstr>Tw Cen MT</vt:lpstr>
      <vt:lpstr>新細明體</vt:lpstr>
      <vt:lpstr>標楷體</vt:lpstr>
      <vt:lpstr>Arial</vt:lpstr>
      <vt:lpstr>Book Antiqua</vt:lpstr>
      <vt:lpstr>Times New Roman</vt:lpstr>
      <vt:lpstr>Wingdings</vt:lpstr>
      <vt:lpstr>小水滴</vt:lpstr>
      <vt:lpstr>圖表</vt:lpstr>
      <vt:lpstr>人口販運是什麼?</vt:lpstr>
      <vt:lpstr>PowerPoint 簡報</vt:lpstr>
      <vt:lpstr>PowerPoint 簡報</vt:lpstr>
      <vt:lpstr>PowerPoint 簡報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新細明體/Verdana #40 新細明體/Verdana #28</dc:title>
  <dc:creator>黃崇銘</dc:creator>
  <cp:lastModifiedBy>張添童</cp:lastModifiedBy>
  <cp:revision>583</cp:revision>
  <cp:lastPrinted>2017-07-04T05:51:44Z</cp:lastPrinted>
  <dcterms:modified xsi:type="dcterms:W3CDTF">2017-07-05T03:45:56Z</dcterms:modified>
</cp:coreProperties>
</file>