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77" r:id="rId2"/>
    <p:sldMasterId id="2147483689" r:id="rId3"/>
  </p:sldMasterIdLst>
  <p:notesMasterIdLst>
    <p:notesMasterId r:id="rId10"/>
  </p:notesMasterIdLst>
  <p:handoutMasterIdLst>
    <p:handoutMasterId r:id="rId11"/>
  </p:handoutMasterIdLst>
  <p:sldIdLst>
    <p:sldId id="503" r:id="rId4"/>
    <p:sldId id="281" r:id="rId5"/>
    <p:sldId id="518" r:id="rId6"/>
    <p:sldId id="524" r:id="rId7"/>
    <p:sldId id="523" r:id="rId8"/>
    <p:sldId id="521" r:id="rId9"/>
  </p:sldIdLst>
  <p:sldSz cx="9144000" cy="6858000" type="screen4x3"/>
  <p:notesSz cx="6797675" cy="9926638"/>
  <p:defaultTextStyle>
    <a:defPPr>
      <a:defRPr lang="zh-TW"/>
    </a:defPPr>
    <a:lvl1pPr algn="l" rtl="0" eaLnBrk="0" fontAlgn="base" hangingPunct="0">
      <a:lnSpc>
        <a:spcPct val="140000"/>
      </a:lnSpc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1pPr>
    <a:lvl2pPr marL="457200" algn="l" rtl="0" eaLnBrk="0" fontAlgn="base" hangingPunct="0">
      <a:lnSpc>
        <a:spcPct val="140000"/>
      </a:lnSpc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2pPr>
    <a:lvl3pPr marL="914400" algn="l" rtl="0" eaLnBrk="0" fontAlgn="base" hangingPunct="0">
      <a:lnSpc>
        <a:spcPct val="140000"/>
      </a:lnSpc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3pPr>
    <a:lvl4pPr marL="1371600" algn="l" rtl="0" eaLnBrk="0" fontAlgn="base" hangingPunct="0">
      <a:lnSpc>
        <a:spcPct val="140000"/>
      </a:lnSpc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4pPr>
    <a:lvl5pPr marL="1828800" algn="l" rtl="0" eaLnBrk="0" fontAlgn="base" hangingPunct="0">
      <a:lnSpc>
        <a:spcPct val="140000"/>
      </a:lnSpc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標楷體" pitchFamily="65" charset="-120"/>
        <a:cs typeface="+mn-cs"/>
        <a:sym typeface="Wingdings 2" pitchFamily="18" charset="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3300"/>
    <a:srgbClr val="0000FF"/>
    <a:srgbClr val="0000CC"/>
    <a:srgbClr val="0066FF"/>
    <a:srgbClr val="E04020"/>
    <a:srgbClr val="F02E0E"/>
    <a:srgbClr val="9A1002"/>
    <a:srgbClr val="003300"/>
    <a:srgbClr val="003399"/>
    <a:srgbClr val="66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986" autoAdjust="0"/>
    <p:restoredTop sz="98295" autoAdjust="0"/>
  </p:normalViewPr>
  <p:slideViewPr>
    <p:cSldViewPr>
      <p:cViewPr>
        <p:scale>
          <a:sx n="75" d="100"/>
          <a:sy n="75" d="100"/>
        </p:scale>
        <p:origin x="-715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6C10892-D121-45AB-BCD4-B2EE2547F749}" type="datetimeFigureOut">
              <a:rPr lang="zh-TW" altLang="en-US"/>
              <a:pPr>
                <a:defRPr/>
              </a:pPr>
              <a:t>2016/12/22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7322CBA-C7CD-4DCE-8DDF-44D441E3406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532488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109" tIns="46054" rIns="92109" bIns="46054" numCol="1" anchor="t" anchorCtr="0" compatLnSpc="1">
            <a:prstTxWarp prst="textNoShape">
              <a:avLst/>
            </a:prstTxWarp>
          </a:bodyPr>
          <a:lstStyle>
            <a:lvl1pPr defTabSz="920750" eaLnBrk="1" hangingPunct="1">
              <a:lnSpc>
                <a:spcPct val="100000"/>
              </a:lnSpc>
              <a:defRPr kumimoji="1"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109" tIns="46054" rIns="92109" bIns="46054" numCol="1" anchor="t" anchorCtr="0" compatLnSpc="1">
            <a:prstTxWarp prst="textNoShape">
              <a:avLst/>
            </a:prstTxWarp>
          </a:bodyPr>
          <a:lstStyle>
            <a:lvl1pPr algn="r" defTabSz="920750" eaLnBrk="1" hangingPunct="1">
              <a:lnSpc>
                <a:spcPct val="100000"/>
              </a:lnSpc>
              <a:defRPr kumimoji="1"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3"/>
            <a:ext cx="5437187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109" tIns="46054" rIns="92109" bIns="460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109" tIns="46054" rIns="92109" bIns="46054" numCol="1" anchor="b" anchorCtr="0" compatLnSpc="1">
            <a:prstTxWarp prst="textNoShape">
              <a:avLst/>
            </a:prstTxWarp>
          </a:bodyPr>
          <a:lstStyle>
            <a:lvl1pPr defTabSz="920750" eaLnBrk="1" hangingPunct="1">
              <a:lnSpc>
                <a:spcPct val="100000"/>
              </a:lnSpc>
              <a:defRPr kumimoji="1"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109" tIns="46054" rIns="92109" bIns="46054" numCol="1" anchor="b" anchorCtr="0" compatLnSpc="1">
            <a:prstTxWarp prst="textNoShape">
              <a:avLst/>
            </a:prstTxWarp>
          </a:bodyPr>
          <a:lstStyle>
            <a:lvl1pPr algn="r" defTabSz="920750" eaLnBrk="1" hangingPunct="1">
              <a:lnSpc>
                <a:spcPct val="100000"/>
              </a:lnSpc>
              <a:defRPr kumimoji="1"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8D826B41-3281-4AEE-BA2C-4511992105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691425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68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fld id="{5CBB5F04-BC74-439F-995E-F1FFDF8D05D0}" type="slidenum">
              <a:rPr lang="en-US" altLang="zh-TW" sz="1200" b="0" smtClean="0">
                <a:latin typeface="Arial" charset="0"/>
                <a:ea typeface="新細明體" pitchFamily="18" charset="-120"/>
              </a:rPr>
              <a:pPr/>
              <a:t>2</a:t>
            </a:fld>
            <a:endParaRPr lang="en-US" altLang="zh-TW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789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fld id="{80001A9F-E84C-4C1B-8982-C3BB07F71B6E}" type="slidenum">
              <a:rPr lang="en-US" altLang="zh-TW" sz="1200" b="0" smtClean="0">
                <a:latin typeface="Arial" charset="0"/>
                <a:ea typeface="新細明體" pitchFamily="18" charset="-120"/>
              </a:rPr>
              <a:pPr/>
              <a:t>3</a:t>
            </a:fld>
            <a:endParaRPr lang="en-US" altLang="zh-TW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fld id="{5A3B57B2-2B37-4767-AF7F-88ED1C728F41}" type="slidenum">
              <a:rPr lang="en-US" altLang="zh-TW" sz="1200" b="0" smtClean="0">
                <a:latin typeface="Arial" charset="0"/>
                <a:ea typeface="新細明體" pitchFamily="18" charset="-120"/>
              </a:rPr>
              <a:pPr/>
              <a:t>4</a:t>
            </a:fld>
            <a:endParaRPr lang="en-US" altLang="zh-TW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789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fld id="{80001A9F-E84C-4C1B-8982-C3BB07F71B6E}" type="slidenum">
              <a:rPr lang="en-US" altLang="zh-TW" sz="1200" b="0" smtClean="0">
                <a:latin typeface="Arial" charset="0"/>
                <a:ea typeface="新細明體" pitchFamily="18" charset="-120"/>
              </a:rPr>
              <a:pPr/>
              <a:t>5</a:t>
            </a:fld>
            <a:endParaRPr lang="en-US" altLang="zh-TW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4096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fld id="{00D8B194-E3E3-4A13-9AEB-B2F500EE0897}" type="slidenum">
              <a:rPr lang="en-US" altLang="zh-TW" sz="1200" b="0" smtClean="0">
                <a:latin typeface="Arial" charset="0"/>
                <a:ea typeface="新細明體" pitchFamily="18" charset="-120"/>
              </a:rPr>
              <a:pPr/>
              <a:t>6</a:t>
            </a:fld>
            <a:endParaRPr lang="en-US" altLang="zh-TW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E4720D51-612B-4E72-9F46-3DFA9E602CD4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267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D4817CEF-6E47-471D-B2CA-0E7848809E27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5683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426BA350-2817-4C6F-8086-627982CE4A0F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572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76375" y="1268413"/>
            <a:ext cx="3667125" cy="4886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95900" y="1268413"/>
            <a:ext cx="3668713" cy="4886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07AA54DE-3CDF-444F-AD50-15C8E0B433B2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8707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43C32752-B680-4EEF-947C-DF8FAAEC29BC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771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85731C57-81D0-4C6B-B3E2-198D048D7DDA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9517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D12165BC-5327-45E1-BBCB-D10398B5608B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5574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9F000351-DB33-4808-B8EE-4C526407607B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1050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B099035E-F5D1-43BB-A3BB-AA35169DE16E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828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3AACA73D-A4B3-45B8-9213-FB71655069CE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6990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92950" y="404813"/>
            <a:ext cx="1871663" cy="57499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476375" y="404813"/>
            <a:ext cx="5464175" cy="57499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AA21C85E-11FD-4C23-BA69-718FE0D4C4F3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2034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813" y="404813"/>
            <a:ext cx="7129462" cy="62706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1476375" y="1268413"/>
            <a:ext cx="7488238" cy="4886325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30B62C48-E928-4D41-8153-9D4F570FF301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9810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813" y="404813"/>
            <a:ext cx="7129462" cy="62706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1476375" y="1268413"/>
            <a:ext cx="3667125" cy="48863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95900" y="1268413"/>
            <a:ext cx="3668713" cy="48863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C22C2E82-66A5-4697-A117-F93A95B9E961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7745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88BB-D116-4A9B-B1C4-2059F392D3D2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E4720D51-612B-4E72-9F46-3DFA9E602CD4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8915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32E56-48BF-447F-9969-D1F0E6BBD1F0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D4817CEF-6E47-471D-B2CA-0E7848809E27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38824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6571-E6D5-4177-ADAC-3A4E4346426A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426BA350-2817-4C6F-8086-627982CE4A0F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8857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BE340-70E3-4B12-A412-BC76E71B43B5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07AA54DE-3CDF-444F-AD50-15C8E0B433B2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608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3EC4-2770-4119-A8B7-6C811584C94D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43C32752-B680-4EEF-947C-DF8FAAEC29BC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37939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58D8D-556A-4C1A-93C8-A54417D431E1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85731C57-81D0-4C6B-B3E2-198D048D7DDA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5903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9C82-0520-4EC8-8876-F2451B69058B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D12165BC-5327-45E1-BBCB-D10398B5608B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97819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4A8-2B03-4069-AA52-3FAEF648D425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9F000351-DB33-4808-B8EE-4C526407607B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4994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40126-5790-4DC9-B299-E14730D3EA75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B099035E-F5D1-43BB-A3BB-AA35169DE16E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08471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20816-53DB-4B3C-8AC3-BD2E564C9A32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3AACA73D-A4B3-45B8-9213-FB71655069CE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74703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6EC-136D-401B-86B0-B350039299AA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AA21C85E-11FD-4C23-BA69-718FE0D4C4F3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55505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1F19-738F-4A79-BA04-BBA0218F5DA1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b="1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xmlns="" val="37385556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3151" y="5704616"/>
            <a:ext cx="1259632" cy="11451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E3ED3-2F90-4611-9A82-72D8B2F83DB4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041624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30287-E7AC-4AB3-AB05-0E312F3B0BDE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59036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2C-274C-4AF1-9865-952257CFF733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7812289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62D48-3E8E-4D9C-A779-3027F8588DE8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6908418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D7949-7136-4311-9D46-42FF40A4C1AA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460409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5C009-B5C4-4B43-9C72-BA4F155F46CC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509563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8190-2E65-4BF7-A48F-FC5FF2B73398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5107797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8A89-FCA8-4676-B999-AEAC97AB3DFF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xmlns="" val="35504415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0BA7-7254-4A09-9F7C-B120F8055532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959536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C2CC4-F8F5-4814-B3D2-ADA3FA109B9A}" type="datetime1">
              <a:rPr lang="zh-TW" altLang="en-US" smtClean="0">
                <a:solidFill>
                  <a:srgbClr val="696464"/>
                </a:solidFill>
              </a:rPr>
              <a:pPr/>
              <a:t>2016/12/22</a:t>
            </a:fld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696464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0747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/>
          </p:cNvGraphicFramePr>
          <p:nvPr/>
        </p:nvGraphicFramePr>
        <p:xfrm>
          <a:off x="1312863" y="0"/>
          <a:ext cx="7826375" cy="6769100"/>
        </p:xfrm>
        <a:graphic>
          <a:graphicData uri="http://schemas.openxmlformats.org/presentationml/2006/ole">
            <p:oleObj spid="_x0000_s3340" name="Photo Editor Photo" r:id="rId16" imgW="9495238" imgH="6752381" progId="">
              <p:embed/>
            </p:oleObj>
          </a:graphicData>
        </a:graphic>
      </p:graphicFrame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404813"/>
            <a:ext cx="7129462" cy="6270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400" b="0">
                <a:ea typeface="新細明體" pitchFamily="18" charset="-120"/>
              </a:defRPr>
            </a:lvl1pPr>
          </a:lstStyle>
          <a:p>
            <a:pPr>
              <a:defRPr/>
            </a:pPr>
            <a:r>
              <a:rPr lang="en-US" altLang="zh-TW"/>
              <a:t> </a:t>
            </a:r>
            <a:fld id="{D2FD8BA5-2093-45AF-B8B3-0FB992DEE9EB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 </a:t>
            </a:r>
            <a:endParaRPr lang="en-US" altLang="zh-TW">
              <a:ea typeface="+mn-ea"/>
            </a:endParaRPr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0" y="838200"/>
          <a:ext cx="1314450" cy="4038600"/>
        </p:xfrm>
        <a:graphic>
          <a:graphicData uri="http://schemas.openxmlformats.org/presentationml/2006/ole">
            <p:oleObj spid="_x0000_s3341" name="Photo Editor Photo" r:id="rId17" imgW="923810" imgH="2838846" progId="">
              <p:embed/>
            </p:oleObj>
          </a:graphicData>
        </a:graphic>
      </p:graphicFrame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76375" y="1268413"/>
            <a:ext cx="7488238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1031" name="Picture 7" descr="1"/>
          <p:cNvPicPr>
            <a:picLocks noChangeAspect="1" noChangeArrowheads="1"/>
          </p:cNvPicPr>
          <p:nvPr/>
        </p:nvPicPr>
        <p:blipFill>
          <a:blip r:embed="rId18" cstate="print">
            <a:lum bright="24000"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6490" r="8549" b="57004"/>
          <a:stretch>
            <a:fillRect/>
          </a:stretch>
        </p:blipFill>
        <p:spPr bwMode="auto">
          <a:xfrm>
            <a:off x="0" y="5300663"/>
            <a:ext cx="13319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9"/>
        </a:buBlip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20"/>
        </a:buBlip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188172"/>
        </a:buClr>
        <a:buFont typeface="Wingdings" pitchFamily="2" charset="2"/>
        <a:buChar char="u"/>
        <a:defRPr kumimoji="1" sz="22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AB7F2-E89E-4588-B639-7A12675DF893}" type="datetime1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zh-TW" smtClean="0"/>
              <a:t> </a:t>
            </a:r>
            <a:fld id="{D2FD8BA5-2093-45AF-B8B3-0FB992DEE9EB}" type="slidenum">
              <a:rPr lang="en-US" altLang="zh-TW" smtClean="0"/>
              <a:pPr>
                <a:defRPr/>
              </a:pPr>
              <a:t>‹#›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189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>
              <a:solidFill>
                <a:prstClr val="white"/>
              </a:solidFill>
            </a:endParaRPr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fld id="{9ACD1A60-EF81-4C34-8EFF-014924CDC789}" type="datetime1">
              <a:rPr lang="zh-TW" altLang="en-US" b="0" smtClean="0">
                <a:solidFill>
                  <a:srgbClr val="696464"/>
                </a:solidFill>
                <a:latin typeface="Perpetua"/>
                <a:ea typeface="新細明體"/>
              </a:rPr>
              <a:pPr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t>2016/12/22</a:t>
            </a:fld>
            <a:endParaRPr lang="zh-TW" altLang="en-US" b="0">
              <a:solidFill>
                <a:srgbClr val="696464"/>
              </a:solidFill>
              <a:latin typeface="Perpetua"/>
              <a:ea typeface="新細明體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zh-TW" altLang="en-US" b="0">
              <a:solidFill>
                <a:srgbClr val="696464"/>
              </a:solidFill>
              <a:latin typeface="Perpetua"/>
              <a:ea typeface="新細明體"/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fld id="{6364D09D-90CF-4B0D-96C8-3B006FA6BAFC}" type="slidenum">
              <a:rPr lang="zh-TW" altLang="en-US" b="0" smtClean="0"/>
              <a:pPr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TW" altLang="en-US" b="0"/>
          </a:p>
        </p:txBody>
      </p:sp>
    </p:spTree>
    <p:extLst>
      <p:ext uri="{BB962C8B-B14F-4D97-AF65-F5344CB8AC3E}">
        <p14:creationId xmlns:p14="http://schemas.microsoft.com/office/powerpoint/2010/main" xmlns="" val="389747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6400800" cy="2016224"/>
          </a:xfrm>
        </p:spPr>
        <p:txBody>
          <a:bodyPr anchor="ctr">
            <a:normAutofit/>
          </a:bodyPr>
          <a:lstStyle/>
          <a:p>
            <a:r>
              <a:rPr lang="zh-TW" altLang="en-US" sz="3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國家發展委員會</a:t>
            </a:r>
            <a:endParaRPr lang="en-US" altLang="zh-TW" sz="36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</a:t>
            </a:r>
            <a:r>
              <a:rPr lang="zh-TW" altLang="en-US" sz="3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：人力處</a:t>
            </a:r>
            <a:r>
              <a:rPr lang="zh-TW" altLang="en-US" sz="3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</a:t>
            </a:r>
            <a:r>
              <a:rPr lang="zh-TW" altLang="en-US" sz="3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處長至美</a:t>
            </a:r>
            <a:endParaRPr lang="en-US" altLang="zh-TW" sz="30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105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12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22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106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年「國民旅遊卡」新制報告</a:t>
            </a:r>
            <a:endParaRPr lang="zh-TW" altLang="en-US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Rectangle 155"/>
          <p:cNvSpPr>
            <a:spLocks noChangeArrowheads="1"/>
          </p:cNvSpPr>
          <p:nvPr/>
        </p:nvSpPr>
        <p:spPr bwMode="invGray">
          <a:xfrm>
            <a:off x="251520" y="557811"/>
            <a:ext cx="6984776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行政院第</a:t>
            </a:r>
            <a:r>
              <a:rPr lang="en-US" altLang="zh-TW" sz="2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3528</a:t>
            </a:r>
            <a:r>
              <a:rPr lang="zh-TW" altLang="en-US" sz="2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次會議</a:t>
            </a:r>
            <a:r>
              <a:rPr lang="en-US" altLang="zh-TW" sz="2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記者會</a:t>
            </a:r>
            <a:endParaRPr lang="zh-TW" altLang="en-US" sz="2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73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237890" y="475153"/>
            <a:ext cx="7129463" cy="6270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TW" altLang="en-US" sz="4000" b="1" dirty="0" smtClean="0">
                <a:solidFill>
                  <a:schemeClr val="tx1"/>
                </a:solidFill>
                <a:effectLst/>
              </a:rPr>
              <a:t>目錄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idx="1"/>
          </p:nvPr>
        </p:nvSpPr>
        <p:spPr>
          <a:xfrm>
            <a:off x="1547664" y="1348793"/>
            <a:ext cx="7056784" cy="5637213"/>
          </a:xfrm>
        </p:spPr>
        <p:txBody>
          <a:bodyPr>
            <a:normAutofit/>
          </a:bodyPr>
          <a:lstStyle/>
          <a:p>
            <a:pPr marL="717550" indent="-717550" eaLnBrk="1" hangingPunct="1">
              <a:lnSpc>
                <a:spcPts val="4100"/>
              </a:lnSpc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zh-TW" altLang="en-US" b="1" dirty="0" smtClean="0"/>
              <a:t>壹、前言</a:t>
            </a:r>
          </a:p>
          <a:p>
            <a:pPr marL="808038" indent="-808038">
              <a:lnSpc>
                <a:spcPts val="41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zh-TW" altLang="en-US" b="1" dirty="0" smtClean="0"/>
              <a:t>貳、</a:t>
            </a:r>
            <a:r>
              <a:rPr lang="en-US" altLang="zh-TW" b="1" dirty="0" smtClean="0"/>
              <a:t>106</a:t>
            </a:r>
            <a:r>
              <a:rPr lang="zh-TW" altLang="en-US" b="1" dirty="0"/>
              <a:t>年「國民旅遊卡」新制</a:t>
            </a:r>
            <a:r>
              <a:rPr lang="zh-TW" altLang="en-US" b="1" dirty="0" smtClean="0"/>
              <a:t>做法</a:t>
            </a:r>
            <a:endParaRPr lang="en-US" altLang="zh-TW" b="1" dirty="0" smtClean="0"/>
          </a:p>
          <a:p>
            <a:pPr marL="808038" indent="-808038" eaLnBrk="1" hangingPunct="1">
              <a:lnSpc>
                <a:spcPts val="4100"/>
              </a:lnSpc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zh-TW" altLang="en-US" b="1" dirty="0"/>
              <a:t>參</a:t>
            </a:r>
            <a:r>
              <a:rPr lang="zh-TW" altLang="en-US" b="1" dirty="0" smtClean="0"/>
              <a:t>、</a:t>
            </a:r>
            <a:r>
              <a:rPr lang="zh-TW" altLang="en-US" b="1" dirty="0"/>
              <a:t>結語</a:t>
            </a:r>
            <a:endParaRPr lang="en-US" altLang="zh-TW" b="1" dirty="0" smtClean="0"/>
          </a:p>
          <a:p>
            <a:pPr marL="1074738" indent="-1074738">
              <a:lnSpc>
                <a:spcPts val="384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en-US" altLang="zh-TW" b="1" dirty="0" smtClean="0"/>
          </a:p>
          <a:p>
            <a:pPr marL="1074738" indent="-1074738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en-US" altLang="zh-TW" sz="100" b="1" dirty="0"/>
          </a:p>
        </p:txBody>
      </p:sp>
      <p:sp>
        <p:nvSpPr>
          <p:cNvPr id="307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r>
              <a:rPr lang="en-US" altLang="zh-TW" sz="1400" b="0" dirty="0" smtClean="0">
                <a:ea typeface="新細明體" pitchFamily="18" charset="-120"/>
              </a:rPr>
              <a:t>  </a:t>
            </a:r>
            <a:endParaRPr lang="en-US" altLang="zh-TW" sz="1400" b="0" dirty="0" smtClean="0"/>
          </a:p>
        </p:txBody>
      </p:sp>
      <p:pic>
        <p:nvPicPr>
          <p:cNvPr id="5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99536" y="231726"/>
            <a:ext cx="1110176" cy="111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76672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3600" b="1" dirty="0" smtClean="0"/>
              <a:t>壹、前言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71600" y="1412776"/>
            <a:ext cx="7272808" cy="5217443"/>
          </a:xfrm>
        </p:spPr>
        <p:txBody>
          <a:bodyPr/>
          <a:lstStyle/>
          <a:p>
            <a:pPr marL="0" lvl="0" indent="720000" algn="just" eaLnBrk="0" fontAlgn="base" hangingPunct="0">
              <a:lnSpc>
                <a:spcPts val="49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TW" altLang="en-US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本</a:t>
            </a:r>
            <a:r>
              <a:rPr lang="en-US" altLang="zh-TW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(105)</a:t>
            </a:r>
            <a:r>
              <a:rPr lang="zh-TW" altLang="en-US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年因陸客來臺縮減對旅行業產生衝擊，為加強國旅卡提振國內觀光力道，行政院觀光發展推動委員會於本年</a:t>
            </a:r>
            <a:r>
              <a:rPr lang="en-US" altLang="zh-TW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11</a:t>
            </a:r>
            <a:r>
              <a:rPr lang="zh-TW" altLang="en-US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月</a:t>
            </a:r>
            <a:r>
              <a:rPr lang="en-US" altLang="zh-TW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8</a:t>
            </a:r>
            <a:r>
              <a:rPr lang="zh-TW" altLang="en-US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日召開會議，決議</a:t>
            </a:r>
            <a:r>
              <a:rPr lang="zh-TW" altLang="en-US" sz="2800" b="1" dirty="0" smtClean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將</a:t>
            </a:r>
            <a:r>
              <a:rPr lang="en-US" altLang="zh-TW" sz="2800" b="1" dirty="0" smtClean="0">
                <a:solidFill>
                  <a:srgbClr val="FF0000"/>
                </a:solidFill>
                <a:latin typeface="微軟正黑體"/>
                <a:sym typeface="Wingdings 2" pitchFamily="18" charset="2"/>
              </a:rPr>
              <a:t>106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/>
                <a:sym typeface="Wingdings 2" pitchFamily="18" charset="2"/>
              </a:rPr>
              <a:t>年國</a:t>
            </a:r>
            <a:r>
              <a:rPr lang="zh-TW" altLang="en-US" sz="2800" b="1" dirty="0">
                <a:solidFill>
                  <a:srgbClr val="FF0000"/>
                </a:solidFill>
                <a:latin typeface="微軟正黑體"/>
                <a:sym typeface="Wingdings 2" pitchFamily="18" charset="2"/>
              </a:rPr>
              <a:t>旅卡制度修正為可申請額度中之</a:t>
            </a:r>
            <a:r>
              <a:rPr lang="en-US" altLang="zh-TW" sz="2800" b="1" dirty="0">
                <a:solidFill>
                  <a:srgbClr val="FF0000"/>
                </a:solidFill>
                <a:latin typeface="微軟正黑體"/>
                <a:sym typeface="Wingdings 2" pitchFamily="18" charset="2"/>
              </a:rPr>
              <a:t>8,000</a:t>
            </a:r>
            <a:r>
              <a:rPr lang="zh-TW" altLang="en-US" sz="2800" b="1" dirty="0">
                <a:solidFill>
                  <a:srgbClr val="FF0000"/>
                </a:solidFill>
                <a:latin typeface="微軟正黑體"/>
                <a:sym typeface="Wingdings 2" pitchFamily="18" charset="2"/>
              </a:rPr>
              <a:t>元用於團體旅遊</a:t>
            </a:r>
            <a:r>
              <a:rPr lang="zh-TW" altLang="en-US" sz="2800" b="1" dirty="0">
                <a:solidFill>
                  <a:prstClr val="black"/>
                </a:solidFill>
                <a:latin typeface="微軟正黑體"/>
                <a:sym typeface="Wingdings 2" pitchFamily="18" charset="2"/>
              </a:rPr>
              <a:t>，期對於協助觀光產業發揮更大效果。</a:t>
            </a:r>
            <a:endParaRPr lang="zh-TW" altLang="zh-TW" sz="2800" b="1" dirty="0">
              <a:solidFill>
                <a:prstClr val="black"/>
              </a:solidFill>
              <a:latin typeface="微軟正黑體"/>
              <a:sym typeface="Wingdings 2" pitchFamily="18" charset="2"/>
            </a:endParaRPr>
          </a:p>
          <a:p>
            <a:endParaRPr lang="zh-TW" altLang="en-US" dirty="0"/>
          </a:p>
        </p:txBody>
      </p:sp>
      <p:pic>
        <p:nvPicPr>
          <p:cNvPr id="4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33852" y="620688"/>
            <a:ext cx="1110176" cy="111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 </a:t>
            </a:r>
            <a:r>
              <a:rPr lang="en-US" altLang="zh-TW" dirty="0"/>
              <a:t>1</a:t>
            </a:r>
            <a:r>
              <a:rPr lang="en-US" altLang="zh-TW" dirty="0" smtClean="0"/>
              <a:t> </a:t>
            </a:r>
            <a:endParaRPr lang="en-US" altLang="zh-TW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294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95996" y="214080"/>
            <a:ext cx="838764" cy="841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直線單箭頭接點 18"/>
          <p:cNvCxnSpPr/>
          <p:nvPr/>
        </p:nvCxnSpPr>
        <p:spPr>
          <a:xfrm>
            <a:off x="2550686" y="3576055"/>
            <a:ext cx="0" cy="213457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圓角矩形 27"/>
          <p:cNvSpPr/>
          <p:nvPr/>
        </p:nvSpPr>
        <p:spPr>
          <a:xfrm>
            <a:off x="1547664" y="2453208"/>
            <a:ext cx="3744416" cy="932130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80"/>
              </a:lnSpc>
              <a:spcAft>
                <a:spcPts val="0"/>
              </a:spcAft>
            </a:pPr>
            <a:r>
              <a:rPr lang="zh-TW" sz="20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公務人員</a:t>
            </a:r>
            <a:r>
              <a:rPr lang="zh-TW" altLang="en-US" sz="20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可領取</a:t>
            </a:r>
            <a:r>
              <a:rPr lang="zh-TW" sz="2000" kern="100" dirty="0" smtClean="0">
                <a:solidFill>
                  <a:srgbClr val="FF0000"/>
                </a:solidFill>
                <a:effectLst/>
                <a:ea typeface="微軟正黑體"/>
                <a:cs typeface="Times New Roman"/>
              </a:rPr>
              <a:t>休假補助費</a:t>
            </a:r>
            <a:endParaRPr lang="en-US" altLang="zh-TW" sz="2000" kern="100" dirty="0" smtClean="0">
              <a:solidFill>
                <a:srgbClr val="FF0000"/>
              </a:solidFill>
              <a:effectLst/>
              <a:ea typeface="微軟正黑體"/>
              <a:cs typeface="Times New Roman"/>
            </a:endParaRPr>
          </a:p>
          <a:p>
            <a:pPr algn="ctr">
              <a:lnSpc>
                <a:spcPts val="2880"/>
              </a:lnSpc>
              <a:spcAft>
                <a:spcPts val="0"/>
              </a:spcAft>
            </a:pPr>
            <a:r>
              <a:rPr lang="zh-TW" altLang="en-US" sz="2000" kern="100" dirty="0" smtClean="0">
                <a:solidFill>
                  <a:srgbClr val="FF0000"/>
                </a:solidFill>
                <a:cs typeface="Times New Roman"/>
              </a:rPr>
              <a:t>超過</a:t>
            </a:r>
            <a:r>
              <a:rPr lang="en-US" altLang="zh-TW" sz="2000" kern="100" dirty="0" smtClean="0">
                <a:solidFill>
                  <a:srgbClr val="FF0000"/>
                </a:solidFill>
                <a:cs typeface="Times New Roman"/>
              </a:rPr>
              <a:t>8,000</a:t>
            </a:r>
            <a:r>
              <a:rPr lang="zh-TW" altLang="en-US" sz="2000" kern="100" dirty="0" smtClean="0">
                <a:solidFill>
                  <a:srgbClr val="FF0000"/>
                </a:solidFill>
                <a:cs typeface="Times New Roman"/>
              </a:rPr>
              <a:t>元者</a:t>
            </a:r>
            <a:endParaRPr lang="zh-TW" altLang="en-US" sz="2000" kern="100" dirty="0">
              <a:solidFill>
                <a:srgbClr val="FF0000"/>
              </a:solidFill>
              <a:cs typeface="Times New Roman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1547664" y="3789513"/>
            <a:ext cx="1728192" cy="165618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n-US" altLang="zh-TW" sz="1800" kern="100" dirty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  <a:t>8,000</a:t>
            </a:r>
            <a:r>
              <a:rPr lang="zh-TW" altLang="en-US" sz="1800" kern="100" dirty="0" smtClean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  <a:t>元</a:t>
            </a:r>
            <a:endParaRPr lang="en-US" altLang="zh-TW" sz="1800" kern="100" dirty="0" smtClean="0">
              <a:solidFill>
                <a:srgbClr val="FF0000"/>
              </a:solidFill>
              <a:latin typeface="Calibri"/>
              <a:ea typeface="微軟正黑體"/>
              <a:cs typeface="Times New Roman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zh-TW" altLang="en-US" sz="1800" kern="100" dirty="0" smtClean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  <a:t>限用於</a:t>
            </a:r>
            <a:r>
              <a:rPr lang="zh-TW" altLang="en-US" sz="1800" kern="100" dirty="0" smtClean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  <a:t>團體</a:t>
            </a:r>
            <a:r>
              <a:rPr lang="en-US" altLang="zh-TW" sz="1800" kern="100" dirty="0" smtClean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  <a:t/>
            </a:r>
            <a:br>
              <a:rPr lang="en-US" altLang="zh-TW" sz="1800" kern="100" dirty="0" smtClean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</a:br>
            <a:r>
              <a:rPr lang="zh-TW" altLang="en-US" sz="1800" kern="100" dirty="0" smtClean="0">
                <a:solidFill>
                  <a:srgbClr val="FF0000"/>
                </a:solidFill>
                <a:latin typeface="Calibri"/>
                <a:ea typeface="微軟正黑體"/>
                <a:cs typeface="Times New Roman"/>
              </a:rPr>
              <a:t>旅遊行程</a:t>
            </a:r>
            <a:endParaRPr lang="zh-TW" altLang="en-US" sz="1800" kern="100" dirty="0">
              <a:solidFill>
                <a:srgbClr val="FF0000"/>
              </a:solidFill>
              <a:latin typeface="Calibri"/>
              <a:ea typeface="微軟正黑體"/>
              <a:cs typeface="Times New Roman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-1096227" y="764704"/>
            <a:ext cx="7561262" cy="8981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zh-TW" altLang="en-US" sz="2600" dirty="0"/>
              <a:t>一</a:t>
            </a:r>
            <a:r>
              <a:rPr lang="zh-TW" altLang="en-US" sz="2600" b="1" dirty="0" smtClean="0"/>
              <a:t>、</a:t>
            </a:r>
            <a:r>
              <a:rPr lang="en-US" altLang="zh-TW" sz="2600" dirty="0"/>
              <a:t>106</a:t>
            </a:r>
            <a:r>
              <a:rPr lang="zh-TW" altLang="en-US" sz="2600" dirty="0"/>
              <a:t>年「國民旅遊卡</a:t>
            </a:r>
            <a:r>
              <a:rPr lang="zh-TW" altLang="en-US" sz="2600" dirty="0" smtClean="0"/>
              <a:t>」新制</a:t>
            </a:r>
            <a:endParaRPr lang="zh-TW" altLang="en-US" sz="2600" b="1" dirty="0" smtClean="0"/>
          </a:p>
        </p:txBody>
      </p:sp>
      <p:sp>
        <p:nvSpPr>
          <p:cNvPr id="38" name="圓角矩形 37"/>
          <p:cNvSpPr/>
          <p:nvPr/>
        </p:nvSpPr>
        <p:spPr>
          <a:xfrm>
            <a:off x="3481045" y="3789513"/>
            <a:ext cx="1811035" cy="1656182"/>
          </a:xfrm>
          <a:prstGeom prst="roundRect">
            <a:avLst/>
          </a:prstGeom>
          <a:solidFill>
            <a:sysClr val="window" lastClr="DBFFDB"/>
          </a:solidFill>
          <a:ln w="1905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zh-TW" altLang="en-US" sz="1800" kern="100" dirty="0" smtClean="0">
                <a:latin typeface="Calibri"/>
                <a:ea typeface="微軟正黑體"/>
                <a:cs typeface="Times New Roman"/>
              </a:rPr>
              <a:t>超過</a:t>
            </a:r>
            <a:r>
              <a:rPr lang="en-US" altLang="zh-TW" sz="1800" kern="100" dirty="0" smtClean="0">
                <a:latin typeface="Calibri"/>
                <a:ea typeface="微軟正黑體"/>
                <a:cs typeface="Times New Roman"/>
              </a:rPr>
              <a:t>8,000</a:t>
            </a:r>
            <a:r>
              <a:rPr lang="zh-TW" altLang="en-US" sz="1800" kern="100" dirty="0" smtClean="0">
                <a:latin typeface="Calibri"/>
                <a:ea typeface="微軟正黑體"/>
                <a:cs typeface="Times New Roman"/>
              </a:rPr>
              <a:t>元</a:t>
            </a:r>
            <a:endParaRPr lang="en-US" altLang="zh-TW" sz="1800" kern="100" dirty="0" smtClean="0">
              <a:latin typeface="Calibri"/>
              <a:ea typeface="微軟正黑體"/>
              <a:cs typeface="Times New Roman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zh-TW" altLang="en-US" sz="1800" kern="100" dirty="0" smtClean="0">
                <a:latin typeface="Calibri"/>
                <a:ea typeface="微軟正黑體"/>
                <a:cs typeface="Times New Roman"/>
              </a:rPr>
              <a:t>的部分，可用於一般消費</a:t>
            </a:r>
            <a:endParaRPr lang="zh-TW" altLang="en-US" sz="1800" kern="100" dirty="0">
              <a:latin typeface="Calibri"/>
              <a:ea typeface="微軟正黑體"/>
              <a:cs typeface="Times New Roman"/>
            </a:endParaRPr>
          </a:p>
        </p:txBody>
      </p:sp>
      <p:cxnSp>
        <p:nvCxnSpPr>
          <p:cNvPr id="40" name="直線單箭頭接點 39"/>
          <p:cNvCxnSpPr>
            <a:endCxn id="38" idx="0"/>
          </p:cNvCxnSpPr>
          <p:nvPr/>
        </p:nvCxnSpPr>
        <p:spPr>
          <a:xfrm>
            <a:off x="4386562" y="3576061"/>
            <a:ext cx="1" cy="213452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43"/>
          <p:cNvCxnSpPr/>
          <p:nvPr/>
        </p:nvCxnSpPr>
        <p:spPr>
          <a:xfrm>
            <a:off x="3481045" y="3376654"/>
            <a:ext cx="0" cy="186662"/>
          </a:xfrm>
          <a:prstGeom prst="line">
            <a:avLst/>
          </a:prstGeom>
          <a:ln w="19050"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>
            <a:off x="2550686" y="3576061"/>
            <a:ext cx="1835877" cy="0"/>
          </a:xfrm>
          <a:prstGeom prst="line">
            <a:avLst/>
          </a:prstGeom>
          <a:ln w="19050"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844616" y="1484784"/>
            <a:ext cx="7865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630000" algn="just">
              <a:lnSpc>
                <a:spcPts val="2400"/>
              </a:lnSpc>
              <a:spcAft>
                <a:spcPts val="0"/>
              </a:spcAft>
            </a:pPr>
            <a:r>
              <a:rPr lang="zh-TW" altLang="en-US" sz="2000" kern="100" dirty="0" smtClean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明（</a:t>
            </a:r>
            <a:r>
              <a:rPr lang="en-US" altLang="zh-TW" sz="2000" kern="100" dirty="0" smtClean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106</a:t>
            </a:r>
            <a:r>
              <a:rPr lang="zh-TW" altLang="en-US" sz="2000" kern="100" dirty="0" smtClean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）年</a:t>
            </a:r>
            <a:r>
              <a:rPr lang="en-US" altLang="zh-TW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1</a:t>
            </a:r>
            <a:r>
              <a:rPr lang="zh-TW" altLang="en-US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月</a:t>
            </a:r>
            <a:r>
              <a:rPr lang="en-US" altLang="zh-TW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1</a:t>
            </a:r>
            <a:r>
              <a:rPr lang="zh-TW" altLang="en-US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日啟動，公務人員可刷國旅卡購買團體旅遊行程及一般消費，俟</a:t>
            </a:r>
            <a:r>
              <a:rPr lang="en-US" altLang="zh-TW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1</a:t>
            </a:r>
            <a:r>
              <a:rPr lang="zh-TW" altLang="en-US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月</a:t>
            </a:r>
            <a:r>
              <a:rPr lang="en-US" altLang="zh-TW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20</a:t>
            </a:r>
            <a:r>
              <a:rPr lang="zh-TW" altLang="en-US" sz="2000" kern="100" dirty="0">
                <a:solidFill>
                  <a:srgbClr val="000000"/>
                </a:solidFill>
                <a:latin typeface="Calibri"/>
                <a:ea typeface="微軟正黑體"/>
                <a:cs typeface="Times New Roman"/>
              </a:rPr>
              <a:t>日新檢核系統上線後，始得核銷領取補助。</a:t>
            </a:r>
          </a:p>
        </p:txBody>
      </p:sp>
      <p:sp>
        <p:nvSpPr>
          <p:cNvPr id="31" name="Rectangle 2"/>
          <p:cNvSpPr>
            <a:spLocks noGrp="1" noChangeArrowheads="1"/>
          </p:cNvSpPr>
          <p:nvPr>
            <p:ph type="title"/>
          </p:nvPr>
        </p:nvSpPr>
        <p:spPr>
          <a:xfrm>
            <a:off x="1078273" y="63375"/>
            <a:ext cx="7704856" cy="1143000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zh-TW" altLang="en-US" sz="3600" b="1" dirty="0"/>
              <a:t>貳</a:t>
            </a:r>
            <a:r>
              <a:rPr lang="zh-TW" altLang="en-US" sz="3600" b="1" dirty="0" smtClean="0"/>
              <a:t>、</a:t>
            </a:r>
            <a:r>
              <a:rPr lang="en-US" altLang="zh-TW" sz="3600" b="1" dirty="0" smtClean="0"/>
              <a:t>106</a:t>
            </a:r>
            <a:r>
              <a:rPr lang="zh-TW" altLang="en-US" sz="3600" b="1" dirty="0" smtClean="0"/>
              <a:t>年「</a:t>
            </a:r>
            <a:r>
              <a:rPr lang="zh-TW" altLang="en-US" sz="3600" b="1" dirty="0"/>
              <a:t>國民旅遊卡</a:t>
            </a:r>
            <a:r>
              <a:rPr lang="zh-TW" altLang="en-US" sz="3600" b="1" dirty="0" smtClean="0"/>
              <a:t>」新制做法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6804248" y="6307020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 </a:t>
            </a:r>
            <a:fld id="{D4817CEF-6E47-471D-B2CA-0E7848809E27}" type="slidenum">
              <a:rPr lang="en-US" altLang="zh-TW" smtClean="0"/>
              <a:pPr>
                <a:defRPr/>
              </a:pPr>
              <a:t>4</a:t>
            </a:fld>
            <a:r>
              <a:rPr lang="en-US" altLang="zh-TW" smtClean="0"/>
              <a:t> </a:t>
            </a:r>
            <a:endParaRPr lang="en-US" altLang="zh-TW">
              <a:ea typeface="+mn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33292" y="6251214"/>
            <a:ext cx="8194819" cy="610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3900" indent="-723900">
              <a:lnSpc>
                <a:spcPts val="2100"/>
              </a:lnSpc>
            </a:pPr>
            <a:r>
              <a:rPr lang="zh-TW" altLang="en-US" sz="1600" dirty="0" smtClean="0">
                <a:latin typeface="+mn-ea"/>
                <a:ea typeface="+mn-ea"/>
              </a:rPr>
              <a:t>舊制與新制之差異：</a:t>
            </a:r>
            <a:r>
              <a:rPr lang="en-US" altLang="zh-TW" sz="1600" dirty="0" smtClean="0">
                <a:latin typeface="+mn-ea"/>
                <a:ea typeface="+mn-ea"/>
              </a:rPr>
              <a:t>1.</a:t>
            </a:r>
            <a:r>
              <a:rPr lang="zh-TW" altLang="en-US" sz="1600" dirty="0" smtClean="0">
                <a:latin typeface="+mn-ea"/>
                <a:ea typeface="+mn-ea"/>
              </a:rPr>
              <a:t>未限制特定金額須消費於團體旅遊</a:t>
            </a:r>
            <a:endParaRPr lang="en-US" altLang="zh-TW" sz="1600" dirty="0" smtClean="0">
              <a:latin typeface="+mn-ea"/>
              <a:ea typeface="+mn-ea"/>
            </a:endParaRPr>
          </a:p>
          <a:p>
            <a:pPr marL="2152650" indent="-2152650">
              <a:lnSpc>
                <a:spcPts val="2100"/>
              </a:lnSpc>
            </a:pPr>
            <a:r>
              <a:rPr lang="zh-TW" altLang="en-US" sz="1600" dirty="0">
                <a:latin typeface="+mn-ea"/>
                <a:ea typeface="+mn-ea"/>
              </a:rPr>
              <a:t>　</a:t>
            </a:r>
            <a:r>
              <a:rPr lang="zh-TW" altLang="en-US" sz="1600" dirty="0" smtClean="0">
                <a:latin typeface="+mn-ea"/>
                <a:ea typeface="+mn-ea"/>
              </a:rPr>
              <a:t>　　                        </a:t>
            </a:r>
            <a:r>
              <a:rPr lang="en-US" altLang="zh-TW" sz="1600" dirty="0" smtClean="0">
                <a:latin typeface="+mn-ea"/>
                <a:ea typeface="+mn-ea"/>
              </a:rPr>
              <a:t>2.</a:t>
            </a:r>
            <a:r>
              <a:rPr lang="zh-TW" altLang="en-US" sz="1600" dirty="0" smtClean="0">
                <a:latin typeface="+mn-ea"/>
                <a:ea typeface="+mn-ea"/>
              </a:rPr>
              <a:t>消費於旅行業、旅宿業、觀光遊樂業可加倍補助</a:t>
            </a:r>
            <a:endParaRPr lang="zh-TW" altLang="en-US" sz="1600" dirty="0">
              <a:latin typeface="+mn-ea"/>
              <a:ea typeface="+mn-ea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5724127" y="2453208"/>
            <a:ext cx="3024337" cy="88344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zh-TW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公務人員</a:t>
            </a:r>
            <a:r>
              <a:rPr lang="zh-TW" altLang="en-US" sz="1800" kern="100" dirty="0">
                <a:solidFill>
                  <a:srgbClr val="000000"/>
                </a:solidFill>
                <a:cs typeface="Times New Roman"/>
              </a:rPr>
              <a:t>可</a:t>
            </a:r>
            <a:r>
              <a:rPr lang="zh-TW" altLang="en-US" sz="1800" kern="100" dirty="0" smtClean="0">
                <a:solidFill>
                  <a:srgbClr val="000000"/>
                </a:solidFill>
                <a:cs typeface="Times New Roman"/>
              </a:rPr>
              <a:t>領取</a:t>
            </a:r>
            <a:r>
              <a:rPr lang="zh-TW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休假補助費</a:t>
            </a:r>
            <a:endParaRPr lang="en-US" altLang="zh-TW" sz="1800" kern="100" dirty="0" smtClean="0">
              <a:solidFill>
                <a:srgbClr val="000000"/>
              </a:solidFill>
              <a:effectLst/>
              <a:ea typeface="微軟正黑體"/>
              <a:cs typeface="Times New Roman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zh-TW" altLang="en-US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未超過</a:t>
            </a:r>
            <a:r>
              <a:rPr lang="en-US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8,000</a:t>
            </a:r>
            <a:r>
              <a:rPr lang="zh-TW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元</a:t>
            </a:r>
            <a:r>
              <a:rPr lang="zh-TW" altLang="en-US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者</a:t>
            </a:r>
            <a:endParaRPr lang="zh-TW" sz="1800" kern="100" dirty="0">
              <a:effectLst/>
              <a:ea typeface="新細明體"/>
              <a:cs typeface="Times New Roman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6300192" y="3804225"/>
            <a:ext cx="2095616" cy="1656183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2400"/>
              </a:lnSpc>
              <a:spcAft>
                <a:spcPts val="0"/>
              </a:spcAft>
            </a:pPr>
            <a:r>
              <a:rPr lang="zh-TW" altLang="en-US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不強制消費於團體旅遊，</a:t>
            </a:r>
            <a:r>
              <a:rPr lang="zh-TW" altLang="en-US" sz="1800" kern="100" dirty="0" smtClean="0">
                <a:solidFill>
                  <a:srgbClr val="000000"/>
                </a:solidFill>
                <a:ea typeface="微軟正黑體"/>
                <a:cs typeface="Times New Roman"/>
              </a:rPr>
              <a:t>可</a:t>
            </a:r>
            <a:r>
              <a:rPr lang="zh-TW" altLang="en-US" sz="1800" kern="100" dirty="0">
                <a:solidFill>
                  <a:srgbClr val="000000"/>
                </a:solidFill>
                <a:ea typeface="微軟正黑體"/>
                <a:cs typeface="Times New Roman"/>
              </a:rPr>
              <a:t>全額</a:t>
            </a:r>
            <a:r>
              <a:rPr lang="zh-TW" altLang="en-US" sz="1800" kern="100" dirty="0" smtClean="0">
                <a:solidFill>
                  <a:srgbClr val="000000"/>
                </a:solidFill>
                <a:effectLst/>
                <a:ea typeface="微軟正黑體"/>
                <a:cs typeface="Times New Roman"/>
              </a:rPr>
              <a:t>用於一般</a:t>
            </a:r>
            <a:r>
              <a:rPr lang="zh-TW" altLang="en-US" sz="1800" kern="100" dirty="0" smtClean="0">
                <a:solidFill>
                  <a:srgbClr val="000000"/>
                </a:solidFill>
                <a:cs typeface="Times New Roman"/>
              </a:rPr>
              <a:t>消費</a:t>
            </a:r>
            <a:endParaRPr lang="zh-TW" altLang="en-US" sz="1800" kern="100" dirty="0">
              <a:solidFill>
                <a:srgbClr val="000000"/>
              </a:solidFill>
              <a:cs typeface="Times New Roman"/>
            </a:endParaRPr>
          </a:p>
        </p:txBody>
      </p:sp>
      <p:cxnSp>
        <p:nvCxnSpPr>
          <p:cNvPr id="21" name="直線單箭頭接點 20"/>
          <p:cNvCxnSpPr/>
          <p:nvPr/>
        </p:nvCxnSpPr>
        <p:spPr>
          <a:xfrm>
            <a:off x="7344308" y="3336649"/>
            <a:ext cx="0" cy="452389"/>
          </a:xfrm>
          <a:prstGeom prst="straightConnector1">
            <a:avLst/>
          </a:prstGeom>
          <a:ln w="19050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圓角矩形 28"/>
          <p:cNvSpPr/>
          <p:nvPr/>
        </p:nvSpPr>
        <p:spPr>
          <a:xfrm>
            <a:off x="1159004" y="5661248"/>
            <a:ext cx="7373436" cy="4417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※</a:t>
            </a:r>
            <a:r>
              <a:rPr lang="zh-TW" altLang="en-US" sz="16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公務人員休假補助無論用於團體旅遊行程或一般消費，皆須依金額</a:t>
            </a:r>
            <a:r>
              <a:rPr lang="zh-TW" altLang="en-US" sz="16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核實</a:t>
            </a:r>
            <a:r>
              <a:rPr lang="zh-TW" altLang="en-US" sz="16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補助</a:t>
            </a:r>
            <a:endParaRPr lang="zh-TW" altLang="en-US" sz="16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30" name="直線單箭頭接點 29"/>
          <p:cNvCxnSpPr/>
          <p:nvPr/>
        </p:nvCxnSpPr>
        <p:spPr>
          <a:xfrm>
            <a:off x="2411760" y="5447791"/>
            <a:ext cx="0" cy="213457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/>
          <p:nvPr/>
        </p:nvCxnSpPr>
        <p:spPr>
          <a:xfrm>
            <a:off x="4355976" y="5447791"/>
            <a:ext cx="0" cy="213457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單箭頭接點 32"/>
          <p:cNvCxnSpPr/>
          <p:nvPr/>
        </p:nvCxnSpPr>
        <p:spPr>
          <a:xfrm>
            <a:off x="7452320" y="5460408"/>
            <a:ext cx="0" cy="198744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9660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80728"/>
            <a:ext cx="8229600" cy="922114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sz="2900" b="1" dirty="0" smtClean="0"/>
              <a:t>二、團體旅遊之</a:t>
            </a:r>
            <a:r>
              <a:rPr lang="zh-TW" altLang="en-US" sz="2900" b="1" dirty="0" smtClean="0"/>
              <a:t>方式及規劃</a:t>
            </a:r>
            <a:r>
              <a:rPr lang="zh-TW" altLang="en-US" b="1" dirty="0" smtClean="0"/>
              <a:t/>
            </a:r>
            <a:br>
              <a:rPr lang="zh-TW" altLang="en-US" b="1" dirty="0" smtClean="0"/>
            </a:br>
            <a:endParaRPr lang="zh-TW" altLang="en-US" b="1" dirty="0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600" y="1772816"/>
            <a:ext cx="7632848" cy="3960440"/>
          </a:xfrm>
        </p:spPr>
        <p:txBody>
          <a:bodyPr>
            <a:noAutofit/>
          </a:bodyPr>
          <a:lstStyle/>
          <a:p>
            <a:pPr algn="just">
              <a:lnSpc>
                <a:spcPts val="3000"/>
              </a:lnSpc>
              <a:buFont typeface="Wingdings" pitchFamily="2" charset="2"/>
              <a:buChar char="l"/>
            </a:pPr>
            <a:r>
              <a:rPr lang="zh-TW" altLang="en-US" sz="2600" b="1" dirty="0" smtClean="0">
                <a:solidFill>
                  <a:schemeClr val="tx2"/>
                </a:solidFill>
              </a:rPr>
              <a:t>由觀光局所規劃之團體旅遊行程</a:t>
            </a:r>
            <a:r>
              <a:rPr lang="zh-TW" altLang="en-US" sz="2600" b="1" dirty="0" smtClean="0">
                <a:solidFill>
                  <a:schemeClr val="tx2"/>
                </a:solidFill>
              </a:rPr>
              <a:t>包括</a:t>
            </a:r>
            <a:r>
              <a:rPr lang="zh-TW" altLang="en-US" sz="2600" b="1" dirty="0" smtClean="0">
                <a:solidFill>
                  <a:schemeClr val="tx2"/>
                </a:solidFill>
              </a:rPr>
              <a:t>：</a:t>
            </a:r>
            <a:endParaRPr lang="en-US" altLang="zh-TW" sz="2600" b="1" dirty="0" smtClean="0">
              <a:solidFill>
                <a:schemeClr val="tx2"/>
              </a:solidFill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zh-TW" altLang="en-US" sz="2400" b="1" dirty="0" smtClean="0"/>
              <a:t>參加</a:t>
            </a:r>
            <a:r>
              <a:rPr lang="zh-TW" altLang="en-US" sz="2400" b="1" dirty="0">
                <a:solidFill>
                  <a:srgbClr val="FF0000"/>
                </a:solidFill>
              </a:rPr>
              <a:t>各機關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辦理</a:t>
            </a:r>
            <a:r>
              <a:rPr lang="zh-TW" altLang="en-US" sz="2400" b="1" dirty="0" smtClean="0"/>
              <a:t>之團體旅遊</a:t>
            </a:r>
            <a:endParaRPr lang="en-US" altLang="zh-TW" sz="2400" b="1" dirty="0"/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zh-TW" altLang="en-US" sz="2400" b="1" dirty="0" smtClean="0"/>
              <a:t>機關</a:t>
            </a:r>
            <a:r>
              <a:rPr lang="zh-TW" altLang="en-US" sz="2400" b="1" dirty="0"/>
              <a:t>個別員工</a:t>
            </a:r>
            <a:r>
              <a:rPr lang="zh-TW" altLang="en-US" sz="2400" b="1" dirty="0">
                <a:solidFill>
                  <a:srgbClr val="FF0000"/>
                </a:solidFill>
              </a:rPr>
              <a:t>自行參加</a:t>
            </a:r>
            <a:r>
              <a:rPr lang="zh-TW" altLang="en-US" sz="2400" b="1" dirty="0"/>
              <a:t>由旅行社辦理之團體</a:t>
            </a:r>
            <a:r>
              <a:rPr lang="zh-TW" altLang="en-US" sz="2400" b="1" dirty="0" smtClean="0"/>
              <a:t>旅遊</a:t>
            </a:r>
            <a:endParaRPr lang="en-US" altLang="zh-TW" sz="2400" b="1" dirty="0"/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zh-TW" altLang="en-US" sz="2400" b="1" dirty="0" smtClean="0"/>
              <a:t>「</a:t>
            </a:r>
            <a:r>
              <a:rPr lang="zh-TW" altLang="en-US" sz="2400" b="1" dirty="0">
                <a:solidFill>
                  <a:srgbClr val="FF0000"/>
                </a:solidFill>
              </a:rPr>
              <a:t>台灣觀巴</a:t>
            </a:r>
            <a:r>
              <a:rPr lang="zh-TW" altLang="en-US" sz="2400" b="1" dirty="0" smtClean="0"/>
              <a:t>」網站</a:t>
            </a:r>
            <a:r>
              <a:rPr lang="zh-TW" altLang="en-US" sz="2400" b="1" dirty="0" smtClean="0"/>
              <a:t>之旅遊</a:t>
            </a:r>
            <a:r>
              <a:rPr lang="zh-TW" altLang="en-US" sz="2400" b="1" dirty="0" smtClean="0"/>
              <a:t>產品</a:t>
            </a:r>
            <a:endParaRPr lang="en-US" altLang="zh-TW" sz="2400" b="1" dirty="0" smtClean="0"/>
          </a:p>
          <a:p>
            <a:pPr marL="266700" indent="-266700">
              <a:buFont typeface="Wingdings" pitchFamily="2" charset="2"/>
              <a:buChar char="l"/>
            </a:pPr>
            <a:r>
              <a:rPr lang="zh-TW" altLang="en-US" sz="2600" b="1" dirty="0" smtClean="0">
                <a:solidFill>
                  <a:srgbClr val="002060"/>
                </a:solidFill>
              </a:rPr>
              <a:t>為保障公務人員權益，觀光局</a:t>
            </a:r>
            <a:r>
              <a:rPr lang="zh-TW" altLang="en-US" sz="2600" b="1" dirty="0">
                <a:solidFill>
                  <a:srgbClr val="002060"/>
                </a:solidFill>
              </a:rPr>
              <a:t>將輔導旅行業，規劃</a:t>
            </a:r>
            <a:r>
              <a:rPr lang="zh-TW" altLang="en-US" sz="2600" b="1" dirty="0">
                <a:solidFill>
                  <a:srgbClr val="FF0000"/>
                </a:solidFill>
              </a:rPr>
              <a:t>價格合理</a:t>
            </a:r>
            <a:r>
              <a:rPr lang="zh-TW" altLang="en-US" sz="2600" b="1" dirty="0">
                <a:solidFill>
                  <a:srgbClr val="002060"/>
                </a:solidFill>
              </a:rPr>
              <a:t>、</a:t>
            </a:r>
            <a:r>
              <a:rPr lang="zh-TW" altLang="en-US" sz="2600" b="1" dirty="0">
                <a:solidFill>
                  <a:srgbClr val="FF0000"/>
                </a:solidFill>
              </a:rPr>
              <a:t>品質優良</a:t>
            </a:r>
            <a:r>
              <a:rPr lang="zh-TW" altLang="en-US" sz="2600" b="1" dirty="0">
                <a:solidFill>
                  <a:srgbClr val="002060"/>
                </a:solidFill>
              </a:rPr>
              <a:t>之團體旅遊行程，並</a:t>
            </a:r>
            <a:r>
              <a:rPr lang="zh-TW" altLang="en-US" sz="2600" b="1" dirty="0" smtClean="0">
                <a:solidFill>
                  <a:srgbClr val="002060"/>
                </a:solidFill>
              </a:rPr>
              <a:t>確保所提供之</a:t>
            </a:r>
            <a:r>
              <a:rPr lang="zh-TW" altLang="en-US" sz="2600" b="1" dirty="0" smtClean="0">
                <a:solidFill>
                  <a:srgbClr val="FF0000"/>
                </a:solidFill>
              </a:rPr>
              <a:t>數量</a:t>
            </a:r>
            <a:r>
              <a:rPr lang="zh-TW" altLang="en-US" sz="2600" b="1" dirty="0">
                <a:solidFill>
                  <a:srgbClr val="FF0000"/>
                </a:solidFill>
              </a:rPr>
              <a:t>足以容納公務人員之</a:t>
            </a:r>
            <a:r>
              <a:rPr lang="zh-TW" altLang="en-US" sz="2600" b="1" dirty="0" smtClean="0">
                <a:solidFill>
                  <a:srgbClr val="FF0000"/>
                </a:solidFill>
              </a:rPr>
              <a:t>需求</a:t>
            </a:r>
            <a:endParaRPr lang="en-US" altLang="zh-TW" sz="2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4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79512" y="75189"/>
            <a:ext cx="1110176" cy="111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 </a:t>
            </a:r>
            <a:r>
              <a:rPr lang="en-US" altLang="zh-TW" dirty="0"/>
              <a:t>3</a:t>
            </a:r>
            <a:r>
              <a:rPr lang="en-US" altLang="zh-TW" dirty="0" smtClean="0"/>
              <a:t> </a:t>
            </a:r>
            <a:endParaRPr lang="en-US" altLang="zh-TW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288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3600" b="1" dirty="0"/>
              <a:t>參</a:t>
            </a:r>
            <a:r>
              <a:rPr lang="zh-TW" altLang="en-US" sz="3600" b="1" dirty="0" smtClean="0"/>
              <a:t>、結語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71600" y="1446573"/>
            <a:ext cx="7200800" cy="3782627"/>
          </a:xfrm>
        </p:spPr>
        <p:txBody>
          <a:bodyPr/>
          <a:lstStyle/>
          <a:p>
            <a:pPr marL="0" indent="684000" algn="just">
              <a:lnSpc>
                <a:spcPct val="150000"/>
              </a:lnSpc>
              <a:buNone/>
            </a:pPr>
            <a:r>
              <a:rPr lang="en-US" altLang="zh-TW" sz="2800" b="1" dirty="0" smtClean="0"/>
              <a:t>106</a:t>
            </a:r>
            <a:r>
              <a:rPr lang="zh-TW" altLang="en-US" sz="2800" b="1" dirty="0" smtClean="0"/>
              <a:t>年「</a:t>
            </a:r>
            <a:r>
              <a:rPr lang="zh-TW" altLang="en-US" sz="2800" b="1" dirty="0"/>
              <a:t>國民旅遊卡」新制將於奉行政院核定後，函請相關機關積極辦理</a:t>
            </a:r>
            <a:r>
              <a:rPr lang="zh-TW" altLang="en-US" sz="2800" b="1" dirty="0" smtClean="0"/>
              <a:t>，自</a:t>
            </a:r>
            <a:r>
              <a:rPr lang="en-US" altLang="zh-TW" sz="2800" b="1" dirty="0" smtClean="0">
                <a:solidFill>
                  <a:srgbClr val="FF0000"/>
                </a:solidFill>
              </a:rPr>
              <a:t>106</a:t>
            </a:r>
            <a:r>
              <a:rPr lang="zh-TW" altLang="en-US" sz="2800" b="1" dirty="0">
                <a:solidFill>
                  <a:srgbClr val="FF0000"/>
                </a:solidFill>
              </a:rPr>
              <a:t>年</a:t>
            </a:r>
            <a:r>
              <a:rPr lang="en-US" altLang="zh-TW" sz="2800" b="1" dirty="0">
                <a:solidFill>
                  <a:srgbClr val="FF0000"/>
                </a:solidFill>
              </a:rPr>
              <a:t>1</a:t>
            </a:r>
            <a:r>
              <a:rPr lang="zh-TW" altLang="en-US" sz="2800" b="1" dirty="0">
                <a:solidFill>
                  <a:srgbClr val="FF0000"/>
                </a:solidFill>
              </a:rPr>
              <a:t>月</a:t>
            </a:r>
            <a:r>
              <a:rPr lang="en-US" altLang="zh-TW" sz="2800" b="1" dirty="0">
                <a:solidFill>
                  <a:srgbClr val="FF0000"/>
                </a:solidFill>
              </a:rPr>
              <a:t>1</a:t>
            </a:r>
            <a:r>
              <a:rPr lang="zh-TW" altLang="en-US" sz="2800" b="1" dirty="0">
                <a:solidFill>
                  <a:srgbClr val="FF0000"/>
                </a:solidFill>
              </a:rPr>
              <a:t>日啟動，先行試辦</a:t>
            </a:r>
            <a:r>
              <a:rPr lang="en-US" altLang="zh-TW" sz="2800" b="1" dirty="0">
                <a:solidFill>
                  <a:srgbClr val="FF0000"/>
                </a:solidFill>
              </a:rPr>
              <a:t>1</a:t>
            </a:r>
            <a:r>
              <a:rPr lang="zh-TW" altLang="en-US" sz="2800" b="1" dirty="0">
                <a:solidFill>
                  <a:srgbClr val="FF0000"/>
                </a:solidFill>
              </a:rPr>
              <a:t>年</a:t>
            </a:r>
            <a:r>
              <a:rPr lang="zh-TW" altLang="en-US" sz="2800" b="1" dirty="0"/>
              <a:t>，並由本會進行滾動檢討，期能</a:t>
            </a:r>
            <a:r>
              <a:rPr lang="zh-TW" altLang="en-US" sz="2800" b="1" dirty="0" smtClean="0"/>
              <a:t>降低陸</a:t>
            </a:r>
            <a:r>
              <a:rPr lang="zh-TW" altLang="en-US" sz="2800" b="1" dirty="0"/>
              <a:t>客縮減</a:t>
            </a:r>
            <a:r>
              <a:rPr lang="zh-TW" altLang="en-US" sz="2800" b="1" dirty="0" smtClean="0"/>
              <a:t>來臺</a:t>
            </a:r>
            <a:r>
              <a:rPr lang="zh-TW" altLang="en-US" sz="2800" b="1" dirty="0"/>
              <a:t>旅遊對觀光</a:t>
            </a:r>
            <a:r>
              <a:rPr lang="zh-TW" altLang="en-US" sz="2800" b="1" dirty="0" smtClean="0"/>
              <a:t>業之衝擊</a:t>
            </a:r>
            <a:r>
              <a:rPr lang="zh-TW" altLang="en-US" sz="2800" b="1" dirty="0"/>
              <a:t>，並協助觀光產業發揮升級之效果</a:t>
            </a:r>
            <a:r>
              <a:rPr lang="zh-TW" altLang="en-US" sz="2800" b="1" dirty="0" smtClean="0"/>
              <a:t>。</a:t>
            </a:r>
            <a:endParaRPr lang="zh-TW" altLang="en-US" dirty="0"/>
          </a:p>
        </p:txBody>
      </p:sp>
      <p:pic>
        <p:nvPicPr>
          <p:cNvPr id="4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07504" y="332656"/>
            <a:ext cx="1110176" cy="111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 </a:t>
            </a:r>
            <a:r>
              <a:rPr lang="en-US" altLang="zh-TW" dirty="0"/>
              <a:t>4</a:t>
            </a:r>
            <a:r>
              <a:rPr lang="en-US" altLang="zh-TW" dirty="0" smtClean="0"/>
              <a:t> </a:t>
            </a:r>
            <a:endParaRPr lang="en-US" altLang="zh-TW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505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信用卡">
  <a:themeElements>
    <a:clrScheme name="信用卡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信用卡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28398" dir="3806097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4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  <a:sym typeface="Wingdings 2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28398" dir="3806097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4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  <a:sym typeface="Wingdings 2" pitchFamily="18" charset="2"/>
          </a:defRPr>
        </a:defPPr>
      </a:lstStyle>
    </a:lnDef>
  </a:objectDefaults>
  <a:extraClrSchemeLst>
    <a:extraClrScheme>
      <a:clrScheme name="信用卡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信用卡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信用卡 3">
        <a:dk1>
          <a:srgbClr val="000000"/>
        </a:dk1>
        <a:lt1>
          <a:srgbClr val="FFFFCC"/>
        </a:lt1>
        <a:dk2>
          <a:srgbClr val="808000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信用卡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信用卡 5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信用卡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信用卡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DBFF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公正">
  <a:themeElements>
    <a:clrScheme name="自訂 1">
      <a:dk1>
        <a:sysClr val="windowText" lastClr="000000"/>
      </a:dk1>
      <a:lt1>
        <a:sysClr val="window" lastClr="DBFFDB"/>
      </a:lt1>
      <a:dk2>
        <a:srgbClr val="696464"/>
      </a:dk2>
      <a:lt2>
        <a:srgbClr val="E9E5DC"/>
      </a:lt2>
      <a:accent1>
        <a:srgbClr val="00B050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DBFF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69614</TotalTime>
  <Words>420</Words>
  <Application>Microsoft Office PowerPoint</Application>
  <PresentationFormat>如螢幕大小 (4:3)</PresentationFormat>
  <Paragraphs>44</Paragraphs>
  <Slides>6</Slides>
  <Notes>5</Notes>
  <HiddenSlides>0</HiddenSlides>
  <MMClips>0</MMClips>
  <ScaleCrop>false</ScaleCrop>
  <HeadingPairs>
    <vt:vector size="6" baseType="variant">
      <vt:variant>
        <vt:lpstr>佈景主題</vt:lpstr>
      </vt:variant>
      <vt:variant>
        <vt:i4>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0" baseType="lpstr">
      <vt:lpstr>信用卡</vt:lpstr>
      <vt:lpstr>Office 佈景主題</vt:lpstr>
      <vt:lpstr>公正</vt:lpstr>
      <vt:lpstr>Photo Editor Photo</vt:lpstr>
      <vt:lpstr>106年「國民旅遊卡」新制報告</vt:lpstr>
      <vt:lpstr>目錄</vt:lpstr>
      <vt:lpstr>壹、前言</vt:lpstr>
      <vt:lpstr>貳、106年「國民旅遊卡」新制做法</vt:lpstr>
      <vt:lpstr> 二、團體旅遊之方式及規劃 </vt:lpstr>
      <vt:lpstr>參、結語</vt:lpstr>
    </vt:vector>
  </TitlesOfParts>
  <Company>cepd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徐德宇</dc:creator>
  <cp:lastModifiedBy>user</cp:lastModifiedBy>
  <cp:revision>1093</cp:revision>
  <cp:lastPrinted>2016-12-21T10:48:06Z</cp:lastPrinted>
  <dcterms:created xsi:type="dcterms:W3CDTF">2003-03-11T06:24:58Z</dcterms:created>
  <dcterms:modified xsi:type="dcterms:W3CDTF">2016-12-22T02:29:15Z</dcterms:modified>
</cp:coreProperties>
</file>