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22"/>
  </p:notesMasterIdLst>
  <p:sldIdLst>
    <p:sldId id="342" r:id="rId3"/>
    <p:sldId id="329" r:id="rId4"/>
    <p:sldId id="330" r:id="rId5"/>
    <p:sldId id="350" r:id="rId6"/>
    <p:sldId id="346" r:id="rId7"/>
    <p:sldId id="347" r:id="rId8"/>
    <p:sldId id="365" r:id="rId9"/>
    <p:sldId id="353" r:id="rId10"/>
    <p:sldId id="360" r:id="rId11"/>
    <p:sldId id="361" r:id="rId12"/>
    <p:sldId id="362" r:id="rId13"/>
    <p:sldId id="359" r:id="rId14"/>
    <p:sldId id="338" r:id="rId15"/>
    <p:sldId id="366" r:id="rId16"/>
    <p:sldId id="367" r:id="rId17"/>
    <p:sldId id="368" r:id="rId18"/>
    <p:sldId id="345" r:id="rId19"/>
    <p:sldId id="358" r:id="rId20"/>
    <p:sldId id="341" r:id="rId21"/>
  </p:sldIdLst>
  <p:sldSz cx="9144000" cy="6858000" type="screen4x3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DA63"/>
    <a:srgbClr val="339933"/>
    <a:srgbClr val="CC0099"/>
    <a:srgbClr val="800080"/>
    <a:srgbClr val="88A6C2"/>
    <a:srgbClr val="CCFFFF"/>
    <a:srgbClr val="CC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60" autoAdjust="0"/>
    <p:restoredTop sz="94660"/>
  </p:normalViewPr>
  <p:slideViewPr>
    <p:cSldViewPr>
      <p:cViewPr varScale="1">
        <p:scale>
          <a:sx n="93" d="100"/>
          <a:sy n="93" d="100"/>
        </p:scale>
        <p:origin x="-133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3.7606898348849886E-2"/>
          <c:y val="0.13309568741527183"/>
          <c:w val="0.92478620330230021"/>
          <c:h val="0.69825306295994927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400"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sz="1400" smtClean="0"/>
                      <a:t>1,179</a:t>
                    </a:r>
                    <a:r>
                      <a:rPr lang="zh-TW" altLang="en-US" sz="1400" smtClean="0"/>
                      <a:t>人</a:t>
                    </a:r>
                    <a:endParaRPr lang="en-US" altLang="en-US" sz="1400"/>
                  </a:p>
                </c:rich>
              </c:tx>
              <c:spPr/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200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dirty="0" smtClean="0">
                        <a:solidFill>
                          <a:srgbClr val="FF0000"/>
                        </a:solidFill>
                      </a:rPr>
                      <a:t>1,346</a:t>
                    </a:r>
                    <a:endParaRPr lang="en-US" altLang="en-US" dirty="0">
                      <a:solidFill>
                        <a:srgbClr val="FF0000"/>
                      </a:solidFill>
                    </a:endParaRPr>
                  </a:p>
                </c:rich>
              </c:tx>
              <c:spPr/>
              <c:dLblPos val="outEnd"/>
              <c:showVal val="1"/>
            </c:dLbl>
            <c:txPr>
              <a:bodyPr/>
              <a:lstStyle/>
              <a:p>
                <a:pPr>
                  <a:defRPr sz="1600">
                    <a:latin typeface="Microsoft YaHei" pitchFamily="34" charset="-122"/>
                    <a:ea typeface="Microsoft YaHei" pitchFamily="34" charset="-122"/>
                  </a:defRPr>
                </a:pPr>
                <a:endParaRPr lang="zh-TW"/>
              </a:p>
            </c:txPr>
            <c:dLblPos val="outEnd"/>
            <c:showVal val="1"/>
          </c:dLbls>
          <c:cat>
            <c:strRef>
              <c:f>Sheet1!$A$4:$A$5</c:f>
              <c:strCache>
                <c:ptCount val="2"/>
                <c:pt idx="0">
                  <c:v>35期</c:v>
                </c:pt>
                <c:pt idx="1">
                  <c:v>36期</c:v>
                </c:pt>
              </c:strCache>
            </c:strRef>
          </c:cat>
          <c:val>
            <c:numRef>
              <c:f>Sheet1!$B$4:$B$5</c:f>
              <c:numCache>
                <c:formatCode>General</c:formatCode>
                <c:ptCount val="2"/>
                <c:pt idx="0">
                  <c:v>1179</c:v>
                </c:pt>
                <c:pt idx="1">
                  <c:v>1346</c:v>
                </c:pt>
              </c:numCache>
            </c:numRef>
          </c:val>
        </c:ser>
        <c:dLbls>
          <c:showVal val="1"/>
        </c:dLbls>
        <c:axId val="82311424"/>
        <c:axId val="82370560"/>
      </c:barChart>
      <c:catAx>
        <c:axId val="82311424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Microsoft YaHei" pitchFamily="34" charset="-122"/>
                <a:ea typeface="Microsoft YaHei" pitchFamily="34" charset="-122"/>
              </a:defRPr>
            </a:pPr>
            <a:endParaRPr lang="zh-TW"/>
          </a:p>
        </c:txPr>
        <c:crossAx val="82370560"/>
        <c:crosses val="autoZero"/>
        <c:auto val="1"/>
        <c:lblAlgn val="ctr"/>
        <c:lblOffset val="100"/>
      </c:catAx>
      <c:valAx>
        <c:axId val="8237056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2311424"/>
        <c:crosses val="autoZero"/>
        <c:crossBetween val="between"/>
      </c:valAx>
      <c:spPr>
        <a:solidFill>
          <a:schemeClr val="accent4">
            <a:lumMod val="60000"/>
            <a:lumOff val="40000"/>
          </a:schemeClr>
        </a:solidFill>
      </c:spPr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3.5555596277784651E-2"/>
          <c:y val="0.12099005570264552"/>
          <c:w val="0.92888880744443325"/>
          <c:h val="0.6923696322830164"/>
        </c:manualLayout>
      </c:layout>
      <c:barChart>
        <c:barDir val="col"/>
        <c:grouping val="clustered"/>
        <c:ser>
          <c:idx val="0"/>
          <c:order val="0"/>
          <c:spPr>
            <a:solidFill>
              <a:schemeClr val="accent5">
                <a:lumMod val="75000"/>
              </a:schemeClr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1400" smtClean="0">
                        <a:latin typeface="Microsoft YaHei" pitchFamily="34" charset="-122"/>
                        <a:ea typeface="Microsoft YaHei" pitchFamily="34" charset="-122"/>
                      </a:rPr>
                      <a:t>754</a:t>
                    </a:r>
                    <a:r>
                      <a:rPr lang="zh-TW" altLang="en-US" sz="1400" smtClean="0">
                        <a:latin typeface="Microsoft YaHei" pitchFamily="34" charset="-122"/>
                        <a:ea typeface="Microsoft YaHei" pitchFamily="34" charset="-122"/>
                      </a:rPr>
                      <a:t>人</a:t>
                    </a:r>
                    <a:endParaRPr lang="en-US" altLang="en-US" sz="1400" dirty="0">
                      <a:latin typeface="Microsoft YaHei" pitchFamily="34" charset="-122"/>
                      <a:ea typeface="Microsoft YaHei" pitchFamily="34" charset="-122"/>
                    </a:endParaRPr>
                  </a:p>
                </c:rich>
              </c:tx>
              <c:dLblPos val="outEnd"/>
              <c:showVal val="1"/>
            </c:dLbl>
            <c:dLbl>
              <c:idx val="1"/>
              <c:layout>
                <c:manualLayout>
                  <c:x val="-1.9393961606064401E-2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200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defRPr>
                    </a:pPr>
                    <a:r>
                      <a:rPr lang="en-US" altLang="en-US" sz="2000" dirty="0" smtClean="0">
                        <a:solidFill>
                          <a:srgbClr val="FF0000"/>
                        </a:solidFill>
                        <a:latin typeface="Microsoft YaHei" pitchFamily="34" charset="-122"/>
                        <a:ea typeface="Microsoft YaHei" pitchFamily="34" charset="-122"/>
                      </a:rPr>
                      <a:t>1,500</a:t>
                    </a:r>
                    <a:endParaRPr lang="en-US" altLang="en-US" sz="2000" dirty="0">
                      <a:solidFill>
                        <a:srgbClr val="FF0000"/>
                      </a:solidFill>
                      <a:latin typeface="Microsoft YaHei" pitchFamily="34" charset="-122"/>
                      <a:ea typeface="Microsoft YaHei" pitchFamily="34" charset="-122"/>
                    </a:endParaRPr>
                  </a:p>
                </c:rich>
              </c:tx>
              <c:spPr/>
              <c:dLblPos val="outEnd"/>
              <c:showVal val="1"/>
            </c:dLbl>
            <c:txPr>
              <a:bodyPr/>
              <a:lstStyle/>
              <a:p>
                <a:pPr>
                  <a:defRPr sz="1400">
                    <a:latin typeface="Microsoft YaHei" pitchFamily="34" charset="-122"/>
                    <a:ea typeface="Microsoft YaHei" pitchFamily="34" charset="-122"/>
                  </a:defRPr>
                </a:pPr>
                <a:endParaRPr lang="zh-TW"/>
              </a:p>
            </c:txPr>
            <c:dLblPos val="outEnd"/>
            <c:showVal val="1"/>
          </c:dLbls>
          <c:cat>
            <c:strRef>
              <c:f>Sheet1!$A$11:$A$12</c:f>
              <c:strCache>
                <c:ptCount val="2"/>
                <c:pt idx="0">
                  <c:v>105年</c:v>
                </c:pt>
                <c:pt idx="1">
                  <c:v>106年</c:v>
                </c:pt>
              </c:strCache>
            </c:strRef>
          </c:cat>
          <c:val>
            <c:numRef>
              <c:f>Sheet1!$B$11:$B$12</c:f>
              <c:numCache>
                <c:formatCode>General</c:formatCode>
                <c:ptCount val="2"/>
                <c:pt idx="0">
                  <c:v>754</c:v>
                </c:pt>
                <c:pt idx="1">
                  <c:v>1500</c:v>
                </c:pt>
              </c:numCache>
            </c:numRef>
          </c:val>
        </c:ser>
        <c:dLbls>
          <c:showVal val="1"/>
        </c:dLbls>
        <c:axId val="82779520"/>
        <c:axId val="82793600"/>
      </c:barChart>
      <c:catAx>
        <c:axId val="82779520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Microsoft YaHei" pitchFamily="34" charset="-122"/>
                <a:ea typeface="Microsoft YaHei" pitchFamily="34" charset="-122"/>
              </a:defRPr>
            </a:pPr>
            <a:endParaRPr lang="zh-TW"/>
          </a:p>
        </c:txPr>
        <c:crossAx val="82793600"/>
        <c:crosses val="autoZero"/>
        <c:auto val="1"/>
        <c:lblAlgn val="ctr"/>
        <c:lblOffset val="100"/>
      </c:catAx>
      <c:valAx>
        <c:axId val="8279360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2779520"/>
        <c:crosses val="autoZero"/>
        <c:crossBetween val="between"/>
      </c:valAx>
      <c:spPr>
        <a:solidFill>
          <a:schemeClr val="accent3">
            <a:lumMod val="60000"/>
            <a:lumOff val="40000"/>
          </a:schemeClr>
        </a:solidFill>
      </c:spPr>
    </c:plotArea>
    <c:plotVisOnly val="1"/>
  </c:chart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DB1288-4066-4685-A857-22E0046B564F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97573AF-5908-4712-A5FC-CD441FDFA6AB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人才培育</a:t>
          </a:r>
          <a:endParaRPr lang="zh-TW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C4AC8534-4A9B-4DB6-9D4B-D6B41E6FC39C}" type="parTrans" cxnId="{782F52AB-8E0A-4591-85EF-1A06EEAB746F}">
      <dgm:prSet/>
      <dgm:spPr/>
      <dgm:t>
        <a:bodyPr/>
        <a:lstStyle/>
        <a:p>
          <a:endParaRPr lang="zh-TW" altLang="en-US"/>
        </a:p>
      </dgm:t>
    </dgm:pt>
    <dgm:pt modelId="{CCA02168-3B41-4B32-89E7-A8898C396259}" type="sibTrans" cxnId="{782F52AB-8E0A-4591-85EF-1A06EEAB746F}">
      <dgm:prSet/>
      <dgm:spPr/>
      <dgm:t>
        <a:bodyPr/>
        <a:lstStyle/>
        <a:p>
          <a:endParaRPr lang="zh-TW" altLang="en-US"/>
        </a:p>
      </dgm:t>
    </dgm:pt>
    <dgm:pt modelId="{D1A61230-59D3-468C-83FF-CB2BD5143A76}">
      <dgm:prSet custT="1"/>
      <dgm:spPr/>
      <dgm:t>
        <a:bodyPr/>
        <a:lstStyle/>
        <a:p>
          <a:pPr rtl="0"/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辦理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（</a:t>
          </a:r>
          <a:r>
            <a:rPr lang="en-US" altLang="zh-TW" sz="1800" b="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年高職</a:t>
          </a:r>
          <a:r>
            <a:rPr lang="en-US" altLang="zh-TW" sz="1800" b="0" dirty="0" smtClean="0">
              <a:latin typeface="Microsoft YaHei" pitchFamily="34" charset="-122"/>
              <a:ea typeface="Microsoft YaHei" pitchFamily="34" charset="-122"/>
            </a:rPr>
            <a:t>+4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年科大）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986F5469-C0F1-4C0F-B52C-160FCB780A42}" type="parTrans" cxnId="{097032EE-572B-496A-8B91-90F3994F34F4}">
      <dgm:prSet/>
      <dgm:spPr/>
      <dgm:t>
        <a:bodyPr/>
        <a:lstStyle/>
        <a:p>
          <a:endParaRPr lang="zh-TW" altLang="en-US"/>
        </a:p>
      </dgm:t>
    </dgm:pt>
    <dgm:pt modelId="{1DFB5262-5197-44AB-A39A-E84459222E1B}" type="sibTrans" cxnId="{097032EE-572B-496A-8B91-90F3994F34F4}">
      <dgm:prSet/>
      <dgm:spPr/>
      <dgm:t>
        <a:bodyPr/>
        <a:lstStyle/>
        <a:p>
          <a:endParaRPr lang="zh-TW" altLang="en-US"/>
        </a:p>
      </dgm:t>
    </dgm:pt>
    <dgm:pt modelId="{FCA3EFD7-6770-4AC1-BA15-AB9314A9212D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金融支援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CEC6BCFF-7093-450D-985D-5E5EC854E06E}" type="parTrans" cxnId="{C44A3ED8-2254-4130-9E63-2F25B3BBA691}">
      <dgm:prSet/>
      <dgm:spPr/>
      <dgm:t>
        <a:bodyPr/>
        <a:lstStyle/>
        <a:p>
          <a:endParaRPr lang="zh-TW" altLang="en-US"/>
        </a:p>
      </dgm:t>
    </dgm:pt>
    <dgm:pt modelId="{34C0C637-6E63-4956-BE0B-3D46541D4BD4}" type="sibTrans" cxnId="{C44A3ED8-2254-4130-9E63-2F25B3BBA691}">
      <dgm:prSet/>
      <dgm:spPr/>
      <dgm:t>
        <a:bodyPr/>
        <a:lstStyle/>
        <a:p>
          <a:endParaRPr lang="zh-TW" altLang="en-US"/>
        </a:p>
      </dgm:t>
    </dgm:pt>
    <dgm:pt modelId="{40C57EEF-4320-4BC3-9A16-677DDBEE2CE3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擴大海外信用保證基金規模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A0027729-581E-4982-AC2C-7F293AA9AF85}" type="parTrans" cxnId="{27CB6BB1-AEE4-4791-B895-66280367ED15}">
      <dgm:prSet/>
      <dgm:spPr/>
      <dgm:t>
        <a:bodyPr/>
        <a:lstStyle/>
        <a:p>
          <a:endParaRPr lang="zh-TW" altLang="en-US"/>
        </a:p>
      </dgm:t>
    </dgm:pt>
    <dgm:pt modelId="{B27EFDA8-F99E-493A-9B59-E87F49283E7F}" type="sibTrans" cxnId="{27CB6BB1-AEE4-4791-B895-66280367ED15}">
      <dgm:prSet/>
      <dgm:spPr/>
      <dgm:t>
        <a:bodyPr/>
        <a:lstStyle/>
        <a:p>
          <a:endParaRPr lang="zh-TW" altLang="en-US"/>
        </a:p>
      </dgm:t>
    </dgm:pt>
    <dgm:pt modelId="{49F81A62-9E56-47AE-9C6A-F3712BB7C5BD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：僑商網絡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1171669C-2E7B-4F3D-8441-AE98CFC52D1D}" type="parTrans" cxnId="{BF818DF9-638A-439D-8A02-353B2D95008B}">
      <dgm:prSet/>
      <dgm:spPr/>
      <dgm:t>
        <a:bodyPr/>
        <a:lstStyle/>
        <a:p>
          <a:endParaRPr lang="zh-TW" altLang="en-US"/>
        </a:p>
      </dgm:t>
    </dgm:pt>
    <dgm:pt modelId="{24B08D91-8175-4B04-88EE-C1C037841604}" type="sibTrans" cxnId="{BF818DF9-638A-439D-8A02-353B2D95008B}">
      <dgm:prSet/>
      <dgm:spPr/>
      <dgm:t>
        <a:bodyPr/>
        <a:lstStyle/>
        <a:p>
          <a:endParaRPr lang="zh-TW" altLang="en-US"/>
        </a:p>
      </dgm:t>
    </dgm:pt>
    <dgm:pt modelId="{6AC48A94-2B82-4C15-9DB7-D6E54FDF79A9}">
      <dgm:prSet custT="1"/>
      <dgm:spPr/>
      <dgm:t>
        <a:bodyPr/>
        <a:lstStyle/>
        <a:p>
          <a:pPr rtl="0">
            <a:lnSpc>
              <a:spcPts val="2160"/>
            </a:lnSpc>
          </a:pPr>
          <a:r>
            <a:rPr lang="zh-TW" sz="1800" b="0" dirty="0" smtClean="0">
              <a:latin typeface="Microsoft YaHei" pitchFamily="34" charset="-122"/>
              <a:ea typeface="Microsoft YaHei" pitchFamily="34" charset="-122"/>
            </a:rPr>
            <a:t>提升臺商組織功能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738219EC-55A2-4E7D-A2E6-DB32A3ADBCD3}" type="parTrans" cxnId="{E2CB8170-3EA4-4553-A60F-3085A40ECE14}">
      <dgm:prSet/>
      <dgm:spPr/>
      <dgm:t>
        <a:bodyPr/>
        <a:lstStyle/>
        <a:p>
          <a:endParaRPr lang="zh-TW" altLang="en-US"/>
        </a:p>
      </dgm:t>
    </dgm:pt>
    <dgm:pt modelId="{27511E27-C724-434B-8452-FE70F45F6CBC}" type="sibTrans" cxnId="{E2CB8170-3EA4-4553-A60F-3085A40ECE14}">
      <dgm:prSet/>
      <dgm:spPr/>
      <dgm:t>
        <a:bodyPr/>
        <a:lstStyle/>
        <a:p>
          <a:endParaRPr lang="zh-TW" altLang="en-US"/>
        </a:p>
      </dgm:t>
    </dgm:pt>
    <dgm:pt modelId="{F457173A-D6C5-4DD7-A1FF-B90F24A1FB93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觀光促進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15B4DEC1-D5E1-4947-87EF-B9399AD3D34C}" type="parTrans" cxnId="{EB5164E2-6E20-4370-86B8-958E41672481}">
      <dgm:prSet/>
      <dgm:spPr/>
      <dgm:t>
        <a:bodyPr/>
        <a:lstStyle/>
        <a:p>
          <a:endParaRPr lang="zh-TW" altLang="en-US"/>
        </a:p>
      </dgm:t>
    </dgm:pt>
    <dgm:pt modelId="{C7BB897A-CA31-447D-AB0C-732FD0CB0EB7}" type="sibTrans" cxnId="{EB5164E2-6E20-4370-86B8-958E41672481}">
      <dgm:prSet/>
      <dgm:spPr/>
      <dgm:t>
        <a:bodyPr/>
        <a:lstStyle/>
        <a:p>
          <a:endParaRPr lang="zh-TW" altLang="en-US"/>
        </a:p>
      </dgm:t>
    </dgm:pt>
    <dgm:pt modelId="{1E57D05D-5D3B-416E-BAB5-47B556392205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提供貸款信用保證，協助僑臺商取得融資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8276F1F5-AF97-4EFC-AF04-DD9DDC8B51F1}" type="parTrans" cxnId="{393D5AA6-5B58-439D-8E8E-0D7223D6D73F}">
      <dgm:prSet/>
      <dgm:spPr/>
      <dgm:t>
        <a:bodyPr/>
        <a:lstStyle/>
        <a:p>
          <a:endParaRPr lang="zh-TW" altLang="en-US"/>
        </a:p>
      </dgm:t>
    </dgm:pt>
    <dgm:pt modelId="{5B699D7D-C365-4B0E-91AA-4ED61980EFCD}" type="sibTrans" cxnId="{393D5AA6-5B58-439D-8E8E-0D7223D6D73F}">
      <dgm:prSet/>
      <dgm:spPr/>
      <dgm:t>
        <a:bodyPr/>
        <a:lstStyle/>
        <a:p>
          <a:endParaRPr lang="zh-TW" altLang="en-US"/>
        </a:p>
      </dgm:t>
    </dgm:pt>
    <dgm:pt modelId="{A98302CB-C3DC-4CBE-8926-B9B3E4EFEEAA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辦理海外青年技術訓練班（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海青班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82287A0D-E5E2-483E-835A-A0979B6D0E42}" type="parTrans" cxnId="{2C128555-707B-47B5-825D-B7631EF47EC9}">
      <dgm:prSet/>
      <dgm:spPr/>
      <dgm:t>
        <a:bodyPr/>
        <a:lstStyle/>
        <a:p>
          <a:endParaRPr lang="zh-TW" altLang="en-US"/>
        </a:p>
      </dgm:t>
    </dgm:pt>
    <dgm:pt modelId="{082AA1CF-589D-4B7F-AB7E-6639895E46B4}" type="sibTrans" cxnId="{2C128555-707B-47B5-825D-B7631EF47EC9}">
      <dgm:prSet/>
      <dgm:spPr/>
      <dgm:t>
        <a:bodyPr/>
        <a:lstStyle/>
        <a:p>
          <a:endParaRPr lang="zh-TW" altLang="en-US"/>
        </a:p>
      </dgm:t>
    </dgm:pt>
    <dgm:pt modelId="{ED3A6D40-A1E4-4CE6-B954-CF0BA26DFC1C}">
      <dgm:prSet custT="1"/>
      <dgm:spPr/>
      <dgm:t>
        <a:bodyPr/>
        <a:lstStyle/>
        <a:p>
          <a:pPr rtl="0">
            <a:lnSpc>
              <a:spcPct val="90000"/>
            </a:lnSpc>
          </a:pP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辦理相關活動，鼓勵返國觀光</a:t>
          </a:r>
          <a:endParaRPr lang="zh-TW" alt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1FA55252-2AA5-4107-99FB-BC92202E1170}" type="parTrans" cxnId="{5B3ECF14-1B82-4C6F-87C1-FDF08D765787}">
      <dgm:prSet/>
      <dgm:spPr/>
      <dgm:t>
        <a:bodyPr/>
        <a:lstStyle/>
        <a:p>
          <a:endParaRPr lang="zh-TW" altLang="en-US"/>
        </a:p>
      </dgm:t>
    </dgm:pt>
    <dgm:pt modelId="{7231176F-3DD5-44AC-9B85-B1B9A35E73EF}" type="sibTrans" cxnId="{5B3ECF14-1B82-4C6F-87C1-FDF08D765787}">
      <dgm:prSet/>
      <dgm:spPr/>
      <dgm:t>
        <a:bodyPr/>
        <a:lstStyle/>
        <a:p>
          <a:endParaRPr lang="zh-TW" altLang="en-US"/>
        </a:p>
      </dgm:t>
    </dgm:pt>
    <dgm:pt modelId="{CCD4BFAD-09A7-4B30-AB24-2BB823F3E80D}">
      <dgm:prSet custT="1"/>
      <dgm:spPr/>
      <dgm:t>
        <a:bodyPr/>
        <a:lstStyle/>
        <a:p>
          <a:pPr rtl="0">
            <a:lnSpc>
              <a:spcPct val="90000"/>
            </a:lnSpc>
          </a:pP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結合僑界資源，宣傳臺灣觀光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69536DB8-7E9F-4700-9968-4E1C64363DAF}" type="parTrans" cxnId="{37E9DF58-A263-4149-88E8-56E4272E82FD}">
      <dgm:prSet/>
      <dgm:spPr/>
      <dgm:t>
        <a:bodyPr/>
        <a:lstStyle/>
        <a:p>
          <a:endParaRPr lang="zh-TW" altLang="en-US"/>
        </a:p>
      </dgm:t>
    </dgm:pt>
    <dgm:pt modelId="{7C642C37-EC43-4ADD-BCB7-5F734C90583B}" type="sibTrans" cxnId="{37E9DF58-A263-4149-88E8-56E4272E82FD}">
      <dgm:prSet/>
      <dgm:spPr/>
      <dgm:t>
        <a:bodyPr/>
        <a:lstStyle/>
        <a:p>
          <a:endParaRPr lang="zh-TW" altLang="en-US"/>
        </a:p>
      </dgm:t>
    </dgm:pt>
    <dgm:pt modelId="{226C1A6A-D263-46B9-859E-46C14FA00437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>
            <a:lnSpc>
              <a:spcPts val="3360"/>
            </a:lnSpc>
          </a:pP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：基建合作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B9223A2A-C52B-4B86-B769-985C8528E86F}" type="parTrans" cxnId="{AA6B7E1E-335B-4FCA-A1C3-5AC2C1372214}">
      <dgm:prSet/>
      <dgm:spPr/>
      <dgm:t>
        <a:bodyPr/>
        <a:lstStyle/>
        <a:p>
          <a:endParaRPr lang="zh-TW" altLang="en-US"/>
        </a:p>
      </dgm:t>
    </dgm:pt>
    <dgm:pt modelId="{D3C1BAAA-9805-406C-8360-B78149F8B79D}" type="sibTrans" cxnId="{AA6B7E1E-335B-4FCA-A1C3-5AC2C1372214}">
      <dgm:prSet/>
      <dgm:spPr/>
      <dgm:t>
        <a:bodyPr/>
        <a:lstStyle/>
        <a:p>
          <a:endParaRPr lang="zh-TW" altLang="en-US"/>
        </a:p>
      </dgm:t>
    </dgm:pt>
    <dgm:pt modelId="{3083216E-0ADB-4935-B2E8-7335F541DACE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建立僑臺商產業資料庫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7EF53A13-AE41-4ECD-8011-0032D5F1E221}" type="parTrans" cxnId="{27F9DF17-BB78-4C1B-8DC4-B9A46D39BA79}">
      <dgm:prSet/>
      <dgm:spPr/>
      <dgm:t>
        <a:bodyPr/>
        <a:lstStyle/>
        <a:p>
          <a:endParaRPr lang="zh-TW" altLang="en-US"/>
        </a:p>
      </dgm:t>
    </dgm:pt>
    <dgm:pt modelId="{1586EF5E-A211-463E-ABF6-65C58CC3A352}" type="sibTrans" cxnId="{27F9DF17-BB78-4C1B-8DC4-B9A46D39BA79}">
      <dgm:prSet/>
      <dgm:spPr/>
      <dgm:t>
        <a:bodyPr/>
        <a:lstStyle/>
        <a:p>
          <a:endParaRPr lang="zh-TW" altLang="en-US"/>
        </a:p>
      </dgm:t>
    </dgm:pt>
    <dgm:pt modelId="{BFE41C21-96B2-4074-8D55-E10485E873C8}">
      <dgm:prSet custT="1"/>
      <dgm:spPr/>
      <dgm:t>
        <a:bodyPr/>
        <a:lstStyle/>
        <a:p>
          <a:pPr rtl="0"/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媒促</a:t>
          </a:r>
          <a:r>
            <a:rPr lang="zh-TW" sz="1800" b="0" dirty="0" smtClean="0">
              <a:latin typeface="Microsoft YaHei" pitchFamily="34" charset="-122"/>
              <a:ea typeface="Microsoft YaHei" pitchFamily="34" charset="-122"/>
            </a:rPr>
            <a:t>商機交流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81E03087-03A6-48A5-956E-169E96169073}" type="parTrans" cxnId="{04AA8FE2-EFEA-402C-B0C0-A0E1E40FD294}">
      <dgm:prSet/>
      <dgm:spPr/>
      <dgm:t>
        <a:bodyPr/>
        <a:lstStyle/>
        <a:p>
          <a:endParaRPr lang="zh-TW" altLang="en-US"/>
        </a:p>
      </dgm:t>
    </dgm:pt>
    <dgm:pt modelId="{57D6C449-656C-46FB-A9EF-9CCC2D6892EA}" type="sibTrans" cxnId="{04AA8FE2-EFEA-402C-B0C0-A0E1E40FD294}">
      <dgm:prSet/>
      <dgm:spPr/>
      <dgm:t>
        <a:bodyPr/>
        <a:lstStyle/>
        <a:p>
          <a:endParaRPr lang="zh-TW" altLang="en-US"/>
        </a:p>
      </dgm:t>
    </dgm:pt>
    <dgm:pt modelId="{D206694A-C719-4E7A-B1BF-F123E189E031}">
      <dgm:prSet custT="1"/>
      <dgm:spPr/>
      <dgm:t>
        <a:bodyPr/>
        <a:lstStyle/>
        <a:p>
          <a:pPr rtl="0"/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媒介華商人脈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61EB3869-E929-449B-9176-9CAF7A6C4287}" type="parTrans" cxnId="{C245F832-6A09-4D87-B965-457C4D324F36}">
      <dgm:prSet/>
      <dgm:spPr/>
      <dgm:t>
        <a:bodyPr/>
        <a:lstStyle/>
        <a:p>
          <a:endParaRPr lang="zh-TW" altLang="en-US"/>
        </a:p>
      </dgm:t>
    </dgm:pt>
    <dgm:pt modelId="{A3F7CEDA-8C2A-4E6B-ADC7-99665C2EDEDE}" type="sibTrans" cxnId="{C245F832-6A09-4D87-B965-457C4D324F36}">
      <dgm:prSet/>
      <dgm:spPr/>
      <dgm:t>
        <a:bodyPr/>
        <a:lstStyle/>
        <a:p>
          <a:endParaRPr lang="zh-TW" altLang="en-US"/>
        </a:p>
      </dgm:t>
    </dgm:pt>
    <dgm:pt modelId="{0B90499F-7E03-45F3-A8F6-CA7F2A50440B}" type="pres">
      <dgm:prSet presAssocID="{0BDB1288-4066-4685-A857-22E0046B564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38771D7-58C6-4779-AE24-609368BBD153}" type="pres">
      <dgm:prSet presAssocID="{397573AF-5908-4712-A5FC-CD441FDFA6AB}" presName="linNode" presStyleCnt="0"/>
      <dgm:spPr/>
      <dgm:t>
        <a:bodyPr/>
        <a:lstStyle/>
        <a:p>
          <a:endParaRPr lang="zh-TW" altLang="en-US"/>
        </a:p>
      </dgm:t>
    </dgm:pt>
    <dgm:pt modelId="{C788BB14-8F29-4EDC-8D00-D16FE48776D2}" type="pres">
      <dgm:prSet presAssocID="{397573AF-5908-4712-A5FC-CD441FDFA6AB}" presName="parentText" presStyleLbl="node1" presStyleIdx="0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C47E87-4549-488F-AC09-0188A717E0A2}" type="pres">
      <dgm:prSet presAssocID="{397573AF-5908-4712-A5FC-CD441FDFA6AB}" presName="descendantText" presStyleLbl="alignAccFollowNode1" presStyleIdx="0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2CB20C1-34EF-47BF-BC49-80FBECC1D4C9}" type="pres">
      <dgm:prSet presAssocID="{CCA02168-3B41-4B32-89E7-A8898C396259}" presName="sp" presStyleCnt="0"/>
      <dgm:spPr/>
      <dgm:t>
        <a:bodyPr/>
        <a:lstStyle/>
        <a:p>
          <a:endParaRPr lang="zh-TW" altLang="en-US"/>
        </a:p>
      </dgm:t>
    </dgm:pt>
    <dgm:pt modelId="{1E59B782-AE35-48F4-A1A8-29FB1FF8574A}" type="pres">
      <dgm:prSet presAssocID="{FCA3EFD7-6770-4AC1-BA15-AB9314A9212D}" presName="linNode" presStyleCnt="0"/>
      <dgm:spPr/>
      <dgm:t>
        <a:bodyPr/>
        <a:lstStyle/>
        <a:p>
          <a:endParaRPr lang="zh-TW" altLang="en-US"/>
        </a:p>
      </dgm:t>
    </dgm:pt>
    <dgm:pt modelId="{EBC8E84F-EB3C-40CB-AEF3-BDEFBF3BCA1E}" type="pres">
      <dgm:prSet presAssocID="{FCA3EFD7-6770-4AC1-BA15-AB9314A9212D}" presName="parentText" presStyleLbl="node1" presStyleIdx="1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C02E4C-2A74-4716-846D-F2028C65917E}" type="pres">
      <dgm:prSet presAssocID="{FCA3EFD7-6770-4AC1-BA15-AB9314A9212D}" presName="descendantText" presStyleLbl="alignAccFollowNode1" presStyleIdx="1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4626664-0E1E-4F8B-8042-6981C973CF1B}" type="pres">
      <dgm:prSet presAssocID="{34C0C637-6E63-4956-BE0B-3D46541D4BD4}" presName="sp" presStyleCnt="0"/>
      <dgm:spPr/>
      <dgm:t>
        <a:bodyPr/>
        <a:lstStyle/>
        <a:p>
          <a:endParaRPr lang="zh-TW" altLang="en-US"/>
        </a:p>
      </dgm:t>
    </dgm:pt>
    <dgm:pt modelId="{1427F751-B19B-4228-9DFE-FC8E36E69B2A}" type="pres">
      <dgm:prSet presAssocID="{49F81A62-9E56-47AE-9C6A-F3712BB7C5BD}" presName="linNode" presStyleCnt="0"/>
      <dgm:spPr/>
      <dgm:t>
        <a:bodyPr/>
        <a:lstStyle/>
        <a:p>
          <a:endParaRPr lang="zh-TW" altLang="en-US"/>
        </a:p>
      </dgm:t>
    </dgm:pt>
    <dgm:pt modelId="{9F70C182-1102-4710-8724-A29D9EC6CEE4}" type="pres">
      <dgm:prSet presAssocID="{49F81A62-9E56-47AE-9C6A-F3712BB7C5BD}" presName="parentText" presStyleLbl="node1" presStyleIdx="2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69D49C2-9724-41B7-BA22-CEC98128BB7F}" type="pres">
      <dgm:prSet presAssocID="{49F81A62-9E56-47AE-9C6A-F3712BB7C5BD}" presName="descendantText" presStyleLbl="alignAccFollowNode1" presStyleIdx="2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D30E0A-E333-4AF1-82B5-09F59FCDF01D}" type="pres">
      <dgm:prSet presAssocID="{24B08D91-8175-4B04-88EE-C1C037841604}" presName="sp" presStyleCnt="0"/>
      <dgm:spPr/>
      <dgm:t>
        <a:bodyPr/>
        <a:lstStyle/>
        <a:p>
          <a:endParaRPr lang="zh-TW" altLang="en-US"/>
        </a:p>
      </dgm:t>
    </dgm:pt>
    <dgm:pt modelId="{0721DD33-51C9-4505-B0B8-E23A06FCFF2B}" type="pres">
      <dgm:prSet presAssocID="{226C1A6A-D263-46B9-859E-46C14FA00437}" presName="linNode" presStyleCnt="0"/>
      <dgm:spPr/>
      <dgm:t>
        <a:bodyPr/>
        <a:lstStyle/>
        <a:p>
          <a:endParaRPr lang="zh-TW" altLang="en-US"/>
        </a:p>
      </dgm:t>
    </dgm:pt>
    <dgm:pt modelId="{44318845-2DAF-48F2-B024-E4B1A81E5DB2}" type="pres">
      <dgm:prSet presAssocID="{226C1A6A-D263-46B9-859E-46C14FA00437}" presName="parentText" presStyleLbl="node1" presStyleIdx="3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C7EDFB-7AD5-4C90-9ED9-A4E57CBB64D4}" type="pres">
      <dgm:prSet presAssocID="{226C1A6A-D263-46B9-859E-46C14FA00437}" presName="descendantText" presStyleLbl="alignAccFollowNode1" presStyleIdx="3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DFEF397-AB2D-4814-8826-8054F5E8AFAE}" type="pres">
      <dgm:prSet presAssocID="{D3C1BAAA-9805-406C-8360-B78149F8B79D}" presName="sp" presStyleCnt="0"/>
      <dgm:spPr/>
      <dgm:t>
        <a:bodyPr/>
        <a:lstStyle/>
        <a:p>
          <a:endParaRPr lang="zh-TW" altLang="en-US"/>
        </a:p>
      </dgm:t>
    </dgm:pt>
    <dgm:pt modelId="{92DDE533-A956-4E28-B40A-E309A038B177}" type="pres">
      <dgm:prSet presAssocID="{F457173A-D6C5-4DD7-A1FF-B90F24A1FB93}" presName="linNode" presStyleCnt="0"/>
      <dgm:spPr/>
      <dgm:t>
        <a:bodyPr/>
        <a:lstStyle/>
        <a:p>
          <a:endParaRPr lang="zh-TW" altLang="en-US"/>
        </a:p>
      </dgm:t>
    </dgm:pt>
    <dgm:pt modelId="{952F97FF-1808-48BC-B3A5-4FACDEEAC1B1}" type="pres">
      <dgm:prSet presAssocID="{F457173A-D6C5-4DD7-A1FF-B90F24A1FB93}" presName="parentText" presStyleLbl="node1" presStyleIdx="4" presStyleCnt="5" custScaleX="79539" custLinFactNeighborX="-886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B98C75D-9385-47E5-89F9-921286882B82}" type="pres">
      <dgm:prSet presAssocID="{F457173A-D6C5-4DD7-A1FF-B90F24A1FB93}" presName="descendantText" presStyleLbl="alignAccFollowNode1" presStyleIdx="4" presStyleCnt="5" custScaleX="115369" custScaleY="11984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8647852-711C-42B8-A369-8AF81296F95D}" type="presOf" srcId="{0BDB1288-4066-4685-A857-22E0046B564F}" destId="{0B90499F-7E03-45F3-A8F6-CA7F2A50440B}" srcOrd="0" destOrd="0" presId="urn:microsoft.com/office/officeart/2005/8/layout/vList5"/>
    <dgm:cxn modelId="{1C482AF9-276F-471E-9655-1DD5AFE8CE38}" type="presOf" srcId="{3083216E-0ADB-4935-B2E8-7335F541DACE}" destId="{B0C7EDFB-7AD5-4C90-9ED9-A4E57CBB64D4}" srcOrd="0" destOrd="0" presId="urn:microsoft.com/office/officeart/2005/8/layout/vList5"/>
    <dgm:cxn modelId="{C6C88618-CCA3-4C20-BA94-65B6656330AC}" type="presOf" srcId="{CCD4BFAD-09A7-4B30-AB24-2BB823F3E80D}" destId="{8B98C75D-9385-47E5-89F9-921286882B82}" srcOrd="0" destOrd="0" presId="urn:microsoft.com/office/officeart/2005/8/layout/vList5"/>
    <dgm:cxn modelId="{04AA8FE2-EFEA-402C-B0C0-A0E1E40FD294}" srcId="{49F81A62-9E56-47AE-9C6A-F3712BB7C5BD}" destId="{BFE41C21-96B2-4074-8D55-E10485E873C8}" srcOrd="1" destOrd="0" parTransId="{81E03087-03A6-48A5-956E-169E96169073}" sibTransId="{57D6C449-656C-46FB-A9EF-9CCC2D6892EA}"/>
    <dgm:cxn modelId="{27F9DF17-BB78-4C1B-8DC4-B9A46D39BA79}" srcId="{226C1A6A-D263-46B9-859E-46C14FA00437}" destId="{3083216E-0ADB-4935-B2E8-7335F541DACE}" srcOrd="0" destOrd="0" parTransId="{7EF53A13-AE41-4ECD-8011-0032D5F1E221}" sibTransId="{1586EF5E-A211-463E-ABF6-65C58CC3A352}"/>
    <dgm:cxn modelId="{EB5164E2-6E20-4370-86B8-958E41672481}" srcId="{0BDB1288-4066-4685-A857-22E0046B564F}" destId="{F457173A-D6C5-4DD7-A1FF-B90F24A1FB93}" srcOrd="4" destOrd="0" parTransId="{15B4DEC1-D5E1-4947-87EF-B9399AD3D34C}" sibTransId="{C7BB897A-CA31-447D-AB0C-732FD0CB0EB7}"/>
    <dgm:cxn modelId="{268959A3-8CB4-4D8F-9B43-5B735AD3C138}" type="presOf" srcId="{1E57D05D-5D3B-416E-BAB5-47B556392205}" destId="{65C02E4C-2A74-4716-846D-F2028C65917E}" srcOrd="0" destOrd="1" presId="urn:microsoft.com/office/officeart/2005/8/layout/vList5"/>
    <dgm:cxn modelId="{9E4FB312-DE60-4F82-BD0A-3360A0A443A2}" type="presOf" srcId="{FCA3EFD7-6770-4AC1-BA15-AB9314A9212D}" destId="{EBC8E84F-EB3C-40CB-AEF3-BDEFBF3BCA1E}" srcOrd="0" destOrd="0" presId="urn:microsoft.com/office/officeart/2005/8/layout/vList5"/>
    <dgm:cxn modelId="{4263DA06-3E57-4D44-B6DE-F29093F1FAB1}" type="presOf" srcId="{226C1A6A-D263-46B9-859E-46C14FA00437}" destId="{44318845-2DAF-48F2-B024-E4B1A81E5DB2}" srcOrd="0" destOrd="0" presId="urn:microsoft.com/office/officeart/2005/8/layout/vList5"/>
    <dgm:cxn modelId="{9179CFE2-9852-4B1F-BBAF-39661F7628A1}" type="presOf" srcId="{49F81A62-9E56-47AE-9C6A-F3712BB7C5BD}" destId="{9F70C182-1102-4710-8724-A29D9EC6CEE4}" srcOrd="0" destOrd="0" presId="urn:microsoft.com/office/officeart/2005/8/layout/vList5"/>
    <dgm:cxn modelId="{37E9DF58-A263-4149-88E8-56E4272E82FD}" srcId="{F457173A-D6C5-4DD7-A1FF-B90F24A1FB93}" destId="{CCD4BFAD-09A7-4B30-AB24-2BB823F3E80D}" srcOrd="0" destOrd="0" parTransId="{69536DB8-7E9F-4700-9968-4E1C64363DAF}" sibTransId="{7C642C37-EC43-4ADD-BCB7-5F734C90583B}"/>
    <dgm:cxn modelId="{3B46AC23-A37B-40F1-8F8C-C817AF98CCD3}" type="presOf" srcId="{6AC48A94-2B82-4C15-9DB7-D6E54FDF79A9}" destId="{169D49C2-9724-41B7-BA22-CEC98128BB7F}" srcOrd="0" destOrd="0" presId="urn:microsoft.com/office/officeart/2005/8/layout/vList5"/>
    <dgm:cxn modelId="{AA6B7E1E-335B-4FCA-A1C3-5AC2C1372214}" srcId="{0BDB1288-4066-4685-A857-22E0046B564F}" destId="{226C1A6A-D263-46B9-859E-46C14FA00437}" srcOrd="3" destOrd="0" parTransId="{B9223A2A-C52B-4B86-B769-985C8528E86F}" sibTransId="{D3C1BAAA-9805-406C-8360-B78149F8B79D}"/>
    <dgm:cxn modelId="{782F52AB-8E0A-4591-85EF-1A06EEAB746F}" srcId="{0BDB1288-4066-4685-A857-22E0046B564F}" destId="{397573AF-5908-4712-A5FC-CD441FDFA6AB}" srcOrd="0" destOrd="0" parTransId="{C4AC8534-4A9B-4DB6-9D4B-D6B41E6FC39C}" sibTransId="{CCA02168-3B41-4B32-89E7-A8898C396259}"/>
    <dgm:cxn modelId="{69108AB7-0433-4093-9EE9-FAA075416353}" type="presOf" srcId="{A98302CB-C3DC-4CBE-8926-B9B3E4EFEEAA}" destId="{70C47E87-4549-488F-AC09-0188A717E0A2}" srcOrd="0" destOrd="1" presId="urn:microsoft.com/office/officeart/2005/8/layout/vList5"/>
    <dgm:cxn modelId="{097032EE-572B-496A-8B91-90F3994F34F4}" srcId="{397573AF-5908-4712-A5FC-CD441FDFA6AB}" destId="{D1A61230-59D3-468C-83FF-CB2BD5143A76}" srcOrd="0" destOrd="0" parTransId="{986F5469-C0F1-4C0F-B52C-160FCB780A42}" sibTransId="{1DFB5262-5197-44AB-A39A-E84459222E1B}"/>
    <dgm:cxn modelId="{C44A3ED8-2254-4130-9E63-2F25B3BBA691}" srcId="{0BDB1288-4066-4685-A857-22E0046B564F}" destId="{FCA3EFD7-6770-4AC1-BA15-AB9314A9212D}" srcOrd="1" destOrd="0" parTransId="{CEC6BCFF-7093-450D-985D-5E5EC854E06E}" sibTransId="{34C0C637-6E63-4956-BE0B-3D46541D4BD4}"/>
    <dgm:cxn modelId="{2C128555-707B-47B5-825D-B7631EF47EC9}" srcId="{397573AF-5908-4712-A5FC-CD441FDFA6AB}" destId="{A98302CB-C3DC-4CBE-8926-B9B3E4EFEEAA}" srcOrd="1" destOrd="0" parTransId="{82287A0D-E5E2-483E-835A-A0979B6D0E42}" sibTransId="{082AA1CF-589D-4B7F-AB7E-6639895E46B4}"/>
    <dgm:cxn modelId="{27CB6BB1-AEE4-4791-B895-66280367ED15}" srcId="{FCA3EFD7-6770-4AC1-BA15-AB9314A9212D}" destId="{40C57EEF-4320-4BC3-9A16-677DDBEE2CE3}" srcOrd="0" destOrd="0" parTransId="{A0027729-581E-4982-AC2C-7F293AA9AF85}" sibTransId="{B27EFDA8-F99E-493A-9B59-E87F49283E7F}"/>
    <dgm:cxn modelId="{393D5AA6-5B58-439D-8E8E-0D7223D6D73F}" srcId="{FCA3EFD7-6770-4AC1-BA15-AB9314A9212D}" destId="{1E57D05D-5D3B-416E-BAB5-47B556392205}" srcOrd="1" destOrd="0" parTransId="{8276F1F5-AF97-4EFC-AF04-DD9DDC8B51F1}" sibTransId="{5B699D7D-C365-4B0E-91AA-4ED61980EFCD}"/>
    <dgm:cxn modelId="{98F03E1C-1AEF-4624-BD48-0C376E18E027}" type="presOf" srcId="{40C57EEF-4320-4BC3-9A16-677DDBEE2CE3}" destId="{65C02E4C-2A74-4716-846D-F2028C65917E}" srcOrd="0" destOrd="0" presId="urn:microsoft.com/office/officeart/2005/8/layout/vList5"/>
    <dgm:cxn modelId="{C245F832-6A09-4D87-B965-457C4D324F36}" srcId="{226C1A6A-D263-46B9-859E-46C14FA00437}" destId="{D206694A-C719-4E7A-B1BF-F123E189E031}" srcOrd="1" destOrd="0" parTransId="{61EB3869-E929-449B-9176-9CAF7A6C4287}" sibTransId="{A3F7CEDA-8C2A-4E6B-ADC7-99665C2EDEDE}"/>
    <dgm:cxn modelId="{998D1AFF-C992-4CA0-99FA-A3D5629A1EA8}" type="presOf" srcId="{397573AF-5908-4712-A5FC-CD441FDFA6AB}" destId="{C788BB14-8F29-4EDC-8D00-D16FE48776D2}" srcOrd="0" destOrd="0" presId="urn:microsoft.com/office/officeart/2005/8/layout/vList5"/>
    <dgm:cxn modelId="{5B3ECF14-1B82-4C6F-87C1-FDF08D765787}" srcId="{F457173A-D6C5-4DD7-A1FF-B90F24A1FB93}" destId="{ED3A6D40-A1E4-4CE6-B954-CF0BA26DFC1C}" srcOrd="1" destOrd="0" parTransId="{1FA55252-2AA5-4107-99FB-BC92202E1170}" sibTransId="{7231176F-3DD5-44AC-9B85-B1B9A35E73EF}"/>
    <dgm:cxn modelId="{B8A76E46-9CC1-46AA-A03A-5D68AE2BAAAE}" type="presOf" srcId="{D1A61230-59D3-468C-83FF-CB2BD5143A76}" destId="{70C47E87-4549-488F-AC09-0188A717E0A2}" srcOrd="0" destOrd="0" presId="urn:microsoft.com/office/officeart/2005/8/layout/vList5"/>
    <dgm:cxn modelId="{CD72C3BF-A838-4DC6-9044-A7F1407F7175}" type="presOf" srcId="{BFE41C21-96B2-4074-8D55-E10485E873C8}" destId="{169D49C2-9724-41B7-BA22-CEC98128BB7F}" srcOrd="0" destOrd="1" presId="urn:microsoft.com/office/officeart/2005/8/layout/vList5"/>
    <dgm:cxn modelId="{E7377C6F-E910-413A-8120-9E57541D22C2}" type="presOf" srcId="{D206694A-C719-4E7A-B1BF-F123E189E031}" destId="{B0C7EDFB-7AD5-4C90-9ED9-A4E57CBB64D4}" srcOrd="0" destOrd="1" presId="urn:microsoft.com/office/officeart/2005/8/layout/vList5"/>
    <dgm:cxn modelId="{BF818DF9-638A-439D-8A02-353B2D95008B}" srcId="{0BDB1288-4066-4685-A857-22E0046B564F}" destId="{49F81A62-9E56-47AE-9C6A-F3712BB7C5BD}" srcOrd="2" destOrd="0" parTransId="{1171669C-2E7B-4F3D-8441-AE98CFC52D1D}" sibTransId="{24B08D91-8175-4B04-88EE-C1C037841604}"/>
    <dgm:cxn modelId="{3FA0AB30-5B94-4BEF-BBEE-F3D18EA446FF}" type="presOf" srcId="{F457173A-D6C5-4DD7-A1FF-B90F24A1FB93}" destId="{952F97FF-1808-48BC-B3A5-4FACDEEAC1B1}" srcOrd="0" destOrd="0" presId="urn:microsoft.com/office/officeart/2005/8/layout/vList5"/>
    <dgm:cxn modelId="{62FD00D3-A8AF-4AB2-BF6E-3C321C9DAAB2}" type="presOf" srcId="{ED3A6D40-A1E4-4CE6-B954-CF0BA26DFC1C}" destId="{8B98C75D-9385-47E5-89F9-921286882B82}" srcOrd="0" destOrd="1" presId="urn:microsoft.com/office/officeart/2005/8/layout/vList5"/>
    <dgm:cxn modelId="{E2CB8170-3EA4-4553-A60F-3085A40ECE14}" srcId="{49F81A62-9E56-47AE-9C6A-F3712BB7C5BD}" destId="{6AC48A94-2B82-4C15-9DB7-D6E54FDF79A9}" srcOrd="0" destOrd="0" parTransId="{738219EC-55A2-4E7D-A2E6-DB32A3ADBCD3}" sibTransId="{27511E27-C724-434B-8452-FE70F45F6CBC}"/>
    <dgm:cxn modelId="{3C43CEEF-47EE-4261-B1A0-B4E340D7716B}" type="presParOf" srcId="{0B90499F-7E03-45F3-A8F6-CA7F2A50440B}" destId="{438771D7-58C6-4779-AE24-609368BBD153}" srcOrd="0" destOrd="0" presId="urn:microsoft.com/office/officeart/2005/8/layout/vList5"/>
    <dgm:cxn modelId="{24E3720A-682E-44BC-AB06-25D753E90F3B}" type="presParOf" srcId="{438771D7-58C6-4779-AE24-609368BBD153}" destId="{C788BB14-8F29-4EDC-8D00-D16FE48776D2}" srcOrd="0" destOrd="0" presId="urn:microsoft.com/office/officeart/2005/8/layout/vList5"/>
    <dgm:cxn modelId="{517261EA-3020-4DF5-8776-28D781549A8F}" type="presParOf" srcId="{438771D7-58C6-4779-AE24-609368BBD153}" destId="{70C47E87-4549-488F-AC09-0188A717E0A2}" srcOrd="1" destOrd="0" presId="urn:microsoft.com/office/officeart/2005/8/layout/vList5"/>
    <dgm:cxn modelId="{4FF42D62-A1F7-4312-81E2-610C5C96D483}" type="presParOf" srcId="{0B90499F-7E03-45F3-A8F6-CA7F2A50440B}" destId="{62CB20C1-34EF-47BF-BC49-80FBECC1D4C9}" srcOrd="1" destOrd="0" presId="urn:microsoft.com/office/officeart/2005/8/layout/vList5"/>
    <dgm:cxn modelId="{6D6D38A0-C136-4AB6-8B89-BFAD7106CED4}" type="presParOf" srcId="{0B90499F-7E03-45F3-A8F6-CA7F2A50440B}" destId="{1E59B782-AE35-48F4-A1A8-29FB1FF8574A}" srcOrd="2" destOrd="0" presId="urn:microsoft.com/office/officeart/2005/8/layout/vList5"/>
    <dgm:cxn modelId="{E3F015D3-BB15-4328-A143-7F8F4F5CEE84}" type="presParOf" srcId="{1E59B782-AE35-48F4-A1A8-29FB1FF8574A}" destId="{EBC8E84F-EB3C-40CB-AEF3-BDEFBF3BCA1E}" srcOrd="0" destOrd="0" presId="urn:microsoft.com/office/officeart/2005/8/layout/vList5"/>
    <dgm:cxn modelId="{504ACAE4-C5D4-4844-9321-8CFA89583078}" type="presParOf" srcId="{1E59B782-AE35-48F4-A1A8-29FB1FF8574A}" destId="{65C02E4C-2A74-4716-846D-F2028C65917E}" srcOrd="1" destOrd="0" presId="urn:microsoft.com/office/officeart/2005/8/layout/vList5"/>
    <dgm:cxn modelId="{C22F8D6D-66D7-4823-A35F-07D88F5A634D}" type="presParOf" srcId="{0B90499F-7E03-45F3-A8F6-CA7F2A50440B}" destId="{14626664-0E1E-4F8B-8042-6981C973CF1B}" srcOrd="3" destOrd="0" presId="urn:microsoft.com/office/officeart/2005/8/layout/vList5"/>
    <dgm:cxn modelId="{512EAD9A-9549-4497-994E-EA7459A33CBA}" type="presParOf" srcId="{0B90499F-7E03-45F3-A8F6-CA7F2A50440B}" destId="{1427F751-B19B-4228-9DFE-FC8E36E69B2A}" srcOrd="4" destOrd="0" presId="urn:microsoft.com/office/officeart/2005/8/layout/vList5"/>
    <dgm:cxn modelId="{EBF44D22-062B-4844-858F-7E56E8DFCD91}" type="presParOf" srcId="{1427F751-B19B-4228-9DFE-FC8E36E69B2A}" destId="{9F70C182-1102-4710-8724-A29D9EC6CEE4}" srcOrd="0" destOrd="0" presId="urn:microsoft.com/office/officeart/2005/8/layout/vList5"/>
    <dgm:cxn modelId="{DA5FB7AC-EF27-4192-B608-B8BF650008C1}" type="presParOf" srcId="{1427F751-B19B-4228-9DFE-FC8E36E69B2A}" destId="{169D49C2-9724-41B7-BA22-CEC98128BB7F}" srcOrd="1" destOrd="0" presId="urn:microsoft.com/office/officeart/2005/8/layout/vList5"/>
    <dgm:cxn modelId="{0A4B1C67-8C4F-48B7-B397-005519D6A9A5}" type="presParOf" srcId="{0B90499F-7E03-45F3-A8F6-CA7F2A50440B}" destId="{AAD30E0A-E333-4AF1-82B5-09F59FCDF01D}" srcOrd="5" destOrd="0" presId="urn:microsoft.com/office/officeart/2005/8/layout/vList5"/>
    <dgm:cxn modelId="{D4C1E772-91D9-4048-B6B5-F542D7DDC687}" type="presParOf" srcId="{0B90499F-7E03-45F3-A8F6-CA7F2A50440B}" destId="{0721DD33-51C9-4505-B0B8-E23A06FCFF2B}" srcOrd="6" destOrd="0" presId="urn:microsoft.com/office/officeart/2005/8/layout/vList5"/>
    <dgm:cxn modelId="{0FFFD790-3BD6-4761-A8B6-C88AA29DCFCD}" type="presParOf" srcId="{0721DD33-51C9-4505-B0B8-E23A06FCFF2B}" destId="{44318845-2DAF-48F2-B024-E4B1A81E5DB2}" srcOrd="0" destOrd="0" presId="urn:microsoft.com/office/officeart/2005/8/layout/vList5"/>
    <dgm:cxn modelId="{2C597A94-080F-4144-83F3-178CB6D6F47F}" type="presParOf" srcId="{0721DD33-51C9-4505-B0B8-E23A06FCFF2B}" destId="{B0C7EDFB-7AD5-4C90-9ED9-A4E57CBB64D4}" srcOrd="1" destOrd="0" presId="urn:microsoft.com/office/officeart/2005/8/layout/vList5"/>
    <dgm:cxn modelId="{F10F8EAA-0A73-4013-AEAD-D7BEEA74D9E3}" type="presParOf" srcId="{0B90499F-7E03-45F3-A8F6-CA7F2A50440B}" destId="{6DFEF397-AB2D-4814-8826-8054F5E8AFAE}" srcOrd="7" destOrd="0" presId="urn:microsoft.com/office/officeart/2005/8/layout/vList5"/>
    <dgm:cxn modelId="{F6DB392B-97CC-4D5D-B933-005980C541A3}" type="presParOf" srcId="{0B90499F-7E03-45F3-A8F6-CA7F2A50440B}" destId="{92DDE533-A956-4E28-B40A-E309A038B177}" srcOrd="8" destOrd="0" presId="urn:microsoft.com/office/officeart/2005/8/layout/vList5"/>
    <dgm:cxn modelId="{D279CAB5-F159-4631-B2B1-28C7F700CC86}" type="presParOf" srcId="{92DDE533-A956-4E28-B40A-E309A038B177}" destId="{952F97FF-1808-48BC-B3A5-4FACDEEAC1B1}" srcOrd="0" destOrd="0" presId="urn:microsoft.com/office/officeart/2005/8/layout/vList5"/>
    <dgm:cxn modelId="{1387B4E4-2065-4763-8DB4-7ABA45F39194}" type="presParOf" srcId="{92DDE533-A956-4E28-B40A-E309A038B177}" destId="{8B98C75D-9385-47E5-89F9-921286882B8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B24178-F6A8-432A-9FDE-C33CDDCC13AA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FE5EE38F-629B-48FE-8D02-B10D4C52E7A0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zh-TW" sz="2400" b="1" dirty="0" smtClean="0">
              <a:latin typeface="Microsoft YaHei" pitchFamily="34" charset="-122"/>
              <a:ea typeface="Microsoft YaHei" pitchFamily="34" charset="-122"/>
            </a:rPr>
            <a:t>僑團（含臺商會</a:t>
          </a:r>
          <a:r>
            <a:rPr lang="zh-TW" altLang="en-US" sz="2400" b="1" dirty="0" smtClean="0">
              <a:latin typeface="Microsoft YaHei" pitchFamily="34" charset="-122"/>
              <a:ea typeface="Microsoft YaHei" pitchFamily="34" charset="-122"/>
            </a:rPr>
            <a:t>及</a:t>
          </a:r>
          <a:r>
            <a:rPr lang="en-US" altLang="zh-TW" sz="2400" b="1" dirty="0" smtClean="0"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400" b="1" dirty="0" smtClean="0">
              <a:latin typeface="Microsoft YaHei" pitchFamily="34" charset="-122"/>
              <a:ea typeface="Microsoft YaHei" pitchFamily="34" charset="-122"/>
            </a:rPr>
          </a:br>
          <a:r>
            <a:rPr lang="zh-TW" altLang="en-US" sz="2400" b="1" dirty="0" smtClean="0">
              <a:latin typeface="Microsoft YaHei" pitchFamily="34" charset="-122"/>
              <a:ea typeface="Microsoft YaHei" pitchFamily="34" charset="-122"/>
            </a:rPr>
            <a:t>留臺校友組織</a:t>
          </a:r>
          <a:r>
            <a:rPr lang="zh-TW" sz="2400" b="1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2400" b="1" dirty="0">
            <a:latin typeface="Microsoft YaHei" pitchFamily="34" charset="-122"/>
            <a:ea typeface="Microsoft YaHei" pitchFamily="34" charset="-122"/>
          </a:endParaRPr>
        </a:p>
      </dgm:t>
    </dgm:pt>
    <dgm:pt modelId="{68640ED6-8CE0-4061-8934-A73FB48E3330}" type="parTrans" cxnId="{FE3726B2-93E3-4888-B1C3-74D7B9FB14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86419E9-7BDA-471B-83D6-5376FE46C0E9}" type="sibTrans" cxnId="{FE3726B2-93E3-4888-B1C3-74D7B9FB14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E096658D-8CB2-4B80-99B4-0BBAFCDC843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lang="zh-TW" sz="2800" b="1" dirty="0" smtClean="0">
              <a:latin typeface="Microsoft YaHei" pitchFamily="34" charset="-122"/>
              <a:ea typeface="Microsoft YaHei" pitchFamily="34" charset="-122"/>
            </a:rPr>
            <a:t>僑校</a:t>
          </a:r>
          <a:r>
            <a:rPr lang="zh-TW" altLang="en-US" sz="2800" b="1" dirty="0" smtClean="0">
              <a:latin typeface="Microsoft YaHei" pitchFamily="34" charset="-122"/>
              <a:ea typeface="Microsoft YaHei" pitchFamily="34" charset="-122"/>
            </a:rPr>
            <a:t>（含臺灣學校）</a:t>
          </a:r>
          <a:endParaRPr lang="en-US" sz="2800" b="1" dirty="0">
            <a:latin typeface="Microsoft YaHei" pitchFamily="34" charset="-122"/>
            <a:ea typeface="Microsoft YaHei" pitchFamily="34" charset="-122"/>
          </a:endParaRPr>
        </a:p>
      </dgm:t>
    </dgm:pt>
    <dgm:pt modelId="{873B17F8-D147-4E11-B491-BA49401333CB}" type="parTrans" cxnId="{C522CD6E-E0F6-40E3-A099-89D1DC517B1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8E0A2DD-8638-49E5-9D8F-0E7CE6863786}" type="sibTrans" cxnId="{C522CD6E-E0F6-40E3-A099-89D1DC517B1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3D23B5A-EDC3-4AB7-8507-4DDEEB7063DD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zh-TW" sz="3200" b="1" dirty="0" smtClean="0">
              <a:latin typeface="Microsoft YaHei" pitchFamily="34" charset="-122"/>
              <a:ea typeface="Microsoft YaHei" pitchFamily="34" charset="-122"/>
            </a:rPr>
            <a:t>臺商</a:t>
          </a:r>
          <a:endParaRPr lang="en-US" sz="3200" b="1" dirty="0">
            <a:latin typeface="Microsoft YaHei" pitchFamily="34" charset="-122"/>
            <a:ea typeface="Microsoft YaHei" pitchFamily="34" charset="-122"/>
          </a:endParaRPr>
        </a:p>
      </dgm:t>
    </dgm:pt>
    <dgm:pt modelId="{F99F169B-FF50-4D4D-B453-89C0B24A5D49}" type="parTrans" cxnId="{79089FEF-08E5-41D3-B664-421DBF25AAE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270F7205-271F-4D4B-8FDF-B2DEB5E9327F}" type="sibTrans" cxnId="{79089FEF-08E5-41D3-B664-421DBF25AAE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603FE8C-73D9-45CB-9117-8DFC37C34D39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zh-TW" altLang="en-US" sz="3200" b="1" dirty="0" smtClean="0">
              <a:latin typeface="Microsoft YaHei" pitchFamily="34" charset="-122"/>
              <a:ea typeface="Microsoft YaHei" pitchFamily="34" charset="-122"/>
            </a:rPr>
            <a:t>留臺校友</a:t>
          </a:r>
          <a:endParaRPr lang="zh-TW" altLang="en-US" sz="3200" b="1" dirty="0">
            <a:latin typeface="Microsoft YaHei" pitchFamily="34" charset="-122"/>
            <a:ea typeface="Microsoft YaHei" pitchFamily="34" charset="-122"/>
          </a:endParaRPr>
        </a:p>
      </dgm:t>
    </dgm:pt>
    <dgm:pt modelId="{2117EC0B-A584-4EFB-AFDF-71227815B076}" type="parTrans" cxnId="{44C03DA6-82C5-41F6-B191-D3B59D2482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15047A7A-F304-48BC-A632-4C98D193B83E}" type="sibTrans" cxnId="{44C03DA6-82C5-41F6-B191-D3B59D2482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E7D8916E-DD66-432E-8989-AD4B45A2D5E7}">
      <dgm:prSet custT="1"/>
      <dgm:spPr/>
      <dgm:t>
        <a:bodyPr/>
        <a:lstStyle/>
        <a:p>
          <a:pPr marL="541338" indent="-276225" rtl="0"/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4</a:t>
          </a:r>
          <a:r>
            <a:rPr lang="en-US" sz="1800" dirty="0" smtClean="0">
              <a:latin typeface="Microsoft YaHei" pitchFamily="34" charset="-122"/>
              <a:ea typeface="Microsoft YaHei" pitchFamily="34" charset="-122"/>
            </a:rPr>
            <a:t>6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個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3,399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個的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13.56%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 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266E6677-A714-4509-89E7-1084FFE101FC}" type="parTrans" cxnId="{C95B29DE-C521-476D-9953-8445C7D2547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49CC712-A6D6-40D1-BA37-2189C75D6049}" type="sibTrans" cxnId="{C95B29DE-C521-476D-9953-8445C7D2547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7EF64D2-0AF6-4E5B-A30D-438188C93EBC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rtl="0"/>
          <a:r>
            <a:rPr lang="zh-TW" sz="1600" b="1" dirty="0" smtClean="0">
              <a:latin typeface="Microsoft YaHei" pitchFamily="34" charset="-122"/>
              <a:ea typeface="Microsoft YaHei" pitchFamily="34" charset="-122"/>
            </a:rPr>
            <a:t>僑務榮譽職人員（含僑務委員、僑務諮詢委員、僑務顧問、僑務促進委員）</a:t>
          </a:r>
          <a:endParaRPr lang="en-US" sz="1600" b="1" dirty="0">
            <a:latin typeface="Microsoft YaHei" pitchFamily="34" charset="-122"/>
            <a:ea typeface="Microsoft YaHei" pitchFamily="34" charset="-122"/>
          </a:endParaRPr>
        </a:p>
      </dgm:t>
    </dgm:pt>
    <dgm:pt modelId="{9750EB3D-4783-4548-B0FA-D9410EB051D1}" type="parTrans" cxnId="{F87ABF20-A20E-4116-ADB7-216A852859C0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287E40EA-9429-4EC5-91E0-673A519E1F99}" type="sibTrans" cxnId="{F87ABF20-A20E-4116-ADB7-216A852859C0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CCAF6E44-B6D2-4FA2-844B-DB4604E55AFB}">
      <dgm:prSet custT="1"/>
      <dgm:spPr/>
      <dgm:t>
        <a:bodyPr/>
        <a:lstStyle/>
        <a:p>
          <a:pPr marL="541338" indent="-276225" rtl="0"/>
          <a:r>
            <a:rPr lang="en-US" sz="1800" dirty="0" smtClean="0">
              <a:latin typeface="Microsoft YaHei" pitchFamily="34" charset="-122"/>
              <a:ea typeface="Microsoft YaHei" pitchFamily="34" charset="-122"/>
            </a:rPr>
            <a:t>742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人（占全球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3,019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人的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24.58%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C18C0FD9-0448-46BC-A494-B7D232358BB6}" type="parTrans" cxnId="{AF7E4D74-40B8-4F37-9D46-B36B03E039F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BBC85F6A-9363-4666-92B2-A46E99F45AD7}" type="sibTrans" cxnId="{AF7E4D74-40B8-4F37-9D46-B36B03E039F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CB98FCB5-2DCE-420E-A24A-F743AD4271F4}">
      <dgm:prSet custT="1"/>
      <dgm:spPr/>
      <dgm:t>
        <a:bodyPr/>
        <a:lstStyle/>
        <a:p>
          <a:pPr marL="541338" indent="-276225" rtl="0"/>
          <a:r>
            <a:rPr lang="en-US" sz="1800" dirty="0" smtClean="0">
              <a:latin typeface="Microsoft YaHei" pitchFamily="34" charset="-122"/>
              <a:ea typeface="Microsoft YaHei" pitchFamily="34" charset="-122"/>
            </a:rPr>
            <a:t>1,784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所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2,620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所的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68%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 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2C75DCCF-3F88-49E3-A6E3-2F00BB492FA4}" type="parTrans" cxnId="{56F3F937-BF6E-42D9-9367-7107970035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C62564C6-B124-432D-8F07-69D44137E20E}" type="sibTrans" cxnId="{56F3F937-BF6E-42D9-9367-7107970035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2BB8E4D-60EB-4149-B927-AB5855995C33}">
      <dgm:prSet custT="1"/>
      <dgm:spPr/>
      <dgm:t>
        <a:bodyPr/>
        <a:lstStyle/>
        <a:p>
          <a:pPr marL="541338" indent="-276225" rtl="0"/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約</a:t>
          </a:r>
          <a:r>
            <a:rPr lang="en-US" sz="1800" dirty="0" smtClean="0">
              <a:latin typeface="Microsoft YaHei" pitchFamily="34" charset="-122"/>
              <a:ea typeface="Microsoft YaHei" pitchFamily="34" charset="-122"/>
            </a:rPr>
            <a:t>26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萬人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35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萬人的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74%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dirty="0">
            <a:latin typeface="Microsoft YaHei" pitchFamily="34" charset="-122"/>
            <a:ea typeface="Microsoft YaHei" pitchFamily="34" charset="-122"/>
          </a:endParaRPr>
        </a:p>
      </dgm:t>
    </dgm:pt>
    <dgm:pt modelId="{2B73207B-39C0-4CF2-BDB1-B7078F4D16F5}" type="parTrans" cxnId="{17256C64-0DBC-4D63-9091-A6E297246045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06D381B7-60AE-4DA6-9B0C-B006957317DD}" type="sibTrans" cxnId="{17256C64-0DBC-4D63-9091-A6E297246045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A013EE9-1A12-41E0-8334-57A8431EB1FC}">
      <dgm:prSet custT="1"/>
      <dgm:spPr/>
      <dgm:t>
        <a:bodyPr/>
        <a:lstStyle/>
        <a:p>
          <a:pPr marL="541338" indent="-276225" rtl="0"/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6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萬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9,643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人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12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萬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4,556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人的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56%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zh-TW" sz="1800" dirty="0">
            <a:latin typeface="Microsoft YaHei" pitchFamily="34" charset="-122"/>
            <a:ea typeface="Microsoft YaHei" pitchFamily="34" charset="-122"/>
          </a:endParaRPr>
        </a:p>
      </dgm:t>
    </dgm:pt>
    <dgm:pt modelId="{9F7337FB-0138-4E74-B570-E8919698D00A}" type="parTrans" cxnId="{A45136B0-D7C9-48FA-B79A-606E59858717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899C9760-222C-4D16-A313-DF23154A1376}" type="sibTrans" cxnId="{A45136B0-D7C9-48FA-B79A-606E59858717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1DAB760-12D1-4556-92B8-3A599B6F9B56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pPr rtl="0"/>
          <a:r>
            <a:rPr lang="zh-TW" sz="3200" b="1" dirty="0" smtClean="0">
              <a:latin typeface="Microsoft YaHei" pitchFamily="34" charset="-122"/>
              <a:ea typeface="Microsoft YaHei" pitchFamily="34" charset="-122"/>
            </a:rPr>
            <a:t>留臺校友組織</a:t>
          </a:r>
          <a:endParaRPr lang="zh-TW" sz="3200" b="1" dirty="0">
            <a:latin typeface="Microsoft YaHei" pitchFamily="34" charset="-122"/>
            <a:ea typeface="Microsoft YaHei" pitchFamily="34" charset="-122"/>
          </a:endParaRPr>
        </a:p>
      </dgm:t>
    </dgm:pt>
    <dgm:pt modelId="{2109EB22-DF7E-421F-9FC5-745A5C11C3A2}" type="parTrans" cxnId="{8EE0BE92-4BC1-44D2-88BE-C7AA7CFDBA5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072F04E-6AB5-4A54-93CB-DB3D26D791FD}" type="sibTrans" cxnId="{8EE0BE92-4BC1-44D2-88BE-C7AA7CFDBA5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40BA1638-99E1-425E-8451-E2514C3F03B2}">
      <dgm:prSet custT="1"/>
      <dgm:spPr/>
      <dgm:t>
        <a:bodyPr/>
        <a:lstStyle/>
        <a:p>
          <a:pPr marL="541338" indent="-276225" rtl="0"/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94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個（占全球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115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個的</a:t>
          </a:r>
          <a:r>
            <a:rPr lang="en-US" altLang="zh-TW" sz="1800" dirty="0" smtClean="0">
              <a:latin typeface="Microsoft YaHei" pitchFamily="34" charset="-122"/>
              <a:ea typeface="Microsoft YaHei" pitchFamily="34" charset="-122"/>
            </a:rPr>
            <a:t>81.7%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zh-TW" sz="1800" dirty="0">
            <a:latin typeface="Microsoft YaHei" pitchFamily="34" charset="-122"/>
            <a:ea typeface="Microsoft YaHei" pitchFamily="34" charset="-122"/>
          </a:endParaRPr>
        </a:p>
      </dgm:t>
    </dgm:pt>
    <dgm:pt modelId="{E660F233-40D7-4773-969C-39F7D58803FD}" type="parTrans" cxnId="{F70F3465-A547-4109-8A44-FDDDB384FC7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75F2AB2-D9A9-43B6-A32A-F44199F66C1B}" type="sibTrans" cxnId="{F70F3465-A547-4109-8A44-FDDDB384FC7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E703EE44-CA89-480E-89DB-39D3BE058F04}" type="pres">
      <dgm:prSet presAssocID="{53B24178-F6A8-432A-9FDE-C33CDDCC13A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67DD0C6-ABE0-413E-989D-A2ED1DA73E5C}" type="pres">
      <dgm:prSet presAssocID="{FE5EE38F-629B-48FE-8D02-B10D4C52E7A0}" presName="linNode" presStyleCnt="0"/>
      <dgm:spPr/>
    </dgm:pt>
    <dgm:pt modelId="{86D3CC72-819A-483A-8277-0743C38D393A}" type="pres">
      <dgm:prSet presAssocID="{FE5EE38F-629B-48FE-8D02-B10D4C52E7A0}" presName="parentShp" presStyleLbl="node1" presStyleIdx="0" presStyleCnt="6" custScaleX="1329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AB8D0E-76EC-4C4C-9762-24E4576D2959}" type="pres">
      <dgm:prSet presAssocID="{FE5EE38F-629B-48FE-8D02-B10D4C52E7A0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7D7A2B-4208-487B-9639-5B59560C64AF}" type="pres">
      <dgm:prSet presAssocID="{A86419E9-7BDA-471B-83D6-5376FE46C0E9}" presName="spacing" presStyleCnt="0"/>
      <dgm:spPr/>
    </dgm:pt>
    <dgm:pt modelId="{F5DD65FD-0340-4DB5-9873-A17AC02D9087}" type="pres">
      <dgm:prSet presAssocID="{97EF64D2-0AF6-4E5B-A30D-438188C93EBC}" presName="linNode" presStyleCnt="0"/>
      <dgm:spPr/>
    </dgm:pt>
    <dgm:pt modelId="{30B67D5F-49B5-4A11-BBC6-4332D6DDE24D}" type="pres">
      <dgm:prSet presAssocID="{97EF64D2-0AF6-4E5B-A30D-438188C93EBC}" presName="parentShp" presStyleLbl="node1" presStyleIdx="1" presStyleCnt="6" custScaleX="1329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D0BAE9-784A-4877-A3EC-42473696303A}" type="pres">
      <dgm:prSet presAssocID="{97EF64D2-0AF6-4E5B-A30D-438188C93EBC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8C9412-6EF8-4F1B-A02B-F11899B5F7AE}" type="pres">
      <dgm:prSet presAssocID="{287E40EA-9429-4EC5-91E0-673A519E1F99}" presName="spacing" presStyleCnt="0"/>
      <dgm:spPr/>
    </dgm:pt>
    <dgm:pt modelId="{F05E2108-F611-41CC-BDE6-8F77B651D6AB}" type="pres">
      <dgm:prSet presAssocID="{E096658D-8CB2-4B80-99B4-0BBAFCDC8431}" presName="linNode" presStyleCnt="0"/>
      <dgm:spPr/>
    </dgm:pt>
    <dgm:pt modelId="{3160451D-5105-48FD-85DC-195060D78BF5}" type="pres">
      <dgm:prSet presAssocID="{E096658D-8CB2-4B80-99B4-0BBAFCDC8431}" presName="parentShp" presStyleLbl="node1" presStyleIdx="2" presStyleCnt="6" custScaleX="1329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CDD033-C0F9-453F-93B6-98B238F913B6}" type="pres">
      <dgm:prSet presAssocID="{E096658D-8CB2-4B80-99B4-0BBAFCDC8431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CF7541-3898-4047-A410-4B8299F09110}" type="pres">
      <dgm:prSet presAssocID="{58E0A2DD-8638-49E5-9D8F-0E7CE6863786}" presName="spacing" presStyleCnt="0"/>
      <dgm:spPr/>
    </dgm:pt>
    <dgm:pt modelId="{38FF1AE6-06E1-43BB-90BF-0E16D81E87ED}" type="pres">
      <dgm:prSet presAssocID="{F3D23B5A-EDC3-4AB7-8507-4DDEEB7063DD}" presName="linNode" presStyleCnt="0"/>
      <dgm:spPr/>
    </dgm:pt>
    <dgm:pt modelId="{C45EA2F8-10B3-4628-9DE1-7518B860DE88}" type="pres">
      <dgm:prSet presAssocID="{F3D23B5A-EDC3-4AB7-8507-4DDEEB7063DD}" presName="parentShp" presStyleLbl="node1" presStyleIdx="3" presStyleCnt="6" custScaleX="1329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1E9ACA-1A73-4304-8C37-5FB5BECD6359}" type="pres">
      <dgm:prSet presAssocID="{F3D23B5A-EDC3-4AB7-8507-4DDEEB7063DD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05E88D-2C5A-4774-B516-2182E9239124}" type="pres">
      <dgm:prSet presAssocID="{270F7205-271F-4D4B-8FDF-B2DEB5E9327F}" presName="spacing" presStyleCnt="0"/>
      <dgm:spPr/>
    </dgm:pt>
    <dgm:pt modelId="{AC30629E-2D2C-4E15-A12D-D1E9BF4D846C}" type="pres">
      <dgm:prSet presAssocID="{A603FE8C-73D9-45CB-9117-8DFC37C34D39}" presName="linNode" presStyleCnt="0"/>
      <dgm:spPr/>
    </dgm:pt>
    <dgm:pt modelId="{EB9389DE-BF5E-4013-AA51-D82E6FDCDACF}" type="pres">
      <dgm:prSet presAssocID="{A603FE8C-73D9-45CB-9117-8DFC37C34D39}" presName="parentShp" presStyleLbl="node1" presStyleIdx="4" presStyleCnt="6" custScaleX="1329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48A310E-3BFB-400C-9CB0-1D4BE0D6B661}" type="pres">
      <dgm:prSet presAssocID="{A603FE8C-73D9-45CB-9117-8DFC37C34D39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E92BA8-AC6F-4CCF-98E2-4AE5D458228B}" type="pres">
      <dgm:prSet presAssocID="{15047A7A-F304-48BC-A632-4C98D193B83E}" presName="spacing" presStyleCnt="0"/>
      <dgm:spPr/>
    </dgm:pt>
    <dgm:pt modelId="{541720B1-5471-4BE9-B32C-B95359082EAB}" type="pres">
      <dgm:prSet presAssocID="{61DAB760-12D1-4556-92B8-3A599B6F9B56}" presName="linNode" presStyleCnt="0"/>
      <dgm:spPr/>
    </dgm:pt>
    <dgm:pt modelId="{CC6E84B3-88C3-4ACF-B166-6D0248A386B2}" type="pres">
      <dgm:prSet presAssocID="{61DAB760-12D1-4556-92B8-3A599B6F9B56}" presName="parentShp" presStyleLbl="node1" presStyleIdx="5" presStyleCnt="6" custScaleX="132985" custLinFactNeighborY="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395FE6-C19B-4A37-895C-7529E6E9914E}" type="pres">
      <dgm:prSet presAssocID="{61DAB760-12D1-4556-92B8-3A599B6F9B56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A4EC0E1-4A67-4FFF-B323-567B085496DF}" type="presOf" srcId="{6A013EE9-1A12-41E0-8334-57A8431EB1FC}" destId="{648A310E-3BFB-400C-9CB0-1D4BE0D6B661}" srcOrd="0" destOrd="0" presId="urn:microsoft.com/office/officeart/2005/8/layout/vList6"/>
    <dgm:cxn modelId="{9024A1B3-98EF-44FD-A991-11482D88B123}" type="presOf" srcId="{F3D23B5A-EDC3-4AB7-8507-4DDEEB7063DD}" destId="{C45EA2F8-10B3-4628-9DE1-7518B860DE88}" srcOrd="0" destOrd="0" presId="urn:microsoft.com/office/officeart/2005/8/layout/vList6"/>
    <dgm:cxn modelId="{18E1DF6E-3937-4F43-9E14-B9B8497D8E47}" type="presOf" srcId="{CB98FCB5-2DCE-420E-A24A-F743AD4271F4}" destId="{72CDD033-C0F9-453F-93B6-98B238F913B6}" srcOrd="0" destOrd="0" presId="urn:microsoft.com/office/officeart/2005/8/layout/vList6"/>
    <dgm:cxn modelId="{AF7E4D74-40B8-4F37-9D46-B36B03E039F9}" srcId="{97EF64D2-0AF6-4E5B-A30D-438188C93EBC}" destId="{CCAF6E44-B6D2-4FA2-844B-DB4604E55AFB}" srcOrd="0" destOrd="0" parTransId="{C18C0FD9-0448-46BC-A494-B7D232358BB6}" sibTransId="{BBC85F6A-9363-4666-92B2-A46E99F45AD7}"/>
    <dgm:cxn modelId="{936146D5-4FE7-4553-859E-61365F9A7CFC}" type="presOf" srcId="{53B24178-F6A8-432A-9FDE-C33CDDCC13AA}" destId="{E703EE44-CA89-480E-89DB-39D3BE058F04}" srcOrd="0" destOrd="0" presId="urn:microsoft.com/office/officeart/2005/8/layout/vList6"/>
    <dgm:cxn modelId="{EF0E6FAB-C302-4F8F-AA53-CBC1E7881732}" type="presOf" srcId="{61DAB760-12D1-4556-92B8-3A599B6F9B56}" destId="{CC6E84B3-88C3-4ACF-B166-6D0248A386B2}" srcOrd="0" destOrd="0" presId="urn:microsoft.com/office/officeart/2005/8/layout/vList6"/>
    <dgm:cxn modelId="{FEC95C2A-0D07-49F0-A79A-AC3BF56F3E26}" type="presOf" srcId="{A603FE8C-73D9-45CB-9117-8DFC37C34D39}" destId="{EB9389DE-BF5E-4013-AA51-D82E6FDCDACF}" srcOrd="0" destOrd="0" presId="urn:microsoft.com/office/officeart/2005/8/layout/vList6"/>
    <dgm:cxn modelId="{4E9C49DC-92A6-4DFE-A223-5AC7B160A763}" type="presOf" srcId="{97EF64D2-0AF6-4E5B-A30D-438188C93EBC}" destId="{30B67D5F-49B5-4A11-BBC6-4332D6DDE24D}" srcOrd="0" destOrd="0" presId="urn:microsoft.com/office/officeart/2005/8/layout/vList6"/>
    <dgm:cxn modelId="{FE3726B2-93E3-4888-B1C3-74D7B9FB14C4}" srcId="{53B24178-F6A8-432A-9FDE-C33CDDCC13AA}" destId="{FE5EE38F-629B-48FE-8D02-B10D4C52E7A0}" srcOrd="0" destOrd="0" parTransId="{68640ED6-8CE0-4061-8934-A73FB48E3330}" sibTransId="{A86419E9-7BDA-471B-83D6-5376FE46C0E9}"/>
    <dgm:cxn modelId="{28019CB6-2F8D-4D4C-BDF1-28E83DD9D8DC}" type="presOf" srcId="{CCAF6E44-B6D2-4FA2-844B-DB4604E55AFB}" destId="{99D0BAE9-784A-4877-A3EC-42473696303A}" srcOrd="0" destOrd="0" presId="urn:microsoft.com/office/officeart/2005/8/layout/vList6"/>
    <dgm:cxn modelId="{F87ABF20-A20E-4116-ADB7-216A852859C0}" srcId="{53B24178-F6A8-432A-9FDE-C33CDDCC13AA}" destId="{97EF64D2-0AF6-4E5B-A30D-438188C93EBC}" srcOrd="1" destOrd="0" parTransId="{9750EB3D-4783-4548-B0FA-D9410EB051D1}" sibTransId="{287E40EA-9429-4EC5-91E0-673A519E1F99}"/>
    <dgm:cxn modelId="{44C03DA6-82C5-41F6-B191-D3B59D248263}" srcId="{53B24178-F6A8-432A-9FDE-C33CDDCC13AA}" destId="{A603FE8C-73D9-45CB-9117-8DFC37C34D39}" srcOrd="4" destOrd="0" parTransId="{2117EC0B-A584-4EFB-AFDF-71227815B076}" sibTransId="{15047A7A-F304-48BC-A632-4C98D193B83E}"/>
    <dgm:cxn modelId="{F70F3465-A547-4109-8A44-FDDDB384FC74}" srcId="{61DAB760-12D1-4556-92B8-3A599B6F9B56}" destId="{40BA1638-99E1-425E-8451-E2514C3F03B2}" srcOrd="0" destOrd="0" parTransId="{E660F233-40D7-4773-969C-39F7D58803FD}" sibTransId="{375F2AB2-D9A9-43B6-A32A-F44199F66C1B}"/>
    <dgm:cxn modelId="{3FBA7ECF-CFD0-4F3D-AC1B-E9C9067AB9B1}" type="presOf" srcId="{E096658D-8CB2-4B80-99B4-0BBAFCDC8431}" destId="{3160451D-5105-48FD-85DC-195060D78BF5}" srcOrd="0" destOrd="0" presId="urn:microsoft.com/office/officeart/2005/8/layout/vList6"/>
    <dgm:cxn modelId="{A45136B0-D7C9-48FA-B79A-606E59858717}" srcId="{A603FE8C-73D9-45CB-9117-8DFC37C34D39}" destId="{6A013EE9-1A12-41E0-8334-57A8431EB1FC}" srcOrd="0" destOrd="0" parTransId="{9F7337FB-0138-4E74-B570-E8919698D00A}" sibTransId="{899C9760-222C-4D16-A313-DF23154A1376}"/>
    <dgm:cxn modelId="{35681E02-398B-400A-B0D8-586C195554FC}" type="presOf" srcId="{E7D8916E-DD66-432E-8989-AD4B45A2D5E7}" destId="{ECAB8D0E-76EC-4C4C-9762-24E4576D2959}" srcOrd="0" destOrd="0" presId="urn:microsoft.com/office/officeart/2005/8/layout/vList6"/>
    <dgm:cxn modelId="{C522CD6E-E0F6-40E3-A099-89D1DC517B1F}" srcId="{53B24178-F6A8-432A-9FDE-C33CDDCC13AA}" destId="{E096658D-8CB2-4B80-99B4-0BBAFCDC8431}" srcOrd="2" destOrd="0" parTransId="{873B17F8-D147-4E11-B491-BA49401333CB}" sibTransId="{58E0A2DD-8638-49E5-9D8F-0E7CE6863786}"/>
    <dgm:cxn modelId="{8EE0BE92-4BC1-44D2-88BE-C7AA7CFDBA54}" srcId="{53B24178-F6A8-432A-9FDE-C33CDDCC13AA}" destId="{61DAB760-12D1-4556-92B8-3A599B6F9B56}" srcOrd="5" destOrd="0" parTransId="{2109EB22-DF7E-421F-9FC5-745A5C11C3A2}" sibTransId="{7072F04E-6AB5-4A54-93CB-DB3D26D791FD}"/>
    <dgm:cxn modelId="{3ECB8DAD-73AB-4B76-9A25-B1B2F69589D0}" type="presOf" srcId="{FE5EE38F-629B-48FE-8D02-B10D4C52E7A0}" destId="{86D3CC72-819A-483A-8277-0743C38D393A}" srcOrd="0" destOrd="0" presId="urn:microsoft.com/office/officeart/2005/8/layout/vList6"/>
    <dgm:cxn modelId="{17256C64-0DBC-4D63-9091-A6E297246045}" srcId="{F3D23B5A-EDC3-4AB7-8507-4DDEEB7063DD}" destId="{32BB8E4D-60EB-4149-B927-AB5855995C33}" srcOrd="0" destOrd="0" parTransId="{2B73207B-39C0-4CF2-BDB1-B7078F4D16F5}" sibTransId="{06D381B7-60AE-4DA6-9B0C-B006957317DD}"/>
    <dgm:cxn modelId="{56F3F937-BF6E-42D9-9367-7107970035C4}" srcId="{E096658D-8CB2-4B80-99B4-0BBAFCDC8431}" destId="{CB98FCB5-2DCE-420E-A24A-F743AD4271F4}" srcOrd="0" destOrd="0" parTransId="{2C75DCCF-3F88-49E3-A6E3-2F00BB492FA4}" sibTransId="{C62564C6-B124-432D-8F07-69D44137E20E}"/>
    <dgm:cxn modelId="{C95B29DE-C521-476D-9953-8445C7D2547F}" srcId="{FE5EE38F-629B-48FE-8D02-B10D4C52E7A0}" destId="{E7D8916E-DD66-432E-8989-AD4B45A2D5E7}" srcOrd="0" destOrd="0" parTransId="{266E6677-A714-4509-89E7-1084FFE101FC}" sibTransId="{A49CC712-A6D6-40D1-BA37-2189C75D6049}"/>
    <dgm:cxn modelId="{7885DEA6-B181-4341-84C0-3C505FAF9CCA}" type="presOf" srcId="{40BA1638-99E1-425E-8451-E2514C3F03B2}" destId="{DB395FE6-C19B-4A37-895C-7529E6E9914E}" srcOrd="0" destOrd="0" presId="urn:microsoft.com/office/officeart/2005/8/layout/vList6"/>
    <dgm:cxn modelId="{79089FEF-08E5-41D3-B664-421DBF25AAE4}" srcId="{53B24178-F6A8-432A-9FDE-C33CDDCC13AA}" destId="{F3D23B5A-EDC3-4AB7-8507-4DDEEB7063DD}" srcOrd="3" destOrd="0" parTransId="{F99F169B-FF50-4D4D-B453-89C0B24A5D49}" sibTransId="{270F7205-271F-4D4B-8FDF-B2DEB5E9327F}"/>
    <dgm:cxn modelId="{BBA9F635-FCD7-4905-8D80-06CB89685C85}" type="presOf" srcId="{32BB8E4D-60EB-4149-B927-AB5855995C33}" destId="{DC1E9ACA-1A73-4304-8C37-5FB5BECD6359}" srcOrd="0" destOrd="0" presId="urn:microsoft.com/office/officeart/2005/8/layout/vList6"/>
    <dgm:cxn modelId="{67DD4393-1078-4BFA-AD58-CDDD78B890B8}" type="presParOf" srcId="{E703EE44-CA89-480E-89DB-39D3BE058F04}" destId="{167DD0C6-ABE0-413E-989D-A2ED1DA73E5C}" srcOrd="0" destOrd="0" presId="urn:microsoft.com/office/officeart/2005/8/layout/vList6"/>
    <dgm:cxn modelId="{E4EF9D87-B2CE-4853-A54F-1A08D9D3CB55}" type="presParOf" srcId="{167DD0C6-ABE0-413E-989D-A2ED1DA73E5C}" destId="{86D3CC72-819A-483A-8277-0743C38D393A}" srcOrd="0" destOrd="0" presId="urn:microsoft.com/office/officeart/2005/8/layout/vList6"/>
    <dgm:cxn modelId="{6E24F7EC-71D2-4805-9D59-C6EDD4FD04BF}" type="presParOf" srcId="{167DD0C6-ABE0-413E-989D-A2ED1DA73E5C}" destId="{ECAB8D0E-76EC-4C4C-9762-24E4576D2959}" srcOrd="1" destOrd="0" presId="urn:microsoft.com/office/officeart/2005/8/layout/vList6"/>
    <dgm:cxn modelId="{94E23309-C71B-4F35-89AD-E416B94B6898}" type="presParOf" srcId="{E703EE44-CA89-480E-89DB-39D3BE058F04}" destId="{417D7A2B-4208-487B-9639-5B59560C64AF}" srcOrd="1" destOrd="0" presId="urn:microsoft.com/office/officeart/2005/8/layout/vList6"/>
    <dgm:cxn modelId="{0183A1D1-0422-468B-AF72-77AAF5BD59BC}" type="presParOf" srcId="{E703EE44-CA89-480E-89DB-39D3BE058F04}" destId="{F5DD65FD-0340-4DB5-9873-A17AC02D9087}" srcOrd="2" destOrd="0" presId="urn:microsoft.com/office/officeart/2005/8/layout/vList6"/>
    <dgm:cxn modelId="{63439F1D-AD1E-49B5-9A6E-44715C391C9A}" type="presParOf" srcId="{F5DD65FD-0340-4DB5-9873-A17AC02D9087}" destId="{30B67D5F-49B5-4A11-BBC6-4332D6DDE24D}" srcOrd="0" destOrd="0" presId="urn:microsoft.com/office/officeart/2005/8/layout/vList6"/>
    <dgm:cxn modelId="{0C22160F-4C79-4415-AAAA-26C1579F80EC}" type="presParOf" srcId="{F5DD65FD-0340-4DB5-9873-A17AC02D9087}" destId="{99D0BAE9-784A-4877-A3EC-42473696303A}" srcOrd="1" destOrd="0" presId="urn:microsoft.com/office/officeart/2005/8/layout/vList6"/>
    <dgm:cxn modelId="{15723E0D-D89B-47EA-97C9-B99E8356121C}" type="presParOf" srcId="{E703EE44-CA89-480E-89DB-39D3BE058F04}" destId="{BB8C9412-6EF8-4F1B-A02B-F11899B5F7AE}" srcOrd="3" destOrd="0" presId="urn:microsoft.com/office/officeart/2005/8/layout/vList6"/>
    <dgm:cxn modelId="{ADD65AC6-BFA9-43A1-8AE1-5EDF48495AC5}" type="presParOf" srcId="{E703EE44-CA89-480E-89DB-39D3BE058F04}" destId="{F05E2108-F611-41CC-BDE6-8F77B651D6AB}" srcOrd="4" destOrd="0" presId="urn:microsoft.com/office/officeart/2005/8/layout/vList6"/>
    <dgm:cxn modelId="{59C5B907-A3F9-4190-8BCA-3C2717AA141F}" type="presParOf" srcId="{F05E2108-F611-41CC-BDE6-8F77B651D6AB}" destId="{3160451D-5105-48FD-85DC-195060D78BF5}" srcOrd="0" destOrd="0" presId="urn:microsoft.com/office/officeart/2005/8/layout/vList6"/>
    <dgm:cxn modelId="{5A7E197F-D585-4511-875B-F20493409E63}" type="presParOf" srcId="{F05E2108-F611-41CC-BDE6-8F77B651D6AB}" destId="{72CDD033-C0F9-453F-93B6-98B238F913B6}" srcOrd="1" destOrd="0" presId="urn:microsoft.com/office/officeart/2005/8/layout/vList6"/>
    <dgm:cxn modelId="{43B66506-4CEA-4152-8CCF-2A65F4337B6D}" type="presParOf" srcId="{E703EE44-CA89-480E-89DB-39D3BE058F04}" destId="{73CF7541-3898-4047-A410-4B8299F09110}" srcOrd="5" destOrd="0" presId="urn:microsoft.com/office/officeart/2005/8/layout/vList6"/>
    <dgm:cxn modelId="{3A8CB49D-CC83-4810-9A5E-FC2F8D8E6855}" type="presParOf" srcId="{E703EE44-CA89-480E-89DB-39D3BE058F04}" destId="{38FF1AE6-06E1-43BB-90BF-0E16D81E87ED}" srcOrd="6" destOrd="0" presId="urn:microsoft.com/office/officeart/2005/8/layout/vList6"/>
    <dgm:cxn modelId="{30E06132-1490-4D86-90F7-A2C9A6638B03}" type="presParOf" srcId="{38FF1AE6-06E1-43BB-90BF-0E16D81E87ED}" destId="{C45EA2F8-10B3-4628-9DE1-7518B860DE88}" srcOrd="0" destOrd="0" presId="urn:microsoft.com/office/officeart/2005/8/layout/vList6"/>
    <dgm:cxn modelId="{15A39AAB-C115-4797-8FC3-1E129C7C8987}" type="presParOf" srcId="{38FF1AE6-06E1-43BB-90BF-0E16D81E87ED}" destId="{DC1E9ACA-1A73-4304-8C37-5FB5BECD6359}" srcOrd="1" destOrd="0" presId="urn:microsoft.com/office/officeart/2005/8/layout/vList6"/>
    <dgm:cxn modelId="{CE67C7AE-7FB2-48EE-96F1-17887A079BD1}" type="presParOf" srcId="{E703EE44-CA89-480E-89DB-39D3BE058F04}" destId="{7305E88D-2C5A-4774-B516-2182E9239124}" srcOrd="7" destOrd="0" presId="urn:microsoft.com/office/officeart/2005/8/layout/vList6"/>
    <dgm:cxn modelId="{DFE5DE7B-02FA-4351-94E1-E24E2BDA189E}" type="presParOf" srcId="{E703EE44-CA89-480E-89DB-39D3BE058F04}" destId="{AC30629E-2D2C-4E15-A12D-D1E9BF4D846C}" srcOrd="8" destOrd="0" presId="urn:microsoft.com/office/officeart/2005/8/layout/vList6"/>
    <dgm:cxn modelId="{66389B0C-5834-4680-9081-8066E4FA4336}" type="presParOf" srcId="{AC30629E-2D2C-4E15-A12D-D1E9BF4D846C}" destId="{EB9389DE-BF5E-4013-AA51-D82E6FDCDACF}" srcOrd="0" destOrd="0" presId="urn:microsoft.com/office/officeart/2005/8/layout/vList6"/>
    <dgm:cxn modelId="{634FCB3A-718F-4064-BBCD-DBA8FC0958D3}" type="presParOf" srcId="{AC30629E-2D2C-4E15-A12D-D1E9BF4D846C}" destId="{648A310E-3BFB-400C-9CB0-1D4BE0D6B661}" srcOrd="1" destOrd="0" presId="urn:microsoft.com/office/officeart/2005/8/layout/vList6"/>
    <dgm:cxn modelId="{627C0142-86E7-426A-B5D6-ACB71D3263D7}" type="presParOf" srcId="{E703EE44-CA89-480E-89DB-39D3BE058F04}" destId="{DFE92BA8-AC6F-4CCF-98E2-4AE5D458228B}" srcOrd="9" destOrd="0" presId="urn:microsoft.com/office/officeart/2005/8/layout/vList6"/>
    <dgm:cxn modelId="{F0A98300-9424-448C-A7A0-895D06AF85C1}" type="presParOf" srcId="{E703EE44-CA89-480E-89DB-39D3BE058F04}" destId="{541720B1-5471-4BE9-B32C-B95359082EAB}" srcOrd="10" destOrd="0" presId="urn:microsoft.com/office/officeart/2005/8/layout/vList6"/>
    <dgm:cxn modelId="{DB4AE697-ECE7-4AE0-8B85-56D58CBC2D71}" type="presParOf" srcId="{541720B1-5471-4BE9-B32C-B95359082EAB}" destId="{CC6E84B3-88C3-4ACF-B166-6D0248A386B2}" srcOrd="0" destOrd="0" presId="urn:microsoft.com/office/officeart/2005/8/layout/vList6"/>
    <dgm:cxn modelId="{E535CD9E-7E8A-426E-AACF-D5B24B45E188}" type="presParOf" srcId="{541720B1-5471-4BE9-B32C-B95359082EAB}" destId="{DB395FE6-C19B-4A37-895C-7529E6E9914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4B2B417-EFCD-4F03-AAFF-BE023941C0F7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6FF15C6-FECB-41DF-9B70-DF256375074F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擴大東南亞</a:t>
          </a:r>
          <a: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生源開拓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gm:t>
    </dgm:pt>
    <dgm:pt modelId="{C4733000-FDE4-47CA-9D4C-D978E3252302}" type="parTrans" cxnId="{2730E02D-3962-43DF-94E5-D4ED8EDAD8F2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37DB8342-E86B-4395-A9A3-C899C208008D}" type="sibTrans" cxnId="{2730E02D-3962-43DF-94E5-D4ED8EDAD8F2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789F1667-D92D-4ADA-9E31-467E4A9E2268}">
      <dgm:prSet custT="1"/>
      <dgm:spPr/>
      <dgm:t>
        <a:bodyPr/>
        <a:lstStyle/>
        <a:p>
          <a:pPr marL="176213" marR="0" indent="-176213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加強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對僑校的協輔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，培育友臺新世代</a:t>
          </a:r>
        </a:p>
      </dgm:t>
    </dgm:pt>
    <dgm:pt modelId="{E4C5509C-6AA6-4FD8-8458-6A97A02F40E4}" type="parTrans" cxnId="{17BA2EE0-160E-4BEF-B2D6-128C92250AD6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A2944E56-9FF9-44E6-A8EA-6CE6B3B721B7}" type="sibTrans" cxnId="{17BA2EE0-160E-4BEF-B2D6-128C92250AD6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A9F41E71-E554-43A6-B677-33C953172D8B}">
      <dgm:prSet custT="1"/>
      <dgm:spPr>
        <a:solidFill>
          <a:schemeClr val="accent3">
            <a:lumMod val="50000"/>
          </a:schemeClr>
        </a:solidFill>
      </dgm:spPr>
      <dgm:t>
        <a:bodyPr/>
        <a:lstStyle/>
        <a:p>
          <a:pPr rtl="0"/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提供更多</a:t>
          </a:r>
          <a: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升學方案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gm:t>
    </dgm:pt>
    <dgm:pt modelId="{1C2DE16B-951A-4AD0-9513-6A006BC8B294}" type="parTrans" cxnId="{2FE42D97-4506-49C9-8D68-672A2D2A738D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A1EB2BA4-7868-495B-A09D-44561A845C1A}" type="sibTrans" cxnId="{2FE42D97-4506-49C9-8D68-672A2D2A738D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2C4D5146-587A-4F95-B2FA-1E45CF301EEB}">
      <dgm:prSet custT="1"/>
      <dgm:spPr/>
      <dgm:t>
        <a:bodyPr/>
        <a:lstStyle/>
        <a:p>
          <a:pPr marL="176213" indent="-176213" rtl="0"/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簡化僑生來臺升學規定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，鼓勵僑生回國就讀一般學程，並擴大招收</a:t>
          </a:r>
          <a:r>
            <a:rPr lang="zh-TW" altLang="en-US" sz="18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及海外青年技術訓練班（海青班）學生</a:t>
          </a:r>
          <a:endParaRPr lang="zh-TW" alt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297B88C7-0A06-421F-A867-4E4864645CF9}" type="parTrans" cxnId="{A98E6BB6-A67A-4D44-B6DC-D9C6F20C4B78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6A69FD83-0A51-480B-B838-10944A386A87}" type="sibTrans" cxnId="{A98E6BB6-A67A-4D44-B6DC-D9C6F20C4B78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5275F89F-8CB8-431A-BE0B-D810A26B61F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積極媒合</a:t>
          </a:r>
          <a: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僑生就業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gm:t>
    </dgm:pt>
    <dgm:pt modelId="{6F3874DB-D0D4-43A6-B1FA-00D14F90096E}" type="parTrans" cxnId="{13FA27EE-A9CB-4378-B616-448CC1C72877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D7570B76-C3D4-483F-89D6-0A9B143343C8}" type="sibTrans" cxnId="{13FA27EE-A9CB-4378-B616-448CC1C72877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E2338523-D91E-4C04-931F-AFB3221A1404}">
      <dgm:prSet custT="1"/>
      <dgm:spPr/>
      <dgm:t>
        <a:bodyPr/>
        <a:lstStyle/>
        <a:p>
          <a:pPr marL="176213" indent="-176213" rtl="0"/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善用僑生優勢，挹注國內人才資源，鼓勵僑生依評點規定留臺發展，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媒合僑生進入東南亞台商企業任職</a:t>
          </a:r>
          <a:endParaRPr lang="zh-TW" altLang="en-US" sz="1800" b="1" dirty="0">
            <a:latin typeface="Microsoft YaHei" pitchFamily="34" charset="-122"/>
            <a:ea typeface="Microsoft YaHei" pitchFamily="34" charset="-122"/>
          </a:endParaRPr>
        </a:p>
      </dgm:t>
    </dgm:pt>
    <dgm:pt modelId="{C49945CC-9908-41C9-86FE-551E505F75E9}" type="parTrans" cxnId="{6F9F5165-C77C-4A52-922C-5EC077EC182F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D1305194-2325-4FB5-AF9D-3612CFC5B21B}" type="sibTrans" cxnId="{6F9F5165-C77C-4A52-922C-5EC077EC182F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D3CBB755-DF7E-4F14-8BC3-A7A580E93228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強化留臺</a:t>
          </a:r>
          <a: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校友聯繫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gm:t>
    </dgm:pt>
    <dgm:pt modelId="{B975E566-413D-4ACE-B6C0-44FDB1DD5F1A}" type="parTrans" cxnId="{90595A65-CDB5-448E-B5C1-F1D4183CDA3B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697CA892-2F2B-4E08-94B0-769D587CE86E}" type="sibTrans" cxnId="{90595A65-CDB5-448E-B5C1-F1D4183CDA3B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AE3499A8-6001-4124-B024-0C89E17818EC}">
      <dgm:prSet custT="1"/>
      <dgm:spPr/>
      <dgm:t>
        <a:bodyPr/>
        <a:lstStyle/>
        <a:p>
          <a:pPr marL="176213" indent="-176213" rtl="0"/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建構與東協各地留臺組織之夥伴關係</a:t>
          </a:r>
          <a:r>
            <a:rPr lang="zh-TW" sz="1800" b="0" dirty="0" smtClean="0">
              <a:latin typeface="Microsoft YaHei" pitchFamily="34" charset="-122"/>
              <a:ea typeface="Microsoft YaHei" pitchFamily="34" charset="-122"/>
            </a:rPr>
            <a:t>，積極參與及協輔各地留臺校友所辦活動</a:t>
          </a:r>
          <a:endParaRPr 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732C2D8E-623A-4D0C-A1A3-FA3D9EE29794}" type="parTrans" cxnId="{8626ED63-E187-484D-AFE1-6F009C2010D5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F3D2BE1C-9B3D-497B-A023-F7A630702CB8}" type="sibTrans" cxnId="{8626ED63-E187-484D-AFE1-6F009C2010D5}">
      <dgm:prSet/>
      <dgm:spPr/>
      <dgm:t>
        <a:bodyPr/>
        <a:lstStyle/>
        <a:p>
          <a:endParaRPr lang="zh-TW" altLang="en-US" b="0">
            <a:latin typeface="Microsoft YaHei" pitchFamily="34" charset="-122"/>
            <a:ea typeface="Microsoft YaHei" pitchFamily="34" charset="-122"/>
          </a:endParaRPr>
        </a:p>
      </dgm:t>
    </dgm:pt>
    <dgm:pt modelId="{48D5FB70-FA6B-4400-A01F-5A0ADD4A4C20}">
      <dgm:prSet custT="1"/>
      <dgm:spPr/>
      <dgm:t>
        <a:bodyPr/>
        <a:lstStyle/>
        <a:p>
          <a:pPr marL="355600" indent="-355600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7A997006-263B-42A3-9A71-286309E09DF5}" type="parTrans" cxnId="{C751FAE6-9C42-4AFC-B5D8-C2A9C6B8B4D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223EC79F-4105-4013-9C46-AFC1B512805A}" type="sibTrans" cxnId="{C751FAE6-9C42-4AFC-B5D8-C2A9C6B8B4D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C74F0A8-F5CA-47F0-81EE-5F88018FD41C}">
      <dgm:prSet custT="1"/>
      <dgm:spPr/>
      <dgm:t>
        <a:bodyPr/>
        <a:lstStyle/>
        <a:p>
          <a:pPr marL="355600" marR="0" indent="-35560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800" b="0" dirty="0">
            <a:latin typeface="Microsoft YaHei" pitchFamily="34" charset="-122"/>
            <a:ea typeface="Microsoft YaHei" pitchFamily="34" charset="-122"/>
          </a:endParaRPr>
        </a:p>
      </dgm:t>
    </dgm:pt>
    <dgm:pt modelId="{6E88627C-D36E-4474-90AD-8EF206B969B7}" type="parTrans" cxnId="{87448595-80D3-4545-BA19-EA9785544185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810E40D-C41F-46D7-B629-E23F0BFCF2B3}" type="sibTrans" cxnId="{87448595-80D3-4545-BA19-EA9785544185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6F73B66-45B3-403B-AF70-EF8D404BCDB8}">
      <dgm:prSet custT="1"/>
      <dgm:spPr/>
      <dgm:t>
        <a:bodyPr/>
        <a:lstStyle/>
        <a:p>
          <a:pPr marL="176213" marR="0" indent="-176213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針對主要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生源國家進行市場分析</a:t>
          </a:r>
          <a:r>
            <a:rPr lang="zh-TW" altLang="en-US" sz="1800" b="0" dirty="0" smtClean="0">
              <a:latin typeface="Microsoft YaHei" pitchFamily="34" charset="-122"/>
              <a:ea typeface="Microsoft YaHei" pitchFamily="34" charset="-122"/>
            </a:rPr>
            <a:t>，因地制宜訂定招生策略</a:t>
          </a:r>
        </a:p>
      </dgm:t>
    </dgm:pt>
    <dgm:pt modelId="{5972B6A5-2DBF-43D1-A725-2D49B71C253E}" type="parTrans" cxnId="{E34DAA9B-87CD-4728-9F36-3AFC81C39561}">
      <dgm:prSet/>
      <dgm:spPr/>
      <dgm:t>
        <a:bodyPr/>
        <a:lstStyle/>
        <a:p>
          <a:endParaRPr lang="zh-TW" altLang="en-US"/>
        </a:p>
      </dgm:t>
    </dgm:pt>
    <dgm:pt modelId="{52E8170C-9AB7-4043-8E3E-4E523E46B101}" type="sibTrans" cxnId="{E34DAA9B-87CD-4728-9F36-3AFC81C39561}">
      <dgm:prSet/>
      <dgm:spPr/>
      <dgm:t>
        <a:bodyPr/>
        <a:lstStyle/>
        <a:p>
          <a:endParaRPr lang="zh-TW" altLang="en-US"/>
        </a:p>
      </dgm:t>
    </dgm:pt>
    <dgm:pt modelId="{596857FC-72EF-46A2-9CB4-E99C24C4DB95}" type="pres">
      <dgm:prSet presAssocID="{F4B2B417-EFCD-4F03-AAFF-BE023941C0F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0F65A27-14A1-4134-B673-57730D8200E6}" type="pres">
      <dgm:prSet presAssocID="{D6FF15C6-FECB-41DF-9B70-DF256375074F}" presName="linNode" presStyleCnt="0"/>
      <dgm:spPr/>
    </dgm:pt>
    <dgm:pt modelId="{7BEF8F17-EDAA-4C35-8D7F-E887F831A52D}" type="pres">
      <dgm:prSet presAssocID="{D6FF15C6-FECB-41DF-9B70-DF256375074F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4BB4F6-53BA-40F9-B094-76B53483CD76}" type="pres">
      <dgm:prSet presAssocID="{D6FF15C6-FECB-41DF-9B70-DF256375074F}" presName="descendantText" presStyleLbl="alignAccFollowNode1" presStyleIdx="0" presStyleCnt="4" custScaleY="11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5822C7D-9B4D-4BDE-ACB6-C51EFCEAC987}" type="pres">
      <dgm:prSet presAssocID="{37DB8342-E86B-4395-A9A3-C899C208008D}" presName="sp" presStyleCnt="0"/>
      <dgm:spPr/>
    </dgm:pt>
    <dgm:pt modelId="{52032C61-CD6F-4C74-8E0C-0D7095E9C3F4}" type="pres">
      <dgm:prSet presAssocID="{A9F41E71-E554-43A6-B677-33C953172D8B}" presName="linNode" presStyleCnt="0"/>
      <dgm:spPr/>
    </dgm:pt>
    <dgm:pt modelId="{BE885368-15EC-46BA-9143-C8696E9CA9D1}" type="pres">
      <dgm:prSet presAssocID="{A9F41E71-E554-43A6-B677-33C953172D8B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E930F0-A6F8-4440-9934-2BCF44E731BE}" type="pres">
      <dgm:prSet presAssocID="{A9F41E71-E554-43A6-B677-33C953172D8B}" presName="descendantText" presStyleLbl="alignAccFollowNode1" presStyleIdx="1" presStyleCnt="4" custScaleY="11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E82C5F-AA4B-46EA-A2F4-A52D4AB5BBB3}" type="pres">
      <dgm:prSet presAssocID="{A1EB2BA4-7868-495B-A09D-44561A845C1A}" presName="sp" presStyleCnt="0"/>
      <dgm:spPr/>
    </dgm:pt>
    <dgm:pt modelId="{8B7646BA-777A-40CF-A806-DCEDC3E791DD}" type="pres">
      <dgm:prSet presAssocID="{5275F89F-8CB8-431A-BE0B-D810A26B61F1}" presName="linNode" presStyleCnt="0"/>
      <dgm:spPr/>
    </dgm:pt>
    <dgm:pt modelId="{384989DE-4538-4CB0-A827-2EAA898E0C20}" type="pres">
      <dgm:prSet presAssocID="{5275F89F-8CB8-431A-BE0B-D810A26B61F1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B34BAD-5EAC-4AFE-91EC-8D625F4A51AC}" type="pres">
      <dgm:prSet presAssocID="{5275F89F-8CB8-431A-BE0B-D810A26B61F1}" presName="descendantText" presStyleLbl="alignAccFollowNode1" presStyleIdx="2" presStyleCnt="4" custScaleY="11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85C4117-39C1-4CE2-9A45-6844C37E4CE8}" type="pres">
      <dgm:prSet presAssocID="{D7570B76-C3D4-483F-89D6-0A9B143343C8}" presName="sp" presStyleCnt="0"/>
      <dgm:spPr/>
    </dgm:pt>
    <dgm:pt modelId="{60AFB617-E37A-4249-A737-23C1993162CD}" type="pres">
      <dgm:prSet presAssocID="{D3CBB755-DF7E-4F14-8BC3-A7A580E93228}" presName="linNode" presStyleCnt="0"/>
      <dgm:spPr/>
    </dgm:pt>
    <dgm:pt modelId="{35E540A7-85DD-4B95-8DD6-E0AB3CEB5DCF}" type="pres">
      <dgm:prSet presAssocID="{D3CBB755-DF7E-4F14-8BC3-A7A580E93228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C2417E-B01E-4FC0-B8A0-356567CE950C}" type="pres">
      <dgm:prSet presAssocID="{D3CBB755-DF7E-4F14-8BC3-A7A580E93228}" presName="descendantText" presStyleLbl="alignAccFollowNode1" presStyleIdx="3" presStyleCnt="4" custScaleY="11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57E5266-87A4-45DC-8B47-C56F18CE081E}" type="presOf" srcId="{789F1667-D92D-4ADA-9E31-467E4A9E2268}" destId="{EE4BB4F6-53BA-40F9-B094-76B53483CD76}" srcOrd="0" destOrd="1" presId="urn:microsoft.com/office/officeart/2005/8/layout/vList5"/>
    <dgm:cxn modelId="{2730E02D-3962-43DF-94E5-D4ED8EDAD8F2}" srcId="{F4B2B417-EFCD-4F03-AAFF-BE023941C0F7}" destId="{D6FF15C6-FECB-41DF-9B70-DF256375074F}" srcOrd="0" destOrd="0" parTransId="{C4733000-FDE4-47CA-9D4C-D978E3252302}" sibTransId="{37DB8342-E86B-4395-A9A3-C899C208008D}"/>
    <dgm:cxn modelId="{2FE42D97-4506-49C9-8D68-672A2D2A738D}" srcId="{F4B2B417-EFCD-4F03-AAFF-BE023941C0F7}" destId="{A9F41E71-E554-43A6-B677-33C953172D8B}" srcOrd="1" destOrd="0" parTransId="{1C2DE16B-951A-4AD0-9513-6A006BC8B294}" sibTransId="{A1EB2BA4-7868-495B-A09D-44561A845C1A}"/>
    <dgm:cxn modelId="{8626ED63-E187-484D-AFE1-6F009C2010D5}" srcId="{D3CBB755-DF7E-4F14-8BC3-A7A580E93228}" destId="{AE3499A8-6001-4124-B024-0C89E17818EC}" srcOrd="0" destOrd="0" parTransId="{732C2D8E-623A-4D0C-A1A3-FA3D9EE29794}" sibTransId="{F3D2BE1C-9B3D-497B-A023-F7A630702CB8}"/>
    <dgm:cxn modelId="{467DE182-EA73-4316-ACF8-1A5E7771065B}" type="presOf" srcId="{2C4D5146-587A-4F95-B2FA-1E45CF301EEB}" destId="{A8E930F0-A6F8-4440-9934-2BCF44E731BE}" srcOrd="0" destOrd="0" presId="urn:microsoft.com/office/officeart/2005/8/layout/vList5"/>
    <dgm:cxn modelId="{6A7E5176-F745-4A15-9E20-787D3B02A16F}" type="presOf" srcId="{66F73B66-45B3-403B-AF70-EF8D404BCDB8}" destId="{EE4BB4F6-53BA-40F9-B094-76B53483CD76}" srcOrd="0" destOrd="2" presId="urn:microsoft.com/office/officeart/2005/8/layout/vList5"/>
    <dgm:cxn modelId="{17BA2EE0-160E-4BEF-B2D6-128C92250AD6}" srcId="{D6FF15C6-FECB-41DF-9B70-DF256375074F}" destId="{789F1667-D92D-4ADA-9E31-467E4A9E2268}" srcOrd="1" destOrd="0" parTransId="{E4C5509C-6AA6-4FD8-8458-6A97A02F40E4}" sibTransId="{A2944E56-9FF9-44E6-A8EA-6CE6B3B721B7}"/>
    <dgm:cxn modelId="{4EE68F2B-BF8C-47B6-BF73-0ED0BE05F98A}" type="presOf" srcId="{5275F89F-8CB8-431A-BE0B-D810A26B61F1}" destId="{384989DE-4538-4CB0-A827-2EAA898E0C20}" srcOrd="0" destOrd="0" presId="urn:microsoft.com/office/officeart/2005/8/layout/vList5"/>
    <dgm:cxn modelId="{39DFED39-5B09-4C41-AA03-D09E44653D98}" type="presOf" srcId="{7C74F0A8-F5CA-47F0-81EE-5F88018FD41C}" destId="{EE4BB4F6-53BA-40F9-B094-76B53483CD76}" srcOrd="0" destOrd="0" presId="urn:microsoft.com/office/officeart/2005/8/layout/vList5"/>
    <dgm:cxn modelId="{6F9F5165-C77C-4A52-922C-5EC077EC182F}" srcId="{5275F89F-8CB8-431A-BE0B-D810A26B61F1}" destId="{E2338523-D91E-4C04-931F-AFB3221A1404}" srcOrd="0" destOrd="0" parTransId="{C49945CC-9908-41C9-86FE-551E505F75E9}" sibTransId="{D1305194-2325-4FB5-AF9D-3612CFC5B21B}"/>
    <dgm:cxn modelId="{E787DC37-2BC5-4E72-A0D9-AC6EC9C9C904}" type="presOf" srcId="{D6FF15C6-FECB-41DF-9B70-DF256375074F}" destId="{7BEF8F17-EDAA-4C35-8D7F-E887F831A52D}" srcOrd="0" destOrd="0" presId="urn:microsoft.com/office/officeart/2005/8/layout/vList5"/>
    <dgm:cxn modelId="{F194EC24-68D5-4BC5-A103-B0C181606931}" type="presOf" srcId="{AE3499A8-6001-4124-B024-0C89E17818EC}" destId="{01C2417E-B01E-4FC0-B8A0-356567CE950C}" srcOrd="0" destOrd="0" presId="urn:microsoft.com/office/officeart/2005/8/layout/vList5"/>
    <dgm:cxn modelId="{13FA27EE-A9CB-4378-B616-448CC1C72877}" srcId="{F4B2B417-EFCD-4F03-AAFF-BE023941C0F7}" destId="{5275F89F-8CB8-431A-BE0B-D810A26B61F1}" srcOrd="2" destOrd="0" parTransId="{6F3874DB-D0D4-43A6-B1FA-00D14F90096E}" sibTransId="{D7570B76-C3D4-483F-89D6-0A9B143343C8}"/>
    <dgm:cxn modelId="{21E033C7-23ED-4722-A974-5B8AD8A4C448}" type="presOf" srcId="{A9F41E71-E554-43A6-B677-33C953172D8B}" destId="{BE885368-15EC-46BA-9143-C8696E9CA9D1}" srcOrd="0" destOrd="0" presId="urn:microsoft.com/office/officeart/2005/8/layout/vList5"/>
    <dgm:cxn modelId="{87448595-80D3-4545-BA19-EA9785544185}" srcId="{D6FF15C6-FECB-41DF-9B70-DF256375074F}" destId="{7C74F0A8-F5CA-47F0-81EE-5F88018FD41C}" srcOrd="0" destOrd="0" parTransId="{6E88627C-D36E-4474-90AD-8EF206B969B7}" sibTransId="{9810E40D-C41F-46D7-B629-E23F0BFCF2B3}"/>
    <dgm:cxn modelId="{E34DAA9B-87CD-4728-9F36-3AFC81C39561}" srcId="{D6FF15C6-FECB-41DF-9B70-DF256375074F}" destId="{66F73B66-45B3-403B-AF70-EF8D404BCDB8}" srcOrd="2" destOrd="0" parTransId="{5972B6A5-2DBF-43D1-A725-2D49B71C253E}" sibTransId="{52E8170C-9AB7-4043-8E3E-4E523E46B101}"/>
    <dgm:cxn modelId="{F718AB7C-3C08-4752-8DA4-E69DBB2CBA39}" type="presOf" srcId="{E2338523-D91E-4C04-931F-AFB3221A1404}" destId="{98B34BAD-5EAC-4AFE-91EC-8D625F4A51AC}" srcOrd="0" destOrd="0" presId="urn:microsoft.com/office/officeart/2005/8/layout/vList5"/>
    <dgm:cxn modelId="{90595A65-CDB5-448E-B5C1-F1D4183CDA3B}" srcId="{F4B2B417-EFCD-4F03-AAFF-BE023941C0F7}" destId="{D3CBB755-DF7E-4F14-8BC3-A7A580E93228}" srcOrd="3" destOrd="0" parTransId="{B975E566-413D-4ACE-B6C0-44FDB1DD5F1A}" sibTransId="{697CA892-2F2B-4E08-94B0-769D587CE86E}"/>
    <dgm:cxn modelId="{44F17389-3936-4558-887C-06EBB9A0F36C}" type="presOf" srcId="{48D5FB70-FA6B-4400-A01F-5A0ADD4A4C20}" destId="{EE4BB4F6-53BA-40F9-B094-76B53483CD76}" srcOrd="0" destOrd="3" presId="urn:microsoft.com/office/officeart/2005/8/layout/vList5"/>
    <dgm:cxn modelId="{5DD96F59-E03A-4EE7-A4A6-64E8DD07B3E6}" type="presOf" srcId="{F4B2B417-EFCD-4F03-AAFF-BE023941C0F7}" destId="{596857FC-72EF-46A2-9CB4-E99C24C4DB95}" srcOrd="0" destOrd="0" presId="urn:microsoft.com/office/officeart/2005/8/layout/vList5"/>
    <dgm:cxn modelId="{C751FAE6-9C42-4AFC-B5D8-C2A9C6B8B4D2}" srcId="{D6FF15C6-FECB-41DF-9B70-DF256375074F}" destId="{48D5FB70-FA6B-4400-A01F-5A0ADD4A4C20}" srcOrd="3" destOrd="0" parTransId="{7A997006-263B-42A3-9A71-286309E09DF5}" sibTransId="{223EC79F-4105-4013-9C46-AFC1B512805A}"/>
    <dgm:cxn modelId="{A98E6BB6-A67A-4D44-B6DC-D9C6F20C4B78}" srcId="{A9F41E71-E554-43A6-B677-33C953172D8B}" destId="{2C4D5146-587A-4F95-B2FA-1E45CF301EEB}" srcOrd="0" destOrd="0" parTransId="{297B88C7-0A06-421F-A867-4E4864645CF9}" sibTransId="{6A69FD83-0A51-480B-B838-10944A386A87}"/>
    <dgm:cxn modelId="{B7B0B0B0-EE7E-48FD-86EC-3B981097A6C5}" type="presOf" srcId="{D3CBB755-DF7E-4F14-8BC3-A7A580E93228}" destId="{35E540A7-85DD-4B95-8DD6-E0AB3CEB5DCF}" srcOrd="0" destOrd="0" presId="urn:microsoft.com/office/officeart/2005/8/layout/vList5"/>
    <dgm:cxn modelId="{9248B408-567B-4778-BDEF-00F13E5E39D7}" type="presParOf" srcId="{596857FC-72EF-46A2-9CB4-E99C24C4DB95}" destId="{D0F65A27-14A1-4134-B673-57730D8200E6}" srcOrd="0" destOrd="0" presId="urn:microsoft.com/office/officeart/2005/8/layout/vList5"/>
    <dgm:cxn modelId="{23F69F47-6B0C-4D6E-9753-BC325378E07B}" type="presParOf" srcId="{D0F65A27-14A1-4134-B673-57730D8200E6}" destId="{7BEF8F17-EDAA-4C35-8D7F-E887F831A52D}" srcOrd="0" destOrd="0" presId="urn:microsoft.com/office/officeart/2005/8/layout/vList5"/>
    <dgm:cxn modelId="{73F74392-C0D5-4003-AAA4-FC1E5B6BBEEF}" type="presParOf" srcId="{D0F65A27-14A1-4134-B673-57730D8200E6}" destId="{EE4BB4F6-53BA-40F9-B094-76B53483CD76}" srcOrd="1" destOrd="0" presId="urn:microsoft.com/office/officeart/2005/8/layout/vList5"/>
    <dgm:cxn modelId="{3575C57C-56E5-46D2-A20F-BF04E488FAFA}" type="presParOf" srcId="{596857FC-72EF-46A2-9CB4-E99C24C4DB95}" destId="{15822C7D-9B4D-4BDE-ACB6-C51EFCEAC987}" srcOrd="1" destOrd="0" presId="urn:microsoft.com/office/officeart/2005/8/layout/vList5"/>
    <dgm:cxn modelId="{5A24CB4E-716B-48D9-9C46-B986F8A48170}" type="presParOf" srcId="{596857FC-72EF-46A2-9CB4-E99C24C4DB95}" destId="{52032C61-CD6F-4C74-8E0C-0D7095E9C3F4}" srcOrd="2" destOrd="0" presId="urn:microsoft.com/office/officeart/2005/8/layout/vList5"/>
    <dgm:cxn modelId="{548F8FF6-1650-4A09-8939-E4E1FEBCF2B7}" type="presParOf" srcId="{52032C61-CD6F-4C74-8E0C-0D7095E9C3F4}" destId="{BE885368-15EC-46BA-9143-C8696E9CA9D1}" srcOrd="0" destOrd="0" presId="urn:microsoft.com/office/officeart/2005/8/layout/vList5"/>
    <dgm:cxn modelId="{3869CF0C-1582-45DC-A09C-7A35819EE2B4}" type="presParOf" srcId="{52032C61-CD6F-4C74-8E0C-0D7095E9C3F4}" destId="{A8E930F0-A6F8-4440-9934-2BCF44E731BE}" srcOrd="1" destOrd="0" presId="urn:microsoft.com/office/officeart/2005/8/layout/vList5"/>
    <dgm:cxn modelId="{F810F35D-C577-4DEC-B844-852EDD3E4FE5}" type="presParOf" srcId="{596857FC-72EF-46A2-9CB4-E99C24C4DB95}" destId="{88E82C5F-AA4B-46EA-A2F4-A52D4AB5BBB3}" srcOrd="3" destOrd="0" presId="urn:microsoft.com/office/officeart/2005/8/layout/vList5"/>
    <dgm:cxn modelId="{6D22B354-A42C-4867-A04C-F2ED0CBAF95D}" type="presParOf" srcId="{596857FC-72EF-46A2-9CB4-E99C24C4DB95}" destId="{8B7646BA-777A-40CF-A806-DCEDC3E791DD}" srcOrd="4" destOrd="0" presId="urn:microsoft.com/office/officeart/2005/8/layout/vList5"/>
    <dgm:cxn modelId="{7D6ECF8F-000B-463F-B005-AF26F86E766F}" type="presParOf" srcId="{8B7646BA-777A-40CF-A806-DCEDC3E791DD}" destId="{384989DE-4538-4CB0-A827-2EAA898E0C20}" srcOrd="0" destOrd="0" presId="urn:microsoft.com/office/officeart/2005/8/layout/vList5"/>
    <dgm:cxn modelId="{D15A2BAC-5FCA-4400-84BE-64FA43C86BCE}" type="presParOf" srcId="{8B7646BA-777A-40CF-A806-DCEDC3E791DD}" destId="{98B34BAD-5EAC-4AFE-91EC-8D625F4A51AC}" srcOrd="1" destOrd="0" presId="urn:microsoft.com/office/officeart/2005/8/layout/vList5"/>
    <dgm:cxn modelId="{26E3A770-7AE6-4E22-80A4-4850AF6C5EB6}" type="presParOf" srcId="{596857FC-72EF-46A2-9CB4-E99C24C4DB95}" destId="{585C4117-39C1-4CE2-9A45-6844C37E4CE8}" srcOrd="5" destOrd="0" presId="urn:microsoft.com/office/officeart/2005/8/layout/vList5"/>
    <dgm:cxn modelId="{D8EA78A8-049F-47F7-97C5-D13312C4F856}" type="presParOf" srcId="{596857FC-72EF-46A2-9CB4-E99C24C4DB95}" destId="{60AFB617-E37A-4249-A737-23C1993162CD}" srcOrd="6" destOrd="0" presId="urn:microsoft.com/office/officeart/2005/8/layout/vList5"/>
    <dgm:cxn modelId="{07B70F02-37F6-420C-81C3-5E40EC4C437A}" type="presParOf" srcId="{60AFB617-E37A-4249-A737-23C1993162CD}" destId="{35E540A7-85DD-4B95-8DD6-E0AB3CEB5DCF}" srcOrd="0" destOrd="0" presId="urn:microsoft.com/office/officeart/2005/8/layout/vList5"/>
    <dgm:cxn modelId="{B33339D9-6CA0-4F37-BF99-AFC5D60CB4E3}" type="presParOf" srcId="{60AFB617-E37A-4249-A737-23C1993162CD}" destId="{01C2417E-B01E-4FC0-B8A0-356567CE950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1468D3-7005-4B10-B1FD-B236438FB583}" type="doc">
      <dgm:prSet loTypeId="urn:microsoft.com/office/officeart/2005/8/layout/hierarchy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7F55C745-C124-43FA-9F70-5CA7D333411D}">
      <dgm:prSet custT="1"/>
      <dgm:spPr/>
      <dgm:t>
        <a:bodyPr/>
        <a:lstStyle/>
        <a:p>
          <a:pPr rtl="0"/>
          <a:r>
            <a:rPr lang="zh-TW" sz="2800" b="0" dirty="0" smtClean="0">
              <a:latin typeface="Microsoft YaHei" pitchFamily="34" charset="-122"/>
              <a:ea typeface="Microsoft YaHei" pitchFamily="34" charset="-122"/>
            </a:rPr>
            <a:t>開辦「新南向專案融資信用保證」，並擴大基金規模</a:t>
          </a:r>
          <a:endParaRPr lang="en-US" sz="2800" b="0" dirty="0">
            <a:latin typeface="Microsoft YaHei" pitchFamily="34" charset="-122"/>
            <a:ea typeface="Microsoft YaHei" pitchFamily="34" charset="-122"/>
          </a:endParaRPr>
        </a:p>
      </dgm:t>
    </dgm:pt>
    <dgm:pt modelId="{EC4E18D4-97BA-4336-8E42-175026B35371}" type="parTrans" cxnId="{AA7C2CE2-580A-44CF-BC07-609FB86E60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EF3E1CE-A6F1-466E-823A-DB47FBA0F4DE}" type="sibTrans" cxnId="{AA7C2CE2-580A-44CF-BC07-609FB86E6063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D2C175D-2CBA-4CFD-9EEE-429A3D1C89D8}">
      <dgm:prSet custT="1"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感謝院長、行政院經貿談判辦公室、國發會、</a:t>
          </a:r>
          <a:r>
            <a:rPr lang="zh-TW" altLang="zh-TW" sz="1800" b="1" dirty="0" smtClean="0">
              <a:latin typeface="Microsoft YaHei" pitchFamily="34" charset="-122"/>
              <a:ea typeface="Microsoft YaHei" pitchFamily="34" charset="-122"/>
            </a:rPr>
            <a:t>財政部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、</a:t>
          </a:r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金管會等</a:t>
          </a:r>
          <a:r>
            <a:rPr lang="zh-TW" altLang="en-US" sz="1800" b="1" dirty="0" smtClean="0">
              <a:latin typeface="Microsoft YaHei" pitchFamily="34" charset="-122"/>
              <a:ea typeface="Microsoft YaHei" pitchFamily="34" charset="-122"/>
            </a:rPr>
            <a:t>部會</a:t>
          </a:r>
          <a:r>
            <a:rPr lang="zh-TW" sz="1800" b="1" dirty="0" smtClean="0">
              <a:latin typeface="Microsoft YaHei" pitchFamily="34" charset="-122"/>
              <a:ea typeface="Microsoft YaHei" pitchFamily="34" charset="-122"/>
            </a:rPr>
            <a:t>協助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，已獲原則同意由政府與銀行共同挹注信保基金新臺幣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20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億元，此為基金自民國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77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年成立以來首次大規模增資，投入後擴大基金淨值至新臺幣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31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億</a:t>
          </a:r>
          <a:r>
            <a:rPr lang="en-US" sz="1700" dirty="0" smtClean="0">
              <a:latin typeface="Microsoft YaHei" pitchFamily="34" charset="-122"/>
              <a:ea typeface="Microsoft YaHei" pitchFamily="34" charset="-122"/>
            </a:rPr>
            <a:t>7,754</a:t>
          </a:r>
          <a:r>
            <a:rPr lang="zh-TW" sz="1700" dirty="0" smtClean="0">
              <a:latin typeface="Microsoft YaHei" pitchFamily="34" charset="-122"/>
              <a:ea typeface="Microsoft YaHei" pitchFamily="34" charset="-122"/>
            </a:rPr>
            <a:t>萬餘元</a:t>
          </a:r>
          <a:endParaRPr lang="en-US" sz="1700" dirty="0">
            <a:latin typeface="Microsoft YaHei" pitchFamily="34" charset="-122"/>
            <a:ea typeface="Microsoft YaHei" pitchFamily="34" charset="-122"/>
          </a:endParaRPr>
        </a:p>
      </dgm:t>
    </dgm:pt>
    <dgm:pt modelId="{D819BA62-6B9C-4236-96D8-0034DBF318E1}" type="parTrans" cxnId="{D2B0EE9A-8A5A-4C38-8E15-0C655B512C1A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CC71159-2CE3-4499-9B05-D004DBFB7955}" type="sibTrans" cxnId="{D2B0EE9A-8A5A-4C38-8E15-0C655B512C1A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5F4BB0E-1F5C-427B-A7EC-7CB9402C69EF}">
      <dgm:prSet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dirty="0" smtClean="0">
              <a:latin typeface="Microsoft YaHei" pitchFamily="34" charset="-122"/>
              <a:ea typeface="Microsoft YaHei" pitchFamily="34" charset="-122"/>
            </a:rPr>
            <a:t>自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zh-TW" altLang="en-US" b="0" dirty="0" smtClean="0">
              <a:latin typeface="Microsoft YaHei" pitchFamily="34" charset="-122"/>
              <a:ea typeface="Microsoft YaHei" pitchFamily="34" charset="-122"/>
            </a:rPr>
            <a:t>新南向專案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開辦迄今，新南向地區計承保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118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件，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35.63%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；協助僑臺商取得融資金額</a:t>
          </a:r>
          <a:r>
            <a:rPr lang="en-US" b="0" dirty="0" smtClean="0">
              <a:latin typeface="Microsoft YaHei" pitchFamily="34" charset="-122"/>
              <a:ea typeface="Microsoft YaHei" pitchFamily="34" charset="-122"/>
            </a:rPr>
            <a:t>5,171</a:t>
          </a:r>
          <a:r>
            <a:rPr lang="zh-TW" b="0" dirty="0" smtClean="0">
              <a:latin typeface="Microsoft YaHei" pitchFamily="34" charset="-122"/>
              <a:ea typeface="Microsoft YaHei" pitchFamily="34" charset="-122"/>
            </a:rPr>
            <a:t>萬餘美元，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較上年同期增加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40.3%</a:t>
          </a:r>
          <a:endParaRPr lang="en-US" b="1" dirty="0">
            <a:latin typeface="Microsoft YaHei" pitchFamily="34" charset="-122"/>
            <a:ea typeface="Microsoft YaHei" pitchFamily="34" charset="-122"/>
          </a:endParaRPr>
        </a:p>
      </dgm:t>
    </dgm:pt>
    <dgm:pt modelId="{D97ECE66-F61B-494C-A7C6-B43D76F959EC}" type="parTrans" cxnId="{3288290B-3BAF-46AC-8BC1-14670C1A73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72B2FEC-6FAF-416C-8FF4-759682538711}" type="sibTrans" cxnId="{3288290B-3BAF-46AC-8BC1-14670C1A73C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FCA6EF1-8764-429C-9788-56C733AA1B25}">
      <dgm:prSet/>
      <dgm:spPr>
        <a:solidFill>
          <a:schemeClr val="accent5">
            <a:lumMod val="75000"/>
          </a:schemeClr>
        </a:solidFill>
      </dgm:spPr>
      <dgm:t>
        <a:bodyPr anchor="t"/>
        <a:lstStyle/>
        <a:p>
          <a:pPr algn="l" rtl="0"/>
          <a:r>
            <a:rPr lang="zh-TW" dirty="0" smtClean="0">
              <a:latin typeface="Microsoft YaHei" pitchFamily="34" charset="-122"/>
              <a:ea typeface="Microsoft YaHei" pitchFamily="34" charset="-122"/>
            </a:rPr>
            <a:t>以承保倍數</a:t>
          </a:r>
          <a:r>
            <a:rPr lang="en-US" dirty="0" smtClean="0">
              <a:latin typeface="Microsoft YaHei" pitchFamily="34" charset="-122"/>
              <a:ea typeface="Microsoft YaHei" pitchFamily="34" charset="-122"/>
            </a:rPr>
            <a:t>10</a:t>
          </a:r>
          <a:r>
            <a:rPr lang="zh-TW" dirty="0" smtClean="0">
              <a:latin typeface="Microsoft YaHei" pitchFamily="34" charset="-122"/>
              <a:ea typeface="Microsoft YaHei" pitchFamily="34" charset="-122"/>
            </a:rPr>
            <a:t>倍計算，海外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承保能量將可擴增至新臺幣</a:t>
          </a:r>
          <a:r>
            <a:rPr lang="en-US" b="1" dirty="0" smtClean="0">
              <a:latin typeface="Microsoft YaHei" pitchFamily="34" charset="-122"/>
              <a:ea typeface="Microsoft YaHei" pitchFamily="34" charset="-122"/>
            </a:rPr>
            <a:t>310</a:t>
          </a:r>
          <a:r>
            <a:rPr lang="zh-TW" b="1" dirty="0" smtClean="0">
              <a:latin typeface="Microsoft YaHei" pitchFamily="34" charset="-122"/>
              <a:ea typeface="Microsoft YaHei" pitchFamily="34" charset="-122"/>
            </a:rPr>
            <a:t>億餘元</a:t>
          </a:r>
          <a:r>
            <a:rPr lang="zh-TW" dirty="0" smtClean="0">
              <a:latin typeface="Microsoft YaHei" pitchFamily="34" charset="-122"/>
              <a:ea typeface="Microsoft YaHei" pitchFamily="34" charset="-122"/>
            </a:rPr>
            <a:t>，對協助推動新南向政策助益甚大</a:t>
          </a:r>
          <a:endParaRPr lang="en-US" dirty="0">
            <a:latin typeface="Microsoft YaHei" pitchFamily="34" charset="-122"/>
            <a:ea typeface="Microsoft YaHei" pitchFamily="34" charset="-122"/>
          </a:endParaRPr>
        </a:p>
      </dgm:t>
    </dgm:pt>
    <dgm:pt modelId="{978BEB28-7350-448B-B2F0-B7532292093F}" type="parTrans" cxnId="{DDBC5E20-626B-4F98-9376-6E9528ABB09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9D5F5C1C-3CFA-40E9-83C8-DD212388F133}" type="sibTrans" cxnId="{DDBC5E20-626B-4F98-9376-6E9528ABB09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43361CB-5652-4F96-A0E2-3911BC58DDC7}" type="pres">
      <dgm:prSet presAssocID="{E91468D3-7005-4B10-B1FD-B236438FB58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C7C3B437-CB47-42A4-855D-613B43658DE8}" type="pres">
      <dgm:prSet presAssocID="{7F55C745-C124-43FA-9F70-5CA7D333411D}" presName="vertOne" presStyleCnt="0"/>
      <dgm:spPr/>
    </dgm:pt>
    <dgm:pt modelId="{CDB6FE85-67D5-49C5-977E-4B3BC48184B1}" type="pres">
      <dgm:prSet presAssocID="{7F55C745-C124-43FA-9F70-5CA7D333411D}" presName="txOne" presStyleLbl="node0" presStyleIdx="0" presStyleCnt="1" custScaleY="31820" custLinFactNeighborX="-36" custLinFactNeighborY="-681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031A3CB-3983-4B15-B305-86A401F7D946}" type="pres">
      <dgm:prSet presAssocID="{7F55C745-C124-43FA-9F70-5CA7D333411D}" presName="parTransOne" presStyleCnt="0"/>
      <dgm:spPr/>
    </dgm:pt>
    <dgm:pt modelId="{498833AC-0CAE-4875-A1E3-6AFBE4BC673C}" type="pres">
      <dgm:prSet presAssocID="{7F55C745-C124-43FA-9F70-5CA7D333411D}" presName="horzOne" presStyleCnt="0"/>
      <dgm:spPr/>
    </dgm:pt>
    <dgm:pt modelId="{0D63AC35-0C56-4C56-B6F7-FF3D3373596E}" type="pres">
      <dgm:prSet presAssocID="{3D2C175D-2CBA-4CFD-9EEE-429A3D1C89D8}" presName="vertTwo" presStyleCnt="0"/>
      <dgm:spPr/>
    </dgm:pt>
    <dgm:pt modelId="{E31739B1-07FA-49A1-9CB1-1C5E4A7BA8A4}" type="pres">
      <dgm:prSet presAssocID="{3D2C175D-2CBA-4CFD-9EEE-429A3D1C89D8}" presName="txTwo" presStyleLbl="node2" presStyleIdx="0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B74C104-3DD1-4EBF-8971-906A33ED821F}" type="pres">
      <dgm:prSet presAssocID="{3D2C175D-2CBA-4CFD-9EEE-429A3D1C89D8}" presName="horzTwo" presStyleCnt="0"/>
      <dgm:spPr/>
    </dgm:pt>
    <dgm:pt modelId="{B703AA9E-087A-467C-ABEF-45118C47441B}" type="pres">
      <dgm:prSet presAssocID="{9CC71159-2CE3-4499-9B05-D004DBFB7955}" presName="sibSpaceTwo" presStyleCnt="0"/>
      <dgm:spPr/>
    </dgm:pt>
    <dgm:pt modelId="{D7B72F51-2F68-4193-8524-E22CFFCECFE8}" type="pres">
      <dgm:prSet presAssocID="{FFCA6EF1-8764-429C-9788-56C733AA1B25}" presName="vertTwo" presStyleCnt="0"/>
      <dgm:spPr/>
    </dgm:pt>
    <dgm:pt modelId="{A65569F7-EB71-4893-9DEB-27456745F640}" type="pres">
      <dgm:prSet presAssocID="{FFCA6EF1-8764-429C-9788-56C733AA1B25}" presName="txTwo" presStyleLbl="node2" presStyleIdx="1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4CF34F9-9182-42FE-9F68-09BD2ECF3123}" type="pres">
      <dgm:prSet presAssocID="{FFCA6EF1-8764-429C-9788-56C733AA1B25}" presName="horzTwo" presStyleCnt="0"/>
      <dgm:spPr/>
    </dgm:pt>
    <dgm:pt modelId="{7242D294-56C6-4B84-8171-BE8A9C4C4D16}" type="pres">
      <dgm:prSet presAssocID="{9D5F5C1C-3CFA-40E9-83C8-DD212388F133}" presName="sibSpaceTwo" presStyleCnt="0"/>
      <dgm:spPr/>
    </dgm:pt>
    <dgm:pt modelId="{D26357E1-CDC9-4502-A5B6-9464832372DE}" type="pres">
      <dgm:prSet presAssocID="{65F4BB0E-1F5C-427B-A7EC-7CB9402C69EF}" presName="vertTwo" presStyleCnt="0"/>
      <dgm:spPr/>
    </dgm:pt>
    <dgm:pt modelId="{DE908E37-11D8-4E86-BBE1-EE12922BEF55}" type="pres">
      <dgm:prSet presAssocID="{65F4BB0E-1F5C-427B-A7EC-7CB9402C69EF}" presName="txTwo" presStyleLbl="node2" presStyleIdx="2" presStyleCnt="3" custScaleX="274669" custScaleY="120258" custLinFactNeighborY="-1058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BF86FEB-ED97-4027-BE2F-0C8D5AAA9E31}" type="pres">
      <dgm:prSet presAssocID="{65F4BB0E-1F5C-427B-A7EC-7CB9402C69EF}" presName="horzTwo" presStyleCnt="0"/>
      <dgm:spPr/>
    </dgm:pt>
  </dgm:ptLst>
  <dgm:cxnLst>
    <dgm:cxn modelId="{391932E1-46B7-4395-ACE4-41E8AE03AE92}" type="presOf" srcId="{7F55C745-C124-43FA-9F70-5CA7D333411D}" destId="{CDB6FE85-67D5-49C5-977E-4B3BC48184B1}" srcOrd="0" destOrd="0" presId="urn:microsoft.com/office/officeart/2005/8/layout/hierarchy4"/>
    <dgm:cxn modelId="{D2B0EE9A-8A5A-4C38-8E15-0C655B512C1A}" srcId="{7F55C745-C124-43FA-9F70-5CA7D333411D}" destId="{3D2C175D-2CBA-4CFD-9EEE-429A3D1C89D8}" srcOrd="0" destOrd="0" parTransId="{D819BA62-6B9C-4236-96D8-0034DBF318E1}" sibTransId="{9CC71159-2CE3-4499-9B05-D004DBFB7955}"/>
    <dgm:cxn modelId="{1355BA96-D82A-4689-A7A5-574E2722C1E0}" type="presOf" srcId="{E91468D3-7005-4B10-B1FD-B236438FB583}" destId="{543361CB-5652-4F96-A0E2-3911BC58DDC7}" srcOrd="0" destOrd="0" presId="urn:microsoft.com/office/officeart/2005/8/layout/hierarchy4"/>
    <dgm:cxn modelId="{C2C634F2-AE71-4D3B-B2BC-D34779D32C65}" type="presOf" srcId="{3D2C175D-2CBA-4CFD-9EEE-429A3D1C89D8}" destId="{E31739B1-07FA-49A1-9CB1-1C5E4A7BA8A4}" srcOrd="0" destOrd="0" presId="urn:microsoft.com/office/officeart/2005/8/layout/hierarchy4"/>
    <dgm:cxn modelId="{AA7C2CE2-580A-44CF-BC07-609FB86E6063}" srcId="{E91468D3-7005-4B10-B1FD-B236438FB583}" destId="{7F55C745-C124-43FA-9F70-5CA7D333411D}" srcOrd="0" destOrd="0" parTransId="{EC4E18D4-97BA-4336-8E42-175026B35371}" sibTransId="{FEF3E1CE-A6F1-466E-823A-DB47FBA0F4DE}"/>
    <dgm:cxn modelId="{DDBC5E20-626B-4F98-9376-6E9528ABB099}" srcId="{7F55C745-C124-43FA-9F70-5CA7D333411D}" destId="{FFCA6EF1-8764-429C-9788-56C733AA1B25}" srcOrd="1" destOrd="0" parTransId="{978BEB28-7350-448B-B2F0-B7532292093F}" sibTransId="{9D5F5C1C-3CFA-40E9-83C8-DD212388F133}"/>
    <dgm:cxn modelId="{3288290B-3BAF-46AC-8BC1-14670C1A73C4}" srcId="{7F55C745-C124-43FA-9F70-5CA7D333411D}" destId="{65F4BB0E-1F5C-427B-A7EC-7CB9402C69EF}" srcOrd="2" destOrd="0" parTransId="{D97ECE66-F61B-494C-A7C6-B43D76F959EC}" sibTransId="{D72B2FEC-6FAF-416C-8FF4-759682538711}"/>
    <dgm:cxn modelId="{D4AEA44E-D3C9-42CA-B827-FA79C78B5984}" type="presOf" srcId="{65F4BB0E-1F5C-427B-A7EC-7CB9402C69EF}" destId="{DE908E37-11D8-4E86-BBE1-EE12922BEF55}" srcOrd="0" destOrd="0" presId="urn:microsoft.com/office/officeart/2005/8/layout/hierarchy4"/>
    <dgm:cxn modelId="{A35AFA0D-3F95-474F-865C-49B9D9BAB257}" type="presOf" srcId="{FFCA6EF1-8764-429C-9788-56C733AA1B25}" destId="{A65569F7-EB71-4893-9DEB-27456745F640}" srcOrd="0" destOrd="0" presId="urn:microsoft.com/office/officeart/2005/8/layout/hierarchy4"/>
    <dgm:cxn modelId="{CF32141A-B16D-4480-B802-7111B8582FB1}" type="presParOf" srcId="{543361CB-5652-4F96-A0E2-3911BC58DDC7}" destId="{C7C3B437-CB47-42A4-855D-613B43658DE8}" srcOrd="0" destOrd="0" presId="urn:microsoft.com/office/officeart/2005/8/layout/hierarchy4"/>
    <dgm:cxn modelId="{79E1EE2A-222F-47A3-A5F3-78104BC702D3}" type="presParOf" srcId="{C7C3B437-CB47-42A4-855D-613B43658DE8}" destId="{CDB6FE85-67D5-49C5-977E-4B3BC48184B1}" srcOrd="0" destOrd="0" presId="urn:microsoft.com/office/officeart/2005/8/layout/hierarchy4"/>
    <dgm:cxn modelId="{ADF054B4-1368-41FF-8AD5-696BB7658BE0}" type="presParOf" srcId="{C7C3B437-CB47-42A4-855D-613B43658DE8}" destId="{1031A3CB-3983-4B15-B305-86A401F7D946}" srcOrd="1" destOrd="0" presId="urn:microsoft.com/office/officeart/2005/8/layout/hierarchy4"/>
    <dgm:cxn modelId="{E367DAAD-1D93-4398-A6D7-CA4D5E1BDB3E}" type="presParOf" srcId="{C7C3B437-CB47-42A4-855D-613B43658DE8}" destId="{498833AC-0CAE-4875-A1E3-6AFBE4BC673C}" srcOrd="2" destOrd="0" presId="urn:microsoft.com/office/officeart/2005/8/layout/hierarchy4"/>
    <dgm:cxn modelId="{7DE1AD30-015D-43E8-9937-56133298AFA8}" type="presParOf" srcId="{498833AC-0CAE-4875-A1E3-6AFBE4BC673C}" destId="{0D63AC35-0C56-4C56-B6F7-FF3D3373596E}" srcOrd="0" destOrd="0" presId="urn:microsoft.com/office/officeart/2005/8/layout/hierarchy4"/>
    <dgm:cxn modelId="{A188681C-3AEC-4023-A000-BD67F8162F5E}" type="presParOf" srcId="{0D63AC35-0C56-4C56-B6F7-FF3D3373596E}" destId="{E31739B1-07FA-49A1-9CB1-1C5E4A7BA8A4}" srcOrd="0" destOrd="0" presId="urn:microsoft.com/office/officeart/2005/8/layout/hierarchy4"/>
    <dgm:cxn modelId="{1963388F-70A0-4E54-A6B2-3E4033AF8263}" type="presParOf" srcId="{0D63AC35-0C56-4C56-B6F7-FF3D3373596E}" destId="{AB74C104-3DD1-4EBF-8971-906A33ED821F}" srcOrd="1" destOrd="0" presId="urn:microsoft.com/office/officeart/2005/8/layout/hierarchy4"/>
    <dgm:cxn modelId="{1CFBD231-C3F9-4A04-B9B0-56FC9E4BE6D5}" type="presParOf" srcId="{498833AC-0CAE-4875-A1E3-6AFBE4BC673C}" destId="{B703AA9E-087A-467C-ABEF-45118C47441B}" srcOrd="1" destOrd="0" presId="urn:microsoft.com/office/officeart/2005/8/layout/hierarchy4"/>
    <dgm:cxn modelId="{BE00AA52-B814-45F7-9055-AE8B7DFF6737}" type="presParOf" srcId="{498833AC-0CAE-4875-A1E3-6AFBE4BC673C}" destId="{D7B72F51-2F68-4193-8524-E22CFFCECFE8}" srcOrd="2" destOrd="0" presId="urn:microsoft.com/office/officeart/2005/8/layout/hierarchy4"/>
    <dgm:cxn modelId="{73FFE27A-172A-40D4-88D4-B0D57FEE7E92}" type="presParOf" srcId="{D7B72F51-2F68-4193-8524-E22CFFCECFE8}" destId="{A65569F7-EB71-4893-9DEB-27456745F640}" srcOrd="0" destOrd="0" presId="urn:microsoft.com/office/officeart/2005/8/layout/hierarchy4"/>
    <dgm:cxn modelId="{FFDEF20D-CB0C-4E0B-BE06-DF9976C2851D}" type="presParOf" srcId="{D7B72F51-2F68-4193-8524-E22CFFCECFE8}" destId="{34CF34F9-9182-42FE-9F68-09BD2ECF3123}" srcOrd="1" destOrd="0" presId="urn:microsoft.com/office/officeart/2005/8/layout/hierarchy4"/>
    <dgm:cxn modelId="{723DFDD2-347C-44FC-AC67-96BBFA0FBD03}" type="presParOf" srcId="{498833AC-0CAE-4875-A1E3-6AFBE4BC673C}" destId="{7242D294-56C6-4B84-8171-BE8A9C4C4D16}" srcOrd="3" destOrd="0" presId="urn:microsoft.com/office/officeart/2005/8/layout/hierarchy4"/>
    <dgm:cxn modelId="{7146E5DA-0DD3-4B06-A8D5-B877914448C0}" type="presParOf" srcId="{498833AC-0CAE-4875-A1E3-6AFBE4BC673C}" destId="{D26357E1-CDC9-4502-A5B6-9464832372DE}" srcOrd="4" destOrd="0" presId="urn:microsoft.com/office/officeart/2005/8/layout/hierarchy4"/>
    <dgm:cxn modelId="{CC02485C-38BA-4BDA-8044-649499D1C59C}" type="presParOf" srcId="{D26357E1-CDC9-4502-A5B6-9464832372DE}" destId="{DE908E37-11D8-4E86-BBE1-EE12922BEF55}" srcOrd="0" destOrd="0" presId="urn:microsoft.com/office/officeart/2005/8/layout/hierarchy4"/>
    <dgm:cxn modelId="{40D5A1B6-B662-4479-BE54-F7C2E7AEA31F}" type="presParOf" srcId="{D26357E1-CDC9-4502-A5B6-9464832372DE}" destId="{6BF86FEB-ED97-4027-BE2F-0C8D5AAA9E3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AF88BA-72A7-4CA3-884F-51FC0AB19EC6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348AE61D-9395-46AB-AAA2-6D7A665190DC}">
      <dgm:prSet custT="1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1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CA190DF4-C63C-4692-96FB-1352BFFA4923}" type="parTrans" cxnId="{2CC2FB1B-E0B4-4C26-8539-0316C7EA4F1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F170945-4CDB-4A94-84EB-ADA7119B57AF}" type="sibTrans" cxnId="{2CC2FB1B-E0B4-4C26-8539-0316C7EA4F19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93B601A-B38A-4AA3-AC5D-0396C578DE9F}">
      <dgm:prSet custT="1"/>
      <dgm:spPr/>
      <dgm:t>
        <a:bodyPr/>
        <a:lstStyle/>
        <a:p>
          <a:pPr rtl="0"/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年起配合衛福部在海外宣導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「僑胞安心計畫」，協助推展臺灣醫療服務國際化</a:t>
          </a:r>
          <a:endParaRPr lang="en-US" sz="1600" dirty="0">
            <a:latin typeface="Microsoft YaHei" pitchFamily="34" charset="-122"/>
            <a:ea typeface="Microsoft YaHei" pitchFamily="34" charset="-122"/>
          </a:endParaRPr>
        </a:p>
      </dgm:t>
    </dgm:pt>
    <dgm:pt modelId="{635ED822-30C7-455E-A07C-A25A3D121EBD}" type="parTrans" cxnId="{9F2375EF-C848-4875-95E0-B903F2028AF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7475FE3-D46E-42F1-9049-43F69C0E9B78}" type="sibTrans" cxnId="{9F2375EF-C848-4875-95E0-B903F2028AF2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4E7BC76-CC24-4D73-91FD-7AF38436A69C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2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8C403A7-1E33-4439-861D-42D0852FB61D}" type="parTrans" cxnId="{5C58FC1E-ED47-4A6A-A20B-7CB9BB6221D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774D832E-CAAB-4365-AA7F-4BD478C35E69}" type="sibTrans" cxnId="{5C58FC1E-ED47-4A6A-A20B-7CB9BB6221D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9B106A3-A64D-4C04-AE56-6AB7124037D0}">
      <dgm:prSet custT="1"/>
      <dgm:spPr/>
      <dgm:t>
        <a:bodyPr/>
        <a:lstStyle/>
        <a:p>
          <a:pPr rtl="0"/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印尼西爪哇省華文教育協調機構於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105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11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月率團訪臺時，本會安排與臺北醫學大學附設醫院簽署跨境醫療合作協議書，提高印尼籍人士來臺接受優質服務之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人數</a:t>
          </a:r>
          <a:endParaRPr lang="en-US" sz="1600" dirty="0">
            <a:latin typeface="Microsoft YaHei" pitchFamily="34" charset="-122"/>
            <a:ea typeface="Microsoft YaHei" pitchFamily="34" charset="-122"/>
          </a:endParaRPr>
        </a:p>
      </dgm:t>
    </dgm:pt>
    <dgm:pt modelId="{7CF7B20D-20CC-4B14-B721-C7C2C476048A}" type="parTrans" cxnId="{570976F3-70A9-406D-8F99-6702E1AEEDB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E0166D2-432A-47D8-888D-D5A73CE13182}" type="sibTrans" cxnId="{570976F3-70A9-406D-8F99-6702E1AEEDBD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CEA8FAFC-7EBE-43DF-8034-D9B8BA70C428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3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76DB03F-719F-4B02-8302-230CC1AF3F5C}" type="parTrans" cxnId="{25D893E7-D536-42BE-977C-FEBA9860804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7C03BFE-0A69-4004-83FE-17644B541CEA}" type="sibTrans" cxnId="{25D893E7-D536-42BE-977C-FEBA98608044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796A24D-1ABD-48A8-8D0B-1BBC16B49D87}">
      <dgm:prSet custT="1"/>
      <dgm:spPr/>
      <dgm:t>
        <a:bodyPr/>
        <a:lstStyle/>
        <a:p>
          <a:pPr rtl="0"/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4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月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下旬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辦理「海外僑營旅行業者推廣臺灣觀光參訪團」，安排實地考察國內觀光產業，並與旅遊相關業者交流，媒促觀光商機</a:t>
          </a:r>
          <a:endParaRPr lang="en-US" sz="1600" dirty="0">
            <a:latin typeface="Microsoft YaHei" pitchFamily="34" charset="-122"/>
            <a:ea typeface="Microsoft YaHei" pitchFamily="34" charset="-122"/>
          </a:endParaRPr>
        </a:p>
      </dgm:t>
    </dgm:pt>
    <dgm:pt modelId="{5F86CB36-844E-4444-A315-11CA4EAB6572}" type="parTrans" cxnId="{F241847F-34F2-4478-8879-D98BB25F11AE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6539BCCA-6504-4599-BE71-91B2195FA875}" type="sibTrans" cxnId="{F241847F-34F2-4478-8879-D98BB25F11AE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835079F9-B245-4184-BF21-E83F302ECF11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4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1CB68B18-0EA5-4C4F-9026-B04989431A43}" type="parTrans" cxnId="{325ADA1F-C98A-4B5C-8E06-EA490DC1A9F8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DB3CDB35-7CBB-4834-849A-6B5125220D65}" type="sibTrans" cxnId="{325ADA1F-C98A-4B5C-8E06-EA490DC1A9F8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AD8A63AA-3363-41C7-A231-631CD6B0578F}">
      <dgm:prSet custT="1"/>
      <dgm:spPr/>
      <dgm:t>
        <a:bodyPr/>
        <a:lstStyle/>
        <a:p>
          <a:pPr rtl="0"/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年雙十國慶擴大辦理僑胞返國觀光旅遊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，搭配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發行僑胞卡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50,000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張、僑生家長來臺懇親及混聲合唱比賽等專案活動，預計有</a:t>
          </a:r>
          <a:r>
            <a:rPr lang="en-US" alt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5,000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餘海外僑胞參加，</a:t>
          </a:r>
          <a:r>
            <a:rPr lang="zh-TW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促進國內觀光產業發展</a:t>
          </a:r>
          <a:r>
            <a:rPr lang="zh-TW" altLang="en-US" sz="1600" dirty="0" smtClean="0">
              <a:solidFill>
                <a:schemeClr val="tx1"/>
              </a:solidFill>
              <a:latin typeface="Microsoft YaHei" pitchFamily="34" charset="-122"/>
              <a:ea typeface="Microsoft YaHei" pitchFamily="34" charset="-122"/>
            </a:rPr>
            <a:t>，創造國內相關行業消費商機</a:t>
          </a:r>
          <a:endParaRPr lang="en-US" sz="1600" dirty="0">
            <a:solidFill>
              <a:schemeClr val="tx1"/>
            </a:solidFill>
            <a:latin typeface="Microsoft YaHei" pitchFamily="34" charset="-122"/>
            <a:ea typeface="Microsoft YaHei" pitchFamily="34" charset="-122"/>
          </a:endParaRPr>
        </a:p>
      </dgm:t>
    </dgm:pt>
    <dgm:pt modelId="{C4667AEF-6A7F-4E3A-B958-333BDE7C98C0}" type="parTrans" cxnId="{9B8F2D85-F9A6-462F-80ED-BF2F76CF7996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030F6D36-2772-49DE-BB66-FADE4D3BAA0C}" type="sibTrans" cxnId="{9B8F2D85-F9A6-462F-80ED-BF2F76CF7996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119483E7-5526-47E5-AC56-C9FE882C999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rtl="0"/>
          <a:r>
            <a:rPr lang="en-US" sz="3600" b="1" dirty="0" smtClean="0">
              <a:latin typeface="Microsoft YaHei" pitchFamily="34" charset="-122"/>
              <a:ea typeface="Microsoft YaHei" pitchFamily="34" charset="-122"/>
            </a:rPr>
            <a:t>5</a:t>
          </a:r>
          <a:endParaRPr lang="zh-TW" sz="3600" b="1" dirty="0">
            <a:latin typeface="Microsoft YaHei" pitchFamily="34" charset="-122"/>
            <a:ea typeface="Microsoft YaHei" pitchFamily="34" charset="-122"/>
          </a:endParaRPr>
        </a:p>
      </dgm:t>
    </dgm:pt>
    <dgm:pt modelId="{A72F4C42-7891-4B4A-B966-1D8FC2F63424}" type="parTrans" cxnId="{D56876A6-FD53-4B0D-91A2-7848BFE9709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E98F153C-F8E8-40DD-B4BA-560668565756}" type="sibTrans" cxnId="{D56876A6-FD53-4B0D-91A2-7848BFE9709F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FE80EBF2-6CF7-4159-98B9-BF9DD72AC1CF}">
      <dgm:prSet custT="1"/>
      <dgm:spPr/>
      <dgm:t>
        <a:bodyPr/>
        <a:lstStyle/>
        <a:p>
          <a:pPr rtl="0"/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辦理海外青年英語服務、語文研習、臺灣觀摩等海外青年返臺研習活動，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106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年將吸引</a:t>
          </a:r>
          <a:r>
            <a:rPr lang="en-US" sz="1600" dirty="0" smtClean="0">
              <a:latin typeface="Microsoft YaHei" pitchFamily="34" charset="-122"/>
              <a:ea typeface="Microsoft YaHei" pitchFamily="34" charset="-122"/>
            </a:rPr>
            <a:t>2,500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名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海外華裔</a:t>
          </a:r>
          <a:r>
            <a:rPr lang="zh-TW" sz="1600" dirty="0" smtClean="0">
              <a:latin typeface="Microsoft YaHei" pitchFamily="34" charset="-122"/>
              <a:ea typeface="Microsoft YaHei" pitchFamily="34" charset="-122"/>
            </a:rPr>
            <a:t>青年透過返鄉服務與動靜態參訪學習，體驗我國多元文化，帶動海外青年返國觀光熱潮</a:t>
          </a:r>
          <a:endParaRPr lang="zh-TW" sz="1600" dirty="0">
            <a:latin typeface="Microsoft YaHei" pitchFamily="34" charset="-122"/>
            <a:ea typeface="Microsoft YaHei" pitchFamily="34" charset="-122"/>
          </a:endParaRPr>
        </a:p>
      </dgm:t>
    </dgm:pt>
    <dgm:pt modelId="{F4C0763C-4968-4A12-B856-D40B2820C9C6}" type="parTrans" cxnId="{995A9336-EE57-4E0A-B63A-3C2B84AB339C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3AE0C8EC-7917-4311-BA8C-65AAD79FA30F}" type="sibTrans" cxnId="{995A9336-EE57-4E0A-B63A-3C2B84AB339C}">
      <dgm:prSet/>
      <dgm:spPr/>
      <dgm:t>
        <a:bodyPr/>
        <a:lstStyle/>
        <a:p>
          <a:endParaRPr lang="zh-TW" altLang="en-US">
            <a:latin typeface="Microsoft YaHei" pitchFamily="34" charset="-122"/>
            <a:ea typeface="Microsoft YaHei" pitchFamily="34" charset="-122"/>
          </a:endParaRPr>
        </a:p>
      </dgm:t>
    </dgm:pt>
    <dgm:pt modelId="{558703C1-B3E3-4C89-9696-056A5A47E349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pPr rtl="0"/>
          <a:r>
            <a:rPr lang="en-US" altLang="zh-TW" sz="3600" dirty="0" smtClean="0">
              <a:latin typeface="Microsoft YaHei" pitchFamily="34" charset="-122"/>
              <a:ea typeface="Microsoft YaHei" pitchFamily="34" charset="-122"/>
            </a:rPr>
            <a:t>6</a:t>
          </a:r>
          <a:endParaRPr lang="zh-TW" sz="3600" dirty="0">
            <a:latin typeface="Microsoft YaHei" pitchFamily="34" charset="-122"/>
            <a:ea typeface="Microsoft YaHei" pitchFamily="34" charset="-122"/>
          </a:endParaRPr>
        </a:p>
      </dgm:t>
    </dgm:pt>
    <dgm:pt modelId="{E5F7679E-827B-4D44-AE58-1C76EB5080D1}" type="parTrans" cxnId="{26B75F4A-FE51-4820-B387-FB21B19A08F7}">
      <dgm:prSet/>
      <dgm:spPr/>
      <dgm:t>
        <a:bodyPr/>
        <a:lstStyle/>
        <a:p>
          <a:endParaRPr lang="zh-TW" altLang="en-US"/>
        </a:p>
      </dgm:t>
    </dgm:pt>
    <dgm:pt modelId="{85A60421-66D3-42DA-AEE3-211B1CABE39D}" type="sibTrans" cxnId="{26B75F4A-FE51-4820-B387-FB21B19A08F7}">
      <dgm:prSet/>
      <dgm:spPr/>
      <dgm:t>
        <a:bodyPr/>
        <a:lstStyle/>
        <a:p>
          <a:endParaRPr lang="zh-TW" altLang="en-US"/>
        </a:p>
      </dgm:t>
    </dgm:pt>
    <dgm:pt modelId="{FB2DBFD0-5BD5-4BBB-AE42-E1F850B9762F}">
      <dgm:prSet custT="1"/>
      <dgm:spPr/>
      <dgm:t>
        <a:bodyPr/>
        <a:lstStyle/>
        <a:p>
          <a:pPr rtl="0"/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鼓勵臺商辦理來臺員工旅遊行程，如海華文教基金會吳明穎董事長已訂於</a:t>
          </a:r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5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月份辦理越南員工</a:t>
          </a:r>
          <a:r>
            <a:rPr lang="en-US" altLang="zh-TW" sz="16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1600" dirty="0" smtClean="0">
              <a:latin typeface="Microsoft YaHei" pitchFamily="34" charset="-122"/>
              <a:ea typeface="Microsoft YaHei" pitchFamily="34" charset="-122"/>
            </a:rPr>
            <a:t>千多人來臺旅遊</a:t>
          </a:r>
          <a:endParaRPr lang="zh-TW" sz="1600" dirty="0">
            <a:latin typeface="Microsoft YaHei" pitchFamily="34" charset="-122"/>
            <a:ea typeface="Microsoft YaHei" pitchFamily="34" charset="-122"/>
          </a:endParaRPr>
        </a:p>
      </dgm:t>
    </dgm:pt>
    <dgm:pt modelId="{BA6774A9-3C69-407A-9DA0-D2FE16292660}" type="parTrans" cxnId="{36F15B29-46CA-4DF9-B316-24FF79F6CC69}">
      <dgm:prSet/>
      <dgm:spPr/>
      <dgm:t>
        <a:bodyPr/>
        <a:lstStyle/>
        <a:p>
          <a:endParaRPr lang="zh-TW" altLang="en-US"/>
        </a:p>
      </dgm:t>
    </dgm:pt>
    <dgm:pt modelId="{E9927C29-A503-4288-9FC1-8FFBF708AE39}" type="sibTrans" cxnId="{36F15B29-46CA-4DF9-B316-24FF79F6CC69}">
      <dgm:prSet/>
      <dgm:spPr/>
      <dgm:t>
        <a:bodyPr/>
        <a:lstStyle/>
        <a:p>
          <a:endParaRPr lang="zh-TW" altLang="en-US"/>
        </a:p>
      </dgm:t>
    </dgm:pt>
    <dgm:pt modelId="{E9FF440B-2E88-4012-9850-7EB3CF5474A5}" type="pres">
      <dgm:prSet presAssocID="{CDAF88BA-72A7-4CA3-884F-51FC0AB19EC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E1713D1-D321-4A58-8BDD-2554F495BE61}" type="pres">
      <dgm:prSet presAssocID="{348AE61D-9395-46AB-AAA2-6D7A665190DC}" presName="linNode" presStyleCnt="0"/>
      <dgm:spPr/>
    </dgm:pt>
    <dgm:pt modelId="{2B64C0C6-903C-4A1B-93FF-B778D3DB03B5}" type="pres">
      <dgm:prSet presAssocID="{348AE61D-9395-46AB-AAA2-6D7A665190DC}" presName="parentText" presStyleLbl="node1" presStyleIdx="0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FF5EF9-736D-41C7-A57D-B343253EE704}" type="pres">
      <dgm:prSet presAssocID="{348AE61D-9395-46AB-AAA2-6D7A665190DC}" presName="descendantText" presStyleLbl="alignAccFollowNode1" presStyleIdx="0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CA539F-408F-4AAD-A29B-3161AE8AFDAE}" type="pres">
      <dgm:prSet presAssocID="{5F170945-4CDB-4A94-84EB-ADA7119B57AF}" presName="sp" presStyleCnt="0"/>
      <dgm:spPr/>
    </dgm:pt>
    <dgm:pt modelId="{E0953630-D92D-4A07-9270-E985DD68E3EF}" type="pres">
      <dgm:prSet presAssocID="{D4E7BC76-CC24-4D73-91FD-7AF38436A69C}" presName="linNode" presStyleCnt="0"/>
      <dgm:spPr/>
    </dgm:pt>
    <dgm:pt modelId="{2CF99611-A0A3-4988-974D-9A79EC47730D}" type="pres">
      <dgm:prSet presAssocID="{D4E7BC76-CC24-4D73-91FD-7AF38436A69C}" presName="parentText" presStyleLbl="node1" presStyleIdx="1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E424484-0091-41FF-B52A-FA9D9DA9CFD1}" type="pres">
      <dgm:prSet presAssocID="{D4E7BC76-CC24-4D73-91FD-7AF38436A69C}" presName="descendantText" presStyleLbl="alignAccFollowNode1" presStyleIdx="1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7D1D54-F632-49F5-9E6C-54B9469CD225}" type="pres">
      <dgm:prSet presAssocID="{774D832E-CAAB-4365-AA7F-4BD478C35E69}" presName="sp" presStyleCnt="0"/>
      <dgm:spPr/>
    </dgm:pt>
    <dgm:pt modelId="{438E55CA-A10F-4B03-BC18-261F0D8571C4}" type="pres">
      <dgm:prSet presAssocID="{CEA8FAFC-7EBE-43DF-8034-D9B8BA70C428}" presName="linNode" presStyleCnt="0"/>
      <dgm:spPr/>
    </dgm:pt>
    <dgm:pt modelId="{53CF28AA-7725-47B2-8447-C2BE6BF6BB45}" type="pres">
      <dgm:prSet presAssocID="{CEA8FAFC-7EBE-43DF-8034-D9B8BA70C428}" presName="parentText" presStyleLbl="node1" presStyleIdx="2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DCA265-CC73-4158-BC08-3EF570FE4AA5}" type="pres">
      <dgm:prSet presAssocID="{CEA8FAFC-7EBE-43DF-8034-D9B8BA70C428}" presName="descendantText" presStyleLbl="alignAccFollowNode1" presStyleIdx="2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562CCA-1371-44D1-BD5C-FDB0695A5394}" type="pres">
      <dgm:prSet presAssocID="{D7C03BFE-0A69-4004-83FE-17644B541CEA}" presName="sp" presStyleCnt="0"/>
      <dgm:spPr/>
    </dgm:pt>
    <dgm:pt modelId="{2FA09605-5FD6-42F2-A3E1-8557D6045B87}" type="pres">
      <dgm:prSet presAssocID="{835079F9-B245-4184-BF21-E83F302ECF11}" presName="linNode" presStyleCnt="0"/>
      <dgm:spPr/>
    </dgm:pt>
    <dgm:pt modelId="{BBC3F4E8-9176-49F5-92ED-B938A33832D9}" type="pres">
      <dgm:prSet presAssocID="{835079F9-B245-4184-BF21-E83F302ECF11}" presName="parentText" presStyleLbl="node1" presStyleIdx="3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16570D-7B1D-49A1-86DD-283F1003F292}" type="pres">
      <dgm:prSet presAssocID="{835079F9-B245-4184-BF21-E83F302ECF11}" presName="descendantText" presStyleLbl="alignAccFollowNode1" presStyleIdx="3" presStyleCnt="6" custScaleX="143403" custScaleY="121807" custLinFactNeighborX="-2103" custLinFactNeighborY="-22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FFA6C40-3580-4D1A-8010-F30605294FCE}" type="pres">
      <dgm:prSet presAssocID="{DB3CDB35-7CBB-4834-849A-6B5125220D65}" presName="sp" presStyleCnt="0"/>
      <dgm:spPr/>
    </dgm:pt>
    <dgm:pt modelId="{2C000B70-3D68-481F-A184-6FEBDCE861BE}" type="pres">
      <dgm:prSet presAssocID="{119483E7-5526-47E5-AC56-C9FE882C9990}" presName="linNode" presStyleCnt="0"/>
      <dgm:spPr/>
    </dgm:pt>
    <dgm:pt modelId="{E165808B-C05C-4C24-A6A5-2EFFA8C77C07}" type="pres">
      <dgm:prSet presAssocID="{119483E7-5526-47E5-AC56-C9FE882C9990}" presName="parentText" presStyleLbl="node1" presStyleIdx="4" presStyleCnt="6" custScaleX="18016" custLinFactNeighborX="-2360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50302E-B71C-4888-80CD-8B86B333F712}" type="pres">
      <dgm:prSet presAssocID="{119483E7-5526-47E5-AC56-C9FE882C9990}" presName="descendantText" presStyleLbl="alignAccFollowNode1" presStyleIdx="4" presStyleCnt="6" custScaleX="143403" custScaleY="121807" custLinFactNeighborX="-2103" custLinFactNeighborY="-15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5C2232-80B2-4E36-B909-E090D2DC3AFF}" type="pres">
      <dgm:prSet presAssocID="{E98F153C-F8E8-40DD-B4BA-560668565756}" presName="sp" presStyleCnt="0"/>
      <dgm:spPr/>
    </dgm:pt>
    <dgm:pt modelId="{E5824FA6-EE9C-4AB5-B477-324AD025F059}" type="pres">
      <dgm:prSet presAssocID="{558703C1-B3E3-4C89-9696-056A5A47E349}" presName="linNode" presStyleCnt="0"/>
      <dgm:spPr/>
    </dgm:pt>
    <dgm:pt modelId="{FF2E227B-F6D2-4E19-8269-2997DF6B7144}" type="pres">
      <dgm:prSet presAssocID="{558703C1-B3E3-4C89-9696-056A5A47E349}" presName="parentText" presStyleLbl="node1" presStyleIdx="5" presStyleCnt="6" custScaleX="18017" custLinFactNeighborX="-190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467039-0E0F-4CFE-B449-32291D3C26C9}" type="pres">
      <dgm:prSet presAssocID="{558703C1-B3E3-4C89-9696-056A5A47E349}" presName="descendantText" presStyleLbl="alignAccFollowNode1" presStyleIdx="5" presStyleCnt="6" custScaleX="144142" custScaleY="124708" custLinFactNeighborX="-14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C67F9FE-32AF-42D5-9320-BB1E682A7A8C}" type="presOf" srcId="{CEA8FAFC-7EBE-43DF-8034-D9B8BA70C428}" destId="{53CF28AA-7725-47B2-8447-C2BE6BF6BB45}" srcOrd="0" destOrd="0" presId="urn:microsoft.com/office/officeart/2005/8/layout/vList5"/>
    <dgm:cxn modelId="{A24E3633-78E5-4160-86B9-FB459A68D9C3}" type="presOf" srcId="{CDAF88BA-72A7-4CA3-884F-51FC0AB19EC6}" destId="{E9FF440B-2E88-4012-9850-7EB3CF5474A5}" srcOrd="0" destOrd="0" presId="urn:microsoft.com/office/officeart/2005/8/layout/vList5"/>
    <dgm:cxn modelId="{270E8113-8977-4586-8326-82D903597A9B}" type="presOf" srcId="{D4E7BC76-CC24-4D73-91FD-7AF38436A69C}" destId="{2CF99611-A0A3-4988-974D-9A79EC47730D}" srcOrd="0" destOrd="0" presId="urn:microsoft.com/office/officeart/2005/8/layout/vList5"/>
    <dgm:cxn modelId="{25D893E7-D536-42BE-977C-FEBA98608044}" srcId="{CDAF88BA-72A7-4CA3-884F-51FC0AB19EC6}" destId="{CEA8FAFC-7EBE-43DF-8034-D9B8BA70C428}" srcOrd="2" destOrd="0" parTransId="{176DB03F-719F-4B02-8302-230CC1AF3F5C}" sibTransId="{D7C03BFE-0A69-4004-83FE-17644B541CEA}"/>
    <dgm:cxn modelId="{E3C43050-5BC7-4890-9B35-304931769AFA}" type="presOf" srcId="{835079F9-B245-4184-BF21-E83F302ECF11}" destId="{BBC3F4E8-9176-49F5-92ED-B938A33832D9}" srcOrd="0" destOrd="0" presId="urn:microsoft.com/office/officeart/2005/8/layout/vList5"/>
    <dgm:cxn modelId="{5C58FC1E-ED47-4A6A-A20B-7CB9BB6221DD}" srcId="{CDAF88BA-72A7-4CA3-884F-51FC0AB19EC6}" destId="{D4E7BC76-CC24-4D73-91FD-7AF38436A69C}" srcOrd="1" destOrd="0" parTransId="{18C403A7-1E33-4439-861D-42D0852FB61D}" sibTransId="{774D832E-CAAB-4365-AA7F-4BD478C35E69}"/>
    <dgm:cxn modelId="{F241847F-34F2-4478-8879-D98BB25F11AE}" srcId="{CEA8FAFC-7EBE-43DF-8034-D9B8BA70C428}" destId="{A796A24D-1ABD-48A8-8D0B-1BBC16B49D87}" srcOrd="0" destOrd="0" parTransId="{5F86CB36-844E-4444-A315-11CA4EAB6572}" sibTransId="{6539BCCA-6504-4599-BE71-91B2195FA875}"/>
    <dgm:cxn modelId="{01F970CE-A62B-4E5A-8D72-F4B55DB59BB9}" type="presOf" srcId="{AD8A63AA-3363-41C7-A231-631CD6B0578F}" destId="{1016570D-7B1D-49A1-86DD-283F1003F292}" srcOrd="0" destOrd="0" presId="urn:microsoft.com/office/officeart/2005/8/layout/vList5"/>
    <dgm:cxn modelId="{A97670EA-E9F3-4CBA-B9DB-4E823D516A13}" type="presOf" srcId="{558703C1-B3E3-4C89-9696-056A5A47E349}" destId="{FF2E227B-F6D2-4E19-8269-2997DF6B7144}" srcOrd="0" destOrd="0" presId="urn:microsoft.com/office/officeart/2005/8/layout/vList5"/>
    <dgm:cxn modelId="{8CCA18D1-8E03-496E-B62C-EE3B5F1FA520}" type="presOf" srcId="{59B106A3-A64D-4C04-AE56-6AB7124037D0}" destId="{FE424484-0091-41FF-B52A-FA9D9DA9CFD1}" srcOrd="0" destOrd="0" presId="urn:microsoft.com/office/officeart/2005/8/layout/vList5"/>
    <dgm:cxn modelId="{325ADA1F-C98A-4B5C-8E06-EA490DC1A9F8}" srcId="{CDAF88BA-72A7-4CA3-884F-51FC0AB19EC6}" destId="{835079F9-B245-4184-BF21-E83F302ECF11}" srcOrd="3" destOrd="0" parTransId="{1CB68B18-0EA5-4C4F-9026-B04989431A43}" sibTransId="{DB3CDB35-7CBB-4834-849A-6B5125220D65}"/>
    <dgm:cxn modelId="{FAD9E244-4A53-4660-91E5-94671C742AB4}" type="presOf" srcId="{FB2DBFD0-5BD5-4BBB-AE42-E1F850B9762F}" destId="{7D467039-0E0F-4CFE-B449-32291D3C26C9}" srcOrd="0" destOrd="0" presId="urn:microsoft.com/office/officeart/2005/8/layout/vList5"/>
    <dgm:cxn modelId="{D56876A6-FD53-4B0D-91A2-7848BFE9709F}" srcId="{CDAF88BA-72A7-4CA3-884F-51FC0AB19EC6}" destId="{119483E7-5526-47E5-AC56-C9FE882C9990}" srcOrd="4" destOrd="0" parTransId="{A72F4C42-7891-4B4A-B966-1D8FC2F63424}" sibTransId="{E98F153C-F8E8-40DD-B4BA-560668565756}"/>
    <dgm:cxn modelId="{9F2375EF-C848-4875-95E0-B903F2028AF2}" srcId="{348AE61D-9395-46AB-AAA2-6D7A665190DC}" destId="{393B601A-B38A-4AA3-AC5D-0396C578DE9F}" srcOrd="0" destOrd="0" parTransId="{635ED822-30C7-455E-A07C-A25A3D121EBD}" sibTransId="{77475FE3-D46E-42F1-9049-43F69C0E9B78}"/>
    <dgm:cxn modelId="{36F15B29-46CA-4DF9-B316-24FF79F6CC69}" srcId="{558703C1-B3E3-4C89-9696-056A5A47E349}" destId="{FB2DBFD0-5BD5-4BBB-AE42-E1F850B9762F}" srcOrd="0" destOrd="0" parTransId="{BA6774A9-3C69-407A-9DA0-D2FE16292660}" sibTransId="{E9927C29-A503-4288-9FC1-8FFBF708AE39}"/>
    <dgm:cxn modelId="{D5DF7DB4-42B3-4D09-BF39-012DEA477D7F}" type="presOf" srcId="{393B601A-B38A-4AA3-AC5D-0396C578DE9F}" destId="{74FF5EF9-736D-41C7-A57D-B343253EE704}" srcOrd="0" destOrd="0" presId="urn:microsoft.com/office/officeart/2005/8/layout/vList5"/>
    <dgm:cxn modelId="{26B75F4A-FE51-4820-B387-FB21B19A08F7}" srcId="{CDAF88BA-72A7-4CA3-884F-51FC0AB19EC6}" destId="{558703C1-B3E3-4C89-9696-056A5A47E349}" srcOrd="5" destOrd="0" parTransId="{E5F7679E-827B-4D44-AE58-1C76EB5080D1}" sibTransId="{85A60421-66D3-42DA-AEE3-211B1CABE39D}"/>
    <dgm:cxn modelId="{995A9336-EE57-4E0A-B63A-3C2B84AB339C}" srcId="{119483E7-5526-47E5-AC56-C9FE882C9990}" destId="{FE80EBF2-6CF7-4159-98B9-BF9DD72AC1CF}" srcOrd="0" destOrd="0" parTransId="{F4C0763C-4968-4A12-B856-D40B2820C9C6}" sibTransId="{3AE0C8EC-7917-4311-BA8C-65AAD79FA30F}"/>
    <dgm:cxn modelId="{A8DDA31D-6BAD-4721-82E6-8D5DC31A1B53}" type="presOf" srcId="{A796A24D-1ABD-48A8-8D0B-1BBC16B49D87}" destId="{B7DCA265-CC73-4158-BC08-3EF570FE4AA5}" srcOrd="0" destOrd="0" presId="urn:microsoft.com/office/officeart/2005/8/layout/vList5"/>
    <dgm:cxn modelId="{8600D02C-67CD-4CAF-A044-E7D16BA66339}" type="presOf" srcId="{348AE61D-9395-46AB-AAA2-6D7A665190DC}" destId="{2B64C0C6-903C-4A1B-93FF-B778D3DB03B5}" srcOrd="0" destOrd="0" presId="urn:microsoft.com/office/officeart/2005/8/layout/vList5"/>
    <dgm:cxn modelId="{570976F3-70A9-406D-8F99-6702E1AEEDBD}" srcId="{D4E7BC76-CC24-4D73-91FD-7AF38436A69C}" destId="{59B106A3-A64D-4C04-AE56-6AB7124037D0}" srcOrd="0" destOrd="0" parTransId="{7CF7B20D-20CC-4B14-B721-C7C2C476048A}" sibTransId="{3E0166D2-432A-47D8-888D-D5A73CE13182}"/>
    <dgm:cxn modelId="{0B40C298-BB81-4390-99A3-35CE222512F2}" type="presOf" srcId="{FE80EBF2-6CF7-4159-98B9-BF9DD72AC1CF}" destId="{DC50302E-B71C-4888-80CD-8B86B333F712}" srcOrd="0" destOrd="0" presId="urn:microsoft.com/office/officeart/2005/8/layout/vList5"/>
    <dgm:cxn modelId="{947CB277-66E7-4A88-A449-9ABD7CE3C1E4}" type="presOf" srcId="{119483E7-5526-47E5-AC56-C9FE882C9990}" destId="{E165808B-C05C-4C24-A6A5-2EFFA8C77C07}" srcOrd="0" destOrd="0" presId="urn:microsoft.com/office/officeart/2005/8/layout/vList5"/>
    <dgm:cxn modelId="{2CC2FB1B-E0B4-4C26-8539-0316C7EA4F19}" srcId="{CDAF88BA-72A7-4CA3-884F-51FC0AB19EC6}" destId="{348AE61D-9395-46AB-AAA2-6D7A665190DC}" srcOrd="0" destOrd="0" parTransId="{CA190DF4-C63C-4692-96FB-1352BFFA4923}" sibTransId="{5F170945-4CDB-4A94-84EB-ADA7119B57AF}"/>
    <dgm:cxn modelId="{9B8F2D85-F9A6-462F-80ED-BF2F76CF7996}" srcId="{835079F9-B245-4184-BF21-E83F302ECF11}" destId="{AD8A63AA-3363-41C7-A231-631CD6B0578F}" srcOrd="0" destOrd="0" parTransId="{C4667AEF-6A7F-4E3A-B958-333BDE7C98C0}" sibTransId="{030F6D36-2772-49DE-BB66-FADE4D3BAA0C}"/>
    <dgm:cxn modelId="{0D7CBAD7-1A6B-4C96-A659-341EA57B293B}" type="presParOf" srcId="{E9FF440B-2E88-4012-9850-7EB3CF5474A5}" destId="{CE1713D1-D321-4A58-8BDD-2554F495BE61}" srcOrd="0" destOrd="0" presId="urn:microsoft.com/office/officeart/2005/8/layout/vList5"/>
    <dgm:cxn modelId="{2A4D3024-E81B-493C-A153-6C32A4C6822D}" type="presParOf" srcId="{CE1713D1-D321-4A58-8BDD-2554F495BE61}" destId="{2B64C0C6-903C-4A1B-93FF-B778D3DB03B5}" srcOrd="0" destOrd="0" presId="urn:microsoft.com/office/officeart/2005/8/layout/vList5"/>
    <dgm:cxn modelId="{8A558023-F574-4980-81D5-D269A4480909}" type="presParOf" srcId="{CE1713D1-D321-4A58-8BDD-2554F495BE61}" destId="{74FF5EF9-736D-41C7-A57D-B343253EE704}" srcOrd="1" destOrd="0" presId="urn:microsoft.com/office/officeart/2005/8/layout/vList5"/>
    <dgm:cxn modelId="{7DF6EBE6-DADD-4D2A-8C3F-CF488F6ECB1A}" type="presParOf" srcId="{E9FF440B-2E88-4012-9850-7EB3CF5474A5}" destId="{BCCA539F-408F-4AAD-A29B-3161AE8AFDAE}" srcOrd="1" destOrd="0" presId="urn:microsoft.com/office/officeart/2005/8/layout/vList5"/>
    <dgm:cxn modelId="{B947542F-5F38-4F58-9625-EE78CAFA3F4E}" type="presParOf" srcId="{E9FF440B-2E88-4012-9850-7EB3CF5474A5}" destId="{E0953630-D92D-4A07-9270-E985DD68E3EF}" srcOrd="2" destOrd="0" presId="urn:microsoft.com/office/officeart/2005/8/layout/vList5"/>
    <dgm:cxn modelId="{56661C5C-39D0-4814-82F1-8C1075CBFAB9}" type="presParOf" srcId="{E0953630-D92D-4A07-9270-E985DD68E3EF}" destId="{2CF99611-A0A3-4988-974D-9A79EC47730D}" srcOrd="0" destOrd="0" presId="urn:microsoft.com/office/officeart/2005/8/layout/vList5"/>
    <dgm:cxn modelId="{7FB8FC33-CBE4-46E1-BE1B-771F5D5BC483}" type="presParOf" srcId="{E0953630-D92D-4A07-9270-E985DD68E3EF}" destId="{FE424484-0091-41FF-B52A-FA9D9DA9CFD1}" srcOrd="1" destOrd="0" presId="urn:microsoft.com/office/officeart/2005/8/layout/vList5"/>
    <dgm:cxn modelId="{5EE47A3F-0E6C-4504-99F2-9B3BC42C371B}" type="presParOf" srcId="{E9FF440B-2E88-4012-9850-7EB3CF5474A5}" destId="{8F7D1D54-F632-49F5-9E6C-54B9469CD225}" srcOrd="3" destOrd="0" presId="urn:microsoft.com/office/officeart/2005/8/layout/vList5"/>
    <dgm:cxn modelId="{3A75DA0B-7D55-4BCC-AA1B-0EDC3A37C00D}" type="presParOf" srcId="{E9FF440B-2E88-4012-9850-7EB3CF5474A5}" destId="{438E55CA-A10F-4B03-BC18-261F0D8571C4}" srcOrd="4" destOrd="0" presId="urn:microsoft.com/office/officeart/2005/8/layout/vList5"/>
    <dgm:cxn modelId="{A78B9D83-20AC-44E3-9B0F-FC3F04844B5B}" type="presParOf" srcId="{438E55CA-A10F-4B03-BC18-261F0D8571C4}" destId="{53CF28AA-7725-47B2-8447-C2BE6BF6BB45}" srcOrd="0" destOrd="0" presId="urn:microsoft.com/office/officeart/2005/8/layout/vList5"/>
    <dgm:cxn modelId="{30FEB51B-2E56-4D78-8DC8-B40321FFA332}" type="presParOf" srcId="{438E55CA-A10F-4B03-BC18-261F0D8571C4}" destId="{B7DCA265-CC73-4158-BC08-3EF570FE4AA5}" srcOrd="1" destOrd="0" presId="urn:microsoft.com/office/officeart/2005/8/layout/vList5"/>
    <dgm:cxn modelId="{C5FDE11D-7053-4BAF-AF4F-28F7F28ADEF8}" type="presParOf" srcId="{E9FF440B-2E88-4012-9850-7EB3CF5474A5}" destId="{2B562CCA-1371-44D1-BD5C-FDB0695A5394}" srcOrd="5" destOrd="0" presId="urn:microsoft.com/office/officeart/2005/8/layout/vList5"/>
    <dgm:cxn modelId="{1825A407-78FD-4F05-9F9F-D8701619ACBF}" type="presParOf" srcId="{E9FF440B-2E88-4012-9850-7EB3CF5474A5}" destId="{2FA09605-5FD6-42F2-A3E1-8557D6045B87}" srcOrd="6" destOrd="0" presId="urn:microsoft.com/office/officeart/2005/8/layout/vList5"/>
    <dgm:cxn modelId="{3B5F9652-6E83-43C4-B591-A514D1505E13}" type="presParOf" srcId="{2FA09605-5FD6-42F2-A3E1-8557D6045B87}" destId="{BBC3F4E8-9176-49F5-92ED-B938A33832D9}" srcOrd="0" destOrd="0" presId="urn:microsoft.com/office/officeart/2005/8/layout/vList5"/>
    <dgm:cxn modelId="{5B034E95-3D63-4220-979E-0E819AA96E3C}" type="presParOf" srcId="{2FA09605-5FD6-42F2-A3E1-8557D6045B87}" destId="{1016570D-7B1D-49A1-86DD-283F1003F292}" srcOrd="1" destOrd="0" presId="urn:microsoft.com/office/officeart/2005/8/layout/vList5"/>
    <dgm:cxn modelId="{448ED87A-0BD7-47BB-9894-BFA42194132B}" type="presParOf" srcId="{E9FF440B-2E88-4012-9850-7EB3CF5474A5}" destId="{9FFA6C40-3580-4D1A-8010-F30605294FCE}" srcOrd="7" destOrd="0" presId="urn:microsoft.com/office/officeart/2005/8/layout/vList5"/>
    <dgm:cxn modelId="{EB6F2489-2813-4162-BD1D-3A885B128A2C}" type="presParOf" srcId="{E9FF440B-2E88-4012-9850-7EB3CF5474A5}" destId="{2C000B70-3D68-481F-A184-6FEBDCE861BE}" srcOrd="8" destOrd="0" presId="urn:microsoft.com/office/officeart/2005/8/layout/vList5"/>
    <dgm:cxn modelId="{DF6D181F-F9EC-4D2B-BBDF-072486A71E0D}" type="presParOf" srcId="{2C000B70-3D68-481F-A184-6FEBDCE861BE}" destId="{E165808B-C05C-4C24-A6A5-2EFFA8C77C07}" srcOrd="0" destOrd="0" presId="urn:microsoft.com/office/officeart/2005/8/layout/vList5"/>
    <dgm:cxn modelId="{9629C5AD-0AF2-4A87-A92D-9EDA318555F8}" type="presParOf" srcId="{2C000B70-3D68-481F-A184-6FEBDCE861BE}" destId="{DC50302E-B71C-4888-80CD-8B86B333F712}" srcOrd="1" destOrd="0" presId="urn:microsoft.com/office/officeart/2005/8/layout/vList5"/>
    <dgm:cxn modelId="{36A471B4-2E9A-4B3A-86FF-F196F8DCDCC9}" type="presParOf" srcId="{E9FF440B-2E88-4012-9850-7EB3CF5474A5}" destId="{F85C2232-80B2-4E36-B909-E090D2DC3AFF}" srcOrd="9" destOrd="0" presId="urn:microsoft.com/office/officeart/2005/8/layout/vList5"/>
    <dgm:cxn modelId="{DB2F0FFD-BE23-43D9-ADB0-7F53717F59D1}" type="presParOf" srcId="{E9FF440B-2E88-4012-9850-7EB3CF5474A5}" destId="{E5824FA6-EE9C-4AB5-B477-324AD025F059}" srcOrd="10" destOrd="0" presId="urn:microsoft.com/office/officeart/2005/8/layout/vList5"/>
    <dgm:cxn modelId="{7548563D-4633-43EA-BFC4-FDC402C3ADBE}" type="presParOf" srcId="{E5824FA6-EE9C-4AB5-B477-324AD025F059}" destId="{FF2E227B-F6D2-4E19-8269-2997DF6B7144}" srcOrd="0" destOrd="0" presId="urn:microsoft.com/office/officeart/2005/8/layout/vList5"/>
    <dgm:cxn modelId="{B2A49C2A-0D07-44BD-B86E-8FE0B82995AA}" type="presParOf" srcId="{E5824FA6-EE9C-4AB5-B477-324AD025F059}" destId="{7D467039-0E0F-4CFE-B449-32291D3C26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C47E87-4549-488F-AC09-0188A717E0A2}">
      <dsp:nvSpPr>
        <dsp:cNvPr id="0" name=""/>
        <dsp:cNvSpPr/>
      </dsp:nvSpPr>
      <dsp:spPr>
        <a:xfrm rot="5400000">
          <a:off x="5074955" y="-2615032"/>
          <a:ext cx="1000138" cy="627801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辦理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（</a:t>
          </a:r>
          <a:r>
            <a:rPr lang="en-US" altLang="zh-TW" sz="1800" b="0" kern="120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年高職</a:t>
          </a:r>
          <a:r>
            <a:rPr lang="en-US" altLang="zh-TW" sz="1800" b="0" kern="1200" dirty="0" smtClean="0">
              <a:latin typeface="Microsoft YaHei" pitchFamily="34" charset="-122"/>
              <a:ea typeface="Microsoft YaHei" pitchFamily="34" charset="-122"/>
            </a:rPr>
            <a:t>+4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年科大）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辦理海外青年技術訓練班（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海青班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2615032"/>
        <a:ext cx="1000138" cy="6278012"/>
      </dsp:txXfrm>
    </dsp:sp>
    <dsp:sp modelId="{C788BB14-8F29-4EDC-8D00-D16FE48776D2}">
      <dsp:nvSpPr>
        <dsp:cNvPr id="0" name=""/>
        <dsp:cNvSpPr/>
      </dsp:nvSpPr>
      <dsp:spPr>
        <a:xfrm>
          <a:off x="0" y="2385"/>
          <a:ext cx="2434645" cy="1043176"/>
        </a:xfrm>
        <a:prstGeom prst="roundRect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人才培育</a:t>
          </a:r>
          <a:endParaRPr lang="zh-TW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2385"/>
        <a:ext cx="2434645" cy="1043176"/>
      </dsp:txXfrm>
    </dsp:sp>
    <dsp:sp modelId="{65C02E4C-2A74-4716-846D-F2028C65917E}">
      <dsp:nvSpPr>
        <dsp:cNvPr id="0" name=""/>
        <dsp:cNvSpPr/>
      </dsp:nvSpPr>
      <dsp:spPr>
        <a:xfrm rot="5400000">
          <a:off x="5074955" y="-1519697"/>
          <a:ext cx="1000138" cy="627801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擴大海外信用保證基金規模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提供貸款信用保證，協助僑臺商取得融資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1519697"/>
        <a:ext cx="1000138" cy="6278012"/>
      </dsp:txXfrm>
    </dsp:sp>
    <dsp:sp modelId="{EBC8E84F-EB3C-40CB-AEF3-BDEFBF3BCA1E}">
      <dsp:nvSpPr>
        <dsp:cNvPr id="0" name=""/>
        <dsp:cNvSpPr/>
      </dsp:nvSpPr>
      <dsp:spPr>
        <a:xfrm>
          <a:off x="0" y="1097720"/>
          <a:ext cx="2434645" cy="1043176"/>
        </a:xfrm>
        <a:prstGeom prst="roundRect">
          <a:avLst/>
        </a:prstGeom>
        <a:solidFill>
          <a:schemeClr val="accent3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金融支援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1097720"/>
        <a:ext cx="2434645" cy="1043176"/>
      </dsp:txXfrm>
    </dsp:sp>
    <dsp:sp modelId="{169D49C2-9724-41B7-BA22-CEC98128BB7F}">
      <dsp:nvSpPr>
        <dsp:cNvPr id="0" name=""/>
        <dsp:cNvSpPr/>
      </dsp:nvSpPr>
      <dsp:spPr>
        <a:xfrm rot="5400000">
          <a:off x="5074955" y="-424362"/>
          <a:ext cx="1000138" cy="627801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ts val="216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b="0" kern="1200" dirty="0" smtClean="0">
              <a:latin typeface="Microsoft YaHei" pitchFamily="34" charset="-122"/>
              <a:ea typeface="Microsoft YaHei" pitchFamily="34" charset="-122"/>
            </a:rPr>
            <a:t>提升臺商組織功能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媒促</a:t>
          </a:r>
          <a:r>
            <a:rPr lang="zh-TW" sz="1800" b="0" kern="1200" dirty="0" smtClean="0">
              <a:latin typeface="Microsoft YaHei" pitchFamily="34" charset="-122"/>
              <a:ea typeface="Microsoft YaHei" pitchFamily="34" charset="-122"/>
            </a:rPr>
            <a:t>商機交流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-424362"/>
        <a:ext cx="1000138" cy="6278012"/>
      </dsp:txXfrm>
    </dsp:sp>
    <dsp:sp modelId="{9F70C182-1102-4710-8724-A29D9EC6CEE4}">
      <dsp:nvSpPr>
        <dsp:cNvPr id="0" name=""/>
        <dsp:cNvSpPr/>
      </dsp:nvSpPr>
      <dsp:spPr>
        <a:xfrm>
          <a:off x="0" y="2193055"/>
          <a:ext cx="2434645" cy="1043176"/>
        </a:xfrm>
        <a:prstGeom prst="roundRect">
          <a:avLst/>
        </a:prstGeom>
        <a:solidFill>
          <a:schemeClr val="accent4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主辦項目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3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：僑商網絡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2193055"/>
        <a:ext cx="2434645" cy="1043176"/>
      </dsp:txXfrm>
    </dsp:sp>
    <dsp:sp modelId="{B0C7EDFB-7AD5-4C90-9ED9-A4E57CBB64D4}">
      <dsp:nvSpPr>
        <dsp:cNvPr id="0" name=""/>
        <dsp:cNvSpPr/>
      </dsp:nvSpPr>
      <dsp:spPr>
        <a:xfrm rot="5400000">
          <a:off x="5074955" y="670972"/>
          <a:ext cx="1000138" cy="6278012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建立僑臺商產業資料庫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媒介華商人脈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670972"/>
        <a:ext cx="1000138" cy="6278012"/>
      </dsp:txXfrm>
    </dsp:sp>
    <dsp:sp modelId="{44318845-2DAF-48F2-B024-E4B1A81E5DB2}">
      <dsp:nvSpPr>
        <dsp:cNvPr id="0" name=""/>
        <dsp:cNvSpPr/>
      </dsp:nvSpPr>
      <dsp:spPr>
        <a:xfrm>
          <a:off x="0" y="3288390"/>
          <a:ext cx="2434645" cy="1043176"/>
        </a:xfrm>
        <a:prstGeom prst="roundRect">
          <a:avLst/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：基建合作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3288390"/>
        <a:ext cx="2434645" cy="1043176"/>
      </dsp:txXfrm>
    </dsp:sp>
    <dsp:sp modelId="{8B98C75D-9385-47E5-89F9-921286882B82}">
      <dsp:nvSpPr>
        <dsp:cNvPr id="0" name=""/>
        <dsp:cNvSpPr/>
      </dsp:nvSpPr>
      <dsp:spPr>
        <a:xfrm rot="5400000">
          <a:off x="5074955" y="1766307"/>
          <a:ext cx="1000138" cy="6278012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結合僑界資源，宣傳臺灣觀光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辦理相關活動，鼓勵返國觀光</a:t>
          </a:r>
          <a:endParaRPr lang="zh-TW" alt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74955" y="1766307"/>
        <a:ext cx="1000138" cy="6278012"/>
      </dsp:txXfrm>
    </dsp:sp>
    <dsp:sp modelId="{952F97FF-1808-48BC-B3A5-4FACDEEAC1B1}">
      <dsp:nvSpPr>
        <dsp:cNvPr id="0" name=""/>
        <dsp:cNvSpPr/>
      </dsp:nvSpPr>
      <dsp:spPr>
        <a:xfrm>
          <a:off x="0" y="4383725"/>
          <a:ext cx="2434645" cy="1043176"/>
        </a:xfrm>
        <a:prstGeom prst="roundRect">
          <a:avLst/>
        </a:prstGeom>
        <a:solidFill>
          <a:schemeClr val="accent6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協辦項目</a:t>
          </a:r>
          <a:r>
            <a:rPr lang="en-US" altLang="zh-TW" sz="2800" b="1" kern="1200" dirty="0" smtClean="0">
              <a:latin typeface="Microsoft YaHei" pitchFamily="34" charset="-122"/>
              <a:ea typeface="Microsoft YaHei" pitchFamily="34" charset="-122"/>
            </a:rPr>
            <a:t>2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：</a:t>
          </a: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觀光促進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0" y="4383725"/>
        <a:ext cx="2434645" cy="104317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AB8D0E-76EC-4C4C-9762-24E4576D2959}">
      <dsp:nvSpPr>
        <dsp:cNvPr id="0" name=""/>
        <dsp:cNvSpPr/>
      </dsp:nvSpPr>
      <dsp:spPr>
        <a:xfrm>
          <a:off x="3793732" y="688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4</a:t>
          </a:r>
          <a:r>
            <a:rPr lang="en-US" sz="1800" kern="1200" dirty="0" smtClean="0">
              <a:latin typeface="Microsoft YaHei" pitchFamily="34" charset="-122"/>
              <a:ea typeface="Microsoft YaHei" pitchFamily="34" charset="-122"/>
            </a:rPr>
            <a:t>6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1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個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3,399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個的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13.56%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 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688"/>
        <a:ext cx="4275899" cy="868030"/>
      </dsp:txXfrm>
    </dsp:sp>
    <dsp:sp modelId="{86D3CC72-819A-483A-8277-0743C38D393A}">
      <dsp:nvSpPr>
        <dsp:cNvPr id="0" name=""/>
        <dsp:cNvSpPr/>
      </dsp:nvSpPr>
      <dsp:spPr>
        <a:xfrm>
          <a:off x="2862" y="688"/>
          <a:ext cx="3790869" cy="868030"/>
        </a:xfrm>
        <a:prstGeom prst="roundRect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400" b="1" kern="1200" dirty="0" smtClean="0">
              <a:latin typeface="Microsoft YaHei" pitchFamily="34" charset="-122"/>
              <a:ea typeface="Microsoft YaHei" pitchFamily="34" charset="-122"/>
            </a:rPr>
            <a:t>僑團（含臺商會</a:t>
          </a:r>
          <a:r>
            <a:rPr lang="zh-TW" altLang="en-US" sz="2400" b="1" kern="1200" dirty="0" smtClean="0">
              <a:latin typeface="Microsoft YaHei" pitchFamily="34" charset="-122"/>
              <a:ea typeface="Microsoft YaHei" pitchFamily="34" charset="-122"/>
            </a:rPr>
            <a:t>及</a:t>
          </a:r>
          <a:r>
            <a:rPr lang="en-US" altLang="zh-TW" sz="2400" b="1" kern="1200" dirty="0" smtClean="0"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400" b="1" kern="1200" dirty="0" smtClean="0">
              <a:latin typeface="Microsoft YaHei" pitchFamily="34" charset="-122"/>
              <a:ea typeface="Microsoft YaHei" pitchFamily="34" charset="-122"/>
            </a:rPr>
          </a:br>
          <a:r>
            <a:rPr lang="zh-TW" altLang="en-US" sz="2400" b="1" kern="1200" dirty="0" smtClean="0">
              <a:latin typeface="Microsoft YaHei" pitchFamily="34" charset="-122"/>
              <a:ea typeface="Microsoft YaHei" pitchFamily="34" charset="-122"/>
            </a:rPr>
            <a:t>留臺校友組織</a:t>
          </a:r>
          <a:r>
            <a:rPr lang="zh-TW" sz="2400" b="1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24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688"/>
        <a:ext cx="3790869" cy="868030"/>
      </dsp:txXfrm>
    </dsp:sp>
    <dsp:sp modelId="{99D0BAE9-784A-4877-A3EC-42473696303A}">
      <dsp:nvSpPr>
        <dsp:cNvPr id="0" name=""/>
        <dsp:cNvSpPr/>
      </dsp:nvSpPr>
      <dsp:spPr>
        <a:xfrm>
          <a:off x="3793732" y="955522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Microsoft YaHei" pitchFamily="34" charset="-122"/>
              <a:ea typeface="Microsoft YaHei" pitchFamily="34" charset="-122"/>
            </a:rPr>
            <a:t>742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人（占全球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3,019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人的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24.58%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955522"/>
        <a:ext cx="4275899" cy="868030"/>
      </dsp:txXfrm>
    </dsp:sp>
    <dsp:sp modelId="{30B67D5F-49B5-4A11-BBC6-4332D6DDE24D}">
      <dsp:nvSpPr>
        <dsp:cNvPr id="0" name=""/>
        <dsp:cNvSpPr/>
      </dsp:nvSpPr>
      <dsp:spPr>
        <a:xfrm>
          <a:off x="2862" y="955522"/>
          <a:ext cx="3790869" cy="868030"/>
        </a:xfrm>
        <a:prstGeom prst="roundRect">
          <a:avLst/>
        </a:prstGeom>
        <a:solidFill>
          <a:schemeClr val="accent3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600" b="1" kern="1200" dirty="0" smtClean="0">
              <a:latin typeface="Microsoft YaHei" pitchFamily="34" charset="-122"/>
              <a:ea typeface="Microsoft YaHei" pitchFamily="34" charset="-122"/>
            </a:rPr>
            <a:t>僑務榮譽職人員（含僑務委員、僑務諮詢委員、僑務顧問、僑務促進委員）</a:t>
          </a:r>
          <a:endParaRPr lang="en-US" sz="16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955522"/>
        <a:ext cx="3790869" cy="868030"/>
      </dsp:txXfrm>
    </dsp:sp>
    <dsp:sp modelId="{72CDD033-C0F9-453F-93B6-98B238F913B6}">
      <dsp:nvSpPr>
        <dsp:cNvPr id="0" name=""/>
        <dsp:cNvSpPr/>
      </dsp:nvSpPr>
      <dsp:spPr>
        <a:xfrm>
          <a:off x="3793732" y="1910356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latin typeface="Microsoft YaHei" pitchFamily="34" charset="-122"/>
              <a:ea typeface="Microsoft YaHei" pitchFamily="34" charset="-122"/>
            </a:rPr>
            <a:t>1,784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所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2,620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所的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68%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 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1910356"/>
        <a:ext cx="4275899" cy="868030"/>
      </dsp:txXfrm>
    </dsp:sp>
    <dsp:sp modelId="{3160451D-5105-48FD-85DC-195060D78BF5}">
      <dsp:nvSpPr>
        <dsp:cNvPr id="0" name=""/>
        <dsp:cNvSpPr/>
      </dsp:nvSpPr>
      <dsp:spPr>
        <a:xfrm>
          <a:off x="2862" y="1910356"/>
          <a:ext cx="3790869" cy="868030"/>
        </a:xfrm>
        <a:prstGeom prst="roundRect">
          <a:avLst/>
        </a:prstGeom>
        <a:solidFill>
          <a:schemeClr val="accent4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>
              <a:latin typeface="Microsoft YaHei" pitchFamily="34" charset="-122"/>
              <a:ea typeface="Microsoft YaHei" pitchFamily="34" charset="-122"/>
            </a:rPr>
            <a:t>僑校</a:t>
          </a:r>
          <a:r>
            <a:rPr lang="zh-TW" altLang="en-US" sz="2800" b="1" kern="1200" dirty="0" smtClean="0">
              <a:latin typeface="Microsoft YaHei" pitchFamily="34" charset="-122"/>
              <a:ea typeface="Microsoft YaHei" pitchFamily="34" charset="-122"/>
            </a:rPr>
            <a:t>（含臺灣學校）</a:t>
          </a:r>
          <a:endParaRPr lang="en-US" sz="28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1910356"/>
        <a:ext cx="3790869" cy="868030"/>
      </dsp:txXfrm>
    </dsp:sp>
    <dsp:sp modelId="{DC1E9ACA-1A73-4304-8C37-5FB5BECD6359}">
      <dsp:nvSpPr>
        <dsp:cNvPr id="0" name=""/>
        <dsp:cNvSpPr/>
      </dsp:nvSpPr>
      <dsp:spPr>
        <a:xfrm>
          <a:off x="3793732" y="2865190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約</a:t>
          </a:r>
          <a:r>
            <a:rPr lang="en-US" sz="1800" kern="1200" dirty="0" smtClean="0">
              <a:latin typeface="Microsoft YaHei" pitchFamily="34" charset="-122"/>
              <a:ea typeface="Microsoft YaHei" pitchFamily="34" charset="-122"/>
            </a:rPr>
            <a:t>26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萬人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35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萬人的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74%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en-US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2865190"/>
        <a:ext cx="4275899" cy="868030"/>
      </dsp:txXfrm>
    </dsp:sp>
    <dsp:sp modelId="{C45EA2F8-10B3-4628-9DE1-7518B860DE88}">
      <dsp:nvSpPr>
        <dsp:cNvPr id="0" name=""/>
        <dsp:cNvSpPr/>
      </dsp:nvSpPr>
      <dsp:spPr>
        <a:xfrm>
          <a:off x="2862" y="2865190"/>
          <a:ext cx="3790869" cy="868030"/>
        </a:xfrm>
        <a:prstGeom prst="roundRect">
          <a:avLst/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1" kern="1200" dirty="0" smtClean="0">
              <a:latin typeface="Microsoft YaHei" pitchFamily="34" charset="-122"/>
              <a:ea typeface="Microsoft YaHei" pitchFamily="34" charset="-122"/>
            </a:rPr>
            <a:t>臺商</a:t>
          </a:r>
          <a:endParaRPr lang="en-US" sz="32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2865190"/>
        <a:ext cx="3790869" cy="868030"/>
      </dsp:txXfrm>
    </dsp:sp>
    <dsp:sp modelId="{648A310E-3BFB-400C-9CB0-1D4BE0D6B661}">
      <dsp:nvSpPr>
        <dsp:cNvPr id="0" name=""/>
        <dsp:cNvSpPr/>
      </dsp:nvSpPr>
      <dsp:spPr>
        <a:xfrm>
          <a:off x="3793732" y="3820024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6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萬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9,643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人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12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萬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4,556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人的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56%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zh-TW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3820024"/>
        <a:ext cx="4275899" cy="868030"/>
      </dsp:txXfrm>
    </dsp:sp>
    <dsp:sp modelId="{EB9389DE-BF5E-4013-AA51-D82E6FDCDACF}">
      <dsp:nvSpPr>
        <dsp:cNvPr id="0" name=""/>
        <dsp:cNvSpPr/>
      </dsp:nvSpPr>
      <dsp:spPr>
        <a:xfrm>
          <a:off x="2862" y="3820024"/>
          <a:ext cx="3790869" cy="868030"/>
        </a:xfrm>
        <a:prstGeom prst="roundRect">
          <a:avLst/>
        </a:prstGeom>
        <a:solidFill>
          <a:schemeClr val="accent6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latin typeface="Microsoft YaHei" pitchFamily="34" charset="-122"/>
              <a:ea typeface="Microsoft YaHei" pitchFamily="34" charset="-122"/>
            </a:rPr>
            <a:t>留臺校友</a:t>
          </a:r>
          <a:endParaRPr lang="zh-TW" altLang="en-US" sz="32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3820024"/>
        <a:ext cx="3790869" cy="868030"/>
      </dsp:txXfrm>
    </dsp:sp>
    <dsp:sp modelId="{DB395FE6-C19B-4A37-895C-7529E6E9914E}">
      <dsp:nvSpPr>
        <dsp:cNvPr id="0" name=""/>
        <dsp:cNvSpPr/>
      </dsp:nvSpPr>
      <dsp:spPr>
        <a:xfrm>
          <a:off x="3793732" y="4774858"/>
          <a:ext cx="4275899" cy="868030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541338" lvl="1" indent="-276225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94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個（占全球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115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個的</a:t>
          </a:r>
          <a:r>
            <a:rPr lang="en-US" altLang="zh-TW" sz="1800" kern="1200" dirty="0" smtClean="0">
              <a:latin typeface="Microsoft YaHei" pitchFamily="34" charset="-122"/>
              <a:ea typeface="Microsoft YaHei" pitchFamily="34" charset="-122"/>
            </a:rPr>
            <a:t>81.7%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）</a:t>
          </a:r>
          <a:endParaRPr lang="zh-TW" sz="1800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3793732" y="4774858"/>
        <a:ext cx="4275899" cy="868030"/>
      </dsp:txXfrm>
    </dsp:sp>
    <dsp:sp modelId="{CC6E84B3-88C3-4ACF-B166-6D0248A386B2}">
      <dsp:nvSpPr>
        <dsp:cNvPr id="0" name=""/>
        <dsp:cNvSpPr/>
      </dsp:nvSpPr>
      <dsp:spPr>
        <a:xfrm>
          <a:off x="2862" y="4775544"/>
          <a:ext cx="3790869" cy="868030"/>
        </a:xfrm>
        <a:prstGeom prst="roundRect">
          <a:avLst/>
        </a:prstGeom>
        <a:solidFill>
          <a:schemeClr val="accent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3200" b="1" kern="1200" dirty="0" smtClean="0">
              <a:latin typeface="Microsoft YaHei" pitchFamily="34" charset="-122"/>
              <a:ea typeface="Microsoft YaHei" pitchFamily="34" charset="-122"/>
            </a:rPr>
            <a:t>留臺校友組織</a:t>
          </a:r>
          <a:endParaRPr lang="zh-TW" sz="3200" b="1" kern="1200" dirty="0">
            <a:latin typeface="Microsoft YaHei" pitchFamily="34" charset="-122"/>
            <a:ea typeface="Microsoft YaHei" pitchFamily="34" charset="-122"/>
          </a:endParaRPr>
        </a:p>
      </dsp:txBody>
      <dsp:txXfrm>
        <a:off x="2862" y="4775544"/>
        <a:ext cx="3790869" cy="86803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E4BB4F6-53BA-40F9-B094-76B53483CD76}">
      <dsp:nvSpPr>
        <dsp:cNvPr id="0" name=""/>
        <dsp:cNvSpPr/>
      </dsp:nvSpPr>
      <dsp:spPr>
        <a:xfrm rot="5400000">
          <a:off x="5041370" y="-2036685"/>
          <a:ext cx="1109515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355600" marR="0" lvl="1" indent="-35560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zh-TW" altLang="en-US" sz="1800" b="0" kern="1200" dirty="0">
            <a:latin typeface="Microsoft YaHei" pitchFamily="34" charset="-122"/>
            <a:ea typeface="Microsoft YaHei" pitchFamily="34" charset="-122"/>
          </a:endParaRPr>
        </a:p>
        <a:p>
          <a:pPr marL="176213" marR="0" lvl="1" indent="-176213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加強</a:t>
          </a: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對僑校的協輔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，培育友臺新世代</a:t>
          </a:r>
        </a:p>
        <a:p>
          <a:pPr marL="176213" marR="0" lvl="1" indent="-176213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針對主要</a:t>
          </a: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生源國家進行市場分析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，因地制宜訂定招生策略</a:t>
          </a:r>
        </a:p>
        <a:p>
          <a:pPr marL="355600" lvl="1" indent="-35560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800" b="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41370" y="-2036685"/>
        <a:ext cx="1109515" cy="5266944"/>
      </dsp:txXfrm>
    </dsp:sp>
    <dsp:sp modelId="{7BEF8F17-EDAA-4C35-8D7F-E887F831A52D}">
      <dsp:nvSpPr>
        <dsp:cNvPr id="0" name=""/>
        <dsp:cNvSpPr/>
      </dsp:nvSpPr>
      <dsp:spPr>
        <a:xfrm>
          <a:off x="0" y="2471"/>
          <a:ext cx="2962656" cy="1188630"/>
        </a:xfrm>
        <a:prstGeom prst="roundRect">
          <a:avLst/>
        </a:prstGeom>
        <a:solidFill>
          <a:schemeClr val="accent2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擴大東南亞</a:t>
          </a:r>
          <a: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生源開拓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sp:txBody>
      <dsp:txXfrm>
        <a:off x="0" y="2471"/>
        <a:ext cx="2962656" cy="1188630"/>
      </dsp:txXfrm>
    </dsp:sp>
    <dsp:sp modelId="{A8E930F0-A6F8-4440-9934-2BCF44E731BE}">
      <dsp:nvSpPr>
        <dsp:cNvPr id="0" name=""/>
        <dsp:cNvSpPr/>
      </dsp:nvSpPr>
      <dsp:spPr>
        <a:xfrm rot="5400000">
          <a:off x="5041370" y="-788623"/>
          <a:ext cx="1109515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6213" lvl="1" indent="-176213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簡化僑生來臺升學規定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，鼓勵僑生回國就讀一般學程，並擴大招收</a:t>
          </a:r>
          <a:r>
            <a:rPr lang="zh-TW" altLang="en-US" sz="1800" kern="1200" dirty="0" smtClean="0">
              <a:latin typeface="Microsoft YaHei" pitchFamily="34" charset="-122"/>
              <a:ea typeface="Microsoft YaHei" pitchFamily="34" charset="-122"/>
            </a:rPr>
            <a:t>高職僑生</a:t>
          </a:r>
          <a:r>
            <a:rPr lang="zh-TW" sz="1800" kern="1200" dirty="0" smtClean="0">
              <a:latin typeface="Microsoft YaHei" pitchFamily="34" charset="-122"/>
              <a:ea typeface="Microsoft YaHei" pitchFamily="34" charset="-122"/>
            </a:rPr>
            <a:t>建教專班</a:t>
          </a: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及海外青年技術訓練班（海青班）學生</a:t>
          </a:r>
          <a:endParaRPr lang="zh-TW" altLang="en-US" sz="1800" b="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41370" y="-788623"/>
        <a:ext cx="1109515" cy="5266944"/>
      </dsp:txXfrm>
    </dsp:sp>
    <dsp:sp modelId="{BE885368-15EC-46BA-9143-C8696E9CA9D1}">
      <dsp:nvSpPr>
        <dsp:cNvPr id="0" name=""/>
        <dsp:cNvSpPr/>
      </dsp:nvSpPr>
      <dsp:spPr>
        <a:xfrm>
          <a:off x="0" y="1250533"/>
          <a:ext cx="2962656" cy="1188630"/>
        </a:xfrm>
        <a:prstGeom prst="roundRect">
          <a:avLst/>
        </a:prstGeom>
        <a:solidFill>
          <a:schemeClr val="accent3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提供更多</a:t>
          </a:r>
          <a: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升學方案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sp:txBody>
      <dsp:txXfrm>
        <a:off x="0" y="1250533"/>
        <a:ext cx="2962656" cy="1188630"/>
      </dsp:txXfrm>
    </dsp:sp>
    <dsp:sp modelId="{98B34BAD-5EAC-4AFE-91EC-8D625F4A51AC}">
      <dsp:nvSpPr>
        <dsp:cNvPr id="0" name=""/>
        <dsp:cNvSpPr/>
      </dsp:nvSpPr>
      <dsp:spPr>
        <a:xfrm rot="5400000">
          <a:off x="5041370" y="459439"/>
          <a:ext cx="1109515" cy="526694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6213" lvl="1" indent="-176213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0" kern="1200" dirty="0" smtClean="0">
              <a:latin typeface="Microsoft YaHei" pitchFamily="34" charset="-122"/>
              <a:ea typeface="Microsoft YaHei" pitchFamily="34" charset="-122"/>
            </a:rPr>
            <a:t>善用僑生優勢，挹注國內人才資源，鼓勵僑生依評點規定留臺發展，</a:t>
          </a:r>
          <a:r>
            <a:rPr lang="zh-TW" altLang="en-US" sz="1800" b="1" kern="1200" dirty="0" smtClean="0">
              <a:latin typeface="Microsoft YaHei" pitchFamily="34" charset="-122"/>
              <a:ea typeface="Microsoft YaHei" pitchFamily="34" charset="-122"/>
            </a:rPr>
            <a:t>媒合僑生進入東南亞台商企業任職</a:t>
          </a:r>
          <a:endParaRPr lang="zh-TW" altLang="en-US" sz="1800" b="1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41370" y="459439"/>
        <a:ext cx="1109515" cy="5266944"/>
      </dsp:txXfrm>
    </dsp:sp>
    <dsp:sp modelId="{384989DE-4538-4CB0-A827-2EAA898E0C20}">
      <dsp:nvSpPr>
        <dsp:cNvPr id="0" name=""/>
        <dsp:cNvSpPr/>
      </dsp:nvSpPr>
      <dsp:spPr>
        <a:xfrm>
          <a:off x="0" y="2498595"/>
          <a:ext cx="2962656" cy="1188630"/>
        </a:xfrm>
        <a:prstGeom prst="roundRect">
          <a:avLst/>
        </a:prstGeom>
        <a:solidFill>
          <a:schemeClr val="accent4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積極媒合</a:t>
          </a:r>
          <a: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僑生就業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sp:txBody>
      <dsp:txXfrm>
        <a:off x="0" y="2498595"/>
        <a:ext cx="2962656" cy="1188630"/>
      </dsp:txXfrm>
    </dsp:sp>
    <dsp:sp modelId="{01C2417E-B01E-4FC0-B8A0-356567CE950C}">
      <dsp:nvSpPr>
        <dsp:cNvPr id="0" name=""/>
        <dsp:cNvSpPr/>
      </dsp:nvSpPr>
      <dsp:spPr>
        <a:xfrm rot="5400000">
          <a:off x="5041370" y="1707501"/>
          <a:ext cx="1109515" cy="526694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6213" lvl="1" indent="-176213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800" b="1" kern="1200" dirty="0" smtClean="0">
              <a:latin typeface="Microsoft YaHei" pitchFamily="34" charset="-122"/>
              <a:ea typeface="Microsoft YaHei" pitchFamily="34" charset="-122"/>
            </a:rPr>
            <a:t>建構與東協各地留臺組織之夥伴關係</a:t>
          </a:r>
          <a:r>
            <a:rPr lang="zh-TW" sz="1800" b="0" kern="1200" dirty="0" smtClean="0">
              <a:latin typeface="Microsoft YaHei" pitchFamily="34" charset="-122"/>
              <a:ea typeface="Microsoft YaHei" pitchFamily="34" charset="-122"/>
            </a:rPr>
            <a:t>，積極參與及協輔各地留臺校友所辦活動</a:t>
          </a:r>
          <a:endParaRPr lang="en-US" sz="1800" b="0" kern="1200" dirty="0">
            <a:latin typeface="Microsoft YaHei" pitchFamily="34" charset="-122"/>
            <a:ea typeface="Microsoft YaHei" pitchFamily="34" charset="-122"/>
          </a:endParaRPr>
        </a:p>
      </dsp:txBody>
      <dsp:txXfrm rot="5400000">
        <a:off x="5041370" y="1707501"/>
        <a:ext cx="1109515" cy="5266944"/>
      </dsp:txXfrm>
    </dsp:sp>
    <dsp:sp modelId="{35E540A7-85DD-4B95-8DD6-E0AB3CEB5DCF}">
      <dsp:nvSpPr>
        <dsp:cNvPr id="0" name=""/>
        <dsp:cNvSpPr/>
      </dsp:nvSpPr>
      <dsp:spPr>
        <a:xfrm>
          <a:off x="0" y="3746658"/>
          <a:ext cx="2962656" cy="1188630"/>
        </a:xfrm>
        <a:prstGeom prst="roundRect">
          <a:avLst/>
        </a:prstGeom>
        <a:solidFill>
          <a:schemeClr val="accent5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強化留臺</a:t>
          </a:r>
          <a: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/>
          </a:r>
          <a:br>
            <a:rPr lang="en-US" alt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</a:br>
          <a:r>
            <a:rPr lang="zh-TW" sz="2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itchFamily="34" charset="-122"/>
              <a:ea typeface="Microsoft YaHei" pitchFamily="34" charset="-122"/>
            </a:rPr>
            <a:t>校友聯繫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Microsoft YaHei" pitchFamily="34" charset="-122"/>
            <a:ea typeface="Microsoft YaHei" pitchFamily="34" charset="-122"/>
          </a:endParaRPr>
        </a:p>
      </dsp:txBody>
      <dsp:txXfrm>
        <a:off x="0" y="3746658"/>
        <a:ext cx="2962656" cy="118863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0.78182</cdr:x>
      <cdr:y>0.02959</cdr:y>
    </cdr:from>
    <cdr:to>
      <cdr:x>0.90547</cdr:x>
      <cdr:y>0.17754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3071834" y="71438"/>
          <a:ext cx="485804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zh-TW" altLang="en-US" sz="1800" dirty="0" smtClean="0">
              <a:solidFill>
                <a:srgbClr val="FF0000"/>
              </a:solidFill>
              <a:latin typeface="Microsoft YaHei" pitchFamily="34" charset="-122"/>
              <a:ea typeface="Microsoft YaHei" pitchFamily="34" charset="-122"/>
            </a:rPr>
            <a:t>人</a:t>
          </a:r>
          <a:endParaRPr lang="zh-TW" altLang="en-US" sz="1800" dirty="0">
            <a:solidFill>
              <a:srgbClr val="FF0000"/>
            </a:solidFill>
            <a:latin typeface="Microsoft YaHei" pitchFamily="34" charset="-122"/>
            <a:ea typeface="Microsoft YaHei" pitchFamily="34" charset="-122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1A3C4-B45F-4881-8B48-C543C478E1DF}" type="datetimeFigureOut">
              <a:rPr lang="zh-TW" altLang="en-US" smtClean="0"/>
              <a:pPr/>
              <a:t>2017/3/7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850F4-56D6-4BF5-A7BD-4230CE38C2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2086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2169687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9103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903259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BFBAE1E-9F8F-4169-A196-B3E8E0A5CC3C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850F4-56D6-4BF5-A7BD-4230CE38C2D9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856038" y="9442451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518" tIns="45759" rIns="91518" bIns="45759" anchor="b"/>
          <a:lstStyle/>
          <a:p>
            <a:pPr algn="r">
              <a:spcBef>
                <a:spcPct val="0"/>
              </a:spcBef>
            </a:pPr>
            <a:fld id="{BC293F1D-AD16-4642-870C-EAB51FAD0C50}" type="slidenum">
              <a:rPr kumimoji="1" lang="en-US" altLang="zh-TW" sz="1200" b="0">
                <a:solidFill>
                  <a:schemeClr val="tx1"/>
                </a:solidFill>
                <a:latin typeface="Times New Roman" charset="0"/>
                <a:ea typeface="新細明體" charset="-120"/>
              </a:rPr>
              <a:pPr algn="r">
                <a:spcBef>
                  <a:spcPct val="0"/>
                </a:spcBef>
              </a:pPr>
              <a:t>19</a:t>
            </a:fld>
            <a:endParaRPr kumimoji="1" lang="en-US" altLang="zh-TW" sz="1200" b="0" dirty="0">
              <a:solidFill>
                <a:schemeClr val="tx1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5700" cy="3724275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039" y="4637089"/>
            <a:ext cx="5445125" cy="4475162"/>
          </a:xfrm>
          <a:solidFill>
            <a:srgbClr val="FFFFFF"/>
          </a:solidFill>
          <a:ln/>
        </p:spPr>
        <p:txBody>
          <a:bodyPr lIns="91409" tIns="45703" rIns="91409" bIns="45703"/>
          <a:lstStyle/>
          <a:p>
            <a:pPr eaLnBrk="1" hangingPunct="1">
              <a:lnSpc>
                <a:spcPct val="90000"/>
              </a:lnSpc>
            </a:pPr>
            <a:r>
              <a:rPr lang="zh-TW" altLang="en-US" sz="1600" dirty="0" smtClean="0">
                <a:ea typeface="標楷體" pitchFamily="65" charset="-120"/>
              </a:rPr>
              <a:t>　　</a:t>
            </a:r>
            <a:endParaRPr lang="en-US" altLang="zh-TW" sz="2000" dirty="0" smtClean="0">
              <a:ea typeface="標楷體" pitchFamily="65" charset="-12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D46481D-A421-44E5-B441-0AA20FD32BE1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1" name="矩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97" y="-24"/>
            <a:ext cx="2810835" cy="69189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05B71-45AB-4AA7-8CCC-D685C21BC2FF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47" name="圖片 4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65" y="0"/>
            <a:ext cx="2810835" cy="691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1FAA44F1-885F-46F3-9898-2E1B566E7B5C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FED3B-2401-49AC-B766-264F3196E350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FF64-8504-4E5F-BA82-155A6248FB3A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07B82-3C77-47AC-82A7-3E5D1BC69D74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BC77-CDD9-4DF0-8F38-DD79F2FA012A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167FF-4824-4DFA-863B-E77AC2177699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B934D-A581-408C-A4E5-A47796489076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E3649-4A77-4FCE-8BE8-D70A71555582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A19-F21A-400D-A929-F71F5933C865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35496" y="611562"/>
            <a:ext cx="9108504" cy="5960710"/>
          </a:xfrm>
          <a:prstGeom prst="rect">
            <a:avLst/>
          </a:prstGeom>
          <a:blipFill dpi="0" rotWithShape="1">
            <a:blip r:embed="rId2" cstate="print">
              <a:alphaModFix amt="95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A342A61-25AA-4C63-9F4F-D7CC38B63CC9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21" name="矩形 20"/>
          <p:cNvSpPr/>
          <p:nvPr/>
        </p:nvSpPr>
        <p:spPr>
          <a:xfrm>
            <a:off x="2699792" y="3648075"/>
            <a:ext cx="5520282" cy="12801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2714880" y="5048250"/>
            <a:ext cx="5514719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2714880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2714880" y="5063316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97" y="-24"/>
            <a:ext cx="2810835" cy="69189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8AC21-3D2C-43EE-9166-6F6696BA8CA5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pic>
        <p:nvPicPr>
          <p:cNvPr id="47" name="圖片 4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65" y="0"/>
            <a:ext cx="2810835" cy="6918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58EE014-8727-445F-BBE9-FA1CC9C71CFB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32D54-9E0C-4EC4-91CD-69FF35C4ADE0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D005C-88C1-4AE3-B787-C72ED997FDB2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2495D-373E-4CBB-B784-4CB101897986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A5A4C-7B84-4C9C-98D7-7B0A606B73EC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4C18B-32AD-4627-8750-CBE69B3F6B77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1EA05-505B-4F71-A8C4-20262B0B6FFF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EA425-60E7-4D1E-A5DF-A98D116A38DC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3754F-F02E-49A8-994E-1D5ED6177C1D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F5BB6DE-30BA-428B-A447-81D740812785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手繪多邊形 10"/>
          <p:cNvSpPr>
            <a:spLocks/>
          </p:cNvSpPr>
          <p:nvPr userDrawn="1"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CCFFCC">
              <a:alpha val="4470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 userDrawn="1"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CC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EC13E57-AFBE-4B76-A2F7-F8CF9E136089}" type="datetime1">
              <a:rPr lang="en-US" altLang="zh-TW" smtClean="0"/>
              <a:pPr/>
              <a:t>3/7/2017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974DF9-AD47-4691-BA21-BBFCE3637A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手繪多邊形 10"/>
          <p:cNvSpPr>
            <a:spLocks/>
          </p:cNvSpPr>
          <p:nvPr userDrawn="1"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CCFFCC">
              <a:alpha val="4470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手繪多邊形 11"/>
          <p:cNvSpPr>
            <a:spLocks/>
          </p:cNvSpPr>
          <p:nvPr userDrawn="1"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CCFFFF">
              <a:alpha val="4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1844824"/>
            <a:ext cx="6858000" cy="990600"/>
          </a:xfrm>
        </p:spPr>
        <p:txBody>
          <a:bodyPr>
            <a:noAutofit/>
          </a:bodyPr>
          <a:lstStyle/>
          <a:p>
            <a:pPr algn="ctr"/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4000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3800" b="1" dirty="0" smtClean="0"/>
              <a:t>新南向政策之作法及成果</a:t>
            </a:r>
            <a:endParaRPr lang="zh-TW" altLang="en-US" sz="38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altLang="zh-TW" spc="600" dirty="0" smtClean="0">
                <a:solidFill>
                  <a:schemeClr val="tx1"/>
                </a:solidFill>
              </a:rPr>
              <a:t>106</a:t>
            </a:r>
            <a:r>
              <a:rPr lang="zh-TW" altLang="en-US" spc="600" dirty="0" smtClean="0">
                <a:solidFill>
                  <a:schemeClr val="tx1"/>
                </a:solidFill>
              </a:rPr>
              <a:t>年</a:t>
            </a:r>
            <a:r>
              <a:rPr lang="en-US" altLang="zh-TW" spc="600" dirty="0" smtClean="0">
                <a:solidFill>
                  <a:schemeClr val="tx1"/>
                </a:solidFill>
              </a:rPr>
              <a:t>3</a:t>
            </a:r>
            <a:r>
              <a:rPr lang="zh-TW" altLang="en-US" spc="600" dirty="0" smtClean="0">
                <a:solidFill>
                  <a:schemeClr val="tx1"/>
                </a:solidFill>
              </a:rPr>
              <a:t>月</a:t>
            </a:r>
            <a:r>
              <a:rPr lang="en-US" altLang="zh-TW" spc="600" dirty="0" smtClean="0">
                <a:solidFill>
                  <a:schemeClr val="tx1"/>
                </a:solidFill>
              </a:rPr>
              <a:t>9</a:t>
            </a:r>
            <a:r>
              <a:rPr lang="zh-TW" altLang="en-US" spc="600" dirty="0" smtClean="0">
                <a:solidFill>
                  <a:schemeClr val="tx1"/>
                </a:solidFill>
              </a:rPr>
              <a:t>日</a:t>
            </a:r>
            <a:endParaRPr lang="zh-TW" altLang="en-US" spc="600" dirty="0">
              <a:solidFill>
                <a:schemeClr val="tx1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-32" y="171370"/>
            <a:ext cx="33843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2000" dirty="0" smtClean="0">
                <a:latin typeface="Microsoft YaHei" pitchFamily="34" charset="-122"/>
                <a:ea typeface="Microsoft YaHei" pitchFamily="34" charset="-122"/>
              </a:rPr>
              <a:t>行政院第</a:t>
            </a:r>
            <a:r>
              <a:rPr lang="en-US" altLang="zh-TW" sz="2000" dirty="0" smtClean="0">
                <a:latin typeface="Microsoft YaHei" pitchFamily="34" charset="-122"/>
                <a:ea typeface="Microsoft YaHei" pitchFamily="34" charset="-122"/>
              </a:rPr>
              <a:t>3539</a:t>
            </a:r>
            <a:r>
              <a:rPr lang="zh-TW" altLang="en-US" sz="2000" dirty="0" smtClean="0">
                <a:latin typeface="Microsoft YaHei" pitchFamily="34" charset="-122"/>
                <a:ea typeface="Microsoft YaHei" pitchFamily="34" charset="-122"/>
              </a:rPr>
              <a:t>次會議</a:t>
            </a:r>
            <a:endParaRPr lang="zh-TW" altLang="en-US" sz="2000" dirty="0"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39752" y="3789040"/>
            <a:ext cx="4572000" cy="98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報告機關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：僑務委員會</a:t>
            </a:r>
            <a:endParaRPr lang="en-US" altLang="zh-TW" sz="2800" b="1" dirty="0" smtClean="0"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ts val="3600"/>
              </a:lnSpc>
            </a:pP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報告人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en-US" sz="2800" b="1" dirty="0" smtClean="0">
                <a:latin typeface="標楷體" pitchFamily="65" charset="-120"/>
                <a:ea typeface="標楷體" pitchFamily="65" charset="-120"/>
              </a:rPr>
              <a:t>張主任秘書良民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1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標題 1"/>
          <p:cNvSpPr txBox="1">
            <a:spLocks/>
          </p:cNvSpPr>
          <p:nvPr/>
        </p:nvSpPr>
        <p:spPr>
          <a:xfrm>
            <a:off x="571500" y="495207"/>
            <a:ext cx="3929062" cy="557212"/>
          </a:xfrm>
          <a:prstGeom prst="rect">
            <a:avLst/>
          </a:prstGeom>
          <a:gradFill flip="none" rotWithShape="1">
            <a:gsLst>
              <a:gs pos="0">
                <a:srgbClr val="D63A20">
                  <a:lumMod val="75000"/>
                  <a:shade val="30000"/>
                  <a:satMod val="115000"/>
                </a:srgbClr>
              </a:gs>
              <a:gs pos="50000">
                <a:srgbClr val="D63A20">
                  <a:lumMod val="75000"/>
                  <a:shade val="67500"/>
                  <a:satMod val="115000"/>
                </a:srgbClr>
              </a:gs>
              <a:gs pos="100000">
                <a:srgbClr val="D63A20">
                  <a:lumMod val="75000"/>
                  <a:shade val="100000"/>
                  <a:satMod val="115000"/>
                </a:srgbClr>
              </a:gs>
            </a:gsLst>
            <a:lin ang="13500000" scaled="1"/>
            <a:tileRect/>
          </a:gradFill>
          <a:ln w="9525" cap="flat" cmpd="sng" algn="ctr">
            <a:noFill/>
            <a:prstDash val="solid"/>
          </a:ln>
          <a:effectLst>
            <a:glow rad="63500">
              <a:srgbClr val="D63A20">
                <a:alpha val="45000"/>
                <a:satMod val="110000"/>
              </a:srgbClr>
            </a:glow>
          </a:effectLst>
        </p:spPr>
        <p:txBody>
          <a:bodyPr vert="horz" lIns="45720" rIns="4572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Arial"/>
                <a:ea typeface="標楷體" pitchFamily="65" charset="-120"/>
                <a:cs typeface="+mn-cs"/>
              </a:rPr>
              <a:t>大    綱</a:t>
            </a:r>
            <a:endParaRPr kumimoji="0" lang="zh-TW" altLang="en-US" sz="4000" b="1" i="0" u="none" strike="noStrike" kern="1200" cap="none" spc="0" normalizeH="0" baseline="0" noProof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Arial"/>
              <a:ea typeface="標楷體" pitchFamily="65" charset="-120"/>
              <a:cs typeface="+mn-cs"/>
            </a:endParaRPr>
          </a:p>
        </p:txBody>
      </p:sp>
      <p:grpSp>
        <p:nvGrpSpPr>
          <p:cNvPr id="2" name="群組 16"/>
          <p:cNvGrpSpPr/>
          <p:nvPr/>
        </p:nvGrpSpPr>
        <p:grpSpPr>
          <a:xfrm rot="5400000" flipV="1">
            <a:off x="213800" y="409975"/>
            <a:ext cx="644176" cy="643147"/>
            <a:chOff x="4643438" y="3143248"/>
            <a:chExt cx="1645707" cy="1643074"/>
          </a:xfrm>
        </p:grpSpPr>
        <p:sp>
          <p:nvSpPr>
            <p:cNvPr id="108" name="手繪多邊形 107"/>
            <p:cNvSpPr/>
            <p:nvPr/>
          </p:nvSpPr>
          <p:spPr bwMode="auto">
            <a:xfrm>
              <a:off x="5286380" y="3143248"/>
              <a:ext cx="357191" cy="788451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gradFill rotWithShape="1">
              <a:gsLst>
                <a:gs pos="0">
                  <a:srgbClr val="2267CC">
                    <a:tint val="1000"/>
                  </a:srgbClr>
                </a:gs>
                <a:gs pos="68000">
                  <a:srgbClr val="2267CC">
                    <a:tint val="77000"/>
                  </a:srgbClr>
                </a:gs>
                <a:gs pos="81000">
                  <a:srgbClr val="2267CC">
                    <a:tint val="79000"/>
                  </a:srgbClr>
                </a:gs>
                <a:gs pos="86000">
                  <a:srgbClr val="2267CC">
                    <a:tint val="73000"/>
                  </a:srgbClr>
                </a:gs>
                <a:gs pos="100000">
                  <a:srgbClr val="2267CC">
                    <a:tint val="35000"/>
                  </a:srgbClr>
                </a:gs>
              </a:gsLst>
              <a:lin ang="5400000" scaled="1"/>
            </a:gradFill>
            <a:ln w="9525" cap="flat" cmpd="sng" algn="ctr">
              <a:solidFill>
                <a:srgbClr val="2267CC">
                  <a:shade val="60000"/>
                  <a:satMod val="300000"/>
                </a:srgbClr>
              </a:solidFill>
              <a:prstDash val="solid"/>
            </a:ln>
            <a:effectLst>
              <a:glow rad="63500">
                <a:srgbClr val="2267CC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09" name="手繪多邊形 108"/>
            <p:cNvSpPr/>
            <p:nvPr/>
          </p:nvSpPr>
          <p:spPr bwMode="auto">
            <a:xfrm rot="16200000">
              <a:off x="4859068" y="3570560"/>
              <a:ext cx="357191" cy="788451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gradFill rotWithShape="1">
              <a:gsLst>
                <a:gs pos="0">
                  <a:srgbClr val="2267CC">
                    <a:tint val="1000"/>
                  </a:srgbClr>
                </a:gs>
                <a:gs pos="68000">
                  <a:srgbClr val="2267CC">
                    <a:tint val="77000"/>
                  </a:srgbClr>
                </a:gs>
                <a:gs pos="81000">
                  <a:srgbClr val="2267CC">
                    <a:tint val="79000"/>
                  </a:srgbClr>
                </a:gs>
                <a:gs pos="86000">
                  <a:srgbClr val="2267CC">
                    <a:tint val="73000"/>
                  </a:srgbClr>
                </a:gs>
                <a:gs pos="100000">
                  <a:srgbClr val="2267CC">
                    <a:tint val="35000"/>
                  </a:srgbClr>
                </a:gs>
              </a:gsLst>
              <a:lin ang="5400000" scaled="1"/>
            </a:gradFill>
            <a:ln w="9525" cap="flat" cmpd="sng" algn="ctr">
              <a:solidFill>
                <a:srgbClr val="2267CC">
                  <a:shade val="60000"/>
                  <a:satMod val="300000"/>
                </a:srgbClr>
              </a:solidFill>
              <a:prstDash val="solid"/>
            </a:ln>
            <a:effectLst>
              <a:glow rad="63500">
                <a:srgbClr val="2267CC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10" name="手繪多邊形 109"/>
            <p:cNvSpPr/>
            <p:nvPr/>
          </p:nvSpPr>
          <p:spPr bwMode="auto">
            <a:xfrm rot="10800000">
              <a:off x="5286379" y="3997872"/>
              <a:ext cx="357191" cy="788450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gradFill rotWithShape="1">
              <a:gsLst>
                <a:gs pos="0">
                  <a:srgbClr val="2267CC">
                    <a:tint val="1000"/>
                  </a:srgbClr>
                </a:gs>
                <a:gs pos="68000">
                  <a:srgbClr val="2267CC">
                    <a:tint val="77000"/>
                  </a:srgbClr>
                </a:gs>
                <a:gs pos="81000">
                  <a:srgbClr val="2267CC">
                    <a:tint val="79000"/>
                  </a:srgbClr>
                </a:gs>
                <a:gs pos="86000">
                  <a:srgbClr val="2267CC">
                    <a:tint val="73000"/>
                  </a:srgbClr>
                </a:gs>
                <a:gs pos="100000">
                  <a:srgbClr val="2267CC">
                    <a:tint val="35000"/>
                  </a:srgbClr>
                </a:gs>
              </a:gsLst>
              <a:lin ang="5400000" scaled="1"/>
            </a:gradFill>
            <a:ln w="9525" cap="flat" cmpd="sng" algn="ctr">
              <a:solidFill>
                <a:srgbClr val="2267CC">
                  <a:shade val="60000"/>
                  <a:satMod val="300000"/>
                </a:srgbClr>
              </a:solidFill>
              <a:prstDash val="solid"/>
            </a:ln>
            <a:effectLst>
              <a:glow rad="63500">
                <a:srgbClr val="2267CC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11" name="手繪多邊形 110"/>
            <p:cNvSpPr/>
            <p:nvPr/>
          </p:nvSpPr>
          <p:spPr bwMode="auto">
            <a:xfrm rot="5400000">
              <a:off x="5716324" y="3570559"/>
              <a:ext cx="357191" cy="788451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gradFill rotWithShape="1">
              <a:gsLst>
                <a:gs pos="0">
                  <a:srgbClr val="2267CC">
                    <a:tint val="1000"/>
                  </a:srgbClr>
                </a:gs>
                <a:gs pos="68000">
                  <a:srgbClr val="2267CC">
                    <a:tint val="77000"/>
                  </a:srgbClr>
                </a:gs>
                <a:gs pos="81000">
                  <a:srgbClr val="2267CC">
                    <a:tint val="79000"/>
                  </a:srgbClr>
                </a:gs>
                <a:gs pos="86000">
                  <a:srgbClr val="2267CC">
                    <a:tint val="73000"/>
                  </a:srgbClr>
                </a:gs>
                <a:gs pos="100000">
                  <a:srgbClr val="2267CC">
                    <a:tint val="35000"/>
                  </a:srgbClr>
                </a:gs>
              </a:gsLst>
              <a:lin ang="5400000" scaled="1"/>
            </a:gradFill>
            <a:ln w="9525" cap="flat" cmpd="sng" algn="ctr">
              <a:solidFill>
                <a:srgbClr val="2267CC">
                  <a:shade val="60000"/>
                  <a:satMod val="300000"/>
                </a:srgbClr>
              </a:solidFill>
              <a:prstDash val="solid"/>
            </a:ln>
            <a:effectLst>
              <a:glow rad="63500">
                <a:srgbClr val="2267CC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3" name="群組 21"/>
          <p:cNvGrpSpPr/>
          <p:nvPr/>
        </p:nvGrpSpPr>
        <p:grpSpPr>
          <a:xfrm rot="2700000">
            <a:off x="295282" y="491327"/>
            <a:ext cx="481213" cy="480443"/>
            <a:chOff x="4643438" y="3143248"/>
            <a:chExt cx="1645712" cy="1643074"/>
          </a:xfrm>
        </p:grpSpPr>
        <p:sp>
          <p:nvSpPr>
            <p:cNvPr id="113" name="手繪多邊形 112"/>
            <p:cNvSpPr/>
            <p:nvPr/>
          </p:nvSpPr>
          <p:spPr bwMode="auto">
            <a:xfrm>
              <a:off x="5286380" y="3143248"/>
              <a:ext cx="357191" cy="788451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solidFill>
              <a:srgbClr val="AD1F1F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>
              <a:glow rad="63500">
                <a:srgbClr val="AD1F1F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14" name="手繪多邊形 113"/>
            <p:cNvSpPr/>
            <p:nvPr/>
          </p:nvSpPr>
          <p:spPr bwMode="auto">
            <a:xfrm rot="16200000">
              <a:off x="4859068" y="3570560"/>
              <a:ext cx="357191" cy="788451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solidFill>
              <a:srgbClr val="AD1F1F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>
              <a:glow rad="63500">
                <a:srgbClr val="AD1F1F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15" name="手繪多邊形 114"/>
            <p:cNvSpPr/>
            <p:nvPr/>
          </p:nvSpPr>
          <p:spPr bwMode="auto">
            <a:xfrm rot="10800000">
              <a:off x="5286379" y="3997872"/>
              <a:ext cx="357191" cy="788450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solidFill>
              <a:srgbClr val="AD1F1F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>
              <a:glow rad="63500">
                <a:srgbClr val="AD1F1F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  <p:sp>
          <p:nvSpPr>
            <p:cNvPr id="116" name="手繪多邊形 115"/>
            <p:cNvSpPr/>
            <p:nvPr/>
          </p:nvSpPr>
          <p:spPr bwMode="auto">
            <a:xfrm rot="5400000">
              <a:off x="5716329" y="3570557"/>
              <a:ext cx="357190" cy="788453"/>
            </a:xfrm>
            <a:custGeom>
              <a:avLst/>
              <a:gdLst>
                <a:gd name="connsiteX0" fmla="*/ 0 w 357190"/>
                <a:gd name="connsiteY0" fmla="*/ 357190 h 714380"/>
                <a:gd name="connsiteX1" fmla="*/ 18855 w 357190"/>
                <a:gd name="connsiteY1" fmla="*/ 197450 h 714380"/>
                <a:gd name="connsiteX2" fmla="*/ 178596 w 357190"/>
                <a:gd name="connsiteY2" fmla="*/ 1 h 714380"/>
                <a:gd name="connsiteX3" fmla="*/ 338336 w 357190"/>
                <a:gd name="connsiteY3" fmla="*/ 197451 h 714380"/>
                <a:gd name="connsiteX4" fmla="*/ 357191 w 357190"/>
                <a:gd name="connsiteY4" fmla="*/ 357191 h 714380"/>
                <a:gd name="connsiteX5" fmla="*/ 338336 w 357190"/>
                <a:gd name="connsiteY5" fmla="*/ 516931 h 714380"/>
                <a:gd name="connsiteX6" fmla="*/ 178596 w 357190"/>
                <a:gd name="connsiteY6" fmla="*/ 714381 h 714380"/>
                <a:gd name="connsiteX7" fmla="*/ 18856 w 357190"/>
                <a:gd name="connsiteY7" fmla="*/ 516931 h 714380"/>
                <a:gd name="connsiteX8" fmla="*/ 1 w 357190"/>
                <a:gd name="connsiteY8" fmla="*/ 357191 h 714380"/>
                <a:gd name="connsiteX9" fmla="*/ 0 w 357190"/>
                <a:gd name="connsiteY9" fmla="*/ 357190 h 714380"/>
                <a:gd name="connsiteX0" fmla="*/ 0 w 357191"/>
                <a:gd name="connsiteY0" fmla="*/ 357190 h 918473"/>
                <a:gd name="connsiteX1" fmla="*/ 18855 w 357191"/>
                <a:gd name="connsiteY1" fmla="*/ 197450 h 918473"/>
                <a:gd name="connsiteX2" fmla="*/ 178596 w 357191"/>
                <a:gd name="connsiteY2" fmla="*/ 1 h 918473"/>
                <a:gd name="connsiteX3" fmla="*/ 338336 w 357191"/>
                <a:gd name="connsiteY3" fmla="*/ 197451 h 918473"/>
                <a:gd name="connsiteX4" fmla="*/ 357191 w 357191"/>
                <a:gd name="connsiteY4" fmla="*/ 357191 h 918473"/>
                <a:gd name="connsiteX5" fmla="*/ 338336 w 357191"/>
                <a:gd name="connsiteY5" fmla="*/ 516931 h 918473"/>
                <a:gd name="connsiteX6" fmla="*/ 178596 w 357191"/>
                <a:gd name="connsiteY6" fmla="*/ 918473 h 918473"/>
                <a:gd name="connsiteX7" fmla="*/ 18856 w 357191"/>
                <a:gd name="connsiteY7" fmla="*/ 516931 h 918473"/>
                <a:gd name="connsiteX8" fmla="*/ 1 w 357191"/>
                <a:gd name="connsiteY8" fmla="*/ 357191 h 918473"/>
                <a:gd name="connsiteX9" fmla="*/ 0 w 357191"/>
                <a:gd name="connsiteY9" fmla="*/ 357190 h 918473"/>
                <a:gd name="connsiteX0" fmla="*/ 0 w 357191"/>
                <a:gd name="connsiteY0" fmla="*/ 357190 h 943984"/>
                <a:gd name="connsiteX1" fmla="*/ 18855 w 357191"/>
                <a:gd name="connsiteY1" fmla="*/ 197450 h 943984"/>
                <a:gd name="connsiteX2" fmla="*/ 178596 w 357191"/>
                <a:gd name="connsiteY2" fmla="*/ 1 h 943984"/>
                <a:gd name="connsiteX3" fmla="*/ 338336 w 357191"/>
                <a:gd name="connsiteY3" fmla="*/ 197451 h 943984"/>
                <a:gd name="connsiteX4" fmla="*/ 357191 w 357191"/>
                <a:gd name="connsiteY4" fmla="*/ 357191 h 943984"/>
                <a:gd name="connsiteX5" fmla="*/ 338336 w 357191"/>
                <a:gd name="connsiteY5" fmla="*/ 516931 h 943984"/>
                <a:gd name="connsiteX6" fmla="*/ 178596 w 357191"/>
                <a:gd name="connsiteY6" fmla="*/ 918473 h 943984"/>
                <a:gd name="connsiteX7" fmla="*/ 18856 w 357191"/>
                <a:gd name="connsiteY7" fmla="*/ 669995 h 943984"/>
                <a:gd name="connsiteX8" fmla="*/ 1 w 357191"/>
                <a:gd name="connsiteY8" fmla="*/ 357191 h 943984"/>
                <a:gd name="connsiteX9" fmla="*/ 0 w 357191"/>
                <a:gd name="connsiteY9" fmla="*/ 357190 h 943984"/>
                <a:gd name="connsiteX0" fmla="*/ 0 w 357191"/>
                <a:gd name="connsiteY0" fmla="*/ 357190 h 920370"/>
                <a:gd name="connsiteX1" fmla="*/ 18855 w 357191"/>
                <a:gd name="connsiteY1" fmla="*/ 197450 h 920370"/>
                <a:gd name="connsiteX2" fmla="*/ 178596 w 357191"/>
                <a:gd name="connsiteY2" fmla="*/ 1 h 920370"/>
                <a:gd name="connsiteX3" fmla="*/ 338336 w 357191"/>
                <a:gd name="connsiteY3" fmla="*/ 197451 h 920370"/>
                <a:gd name="connsiteX4" fmla="*/ 357191 w 357191"/>
                <a:gd name="connsiteY4" fmla="*/ 357191 h 920370"/>
                <a:gd name="connsiteX5" fmla="*/ 338336 w 357191"/>
                <a:gd name="connsiteY5" fmla="*/ 516931 h 920370"/>
                <a:gd name="connsiteX6" fmla="*/ 314112 w 357191"/>
                <a:gd name="connsiteY6" fmla="*/ 681378 h 920370"/>
                <a:gd name="connsiteX7" fmla="*/ 178596 w 357191"/>
                <a:gd name="connsiteY7" fmla="*/ 918473 h 920370"/>
                <a:gd name="connsiteX8" fmla="*/ 18856 w 357191"/>
                <a:gd name="connsiteY8" fmla="*/ 669995 h 920370"/>
                <a:gd name="connsiteX9" fmla="*/ 1 w 357191"/>
                <a:gd name="connsiteY9" fmla="*/ 357191 h 920370"/>
                <a:gd name="connsiteX10" fmla="*/ 0 w 357191"/>
                <a:gd name="connsiteY10" fmla="*/ 357190 h 920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7191" h="920370">
                  <a:moveTo>
                    <a:pt x="0" y="357190"/>
                  </a:moveTo>
                  <a:cubicBezTo>
                    <a:pt x="0" y="301738"/>
                    <a:pt x="6455" y="247047"/>
                    <a:pt x="18855" y="197450"/>
                  </a:cubicBezTo>
                  <a:cubicBezTo>
                    <a:pt x="49108" y="76440"/>
                    <a:pt x="110949" y="0"/>
                    <a:pt x="178596" y="1"/>
                  </a:cubicBezTo>
                  <a:cubicBezTo>
                    <a:pt x="246243" y="1"/>
                    <a:pt x="308083" y="76441"/>
                    <a:pt x="338336" y="197451"/>
                  </a:cubicBezTo>
                  <a:cubicBezTo>
                    <a:pt x="350735" y="247049"/>
                    <a:pt x="357191" y="301739"/>
                    <a:pt x="357191" y="357191"/>
                  </a:cubicBezTo>
                  <a:cubicBezTo>
                    <a:pt x="357191" y="412643"/>
                    <a:pt x="345516" y="462900"/>
                    <a:pt x="338336" y="516931"/>
                  </a:cubicBezTo>
                  <a:cubicBezTo>
                    <a:pt x="331156" y="570962"/>
                    <a:pt x="340735" y="614454"/>
                    <a:pt x="314112" y="681378"/>
                  </a:cubicBezTo>
                  <a:cubicBezTo>
                    <a:pt x="287489" y="748302"/>
                    <a:pt x="227805" y="920370"/>
                    <a:pt x="178596" y="918473"/>
                  </a:cubicBezTo>
                  <a:cubicBezTo>
                    <a:pt x="129387" y="916576"/>
                    <a:pt x="49108" y="791005"/>
                    <a:pt x="18856" y="669995"/>
                  </a:cubicBezTo>
                  <a:cubicBezTo>
                    <a:pt x="6457" y="620397"/>
                    <a:pt x="1" y="412643"/>
                    <a:pt x="1" y="357191"/>
                  </a:cubicBezTo>
                  <a:lnTo>
                    <a:pt x="0" y="357190"/>
                  </a:lnTo>
                  <a:close/>
                </a:path>
              </a:pathLst>
            </a:custGeom>
            <a:solidFill>
              <a:srgbClr val="AD1F1F"/>
            </a:solidFill>
            <a:ln w="31750" cap="flat" cmpd="sng" algn="ctr">
              <a:solidFill>
                <a:sysClr val="window" lastClr="FFFFFF"/>
              </a:solidFill>
              <a:prstDash val="solid"/>
            </a:ln>
            <a:effectLst>
              <a:glow rad="63500">
                <a:srgbClr val="AD1F1F">
                  <a:tint val="30000"/>
                  <a:shade val="95000"/>
                  <a:satMod val="300000"/>
                  <a:alpha val="50000"/>
                </a:srgbClr>
              </a:glow>
            </a:effectLst>
            <a:extLst>
              <a:ext uri="{91240B29-F687-4F45-9708-019B960494DF}">
                <a14:hiddenLine xmlns=""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sp>
        <p:nvSpPr>
          <p:cNvPr id="118" name="內容版面配置區 2"/>
          <p:cNvSpPr txBox="1">
            <a:spLocks/>
          </p:cNvSpPr>
          <p:nvPr/>
        </p:nvSpPr>
        <p:spPr>
          <a:xfrm>
            <a:off x="500034" y="1785926"/>
            <a:ext cx="8143932" cy="3714776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>
            <a:normAutofit/>
            <a:sp3d extrusionH="57150">
              <a:bevelT w="69850" h="38100" prst="cross"/>
            </a:sp3d>
          </a:bodyPr>
          <a:lstStyle/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  <a:buFont typeface="Wingdings 2"/>
              <a:buChar char=""/>
            </a:pPr>
            <a:r>
              <a:rPr lang="zh-TW" altLang="en-US" sz="3600" b="1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壹、僑委會新南向政策工作項目</a:t>
            </a:r>
            <a:endParaRPr kumimoji="0" lang="zh-TW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  <a:buFont typeface="Wingdings 2"/>
              <a:buChar char=""/>
            </a:pPr>
            <a:r>
              <a:rPr lang="zh-TW" altLang="en-US" sz="3600" b="1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貳、新南向國家僑務社群網絡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  <a:buFont typeface="Wingdings 2"/>
              <a:buChar char=""/>
            </a:pPr>
            <a:r>
              <a:rPr lang="zh-TW" altLang="en-US" sz="3600" b="1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參、具體作為與成果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  <a:buFont typeface="Wingdings 2"/>
              <a:buChar char=""/>
            </a:pPr>
            <a:r>
              <a:rPr lang="zh-TW" altLang="en-US" sz="3600" b="1" dirty="0" smtClea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肆、未來策進作為</a:t>
            </a:r>
          </a:p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</a:pPr>
            <a:endParaRPr lang="zh-TW" altLang="en-US" sz="3600" b="1" dirty="0" smtClean="0">
              <a:solidFill>
                <a:sysClr val="windowText" lastClr="000000">
                  <a:lumMod val="85000"/>
                  <a:lumOff val="1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20624" indent="-384048">
              <a:lnSpc>
                <a:spcPct val="150000"/>
              </a:lnSpc>
              <a:spcBef>
                <a:spcPct val="20000"/>
              </a:spcBef>
              <a:buClr>
                <a:srgbClr val="2267CC"/>
              </a:buClr>
              <a:buSzPct val="80000"/>
              <a:buFont typeface="Wingdings 2"/>
              <a:buChar char=""/>
            </a:pP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2</a:t>
            </a:fld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59501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>
          <a:xfrm>
            <a:off x="0" y="152400"/>
            <a:ext cx="8686800" cy="99060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+mj-ea"/>
              </a:rPr>
              <a:t>僑委會新南向政策工作項目</a:t>
            </a:r>
            <a:endParaRPr lang="zh-TW" altLang="en-US" dirty="0"/>
          </a:p>
        </p:txBody>
      </p:sp>
      <p:graphicFrame>
        <p:nvGraphicFramePr>
          <p:cNvPr id="29" name="資料庫圖表 28"/>
          <p:cNvGraphicFramePr/>
          <p:nvPr/>
        </p:nvGraphicFramePr>
        <p:xfrm>
          <a:off x="214282" y="1285860"/>
          <a:ext cx="8715404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" name="投影片編號版面配置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3</a:t>
            </a:fld>
            <a:endParaRPr kumimoji="0" lang="en-US"/>
          </a:p>
        </p:txBody>
      </p:sp>
    </p:spTree>
    <p:extLst>
      <p:ext uri="{BB962C8B-B14F-4D97-AF65-F5344CB8AC3E}">
        <p14:creationId xmlns="" xmlns:p14="http://schemas.microsoft.com/office/powerpoint/2010/main" val="347944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新南向國家僑務社群網絡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4</a:t>
            </a:fld>
            <a:endParaRPr kumimoji="0" lang="en-US"/>
          </a:p>
        </p:txBody>
      </p:sp>
      <p:graphicFrame>
        <p:nvGraphicFramePr>
          <p:cNvPr id="17" name="資料庫圖表 16"/>
          <p:cNvGraphicFramePr/>
          <p:nvPr/>
        </p:nvGraphicFramePr>
        <p:xfrm>
          <a:off x="500034" y="1214422"/>
          <a:ext cx="807249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 smtClean="0"/>
              <a:t>新南向國家僑務社群網絡</a:t>
            </a:r>
            <a:endParaRPr lang="zh-TW" altLang="en-US" dirty="0"/>
          </a:p>
        </p:txBody>
      </p:sp>
      <p:sp>
        <p:nvSpPr>
          <p:cNvPr id="38" name="投影片編號版面配置區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5</a:t>
            </a:fld>
            <a:endParaRPr kumimoji="0" lang="en-US"/>
          </a:p>
        </p:txBody>
      </p:sp>
      <p:pic>
        <p:nvPicPr>
          <p:cNvPr id="3" name="圖片 2" descr="東南亞南亞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521"/>
            <a:ext cx="8018844" cy="5091123"/>
          </a:xfrm>
          <a:prstGeom prst="rect">
            <a:avLst/>
          </a:prstGeom>
        </p:spPr>
      </p:pic>
      <p:cxnSp>
        <p:nvCxnSpPr>
          <p:cNvPr id="4" name="直線接點 3"/>
          <p:cNvCxnSpPr/>
          <p:nvPr/>
        </p:nvCxnSpPr>
        <p:spPr>
          <a:xfrm>
            <a:off x="3214678" y="5643578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3214678" y="5286388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印尼</a:t>
            </a:r>
            <a:endParaRPr lang="zh-TW" altLang="en-US" sz="2000" b="1" dirty="0"/>
          </a:p>
        </p:txBody>
      </p:sp>
      <p:cxnSp>
        <p:nvCxnSpPr>
          <p:cNvPr id="7" name="直線接點 6"/>
          <p:cNvCxnSpPr/>
          <p:nvPr/>
        </p:nvCxnSpPr>
        <p:spPr>
          <a:xfrm>
            <a:off x="2143108" y="257174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2143108" y="221455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/>
              <a:t>緬甸</a:t>
            </a:r>
            <a:endParaRPr lang="zh-TW" altLang="en-US" b="1" dirty="0"/>
          </a:p>
        </p:txBody>
      </p:sp>
      <p:cxnSp>
        <p:nvCxnSpPr>
          <p:cNvPr id="10" name="直線接點 9"/>
          <p:cNvCxnSpPr/>
          <p:nvPr/>
        </p:nvCxnSpPr>
        <p:spPr>
          <a:xfrm>
            <a:off x="2428860" y="349885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2857488" y="3071810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泰國</a:t>
            </a:r>
            <a:endParaRPr lang="zh-TW" altLang="en-US" sz="2000" b="1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4857752" y="2385948"/>
            <a:ext cx="697627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越南</a:t>
            </a:r>
            <a:endParaRPr lang="zh-TW" altLang="en-US" sz="2000" b="1" dirty="0"/>
          </a:p>
        </p:txBody>
      </p:sp>
      <p:cxnSp>
        <p:nvCxnSpPr>
          <p:cNvPr id="15" name="直線接點 14"/>
          <p:cNvCxnSpPr/>
          <p:nvPr/>
        </p:nvCxnSpPr>
        <p:spPr>
          <a:xfrm>
            <a:off x="4519056" y="3488296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5143504" y="307181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寮國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8" name="直線接點 17"/>
          <p:cNvCxnSpPr/>
          <p:nvPr/>
        </p:nvCxnSpPr>
        <p:spPr>
          <a:xfrm>
            <a:off x="4338080" y="4049917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4891090" y="369272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柬埔寨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21" name="直線接點 20"/>
          <p:cNvCxnSpPr/>
          <p:nvPr/>
        </p:nvCxnSpPr>
        <p:spPr>
          <a:xfrm>
            <a:off x="6143636" y="3214686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6357950" y="281457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菲律賓</a:t>
            </a:r>
            <a:endParaRPr lang="zh-TW" altLang="en-US" sz="2000" b="1" dirty="0"/>
          </a:p>
        </p:txBody>
      </p:sp>
      <p:cxnSp>
        <p:nvCxnSpPr>
          <p:cNvPr id="24" name="直線接點 23"/>
          <p:cNvCxnSpPr/>
          <p:nvPr/>
        </p:nvCxnSpPr>
        <p:spPr>
          <a:xfrm>
            <a:off x="5000628" y="528480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文字方塊 24"/>
          <p:cNvSpPr txBox="1"/>
          <p:nvPr/>
        </p:nvSpPr>
        <p:spPr>
          <a:xfrm>
            <a:off x="4643438" y="492919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馬來西亞</a:t>
            </a:r>
            <a:endParaRPr lang="zh-TW" altLang="en-US" sz="2000" b="1" dirty="0"/>
          </a:p>
        </p:txBody>
      </p:sp>
      <p:cxnSp>
        <p:nvCxnSpPr>
          <p:cNvPr id="27" name="直線接點 26"/>
          <p:cNvCxnSpPr/>
          <p:nvPr/>
        </p:nvCxnSpPr>
        <p:spPr>
          <a:xfrm>
            <a:off x="4425735" y="2786058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214282" y="276290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文字方塊 28"/>
          <p:cNvSpPr txBox="1"/>
          <p:nvPr/>
        </p:nvSpPr>
        <p:spPr>
          <a:xfrm>
            <a:off x="214282" y="24057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南亞地區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142844" y="2762904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9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僑團、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 3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榮譽職</a:t>
            </a:r>
            <a:endParaRPr lang="en-US" altLang="zh-TW" sz="14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500562" y="1200172"/>
            <a:ext cx="4643438" cy="115725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461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個僑團（含臺商會、留臺校友組織）</a:t>
            </a:r>
            <a:endParaRPr lang="en-US" altLang="zh-TW" dirty="0" smtClean="0">
              <a:ln w="12700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742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位榮譽職人員（含僑務委員、僑務諮詢委員、僑務顧問、僑務促進委員）</a:t>
            </a:r>
            <a:endParaRPr lang="en-US" altLang="zh-TW" dirty="0" smtClean="0">
              <a:ln w="12700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42900" lvl="0" indent="-342900"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1,784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所僑校（含臺灣學校）</a:t>
            </a:r>
          </a:p>
        </p:txBody>
      </p:sp>
      <p:cxnSp>
        <p:nvCxnSpPr>
          <p:cNvPr id="32" name="直線接點 31"/>
          <p:cNvCxnSpPr/>
          <p:nvPr/>
        </p:nvCxnSpPr>
        <p:spPr>
          <a:xfrm>
            <a:off x="5605470" y="450057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文字方塊 32"/>
          <p:cNvSpPr txBox="1"/>
          <p:nvPr/>
        </p:nvSpPr>
        <p:spPr>
          <a:xfrm>
            <a:off x="5748346" y="400050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汶萊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5" name="直線接點 34"/>
          <p:cNvCxnSpPr/>
          <p:nvPr/>
        </p:nvCxnSpPr>
        <p:spPr>
          <a:xfrm>
            <a:off x="2934316" y="485776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文字方塊 35"/>
          <p:cNvSpPr txBox="1"/>
          <p:nvPr/>
        </p:nvSpPr>
        <p:spPr>
          <a:xfrm>
            <a:off x="2934316" y="450057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新加坡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2648564" y="4869902"/>
            <a:ext cx="17363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12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僑團、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 16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榮譽職</a:t>
            </a:r>
            <a:endParaRPr lang="en-US" altLang="zh-TW" sz="14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文字方塊 39"/>
          <p:cNvSpPr txBox="1"/>
          <p:nvPr/>
        </p:nvSpPr>
        <p:spPr>
          <a:xfrm>
            <a:off x="5462594" y="4548854"/>
            <a:ext cx="1521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僑團、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 8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榮譽職</a:t>
            </a:r>
            <a:endParaRPr lang="en-US" altLang="zh-TW" sz="1400" b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8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文字方塊 41"/>
          <p:cNvSpPr txBox="1"/>
          <p:nvPr/>
        </p:nvSpPr>
        <p:spPr>
          <a:xfrm>
            <a:off x="1928794" y="2629911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15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5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196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4643438" y="350043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僑團、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 6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榮譽職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4176710" y="4121355"/>
            <a:ext cx="16289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僑團、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 15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榮譽職</a:t>
            </a:r>
            <a:endParaRPr lang="en-US" altLang="zh-TW" sz="14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4286248" y="2786058"/>
            <a:ext cx="1954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24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53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1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2000232" y="3558605"/>
            <a:ext cx="2076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27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165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104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2857488" y="5643578"/>
            <a:ext cx="1954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79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98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/>
            </a:r>
            <a:br>
              <a:rPr lang="en-US" altLang="zh-TW" sz="1600" b="1" dirty="0" smtClean="0">
                <a:solidFill>
                  <a:srgbClr val="002060"/>
                </a:solidFill>
              </a:rPr>
            </a:br>
            <a:r>
              <a:rPr lang="en-US" altLang="zh-TW" sz="1600" b="1" dirty="0" smtClean="0">
                <a:solidFill>
                  <a:srgbClr val="002060"/>
                </a:solidFill>
              </a:rPr>
              <a:t>2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4886907" y="5286388"/>
            <a:ext cx="2076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124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83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1,357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6000760" y="3214686"/>
            <a:ext cx="2076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34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100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45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pic>
        <p:nvPicPr>
          <p:cNvPr id="41" name="圖片 40" descr="WRLD-OC-02-0003.png"/>
          <p:cNvPicPr>
            <a:picLocks noChangeAspect="1"/>
          </p:cNvPicPr>
          <p:nvPr/>
        </p:nvPicPr>
        <p:blipFill>
          <a:blip r:embed="rId3" cstate="print"/>
          <a:srcRect l="5463" t="45834" r="45312" b="10416"/>
          <a:stretch>
            <a:fillRect/>
          </a:stretch>
        </p:blipFill>
        <p:spPr>
          <a:xfrm>
            <a:off x="6929422" y="5381615"/>
            <a:ext cx="2214578" cy="147638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1270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56" name="文字方塊 32"/>
          <p:cNvSpPr txBox="1">
            <a:spLocks noChangeArrowheads="1"/>
          </p:cNvSpPr>
          <p:nvPr/>
        </p:nvSpPr>
        <p:spPr bwMode="auto">
          <a:xfrm>
            <a:off x="8143900" y="5029214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 dirty="0">
                <a:ea typeface="微軟正黑體" pitchFamily="34" charset="-120"/>
              </a:rPr>
              <a:t>澳洲</a:t>
            </a:r>
          </a:p>
        </p:txBody>
      </p:sp>
      <p:cxnSp>
        <p:nvCxnSpPr>
          <p:cNvPr id="58" name="直線接點 57"/>
          <p:cNvCxnSpPr/>
          <p:nvPr/>
        </p:nvCxnSpPr>
        <p:spPr>
          <a:xfrm>
            <a:off x="7623216" y="5392202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9" name="文字方塊 32"/>
          <p:cNvSpPr txBox="1">
            <a:spLocks noChangeArrowheads="1"/>
          </p:cNvSpPr>
          <p:nvPr/>
        </p:nvSpPr>
        <p:spPr bwMode="auto">
          <a:xfrm>
            <a:off x="7786710" y="5786454"/>
            <a:ext cx="95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 dirty="0">
                <a:ea typeface="微軟正黑體" pitchFamily="34" charset="-120"/>
              </a:rPr>
              <a:t>紐西蘭</a:t>
            </a:r>
          </a:p>
        </p:txBody>
      </p:sp>
      <p:cxnSp>
        <p:nvCxnSpPr>
          <p:cNvPr id="60" name="直線接點 59"/>
          <p:cNvCxnSpPr/>
          <p:nvPr/>
        </p:nvCxnSpPr>
        <p:spPr>
          <a:xfrm>
            <a:off x="7643866" y="6215092"/>
            <a:ext cx="121441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2" name="文字方塊 61"/>
          <p:cNvSpPr txBox="1"/>
          <p:nvPr/>
        </p:nvSpPr>
        <p:spPr>
          <a:xfrm>
            <a:off x="6929454" y="5415993"/>
            <a:ext cx="20762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79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142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/>
            </a:r>
            <a:br>
              <a:rPr lang="en-US" altLang="zh-TW" sz="1600" b="1" dirty="0" smtClean="0">
                <a:solidFill>
                  <a:srgbClr val="002060"/>
                </a:solidFill>
              </a:rPr>
            </a:br>
            <a:r>
              <a:rPr lang="en-US" altLang="zh-TW" sz="1600" b="1" dirty="0" smtClean="0">
                <a:solidFill>
                  <a:srgbClr val="002060"/>
                </a:solidFill>
              </a:rPr>
              <a:t>54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</a:p>
        </p:txBody>
      </p:sp>
      <p:sp>
        <p:nvSpPr>
          <p:cNvPr id="63" name="文字方塊 62"/>
          <p:cNvSpPr txBox="1"/>
          <p:nvPr/>
        </p:nvSpPr>
        <p:spPr>
          <a:xfrm>
            <a:off x="7189651" y="6286520"/>
            <a:ext cx="1954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47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僑團、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 48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榮譽職</a:t>
            </a:r>
            <a:endParaRPr lang="en-US" altLang="zh-TW" sz="1600" b="1" dirty="0" smtClean="0">
              <a:solidFill>
                <a:srgbClr val="002060"/>
              </a:solidFill>
            </a:endParaRPr>
          </a:p>
          <a:p>
            <a:r>
              <a:rPr lang="en-US" altLang="zh-TW" sz="1600" b="1" dirty="0" smtClean="0">
                <a:solidFill>
                  <a:srgbClr val="002060"/>
                </a:solidFill>
              </a:rPr>
              <a:t>14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僑校</a:t>
            </a:r>
            <a:endParaRPr lang="en-US" altLang="zh-TW" sz="16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 descr="東南亞南亞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521"/>
            <a:ext cx="8018844" cy="5091123"/>
          </a:xfrm>
          <a:prstGeom prst="rect">
            <a:avLst/>
          </a:prstGeom>
        </p:spPr>
      </p:pic>
      <p:pic>
        <p:nvPicPr>
          <p:cNvPr id="40" name="圖片 39" descr="WRLD-OC-02-0003.png"/>
          <p:cNvPicPr>
            <a:picLocks noChangeAspect="1"/>
          </p:cNvPicPr>
          <p:nvPr/>
        </p:nvPicPr>
        <p:blipFill>
          <a:blip r:embed="rId3" cstate="print"/>
          <a:srcRect l="5463" t="45834" r="45312" b="10416"/>
          <a:stretch>
            <a:fillRect/>
          </a:stretch>
        </p:blipFill>
        <p:spPr>
          <a:xfrm>
            <a:off x="6929422" y="5381615"/>
            <a:ext cx="2214578" cy="147638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1270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en-US" dirty="0" smtClean="0"/>
              <a:t>新南向國家僑務社群網絡</a:t>
            </a:r>
            <a:endParaRPr lang="zh-TW" altLang="en-US" dirty="0"/>
          </a:p>
        </p:txBody>
      </p:sp>
      <p:sp>
        <p:nvSpPr>
          <p:cNvPr id="38" name="投影片編號版面配置區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6</a:t>
            </a:fld>
            <a:endParaRPr kumimoji="0" lang="en-US"/>
          </a:p>
        </p:txBody>
      </p:sp>
      <p:cxnSp>
        <p:nvCxnSpPr>
          <p:cNvPr id="4" name="直線接點 3"/>
          <p:cNvCxnSpPr/>
          <p:nvPr/>
        </p:nvCxnSpPr>
        <p:spPr>
          <a:xfrm>
            <a:off x="3214678" y="557214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3214678" y="5214950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印尼</a:t>
            </a:r>
            <a:endParaRPr lang="zh-TW" altLang="en-US" sz="2000" b="1" dirty="0"/>
          </a:p>
        </p:txBody>
      </p:sp>
      <p:sp>
        <p:nvSpPr>
          <p:cNvPr id="6" name="文字方塊 5"/>
          <p:cNvSpPr txBox="1"/>
          <p:nvPr/>
        </p:nvSpPr>
        <p:spPr>
          <a:xfrm>
            <a:off x="3000364" y="5572140"/>
            <a:ext cx="1697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9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730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2214546" y="257174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2634976" y="221455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/>
              <a:t>緬甸</a:t>
            </a:r>
            <a:endParaRPr lang="zh-TW" altLang="en-US" b="1" dirty="0"/>
          </a:p>
        </p:txBody>
      </p:sp>
      <p:sp>
        <p:nvSpPr>
          <p:cNvPr id="9" name="文字方塊 8"/>
          <p:cNvSpPr txBox="1"/>
          <p:nvPr/>
        </p:nvSpPr>
        <p:spPr>
          <a:xfrm>
            <a:off x="2214546" y="2571744"/>
            <a:ext cx="16834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2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137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cxnSp>
        <p:nvCxnSpPr>
          <p:cNvPr id="10" name="直線接點 9"/>
          <p:cNvCxnSpPr/>
          <p:nvPr/>
        </p:nvCxnSpPr>
        <p:spPr>
          <a:xfrm>
            <a:off x="2571736" y="3500438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文字方塊 10"/>
          <p:cNvSpPr txBox="1"/>
          <p:nvPr/>
        </p:nvSpPr>
        <p:spPr>
          <a:xfrm>
            <a:off x="2571736" y="3143248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泰國</a:t>
            </a:r>
            <a:endParaRPr lang="zh-TW" altLang="en-US" sz="2000" b="1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2143108" y="3500438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16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1,002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789703" y="2357430"/>
            <a:ext cx="697627" cy="400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越南</a:t>
            </a:r>
            <a:endParaRPr lang="zh-TW" altLang="en-US" sz="2000" b="1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503951" y="2714620"/>
            <a:ext cx="1994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17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1,617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cxnSp>
        <p:nvCxnSpPr>
          <p:cNvPr id="15" name="直線接點 14"/>
          <p:cNvCxnSpPr/>
          <p:nvPr/>
        </p:nvCxnSpPr>
        <p:spPr>
          <a:xfrm>
            <a:off x="4429124" y="328612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5143504" y="292893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寮國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673198" y="3286124"/>
            <a:ext cx="14045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商會、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50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會員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8" name="直線接點 17"/>
          <p:cNvCxnSpPr/>
          <p:nvPr/>
        </p:nvCxnSpPr>
        <p:spPr>
          <a:xfrm>
            <a:off x="4500562" y="378619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5053572" y="34290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柬埔寨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4573812" y="3786190"/>
            <a:ext cx="15119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商會、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210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會員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21" name="直線接點 20"/>
          <p:cNvCxnSpPr/>
          <p:nvPr/>
        </p:nvCxnSpPr>
        <p:spPr>
          <a:xfrm>
            <a:off x="6072198" y="328612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文字方塊 21"/>
          <p:cNvSpPr txBox="1"/>
          <p:nvPr/>
        </p:nvSpPr>
        <p:spPr>
          <a:xfrm>
            <a:off x="6643702" y="292893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菲律賓</a:t>
            </a:r>
            <a:endParaRPr lang="zh-TW" altLang="en-US" sz="2000" b="1" dirty="0"/>
          </a:p>
        </p:txBody>
      </p:sp>
      <p:sp>
        <p:nvSpPr>
          <p:cNvPr id="23" name="文字方塊 22"/>
          <p:cNvSpPr txBox="1"/>
          <p:nvPr/>
        </p:nvSpPr>
        <p:spPr>
          <a:xfrm>
            <a:off x="6641219" y="3286124"/>
            <a:ext cx="1697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7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150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cxnSp>
        <p:nvCxnSpPr>
          <p:cNvPr id="24" name="直線接點 23"/>
          <p:cNvCxnSpPr/>
          <p:nvPr/>
        </p:nvCxnSpPr>
        <p:spPr>
          <a:xfrm>
            <a:off x="4786314" y="507207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文字方塊 24"/>
          <p:cNvSpPr txBox="1"/>
          <p:nvPr/>
        </p:nvSpPr>
        <p:spPr>
          <a:xfrm>
            <a:off x="4918155" y="4714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/>
              <a:t>馬來西亞</a:t>
            </a:r>
            <a:endParaRPr lang="zh-TW" altLang="en-US" sz="2000" b="1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4974887" y="5072074"/>
            <a:ext cx="1697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8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513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cxnSp>
        <p:nvCxnSpPr>
          <p:cNvPr id="27" name="直線接點 26"/>
          <p:cNvCxnSpPr/>
          <p:nvPr/>
        </p:nvCxnSpPr>
        <p:spPr>
          <a:xfrm>
            <a:off x="4357686" y="271462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357158" y="2643182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文字方塊 28"/>
          <p:cNvSpPr txBox="1"/>
          <p:nvPr/>
        </p:nvSpPr>
        <p:spPr>
          <a:xfrm>
            <a:off x="357158" y="228599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南亞地區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500034" y="2643182"/>
            <a:ext cx="14045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商會、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50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會員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714876" y="1200742"/>
            <a:ext cx="4214842" cy="50006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zh-TW" sz="240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73</a:t>
            </a:r>
            <a:r>
              <a:rPr lang="zh-TW" altLang="en-US" sz="240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個臺灣商會及</a:t>
            </a:r>
            <a:r>
              <a:rPr lang="en-US" altLang="zh-TW" sz="240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5,319</a:t>
            </a:r>
            <a:r>
              <a:rPr lang="zh-TW" altLang="en-US" sz="240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個會員</a:t>
            </a:r>
          </a:p>
        </p:txBody>
      </p:sp>
      <p:cxnSp>
        <p:nvCxnSpPr>
          <p:cNvPr id="32" name="直線接點 31"/>
          <p:cNvCxnSpPr/>
          <p:nvPr/>
        </p:nvCxnSpPr>
        <p:spPr>
          <a:xfrm>
            <a:off x="5519188" y="450057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3" name="文字方塊 32"/>
          <p:cNvSpPr txBox="1"/>
          <p:nvPr/>
        </p:nvSpPr>
        <p:spPr>
          <a:xfrm>
            <a:off x="6283123" y="414338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汶萊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5500694" y="4500570"/>
            <a:ext cx="14045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商會、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30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會員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5" name="直線接點 34"/>
          <p:cNvCxnSpPr/>
          <p:nvPr/>
        </p:nvCxnSpPr>
        <p:spPr>
          <a:xfrm>
            <a:off x="2928926" y="485776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文字方塊 35"/>
          <p:cNvSpPr txBox="1"/>
          <p:nvPr/>
        </p:nvSpPr>
        <p:spPr>
          <a:xfrm>
            <a:off x="2928926" y="450057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chemeClr val="bg1">
                    <a:lumMod val="50000"/>
                  </a:schemeClr>
                </a:solidFill>
              </a:rPr>
              <a:t>新加坡</a:t>
            </a:r>
            <a:endParaRPr lang="zh-TW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2571736" y="4857760"/>
            <a:ext cx="15119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商會、</a:t>
            </a:r>
            <a:r>
              <a:rPr lang="en-US" altLang="zh-TW" sz="1400" b="1" dirty="0" smtClean="0">
                <a:solidFill>
                  <a:schemeClr val="bg1">
                    <a:lumMod val="50000"/>
                  </a:schemeClr>
                </a:solidFill>
              </a:rPr>
              <a:t>200</a:t>
            </a:r>
            <a:r>
              <a:rPr lang="zh-TW" altLang="en-US" sz="1400" b="1" dirty="0" smtClean="0">
                <a:solidFill>
                  <a:schemeClr val="bg1">
                    <a:lumMod val="50000"/>
                  </a:schemeClr>
                </a:solidFill>
              </a:rPr>
              <a:t>會員</a:t>
            </a:r>
            <a:endParaRPr lang="zh-TW" altLang="en-US" sz="1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6" name="文字方塊 32"/>
          <p:cNvSpPr txBox="1">
            <a:spLocks noChangeArrowheads="1"/>
          </p:cNvSpPr>
          <p:nvPr/>
        </p:nvSpPr>
        <p:spPr bwMode="auto">
          <a:xfrm>
            <a:off x="8143900" y="5029214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 dirty="0">
                <a:ea typeface="微軟正黑體" pitchFamily="34" charset="-120"/>
              </a:rPr>
              <a:t>澳洲</a:t>
            </a:r>
          </a:p>
        </p:txBody>
      </p:sp>
      <p:cxnSp>
        <p:nvCxnSpPr>
          <p:cNvPr id="48" name="直線接點 47"/>
          <p:cNvCxnSpPr/>
          <p:nvPr/>
        </p:nvCxnSpPr>
        <p:spPr>
          <a:xfrm>
            <a:off x="7623216" y="5548349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9" name="文字方塊 32"/>
          <p:cNvSpPr txBox="1">
            <a:spLocks noChangeArrowheads="1"/>
          </p:cNvSpPr>
          <p:nvPr/>
        </p:nvSpPr>
        <p:spPr bwMode="auto">
          <a:xfrm>
            <a:off x="7475533" y="5929330"/>
            <a:ext cx="95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ea typeface="微軟正黑體" pitchFamily="34" charset="-120"/>
              </a:rPr>
              <a:t>紐西蘭</a:t>
            </a:r>
          </a:p>
        </p:txBody>
      </p:sp>
      <p:cxnSp>
        <p:nvCxnSpPr>
          <p:cNvPr id="50" name="直線接點 49"/>
          <p:cNvCxnSpPr/>
          <p:nvPr/>
        </p:nvCxnSpPr>
        <p:spPr>
          <a:xfrm>
            <a:off x="7643866" y="6357968"/>
            <a:ext cx="121441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2" name="文字方塊 51"/>
          <p:cNvSpPr txBox="1"/>
          <p:nvPr/>
        </p:nvSpPr>
        <p:spPr>
          <a:xfrm>
            <a:off x="7358082" y="5572140"/>
            <a:ext cx="1697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4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500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7429520" y="6357958"/>
            <a:ext cx="1697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</a:rPr>
              <a:t>2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商會、</a:t>
            </a:r>
            <a:r>
              <a:rPr lang="en-US" altLang="zh-TW" sz="1600" b="1" dirty="0" smtClean="0">
                <a:solidFill>
                  <a:srgbClr val="002060"/>
                </a:solidFill>
              </a:rPr>
              <a:t>130</a:t>
            </a:r>
            <a:r>
              <a:rPr lang="zh-TW" altLang="en-US" sz="1600" b="1" dirty="0" smtClean="0">
                <a:solidFill>
                  <a:srgbClr val="002060"/>
                </a:solidFill>
              </a:rPr>
              <a:t>會員</a:t>
            </a:r>
            <a:endParaRPr lang="zh-TW" altLang="en-US" sz="1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圖片 40" descr="東南亞南亞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513"/>
            <a:ext cx="8018463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圖片 42" descr="WRLD-OC-02-0003.png"/>
          <p:cNvPicPr>
            <a:picLocks noChangeAspect="1"/>
          </p:cNvPicPr>
          <p:nvPr/>
        </p:nvPicPr>
        <p:blipFill>
          <a:blip r:embed="rId3" cstate="print"/>
          <a:srcRect l="5463" t="45834" r="45312" b="10416"/>
          <a:stretch>
            <a:fillRect/>
          </a:stretch>
        </p:blipFill>
        <p:spPr>
          <a:xfrm>
            <a:off x="6929438" y="5381625"/>
            <a:ext cx="2214562" cy="1476375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50800" dist="1270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560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新南向國家僑務社群網絡</a:t>
            </a:r>
          </a:p>
        </p:txBody>
      </p:sp>
      <p:sp>
        <p:nvSpPr>
          <p:cNvPr id="25605" name="投影片編號版面配置區 5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09B331-01B4-4C79-BFC4-D7939495B726}" type="slidenum">
              <a:rPr lang="en-US" altLang="zh-TW"/>
              <a:pPr/>
              <a:t>7</a:t>
            </a:fld>
            <a:endParaRPr lang="en-US" altLang="zh-TW"/>
          </a:p>
        </p:txBody>
      </p:sp>
      <p:cxnSp>
        <p:nvCxnSpPr>
          <p:cNvPr id="42" name="直線接點 41"/>
          <p:cNvCxnSpPr/>
          <p:nvPr/>
        </p:nvCxnSpPr>
        <p:spPr>
          <a:xfrm>
            <a:off x="4286248" y="492761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07" name="文字方塊 32"/>
          <p:cNvSpPr txBox="1">
            <a:spLocks noChangeArrowheads="1"/>
          </p:cNvSpPr>
          <p:nvPr/>
        </p:nvSpPr>
        <p:spPr bwMode="auto">
          <a:xfrm>
            <a:off x="3286125" y="5143500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印尼</a:t>
            </a:r>
          </a:p>
        </p:txBody>
      </p:sp>
      <p:cxnSp>
        <p:nvCxnSpPr>
          <p:cNvPr id="44" name="直線接點 43"/>
          <p:cNvCxnSpPr/>
          <p:nvPr/>
        </p:nvCxnSpPr>
        <p:spPr>
          <a:xfrm>
            <a:off x="2017690" y="2572041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09" name="文字方塊 38"/>
          <p:cNvSpPr txBox="1">
            <a:spLocks noChangeArrowheads="1"/>
          </p:cNvSpPr>
          <p:nvPr/>
        </p:nvSpPr>
        <p:spPr bwMode="auto">
          <a:xfrm>
            <a:off x="2374900" y="2214563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緬甸</a:t>
            </a:r>
          </a:p>
        </p:txBody>
      </p:sp>
      <p:sp>
        <p:nvSpPr>
          <p:cNvPr id="25610" name="文字方塊 39"/>
          <p:cNvSpPr txBox="1">
            <a:spLocks noChangeArrowheads="1"/>
          </p:cNvSpPr>
          <p:nvPr/>
        </p:nvSpPr>
        <p:spPr bwMode="auto">
          <a:xfrm>
            <a:off x="1762125" y="2571750"/>
            <a:ext cx="2238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601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6,234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3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cxnSp>
        <p:nvCxnSpPr>
          <p:cNvPr id="47" name="直線接點 46"/>
          <p:cNvCxnSpPr/>
          <p:nvPr/>
        </p:nvCxnSpPr>
        <p:spPr>
          <a:xfrm>
            <a:off x="2500298" y="3500998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12" name="文字方塊 41"/>
          <p:cNvSpPr txBox="1">
            <a:spLocks noChangeArrowheads="1"/>
          </p:cNvSpPr>
          <p:nvPr/>
        </p:nvSpPr>
        <p:spPr bwMode="auto">
          <a:xfrm>
            <a:off x="2854325" y="3143250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泰國</a:t>
            </a:r>
          </a:p>
        </p:txBody>
      </p:sp>
      <p:sp>
        <p:nvSpPr>
          <p:cNvPr id="25613" name="文字方塊 42"/>
          <p:cNvSpPr txBox="1">
            <a:spLocks noChangeArrowheads="1"/>
          </p:cNvSpPr>
          <p:nvPr/>
        </p:nvSpPr>
        <p:spPr bwMode="auto">
          <a:xfrm>
            <a:off x="1928813" y="3500438"/>
            <a:ext cx="2238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306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2,670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15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sp>
        <p:nvSpPr>
          <p:cNvPr id="25614" name="文字方塊 44"/>
          <p:cNvSpPr txBox="1">
            <a:spLocks noChangeArrowheads="1"/>
          </p:cNvSpPr>
          <p:nvPr/>
        </p:nvSpPr>
        <p:spPr bwMode="auto">
          <a:xfrm>
            <a:off x="4718050" y="2357438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越南</a:t>
            </a:r>
          </a:p>
        </p:txBody>
      </p:sp>
      <p:sp>
        <p:nvSpPr>
          <p:cNvPr id="25615" name="文字方塊 45"/>
          <p:cNvSpPr txBox="1">
            <a:spLocks noChangeArrowheads="1"/>
          </p:cNvSpPr>
          <p:nvPr/>
        </p:nvSpPr>
        <p:spPr bwMode="auto">
          <a:xfrm>
            <a:off x="4071938" y="2714625"/>
            <a:ext cx="2390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1,509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3,860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2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cxnSp>
        <p:nvCxnSpPr>
          <p:cNvPr id="53" name="直線接點 52"/>
          <p:cNvCxnSpPr/>
          <p:nvPr/>
        </p:nvCxnSpPr>
        <p:spPr>
          <a:xfrm>
            <a:off x="4500562" y="3429000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4" name="文字方塊 53"/>
          <p:cNvSpPr txBox="1"/>
          <p:nvPr/>
        </p:nvSpPr>
        <p:spPr>
          <a:xfrm>
            <a:off x="4857750" y="3071813"/>
            <a:ext cx="6461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寮國</a:t>
            </a:r>
          </a:p>
        </p:txBody>
      </p:sp>
      <p:sp>
        <p:nvSpPr>
          <p:cNvPr id="55" name="文字方塊 54"/>
          <p:cNvSpPr txBox="1"/>
          <p:nvPr/>
        </p:nvSpPr>
        <p:spPr>
          <a:xfrm>
            <a:off x="4794250" y="3429000"/>
            <a:ext cx="16271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在學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3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人、校友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752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</a:t>
            </a:r>
            <a:endParaRPr kumimoji="0" lang="en-US" altLang="zh-TW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</a:endParaRPr>
          </a:p>
        </p:txBody>
      </p:sp>
      <p:cxnSp>
        <p:nvCxnSpPr>
          <p:cNvPr id="56" name="直線接點 55"/>
          <p:cNvCxnSpPr/>
          <p:nvPr/>
        </p:nvCxnSpPr>
        <p:spPr>
          <a:xfrm>
            <a:off x="4373394" y="3929066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7" name="文字方塊 56"/>
          <p:cNvSpPr txBox="1"/>
          <p:nvPr/>
        </p:nvSpPr>
        <p:spPr>
          <a:xfrm>
            <a:off x="4659313" y="3571875"/>
            <a:ext cx="8778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柬埔寨</a:t>
            </a:r>
          </a:p>
        </p:txBody>
      </p:sp>
      <p:sp>
        <p:nvSpPr>
          <p:cNvPr id="58" name="文字方塊 57"/>
          <p:cNvSpPr txBox="1"/>
          <p:nvPr/>
        </p:nvSpPr>
        <p:spPr>
          <a:xfrm>
            <a:off x="4659313" y="3929063"/>
            <a:ext cx="1627187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在學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1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人、校友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438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</a:t>
            </a:r>
          </a:p>
        </p:txBody>
      </p:sp>
      <p:cxnSp>
        <p:nvCxnSpPr>
          <p:cNvPr id="59" name="直線接點 58"/>
          <p:cNvCxnSpPr/>
          <p:nvPr/>
        </p:nvCxnSpPr>
        <p:spPr>
          <a:xfrm>
            <a:off x="6072198" y="3286123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23" name="文字方塊 53"/>
          <p:cNvSpPr txBox="1">
            <a:spLocks noChangeArrowheads="1"/>
          </p:cNvSpPr>
          <p:nvPr/>
        </p:nvSpPr>
        <p:spPr bwMode="auto">
          <a:xfrm>
            <a:off x="6286500" y="2928938"/>
            <a:ext cx="954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菲律賓</a:t>
            </a:r>
          </a:p>
        </p:txBody>
      </p:sp>
      <p:sp>
        <p:nvSpPr>
          <p:cNvPr id="25624" name="文字方塊 54"/>
          <p:cNvSpPr txBox="1">
            <a:spLocks noChangeArrowheads="1"/>
          </p:cNvSpPr>
          <p:nvPr/>
        </p:nvSpPr>
        <p:spPr bwMode="auto">
          <a:xfrm>
            <a:off x="6384925" y="3286125"/>
            <a:ext cx="1978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80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601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4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cxnSp>
        <p:nvCxnSpPr>
          <p:cNvPr id="62" name="直線接點 61"/>
          <p:cNvCxnSpPr/>
          <p:nvPr/>
        </p:nvCxnSpPr>
        <p:spPr>
          <a:xfrm>
            <a:off x="2714612" y="4572016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26" name="文字方塊 56"/>
          <p:cNvSpPr txBox="1">
            <a:spLocks noChangeArrowheads="1"/>
          </p:cNvSpPr>
          <p:nvPr/>
        </p:nvSpPr>
        <p:spPr bwMode="auto">
          <a:xfrm>
            <a:off x="2786063" y="4214813"/>
            <a:ext cx="1211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馬來西亞</a:t>
            </a:r>
          </a:p>
        </p:txBody>
      </p:sp>
      <p:sp>
        <p:nvSpPr>
          <p:cNvPr id="25627" name="文字方塊 57"/>
          <p:cNvSpPr txBox="1">
            <a:spLocks noChangeArrowheads="1"/>
          </p:cNvSpPr>
          <p:nvPr/>
        </p:nvSpPr>
        <p:spPr bwMode="auto">
          <a:xfrm>
            <a:off x="1714500" y="4643438"/>
            <a:ext cx="26050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10,135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45,014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53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cxnSp>
        <p:nvCxnSpPr>
          <p:cNvPr id="65" name="直線接點 64"/>
          <p:cNvCxnSpPr/>
          <p:nvPr/>
        </p:nvCxnSpPr>
        <p:spPr>
          <a:xfrm>
            <a:off x="4429124" y="271461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6" name="直線接點 65"/>
          <p:cNvCxnSpPr/>
          <p:nvPr/>
        </p:nvCxnSpPr>
        <p:spPr>
          <a:xfrm>
            <a:off x="214282" y="2428863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7" name="文字方塊 66"/>
          <p:cNvSpPr txBox="1"/>
          <p:nvPr/>
        </p:nvSpPr>
        <p:spPr>
          <a:xfrm>
            <a:off x="320675" y="2071688"/>
            <a:ext cx="1108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南亞地區</a:t>
            </a:r>
          </a:p>
        </p:txBody>
      </p:sp>
      <p:sp>
        <p:nvSpPr>
          <p:cNvPr id="68" name="文字方塊 67"/>
          <p:cNvSpPr txBox="1"/>
          <p:nvPr/>
        </p:nvSpPr>
        <p:spPr>
          <a:xfrm>
            <a:off x="71438" y="2428875"/>
            <a:ext cx="1627187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在學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4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人、校友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351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</a:t>
            </a:r>
            <a:endParaRPr kumimoji="0" lang="en-US" altLang="zh-TW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</a:endParaRPr>
          </a:p>
        </p:txBody>
      </p:sp>
      <p:cxnSp>
        <p:nvCxnSpPr>
          <p:cNvPr id="69" name="直線接點 68"/>
          <p:cNvCxnSpPr/>
          <p:nvPr/>
        </p:nvCxnSpPr>
        <p:spPr>
          <a:xfrm>
            <a:off x="5500694" y="4572574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0" name="文字方塊 69"/>
          <p:cNvSpPr txBox="1"/>
          <p:nvPr/>
        </p:nvSpPr>
        <p:spPr>
          <a:xfrm>
            <a:off x="6264275" y="4214813"/>
            <a:ext cx="6461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汶萊</a:t>
            </a:r>
          </a:p>
        </p:txBody>
      </p:sp>
      <p:sp>
        <p:nvSpPr>
          <p:cNvPr id="71" name="文字方塊 70"/>
          <p:cNvSpPr txBox="1"/>
          <p:nvPr/>
        </p:nvSpPr>
        <p:spPr>
          <a:xfrm>
            <a:off x="5715000" y="4572000"/>
            <a:ext cx="1719263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在學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30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人、校友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587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</a:t>
            </a:r>
            <a:endParaRPr kumimoji="0" lang="en-US" altLang="zh-TW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校友組織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2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個</a:t>
            </a:r>
          </a:p>
        </p:txBody>
      </p:sp>
      <p:cxnSp>
        <p:nvCxnSpPr>
          <p:cNvPr id="72" name="直線接點 71"/>
          <p:cNvCxnSpPr/>
          <p:nvPr/>
        </p:nvCxnSpPr>
        <p:spPr>
          <a:xfrm>
            <a:off x="3071802" y="5500713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3" name="文字方塊 72"/>
          <p:cNvSpPr txBox="1"/>
          <p:nvPr/>
        </p:nvSpPr>
        <p:spPr>
          <a:xfrm>
            <a:off x="4500563" y="4572000"/>
            <a:ext cx="8778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新加坡</a:t>
            </a:r>
          </a:p>
        </p:txBody>
      </p:sp>
      <p:sp>
        <p:nvSpPr>
          <p:cNvPr id="74" name="文字方塊 73"/>
          <p:cNvSpPr txBox="1"/>
          <p:nvPr/>
        </p:nvSpPr>
        <p:spPr>
          <a:xfrm>
            <a:off x="4286250" y="4967288"/>
            <a:ext cx="180975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在學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118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人、校友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874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人</a:t>
            </a:r>
            <a:endParaRPr kumimoji="0" lang="en-US" altLang="zh-TW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校友組織</a:t>
            </a:r>
            <a:r>
              <a:rPr kumimoji="0" lang="en-US" altLang="zh-TW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1</a:t>
            </a:r>
            <a:r>
              <a:rPr kumimoji="0" lang="zh-TW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rPr>
              <a:t>個</a:t>
            </a:r>
          </a:p>
        </p:txBody>
      </p:sp>
      <p:sp>
        <p:nvSpPr>
          <p:cNvPr id="25638" name="文字方塊 33"/>
          <p:cNvSpPr txBox="1">
            <a:spLocks noChangeArrowheads="1"/>
          </p:cNvSpPr>
          <p:nvPr/>
        </p:nvSpPr>
        <p:spPr bwMode="auto">
          <a:xfrm>
            <a:off x="3143250" y="5500688"/>
            <a:ext cx="2390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1,740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人、校友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8,150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12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sp>
        <p:nvSpPr>
          <p:cNvPr id="25640" name="文字方塊 32"/>
          <p:cNvSpPr txBox="1">
            <a:spLocks noChangeArrowheads="1"/>
          </p:cNvSpPr>
          <p:nvPr/>
        </p:nvSpPr>
        <p:spPr bwMode="auto">
          <a:xfrm>
            <a:off x="8143875" y="5029200"/>
            <a:ext cx="696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澳洲</a:t>
            </a:r>
          </a:p>
        </p:txBody>
      </p:sp>
      <p:sp>
        <p:nvSpPr>
          <p:cNvPr id="25641" name="文字方塊 33"/>
          <p:cNvSpPr txBox="1">
            <a:spLocks noChangeArrowheads="1"/>
          </p:cNvSpPr>
          <p:nvPr/>
        </p:nvSpPr>
        <p:spPr bwMode="auto">
          <a:xfrm>
            <a:off x="7021513" y="5548313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 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23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 人、校友 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64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 人</a:t>
            </a:r>
            <a:endParaRPr kumimoji="0" lang="en-US" altLang="zh-TW" sz="1400" b="1">
              <a:solidFill>
                <a:srgbClr val="7030A0"/>
              </a:solidFill>
              <a:latin typeface="Gill Sans MT"/>
              <a:ea typeface="微軟正黑體" pitchFamily="34" charset="-120"/>
            </a:endParaRPr>
          </a:p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校友組織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2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個</a:t>
            </a:r>
          </a:p>
        </p:txBody>
      </p:sp>
      <p:cxnSp>
        <p:nvCxnSpPr>
          <p:cNvPr id="48" name="直線接點 47"/>
          <p:cNvCxnSpPr/>
          <p:nvPr/>
        </p:nvCxnSpPr>
        <p:spPr>
          <a:xfrm>
            <a:off x="7623216" y="5548349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43" name="文字方塊 32"/>
          <p:cNvSpPr txBox="1">
            <a:spLocks noChangeArrowheads="1"/>
          </p:cNvSpPr>
          <p:nvPr/>
        </p:nvSpPr>
        <p:spPr bwMode="auto">
          <a:xfrm>
            <a:off x="7475538" y="6121400"/>
            <a:ext cx="95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b="1">
                <a:latin typeface="Gill Sans MT"/>
                <a:ea typeface="微軟正黑體" pitchFamily="34" charset="-120"/>
              </a:rPr>
              <a:t>紐西蘭</a:t>
            </a:r>
          </a:p>
        </p:txBody>
      </p:sp>
      <p:cxnSp>
        <p:nvCxnSpPr>
          <p:cNvPr id="50" name="直線接點 49"/>
          <p:cNvCxnSpPr/>
          <p:nvPr/>
        </p:nvCxnSpPr>
        <p:spPr>
          <a:xfrm>
            <a:off x="7643866" y="6550260"/>
            <a:ext cx="1214414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645" name="文字方塊 33"/>
          <p:cNvSpPr txBox="1">
            <a:spLocks noChangeArrowheads="1"/>
          </p:cNvSpPr>
          <p:nvPr/>
        </p:nvSpPr>
        <p:spPr bwMode="auto">
          <a:xfrm>
            <a:off x="7048500" y="6550025"/>
            <a:ext cx="2095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在學 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26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  人、校友 </a:t>
            </a:r>
            <a:r>
              <a:rPr kumimoji="0" lang="en-US" altLang="zh-TW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48</a:t>
            </a:r>
            <a:r>
              <a:rPr kumimoji="0" lang="zh-TW" altLang="en-US" sz="1400" b="1">
                <a:solidFill>
                  <a:srgbClr val="7030A0"/>
                </a:solidFill>
                <a:latin typeface="Gill Sans MT"/>
                <a:ea typeface="微軟正黑體" pitchFamily="34" charset="-120"/>
              </a:rPr>
              <a:t> 人</a:t>
            </a:r>
          </a:p>
        </p:txBody>
      </p:sp>
      <p:sp>
        <p:nvSpPr>
          <p:cNvPr id="49" name="矩形 48"/>
          <p:cNvSpPr/>
          <p:nvPr/>
        </p:nvSpPr>
        <p:spPr>
          <a:xfrm>
            <a:off x="5714976" y="1071546"/>
            <a:ext cx="3429024" cy="164307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6213" lvl="0" indent="-176213"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2,110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名在學</a:t>
            </a:r>
            <a:r>
              <a:rPr kumimoji="0" lang="zh-TW" altLang="en-US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僑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生（含高職僑生建教專班）</a:t>
            </a:r>
            <a:endParaRPr kumimoji="0" lang="en-US" altLang="zh-TW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176213" indent="-176213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2,466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名海外</a:t>
            </a:r>
            <a:r>
              <a:rPr kumimoji="0" lang="zh-TW" altLang="en-US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青年技術訓練班（海青班）在學</a:t>
            </a:r>
            <a:r>
              <a:rPr kumimoji="0"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學生</a:t>
            </a:r>
            <a:endParaRPr kumimoji="0" lang="en-US" altLang="zh-TW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lang="en-US" altLang="zh-TW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9,643</a:t>
            </a:r>
            <a:r>
              <a:rPr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名畢業</a:t>
            </a:r>
            <a:r>
              <a:rPr kumimoji="0" lang="zh-TW" altLang="en-US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留臺</a:t>
            </a:r>
            <a:r>
              <a:rPr kumimoji="0" lang="zh-TW" altLang="en-US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校友</a:t>
            </a:r>
            <a:endParaRPr kumimoji="0" lang="en-US" altLang="zh-TW" dirty="0">
              <a:ln w="12700" cmpd="sng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kumimoji="0" lang="zh-TW" altLang="en-US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留臺校友組織</a:t>
            </a:r>
            <a:r>
              <a:rPr kumimoji="0" lang="en-US" altLang="zh-TW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94</a:t>
            </a:r>
            <a:r>
              <a:rPr kumimoji="0" lang="zh-TW" altLang="en-US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>
          <a:xfrm>
            <a:off x="612648" y="6073072"/>
            <a:ext cx="1981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8</a:t>
            </a:fld>
            <a:endParaRPr kumimoji="0" lang="en-US"/>
          </a:p>
        </p:txBody>
      </p:sp>
      <p:grpSp>
        <p:nvGrpSpPr>
          <p:cNvPr id="3" name="群組 12"/>
          <p:cNvGrpSpPr/>
          <p:nvPr/>
        </p:nvGrpSpPr>
        <p:grpSpPr>
          <a:xfrm>
            <a:off x="-32" y="3371618"/>
            <a:ext cx="9144032" cy="1486142"/>
            <a:chOff x="-32" y="1357298"/>
            <a:chExt cx="9144032" cy="1486142"/>
          </a:xfrm>
        </p:grpSpPr>
        <p:grpSp>
          <p:nvGrpSpPr>
            <p:cNvPr id="4" name="群組 15"/>
            <p:cNvGrpSpPr/>
            <p:nvPr/>
          </p:nvGrpSpPr>
          <p:grpSpPr>
            <a:xfrm>
              <a:off x="-32" y="1357298"/>
              <a:ext cx="9144032" cy="1486142"/>
              <a:chOff x="-32" y="1357298"/>
              <a:chExt cx="9144032" cy="1486142"/>
            </a:xfrm>
          </p:grpSpPr>
          <p:pic>
            <p:nvPicPr>
              <p:cNvPr id="10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b="57576"/>
              <a:stretch>
                <a:fillRect/>
              </a:stretch>
            </p:blipFill>
            <p:spPr>
              <a:xfrm rot="5400000" flipV="1">
                <a:off x="757095" y="600171"/>
                <a:ext cx="1486142" cy="3000396"/>
              </a:xfrm>
              <a:prstGeom prst="rect">
                <a:avLst/>
              </a:prstGeom>
            </p:spPr>
          </p:pic>
          <p:pic>
            <p:nvPicPr>
              <p:cNvPr id="15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41666"/>
              <a:stretch>
                <a:fillRect/>
              </a:stretch>
            </p:blipFill>
            <p:spPr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</p:spPr>
          </p:pic>
        </p:grpSp>
        <p:sp>
          <p:nvSpPr>
            <p:cNvPr id="11" name="TextBox 19"/>
            <p:cNvSpPr txBox="1"/>
            <p:nvPr/>
          </p:nvSpPr>
          <p:spPr>
            <a:xfrm flipH="1">
              <a:off x="0" y="1571612"/>
              <a:ext cx="278320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000" b="1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uLnTx/>
                  <a:uFillTx/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lvl="0">
                <a:lnSpc>
                  <a:spcPct val="100000"/>
                </a:lnSpc>
              </a:pPr>
              <a:r>
                <a:rPr lang="zh-TW" altLang="en-US" sz="2600" dirty="0" smtClean="0">
                  <a:latin typeface="微軟正黑體" pitchFamily="34" charset="-120"/>
                  <a:ea typeface="微軟正黑體" pitchFamily="34" charset="-120"/>
                </a:rPr>
                <a:t>調整僑務</a:t>
              </a:r>
              <a:r>
                <a:rPr lang="en-US" altLang="zh-TW" sz="2600" dirty="0" smtClean="0"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2600" dirty="0" smtClean="0">
                  <a:latin typeface="微軟正黑體" pitchFamily="34" charset="-120"/>
                  <a:ea typeface="微軟正黑體" pitchFamily="34" charset="-120"/>
                </a:rPr>
              </a:br>
              <a:r>
                <a:rPr lang="zh-TW" altLang="en-US" sz="2600" dirty="0" smtClean="0">
                  <a:latin typeface="微軟正黑體" pitchFamily="34" charset="-120"/>
                  <a:ea typeface="微軟正黑體" pitchFamily="34" charset="-120"/>
                </a:rPr>
                <a:t>人力配置</a:t>
              </a:r>
              <a:endParaRPr lang="en-US" sz="26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7" name="TextBox 23"/>
            <p:cNvSpPr txBox="1"/>
            <p:nvPr/>
          </p:nvSpPr>
          <p:spPr>
            <a:xfrm>
              <a:off x="2857488" y="1603581"/>
              <a:ext cx="604867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TW" altLang="en-US" sz="2800" b="1" kern="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增派</a:t>
              </a:r>
              <a:r>
                <a:rPr lang="zh-TW" altLang="en-US" sz="2800" kern="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緬甸、越南胡志明市、河內市及馬來西亞</a:t>
              </a:r>
              <a:r>
                <a:rPr lang="zh-TW" altLang="en-US" sz="2800" b="1" kern="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僑務秘書</a:t>
              </a:r>
              <a:r>
                <a:rPr lang="en-US" altLang="zh-TW" sz="2800" b="1" kern="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4</a:t>
              </a:r>
              <a:r>
                <a:rPr lang="zh-TW" altLang="en-US" sz="2800" b="1" kern="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軟正黑體" pitchFamily="34" charset="-120"/>
                  <a:ea typeface="微軟正黑體" pitchFamily="34" charset="-120"/>
                  <a:cs typeface="Arial" pitchFamily="34" charset="0"/>
                </a:rPr>
                <a:t>人</a:t>
              </a:r>
              <a:endParaRPr lang="en-US" altLang="zh-CN" sz="2800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endParaRPr>
            </a:p>
          </p:txBody>
        </p:sp>
      </p:grpSp>
      <p:grpSp>
        <p:nvGrpSpPr>
          <p:cNvPr id="8" name="群組 23"/>
          <p:cNvGrpSpPr/>
          <p:nvPr/>
        </p:nvGrpSpPr>
        <p:grpSpPr>
          <a:xfrm>
            <a:off x="-32" y="5143512"/>
            <a:ext cx="9144032" cy="1502672"/>
            <a:chOff x="-32" y="1340768"/>
            <a:chExt cx="9144032" cy="1502672"/>
          </a:xfrm>
        </p:grpSpPr>
        <p:grpSp>
          <p:nvGrpSpPr>
            <p:cNvPr id="9" name="群組 15"/>
            <p:cNvGrpSpPr/>
            <p:nvPr/>
          </p:nvGrpSpPr>
          <p:grpSpPr>
            <a:xfrm>
              <a:off x="-32" y="1357298"/>
              <a:ext cx="9144032" cy="1486142"/>
              <a:chOff x="-32" y="1357298"/>
              <a:chExt cx="9144032" cy="1486142"/>
            </a:xfrm>
          </p:grpSpPr>
          <p:pic>
            <p:nvPicPr>
              <p:cNvPr id="28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b="57576"/>
              <a:stretch>
                <a:fillRect/>
              </a:stretch>
            </p:blipFill>
            <p:spPr>
              <a:xfrm rot="5400000" flipV="1">
                <a:off x="757095" y="600171"/>
                <a:ext cx="1486142" cy="3000396"/>
              </a:xfrm>
              <a:prstGeom prst="rect">
                <a:avLst/>
              </a:prstGeom>
            </p:spPr>
          </p:pic>
          <p:pic>
            <p:nvPicPr>
              <p:cNvPr id="29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41666"/>
              <a:stretch>
                <a:fillRect/>
              </a:stretch>
            </p:blipFill>
            <p:spPr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</p:spPr>
          </p:pic>
        </p:grpSp>
        <p:sp>
          <p:nvSpPr>
            <p:cNvPr id="26" name="TextBox 19"/>
            <p:cNvSpPr txBox="1"/>
            <p:nvPr/>
          </p:nvSpPr>
          <p:spPr>
            <a:xfrm flipH="1">
              <a:off x="323528" y="1628800"/>
              <a:ext cx="249748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000" b="1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uLnTx/>
                  <a:uFillTx/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lvl="0">
                <a:lnSpc>
                  <a:spcPct val="100000"/>
                </a:lnSpc>
              </a:pPr>
              <a:r>
                <a:rPr lang="zh-TW" altLang="en-US" sz="2600" dirty="0" smtClean="0">
                  <a:latin typeface="微軟正黑體" pitchFamily="34" charset="-120"/>
                  <a:ea typeface="微軟正黑體" pitchFamily="34" charset="-120"/>
                </a:rPr>
                <a:t>廣納僑社建言</a:t>
              </a:r>
              <a:endParaRPr lang="en-US" altLang="zh-TW" sz="2600" dirty="0" smtClean="0">
                <a:latin typeface="微軟正黑體" pitchFamily="34" charset="-120"/>
                <a:ea typeface="微軟正黑體" pitchFamily="34" charset="-120"/>
              </a:endParaRPr>
            </a:p>
            <a:p>
              <a:pPr lvl="0">
                <a:lnSpc>
                  <a:spcPct val="100000"/>
                </a:lnSpc>
              </a:pPr>
              <a:r>
                <a:rPr lang="zh-TW" altLang="en-US" sz="2600" dirty="0" smtClean="0">
                  <a:latin typeface="微軟正黑體" pitchFamily="34" charset="-120"/>
                  <a:ea typeface="微軟正黑體" pitchFamily="34" charset="-120"/>
                </a:rPr>
                <a:t>提供政策參據</a:t>
              </a:r>
              <a:endParaRPr lang="en-US" sz="26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2987824" y="1340768"/>
              <a:ext cx="57864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endParaRPr kumimoji="0" lang="en-US" altLang="zh-CN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Arial" pitchFamily="34" charset="0"/>
              </a:endParaRPr>
            </a:p>
          </p:txBody>
        </p:sp>
      </p:grpSp>
      <p:sp>
        <p:nvSpPr>
          <p:cNvPr id="32" name="TextBox 23"/>
          <p:cNvSpPr txBox="1"/>
          <p:nvPr/>
        </p:nvSpPr>
        <p:spPr>
          <a:xfrm>
            <a:off x="2987824" y="5302979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TW" altLang="en-US" sz="2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協輔僑界辦理</a:t>
            </a:r>
            <a:r>
              <a:rPr lang="en-US" altLang="zh-TW" sz="24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52</a:t>
            </a:r>
            <a:r>
              <a:rPr lang="zh-TW" altLang="en-US" sz="24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場新南向政策研討座談會</a:t>
            </a:r>
            <a:r>
              <a:rPr lang="zh-TW" altLang="en-US" sz="2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，廣蒐僑界意見領袖</a:t>
            </a:r>
            <a:r>
              <a:rPr lang="en-US" altLang="zh-TW" sz="2400" b="1" kern="0" dirty="0" smtClean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144</a:t>
            </a:r>
            <a:r>
              <a:rPr lang="zh-TW" altLang="en-US" sz="2400" b="1" kern="0" dirty="0" smtClean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項建言</a:t>
            </a:r>
            <a:r>
              <a:rPr lang="zh-TW" altLang="en-US" sz="2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，提送府院參用</a:t>
            </a:r>
            <a:endParaRPr kumimoji="0" lang="en-US" altLang="zh-CN" sz="2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grpSp>
        <p:nvGrpSpPr>
          <p:cNvPr id="13" name="群組 29"/>
          <p:cNvGrpSpPr/>
          <p:nvPr/>
        </p:nvGrpSpPr>
        <p:grpSpPr>
          <a:xfrm>
            <a:off x="-32" y="1657106"/>
            <a:ext cx="9144032" cy="1486142"/>
            <a:chOff x="-32" y="1357298"/>
            <a:chExt cx="9144032" cy="1486142"/>
          </a:xfrm>
        </p:grpSpPr>
        <p:grpSp>
          <p:nvGrpSpPr>
            <p:cNvPr id="14" name="群組 15"/>
            <p:cNvGrpSpPr/>
            <p:nvPr/>
          </p:nvGrpSpPr>
          <p:grpSpPr>
            <a:xfrm>
              <a:off x="-32" y="1357298"/>
              <a:ext cx="9144032" cy="1486142"/>
              <a:chOff x="-32" y="1357298"/>
              <a:chExt cx="9144032" cy="1486142"/>
            </a:xfrm>
          </p:grpSpPr>
          <p:pic>
            <p:nvPicPr>
              <p:cNvPr id="35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b="57576"/>
              <a:stretch>
                <a:fillRect/>
              </a:stretch>
            </p:blipFill>
            <p:spPr>
              <a:xfrm rot="5400000" flipV="1">
                <a:off x="757095" y="600171"/>
                <a:ext cx="1486142" cy="3000396"/>
              </a:xfrm>
              <a:prstGeom prst="rect">
                <a:avLst/>
              </a:prstGeom>
            </p:spPr>
          </p:pic>
          <p:pic>
            <p:nvPicPr>
              <p:cNvPr id="36" name="图片 1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 t="41666"/>
              <a:stretch>
                <a:fillRect/>
              </a:stretch>
            </p:blipFill>
            <p:spPr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</p:spPr>
          </p:pic>
        </p:grpSp>
        <p:sp>
          <p:nvSpPr>
            <p:cNvPr id="33" name="TextBox 19"/>
            <p:cNvSpPr txBox="1"/>
            <p:nvPr/>
          </p:nvSpPr>
          <p:spPr>
            <a:xfrm flipH="1">
              <a:off x="285720" y="1357298"/>
              <a:ext cx="249748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4000" b="1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uLnTx/>
                  <a:uFillTx/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lvl="0">
                <a:lnSpc>
                  <a:spcPct val="100000"/>
                </a:lnSpc>
              </a:pPr>
              <a:r>
                <a:rPr lang="zh-TW" altLang="en-US" sz="2800" dirty="0" smtClean="0">
                  <a:latin typeface="微軟正黑體" pitchFamily="34" charset="-120"/>
                  <a:ea typeface="微軟正黑體" pitchFamily="34" charset="-120"/>
                </a:rPr>
                <a:t>增聘僑界菁英擔任本會</a:t>
              </a:r>
              <a:r>
                <a:rPr lang="en-US" altLang="zh-TW" sz="2800" dirty="0" smtClean="0"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2800" dirty="0" smtClean="0">
                  <a:latin typeface="微軟正黑體" pitchFamily="34" charset="-120"/>
                  <a:ea typeface="微軟正黑體" pitchFamily="34" charset="-120"/>
                </a:rPr>
              </a:br>
              <a:r>
                <a:rPr lang="zh-TW" altLang="en-US" sz="2800" dirty="0" smtClean="0">
                  <a:latin typeface="微軟正黑體" pitchFamily="34" charset="-120"/>
                  <a:ea typeface="微軟正黑體" pitchFamily="34" charset="-120"/>
                </a:rPr>
                <a:t>僑務榮譽職</a:t>
              </a:r>
              <a:endParaRPr lang="en-US" sz="2800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4" name="TextBox 23"/>
            <p:cNvSpPr txBox="1"/>
            <p:nvPr/>
          </p:nvSpPr>
          <p:spPr>
            <a:xfrm>
              <a:off x="2928926" y="1500174"/>
              <a:ext cx="578647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defRPr/>
              </a:pP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新南向國家遴聘之僑務委員及僑務榮譽職人員，</a:t>
              </a:r>
              <a:r>
                <a:rPr lang="en-US" altLang="zh-TW" sz="2400" dirty="0" smtClean="0">
                  <a:latin typeface="Microsoft YaHei" pitchFamily="34" charset="-122"/>
                  <a:ea typeface="Microsoft YaHei" pitchFamily="34" charset="-122"/>
                </a:rPr>
                <a:t>105</a:t>
              </a: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年計</a:t>
              </a:r>
              <a:r>
                <a:rPr lang="en-US" altLang="zh-TW" sz="2400" dirty="0" smtClean="0">
                  <a:latin typeface="Microsoft YaHei" pitchFamily="34" charset="-122"/>
                  <a:ea typeface="Microsoft YaHei" pitchFamily="34" charset="-122"/>
                </a:rPr>
                <a:t>677</a:t>
              </a: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人，</a:t>
              </a:r>
              <a:endParaRPr lang="en-US" altLang="zh-TW" sz="2400" dirty="0" smtClean="0">
                <a:latin typeface="Microsoft YaHei" pitchFamily="34" charset="-122"/>
                <a:ea typeface="Microsoft YaHei" pitchFamily="34" charset="-122"/>
              </a:endParaRPr>
            </a:p>
            <a:p>
              <a:pPr algn="just">
                <a:defRPr/>
              </a:pP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          </a:t>
              </a:r>
              <a:r>
                <a:rPr lang="en-US" altLang="zh-TW" sz="2400" dirty="0" smtClean="0">
                  <a:latin typeface="Microsoft YaHei" pitchFamily="34" charset="-122"/>
                  <a:ea typeface="Microsoft YaHei" pitchFamily="34" charset="-122"/>
                </a:rPr>
                <a:t>106</a:t>
              </a: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年增加至</a:t>
              </a:r>
              <a:r>
                <a:rPr lang="en-US" altLang="zh-TW" sz="2400" dirty="0" smtClean="0">
                  <a:latin typeface="Microsoft YaHei" pitchFamily="34" charset="-122"/>
                  <a:ea typeface="Microsoft YaHei" pitchFamily="34" charset="-122"/>
                </a:rPr>
                <a:t>742</a:t>
              </a:r>
              <a:r>
                <a:rPr lang="zh-TW" altLang="en-US" sz="2400" dirty="0" smtClean="0">
                  <a:latin typeface="Microsoft YaHei" pitchFamily="34" charset="-122"/>
                  <a:ea typeface="Microsoft YaHei" pitchFamily="34" charset="-122"/>
                </a:rPr>
                <a:t>人，</a:t>
              </a:r>
              <a:r>
                <a:rPr lang="zh-TW" altLang="en-US" sz="2400" b="1" dirty="0" smtClean="0">
                  <a:solidFill>
                    <a:srgbClr val="00B050"/>
                  </a:solidFill>
                  <a:latin typeface="Microsoft YaHei" pitchFamily="34" charset="-122"/>
                  <a:ea typeface="Microsoft YaHei" pitchFamily="34" charset="-122"/>
                </a:rPr>
                <a:t>增加</a:t>
              </a:r>
              <a:r>
                <a:rPr lang="en-US" altLang="zh-TW" sz="2400" b="1" dirty="0" smtClean="0">
                  <a:solidFill>
                    <a:srgbClr val="00B050"/>
                  </a:solidFill>
                  <a:latin typeface="Microsoft YaHei" pitchFamily="34" charset="-122"/>
                  <a:ea typeface="Microsoft YaHei" pitchFamily="34" charset="-122"/>
                </a:rPr>
                <a:t>65</a:t>
              </a:r>
              <a:r>
                <a:rPr lang="zh-TW" altLang="en-US" sz="2400" b="1" dirty="0" smtClean="0">
                  <a:solidFill>
                    <a:srgbClr val="00B050"/>
                  </a:solidFill>
                  <a:latin typeface="Microsoft YaHei" pitchFamily="34" charset="-122"/>
                  <a:ea typeface="Microsoft YaHei" pitchFamily="34" charset="-122"/>
                </a:rPr>
                <a:t>人</a:t>
              </a: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icrosoft YaHei" pitchFamily="34" charset="-122"/>
                <a:ea typeface="Microsoft YaHei" pitchFamily="34" charset="-122"/>
                <a:cs typeface="Arial" pitchFamily="34" charset="0"/>
              </a:endParaRPr>
            </a:p>
          </p:txBody>
        </p:sp>
      </p:grpSp>
      <p:sp>
        <p:nvSpPr>
          <p:cNvPr id="25" name="標題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/>
          <a:lstStyle/>
          <a:p>
            <a:r>
              <a:rPr lang="zh-TW" altLang="en-US" dirty="0" smtClean="0"/>
              <a:t>新南向國家僑務社群網絡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投影片編號版面配置區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9</a:t>
            </a:fld>
            <a:endParaRPr kumimoji="0" lang="en-US"/>
          </a:p>
        </p:txBody>
      </p:sp>
      <p:graphicFrame>
        <p:nvGraphicFramePr>
          <p:cNvPr id="50" name="內容版面配置區 49"/>
          <p:cNvGraphicFramePr>
            <a:graphicFrameLocks noGrp="1"/>
          </p:cNvGraphicFramePr>
          <p:nvPr>
            <p:ph sz="quarter" idx="1"/>
          </p:nvPr>
        </p:nvGraphicFramePr>
        <p:xfrm>
          <a:off x="457200" y="1420198"/>
          <a:ext cx="8229600" cy="4937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1-</a:t>
            </a:r>
            <a:r>
              <a:rPr lang="zh-TW" altLang="en-US" dirty="0" smtClean="0"/>
              <a:t>人才培育</a:t>
            </a:r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97603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圖表 46"/>
          <p:cNvGraphicFramePr/>
          <p:nvPr/>
        </p:nvGraphicFramePr>
        <p:xfrm>
          <a:off x="5286380" y="3643314"/>
          <a:ext cx="3857620" cy="2671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6" name="圖表 45"/>
          <p:cNvGraphicFramePr/>
          <p:nvPr/>
        </p:nvGraphicFramePr>
        <p:xfrm>
          <a:off x="5214942" y="1285860"/>
          <a:ext cx="3929058" cy="2414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459" name="投影片編號版面配置區 3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C61F9C7-556F-4AA9-B3D1-E245A2995BAE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10" name="圆角矩形 1"/>
          <p:cNvSpPr/>
          <p:nvPr/>
        </p:nvSpPr>
        <p:spPr>
          <a:xfrm>
            <a:off x="1981200" y="1162050"/>
            <a:ext cx="7162800" cy="5472113"/>
          </a:xfrm>
          <a:custGeom>
            <a:avLst/>
            <a:gdLst/>
            <a:ahLst/>
            <a:cxnLst/>
            <a:rect l="l" t="t" r="r" b="b"/>
            <a:pathLst>
              <a:path w="6373932" h="6040664">
                <a:moveTo>
                  <a:pt x="7473" y="0"/>
                </a:moveTo>
                <a:lnTo>
                  <a:pt x="123539" y="0"/>
                </a:lnTo>
                <a:lnTo>
                  <a:pt x="123539" y="5658999"/>
                </a:lnTo>
                <a:cubicBezTo>
                  <a:pt x="123539" y="5800213"/>
                  <a:pt x="241633" y="5914690"/>
                  <a:pt x="387309" y="5914690"/>
                </a:cubicBezTo>
                <a:lnTo>
                  <a:pt x="6373932" y="5914690"/>
                </a:lnTo>
                <a:lnTo>
                  <a:pt x="6373932" y="6040664"/>
                </a:lnTo>
                <a:lnTo>
                  <a:pt x="263770" y="6040664"/>
                </a:lnTo>
                <a:cubicBezTo>
                  <a:pt x="118094" y="6040664"/>
                  <a:pt x="0" y="5926188"/>
                  <a:pt x="0" y="5784974"/>
                </a:cubicBezTo>
                <a:lnTo>
                  <a:pt x="0" y="50858"/>
                </a:lnTo>
                <a:close/>
              </a:path>
            </a:pathLst>
          </a:custGeom>
          <a:solidFill>
            <a:srgbClr val="4BACC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圆角矩形 1"/>
          <p:cNvSpPr/>
          <p:nvPr/>
        </p:nvSpPr>
        <p:spPr>
          <a:xfrm>
            <a:off x="1874838" y="1185863"/>
            <a:ext cx="7269162" cy="5683250"/>
          </a:xfrm>
          <a:custGeom>
            <a:avLst/>
            <a:gdLst/>
            <a:ahLst/>
            <a:cxnLst/>
            <a:rect l="l" t="t" r="r" b="b"/>
            <a:pathLst>
              <a:path w="6469385" h="6275766">
                <a:moveTo>
                  <a:pt x="0" y="0"/>
                </a:moveTo>
                <a:lnTo>
                  <a:pt x="145686" y="0"/>
                </a:lnTo>
                <a:lnTo>
                  <a:pt x="145686" y="5840190"/>
                </a:lnTo>
                <a:cubicBezTo>
                  <a:pt x="145686" y="6001351"/>
                  <a:pt x="284951" y="6131997"/>
                  <a:pt x="456743" y="6131997"/>
                </a:cubicBezTo>
                <a:lnTo>
                  <a:pt x="6469385" y="6131997"/>
                </a:lnTo>
                <a:lnTo>
                  <a:pt x="6469385" y="6275766"/>
                </a:lnTo>
                <a:lnTo>
                  <a:pt x="311057" y="6275766"/>
                </a:lnTo>
                <a:cubicBezTo>
                  <a:pt x="139265" y="6275766"/>
                  <a:pt x="0" y="6145120"/>
                  <a:pt x="0" y="5983959"/>
                </a:cubicBezTo>
                <a:close/>
              </a:path>
            </a:pathLst>
          </a:cu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圆角矩形 1"/>
          <p:cNvSpPr/>
          <p:nvPr/>
        </p:nvSpPr>
        <p:spPr>
          <a:xfrm>
            <a:off x="1643063" y="1143000"/>
            <a:ext cx="7500937" cy="5286375"/>
          </a:xfrm>
          <a:custGeom>
            <a:avLst/>
            <a:gdLst/>
            <a:ahLst/>
            <a:cxnLst/>
            <a:rect l="l" t="t" r="r" b="b"/>
            <a:pathLst>
              <a:path w="6675030" h="5836680">
                <a:moveTo>
                  <a:pt x="0" y="0"/>
                </a:moveTo>
                <a:lnTo>
                  <a:pt x="134832" y="0"/>
                </a:lnTo>
                <a:lnTo>
                  <a:pt x="134832" y="5455015"/>
                </a:lnTo>
                <a:cubicBezTo>
                  <a:pt x="134832" y="5596229"/>
                  <a:pt x="263721" y="5710706"/>
                  <a:pt x="422714" y="5710706"/>
                </a:cubicBezTo>
                <a:lnTo>
                  <a:pt x="6675030" y="5710706"/>
                </a:lnTo>
                <a:lnTo>
                  <a:pt x="6675030" y="5836680"/>
                </a:lnTo>
                <a:lnTo>
                  <a:pt x="287882" y="5836680"/>
                </a:lnTo>
                <a:cubicBezTo>
                  <a:pt x="128889" y="5836680"/>
                  <a:pt x="0" y="5722204"/>
                  <a:pt x="0" y="5580990"/>
                </a:cubicBezTo>
                <a:close/>
              </a:path>
            </a:pathLst>
          </a:cu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3" name="椭圆 32"/>
          <p:cNvSpPr/>
          <p:nvPr/>
        </p:nvSpPr>
        <p:spPr>
          <a:xfrm>
            <a:off x="1414463" y="1865313"/>
            <a:ext cx="727075" cy="777875"/>
          </a:xfrm>
          <a:prstGeom prst="ellipse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19465" name="直接连接符 33"/>
          <p:cNvCxnSpPr>
            <a:cxnSpLocks noChangeShapeType="1"/>
          </p:cNvCxnSpPr>
          <p:nvPr/>
        </p:nvCxnSpPr>
        <p:spPr bwMode="auto">
          <a:xfrm flipV="1">
            <a:off x="1849438" y="2573338"/>
            <a:ext cx="930275" cy="0"/>
          </a:xfrm>
          <a:prstGeom prst="line">
            <a:avLst/>
          </a:prstGeom>
          <a:noFill/>
          <a:ln w="28575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15" name="圆角矩形 34"/>
          <p:cNvSpPr/>
          <p:nvPr/>
        </p:nvSpPr>
        <p:spPr>
          <a:xfrm>
            <a:off x="2411760" y="1556792"/>
            <a:ext cx="2811587" cy="1943646"/>
          </a:xfrm>
          <a:prstGeom prst="roundRect">
            <a:avLst>
              <a:gd name="adj" fmla="val 10006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7" name="圆角矩形 36"/>
          <p:cNvSpPr/>
          <p:nvPr/>
        </p:nvSpPr>
        <p:spPr>
          <a:xfrm>
            <a:off x="2483768" y="1628800"/>
            <a:ext cx="2595019" cy="1800200"/>
          </a:xfrm>
          <a:prstGeom prst="roundRect">
            <a:avLst>
              <a:gd name="adj" fmla="val 10006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innerShdw blurRad="63500" dist="25400" dir="13500000">
              <a:prstClr val="black">
                <a:alpha val="61000"/>
              </a:prstClr>
            </a:inn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8" name="椭圆 37"/>
          <p:cNvSpPr/>
          <p:nvPr/>
        </p:nvSpPr>
        <p:spPr>
          <a:xfrm>
            <a:off x="1547664" y="4797152"/>
            <a:ext cx="673100" cy="720725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cxnSp>
        <p:nvCxnSpPr>
          <p:cNvPr id="19" name="直接连接符 38"/>
          <p:cNvCxnSpPr/>
          <p:nvPr/>
        </p:nvCxnSpPr>
        <p:spPr>
          <a:xfrm flipV="1">
            <a:off x="2195736" y="5157192"/>
            <a:ext cx="538162" cy="0"/>
          </a:xfrm>
          <a:prstGeom prst="line">
            <a:avLst/>
          </a:prstGeom>
          <a:noFill/>
          <a:ln w="2857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20" name="圆角矩形 39"/>
          <p:cNvSpPr/>
          <p:nvPr/>
        </p:nvSpPr>
        <p:spPr>
          <a:xfrm>
            <a:off x="2411760" y="3571876"/>
            <a:ext cx="2803182" cy="2714644"/>
          </a:xfrm>
          <a:prstGeom prst="roundRect">
            <a:avLst>
              <a:gd name="adj" fmla="val 10006"/>
            </a:avLst>
          </a:prstGeom>
          <a:solidFill>
            <a:sysClr val="windowText" lastClr="000000">
              <a:lumMod val="65000"/>
              <a:lumOff val="35000"/>
            </a:sysClr>
          </a:solidFill>
          <a:ln w="25400" cap="flat" cmpd="sng" algn="ctr">
            <a:noFill/>
            <a:prstDash val="solid"/>
          </a:ln>
          <a:effectLst>
            <a:outerShdw dist="38100" algn="l" rotWithShape="0">
              <a:prstClr val="black">
                <a:alpha val="49000"/>
              </a:prstClr>
            </a:out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2" name="圆角矩形 41"/>
          <p:cNvSpPr/>
          <p:nvPr/>
        </p:nvSpPr>
        <p:spPr>
          <a:xfrm>
            <a:off x="2555776" y="3643314"/>
            <a:ext cx="2587728" cy="2571768"/>
          </a:xfrm>
          <a:prstGeom prst="roundRect">
            <a:avLst>
              <a:gd name="adj" fmla="val 10006"/>
            </a:avLst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innerShdw blurRad="63500" dist="25400" dir="13500000">
              <a:prstClr val="black">
                <a:alpha val="61000"/>
              </a:prstClr>
            </a:innerShdw>
          </a:effectLst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8" name="圆角矩形 1"/>
          <p:cNvSpPr/>
          <p:nvPr/>
        </p:nvSpPr>
        <p:spPr>
          <a:xfrm rot="16200000">
            <a:off x="-1962944" y="3105944"/>
            <a:ext cx="5184775" cy="1258888"/>
          </a:xfrm>
          <a:custGeom>
            <a:avLst/>
            <a:gdLst/>
            <a:ahLst/>
            <a:cxnLst/>
            <a:rect l="l" t="t" r="r" b="b"/>
            <a:pathLst>
              <a:path w="5769171" h="1259631">
                <a:moveTo>
                  <a:pt x="5769171" y="1150753"/>
                </a:moveTo>
                <a:lnTo>
                  <a:pt x="5769171" y="1259631"/>
                </a:lnTo>
                <a:lnTo>
                  <a:pt x="248814" y="1259631"/>
                </a:lnTo>
                <a:cubicBezTo>
                  <a:pt x="111398" y="1259631"/>
                  <a:pt x="0" y="1160690"/>
                  <a:pt x="0" y="1038640"/>
                </a:cubicBezTo>
                <a:lnTo>
                  <a:pt x="0" y="0"/>
                </a:lnTo>
                <a:lnTo>
                  <a:pt x="116534" y="0"/>
                </a:lnTo>
                <a:lnTo>
                  <a:pt x="116534" y="929761"/>
                </a:lnTo>
                <a:cubicBezTo>
                  <a:pt x="116534" y="1051811"/>
                  <a:pt x="227932" y="1150753"/>
                  <a:pt x="365348" y="1150753"/>
                </a:cubicBezTo>
                <a:close/>
              </a:path>
            </a:pathLst>
          </a:custGeom>
          <a:solidFill>
            <a:srgbClr val="4BACC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29" name="TextBox 48"/>
          <p:cNvSpPr txBox="1"/>
          <p:nvPr/>
        </p:nvSpPr>
        <p:spPr>
          <a:xfrm>
            <a:off x="1285875" y="1744663"/>
            <a:ext cx="963613" cy="827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4000" b="1" kern="0" dirty="0">
                <a:solidFill>
                  <a:sysClr val="window" lastClr="FFFFFF"/>
                </a:solidFill>
                <a:latin typeface="Candara" pitchFamily="34" charset="0"/>
                <a:ea typeface="微软雅黑" pitchFamily="34" charset="-122"/>
                <a:cs typeface="Calibri" pitchFamily="34" charset="0"/>
              </a:rPr>
              <a:t>01</a:t>
            </a:r>
            <a:endParaRPr kumimoji="0" lang="en-US" altLang="zh-CN" sz="4400" b="1" kern="0" dirty="0">
              <a:solidFill>
                <a:sysClr val="window" lastClr="FFFFFF"/>
              </a:solidFill>
              <a:latin typeface="Candara" pitchFamily="34" charset="0"/>
              <a:ea typeface="微软雅黑" pitchFamily="34" charset="-122"/>
              <a:cs typeface="Calibri" pitchFamily="34" charset="0"/>
            </a:endParaRPr>
          </a:p>
        </p:txBody>
      </p:sp>
      <p:sp>
        <p:nvSpPr>
          <p:cNvPr id="30" name="TextBox 49"/>
          <p:cNvSpPr txBox="1"/>
          <p:nvPr/>
        </p:nvSpPr>
        <p:spPr>
          <a:xfrm>
            <a:off x="1475656" y="4653136"/>
            <a:ext cx="803275" cy="754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3600" b="1" kern="0" dirty="0">
                <a:solidFill>
                  <a:sysClr val="window" lastClr="FFFFFF"/>
                </a:solidFill>
                <a:latin typeface="Candara" pitchFamily="34" charset="0"/>
                <a:ea typeface="微软雅黑" pitchFamily="34" charset="-122"/>
                <a:cs typeface="Calibri" pitchFamily="34" charset="0"/>
              </a:rPr>
              <a:t>02</a:t>
            </a:r>
            <a:endParaRPr kumimoji="0" lang="en-US" altLang="zh-CN" sz="4000" b="1" kern="0" dirty="0">
              <a:solidFill>
                <a:sysClr val="window" lastClr="FFFFFF"/>
              </a:solidFill>
              <a:latin typeface="Candara" pitchFamily="34" charset="0"/>
              <a:ea typeface="微软雅黑" pitchFamily="34" charset="-122"/>
              <a:cs typeface="Calibri" pitchFamily="34" charset="0"/>
            </a:endParaRPr>
          </a:p>
        </p:txBody>
      </p:sp>
      <p:sp>
        <p:nvSpPr>
          <p:cNvPr id="32" name="TextBox 51"/>
          <p:cNvSpPr txBox="1"/>
          <p:nvPr/>
        </p:nvSpPr>
        <p:spPr>
          <a:xfrm>
            <a:off x="492443" y="1268760"/>
            <a:ext cx="677108" cy="4196020"/>
          </a:xfrm>
          <a:prstGeom prst="rect">
            <a:avLst/>
          </a:prstGeom>
          <a:noFill/>
        </p:spPr>
        <p:txBody>
          <a:bodyPr vert="eaVert" wrap="square">
            <a:spAutoFit/>
          </a:bodyPr>
          <a:lstStyle/>
          <a:p>
            <a:pPr>
              <a:defRPr/>
            </a:pPr>
            <a:r>
              <a:rPr lang="zh-TW" altLang="en-US" sz="3200" b="1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</a:rPr>
              <a:t>技職僑生大幅成長</a:t>
            </a:r>
            <a:endParaRPr lang="en-US" altLang="zh-TW" sz="3200" b="1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 3"/>
          <p:cNvSpPr/>
          <p:nvPr/>
        </p:nvSpPr>
        <p:spPr>
          <a:xfrm>
            <a:off x="6500826" y="1285860"/>
            <a:ext cx="1224136" cy="1060644"/>
          </a:xfrm>
          <a:prstGeom prst="swooshArrow">
            <a:avLst>
              <a:gd name="adj1" fmla="val 22990"/>
              <a:gd name="adj2" fmla="val 40015"/>
            </a:avLst>
          </a:prstGeom>
          <a:solidFill>
            <a:srgbClr val="FF33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4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8" name=" 3"/>
          <p:cNvSpPr/>
          <p:nvPr/>
        </p:nvSpPr>
        <p:spPr>
          <a:xfrm>
            <a:off x="6498859" y="3643314"/>
            <a:ext cx="1287851" cy="1284592"/>
          </a:xfrm>
          <a:prstGeom prst="swooshArrow">
            <a:avLst>
              <a:gd name="adj1" fmla="val 17414"/>
              <a:gd name="adj2" fmla="val 40015"/>
            </a:avLst>
          </a:prstGeom>
          <a:solidFill>
            <a:srgbClr val="FF3300">
              <a:alpha val="82000"/>
            </a:srgb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4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3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1-</a:t>
            </a:r>
            <a:r>
              <a:rPr lang="zh-TW" altLang="en-US" dirty="0" smtClean="0"/>
              <a:t>人才培育</a:t>
            </a:r>
            <a:endParaRPr lang="zh-TW" altLang="en-US" dirty="0"/>
          </a:p>
        </p:txBody>
      </p:sp>
      <p:sp>
        <p:nvSpPr>
          <p:cNvPr id="48" name="文字方塊 47"/>
          <p:cNvSpPr txBox="1"/>
          <p:nvPr/>
        </p:nvSpPr>
        <p:spPr>
          <a:xfrm>
            <a:off x="8358214" y="385762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Microsoft YaHei" pitchFamily="34" charset="-122"/>
                <a:ea typeface="Microsoft YaHei" pitchFamily="34" charset="-122"/>
              </a:rPr>
              <a:t>人</a:t>
            </a:r>
            <a:endParaRPr lang="zh-TW" altLang="en-US" dirty="0">
              <a:solidFill>
                <a:srgbClr val="FF000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6072198" y="1142984"/>
            <a:ext cx="928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成長</a:t>
            </a:r>
            <a:r>
              <a:rPr lang="en-US" altLang="zh-TW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100%</a:t>
            </a:r>
            <a:endParaRPr lang="zh-TW" altLang="en-US" b="1" dirty="0">
              <a:solidFill>
                <a:srgbClr val="7030A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50" name="文字方塊 49"/>
          <p:cNvSpPr txBox="1"/>
          <p:nvPr/>
        </p:nvSpPr>
        <p:spPr>
          <a:xfrm>
            <a:off x="5929322" y="3714752"/>
            <a:ext cx="107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成長</a:t>
            </a:r>
            <a:r>
              <a:rPr lang="en-US" altLang="zh-TW" b="1" dirty="0" smtClean="0">
                <a:solidFill>
                  <a:srgbClr val="7030A0"/>
                </a:solidFill>
                <a:latin typeface="Microsoft YaHei" pitchFamily="34" charset="-122"/>
                <a:ea typeface="Microsoft YaHei" pitchFamily="34" charset="-122"/>
              </a:rPr>
              <a:t>14.17%</a:t>
            </a:r>
            <a:endParaRPr lang="zh-TW" altLang="en-US" b="1" dirty="0">
              <a:solidFill>
                <a:srgbClr val="7030A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1" name="TextBox 52"/>
          <p:cNvSpPr txBox="1"/>
          <p:nvPr/>
        </p:nvSpPr>
        <p:spPr>
          <a:xfrm>
            <a:off x="2482850" y="1628775"/>
            <a:ext cx="2732088" cy="1878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Microsoft YaHei" pitchFamily="34" charset="-122"/>
                <a:ea typeface="Microsoft YaHei" pitchFamily="34" charset="-122"/>
              </a:rPr>
              <a:t>高職僑生建教專班人數</a:t>
            </a:r>
            <a:r>
              <a:rPr kumimoji="0" lang="en-US" altLang="zh-TW" b="1" dirty="0">
                <a:latin typeface="Microsoft YaHei" pitchFamily="34" charset="-122"/>
                <a:ea typeface="Microsoft YaHei" pitchFamily="34" charset="-122"/>
              </a:rPr>
              <a:t/>
            </a:r>
            <a:br>
              <a:rPr kumimoji="0" lang="en-US" altLang="zh-TW" b="1" dirty="0">
                <a:latin typeface="Microsoft YaHei" pitchFamily="34" charset="-122"/>
                <a:ea typeface="Microsoft YaHei" pitchFamily="34" charset="-122"/>
              </a:rPr>
            </a:br>
            <a:r>
              <a:rPr kumimoji="0" lang="zh-TW" altLang="en-US" b="1" dirty="0">
                <a:latin typeface="Microsoft YaHei" pitchFamily="34" charset="-122"/>
                <a:ea typeface="Microsoft YaHei" pitchFamily="34" charset="-122"/>
              </a:rPr>
              <a:t>倍增</a:t>
            </a:r>
            <a:endParaRPr kumimoji="0" lang="en-US" altLang="zh-TW" b="1" dirty="0">
              <a:latin typeface="Microsoft YaHei" pitchFamily="34" charset="-122"/>
              <a:ea typeface="Microsoft YaHei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106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學年度計有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校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19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班開班，較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5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校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7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班大幅增加，且預定招收</a:t>
            </a:r>
            <a:r>
              <a:rPr kumimoji="0" lang="en-US" altLang="zh-TW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1,500</a:t>
            </a:r>
            <a:r>
              <a:rPr kumimoji="0" lang="zh-TW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人，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較</a:t>
            </a:r>
            <a:r>
              <a:rPr kumimoji="0" lang="en-US" altLang="zh-TW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105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學年招收</a:t>
            </a:r>
            <a:r>
              <a:rPr kumimoji="0" lang="en-US" altLang="zh-TW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754</a:t>
            </a:r>
            <a:r>
              <a:rPr kumimoji="0" lang="zh-TW" altLang="en-US" sz="1600" b="1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人，</a:t>
            </a:r>
            <a:r>
              <a:rPr kumimoji="0" lang="zh-TW" altLang="en-US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增加</a:t>
            </a:r>
            <a:r>
              <a:rPr kumimoji="0" lang="en-US" altLang="zh-TW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100</a:t>
            </a:r>
            <a:r>
              <a:rPr kumimoji="0" lang="zh-TW" altLang="en-US" sz="1600" b="1" kern="0" dirty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％</a:t>
            </a:r>
            <a:endParaRPr kumimoji="0" lang="en-US" altLang="zh-CN" sz="1600" b="1" kern="0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35" name="TextBox 53"/>
          <p:cNvSpPr txBox="1"/>
          <p:nvPr/>
        </p:nvSpPr>
        <p:spPr>
          <a:xfrm>
            <a:off x="2555875" y="3700463"/>
            <a:ext cx="2659063" cy="2586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海外青年技術訓練班（海青班）人數成長</a:t>
            </a:r>
            <a:endParaRPr kumimoji="0" lang="en-US" altLang="zh-TW" b="1" kern="0" dirty="0"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1.106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期開班數達</a:t>
            </a:r>
            <a:r>
              <a:rPr kumimoji="0" lang="en-US" altLang="zh-TW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39</a:t>
            </a:r>
            <a:r>
              <a:rPr kumimoji="0" lang="zh-TW" altLang="en-US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班，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較上期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班，成長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50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％，報到人數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1,346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人創歷年新高，較上期報到人數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1,179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人，增加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167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人，成長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14.17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％。</a:t>
            </a:r>
            <a:endParaRPr kumimoji="0" lang="en-US" altLang="zh-TW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2.106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年創新增開秋季班，預估招收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200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人。</a:t>
            </a:r>
            <a:endParaRPr kumimoji="0" lang="en-US" altLang="zh-TW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  <a:p>
            <a:pPr marL="180975" indent="-1809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3.107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年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37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期申請學校達</a:t>
            </a:r>
            <a:r>
              <a:rPr kumimoji="0" lang="en-US" altLang="zh-TW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50</a:t>
            </a:r>
            <a:r>
              <a:rPr kumimoji="0" lang="zh-TW" altLang="en-US" sz="14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校</a:t>
            </a:r>
            <a:r>
              <a:rPr kumimoji="0" lang="en-US" altLang="zh-TW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105</a:t>
            </a:r>
            <a:r>
              <a:rPr kumimoji="0" lang="zh-TW" altLang="en-US" sz="1400" b="1" kern="0" dirty="0">
                <a:latin typeface="Microsoft YaHei" pitchFamily="34" charset="-122"/>
                <a:ea typeface="Microsoft YaHei" pitchFamily="34" charset="-122"/>
                <a:cs typeface="Arial" pitchFamily="34" charset="0"/>
              </a:rPr>
              <a:t>班</a:t>
            </a:r>
            <a:endParaRPr kumimoji="0" lang="en-US" altLang="zh-CN" sz="1400" b="1" kern="0" dirty="0">
              <a:latin typeface="Microsoft YaHei" pitchFamily="34" charset="-122"/>
              <a:ea typeface="Microsoft YaHei" pitchFamily="34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0"/>
          <p:cNvSpPr/>
          <p:nvPr/>
        </p:nvSpPr>
        <p:spPr>
          <a:xfrm>
            <a:off x="285750" y="3786188"/>
            <a:ext cx="7358063" cy="777875"/>
          </a:xfrm>
          <a:custGeom>
            <a:avLst/>
            <a:gdLst>
              <a:gd name="connsiteX0" fmla="*/ 0 w 6192688"/>
              <a:gd name="connsiteY0" fmla="*/ 0 h 1261899"/>
              <a:gd name="connsiteX1" fmla="*/ 1656183 w 6192688"/>
              <a:gd name="connsiteY1" fmla="*/ 0 h 1261899"/>
              <a:gd name="connsiteX2" fmla="*/ 4179979 w 6192688"/>
              <a:gd name="connsiteY2" fmla="*/ 0 h 1261899"/>
              <a:gd name="connsiteX3" fmla="*/ 6192688 w 6192688"/>
              <a:gd name="connsiteY3" fmla="*/ 0 h 1261899"/>
              <a:gd name="connsiteX4" fmla="*/ 6192688 w 6192688"/>
              <a:gd name="connsiteY4" fmla="*/ 72008 h 1261899"/>
              <a:gd name="connsiteX5" fmla="*/ 4176343 w 6192688"/>
              <a:gd name="connsiteY5" fmla="*/ 72008 h 1261899"/>
              <a:gd name="connsiteX6" fmla="*/ 2918081 w 6192688"/>
              <a:gd name="connsiteY6" fmla="*/ 1261899 h 1261899"/>
              <a:gd name="connsiteX7" fmla="*/ 1659819 w 6192688"/>
              <a:gd name="connsiteY7" fmla="*/ 72008 h 1261899"/>
              <a:gd name="connsiteX8" fmla="*/ 0 w 6192688"/>
              <a:gd name="connsiteY8" fmla="*/ 72008 h 1261899"/>
              <a:gd name="connsiteX9" fmla="*/ 91440 w 6192688"/>
              <a:gd name="connsiteY9" fmla="*/ 91440 h 1261899"/>
              <a:gd name="connsiteX0" fmla="*/ 1656183 w 6192688"/>
              <a:gd name="connsiteY0" fmla="*/ 0 h 1261899"/>
              <a:gd name="connsiteX1" fmla="*/ 4179979 w 6192688"/>
              <a:gd name="connsiteY1" fmla="*/ 0 h 1261899"/>
              <a:gd name="connsiteX2" fmla="*/ 6192688 w 6192688"/>
              <a:gd name="connsiteY2" fmla="*/ 0 h 1261899"/>
              <a:gd name="connsiteX3" fmla="*/ 6192688 w 6192688"/>
              <a:gd name="connsiteY3" fmla="*/ 72008 h 1261899"/>
              <a:gd name="connsiteX4" fmla="*/ 4176343 w 6192688"/>
              <a:gd name="connsiteY4" fmla="*/ 72008 h 1261899"/>
              <a:gd name="connsiteX5" fmla="*/ 2918081 w 6192688"/>
              <a:gd name="connsiteY5" fmla="*/ 1261899 h 1261899"/>
              <a:gd name="connsiteX6" fmla="*/ 1659819 w 6192688"/>
              <a:gd name="connsiteY6" fmla="*/ 72008 h 1261899"/>
              <a:gd name="connsiteX7" fmla="*/ 0 w 6192688"/>
              <a:gd name="connsiteY7" fmla="*/ 72008 h 1261899"/>
              <a:gd name="connsiteX8" fmla="*/ 91440 w 6192688"/>
              <a:gd name="connsiteY8" fmla="*/ 91440 h 1261899"/>
              <a:gd name="connsiteX0" fmla="*/ 4179979 w 6192688"/>
              <a:gd name="connsiteY0" fmla="*/ 0 h 1261899"/>
              <a:gd name="connsiteX1" fmla="*/ 6192688 w 6192688"/>
              <a:gd name="connsiteY1" fmla="*/ 0 h 1261899"/>
              <a:gd name="connsiteX2" fmla="*/ 6192688 w 6192688"/>
              <a:gd name="connsiteY2" fmla="*/ 72008 h 1261899"/>
              <a:gd name="connsiteX3" fmla="*/ 4176343 w 6192688"/>
              <a:gd name="connsiteY3" fmla="*/ 72008 h 1261899"/>
              <a:gd name="connsiteX4" fmla="*/ 2918081 w 6192688"/>
              <a:gd name="connsiteY4" fmla="*/ 1261899 h 1261899"/>
              <a:gd name="connsiteX5" fmla="*/ 1659819 w 6192688"/>
              <a:gd name="connsiteY5" fmla="*/ 72008 h 1261899"/>
              <a:gd name="connsiteX6" fmla="*/ 0 w 6192688"/>
              <a:gd name="connsiteY6" fmla="*/ 72008 h 1261899"/>
              <a:gd name="connsiteX7" fmla="*/ 91440 w 6192688"/>
              <a:gd name="connsiteY7" fmla="*/ 91440 h 1261899"/>
              <a:gd name="connsiteX0" fmla="*/ 6192688 w 6192688"/>
              <a:gd name="connsiteY0" fmla="*/ 0 h 1261899"/>
              <a:gd name="connsiteX1" fmla="*/ 6192688 w 6192688"/>
              <a:gd name="connsiteY1" fmla="*/ 72008 h 1261899"/>
              <a:gd name="connsiteX2" fmla="*/ 4176343 w 6192688"/>
              <a:gd name="connsiteY2" fmla="*/ 72008 h 1261899"/>
              <a:gd name="connsiteX3" fmla="*/ 2918081 w 6192688"/>
              <a:gd name="connsiteY3" fmla="*/ 1261899 h 1261899"/>
              <a:gd name="connsiteX4" fmla="*/ 1659819 w 6192688"/>
              <a:gd name="connsiteY4" fmla="*/ 72008 h 1261899"/>
              <a:gd name="connsiteX5" fmla="*/ 0 w 6192688"/>
              <a:gd name="connsiteY5" fmla="*/ 72008 h 1261899"/>
              <a:gd name="connsiteX6" fmla="*/ 91440 w 6192688"/>
              <a:gd name="connsiteY6" fmla="*/ 91440 h 1261899"/>
              <a:gd name="connsiteX0" fmla="*/ 6192688 w 6192688"/>
              <a:gd name="connsiteY0" fmla="*/ 7233 h 1197124"/>
              <a:gd name="connsiteX1" fmla="*/ 4176343 w 6192688"/>
              <a:gd name="connsiteY1" fmla="*/ 7233 h 1197124"/>
              <a:gd name="connsiteX2" fmla="*/ 2918081 w 6192688"/>
              <a:gd name="connsiteY2" fmla="*/ 1197124 h 1197124"/>
              <a:gd name="connsiteX3" fmla="*/ 1659819 w 6192688"/>
              <a:gd name="connsiteY3" fmla="*/ 7233 h 1197124"/>
              <a:gd name="connsiteX4" fmla="*/ 0 w 6192688"/>
              <a:gd name="connsiteY4" fmla="*/ 7233 h 1197124"/>
              <a:gd name="connsiteX5" fmla="*/ 91440 w 6192688"/>
              <a:gd name="connsiteY5" fmla="*/ 26665 h 1197124"/>
              <a:gd name="connsiteX0" fmla="*/ 6101248 w 6101248"/>
              <a:gd name="connsiteY0" fmla="*/ 0 h 1189891"/>
              <a:gd name="connsiteX1" fmla="*/ 4084903 w 6101248"/>
              <a:gd name="connsiteY1" fmla="*/ 0 h 1189891"/>
              <a:gd name="connsiteX2" fmla="*/ 2826641 w 6101248"/>
              <a:gd name="connsiteY2" fmla="*/ 1189891 h 1189891"/>
              <a:gd name="connsiteX3" fmla="*/ 1568379 w 6101248"/>
              <a:gd name="connsiteY3" fmla="*/ 0 h 1189891"/>
              <a:gd name="connsiteX4" fmla="*/ 0 w 6101248"/>
              <a:gd name="connsiteY4" fmla="*/ 19432 h 1189891"/>
              <a:gd name="connsiteX0" fmla="*/ 6144791 w 6144791"/>
              <a:gd name="connsiteY0" fmla="*/ 0 h 1189891"/>
              <a:gd name="connsiteX1" fmla="*/ 4128446 w 6144791"/>
              <a:gd name="connsiteY1" fmla="*/ 0 h 1189891"/>
              <a:gd name="connsiteX2" fmla="*/ 2870184 w 6144791"/>
              <a:gd name="connsiteY2" fmla="*/ 1189891 h 1189891"/>
              <a:gd name="connsiteX3" fmla="*/ 1611922 w 6144791"/>
              <a:gd name="connsiteY3" fmla="*/ 0 h 1189891"/>
              <a:gd name="connsiteX4" fmla="*/ 0 w 6144791"/>
              <a:gd name="connsiteY4" fmla="*/ 4918 h 1189891"/>
              <a:gd name="connsiteX0" fmla="*/ 9163763 w 9163763"/>
              <a:gd name="connsiteY0" fmla="*/ 14515 h 1189891"/>
              <a:gd name="connsiteX1" fmla="*/ 4128446 w 9163763"/>
              <a:gd name="connsiteY1" fmla="*/ 0 h 1189891"/>
              <a:gd name="connsiteX2" fmla="*/ 2870184 w 9163763"/>
              <a:gd name="connsiteY2" fmla="*/ 1189891 h 1189891"/>
              <a:gd name="connsiteX3" fmla="*/ 1611922 w 9163763"/>
              <a:gd name="connsiteY3" fmla="*/ 0 h 1189891"/>
              <a:gd name="connsiteX4" fmla="*/ 0 w 9163763"/>
              <a:gd name="connsiteY4" fmla="*/ 4918 h 118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763" h="1189891">
                <a:moveTo>
                  <a:pt x="9163763" y="14515"/>
                </a:moveTo>
                <a:lnTo>
                  <a:pt x="4128446" y="0"/>
                </a:lnTo>
                <a:cubicBezTo>
                  <a:pt x="4092690" y="663472"/>
                  <a:pt x="3542913" y="1189891"/>
                  <a:pt x="2870184" y="1189891"/>
                </a:cubicBezTo>
                <a:cubicBezTo>
                  <a:pt x="2197455" y="1189891"/>
                  <a:pt x="1647677" y="663471"/>
                  <a:pt x="1611922" y="0"/>
                </a:cubicBezTo>
                <a:lnTo>
                  <a:pt x="0" y="4918"/>
                </a:lnTo>
              </a:path>
            </a:pathLst>
          </a:custGeom>
          <a:noFill/>
          <a:ln w="76200" cap="flat" cmpd="thinThick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pic>
        <p:nvPicPr>
          <p:cNvPr id="20483" name="圖片 38" descr="夢想職飛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786063"/>
            <a:ext cx="2878137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投影片編號版面配置區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D39DC93-6196-48F2-8C95-596DD2DA59B5}" type="slidenum">
              <a:rPr lang="en-US" altLang="zh-TW"/>
              <a:pPr/>
              <a:t>11</a:t>
            </a:fld>
            <a:endParaRPr lang="en-US" altLang="zh-TW"/>
          </a:p>
        </p:txBody>
      </p:sp>
      <p:sp>
        <p:nvSpPr>
          <p:cNvPr id="47" name="椭圆 10"/>
          <p:cNvSpPr/>
          <p:nvPr/>
        </p:nvSpPr>
        <p:spPr>
          <a:xfrm>
            <a:off x="-1071563" y="2071688"/>
            <a:ext cx="9163051" cy="777875"/>
          </a:xfrm>
          <a:custGeom>
            <a:avLst/>
            <a:gdLst>
              <a:gd name="connsiteX0" fmla="*/ 0 w 6192688"/>
              <a:gd name="connsiteY0" fmla="*/ 0 h 1261899"/>
              <a:gd name="connsiteX1" fmla="*/ 1656183 w 6192688"/>
              <a:gd name="connsiteY1" fmla="*/ 0 h 1261899"/>
              <a:gd name="connsiteX2" fmla="*/ 4179979 w 6192688"/>
              <a:gd name="connsiteY2" fmla="*/ 0 h 1261899"/>
              <a:gd name="connsiteX3" fmla="*/ 6192688 w 6192688"/>
              <a:gd name="connsiteY3" fmla="*/ 0 h 1261899"/>
              <a:gd name="connsiteX4" fmla="*/ 6192688 w 6192688"/>
              <a:gd name="connsiteY4" fmla="*/ 72008 h 1261899"/>
              <a:gd name="connsiteX5" fmla="*/ 4176343 w 6192688"/>
              <a:gd name="connsiteY5" fmla="*/ 72008 h 1261899"/>
              <a:gd name="connsiteX6" fmla="*/ 2918081 w 6192688"/>
              <a:gd name="connsiteY6" fmla="*/ 1261899 h 1261899"/>
              <a:gd name="connsiteX7" fmla="*/ 1659819 w 6192688"/>
              <a:gd name="connsiteY7" fmla="*/ 72008 h 1261899"/>
              <a:gd name="connsiteX8" fmla="*/ 0 w 6192688"/>
              <a:gd name="connsiteY8" fmla="*/ 72008 h 1261899"/>
              <a:gd name="connsiteX9" fmla="*/ 91440 w 6192688"/>
              <a:gd name="connsiteY9" fmla="*/ 91440 h 1261899"/>
              <a:gd name="connsiteX0" fmla="*/ 1656183 w 6192688"/>
              <a:gd name="connsiteY0" fmla="*/ 0 h 1261899"/>
              <a:gd name="connsiteX1" fmla="*/ 4179979 w 6192688"/>
              <a:gd name="connsiteY1" fmla="*/ 0 h 1261899"/>
              <a:gd name="connsiteX2" fmla="*/ 6192688 w 6192688"/>
              <a:gd name="connsiteY2" fmla="*/ 0 h 1261899"/>
              <a:gd name="connsiteX3" fmla="*/ 6192688 w 6192688"/>
              <a:gd name="connsiteY3" fmla="*/ 72008 h 1261899"/>
              <a:gd name="connsiteX4" fmla="*/ 4176343 w 6192688"/>
              <a:gd name="connsiteY4" fmla="*/ 72008 h 1261899"/>
              <a:gd name="connsiteX5" fmla="*/ 2918081 w 6192688"/>
              <a:gd name="connsiteY5" fmla="*/ 1261899 h 1261899"/>
              <a:gd name="connsiteX6" fmla="*/ 1659819 w 6192688"/>
              <a:gd name="connsiteY6" fmla="*/ 72008 h 1261899"/>
              <a:gd name="connsiteX7" fmla="*/ 0 w 6192688"/>
              <a:gd name="connsiteY7" fmla="*/ 72008 h 1261899"/>
              <a:gd name="connsiteX8" fmla="*/ 91440 w 6192688"/>
              <a:gd name="connsiteY8" fmla="*/ 91440 h 1261899"/>
              <a:gd name="connsiteX0" fmla="*/ 4179979 w 6192688"/>
              <a:gd name="connsiteY0" fmla="*/ 0 h 1261899"/>
              <a:gd name="connsiteX1" fmla="*/ 6192688 w 6192688"/>
              <a:gd name="connsiteY1" fmla="*/ 0 h 1261899"/>
              <a:gd name="connsiteX2" fmla="*/ 6192688 w 6192688"/>
              <a:gd name="connsiteY2" fmla="*/ 72008 h 1261899"/>
              <a:gd name="connsiteX3" fmla="*/ 4176343 w 6192688"/>
              <a:gd name="connsiteY3" fmla="*/ 72008 h 1261899"/>
              <a:gd name="connsiteX4" fmla="*/ 2918081 w 6192688"/>
              <a:gd name="connsiteY4" fmla="*/ 1261899 h 1261899"/>
              <a:gd name="connsiteX5" fmla="*/ 1659819 w 6192688"/>
              <a:gd name="connsiteY5" fmla="*/ 72008 h 1261899"/>
              <a:gd name="connsiteX6" fmla="*/ 0 w 6192688"/>
              <a:gd name="connsiteY6" fmla="*/ 72008 h 1261899"/>
              <a:gd name="connsiteX7" fmla="*/ 91440 w 6192688"/>
              <a:gd name="connsiteY7" fmla="*/ 91440 h 1261899"/>
              <a:gd name="connsiteX0" fmla="*/ 6192688 w 6192688"/>
              <a:gd name="connsiteY0" fmla="*/ 0 h 1261899"/>
              <a:gd name="connsiteX1" fmla="*/ 6192688 w 6192688"/>
              <a:gd name="connsiteY1" fmla="*/ 72008 h 1261899"/>
              <a:gd name="connsiteX2" fmla="*/ 4176343 w 6192688"/>
              <a:gd name="connsiteY2" fmla="*/ 72008 h 1261899"/>
              <a:gd name="connsiteX3" fmla="*/ 2918081 w 6192688"/>
              <a:gd name="connsiteY3" fmla="*/ 1261899 h 1261899"/>
              <a:gd name="connsiteX4" fmla="*/ 1659819 w 6192688"/>
              <a:gd name="connsiteY4" fmla="*/ 72008 h 1261899"/>
              <a:gd name="connsiteX5" fmla="*/ 0 w 6192688"/>
              <a:gd name="connsiteY5" fmla="*/ 72008 h 1261899"/>
              <a:gd name="connsiteX6" fmla="*/ 91440 w 6192688"/>
              <a:gd name="connsiteY6" fmla="*/ 91440 h 1261899"/>
              <a:gd name="connsiteX0" fmla="*/ 6192688 w 6192688"/>
              <a:gd name="connsiteY0" fmla="*/ 7233 h 1197124"/>
              <a:gd name="connsiteX1" fmla="*/ 4176343 w 6192688"/>
              <a:gd name="connsiteY1" fmla="*/ 7233 h 1197124"/>
              <a:gd name="connsiteX2" fmla="*/ 2918081 w 6192688"/>
              <a:gd name="connsiteY2" fmla="*/ 1197124 h 1197124"/>
              <a:gd name="connsiteX3" fmla="*/ 1659819 w 6192688"/>
              <a:gd name="connsiteY3" fmla="*/ 7233 h 1197124"/>
              <a:gd name="connsiteX4" fmla="*/ 0 w 6192688"/>
              <a:gd name="connsiteY4" fmla="*/ 7233 h 1197124"/>
              <a:gd name="connsiteX5" fmla="*/ 91440 w 6192688"/>
              <a:gd name="connsiteY5" fmla="*/ 26665 h 1197124"/>
              <a:gd name="connsiteX0" fmla="*/ 6101248 w 6101248"/>
              <a:gd name="connsiteY0" fmla="*/ 0 h 1189891"/>
              <a:gd name="connsiteX1" fmla="*/ 4084903 w 6101248"/>
              <a:gd name="connsiteY1" fmla="*/ 0 h 1189891"/>
              <a:gd name="connsiteX2" fmla="*/ 2826641 w 6101248"/>
              <a:gd name="connsiteY2" fmla="*/ 1189891 h 1189891"/>
              <a:gd name="connsiteX3" fmla="*/ 1568379 w 6101248"/>
              <a:gd name="connsiteY3" fmla="*/ 0 h 1189891"/>
              <a:gd name="connsiteX4" fmla="*/ 0 w 6101248"/>
              <a:gd name="connsiteY4" fmla="*/ 19432 h 1189891"/>
              <a:gd name="connsiteX0" fmla="*/ 6144791 w 6144791"/>
              <a:gd name="connsiteY0" fmla="*/ 0 h 1189891"/>
              <a:gd name="connsiteX1" fmla="*/ 4128446 w 6144791"/>
              <a:gd name="connsiteY1" fmla="*/ 0 h 1189891"/>
              <a:gd name="connsiteX2" fmla="*/ 2870184 w 6144791"/>
              <a:gd name="connsiteY2" fmla="*/ 1189891 h 1189891"/>
              <a:gd name="connsiteX3" fmla="*/ 1611922 w 6144791"/>
              <a:gd name="connsiteY3" fmla="*/ 0 h 1189891"/>
              <a:gd name="connsiteX4" fmla="*/ 0 w 6144791"/>
              <a:gd name="connsiteY4" fmla="*/ 4918 h 1189891"/>
              <a:gd name="connsiteX0" fmla="*/ 9163763 w 9163763"/>
              <a:gd name="connsiteY0" fmla="*/ 14515 h 1189891"/>
              <a:gd name="connsiteX1" fmla="*/ 4128446 w 9163763"/>
              <a:gd name="connsiteY1" fmla="*/ 0 h 1189891"/>
              <a:gd name="connsiteX2" fmla="*/ 2870184 w 9163763"/>
              <a:gd name="connsiteY2" fmla="*/ 1189891 h 1189891"/>
              <a:gd name="connsiteX3" fmla="*/ 1611922 w 9163763"/>
              <a:gd name="connsiteY3" fmla="*/ 0 h 1189891"/>
              <a:gd name="connsiteX4" fmla="*/ 0 w 9163763"/>
              <a:gd name="connsiteY4" fmla="*/ 4918 h 118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63763" h="1189891">
                <a:moveTo>
                  <a:pt x="9163763" y="14515"/>
                </a:moveTo>
                <a:lnTo>
                  <a:pt x="4128446" y="0"/>
                </a:lnTo>
                <a:cubicBezTo>
                  <a:pt x="4092690" y="663472"/>
                  <a:pt x="3542913" y="1189891"/>
                  <a:pt x="2870184" y="1189891"/>
                </a:cubicBezTo>
                <a:cubicBezTo>
                  <a:pt x="2197455" y="1189891"/>
                  <a:pt x="1647677" y="663471"/>
                  <a:pt x="1611922" y="0"/>
                </a:cubicBezTo>
                <a:lnTo>
                  <a:pt x="0" y="4918"/>
                </a:lnTo>
              </a:path>
            </a:pathLst>
          </a:custGeom>
          <a:noFill/>
          <a:ln w="76200" cap="flat" cmpd="thinThick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sp>
        <p:nvSpPr>
          <p:cNvPr id="48" name="椭圆 13"/>
          <p:cNvSpPr/>
          <p:nvPr/>
        </p:nvSpPr>
        <p:spPr>
          <a:xfrm>
            <a:off x="620713" y="1143000"/>
            <a:ext cx="2232025" cy="1690688"/>
          </a:xfrm>
          <a:prstGeom prst="ellipse">
            <a:avLst/>
          </a:prstGeom>
          <a:noFill/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 kern="0">
              <a:solidFill>
                <a:sysClr val="window" lastClr="FFFFFF"/>
              </a:solidFill>
              <a:latin typeface="微软雅黑"/>
              <a:ea typeface="宋体"/>
            </a:endParaRPr>
          </a:p>
        </p:txBody>
      </p:sp>
      <p:sp>
        <p:nvSpPr>
          <p:cNvPr id="49" name="椭圆 15"/>
          <p:cNvSpPr/>
          <p:nvPr/>
        </p:nvSpPr>
        <p:spPr>
          <a:xfrm>
            <a:off x="692150" y="1214438"/>
            <a:ext cx="2089150" cy="1547812"/>
          </a:xfrm>
          <a:prstGeom prst="ellipse">
            <a:avLst/>
          </a:prstGeom>
          <a:solidFill>
            <a:srgbClr val="C0504D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28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圆角矩形 18"/>
          <p:cNvSpPr/>
          <p:nvPr/>
        </p:nvSpPr>
        <p:spPr>
          <a:xfrm>
            <a:off x="3779838" y="1790700"/>
            <a:ext cx="2006600" cy="576263"/>
          </a:xfrm>
          <a:prstGeom prst="roundRect">
            <a:avLst>
              <a:gd name="adj" fmla="val 36824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105</a:t>
            </a:r>
            <a:r>
              <a:rPr kumimoji="0" lang="zh-TW" altLang="en-US" sz="28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kumimoji="0" lang="zh-CN" altLang="en-US" sz="2800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圆角矩形 20"/>
          <p:cNvSpPr/>
          <p:nvPr/>
        </p:nvSpPr>
        <p:spPr>
          <a:xfrm>
            <a:off x="3786188" y="3429000"/>
            <a:ext cx="2006600" cy="576263"/>
          </a:xfrm>
          <a:prstGeom prst="roundRect">
            <a:avLst>
              <a:gd name="adj" fmla="val 36824"/>
            </a:avLst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800" b="1" kern="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106</a:t>
            </a:r>
            <a:r>
              <a:rPr kumimoji="0" lang="zh-TW" altLang="en-US" sz="2800" b="1" kern="0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endParaRPr kumimoji="0" lang="zh-CN" altLang="en-US" sz="2800" b="1" kern="0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21"/>
          <p:cNvSpPr txBox="1"/>
          <p:nvPr/>
        </p:nvSpPr>
        <p:spPr>
          <a:xfrm>
            <a:off x="3643313" y="2357438"/>
            <a:ext cx="5143500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105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月試辦「東南亞臺商企業攬才媒合會」，計有</a:t>
            </a:r>
            <a:r>
              <a:rPr kumimoji="0" lang="en-US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31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家廠商，</a:t>
            </a:r>
            <a:r>
              <a:rPr kumimoji="0" lang="en-US" altLang="zh-TW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400</a:t>
            </a:r>
            <a:r>
              <a:rPr kumimoji="0" lang="zh-TW" altLang="en-US" sz="2000" kern="0" dirty="0">
                <a:solidFill>
                  <a:sysClr val="window" lastClr="FFFFFF">
                    <a:lumMod val="50000"/>
                  </a:sysClr>
                </a:solidFill>
                <a:latin typeface="微软雅黑" pitchFamily="34" charset="-122"/>
                <a:ea typeface="微软雅黑" pitchFamily="34" charset="-122"/>
              </a:rPr>
              <a:t>餘名僑生參加</a:t>
            </a:r>
          </a:p>
        </p:txBody>
      </p:sp>
      <p:sp>
        <p:nvSpPr>
          <p:cNvPr id="53" name="TextBox 22"/>
          <p:cNvSpPr txBox="1"/>
          <p:nvPr/>
        </p:nvSpPr>
        <p:spPr>
          <a:xfrm>
            <a:off x="3571875" y="3962158"/>
            <a:ext cx="5572125" cy="2332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2563" indent="-1825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106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年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14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日及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月</a:t>
            </a:r>
            <a:r>
              <a:rPr kumimoji="0" lang="en-US" altLang="zh-TW" sz="2000" kern="0" dirty="0" smtClean="0">
                <a:latin typeface="微软雅黑" pitchFamily="34" charset="-122"/>
                <a:ea typeface="微软雅黑" pitchFamily="34" charset="-122"/>
              </a:rPr>
              <a:t>15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日分別於中區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及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北區辦理</a:t>
            </a:r>
            <a:r>
              <a:rPr kumimoji="0" lang="zh-TW" altLang="en-US" sz="2000" b="1" kern="0" dirty="0" smtClean="0">
                <a:latin typeface="微软雅黑" pitchFamily="34" charset="-122"/>
                <a:ea typeface="微软雅黑" pitchFamily="34" charset="-122"/>
              </a:rPr>
              <a:t>「東南亞僑</a:t>
            </a:r>
            <a:r>
              <a:rPr kumimoji="0" lang="zh-TW" altLang="en-US" sz="2000" b="1" kern="0" dirty="0">
                <a:latin typeface="微软雅黑" pitchFamily="34" charset="-122"/>
                <a:ea typeface="微软雅黑" pitchFamily="34" charset="-122"/>
              </a:rPr>
              <a:t>臺商攬才博覽會</a:t>
            </a:r>
            <a:r>
              <a:rPr kumimoji="0" lang="zh-TW" altLang="en-US" sz="2000" b="1" kern="0" dirty="0" smtClean="0">
                <a:latin typeface="微软雅黑" pitchFamily="34" charset="-122"/>
                <a:ea typeface="微软雅黑" pitchFamily="34" charset="-122"/>
              </a:rPr>
              <a:t>」</a:t>
            </a:r>
            <a:endParaRPr lang="en-US" altLang="zh-TW" sz="2000" kern="0" dirty="0" smtClean="0">
              <a:latin typeface="微软雅黑" pitchFamily="34" charset="-122"/>
              <a:ea typeface="微软雅黑" pitchFamily="34" charset="-122"/>
            </a:endParaRPr>
          </a:p>
          <a:p>
            <a:pPr marL="182563" indent="-1825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邀請逾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百餘家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廠商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，提供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逾</a:t>
            </a:r>
            <a:r>
              <a:rPr kumimoji="0"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1,800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個</a:t>
            </a:r>
            <a:r>
              <a:rPr kumimoji="0" lang="zh-TW" altLang="en-US" sz="2000" kern="0" dirty="0">
                <a:latin typeface="微软雅黑" pitchFamily="34" charset="-122"/>
                <a:ea typeface="微软雅黑" pitchFamily="34" charset="-122"/>
              </a:rPr>
              <a:t>職</a:t>
            </a:r>
            <a:r>
              <a:rPr kumimoji="0" lang="zh-TW" altLang="en-US" sz="2000" kern="0" dirty="0" smtClean="0">
                <a:latin typeface="微软雅黑" pitchFamily="34" charset="-122"/>
                <a:ea typeface="微软雅黑" pitchFamily="34" charset="-122"/>
              </a:rPr>
              <a:t>缺，預計應屆畢業僑生</a:t>
            </a:r>
            <a:r>
              <a:rPr kumimoji="0"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3,000</a:t>
            </a:r>
            <a:r>
              <a:rPr kumimoji="0" lang="zh-TW" altLang="en-US" sz="2400" b="1" kern="0" dirty="0">
                <a:latin typeface="微软雅黑" pitchFamily="34" charset="-122"/>
                <a:ea typeface="微软雅黑" pitchFamily="34" charset="-122"/>
              </a:rPr>
              <a:t>餘人</a:t>
            </a:r>
            <a:r>
              <a:rPr kumimoji="0" lang="zh-TW" altLang="en-US" sz="2400" b="1" kern="0" dirty="0" smtClean="0">
                <a:latin typeface="微软雅黑" pitchFamily="34" charset="-122"/>
                <a:ea typeface="微软雅黑" pitchFamily="34" charset="-122"/>
              </a:rPr>
              <a:t>參加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（加計應屆畢業外籍生及國內學生則將逾</a:t>
            </a:r>
            <a:r>
              <a:rPr lang="en-US" altLang="zh-TW" sz="2400" b="1" kern="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2400" b="1" kern="0" dirty="0" smtClean="0">
                <a:latin typeface="微软雅黑" pitchFamily="34" charset="-122"/>
                <a:ea typeface="微软雅黑" pitchFamily="34" charset="-122"/>
              </a:rPr>
              <a:t>萬人</a:t>
            </a:r>
            <a:r>
              <a:rPr lang="zh-TW" altLang="en-US" sz="2000" kern="0" dirty="0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TW" sz="2000" kern="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85813" y="1493838"/>
            <a:ext cx="185737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就業</a:t>
            </a:r>
            <a:r>
              <a:rPr kumimoji="0" lang="zh-TW" altLang="en-US" sz="3200" kern="0" dirty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媒</a:t>
            </a:r>
            <a:r>
              <a:rPr kumimoji="0"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合</a:t>
            </a:r>
            <a:r>
              <a:rPr lang="zh-TW" altLang="en-US" sz="3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全面展開</a:t>
            </a:r>
            <a:endParaRPr kumimoji="0" lang="zh-TW" altLang="en-US" sz="3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1-</a:t>
            </a:r>
            <a:r>
              <a:rPr lang="zh-TW" altLang="en-US" dirty="0" smtClean="0"/>
              <a:t>人才培育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投影片編號版面配置區 25"/>
          <p:cNvSpPr>
            <a:spLocks noGrp="1"/>
          </p:cNvSpPr>
          <p:nvPr>
            <p:ph type="sldNum" sz="quarter" idx="12"/>
          </p:nvPr>
        </p:nvSpPr>
        <p:spPr>
          <a:xfrm>
            <a:off x="612648" y="6284912"/>
            <a:ext cx="1981200" cy="365760"/>
          </a:xfrm>
        </p:spPr>
        <p:txBody>
          <a:bodyPr/>
          <a:lstStyle/>
          <a:p>
            <a:fld id="{91974DF9-AD47-4691-BA21-BBFCE3637A9A}" type="slidenum">
              <a:rPr kumimoji="0" lang="en-US" smtClean="0"/>
              <a:pPr/>
              <a:t>12</a:t>
            </a:fld>
            <a:endParaRPr kumimoji="0" lang="en-US"/>
          </a:p>
        </p:txBody>
      </p:sp>
      <p:grpSp>
        <p:nvGrpSpPr>
          <p:cNvPr id="3" name="群組 10"/>
          <p:cNvGrpSpPr/>
          <p:nvPr/>
        </p:nvGrpSpPr>
        <p:grpSpPr>
          <a:xfrm>
            <a:off x="-32" y="1357298"/>
            <a:ext cx="9144032" cy="1428760"/>
            <a:chOff x="-32" y="1357298"/>
            <a:chExt cx="9144032" cy="1486142"/>
          </a:xfrm>
        </p:grpSpPr>
        <p:pic>
          <p:nvPicPr>
            <p:cNvPr id="12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57576"/>
            <a:stretch>
              <a:fillRect/>
            </a:stretch>
          </p:blipFill>
          <p:spPr>
            <a:xfrm rot="5400000" flipV="1">
              <a:off x="757095" y="600171"/>
              <a:ext cx="1486142" cy="3000396"/>
            </a:xfrm>
            <a:prstGeom prst="rect">
              <a:avLst/>
            </a:prstGeom>
          </p:spPr>
        </p:pic>
        <p:pic>
          <p:nvPicPr>
            <p:cNvPr id="13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41666"/>
            <a:stretch>
              <a:fillRect/>
            </a:stretch>
          </p:blipFill>
          <p:spPr>
            <a:xfrm rot="5400000" flipV="1">
              <a:off x="5293392" y="-1007168"/>
              <a:ext cx="1486142" cy="6215074"/>
            </a:xfrm>
            <a:prstGeom prst="rect">
              <a:avLst/>
            </a:prstGeom>
          </p:spPr>
        </p:pic>
      </p:grpSp>
      <p:sp>
        <p:nvSpPr>
          <p:cNvPr id="14" name="TextBox 19"/>
          <p:cNvSpPr txBox="1"/>
          <p:nvPr/>
        </p:nvSpPr>
        <p:spPr>
          <a:xfrm flipH="1">
            <a:off x="142844" y="1428736"/>
            <a:ext cx="2497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sz="2400" dirty="0" smtClean="0"/>
              <a:t>逐步研編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dirty="0" smtClean="0"/>
              <a:t>東南亞語版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dirty="0" smtClean="0"/>
              <a:t>華文教材</a:t>
            </a:r>
            <a:endParaRPr lang="en-US" sz="2400" dirty="0"/>
          </a:p>
        </p:txBody>
      </p:sp>
      <p:sp>
        <p:nvSpPr>
          <p:cNvPr id="15" name="TextBox 23"/>
          <p:cNvSpPr txBox="1"/>
          <p:nvPr/>
        </p:nvSpPr>
        <p:spPr>
          <a:xfrm>
            <a:off x="2857488" y="1643050"/>
            <a:ext cx="6000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6000" indent="-396000" algn="just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105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年完成</a:t>
            </a:r>
            <a:r>
              <a:rPr lang="en-US" altLang="zh-TW" sz="1600" b="1" dirty="0" smtClean="0">
                <a:latin typeface="Microsoft YaHei" pitchFamily="34" charset="-122"/>
                <a:ea typeface="Microsoft YaHei" pitchFamily="34" charset="-122"/>
              </a:rPr>
              <a:t>《</a:t>
            </a:r>
            <a:r>
              <a:rPr lang="zh-TW" altLang="en-US" sz="1600" b="1" dirty="0" smtClean="0">
                <a:latin typeface="Microsoft YaHei" pitchFamily="34" charset="-122"/>
                <a:ea typeface="Microsoft YaHei" pitchFamily="34" charset="-122"/>
              </a:rPr>
              <a:t>華文（緬甸版）</a:t>
            </a:r>
            <a:r>
              <a:rPr lang="en-US" altLang="zh-TW" sz="1600" b="1" dirty="0" smtClean="0">
                <a:latin typeface="Microsoft YaHei" pitchFamily="34" charset="-122"/>
                <a:ea typeface="Microsoft YaHei" pitchFamily="34" charset="-122"/>
              </a:rPr>
              <a:t>》12</a:t>
            </a:r>
            <a:r>
              <a:rPr lang="zh-TW" altLang="en-US" sz="1600" b="1" dirty="0" smtClean="0">
                <a:latin typeface="Microsoft YaHei" pitchFamily="34" charset="-122"/>
                <a:ea typeface="Microsoft YaHei" pitchFamily="34" charset="-122"/>
              </a:rPr>
              <a:t>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教材編寫</a:t>
            </a:r>
            <a:endParaRPr lang="en-US" altLang="zh-TW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  <a:p>
            <a:pPr marL="396000" indent="-396000" algn="just">
              <a:lnSpc>
                <a:spcPct val="150000"/>
              </a:lnSpc>
              <a:buFont typeface="Wingdings" pitchFamily="2" charset="2"/>
              <a:buChar char="l"/>
              <a:defRPr/>
            </a:pPr>
            <a:r>
              <a:rPr lang="en-US" altLang="zh-TW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106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年預計完成</a:t>
            </a:r>
            <a:r>
              <a:rPr lang="en-US" altLang="zh-TW" sz="1600" b="1" dirty="0" smtClean="0">
                <a:latin typeface="Microsoft YaHei" pitchFamily="34" charset="-122"/>
                <a:ea typeface="Microsoft YaHei" pitchFamily="34" charset="-122"/>
              </a:rPr>
              <a:t>《</a:t>
            </a:r>
            <a:r>
              <a:rPr lang="zh-TW" altLang="en-US" sz="1600" b="1" dirty="0" smtClean="0">
                <a:latin typeface="Microsoft YaHei" pitchFamily="34" charset="-122"/>
                <a:ea typeface="Microsoft YaHei" pitchFamily="34" charset="-122"/>
              </a:rPr>
              <a:t>學華語向前走</a:t>
            </a:r>
            <a:r>
              <a:rPr lang="en-US" altLang="zh-TW" sz="1600" b="1" dirty="0" smtClean="0">
                <a:latin typeface="Microsoft YaHei" pitchFamily="34" charset="-122"/>
                <a:ea typeface="Microsoft YaHei" pitchFamily="34" charset="-122"/>
              </a:rPr>
              <a:t>》</a:t>
            </a:r>
            <a:r>
              <a:rPr lang="zh-TW" altLang="en-US" sz="1600" b="1" dirty="0" smtClean="0">
                <a:latin typeface="Microsoft YaHei" pitchFamily="34" charset="-122"/>
                <a:ea typeface="Microsoft YaHei" pitchFamily="34" charset="-122"/>
              </a:rPr>
              <a:t>菲律賓版</a:t>
            </a:r>
            <a:r>
              <a:rPr lang="en-US" altLang="zh-TW" sz="1600" b="1" dirty="0" smtClean="0">
                <a:latin typeface="Microsoft YaHei" pitchFamily="34" charset="-122"/>
                <a:ea typeface="Microsoft YaHei" pitchFamily="34" charset="-122"/>
              </a:rPr>
              <a:t>12</a:t>
            </a:r>
            <a:r>
              <a:rPr lang="zh-TW" altLang="en-US" sz="1600" b="1" dirty="0" smtClean="0">
                <a:latin typeface="Microsoft YaHei" pitchFamily="34" charset="-122"/>
                <a:ea typeface="Microsoft YaHei" pitchFamily="34" charset="-122"/>
              </a:rPr>
              <a:t>冊</a:t>
            </a:r>
            <a:r>
              <a:rPr lang="zh-TW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教材開發案</a:t>
            </a:r>
          </a:p>
        </p:txBody>
      </p:sp>
      <p:grpSp>
        <p:nvGrpSpPr>
          <p:cNvPr id="4" name="群組 15"/>
          <p:cNvGrpSpPr/>
          <p:nvPr/>
        </p:nvGrpSpPr>
        <p:grpSpPr>
          <a:xfrm>
            <a:off x="-32" y="2714620"/>
            <a:ext cx="9144032" cy="1357322"/>
            <a:chOff x="-32" y="1357298"/>
            <a:chExt cx="9144032" cy="1486142"/>
          </a:xfrm>
        </p:grpSpPr>
        <p:pic>
          <p:nvPicPr>
            <p:cNvPr id="17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57576"/>
            <a:stretch>
              <a:fillRect/>
            </a:stretch>
          </p:blipFill>
          <p:spPr>
            <a:xfrm rot="5400000" flipV="1">
              <a:off x="757095" y="600171"/>
              <a:ext cx="1486142" cy="3000396"/>
            </a:xfrm>
            <a:prstGeom prst="rect">
              <a:avLst/>
            </a:prstGeom>
          </p:spPr>
        </p:pic>
        <p:pic>
          <p:nvPicPr>
            <p:cNvPr id="18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41666"/>
            <a:stretch>
              <a:fillRect/>
            </a:stretch>
          </p:blipFill>
          <p:spPr>
            <a:xfrm rot="5400000" flipV="1">
              <a:off x="5293392" y="-1007168"/>
              <a:ext cx="1486142" cy="6215074"/>
            </a:xfrm>
            <a:prstGeom prst="rect">
              <a:avLst/>
            </a:prstGeom>
          </p:spPr>
        </p:pic>
      </p:grpSp>
      <p:sp>
        <p:nvSpPr>
          <p:cNvPr id="19" name="TextBox 19"/>
          <p:cNvSpPr txBox="1"/>
          <p:nvPr/>
        </p:nvSpPr>
        <p:spPr>
          <a:xfrm flipH="1">
            <a:off x="273180" y="2996952"/>
            <a:ext cx="2354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sz="2400" dirty="0" smtClean="0"/>
              <a:t>鼓勵青年赴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dirty="0" smtClean="0"/>
              <a:t>東南亞僑校任教</a:t>
            </a:r>
            <a:endParaRPr lang="en-US" sz="2400" dirty="0"/>
          </a:p>
        </p:txBody>
      </p:sp>
      <p:sp>
        <p:nvSpPr>
          <p:cNvPr id="20" name="TextBox 23"/>
          <p:cNvSpPr txBox="1"/>
          <p:nvPr/>
        </p:nvSpPr>
        <p:spPr>
          <a:xfrm>
            <a:off x="2857488" y="2830953"/>
            <a:ext cx="578647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6000" indent="-396000" algn="just">
              <a:buFont typeface="Wingdings" pitchFamily="2" charset="2"/>
              <a:buChar char="l"/>
              <a:defRPr/>
            </a:pP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106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年將推動補助國內團隊及大專院校青年志工赴東南亞僑校短期服務，預計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200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人次</a:t>
            </a:r>
            <a:endParaRPr lang="en-US" altLang="zh-TW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  <a:p>
            <a:pPr marL="396000" indent="-396000" algn="just">
              <a:buFont typeface="Wingdings" pitchFamily="2" charset="2"/>
              <a:buChar char="l"/>
              <a:defRPr/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目前派赴新南向國家</a:t>
            </a: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(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菲、馬、泰</a:t>
            </a: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)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支援僑校教學役男計</a:t>
            </a: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59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人</a:t>
            </a:r>
            <a:endParaRPr lang="en-US" altLang="zh-TW" sz="1400" b="1" dirty="0" smtClean="0">
              <a:latin typeface="Microsoft YaHei" pitchFamily="34" charset="-122"/>
              <a:ea typeface="Microsoft YaHei" pitchFamily="34" charset="-122"/>
            </a:endParaRPr>
          </a:p>
          <a:p>
            <a:pPr marL="396000" indent="-396000" algn="just">
              <a:buFont typeface="Wingdings" pitchFamily="2" charset="2"/>
              <a:buChar char="l"/>
              <a:defRPr/>
            </a:pP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全新建置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「</a:t>
            </a:r>
            <a:r>
              <a:rPr lang="zh-TW" altLang="zh-TW" sz="1400" b="1" dirty="0" smtClean="0"/>
              <a:t>海外僑校教學志工交流平臺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」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，鼓勵國內有志青年前往東南亞僑校任教</a:t>
            </a:r>
          </a:p>
        </p:txBody>
      </p:sp>
      <p:grpSp>
        <p:nvGrpSpPr>
          <p:cNvPr id="5" name="群組 20"/>
          <p:cNvGrpSpPr/>
          <p:nvPr/>
        </p:nvGrpSpPr>
        <p:grpSpPr>
          <a:xfrm>
            <a:off x="0" y="4000504"/>
            <a:ext cx="9144032" cy="1214446"/>
            <a:chOff x="-32" y="1357298"/>
            <a:chExt cx="9144032" cy="1486142"/>
          </a:xfrm>
        </p:grpSpPr>
        <p:pic>
          <p:nvPicPr>
            <p:cNvPr id="22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57576"/>
            <a:stretch>
              <a:fillRect/>
            </a:stretch>
          </p:blipFill>
          <p:spPr>
            <a:xfrm rot="5400000" flipV="1">
              <a:off x="757095" y="600171"/>
              <a:ext cx="1486142" cy="3000396"/>
            </a:xfrm>
            <a:prstGeom prst="rect">
              <a:avLst/>
            </a:prstGeom>
            <a:noFill/>
          </p:spPr>
        </p:pic>
        <p:pic>
          <p:nvPicPr>
            <p:cNvPr id="23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41666"/>
            <a:stretch>
              <a:fillRect/>
            </a:stretch>
          </p:blipFill>
          <p:spPr>
            <a:xfrm rot="5400000" flipV="1">
              <a:off x="5293392" y="-1007168"/>
              <a:ext cx="1486142" cy="6215074"/>
            </a:xfrm>
            <a:prstGeom prst="rect">
              <a:avLst/>
            </a:prstGeom>
            <a:noFill/>
          </p:spPr>
        </p:pic>
      </p:grpSp>
      <p:sp>
        <p:nvSpPr>
          <p:cNvPr id="24" name="TextBox 19"/>
          <p:cNvSpPr txBox="1"/>
          <p:nvPr/>
        </p:nvSpPr>
        <p:spPr>
          <a:xfrm flipH="1">
            <a:off x="0" y="4169639"/>
            <a:ext cx="2770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sz="2400" dirty="0" smtClean="0"/>
              <a:t>推廣臺灣文化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dirty="0" smtClean="0"/>
              <a:t>落實文化外交</a:t>
            </a:r>
            <a:endParaRPr lang="en-US" sz="2400" dirty="0"/>
          </a:p>
        </p:txBody>
      </p:sp>
      <p:sp>
        <p:nvSpPr>
          <p:cNvPr id="25" name="TextBox 23"/>
          <p:cNvSpPr txBox="1"/>
          <p:nvPr/>
        </p:nvSpPr>
        <p:spPr>
          <a:xfrm>
            <a:off x="2857488" y="4214818"/>
            <a:ext cx="6072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6000" lvl="0" indent="-396000">
              <a:buFont typeface="Wingdings" pitchFamily="2" charset="2"/>
              <a:buChar char="l"/>
            </a:pP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年遴派文化教師赴東南亞</a:t>
            </a: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國巡迴教學，參與學員人數約</a:t>
            </a:r>
            <a:r>
              <a:rPr lang="en-US" sz="1400" b="1" dirty="0" smtClean="0">
                <a:latin typeface="Microsoft YaHei" pitchFamily="34" charset="-122"/>
                <a:ea typeface="Microsoft YaHei" pitchFamily="34" charset="-122"/>
              </a:rPr>
              <a:t>17,000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人</a:t>
            </a:r>
            <a:endParaRPr lang="en-US" altLang="zh-TW" sz="1400" b="1" dirty="0" smtClean="0">
              <a:latin typeface="Microsoft YaHei" pitchFamily="34" charset="-122"/>
              <a:ea typeface="Microsoft YaHei" pitchFamily="34" charset="-122"/>
            </a:endParaRPr>
          </a:p>
          <a:p>
            <a:pPr marL="396000" lvl="0" indent="-396000">
              <a:buFont typeface="Wingdings" pitchFamily="2" charset="2"/>
              <a:buChar char="l"/>
            </a:pPr>
            <a:r>
              <a:rPr 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106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年遴派春節文化訪問團體赴東南亞</a:t>
            </a:r>
            <a:r>
              <a:rPr lang="en-US" sz="1400" b="1" dirty="0" smtClean="0">
                <a:latin typeface="Microsoft YaHei" pitchFamily="34" charset="-122"/>
                <a:ea typeface="Microsoft YaHei" pitchFamily="34" charset="-122"/>
              </a:rPr>
              <a:t>6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國</a:t>
            </a:r>
            <a:r>
              <a:rPr lang="en-US" sz="1400" b="1" dirty="0" smtClean="0">
                <a:latin typeface="Microsoft YaHei" pitchFamily="34" charset="-122"/>
                <a:ea typeface="Microsoft YaHei" pitchFamily="34" charset="-122"/>
              </a:rPr>
              <a:t>12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城市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巡迴演出，吸引逾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/>
            </a:r>
            <a:b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</a:b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萬人次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欣賞</a:t>
            </a:r>
            <a:endParaRPr lang="zh-TW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</p:txBody>
      </p:sp>
      <p:grpSp>
        <p:nvGrpSpPr>
          <p:cNvPr id="6" name="群組 20"/>
          <p:cNvGrpSpPr/>
          <p:nvPr/>
        </p:nvGrpSpPr>
        <p:grpSpPr>
          <a:xfrm>
            <a:off x="-32" y="5143512"/>
            <a:ext cx="9144032" cy="1571636"/>
            <a:chOff x="-32" y="1357298"/>
            <a:chExt cx="9144032" cy="1486142"/>
          </a:xfrm>
        </p:grpSpPr>
        <p:pic>
          <p:nvPicPr>
            <p:cNvPr id="27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57576"/>
            <a:stretch>
              <a:fillRect/>
            </a:stretch>
          </p:blipFill>
          <p:spPr>
            <a:xfrm rot="5400000" flipV="1">
              <a:off x="757095" y="600171"/>
              <a:ext cx="1486142" cy="3000396"/>
            </a:xfrm>
            <a:prstGeom prst="rect">
              <a:avLst/>
            </a:prstGeom>
            <a:noFill/>
          </p:spPr>
        </p:pic>
        <p:pic>
          <p:nvPicPr>
            <p:cNvPr id="28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41666"/>
            <a:stretch>
              <a:fillRect/>
            </a:stretch>
          </p:blipFill>
          <p:spPr>
            <a:xfrm rot="5400000" flipV="1">
              <a:off x="5293392" y="-1007168"/>
              <a:ext cx="1486142" cy="6215074"/>
            </a:xfrm>
            <a:prstGeom prst="rect">
              <a:avLst/>
            </a:prstGeom>
            <a:noFill/>
          </p:spPr>
        </p:pic>
      </p:grpSp>
      <p:sp>
        <p:nvSpPr>
          <p:cNvPr id="29" name="TextBox 19"/>
          <p:cNvSpPr txBox="1"/>
          <p:nvPr/>
        </p:nvSpPr>
        <p:spPr>
          <a:xfrm flipH="1">
            <a:off x="71406" y="5526961"/>
            <a:ext cx="2770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uLnTx/>
                <a:uFillTx/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</a:pPr>
            <a:r>
              <a:rPr lang="zh-TW" altLang="en-US" sz="2400" dirty="0" smtClean="0"/>
              <a:t>辦理海外華語文</a:t>
            </a:r>
            <a:r>
              <a:rPr lang="en-US" altLang="zh-TW" sz="2400" dirty="0" smtClean="0"/>
              <a:t/>
            </a:r>
            <a:br>
              <a:rPr lang="en-US" altLang="zh-TW" sz="2400" dirty="0" smtClean="0"/>
            </a:br>
            <a:r>
              <a:rPr lang="zh-TW" altLang="en-US" sz="2400" dirty="0" smtClean="0"/>
              <a:t>師資培訓</a:t>
            </a:r>
            <a:endParaRPr lang="en-US" sz="2400" dirty="0"/>
          </a:p>
        </p:txBody>
      </p:sp>
      <p:sp>
        <p:nvSpPr>
          <p:cNvPr id="33" name="TextBox 23"/>
          <p:cNvSpPr txBox="1"/>
          <p:nvPr/>
        </p:nvSpPr>
        <p:spPr>
          <a:xfrm>
            <a:off x="2857488" y="5258715"/>
            <a:ext cx="60007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96000" lvl="0" indent="-396000">
              <a:buFont typeface="Wingdings" pitchFamily="2" charset="2"/>
              <a:buChar char="l"/>
            </a:pP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年海外教師研習會：泰國組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站、泰北組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站、菲律賓組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站、印尼組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3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線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9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站、越南組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2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站、紐澳組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站，共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6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組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23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站，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計培訓</a:t>
            </a: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786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人</a:t>
            </a:r>
            <a:endParaRPr lang="en-US" altLang="zh-TW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Microsoft YaHei" pitchFamily="34" charset="-122"/>
              <a:ea typeface="Microsoft YaHei" pitchFamily="34" charset="-122"/>
            </a:endParaRPr>
          </a:p>
          <a:p>
            <a:pPr marL="396000" lvl="0" indent="-396000">
              <a:buFont typeface="Wingdings" pitchFamily="2" charset="2"/>
              <a:buChar char="l"/>
            </a:pP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105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年海外教師回國研習班：大洋洲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班、印尼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2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班、緬甸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班、馬來西亞</a:t>
            </a:r>
            <a:r>
              <a:rPr lang="en-US" altLang="zh-TW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4</a:t>
            </a:r>
            <a:r>
              <a:rPr lang="zh-TW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pitchFamily="34" charset="-122"/>
                <a:ea typeface="Microsoft YaHei" pitchFamily="34" charset="-122"/>
              </a:rPr>
              <a:t>班、菲律賓僑校經營者</a:t>
            </a:r>
            <a:r>
              <a:rPr lang="zh-TW" altLang="en-US" sz="1400" dirty="0" smtClean="0">
                <a:latin typeface="Microsoft YaHei" pitchFamily="34" charset="-122"/>
                <a:ea typeface="Microsoft YaHei" pitchFamily="34" charset="-122"/>
              </a:rPr>
              <a:t>管理研習班</a:t>
            </a:r>
            <a:r>
              <a:rPr lang="en-US" altLang="zh-TW" sz="1400" dirty="0" smtClean="0">
                <a:latin typeface="Microsoft YaHei" pitchFamily="34" charset="-122"/>
                <a:ea typeface="Microsoft YaHei" pitchFamily="34" charset="-122"/>
              </a:rPr>
              <a:t>1</a:t>
            </a:r>
            <a:r>
              <a:rPr lang="zh-TW" altLang="en-US" sz="1400" dirty="0" smtClean="0">
                <a:latin typeface="Microsoft YaHei" pitchFamily="34" charset="-122"/>
                <a:ea typeface="Microsoft YaHei" pitchFamily="34" charset="-122"/>
              </a:rPr>
              <a:t>班、馬來西亞董總臺灣教育訪問團等總計</a:t>
            </a:r>
            <a:r>
              <a:rPr lang="en-US" altLang="zh-TW" sz="1400" dirty="0" smtClean="0">
                <a:latin typeface="Microsoft YaHei" pitchFamily="34" charset="-122"/>
                <a:ea typeface="Microsoft YaHei" pitchFamily="34" charset="-122"/>
              </a:rPr>
              <a:t>10</a:t>
            </a:r>
            <a:r>
              <a:rPr lang="zh-TW" altLang="en-US" sz="1400" dirty="0" smtClean="0">
                <a:latin typeface="Microsoft YaHei" pitchFamily="34" charset="-122"/>
                <a:ea typeface="Microsoft YaHei" pitchFamily="34" charset="-122"/>
              </a:rPr>
              <a:t>班（團），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計培訓</a:t>
            </a:r>
            <a:r>
              <a:rPr lang="en-US" altLang="zh-TW" sz="1400" b="1" dirty="0" smtClean="0">
                <a:latin typeface="Microsoft YaHei" pitchFamily="34" charset="-122"/>
                <a:ea typeface="Microsoft YaHei" pitchFamily="34" charset="-122"/>
              </a:rPr>
              <a:t>340</a:t>
            </a:r>
            <a:r>
              <a:rPr lang="zh-TW" altLang="en-US" sz="1400" b="1" dirty="0" smtClean="0">
                <a:latin typeface="Microsoft YaHei" pitchFamily="34" charset="-122"/>
                <a:ea typeface="Microsoft YaHei" pitchFamily="34" charset="-122"/>
              </a:rPr>
              <a:t>人</a:t>
            </a:r>
            <a:endParaRPr lang="zh-TW" altLang="en-US" sz="1400" b="1" dirty="0">
              <a:latin typeface="Microsoft YaHei" pitchFamily="34" charset="-122"/>
              <a:ea typeface="Microsoft YaHei" pitchFamily="34" charset="-122"/>
            </a:endParaRPr>
          </a:p>
        </p:txBody>
      </p:sp>
      <p:sp>
        <p:nvSpPr>
          <p:cNvPr id="32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1-</a:t>
            </a:r>
            <a:r>
              <a:rPr lang="zh-TW" altLang="en-US" dirty="0" smtClean="0"/>
              <a:t>人才培育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" name="資料庫圖表 42"/>
          <p:cNvGraphicFramePr/>
          <p:nvPr/>
        </p:nvGraphicFramePr>
        <p:xfrm>
          <a:off x="71406" y="1500174"/>
          <a:ext cx="892971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1" name="投影片編號版面配置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13</a:t>
            </a:fld>
            <a:endParaRPr kumimoji="0" lang="en-US"/>
          </a:p>
        </p:txBody>
      </p:sp>
      <p:sp>
        <p:nvSpPr>
          <p:cNvPr id="8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2-</a:t>
            </a:r>
            <a:r>
              <a:rPr lang="zh-TW" altLang="en-US" dirty="0" smtClean="0"/>
              <a:t>金融支援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編號版面配置區 3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848FFF-F891-4CAB-AD00-46299F9DB1B5}" type="slidenum">
              <a:rPr lang="en-US" altLang="zh-TW" smtClean="0"/>
              <a:pPr/>
              <a:t>14</a:t>
            </a:fld>
            <a:endParaRPr lang="en-US" altLang="zh-TW" smtClean="0"/>
          </a:p>
        </p:txBody>
      </p:sp>
      <p:grpSp>
        <p:nvGrpSpPr>
          <p:cNvPr id="2" name="群組 28"/>
          <p:cNvGrpSpPr>
            <a:grpSpLocks/>
          </p:cNvGrpSpPr>
          <p:nvPr/>
        </p:nvGrpSpPr>
        <p:grpSpPr bwMode="auto">
          <a:xfrm>
            <a:off x="-71438" y="1428750"/>
            <a:ext cx="9215438" cy="5429250"/>
            <a:chOff x="-71470" y="1357298"/>
            <a:chExt cx="9215470" cy="1486142"/>
          </a:xfrm>
        </p:grpSpPr>
        <p:grpSp>
          <p:nvGrpSpPr>
            <p:cNvPr id="3" name="群組 15"/>
            <p:cNvGrpSpPr>
              <a:grpSpLocks/>
            </p:cNvGrpSpPr>
            <p:nvPr/>
          </p:nvGrpSpPr>
          <p:grpSpPr bwMode="auto">
            <a:xfrm>
              <a:off x="-32" y="1357298"/>
              <a:ext cx="9144032" cy="1486142"/>
              <a:chOff x="-32" y="1357298"/>
              <a:chExt cx="9144032" cy="1486142"/>
            </a:xfrm>
          </p:grpSpPr>
          <p:pic>
            <p:nvPicPr>
              <p:cNvPr id="32776" name="图片 18"/>
              <p:cNvPicPr>
                <a:picLocks noChangeAspect="1"/>
              </p:cNvPicPr>
              <p:nvPr/>
            </p:nvPicPr>
            <p:blipFill>
              <a:blip r:embed="rId2" cstate="print"/>
              <a:srcRect b="57576"/>
              <a:stretch>
                <a:fillRect/>
              </a:stretch>
            </p:blipFill>
            <p:spPr bwMode="auto">
              <a:xfrm rot="5400000" flipV="1">
                <a:off x="757095" y="600171"/>
                <a:ext cx="1486142" cy="30003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777" name="图片 18"/>
              <p:cNvPicPr>
                <a:picLocks noChangeAspect="1"/>
              </p:cNvPicPr>
              <p:nvPr/>
            </p:nvPicPr>
            <p:blipFill>
              <a:blip r:embed="rId2" cstate="print"/>
              <a:srcRect t="41666"/>
              <a:stretch>
                <a:fillRect/>
              </a:stretch>
            </p:blipFill>
            <p:spPr bwMode="auto"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2774" name="TextBox 19"/>
            <p:cNvSpPr txBox="1">
              <a:spLocks noChangeArrowheads="1"/>
            </p:cNvSpPr>
            <p:nvPr/>
          </p:nvSpPr>
          <p:spPr bwMode="auto">
            <a:xfrm flipH="1">
              <a:off x="-71470" y="1886609"/>
              <a:ext cx="2783200" cy="4999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36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策導僑臺商組織發展</a:t>
              </a:r>
              <a:r>
                <a:rPr kumimoji="0" lang="en-US" altLang="zh-TW" sz="36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/>
              </a:r>
              <a:br>
                <a:rPr kumimoji="0" lang="en-US" altLang="zh-TW" sz="36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</a:br>
              <a:r>
                <a:rPr kumimoji="0" lang="zh-TW" altLang="en-US" sz="36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經貿外交</a:t>
              </a:r>
            </a:p>
          </p:txBody>
        </p:sp>
        <p:sp>
          <p:nvSpPr>
            <p:cNvPr id="32775" name="TextBox 23"/>
            <p:cNvSpPr txBox="1">
              <a:spLocks noChangeArrowheads="1"/>
            </p:cNvSpPr>
            <p:nvPr/>
          </p:nvSpPr>
          <p:spPr bwMode="auto">
            <a:xfrm>
              <a:off x="2857488" y="1595427"/>
              <a:ext cx="5786478" cy="935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74638" lvl="1" indent="-274638" algn="just">
                <a:buFont typeface="Wingdings" pitchFamily="2" charset="2"/>
                <a:buChar char="l"/>
              </a:pPr>
              <a:r>
                <a:rPr kumimoji="0" lang="zh-TW" altLang="en-US" sz="2400" b="1" dirty="0">
                  <a:latin typeface="微軟正黑體" pitchFamily="34" charset="-120"/>
                  <a:ea typeface="微軟正黑體" pitchFamily="34" charset="-120"/>
                </a:rPr>
                <a:t>強化商會組織功能</a:t>
              </a:r>
              <a:r>
                <a:rPr kumimoji="0" lang="zh-TW" altLang="en-US" sz="2400" dirty="0">
                  <a:latin typeface="微軟正黑體" pitchFamily="34" charset="-120"/>
                  <a:ea typeface="微軟正黑體" pitchFamily="34" charset="-120"/>
                </a:rPr>
                <a:t>：策導世界臺灣商會聯合總會撰寫相關國家政策白皮書。</a:t>
              </a:r>
            </a:p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zh-TW" altLang="en-US" sz="2400" b="1" dirty="0">
                  <a:latin typeface="微軟正黑體" pitchFamily="34" charset="-120"/>
                  <a:ea typeface="微軟正黑體" pitchFamily="34" charset="-120"/>
                </a:rPr>
                <a:t>籲請保障臺商權益</a:t>
              </a:r>
              <a:r>
                <a:rPr kumimoji="0" lang="zh-TW" altLang="en-US" sz="2400" dirty="0">
                  <a:latin typeface="微軟正黑體" pitchFamily="34" charset="-120"/>
                  <a:ea typeface="微軟正黑體" pitchFamily="34" charset="-120"/>
                </a:rPr>
                <a:t>：本會首長出席亞洲臺商總會會議期間，經由臺商引介，拜會相關政府官員，籲請保障臺商投資權益</a:t>
              </a:r>
            </a:p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zh-TW" altLang="en-US" sz="2400" b="1" dirty="0">
                  <a:latin typeface="微軟正黑體" pitchFamily="34" charset="-120"/>
                  <a:ea typeface="微軟正黑體" pitchFamily="34" charset="-120"/>
                </a:rPr>
                <a:t>協助推動國民外交</a:t>
              </a:r>
              <a:r>
                <a:rPr kumimoji="0" lang="zh-TW" altLang="en-US" sz="2400" dirty="0">
                  <a:latin typeface="微軟正黑體" pitchFamily="34" charset="-120"/>
                  <a:ea typeface="微軟正黑體" pitchFamily="34" charset="-120"/>
                </a:rPr>
                <a:t>：鼓勵臺商會與當地國政府推動合作交流，洽簽合作備忘錄，協促當地國與我國經貿互惠關係。</a:t>
              </a:r>
            </a:p>
          </p:txBody>
        </p:sp>
      </p:grpSp>
      <p:sp>
        <p:nvSpPr>
          <p:cNvPr id="12" name="標題 5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3-</a:t>
            </a:r>
            <a:r>
              <a:rPr lang="zh-TW" altLang="en-US" dirty="0" smtClean="0"/>
              <a:t>僑商網絡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投影片編號版面配置區 15"/>
          <p:cNvSpPr>
            <a:spLocks noGrp="1"/>
          </p:cNvSpPr>
          <p:nvPr>
            <p:ph type="sldNum" sz="quarter" idx="12"/>
          </p:nvPr>
        </p:nvSpPr>
        <p:spPr bwMode="auto">
          <a:xfrm>
            <a:off x="612775" y="5499100"/>
            <a:ext cx="19812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CD33FF82-9C92-4DA6-BAF4-A338F46FB6AE}" type="slidenum">
              <a:rPr lang="en-US" altLang="zh-TW" smtClean="0"/>
              <a:pPr/>
              <a:t>15</a:t>
            </a:fld>
            <a:endParaRPr lang="en-US" altLang="zh-TW" smtClean="0"/>
          </a:p>
        </p:txBody>
      </p:sp>
      <p:grpSp>
        <p:nvGrpSpPr>
          <p:cNvPr id="2" name="群組 28"/>
          <p:cNvGrpSpPr>
            <a:grpSpLocks/>
          </p:cNvGrpSpPr>
          <p:nvPr/>
        </p:nvGrpSpPr>
        <p:grpSpPr bwMode="auto">
          <a:xfrm>
            <a:off x="0" y="1214438"/>
            <a:ext cx="9144000" cy="3071812"/>
            <a:chOff x="-32" y="1357297"/>
            <a:chExt cx="9144032" cy="1486143"/>
          </a:xfrm>
        </p:grpSpPr>
        <p:grpSp>
          <p:nvGrpSpPr>
            <p:cNvPr id="3" name="群組 15"/>
            <p:cNvGrpSpPr>
              <a:grpSpLocks/>
            </p:cNvGrpSpPr>
            <p:nvPr/>
          </p:nvGrpSpPr>
          <p:grpSpPr bwMode="auto">
            <a:xfrm>
              <a:off x="-32" y="1357297"/>
              <a:ext cx="9144032" cy="1486143"/>
              <a:chOff x="-32" y="1357297"/>
              <a:chExt cx="9144032" cy="1486143"/>
            </a:xfrm>
          </p:grpSpPr>
          <p:pic>
            <p:nvPicPr>
              <p:cNvPr id="33806" name="图片 18"/>
              <p:cNvPicPr>
                <a:picLocks noChangeAspect="1"/>
              </p:cNvPicPr>
              <p:nvPr/>
            </p:nvPicPr>
            <p:blipFill>
              <a:blip r:embed="rId2" cstate="print"/>
              <a:srcRect b="57576"/>
              <a:stretch>
                <a:fillRect/>
              </a:stretch>
            </p:blipFill>
            <p:spPr bwMode="auto">
              <a:xfrm rot="5400000" flipV="1">
                <a:off x="757095" y="600170"/>
                <a:ext cx="1486142" cy="30003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07" name="图片 18"/>
              <p:cNvPicPr>
                <a:picLocks noChangeAspect="1"/>
              </p:cNvPicPr>
              <p:nvPr/>
            </p:nvPicPr>
            <p:blipFill>
              <a:blip r:embed="rId2" cstate="print"/>
              <a:srcRect t="41666"/>
              <a:stretch>
                <a:fillRect/>
              </a:stretch>
            </p:blipFill>
            <p:spPr bwMode="auto"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804" name="TextBox 19"/>
            <p:cNvSpPr txBox="1">
              <a:spLocks noChangeArrowheads="1"/>
            </p:cNvSpPr>
            <p:nvPr/>
          </p:nvSpPr>
          <p:spPr bwMode="auto">
            <a:xfrm flipH="1">
              <a:off x="0" y="1801016"/>
              <a:ext cx="2783200" cy="5089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28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協促新南向</a:t>
              </a:r>
              <a:endParaRPr kumimoji="0" lang="en-US" altLang="zh-TW" sz="2800" b="1">
                <a:solidFill>
                  <a:schemeClr val="bg1"/>
                </a:solidFill>
                <a:latin typeface="Agency FB"/>
                <a:ea typeface="Microsoft YaHei" pitchFamily="34" charset="-122"/>
              </a:endParaRPr>
            </a:p>
            <a:p>
              <a:pPr algn="ctr"/>
              <a:r>
                <a:rPr kumimoji="0" lang="zh-TW" altLang="en-US" sz="28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商機交流</a:t>
              </a:r>
            </a:p>
          </p:txBody>
        </p:sp>
        <p:sp>
          <p:nvSpPr>
            <p:cNvPr id="33805" name="TextBox 23"/>
            <p:cNvSpPr txBox="1">
              <a:spLocks noChangeArrowheads="1"/>
            </p:cNvSpPr>
            <p:nvPr/>
          </p:nvSpPr>
          <p:spPr bwMode="auto">
            <a:xfrm>
              <a:off x="2857456" y="1480802"/>
              <a:ext cx="5786478" cy="12507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105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年舉辦五大創新產業僑商企業家邀訪團，簽訂新臺幣</a:t>
              </a:r>
              <a:r>
                <a:rPr kumimoji="0" lang="en-US" altLang="zh-TW" b="1" dirty="0">
                  <a:latin typeface="微軟正黑體" pitchFamily="34" charset="-120"/>
                  <a:ea typeface="微軟正黑體" pitchFamily="34" charset="-120"/>
                </a:rPr>
                <a:t>4</a:t>
              </a:r>
              <a:r>
                <a:rPr kumimoji="0" lang="zh-TW" altLang="en-US" b="1" dirty="0">
                  <a:latin typeface="微軟正黑體" pitchFamily="34" charset="-120"/>
                  <a:ea typeface="微軟正黑體" pitchFamily="34" charset="-120"/>
                </a:rPr>
                <a:t>億</a:t>
              </a:r>
              <a:r>
                <a:rPr kumimoji="0" lang="en-US" altLang="zh-TW" b="1" dirty="0">
                  <a:latin typeface="微軟正黑體" pitchFamily="34" charset="-120"/>
                  <a:ea typeface="微軟正黑體" pitchFamily="34" charset="-120"/>
                </a:rPr>
                <a:t>3</a:t>
              </a:r>
              <a:r>
                <a:rPr kumimoji="0" lang="zh-TW" altLang="en-US" b="1" dirty="0">
                  <a:latin typeface="微軟正黑體" pitchFamily="34" charset="-120"/>
                  <a:ea typeface="微軟正黑體" pitchFamily="34" charset="-120"/>
                </a:rPr>
                <a:t>千萬元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投資意向書，後續另預計再增加新臺幣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10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億元投資金額</a:t>
              </a:r>
              <a:endParaRPr kumimoji="0" lang="en-US" altLang="zh-TW" dirty="0">
                <a:latin typeface="微軟正黑體" pitchFamily="34" charset="-120"/>
                <a:ea typeface="微軟正黑體" pitchFamily="34" charset="-120"/>
              </a:endParaRPr>
            </a:p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106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年辦理僑臺商青年創業邀訪團，簽訂新臺幣</a:t>
              </a:r>
              <a:r>
                <a:rPr kumimoji="0" lang="en-US" altLang="zh-TW" b="1" dirty="0">
                  <a:latin typeface="微軟正黑體" pitchFamily="34" charset="-120"/>
                  <a:ea typeface="微軟正黑體" pitchFamily="34" charset="-120"/>
                </a:rPr>
                <a:t>5</a:t>
              </a:r>
              <a:r>
                <a:rPr kumimoji="0" lang="zh-TW" altLang="en-US" b="1" dirty="0">
                  <a:latin typeface="微軟正黑體" pitchFamily="34" charset="-120"/>
                  <a:ea typeface="微軟正黑體" pitchFamily="34" charset="-120"/>
                </a:rPr>
                <a:t>千萬元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投資合作意向書，本年另將辦理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8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團次邀訪團</a:t>
              </a:r>
              <a:endParaRPr kumimoji="0" lang="en-US" altLang="zh-TW" dirty="0">
                <a:latin typeface="微軟正黑體" pitchFamily="34" charset="-120"/>
                <a:ea typeface="微軟正黑體" pitchFamily="34" charset="-120"/>
              </a:endParaRPr>
            </a:p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zh-TW" altLang="en-US" b="1" dirty="0">
                  <a:latin typeface="微軟正黑體" pitchFamily="34" charset="-120"/>
                  <a:ea typeface="微軟正黑體" pitchFamily="34" charset="-120"/>
                </a:rPr>
                <a:t>提升僑商經營專業能力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：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105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年度辦理海外僑商經貿研習班計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12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梯次，參加人數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498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人，總計採購設備及器具金額約為新臺幣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2,844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萬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5,300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元，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106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年預計辦理</a:t>
              </a:r>
              <a:r>
                <a:rPr kumimoji="0" lang="en-US" altLang="zh-TW" dirty="0">
                  <a:latin typeface="微軟正黑體" pitchFamily="34" charset="-120"/>
                  <a:ea typeface="微軟正黑體" pitchFamily="34" charset="-120"/>
                </a:rPr>
                <a:t>8</a:t>
              </a:r>
              <a:r>
                <a:rPr kumimoji="0" lang="zh-TW" altLang="en-US" dirty="0">
                  <a:latin typeface="微軟正黑體" pitchFamily="34" charset="-120"/>
                  <a:ea typeface="微軟正黑體" pitchFamily="34" charset="-120"/>
                </a:rPr>
                <a:t>梯次經貿研習班</a:t>
              </a:r>
              <a:endParaRPr kumimoji="0" lang="en-US" altLang="zh-TW" dirty="0">
                <a:latin typeface="Microsoft YaHei" pitchFamily="34" charset="-122"/>
                <a:ea typeface="Microsoft YaHei" pitchFamily="34" charset="-122"/>
              </a:endParaRPr>
            </a:p>
          </p:txBody>
        </p:sp>
      </p:grpSp>
      <p:grpSp>
        <p:nvGrpSpPr>
          <p:cNvPr id="4" name="群組 34"/>
          <p:cNvGrpSpPr>
            <a:grpSpLocks/>
          </p:cNvGrpSpPr>
          <p:nvPr/>
        </p:nvGrpSpPr>
        <p:grpSpPr bwMode="auto">
          <a:xfrm>
            <a:off x="0" y="4143375"/>
            <a:ext cx="8929688" cy="2643188"/>
            <a:chOff x="-29" y="1538732"/>
            <a:chExt cx="8929718" cy="1304709"/>
          </a:xfrm>
        </p:grpSpPr>
        <p:grpSp>
          <p:nvGrpSpPr>
            <p:cNvPr id="5" name="群組 15"/>
            <p:cNvGrpSpPr>
              <a:grpSpLocks/>
            </p:cNvGrpSpPr>
            <p:nvPr/>
          </p:nvGrpSpPr>
          <p:grpSpPr bwMode="auto">
            <a:xfrm>
              <a:off x="-29" y="1538732"/>
              <a:ext cx="8929718" cy="1304709"/>
              <a:chOff x="-29" y="1538732"/>
              <a:chExt cx="8929718" cy="1304709"/>
            </a:xfrm>
          </p:grpSpPr>
          <p:pic>
            <p:nvPicPr>
              <p:cNvPr id="33801" name="图片 18"/>
              <p:cNvPicPr>
                <a:picLocks noChangeAspect="1"/>
              </p:cNvPicPr>
              <p:nvPr/>
            </p:nvPicPr>
            <p:blipFill>
              <a:blip r:embed="rId2" cstate="print"/>
              <a:srcRect b="57576"/>
              <a:stretch>
                <a:fillRect/>
              </a:stretch>
            </p:blipFill>
            <p:spPr bwMode="auto">
              <a:xfrm rot="5400000" flipV="1">
                <a:off x="847814" y="690889"/>
                <a:ext cx="1304709" cy="30003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02" name="图片 18"/>
              <p:cNvPicPr>
                <a:picLocks noChangeAspect="1"/>
              </p:cNvPicPr>
              <p:nvPr/>
            </p:nvPicPr>
            <p:blipFill>
              <a:blip r:embed="rId2" cstate="print"/>
              <a:srcRect t="41666"/>
              <a:stretch>
                <a:fillRect/>
              </a:stretch>
            </p:blipFill>
            <p:spPr bwMode="auto">
              <a:xfrm rot="5400000" flipV="1">
                <a:off x="5315306" y="-827652"/>
                <a:ext cx="1227971" cy="60007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799" name="TextBox 19"/>
            <p:cNvSpPr txBox="1">
              <a:spLocks noChangeArrowheads="1"/>
            </p:cNvSpPr>
            <p:nvPr/>
          </p:nvSpPr>
          <p:spPr bwMode="auto">
            <a:xfrm flipH="1">
              <a:off x="0" y="1943039"/>
              <a:ext cx="2783200" cy="5125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28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匯聚青商動能</a:t>
              </a:r>
              <a:endParaRPr kumimoji="0" lang="en-US" altLang="zh-TW" sz="2800" b="1">
                <a:solidFill>
                  <a:schemeClr val="bg1"/>
                </a:solidFill>
                <a:latin typeface="Agency FB"/>
                <a:ea typeface="Microsoft YaHei" pitchFamily="34" charset="-122"/>
              </a:endParaRPr>
            </a:p>
            <a:p>
              <a:pPr algn="ctr"/>
              <a:r>
                <a:rPr kumimoji="0" lang="zh-TW" altLang="en-US" sz="28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驅動產業創新</a:t>
              </a:r>
            </a:p>
          </p:txBody>
        </p:sp>
        <p:sp>
          <p:nvSpPr>
            <p:cNvPr id="33800" name="TextBox 23"/>
            <p:cNvSpPr txBox="1">
              <a:spLocks noChangeArrowheads="1"/>
            </p:cNvSpPr>
            <p:nvPr/>
          </p:nvSpPr>
          <p:spPr bwMode="auto">
            <a:xfrm>
              <a:off x="2857456" y="1837556"/>
              <a:ext cx="5786478" cy="653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105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年協輔世界臺灣商會聯合總會及各地分會辦理</a:t>
              </a:r>
              <a:r>
                <a:rPr kumimoji="0" lang="en-US" altLang="zh-TW" sz="2000" b="1" dirty="0">
                  <a:latin typeface="微軟正黑體" pitchFamily="34" charset="-120"/>
                  <a:ea typeface="微軟正黑體" pitchFamily="34" charset="-120"/>
                </a:rPr>
                <a:t>3</a:t>
              </a:r>
              <a:r>
                <a:rPr kumimoji="0" lang="zh-TW" altLang="en-US" sz="2000" b="1" dirty="0">
                  <a:latin typeface="微軟正黑體" pitchFamily="34" charset="-120"/>
                  <a:ea typeface="微軟正黑體" pitchFamily="34" charset="-120"/>
                </a:rPr>
                <a:t>場大型青商活動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，邀集產官學界專家與海外青商會共約</a:t>
              </a:r>
              <a:r>
                <a:rPr kumimoji="0" lang="en-US" altLang="zh-TW" sz="2000" b="1" dirty="0">
                  <a:latin typeface="微軟正黑體" pitchFamily="34" charset="-120"/>
                  <a:ea typeface="微軟正黑體" pitchFamily="34" charset="-120"/>
                </a:rPr>
                <a:t>300</a:t>
              </a:r>
              <a:r>
                <a:rPr kumimoji="0" lang="zh-TW" altLang="en-US" sz="2000" b="1" dirty="0">
                  <a:latin typeface="微軟正黑體" pitchFamily="34" charset="-120"/>
                  <a:ea typeface="微軟正黑體" pitchFamily="34" charset="-120"/>
                </a:rPr>
                <a:t>名領袖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參與，帶動海外青商助推政府重大經貿政策，</a:t>
              </a: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106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年預計辦理</a:t>
              </a: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3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場次活動</a:t>
              </a:r>
              <a:endParaRPr kumimoji="0" lang="en-US" altLang="zh-TW" sz="2000" dirty="0">
                <a:latin typeface="Microsoft YaHei" pitchFamily="34" charset="-122"/>
                <a:ea typeface="Microsoft YaHei" pitchFamily="34" charset="-122"/>
              </a:endParaRPr>
            </a:p>
          </p:txBody>
        </p:sp>
      </p:grpSp>
      <p:sp>
        <p:nvSpPr>
          <p:cNvPr id="32" name="標題 5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具體作為與成果：主辦項目</a:t>
            </a:r>
            <a:r>
              <a:rPr lang="en-US" altLang="zh-TW" dirty="0" smtClean="0"/>
              <a:t>3-</a:t>
            </a:r>
            <a:r>
              <a:rPr lang="zh-TW" altLang="en-US" dirty="0" smtClean="0"/>
              <a:t>僑商網絡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具體作為與成果：協辦項目</a:t>
            </a:r>
            <a:r>
              <a:rPr lang="en-US" altLang="zh-TW" dirty="0" smtClean="0"/>
              <a:t>1-</a:t>
            </a:r>
            <a:r>
              <a:rPr lang="zh-TW" altLang="en-US" dirty="0" smtClean="0"/>
              <a:t>基建合作</a:t>
            </a:r>
            <a:endParaRPr lang="zh-TW" altLang="en-US" dirty="0"/>
          </a:p>
        </p:txBody>
      </p:sp>
      <p:sp>
        <p:nvSpPr>
          <p:cNvPr id="34819" name="投影片編號版面配置區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87D8C06-96BC-4F07-AEF3-976D35A02BD7}" type="slidenum">
              <a:rPr lang="en-US" altLang="zh-TW" smtClean="0"/>
              <a:pPr/>
              <a:t>16</a:t>
            </a:fld>
            <a:endParaRPr lang="en-US" altLang="zh-TW" smtClean="0"/>
          </a:p>
        </p:txBody>
      </p:sp>
      <p:grpSp>
        <p:nvGrpSpPr>
          <p:cNvPr id="3" name="群組 28"/>
          <p:cNvGrpSpPr>
            <a:grpSpLocks/>
          </p:cNvGrpSpPr>
          <p:nvPr/>
        </p:nvGrpSpPr>
        <p:grpSpPr bwMode="auto">
          <a:xfrm>
            <a:off x="0" y="1714500"/>
            <a:ext cx="9144000" cy="4357688"/>
            <a:chOff x="-32" y="1357298"/>
            <a:chExt cx="9144032" cy="1486142"/>
          </a:xfrm>
        </p:grpSpPr>
        <p:grpSp>
          <p:nvGrpSpPr>
            <p:cNvPr id="4" name="群組 15"/>
            <p:cNvGrpSpPr>
              <a:grpSpLocks/>
            </p:cNvGrpSpPr>
            <p:nvPr/>
          </p:nvGrpSpPr>
          <p:grpSpPr bwMode="auto">
            <a:xfrm>
              <a:off x="-32" y="1357298"/>
              <a:ext cx="9144032" cy="1486142"/>
              <a:chOff x="-32" y="1357298"/>
              <a:chExt cx="9144032" cy="1486142"/>
            </a:xfrm>
          </p:grpSpPr>
          <p:pic>
            <p:nvPicPr>
              <p:cNvPr id="34824" name="图片 18"/>
              <p:cNvPicPr>
                <a:picLocks noChangeAspect="1"/>
              </p:cNvPicPr>
              <p:nvPr/>
            </p:nvPicPr>
            <p:blipFill>
              <a:blip r:embed="rId2" cstate="print"/>
              <a:srcRect b="57576"/>
              <a:stretch>
                <a:fillRect/>
              </a:stretch>
            </p:blipFill>
            <p:spPr bwMode="auto">
              <a:xfrm rot="5400000" flipV="1">
                <a:off x="757095" y="600171"/>
                <a:ext cx="1486142" cy="30003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25" name="图片 18"/>
              <p:cNvPicPr>
                <a:picLocks noChangeAspect="1"/>
              </p:cNvPicPr>
              <p:nvPr/>
            </p:nvPicPr>
            <p:blipFill>
              <a:blip r:embed="rId2" cstate="print"/>
              <a:srcRect t="41666"/>
              <a:stretch>
                <a:fillRect/>
              </a:stretch>
            </p:blipFill>
            <p:spPr bwMode="auto">
              <a:xfrm rot="5400000" flipV="1">
                <a:off x="5293392" y="-1007168"/>
                <a:ext cx="1486142" cy="62150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822" name="TextBox 19"/>
            <p:cNvSpPr txBox="1">
              <a:spLocks noChangeArrowheads="1"/>
            </p:cNvSpPr>
            <p:nvPr/>
          </p:nvSpPr>
          <p:spPr bwMode="auto">
            <a:xfrm flipH="1">
              <a:off x="0" y="1789765"/>
              <a:ext cx="2783200" cy="493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en-US" sz="44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媒介</a:t>
              </a:r>
              <a:r>
                <a:rPr kumimoji="0" lang="en-US" altLang="zh-TW" sz="44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/>
              </a:r>
              <a:br>
                <a:rPr kumimoji="0" lang="en-US" altLang="zh-TW" sz="44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</a:br>
              <a:r>
                <a:rPr kumimoji="0" lang="zh-TW" altLang="en-US" sz="4400" b="1">
                  <a:solidFill>
                    <a:schemeClr val="bg1"/>
                  </a:solidFill>
                  <a:latin typeface="Agency FB"/>
                  <a:ea typeface="Microsoft YaHei" pitchFamily="34" charset="-122"/>
                </a:rPr>
                <a:t>華商人脈</a:t>
              </a:r>
            </a:p>
          </p:txBody>
        </p:sp>
        <p:sp>
          <p:nvSpPr>
            <p:cNvPr id="34823" name="TextBox 23"/>
            <p:cNvSpPr txBox="1">
              <a:spLocks noChangeArrowheads="1"/>
            </p:cNvSpPr>
            <p:nvPr/>
          </p:nvSpPr>
          <p:spPr bwMode="auto">
            <a:xfrm>
              <a:off x="2928926" y="1515951"/>
              <a:ext cx="5786478" cy="87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274638" lvl="1" indent="-274638" algn="just">
                <a:buFont typeface="Wingdings" pitchFamily="2" charset="2"/>
                <a:buChar char="l"/>
              </a:pPr>
              <a:r>
                <a:rPr kumimoji="0" lang="zh-TW" altLang="en-US" sz="2000" b="1" dirty="0">
                  <a:latin typeface="微軟正黑體" pitchFamily="34" charset="-120"/>
                  <a:ea typeface="微軟正黑體" pitchFamily="34" charset="-120"/>
                </a:rPr>
                <a:t>建置僑臺商產業資料庫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，</a:t>
              </a: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106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年底前預計完成亞洲地區臺商會會員產業資料，並加強聯繫</a:t>
              </a:r>
              <a:endParaRPr kumimoji="0" lang="en-US" altLang="zh-TW" sz="2000" dirty="0">
                <a:latin typeface="微軟正黑體" pitchFamily="34" charset="-120"/>
                <a:ea typeface="微軟正黑體" pitchFamily="34" charset="-120"/>
              </a:endParaRPr>
            </a:p>
            <a:p>
              <a:pPr marL="274638" lvl="1" indent="-274638" algn="just">
                <a:buFont typeface="Wingdings" pitchFamily="2" charset="2"/>
                <a:buChar char="l"/>
              </a:pP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105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年</a:t>
              </a: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月接待</a:t>
              </a:r>
              <a:r>
                <a:rPr kumimoji="0" lang="zh-TW" altLang="en-US" sz="2000" b="1" dirty="0">
                  <a:latin typeface="微軟正黑體" pitchFamily="34" charset="-120"/>
                  <a:ea typeface="微軟正黑體" pitchFamily="34" charset="-120"/>
                </a:rPr>
                <a:t>「馬來西亞華人行業總會臺灣商貿考察團」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，計有</a:t>
              </a: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31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位華商代表來臺商機交流</a:t>
              </a:r>
              <a:endParaRPr kumimoji="0" lang="en-US" altLang="zh-TW" sz="2000" dirty="0">
                <a:latin typeface="微軟正黑體" pitchFamily="34" charset="-120"/>
                <a:ea typeface="微軟正黑體" pitchFamily="34" charset="-120"/>
              </a:endParaRPr>
            </a:p>
            <a:p>
              <a:pPr marL="274638" indent="-274638" algn="just">
                <a:buFont typeface="Wingdings" pitchFamily="2" charset="2"/>
                <a:buChar char="l"/>
              </a:pPr>
              <a:r>
                <a:rPr kumimoji="0" lang="en-US" altLang="zh-TW" sz="2000" dirty="0">
                  <a:latin typeface="微軟正黑體" pitchFamily="34" charset="-120"/>
                  <a:ea typeface="微軟正黑體" pitchFamily="34" charset="-120"/>
                </a:rPr>
                <a:t>106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年辦理</a:t>
              </a:r>
              <a:r>
                <a:rPr kumimoji="0" lang="zh-TW" altLang="en-US" sz="2000" b="1" dirty="0">
                  <a:latin typeface="微軟正黑體" pitchFamily="34" charset="-120"/>
                  <a:ea typeface="微軟正黑體" pitchFamily="34" charset="-120"/>
                </a:rPr>
                <a:t>「東南亞僑商經貿投資邀訪團」、「東南亞基建產業僑商觀摩團」</a:t>
              </a:r>
              <a:r>
                <a:rPr kumimoji="0" lang="zh-TW" altLang="en-US" sz="2000" dirty="0">
                  <a:latin typeface="微軟正黑體" pitchFamily="34" charset="-120"/>
                  <a:ea typeface="微軟正黑體" pitchFamily="34" charset="-120"/>
                </a:rPr>
                <a:t>，邀請新南向地區具投資實力僑商回國參訪，媒合國內基建產業交流合作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17</a:t>
            </a:fld>
            <a:endParaRPr kumimoji="0" lang="en-US"/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sz="quarter" idx="1"/>
          </p:nvPr>
        </p:nvGraphicFramePr>
        <p:xfrm>
          <a:off x="457200" y="1285860"/>
          <a:ext cx="822960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標題 5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具體作為與成果：協辦項目</a:t>
            </a:r>
            <a:r>
              <a:rPr lang="en-US" altLang="zh-TW" dirty="0" smtClean="0"/>
              <a:t>2-</a:t>
            </a:r>
            <a:r>
              <a:rPr lang="zh-TW" altLang="en-US" dirty="0" smtClean="0"/>
              <a:t>觀光促進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未來工作方向與策進作為</a:t>
            </a:r>
          </a:p>
        </p:txBody>
      </p:sp>
      <p:grpSp>
        <p:nvGrpSpPr>
          <p:cNvPr id="2" name="组合 35"/>
          <p:cNvGrpSpPr>
            <a:grpSpLocks/>
          </p:cNvGrpSpPr>
          <p:nvPr/>
        </p:nvGrpSpPr>
        <p:grpSpPr bwMode="auto">
          <a:xfrm>
            <a:off x="2530455" y="3786188"/>
            <a:ext cx="4041775" cy="1214437"/>
            <a:chOff x="1484486" y="3372446"/>
            <a:chExt cx="3013075" cy="882650"/>
          </a:xfrm>
        </p:grpSpPr>
        <p:sp>
          <p:nvSpPr>
            <p:cNvPr id="20" name="AutoShape 4"/>
            <p:cNvSpPr>
              <a:spLocks noChangeArrowheads="1"/>
            </p:cNvSpPr>
            <p:nvPr/>
          </p:nvSpPr>
          <p:spPr bwMode="auto">
            <a:xfrm rot="10800000">
              <a:off x="1576795" y="3372446"/>
              <a:ext cx="2840291" cy="703813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1" name="AutoShape 9"/>
            <p:cNvSpPr>
              <a:spLocks noChangeArrowheads="1"/>
            </p:cNvSpPr>
            <p:nvPr/>
          </p:nvSpPr>
          <p:spPr bwMode="auto">
            <a:xfrm>
              <a:off x="1576795" y="4076259"/>
              <a:ext cx="2840291" cy="178837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2" name="AutoShape 10"/>
            <p:cNvSpPr>
              <a:spLocks noChangeArrowheads="1"/>
            </p:cNvSpPr>
            <p:nvPr/>
          </p:nvSpPr>
          <p:spPr bwMode="auto">
            <a:xfrm>
              <a:off x="2032425" y="3372446"/>
              <a:ext cx="1924297" cy="456901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/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3" name="Rectangle 15"/>
            <p:cNvSpPr>
              <a:spLocks noChangeArrowheads="1"/>
            </p:cNvSpPr>
            <p:nvPr/>
          </p:nvSpPr>
          <p:spPr bwMode="auto">
            <a:xfrm>
              <a:off x="1484486" y="3372446"/>
              <a:ext cx="3013075" cy="703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協助各部會及地方政府</a:t>
              </a:r>
              <a:r>
                <a:rPr kumimoji="0" lang="en-US" altLang="zh-TW" sz="2200" b="1" kern="0" dirty="0"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200" b="1" kern="0" dirty="0"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200" b="1" kern="0" dirty="0">
                  <a:latin typeface="微軟正黑體" pitchFamily="34" charset="-120"/>
                  <a:ea typeface="微軟正黑體" pitchFamily="34" charset="-120"/>
                </a:rPr>
                <a:t>相關專案計畫推動</a:t>
              </a:r>
            </a:p>
          </p:txBody>
        </p:sp>
      </p:grpSp>
      <p:grpSp>
        <p:nvGrpSpPr>
          <p:cNvPr id="3" name="群組 54"/>
          <p:cNvGrpSpPr>
            <a:grpSpLocks/>
          </p:cNvGrpSpPr>
          <p:nvPr/>
        </p:nvGrpSpPr>
        <p:grpSpPr bwMode="auto">
          <a:xfrm>
            <a:off x="2857456" y="2643186"/>
            <a:ext cx="3357587" cy="1000125"/>
            <a:chOff x="1357557" y="2928934"/>
            <a:chExt cx="3357306" cy="857256"/>
          </a:xfrm>
        </p:grpSpPr>
        <p:sp>
          <p:nvSpPr>
            <p:cNvPr id="25" name="AutoShape 3"/>
            <p:cNvSpPr>
              <a:spLocks noChangeArrowheads="1"/>
            </p:cNvSpPr>
            <p:nvPr/>
          </p:nvSpPr>
          <p:spPr bwMode="auto">
            <a:xfrm rot="10800000">
              <a:off x="1827442" y="2928934"/>
              <a:ext cx="2485817" cy="659951"/>
            </a:xfrm>
            <a:custGeom>
              <a:avLst/>
              <a:gdLst>
                <a:gd name="G0" fmla="+- 3428 0 0"/>
                <a:gd name="G1" fmla="+- 21600 0 3428"/>
                <a:gd name="G2" fmla="*/ 3428 1 2"/>
                <a:gd name="G3" fmla="+- 21600 0 G2"/>
                <a:gd name="G4" fmla="+/ 3428 21600 2"/>
                <a:gd name="G5" fmla="+/ G1 0 2"/>
                <a:gd name="G6" fmla="*/ 21600 21600 3428"/>
                <a:gd name="G7" fmla="*/ G6 1 2"/>
                <a:gd name="G8" fmla="+- 21600 0 G7"/>
                <a:gd name="G9" fmla="*/ 21600 1 2"/>
                <a:gd name="G10" fmla="+- 3428 0 G9"/>
                <a:gd name="G11" fmla="?: G10 G8 0"/>
                <a:gd name="G12" fmla="?: G10 G7 21600"/>
                <a:gd name="T0" fmla="*/ 19886 w 21600"/>
                <a:gd name="T1" fmla="*/ 10800 h 21600"/>
                <a:gd name="T2" fmla="*/ 10800 w 21600"/>
                <a:gd name="T3" fmla="*/ 21600 h 21600"/>
                <a:gd name="T4" fmla="*/ 1714 w 21600"/>
                <a:gd name="T5" fmla="*/ 10800 h 21600"/>
                <a:gd name="T6" fmla="*/ 10800 w 21600"/>
                <a:gd name="T7" fmla="*/ 0 h 21600"/>
                <a:gd name="T8" fmla="*/ 3514 w 21600"/>
                <a:gd name="T9" fmla="*/ 3514 h 21600"/>
                <a:gd name="T10" fmla="*/ 18086 w 21600"/>
                <a:gd name="T11" fmla="*/ 1808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3428" y="21600"/>
                  </a:lnTo>
                  <a:lnTo>
                    <a:pt x="18172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" name="AutoShape 11"/>
            <p:cNvSpPr>
              <a:spLocks noChangeArrowheads="1"/>
            </p:cNvSpPr>
            <p:nvPr/>
          </p:nvSpPr>
          <p:spPr bwMode="auto">
            <a:xfrm>
              <a:off x="1776647" y="3588885"/>
              <a:ext cx="2581059" cy="197305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/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AutoShape 12"/>
            <p:cNvSpPr>
              <a:spLocks noChangeArrowheads="1"/>
            </p:cNvSpPr>
            <p:nvPr/>
          </p:nvSpPr>
          <p:spPr bwMode="auto">
            <a:xfrm>
              <a:off x="2202061" y="2928934"/>
              <a:ext cx="1738167" cy="363314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1357557" y="2928934"/>
              <a:ext cx="3357306" cy="6599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b="1" kern="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配合行政院</a:t>
              </a:r>
              <a:r>
                <a:rPr kumimoji="0" lang="zh-TW" altLang="en-US" sz="2200" b="1" kern="0" dirty="0" smtClean="0">
                  <a:latin typeface="微軟正黑體" pitchFamily="34" charset="-120"/>
                  <a:ea typeface="微軟正黑體" pitchFamily="34" charset="-120"/>
                </a:rPr>
                <a:t>經貿談判</a:t>
              </a:r>
              <a:endParaRPr kumimoji="0" lang="en-US" altLang="zh-TW" sz="2200" b="1" kern="0" dirty="0" smtClean="0"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b="1" kern="0" dirty="0" smtClean="0">
                  <a:latin typeface="微軟正黑體" pitchFamily="34" charset="-120"/>
                  <a:ea typeface="微軟正黑體" pitchFamily="34" charset="-120"/>
                </a:rPr>
                <a:t>辦公室新南向專案計畫</a:t>
              </a:r>
              <a:endParaRPr kumimoji="0" lang="zh-TW" altLang="en-US" sz="2200" b="1" kern="0" dirty="0"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4" name="组合 2"/>
          <p:cNvGrpSpPr>
            <a:grpSpLocks/>
          </p:cNvGrpSpPr>
          <p:nvPr/>
        </p:nvGrpSpPr>
        <p:grpSpPr bwMode="auto">
          <a:xfrm>
            <a:off x="2786042" y="1142984"/>
            <a:ext cx="3421063" cy="1428750"/>
            <a:chOff x="1694539" y="1818283"/>
            <a:chExt cx="2550823" cy="962025"/>
          </a:xfrm>
        </p:grpSpPr>
        <p:sp>
          <p:nvSpPr>
            <p:cNvPr id="30" name="AutoShape 6"/>
            <p:cNvSpPr>
              <a:spLocks noChangeArrowheads="1"/>
            </p:cNvSpPr>
            <p:nvPr/>
          </p:nvSpPr>
          <p:spPr bwMode="auto">
            <a:xfrm>
              <a:off x="2440255" y="1818283"/>
              <a:ext cx="1112656" cy="834824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rgbClr val="EAEAEA"/>
              </a:solidFill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AutoShape 13"/>
            <p:cNvSpPr>
              <a:spLocks noChangeArrowheads="1"/>
            </p:cNvSpPr>
            <p:nvPr/>
          </p:nvSpPr>
          <p:spPr bwMode="auto">
            <a:xfrm>
              <a:off x="2440255" y="2653107"/>
              <a:ext cx="1112656" cy="127201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EAEAEA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Rectangle 17"/>
            <p:cNvSpPr>
              <a:spLocks noChangeArrowheads="1"/>
            </p:cNvSpPr>
            <p:nvPr/>
          </p:nvSpPr>
          <p:spPr bwMode="auto">
            <a:xfrm>
              <a:off x="1694539" y="2058790"/>
              <a:ext cx="2550823" cy="4553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/>
              <a:ext uri="{91240B29-F687-4F45-9708-019B960494DF}"/>
              <a:ext uri="{AF507438-7753-43E0-B8FC-AC1667EBCBE1}"/>
            </a:extLst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2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配合總統府</a:t>
              </a:r>
              <a:r>
                <a:rPr kumimoji="0" lang="zh-TW" altLang="en-US" sz="2200" b="1" kern="0" dirty="0">
                  <a:latin typeface="微軟正黑體" pitchFamily="34" charset="-120"/>
                  <a:ea typeface="微軟正黑體" pitchFamily="34" charset="-120"/>
                </a:rPr>
                <a:t>新南</a:t>
              </a:r>
              <a:r>
                <a:rPr kumimoji="0" lang="zh-TW" altLang="en-US" sz="2200" b="1" kern="0" dirty="0" smtClean="0">
                  <a:latin typeface="微軟正黑體" pitchFamily="34" charset="-120"/>
                  <a:ea typeface="微軟正黑體" pitchFamily="34" charset="-120"/>
                </a:rPr>
                <a:t>向</a:t>
              </a:r>
              <a:r>
                <a:rPr kumimoji="0" lang="en-US" altLang="zh-TW" sz="2200" b="1" kern="0" dirty="0" smtClean="0"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0" lang="en-US" altLang="zh-TW" sz="2200" b="1" kern="0" dirty="0" smtClean="0">
                  <a:latin typeface="微軟正黑體" pitchFamily="34" charset="-120"/>
                  <a:ea typeface="微軟正黑體" pitchFamily="34" charset="-120"/>
                </a:rPr>
              </a:br>
              <a:r>
                <a:rPr kumimoji="0" lang="zh-TW" altLang="en-US" sz="2200" b="1" kern="0" dirty="0" smtClean="0">
                  <a:latin typeface="微軟正黑體" pitchFamily="34" charset="-120"/>
                  <a:ea typeface="微軟正黑體" pitchFamily="34" charset="-120"/>
                </a:rPr>
                <a:t>辦公室</a:t>
              </a:r>
              <a:r>
                <a:rPr kumimoji="0" lang="zh-TW" altLang="en-US" sz="2200" b="1" kern="0" dirty="0">
                  <a:latin typeface="微軟正黑體" pitchFamily="34" charset="-120"/>
                  <a:ea typeface="微軟正黑體" pitchFamily="34" charset="-120"/>
                </a:rPr>
                <a:t>策導專案工作</a:t>
              </a:r>
            </a:p>
          </p:txBody>
        </p:sp>
      </p:grpSp>
      <p:grpSp>
        <p:nvGrpSpPr>
          <p:cNvPr id="9" name="组合 41"/>
          <p:cNvGrpSpPr>
            <a:grpSpLocks/>
          </p:cNvGrpSpPr>
          <p:nvPr/>
        </p:nvGrpSpPr>
        <p:grpSpPr bwMode="auto">
          <a:xfrm>
            <a:off x="1643042" y="5143512"/>
            <a:ext cx="5857875" cy="1536700"/>
            <a:chOff x="812974" y="4255096"/>
            <a:chExt cx="4367212" cy="1536700"/>
          </a:xfrm>
        </p:grpSpPr>
        <p:sp>
          <p:nvSpPr>
            <p:cNvPr id="50" name="AutoShape 7"/>
            <p:cNvSpPr>
              <a:spLocks noChangeArrowheads="1"/>
            </p:cNvSpPr>
            <p:nvPr/>
          </p:nvSpPr>
          <p:spPr bwMode="auto">
            <a:xfrm>
              <a:off x="828360" y="5334596"/>
              <a:ext cx="4351826" cy="457200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6DAA2D">
                    <a:alpha val="4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 kern="0" dirty="0">
                <a:solidFill>
                  <a:sysClr val="windowText" lastClr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10" name="组合 43"/>
            <p:cNvGrpSpPr>
              <a:grpSpLocks/>
            </p:cNvGrpSpPr>
            <p:nvPr/>
          </p:nvGrpSpPr>
          <p:grpSpPr bwMode="auto">
            <a:xfrm>
              <a:off x="812974" y="4255096"/>
              <a:ext cx="4367212" cy="1108093"/>
              <a:chOff x="812974" y="4255096"/>
              <a:chExt cx="4367212" cy="1108093"/>
            </a:xfrm>
          </p:grpSpPr>
          <p:sp>
            <p:nvSpPr>
              <p:cNvPr id="52" name="AutoShape 5"/>
              <p:cNvSpPr>
                <a:spLocks noChangeArrowheads="1"/>
              </p:cNvSpPr>
              <p:nvPr/>
            </p:nvSpPr>
            <p:spPr bwMode="auto">
              <a:xfrm rot="10800000">
                <a:off x="812974" y="4255096"/>
                <a:ext cx="4367212" cy="1079500"/>
              </a:xfrm>
              <a:custGeom>
                <a:avLst/>
                <a:gdLst>
                  <a:gd name="G0" fmla="+- 3428 0 0"/>
                  <a:gd name="G1" fmla="+- 21600 0 3428"/>
                  <a:gd name="G2" fmla="*/ 3428 1 2"/>
                  <a:gd name="G3" fmla="+- 21600 0 G2"/>
                  <a:gd name="G4" fmla="+/ 3428 21600 2"/>
                  <a:gd name="G5" fmla="+/ G1 0 2"/>
                  <a:gd name="G6" fmla="*/ 21600 21600 3428"/>
                  <a:gd name="G7" fmla="*/ G6 1 2"/>
                  <a:gd name="G8" fmla="+- 21600 0 G7"/>
                  <a:gd name="G9" fmla="*/ 21600 1 2"/>
                  <a:gd name="G10" fmla="+- 3428 0 G9"/>
                  <a:gd name="G11" fmla="?: G10 G8 0"/>
                  <a:gd name="G12" fmla="?: G10 G7 21600"/>
                  <a:gd name="T0" fmla="*/ 19886 w 21600"/>
                  <a:gd name="T1" fmla="*/ 10800 h 21600"/>
                  <a:gd name="T2" fmla="*/ 10800 w 21600"/>
                  <a:gd name="T3" fmla="*/ 21600 h 21600"/>
                  <a:gd name="T4" fmla="*/ 1714 w 21600"/>
                  <a:gd name="T5" fmla="*/ 10800 h 21600"/>
                  <a:gd name="T6" fmla="*/ 10800 w 21600"/>
                  <a:gd name="T7" fmla="*/ 0 h 21600"/>
                  <a:gd name="T8" fmla="*/ 3514 w 21600"/>
                  <a:gd name="T9" fmla="*/ 3514 h 21600"/>
                  <a:gd name="T10" fmla="*/ 18086 w 21600"/>
                  <a:gd name="T11" fmla="*/ 1808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3428" y="21600"/>
                    </a:lnTo>
                    <a:lnTo>
                      <a:pt x="18172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kern="0" dirty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3" name="AutoShape 8"/>
              <p:cNvSpPr>
                <a:spLocks noChangeArrowheads="1"/>
              </p:cNvSpPr>
              <p:nvPr/>
            </p:nvSpPr>
            <p:spPr bwMode="auto">
              <a:xfrm>
                <a:off x="1484034" y="4255096"/>
                <a:ext cx="3013258" cy="457200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00DA63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 kern="0" dirty="0">
                  <a:solidFill>
                    <a:sysClr val="windowText" lastClr="000000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54" name="Rectangle 14"/>
              <p:cNvSpPr>
                <a:spLocks noChangeArrowheads="1"/>
              </p:cNvSpPr>
              <p:nvPr/>
            </p:nvSpPr>
            <p:spPr bwMode="auto">
              <a:xfrm>
                <a:off x="812974" y="4283689"/>
                <a:ext cx="4367212" cy="10795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/>
                <a:ext uri="{91240B29-F687-4F45-9708-019B960494DF}"/>
                <a:ext uri="{AF507438-7753-43E0-B8FC-AC1667EBCBE1}"/>
              </a:extLst>
            </p:spPr>
            <p:txBody>
              <a:bodyPr anchor="ctr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TW" altLang="en-US" sz="3200" b="1" kern="0" dirty="0" smtClean="0">
                    <a:solidFill>
                      <a:srgbClr val="FFFFFF"/>
                    </a:solidFill>
                    <a:latin typeface="微軟正黑體" pitchFamily="34" charset="-120"/>
                    <a:ea typeface="微軟正黑體" pitchFamily="34" charset="-120"/>
                  </a:rPr>
                  <a:t>構築以臺灣為中心，</a:t>
                </a:r>
                <a:r>
                  <a:rPr lang="en-US" altLang="zh-TW" sz="3200" b="1" kern="0" dirty="0" smtClean="0">
                    <a:solidFill>
                      <a:srgbClr val="FFFFFF"/>
                    </a:solidFill>
                    <a:latin typeface="微軟正黑體" pitchFamily="34" charset="-120"/>
                    <a:ea typeface="微軟正黑體" pitchFamily="34" charset="-120"/>
                  </a:rPr>
                  <a:t/>
                </a:r>
                <a:br>
                  <a:rPr lang="en-US" altLang="zh-TW" sz="3200" b="1" kern="0" dirty="0" smtClean="0">
                    <a:solidFill>
                      <a:srgbClr val="FFFFFF"/>
                    </a:solidFill>
                    <a:latin typeface="微軟正黑體" pitchFamily="34" charset="-120"/>
                    <a:ea typeface="微軟正黑體" pitchFamily="34" charset="-120"/>
                  </a:rPr>
                </a:br>
                <a:r>
                  <a:rPr lang="zh-TW" altLang="en-US" sz="3200" b="1" kern="0" dirty="0" smtClean="0">
                    <a:solidFill>
                      <a:srgbClr val="FFFFFF"/>
                    </a:solidFill>
                    <a:latin typeface="微軟正黑體" pitchFamily="34" charset="-120"/>
                    <a:ea typeface="微軟正黑體" pitchFamily="34" charset="-120"/>
                  </a:rPr>
                  <a:t>連結新南向的僑務平台</a:t>
                </a:r>
              </a:p>
            </p:txBody>
          </p:sp>
        </p:grpSp>
      </p:grpSp>
      <p:sp>
        <p:nvSpPr>
          <p:cNvPr id="23563" name="投影片編號版面配置區 5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288017B-F413-4ED2-AA43-375D03A2ECA0}" type="slidenum">
              <a:rPr lang="en-US" altLang="zh-TW">
                <a:latin typeface="微軟正黑體" pitchFamily="34" charset="-120"/>
                <a:ea typeface="微軟正黑體" pitchFamily="34" charset="-120"/>
              </a:rPr>
              <a:pPr/>
              <a:t>18</a:t>
            </a:fld>
            <a:endParaRPr lang="en-US" altLang="zh-TW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458" name="Picture 2" descr="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4200"/>
            <a:ext cx="914400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3459" name="Picture 3" descr="hom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624"/>
            <a:ext cx="914400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3460" name="Picture 4" descr="home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571500" y="485792"/>
            <a:ext cx="8001000" cy="28717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77000"/>
              </a:prstClr>
            </a:outerShdw>
          </a:effectLst>
        </p:spPr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spcBef>
                <a:spcPct val="0"/>
              </a:spcBef>
              <a:buNone/>
            </a:pPr>
            <a:r>
              <a:rPr kumimoji="0" lang="zh-TW" altLang="en-US" sz="7200" b="1" dirty="0" smtClean="0">
                <a:ln>
                  <a:solidFill>
                    <a:srgbClr val="FFCC00"/>
                  </a:solidFill>
                </a:ln>
                <a:solidFill>
                  <a:srgbClr val="FFCC00"/>
                </a:solidFill>
                <a:latin typeface="+mj-lt"/>
                <a:ea typeface="+mj-ea"/>
                <a:cs typeface="+mj-cs"/>
              </a:rPr>
              <a:t>報 </a:t>
            </a:r>
            <a:r>
              <a:rPr kumimoji="0" lang="zh-TW" altLang="en-US" sz="7200" b="1" dirty="0">
                <a:ln>
                  <a:solidFill>
                    <a:srgbClr val="FFCC00"/>
                  </a:solidFill>
                </a:ln>
                <a:solidFill>
                  <a:srgbClr val="FFCC00"/>
                </a:solidFill>
                <a:latin typeface="+mj-lt"/>
                <a:ea typeface="+mj-ea"/>
                <a:cs typeface="+mj-cs"/>
              </a:rPr>
              <a:t>告 完 </a:t>
            </a:r>
            <a:r>
              <a:rPr kumimoji="0" lang="zh-TW" altLang="en-US" sz="7200" b="1" dirty="0" smtClean="0">
                <a:ln>
                  <a:solidFill>
                    <a:srgbClr val="FFCC00"/>
                  </a:solidFill>
                </a:ln>
                <a:solidFill>
                  <a:srgbClr val="FFCC00"/>
                </a:solidFill>
                <a:latin typeface="+mj-lt"/>
                <a:ea typeface="+mj-ea"/>
                <a:cs typeface="+mj-cs"/>
              </a:rPr>
              <a:t>畢</a:t>
            </a:r>
            <a:endParaRPr kumimoji="0" lang="en-US" altLang="zh-TW" sz="7200" b="1" dirty="0">
              <a:ln>
                <a:solidFill>
                  <a:srgbClr val="FFCC00"/>
                </a:solidFill>
              </a:ln>
              <a:solidFill>
                <a:srgbClr val="FFCC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/>
              <a:t>19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12129370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3137</TotalTime>
  <Words>2407</Words>
  <Application>Microsoft Office PowerPoint</Application>
  <PresentationFormat>如螢幕大小 (4:3)</PresentationFormat>
  <Paragraphs>273</Paragraphs>
  <Slides>19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19</vt:i4>
      </vt:variant>
    </vt:vector>
  </HeadingPairs>
  <TitlesOfParts>
    <vt:vector size="21" baseType="lpstr">
      <vt:lpstr>原創</vt:lpstr>
      <vt:lpstr>1_原創</vt:lpstr>
      <vt:lpstr> 新南向政策之作法及成果</vt:lpstr>
      <vt:lpstr>投影片 2</vt:lpstr>
      <vt:lpstr>僑委會新南向政策工作項目</vt:lpstr>
      <vt:lpstr>新南向國家僑務社群網絡</vt:lpstr>
      <vt:lpstr>新南向國家僑務社群網絡</vt:lpstr>
      <vt:lpstr>新南向國家僑務社群網絡</vt:lpstr>
      <vt:lpstr>新南向國家僑務社群網絡</vt:lpstr>
      <vt:lpstr>新南向國家僑務社群網絡</vt:lpstr>
      <vt:lpstr>具體作為與成果：主辦項目1-人才培育</vt:lpstr>
      <vt:lpstr>具體作為與成果：主辦項目1-人才培育</vt:lpstr>
      <vt:lpstr>具體作為與成果：主辦項目1-人才培育</vt:lpstr>
      <vt:lpstr>具體作為與成果：主辦項目1-人才培育</vt:lpstr>
      <vt:lpstr>具體作為與成果：主辦項目2-金融支援</vt:lpstr>
      <vt:lpstr>具體作為與成果：主辦項目3-僑商網絡</vt:lpstr>
      <vt:lpstr>具體作為與成果：主辦項目3-僑商網絡</vt:lpstr>
      <vt:lpstr>具體作為與成果：協辦項目1-基建合作</vt:lpstr>
      <vt:lpstr>具體作為與成果：協辦項目2-觀光促進</vt:lpstr>
      <vt:lpstr>未來工作方向與策進作為</vt:lpstr>
      <vt:lpstr>投影片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僑務委員會 新南向工作與成果</dc:title>
  <dc:creator>董至中</dc:creator>
  <cp:lastModifiedBy>Administrator</cp:lastModifiedBy>
  <cp:revision>428</cp:revision>
  <dcterms:created xsi:type="dcterms:W3CDTF">2017-02-23T09:09:26Z</dcterms:created>
  <dcterms:modified xsi:type="dcterms:W3CDTF">2017-03-07T09:40:30Z</dcterms:modified>
</cp:coreProperties>
</file>