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9" r:id="rId1"/>
  </p:sldMasterIdLst>
  <p:notesMasterIdLst>
    <p:notesMasterId r:id="rId7"/>
  </p:notesMasterIdLst>
  <p:handoutMasterIdLst>
    <p:handoutMasterId r:id="rId8"/>
  </p:handoutMasterIdLst>
  <p:sldIdLst>
    <p:sldId id="258" r:id="rId2"/>
    <p:sldId id="271" r:id="rId3"/>
    <p:sldId id="275" r:id="rId4"/>
    <p:sldId id="276" r:id="rId5"/>
    <p:sldId id="274" r:id="rId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  <p15:guide id="3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00"/>
    <a:srgbClr val="FF9933"/>
    <a:srgbClr val="FFFFCC"/>
    <a:srgbClr val="F1F1F1"/>
    <a:srgbClr val="FFEF08"/>
    <a:srgbClr val="33CC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34587" autoAdjust="0"/>
    <p:restoredTop sz="95494" autoAdjust="0"/>
  </p:normalViewPr>
  <p:slideViewPr>
    <p:cSldViewPr>
      <p:cViewPr varScale="1">
        <p:scale>
          <a:sx n="115" d="100"/>
          <a:sy n="115" d="100"/>
        </p:scale>
        <p:origin x="111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3996" y="-96"/>
      </p:cViewPr>
      <p:guideLst>
        <p:guide orient="horz" pos="3131"/>
        <p:guide pos="2144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73F6B-F4D0-4F9A-99AC-C0BC10F9F0D7}" type="datetimeFigureOut">
              <a:rPr lang="zh-TW" altLang="en-US" smtClean="0"/>
              <a:t>2017/2/23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E8C0A-3AED-4DF3-B564-08E936E52B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45597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65C3C-1258-4AAB-842B-467E6A168820}" type="datetimeFigureOut">
              <a:rPr lang="zh-TW" altLang="en-US" smtClean="0"/>
              <a:t>2017/2/23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56AF00-4C96-4D8B-9D5E-EFB97FFAB0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04352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5559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/>
          <a:lstStyle/>
          <a:p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次產業創新條例修正重點包括「強化國營事業研發」、「創投有限合夥採透視個體概念課稅」、「天使投資人租稅優惠」、「促進產學合作」、「推動創新採購」、「強化無形資產評價」及「加強人才資源培育」等。</a:t>
            </a:r>
            <a:endParaRPr 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4163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/>
          <a:lstStyle/>
          <a:p>
            <a:r>
              <a:rPr lang="zh-TW" altLang="zh-TW" sz="1600" dirty="0"/>
              <a:t>強化國營事業部分：</a:t>
            </a:r>
          </a:p>
          <a:p>
            <a:r>
              <a:rPr lang="zh-TW" altLang="zh-TW" sz="1600" dirty="0"/>
              <a:t>現行國營事業研究發展經費占總營收比例偏低</a:t>
            </a:r>
            <a:r>
              <a:rPr lang="en-US" altLang="zh-TW" sz="1600" dirty="0"/>
              <a:t>(</a:t>
            </a:r>
            <a:r>
              <a:rPr lang="zh-TW" altLang="zh-TW" sz="1600" dirty="0"/>
              <a:t>未達</a:t>
            </a:r>
            <a:r>
              <a:rPr lang="en-US" altLang="zh-TW" sz="1600" dirty="0"/>
              <a:t>1%)</a:t>
            </a:r>
            <a:r>
              <a:rPr lang="zh-TW" altLang="zh-TW" sz="1600" dirty="0"/>
              <a:t>，規範其研發投入比例，有助於國營事業發揮產業領頭羊角色，帶動產業中下游產業鏈共同投入創新研發，加速產業升級與轉型。</a:t>
            </a:r>
          </a:p>
          <a:p>
            <a:endParaRPr lang="en-US" altLang="zh-TW" sz="1600" dirty="0" smtClean="0"/>
          </a:p>
          <a:p>
            <a:r>
              <a:rPr lang="zh-TW" altLang="zh-TW" sz="1600" dirty="0" smtClean="0"/>
              <a:t>創投</a:t>
            </a:r>
            <a:r>
              <a:rPr lang="zh-TW" altLang="zh-TW" sz="1600" dirty="0"/>
              <a:t>有限合夥採透視個體概念課稅部分：</a:t>
            </a:r>
          </a:p>
          <a:p>
            <a:r>
              <a:rPr lang="zh-TW" altLang="zh-TW" sz="1600" dirty="0"/>
              <a:t>參考國際作法，有限合夥事業大多採透視個體概念課稅，故依有限合夥法設立且符合出資額、境內投資及新創公司投資比例等要件之創投事業，得採透視個體概念課稅，即有限合夥事業階段無須繳納營利事業所得稅，由合夥人依盈餘分配比例按所得稅法規定申報及繳稅，以接軌國際，吸引國際資金來台投資創投業，擴大創投基金規模。</a:t>
            </a:r>
          </a:p>
        </p:txBody>
      </p:sp>
    </p:spTree>
    <p:extLst>
      <p:ext uri="{BB962C8B-B14F-4D97-AF65-F5344CB8AC3E}">
        <p14:creationId xmlns:p14="http://schemas.microsoft.com/office/powerpoint/2010/main" val="3324898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800" dirty="0"/>
              <a:t>天使投資人租稅優惠部分：</a:t>
            </a:r>
          </a:p>
          <a:p>
            <a:r>
              <a:rPr lang="zh-TW" altLang="zh-TW" sz="1800" dirty="0"/>
              <a:t>鑑於創業者於初創期亟需資金，惟此階段投資風險高，往往不易獲得資金協助。針對個人以現金投資於成立未滿</a:t>
            </a:r>
            <a:r>
              <a:rPr lang="en-US" altLang="zh-TW" sz="1800" dirty="0"/>
              <a:t>3</a:t>
            </a:r>
            <a:r>
              <a:rPr lang="zh-TW" altLang="zh-TW" sz="1800" dirty="0"/>
              <a:t>年經中央目的事業主管機關核定之高風險新創事業公司，投資</a:t>
            </a:r>
            <a:r>
              <a:rPr lang="en-US" altLang="zh-TW" sz="1800" dirty="0"/>
              <a:t>100</a:t>
            </a:r>
            <a:r>
              <a:rPr lang="zh-TW" altLang="zh-TW" sz="1800" dirty="0"/>
              <a:t>萬元以上且持有股份達</a:t>
            </a:r>
            <a:r>
              <a:rPr lang="en-US" altLang="zh-TW" sz="1800" dirty="0"/>
              <a:t>2</a:t>
            </a:r>
            <a:r>
              <a:rPr lang="zh-TW" altLang="zh-TW" sz="1800" dirty="0"/>
              <a:t>年者，得就其投資金額</a:t>
            </a:r>
            <a:r>
              <a:rPr lang="en-US" altLang="zh-TW" sz="1800" dirty="0"/>
              <a:t>50%</a:t>
            </a:r>
            <a:r>
              <a:rPr lang="zh-TW" altLang="zh-TW" sz="1800" dirty="0"/>
              <a:t>限度內，自個人綜合所得總額中減除，每年可減除金額以</a:t>
            </a:r>
            <a:r>
              <a:rPr lang="en-US" altLang="zh-TW" sz="1800" dirty="0"/>
              <a:t>300</a:t>
            </a:r>
            <a:r>
              <a:rPr lang="zh-TW" altLang="zh-TW" sz="1800" dirty="0"/>
              <a:t>萬元為限。</a:t>
            </a:r>
          </a:p>
          <a:p>
            <a:r>
              <a:rPr lang="zh-TW" altLang="zh-TW" sz="1800" dirty="0"/>
              <a:t>促進產學合作部分：</a:t>
            </a:r>
          </a:p>
          <a:p>
            <a:r>
              <a:rPr lang="zh-TW" altLang="zh-TW" sz="1800" dirty="0"/>
              <a:t>學研機構的科研成果因技術移轉會分配股票給教授或研究人員，但其取得股票當年度即須計入個人綜合所得課稅，致學研機構技術移轉意願降低，影響科研成果產業化成效。比照個人或公司取得技術入股股票得緩繳</a:t>
            </a:r>
            <a:r>
              <a:rPr lang="en-US" altLang="zh-TW" sz="1800" dirty="0"/>
              <a:t>(</a:t>
            </a:r>
            <a:r>
              <a:rPr lang="zh-TW" altLang="zh-TW" sz="1800" dirty="0"/>
              <a:t>課</a:t>
            </a:r>
            <a:r>
              <a:rPr lang="en-US" altLang="zh-TW" sz="1800" dirty="0"/>
              <a:t>)</a:t>
            </a:r>
            <a:r>
              <a:rPr lang="zh-TW" altLang="zh-TW" sz="1800" dirty="0"/>
              <a:t>稅規定，增訂創作人</a:t>
            </a:r>
            <a:r>
              <a:rPr lang="en-US" altLang="zh-TW" sz="1800" dirty="0"/>
              <a:t>(</a:t>
            </a:r>
            <a:r>
              <a:rPr lang="zh-TW" altLang="zh-TW" sz="1800" dirty="0"/>
              <a:t>即教授、研究人員等</a:t>
            </a:r>
            <a:r>
              <a:rPr lang="en-US" altLang="zh-TW" sz="1800" dirty="0"/>
              <a:t>)</a:t>
            </a:r>
            <a:r>
              <a:rPr lang="zh-TW" altLang="zh-TW" sz="1800" dirty="0"/>
              <a:t>依科學技術基本法第</a:t>
            </a:r>
            <a:r>
              <a:rPr lang="en-US" altLang="zh-TW" sz="1800" dirty="0"/>
              <a:t>6</a:t>
            </a:r>
            <a:r>
              <a:rPr lang="zh-TW" altLang="zh-TW" sz="1800" dirty="0"/>
              <a:t>條第</a:t>
            </a:r>
            <a:r>
              <a:rPr lang="en-US" altLang="zh-TW" sz="1800" dirty="0"/>
              <a:t>3</a:t>
            </a:r>
            <a:r>
              <a:rPr lang="zh-TW" altLang="zh-TW" sz="1800" dirty="0"/>
              <a:t>項授權辦法自學研機構獲配之股票得緩繳</a:t>
            </a:r>
            <a:r>
              <a:rPr lang="en-US" altLang="zh-TW" sz="1800" dirty="0"/>
              <a:t>(</a:t>
            </a:r>
            <a:r>
              <a:rPr lang="zh-TW" altLang="zh-TW" sz="1800" dirty="0"/>
              <a:t>課</a:t>
            </a:r>
            <a:r>
              <a:rPr lang="en-US" altLang="zh-TW" sz="1800" dirty="0"/>
              <a:t>)</a:t>
            </a:r>
            <a:r>
              <a:rPr lang="zh-TW" altLang="zh-TW" sz="1800" dirty="0"/>
              <a:t>所得稅。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555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/>
          <a:lstStyle/>
          <a:p>
            <a:r>
              <a:rPr lang="zh-TW" altLang="zh-TW" sz="1600" dirty="0"/>
              <a:t>推動創新採購部分：</a:t>
            </a:r>
          </a:p>
          <a:p>
            <a:r>
              <a:rPr lang="zh-TW" altLang="zh-TW" sz="1600" dirty="0"/>
              <a:t>為從需求面激勵產業創新活動與永續發展，並扶植我國軟體產業發展，盼協助政府機關多加採購軟體、創新及綠色產品或服務。從政府龐大採購需求激勵產業進行創新活動，拓展軟體、創新、綠色產品或服務之政府需求市場，透過採購之彈性機制及相關規費減免優惠措施，降低軟體、創新產業進入政府採購市場之門檻。</a:t>
            </a:r>
          </a:p>
          <a:p>
            <a:r>
              <a:rPr lang="zh-TW" altLang="zh-TW" sz="1600" dirty="0"/>
              <a:t>強化無形資產評價部分：</a:t>
            </a:r>
          </a:p>
          <a:p>
            <a:r>
              <a:rPr lang="zh-TW" altLang="zh-TW" sz="1600" dirty="0"/>
              <a:t>針對政府及國營事業補助、委託、出資進行研究發展及創新應用計畫，應要求執行單位規劃研發成果營運策略，落實布局分析、智財保護與流通運用，並建立智財管理相關機制，以提升智財商品化或事業化契機。政府邀集相關機關訂定評價基準、建立及管理評價資料庫；培訓評價人員、建立評價人員及機構之登錄管理機制；連結金融體系推動金融配套措施。</a:t>
            </a:r>
          </a:p>
          <a:p>
            <a:r>
              <a:rPr lang="zh-TW" altLang="zh-TW" sz="1600" dirty="0"/>
              <a:t>加強人才資源培育部分：</a:t>
            </a:r>
          </a:p>
          <a:p>
            <a:r>
              <a:rPr lang="zh-TW" altLang="zh-TW" sz="1600" dirty="0"/>
              <a:t>產業可將所需人才規格，透過職能基準與能力鑑定反映給學校，引導教學方向調整，同時推動優良職業形象，兼以優先聘用</a:t>
            </a:r>
            <a:r>
              <a:rPr lang="en-US" altLang="zh-TW" sz="1600" dirty="0"/>
              <a:t>/</a:t>
            </a:r>
            <a:r>
              <a:rPr lang="zh-TW" altLang="zh-TW" sz="1600" dirty="0"/>
              <a:t>加薪，吸引年輕學子學習並投入產業，可為學校立方針，為青年許未來、為產業找人才，為國家創新局。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213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093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832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97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6264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8523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78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945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8686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760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33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032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802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1772816"/>
            <a:ext cx="8136904" cy="1222375"/>
          </a:xfrm>
        </p:spPr>
        <p:txBody>
          <a:bodyPr>
            <a:normAutofit/>
          </a:bodyPr>
          <a:lstStyle/>
          <a:p>
            <a:pPr algn="ctr"/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產創修什麼？</a:t>
            </a:r>
            <a:endParaRPr lang="zh-TW" altLang="en-US" sz="6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106.02.23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46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1</a:t>
            </a:fld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69" y="44625"/>
            <a:ext cx="8695525" cy="6237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098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文字方塊 67"/>
          <p:cNvSpPr txBox="1"/>
          <p:nvPr/>
        </p:nvSpPr>
        <p:spPr>
          <a:xfrm>
            <a:off x="124181" y="3043214"/>
            <a:ext cx="6373639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創投有限合夥採透視個體概念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課稅，活絡創新</a:t>
            </a:r>
          </a:p>
        </p:txBody>
      </p:sp>
      <p:grpSp>
        <p:nvGrpSpPr>
          <p:cNvPr id="51" name="群組 50"/>
          <p:cNvGrpSpPr/>
          <p:nvPr/>
        </p:nvGrpSpPr>
        <p:grpSpPr>
          <a:xfrm>
            <a:off x="2643891" y="1695615"/>
            <a:ext cx="1086973" cy="543356"/>
            <a:chOff x="2773960" y="706323"/>
            <a:chExt cx="1086973" cy="543356"/>
          </a:xfrm>
        </p:grpSpPr>
        <p:sp>
          <p:nvSpPr>
            <p:cNvPr id="56" name="矩形 55"/>
            <p:cNvSpPr/>
            <p:nvPr/>
          </p:nvSpPr>
          <p:spPr>
            <a:xfrm>
              <a:off x="2773960" y="706323"/>
              <a:ext cx="1086973" cy="543356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7" name="矩形 56"/>
            <p:cNvSpPr/>
            <p:nvPr/>
          </p:nvSpPr>
          <p:spPr>
            <a:xfrm>
              <a:off x="2773960" y="706323"/>
              <a:ext cx="1086973" cy="5433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400" kern="1200"/>
            </a:p>
          </p:txBody>
        </p:sp>
      </p:grpSp>
      <p:grpSp>
        <p:nvGrpSpPr>
          <p:cNvPr id="53" name="群組 52"/>
          <p:cNvGrpSpPr/>
          <p:nvPr/>
        </p:nvGrpSpPr>
        <p:grpSpPr>
          <a:xfrm>
            <a:off x="2102792" y="2826219"/>
            <a:ext cx="1086973" cy="543356"/>
            <a:chOff x="2232861" y="1836927"/>
            <a:chExt cx="1086973" cy="543356"/>
          </a:xfrm>
        </p:grpSpPr>
        <p:sp>
          <p:nvSpPr>
            <p:cNvPr id="54" name="矩形 53"/>
            <p:cNvSpPr/>
            <p:nvPr/>
          </p:nvSpPr>
          <p:spPr>
            <a:xfrm>
              <a:off x="2232861" y="1836927"/>
              <a:ext cx="1086973" cy="543356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5" name="矩形 54"/>
            <p:cNvSpPr/>
            <p:nvPr/>
          </p:nvSpPr>
          <p:spPr>
            <a:xfrm>
              <a:off x="2232861" y="1836927"/>
              <a:ext cx="1086973" cy="5433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2400" kern="1200"/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133163" y="124447"/>
            <a:ext cx="8753453" cy="2797930"/>
            <a:chOff x="323528" y="335662"/>
            <a:chExt cx="8753453" cy="2797930"/>
          </a:xfrm>
        </p:grpSpPr>
        <p:grpSp>
          <p:nvGrpSpPr>
            <p:cNvPr id="9" name="群組 8"/>
            <p:cNvGrpSpPr/>
            <p:nvPr/>
          </p:nvGrpSpPr>
          <p:grpSpPr>
            <a:xfrm>
              <a:off x="323528" y="335662"/>
              <a:ext cx="8753453" cy="2797930"/>
              <a:chOff x="323528" y="335662"/>
              <a:chExt cx="8753453" cy="2797930"/>
            </a:xfrm>
          </p:grpSpPr>
          <p:grpSp>
            <p:nvGrpSpPr>
              <p:cNvPr id="85" name="群組 84"/>
              <p:cNvGrpSpPr/>
              <p:nvPr/>
            </p:nvGrpSpPr>
            <p:grpSpPr>
              <a:xfrm>
                <a:off x="323528" y="335662"/>
                <a:ext cx="8753453" cy="2797930"/>
                <a:chOff x="340038" y="1103876"/>
                <a:chExt cx="8753453" cy="2797930"/>
              </a:xfrm>
            </p:grpSpPr>
            <p:sp>
              <p:nvSpPr>
                <p:cNvPr id="18" name="文字方塊 17"/>
                <p:cNvSpPr txBox="1"/>
                <p:nvPr/>
              </p:nvSpPr>
              <p:spPr>
                <a:xfrm>
                  <a:off x="340038" y="1103876"/>
                  <a:ext cx="5724644" cy="461665"/>
                </a:xfrm>
                <a:prstGeom prst="rect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7785" dist="33020" dir="3180000" algn="ctr">
                    <a:srgbClr val="000000">
                      <a:alpha val="30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rightRoom" dir="t">
                    <a:rot lat="0" lon="0" rev="600000"/>
                  </a:lightRig>
                </a:scene3d>
                <a:sp3d prstMaterial="metal">
                  <a:bevelT w="38100" h="57150" prst="angle"/>
                </a:sp3d>
              </p:spPr>
              <p:txBody>
                <a:bodyPr wrap="none" rtlCol="0">
                  <a:spAutoFit/>
                </a:bodyPr>
                <a:lstStyle/>
                <a:p>
                  <a:r>
                    <a:rPr lang="zh-TW" altLang="en-US" sz="2400" b="1" dirty="0" smtClean="0">
                      <a:solidFill>
                        <a:schemeClr val="tx2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強化國營事業</a:t>
                  </a:r>
                  <a:r>
                    <a:rPr lang="zh-TW" altLang="en-US" sz="2400" b="1" dirty="0">
                      <a:solidFill>
                        <a:schemeClr val="tx2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研發，引領產業中下游創新</a:t>
                  </a:r>
                </a:p>
              </p:txBody>
            </p:sp>
            <p:grpSp>
              <p:nvGrpSpPr>
                <p:cNvPr id="46" name="群組 45"/>
                <p:cNvGrpSpPr/>
                <p:nvPr/>
              </p:nvGrpSpPr>
              <p:grpSpPr>
                <a:xfrm>
                  <a:off x="1481905" y="1713145"/>
                  <a:ext cx="7611586" cy="2188661"/>
                  <a:chOff x="5841008" y="1246065"/>
                  <a:chExt cx="7611586" cy="2188661"/>
                </a:xfrm>
              </p:grpSpPr>
              <p:pic>
                <p:nvPicPr>
                  <p:cNvPr id="11" name="圖片 10"/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841008" y="1246065"/>
                    <a:ext cx="2079104" cy="2079104"/>
                  </a:xfrm>
                  <a:prstGeom prst="rect">
                    <a:avLst/>
                  </a:prstGeom>
                  <a:solidFill>
                    <a:schemeClr val="accent1">
                      <a:alpha val="53000"/>
                    </a:schemeClr>
                  </a:solidFill>
                  <a:ln>
                    <a:noFill/>
                  </a:ln>
                  <a:effectLst>
                    <a:outerShdw blurRad="57785" dist="33020" dir="3180000" algn="ctr">
                      <a:srgbClr val="000000">
                        <a:alpha val="30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brightRoom" dir="t">
                      <a:rot lat="0" lon="0" rev="600000"/>
                    </a:lightRig>
                  </a:scene3d>
                  <a:sp3d prstMaterial="metal">
                    <a:bevelT w="38100" h="57150" prst="angle"/>
                  </a:sp3d>
                </p:spPr>
              </p:pic>
              <p:grpSp>
                <p:nvGrpSpPr>
                  <p:cNvPr id="20" name="群組 19"/>
                  <p:cNvGrpSpPr/>
                  <p:nvPr/>
                </p:nvGrpSpPr>
                <p:grpSpPr>
                  <a:xfrm>
                    <a:off x="7101338" y="1628889"/>
                    <a:ext cx="2540594" cy="1439151"/>
                    <a:chOff x="3631634" y="323673"/>
                    <a:chExt cx="2540594" cy="1439151"/>
                  </a:xfrm>
                  <a:scene3d>
                    <a:camera prst="orthographicFront">
                      <a:rot lat="0" lon="0" rev="0"/>
                    </a:camera>
                    <a:lightRig rig="brightRoom" dir="t">
                      <a:rot lat="0" lon="0" rev="600000"/>
                    </a:lightRig>
                  </a:scene3d>
                </p:grpSpPr>
                <p:sp>
                  <p:nvSpPr>
                    <p:cNvPr id="21" name="橢圓 20"/>
                    <p:cNvSpPr/>
                    <p:nvPr/>
                  </p:nvSpPr>
                  <p:spPr>
                    <a:xfrm>
                      <a:off x="4733054" y="323673"/>
                      <a:ext cx="1439174" cy="1439151"/>
                    </a:xfrm>
                    <a:prstGeom prst="ellipse">
                      <a:avLst/>
                    </a:prstGeom>
                    <a:solidFill>
                      <a:schemeClr val="bg1">
                        <a:lumMod val="95000"/>
                      </a:schemeClr>
                    </a:solidFill>
                    <a:ln>
                      <a:noFill/>
                    </a:ln>
                    <a:effectLst>
                      <a:outerShdw blurRad="57785" dist="33020" dir="3180000" algn="ctr">
                        <a:srgbClr val="000000">
                          <a:alpha val="30000"/>
                        </a:srgbClr>
                      </a:outerShdw>
                    </a:effectLst>
                    <a:sp3d prstMaterial="metal">
                      <a:bevelT w="38100" h="57150" prst="angle"/>
                    </a:sp3d>
                  </p:spPr>
                  <p:style>
                    <a:lnRef idx="1">
                      <a:schemeClr val="accent2"/>
                    </a:lnRef>
                    <a:fillRef idx="2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dk1"/>
                    </a:fontRef>
                  </p:style>
                </p:sp>
                <p:sp>
                  <p:nvSpPr>
                    <p:cNvPr id="22" name="橢圓 5"/>
                    <p:cNvSpPr/>
                    <p:nvPr/>
                  </p:nvSpPr>
                  <p:spPr>
                    <a:xfrm>
                      <a:off x="3631634" y="414249"/>
                      <a:ext cx="1017650" cy="1017633"/>
                    </a:xfrm>
                    <a:prstGeom prst="rect">
                      <a:avLst/>
                    </a:prstGeom>
                    <a:ln>
                      <a:noFill/>
                    </a:ln>
                    <a:effectLst>
                      <a:outerShdw blurRad="57785" dist="33020" dir="3180000" algn="ctr">
                        <a:srgbClr val="000000">
                          <a:alpha val="30000"/>
                        </a:srgbClr>
                      </a:outerShdw>
                    </a:effectLst>
                    <a:sp3d prstMaterial="metal">
                      <a:bevelT w="38100" h="57150" prst="angle"/>
                    </a:sp3d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fontRef>
                  </p:style>
                  <p:txBody>
                    <a:bodyPr spcFirstLastPara="0" vert="horz" wrap="square" lIns="0" tIns="0" rIns="0" bIns="0" numCol="1" spcCol="1270" anchor="ctr" anchorCtr="0">
                      <a:noAutofit/>
                    </a:bodyPr>
                    <a:lstStyle/>
                    <a:p>
                      <a:pPr lvl="0" algn="ctr" defTabSz="146685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zh-TW" altLang="en-US" sz="3300" kern="1200"/>
                    </a:p>
                  </p:txBody>
                </p:sp>
              </p:grpSp>
              <p:sp>
                <p:nvSpPr>
                  <p:cNvPr id="19" name="甜甜圈 18"/>
                  <p:cNvSpPr/>
                  <p:nvPr/>
                </p:nvSpPr>
                <p:spPr>
                  <a:xfrm>
                    <a:off x="8010249" y="1424446"/>
                    <a:ext cx="1845234" cy="1845205"/>
                  </a:xfrm>
                  <a:prstGeom prst="donut">
                    <a:avLst>
                      <a:gd name="adj" fmla="val 11010"/>
                    </a:avLst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noFill/>
                  </a:ln>
                  <a:effectLst>
                    <a:outerShdw blurRad="57785" dist="33020" dir="3180000" algn="ctr">
                      <a:srgbClr val="000000">
                        <a:alpha val="30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brightRoom" dir="t">
                      <a:rot lat="0" lon="0" rev="600000"/>
                    </a:lightRig>
                  </a:scene3d>
                  <a:sp3d prstMaterial="metal">
                    <a:bevelT w="38100" h="57150" prst="angle"/>
                  </a:sp3d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16" name="文字方塊 15"/>
                  <p:cNvSpPr txBox="1"/>
                  <p:nvPr/>
                </p:nvSpPr>
                <p:spPr>
                  <a:xfrm>
                    <a:off x="8013237" y="1705749"/>
                    <a:ext cx="1818216" cy="1200329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>
                    <a:outerShdw blurRad="57785" dist="33020" dir="3180000" algn="ctr">
                      <a:srgbClr val="000000">
                        <a:alpha val="30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brightRoom" dir="t">
                      <a:rot lat="0" lon="0" rev="600000"/>
                    </a:lightRig>
                  </a:scene3d>
                  <a:sp3d prstMaterial="metal">
                    <a:bevelT w="38100" h="57150" prst="angle"/>
                  </a:sp3d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zh-TW" altLang="en-US" sz="2400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編列</a:t>
                    </a:r>
                    <a:endParaRPr lang="en-US" altLang="zh-TW" sz="2400" b="1" dirty="0" smtClean="0">
                      <a:solidFill>
                        <a:schemeClr val="tx2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  <a:p>
                    <a:pPr algn="ctr"/>
                    <a:r>
                      <a:rPr lang="zh-TW" altLang="en-US" sz="2400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一定比例</a:t>
                    </a:r>
                    <a:endParaRPr lang="en-US" altLang="zh-TW" sz="2400" b="1" dirty="0" smtClean="0">
                      <a:solidFill>
                        <a:schemeClr val="tx2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  <a:p>
                    <a:pPr algn="ctr"/>
                    <a:r>
                      <a:rPr lang="zh-TW" altLang="en-US" sz="2400" b="1" dirty="0" smtClean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預算經</a:t>
                    </a:r>
                    <a:r>
                      <a:rPr lang="zh-TW" altLang="en-US" sz="24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費</a:t>
                    </a:r>
                  </a:p>
                </p:txBody>
              </p:sp>
              <p:sp>
                <p:nvSpPr>
                  <p:cNvPr id="17" name="矩形 16"/>
                  <p:cNvSpPr/>
                  <p:nvPr/>
                </p:nvSpPr>
                <p:spPr>
                  <a:xfrm>
                    <a:off x="11421269" y="2973061"/>
                    <a:ext cx="2031325" cy="461665"/>
                  </a:xfrm>
                  <a:prstGeom prst="rect">
                    <a:avLst/>
                  </a:prstGeom>
                  <a:solidFill>
                    <a:schemeClr val="bg1">
                      <a:alpha val="40000"/>
                    </a:schemeClr>
                  </a:solidFill>
                  <a:ln>
                    <a:noFill/>
                  </a:ln>
                  <a:effectLst>
                    <a:outerShdw blurRad="57785" dist="33020" dir="3180000" algn="ctr">
                      <a:srgbClr val="000000">
                        <a:alpha val="32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brightRoom" dir="t">
                      <a:rot lat="0" lon="0" rev="600000"/>
                    </a:lightRig>
                  </a:scene3d>
                  <a:sp3d prstMaterial="metal">
                    <a:bevelT w="38100" h="57150" prst="angle"/>
                  </a:sp3d>
                </p:spPr>
                <p:txBody>
                  <a:bodyPr wrap="none" lIns="91440" tIns="45720" rIns="91440" bIns="45720">
                    <a:spAutoFit/>
                  </a:bodyPr>
                  <a:lstStyle/>
                  <a:p>
                    <a:pPr algn="ctr"/>
                    <a:r>
                      <a:rPr lang="zh-TW" altLang="en-US" sz="2400" b="1" cap="none" spc="0" dirty="0" smtClean="0">
                        <a:ln w="0"/>
                        <a:solidFill>
                          <a:srgbClr val="0000FF"/>
                        </a:solidFill>
                        <a:effectLst>
                          <a:reflection blurRad="6350" stA="53000" endA="300" endPos="35500" dir="5400000" sy="-90000" algn="bl" rotWithShape="0"/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進行研究發展</a:t>
                    </a:r>
                    <a:endParaRPr lang="zh-TW" altLang="en-US" sz="2400" b="1" cap="none" spc="0" dirty="0">
                      <a:ln w="0"/>
                      <a:solidFill>
                        <a:srgbClr val="0000FF"/>
                      </a:solidFill>
                      <a:effectLst>
                        <a:reflection blurRad="6350" stA="53000" endA="300" endPos="35500" dir="5400000" sy="-90000" algn="bl" rotWithShape="0"/>
                      </a:effectLst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</p:txBody>
              </p:sp>
            </p:grpSp>
          </p:grpSp>
          <p:sp>
            <p:nvSpPr>
              <p:cNvPr id="7" name="文字方塊 6"/>
              <p:cNvSpPr txBox="1"/>
              <p:nvPr/>
            </p:nvSpPr>
            <p:spPr>
              <a:xfrm rot="20663606">
                <a:off x="1619629" y="1656547"/>
                <a:ext cx="1697194" cy="52322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57785" dist="33020" dir="318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800" b="1" dirty="0" smtClean="0">
                    <a:solidFill>
                      <a:schemeClr val="tx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國營事業</a:t>
                </a:r>
                <a:endParaRPr lang="zh-TW" altLang="en-US" sz="2800" b="1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10" name="群組 9"/>
            <p:cNvGrpSpPr/>
            <p:nvPr/>
          </p:nvGrpSpPr>
          <p:grpSpPr>
            <a:xfrm>
              <a:off x="5479870" y="1006758"/>
              <a:ext cx="3294232" cy="2092233"/>
              <a:chOff x="1122355" y="2133363"/>
              <a:chExt cx="4408925" cy="2545510"/>
            </a:xfrm>
            <a:scene3d>
              <a:camera prst="perspectiveFront" fov="2700000">
                <a:rot lat="19086000" lon="19067999" rev="3108000"/>
              </a:camera>
              <a:lightRig rig="threePt" dir="t">
                <a:rot lat="0" lon="0" rev="0"/>
              </a:lightRig>
            </a:scene3d>
          </p:grpSpPr>
          <p:sp>
            <p:nvSpPr>
              <p:cNvPr id="87" name="手繪多邊形 86"/>
              <p:cNvSpPr>
                <a:spLocks/>
              </p:cNvSpPr>
              <p:nvPr/>
            </p:nvSpPr>
            <p:spPr bwMode="auto">
              <a:xfrm rot="2700000">
                <a:off x="2051453" y="2132501"/>
                <a:ext cx="1598650" cy="1600374"/>
              </a:xfrm>
              <a:custGeom>
                <a:avLst/>
                <a:gdLst>
                  <a:gd name="connsiteX0" fmla="*/ 719968 w 1798939"/>
                  <a:gd name="connsiteY0" fmla="*/ 0 h 1800879"/>
                  <a:gd name="connsiteX1" fmla="*/ 870158 w 1798939"/>
                  <a:gd name="connsiteY1" fmla="*/ 149418 h 1800879"/>
                  <a:gd name="connsiteX2" fmla="*/ 816536 w 1798939"/>
                  <a:gd name="connsiteY2" fmla="*/ 263767 h 1800879"/>
                  <a:gd name="connsiteX3" fmla="*/ 795187 w 1798939"/>
                  <a:gd name="connsiteY3" fmla="*/ 309457 h 1800879"/>
                  <a:gd name="connsiteX4" fmla="*/ 795187 w 1798939"/>
                  <a:gd name="connsiteY4" fmla="*/ 326004 h 1800879"/>
                  <a:gd name="connsiteX5" fmla="*/ 809151 w 1798939"/>
                  <a:gd name="connsiteY5" fmla="*/ 359530 h 1800879"/>
                  <a:gd name="connsiteX6" fmla="*/ 810887 w 1798939"/>
                  <a:gd name="connsiteY6" fmla="*/ 360695 h 1800879"/>
                  <a:gd name="connsiteX7" fmla="*/ 1440184 w 1798939"/>
                  <a:gd name="connsiteY7" fmla="*/ 360695 h 1800879"/>
                  <a:gd name="connsiteX8" fmla="*/ 1440184 w 1798939"/>
                  <a:gd name="connsiteY8" fmla="*/ 980841 h 1800879"/>
                  <a:gd name="connsiteX9" fmla="*/ 1444255 w 1798939"/>
                  <a:gd name="connsiteY9" fmla="*/ 986888 h 1800879"/>
                  <a:gd name="connsiteX10" fmla="*/ 1489482 w 1798939"/>
                  <a:gd name="connsiteY10" fmla="*/ 1005693 h 1800879"/>
                  <a:gd name="connsiteX11" fmla="*/ 1535172 w 1798939"/>
                  <a:gd name="connsiteY11" fmla="*/ 984344 h 1800879"/>
                  <a:gd name="connsiteX12" fmla="*/ 1649520 w 1798939"/>
                  <a:gd name="connsiteY12" fmla="*/ 930722 h 1800879"/>
                  <a:gd name="connsiteX13" fmla="*/ 1798939 w 1798939"/>
                  <a:gd name="connsiteY13" fmla="*/ 1080663 h 1800879"/>
                  <a:gd name="connsiteX14" fmla="*/ 1649520 w 1798939"/>
                  <a:gd name="connsiteY14" fmla="*/ 1230853 h 1800879"/>
                  <a:gd name="connsiteX15" fmla="*/ 1535172 w 1798939"/>
                  <a:gd name="connsiteY15" fmla="*/ 1177232 h 1800879"/>
                  <a:gd name="connsiteX16" fmla="*/ 1489482 w 1798939"/>
                  <a:gd name="connsiteY16" fmla="*/ 1155882 h 1800879"/>
                  <a:gd name="connsiteX17" fmla="*/ 1472935 w 1798939"/>
                  <a:gd name="connsiteY17" fmla="*/ 1155882 h 1800879"/>
                  <a:gd name="connsiteX18" fmla="*/ 1454482 w 1798939"/>
                  <a:gd name="connsiteY18" fmla="*/ 1159629 h 1800879"/>
                  <a:gd name="connsiteX19" fmla="*/ 1440184 w 1798939"/>
                  <a:gd name="connsiteY19" fmla="*/ 1169320 h 1800879"/>
                  <a:gd name="connsiteX20" fmla="*/ 1440184 w 1798939"/>
                  <a:gd name="connsiteY20" fmla="*/ 1800879 h 1800879"/>
                  <a:gd name="connsiteX21" fmla="*/ 829412 w 1798939"/>
                  <a:gd name="connsiteY21" fmla="*/ 1800879 h 1800879"/>
                  <a:gd name="connsiteX22" fmla="*/ 844456 w 1798939"/>
                  <a:gd name="connsiteY22" fmla="*/ 1781326 h 1800879"/>
                  <a:gd name="connsiteX23" fmla="*/ 913600 w 1798939"/>
                  <a:gd name="connsiteY23" fmla="*/ 1633875 h 1800879"/>
                  <a:gd name="connsiteX24" fmla="*/ 719932 w 1798939"/>
                  <a:gd name="connsiteY24" fmla="*/ 1441202 h 1800879"/>
                  <a:gd name="connsiteX25" fmla="*/ 526585 w 1798939"/>
                  <a:gd name="connsiteY25" fmla="*/ 1633875 h 1800879"/>
                  <a:gd name="connsiteX26" fmla="*/ 595729 w 1798939"/>
                  <a:gd name="connsiteY26" fmla="*/ 1781326 h 1800879"/>
                  <a:gd name="connsiteX27" fmla="*/ 610684 w 1798939"/>
                  <a:gd name="connsiteY27" fmla="*/ 1800879 h 1800879"/>
                  <a:gd name="connsiteX28" fmla="*/ 0 w 1798939"/>
                  <a:gd name="connsiteY28" fmla="*/ 1800879 h 1800879"/>
                  <a:gd name="connsiteX29" fmla="*/ 0 w 1798939"/>
                  <a:gd name="connsiteY29" fmla="*/ 1207562 h 1800879"/>
                  <a:gd name="connsiteX30" fmla="*/ 28007 w 1798939"/>
                  <a:gd name="connsiteY30" fmla="*/ 1234456 h 1800879"/>
                  <a:gd name="connsiteX31" fmla="*/ 144940 w 1798939"/>
                  <a:gd name="connsiteY31" fmla="*/ 1274295 h 1800879"/>
                  <a:gd name="connsiteX32" fmla="*/ 337613 w 1798939"/>
                  <a:gd name="connsiteY32" fmla="*/ 1080628 h 1800879"/>
                  <a:gd name="connsiteX33" fmla="*/ 144940 w 1798939"/>
                  <a:gd name="connsiteY33" fmla="*/ 887280 h 1800879"/>
                  <a:gd name="connsiteX34" fmla="*/ 28007 w 1798939"/>
                  <a:gd name="connsiteY34" fmla="*/ 927119 h 1800879"/>
                  <a:gd name="connsiteX35" fmla="*/ 0 w 1798939"/>
                  <a:gd name="connsiteY35" fmla="*/ 954013 h 1800879"/>
                  <a:gd name="connsiteX36" fmla="*/ 0 w 1798939"/>
                  <a:gd name="connsiteY36" fmla="*/ 360695 h 1800879"/>
                  <a:gd name="connsiteX37" fmla="*/ 617264 w 1798939"/>
                  <a:gd name="connsiteY37" fmla="*/ 360695 h 1800879"/>
                  <a:gd name="connsiteX38" fmla="*/ 626193 w 1798939"/>
                  <a:gd name="connsiteY38" fmla="*/ 354684 h 1800879"/>
                  <a:gd name="connsiteX39" fmla="*/ 644997 w 1798939"/>
                  <a:gd name="connsiteY39" fmla="*/ 309457 h 1800879"/>
                  <a:gd name="connsiteX40" fmla="*/ 623648 w 1798939"/>
                  <a:gd name="connsiteY40" fmla="*/ 263767 h 1800879"/>
                  <a:gd name="connsiteX41" fmla="*/ 570027 w 1798939"/>
                  <a:gd name="connsiteY41" fmla="*/ 149418 h 1800879"/>
                  <a:gd name="connsiteX42" fmla="*/ 719968 w 1798939"/>
                  <a:gd name="connsiteY42" fmla="*/ 0 h 1800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798939" h="1800879">
                    <a:moveTo>
                      <a:pt x="719968" y="0"/>
                    </a:moveTo>
                    <a:cubicBezTo>
                      <a:pt x="802883" y="0"/>
                      <a:pt x="870158" y="66930"/>
                      <a:pt x="870158" y="149418"/>
                    </a:cubicBezTo>
                    <a:cubicBezTo>
                      <a:pt x="870158" y="193380"/>
                      <a:pt x="850546" y="235365"/>
                      <a:pt x="816536" y="263767"/>
                    </a:cubicBezTo>
                    <a:cubicBezTo>
                      <a:pt x="802883" y="275127"/>
                      <a:pt x="795187" y="291922"/>
                      <a:pt x="795187" y="309457"/>
                    </a:cubicBezTo>
                    <a:lnTo>
                      <a:pt x="795187" y="326004"/>
                    </a:lnTo>
                    <a:cubicBezTo>
                      <a:pt x="795187" y="339093"/>
                      <a:pt x="800525" y="350948"/>
                      <a:pt x="809151" y="359530"/>
                    </a:cubicBezTo>
                    <a:lnTo>
                      <a:pt x="810887" y="360695"/>
                    </a:lnTo>
                    <a:lnTo>
                      <a:pt x="1440184" y="360695"/>
                    </a:lnTo>
                    <a:lnTo>
                      <a:pt x="1440184" y="980841"/>
                    </a:lnTo>
                    <a:lnTo>
                      <a:pt x="1444255" y="986888"/>
                    </a:lnTo>
                    <a:cubicBezTo>
                      <a:pt x="1455832" y="998494"/>
                      <a:pt x="1471824" y="1005693"/>
                      <a:pt x="1489482" y="1005693"/>
                    </a:cubicBezTo>
                    <a:cubicBezTo>
                      <a:pt x="1507017" y="1005693"/>
                      <a:pt x="1523811" y="997749"/>
                      <a:pt x="1535172" y="984344"/>
                    </a:cubicBezTo>
                    <a:cubicBezTo>
                      <a:pt x="1563574" y="950334"/>
                      <a:pt x="1605559" y="930722"/>
                      <a:pt x="1649520" y="930722"/>
                    </a:cubicBezTo>
                    <a:cubicBezTo>
                      <a:pt x="1732009" y="930722"/>
                      <a:pt x="1798939" y="997749"/>
                      <a:pt x="1798939" y="1080663"/>
                    </a:cubicBezTo>
                    <a:cubicBezTo>
                      <a:pt x="1798939" y="1163578"/>
                      <a:pt x="1732009" y="1230853"/>
                      <a:pt x="1649520" y="1230853"/>
                    </a:cubicBezTo>
                    <a:cubicBezTo>
                      <a:pt x="1605559" y="1230853"/>
                      <a:pt x="1563574" y="1211241"/>
                      <a:pt x="1535172" y="1177232"/>
                    </a:cubicBezTo>
                    <a:cubicBezTo>
                      <a:pt x="1523811" y="1163578"/>
                      <a:pt x="1507017" y="1155882"/>
                      <a:pt x="1489482" y="1155882"/>
                    </a:cubicBezTo>
                    <a:lnTo>
                      <a:pt x="1472935" y="1155882"/>
                    </a:lnTo>
                    <a:cubicBezTo>
                      <a:pt x="1466390" y="1155882"/>
                      <a:pt x="1460154" y="1157217"/>
                      <a:pt x="1454482" y="1159629"/>
                    </a:cubicBezTo>
                    <a:lnTo>
                      <a:pt x="1440184" y="1169320"/>
                    </a:lnTo>
                    <a:lnTo>
                      <a:pt x="1440184" y="1800879"/>
                    </a:lnTo>
                    <a:lnTo>
                      <a:pt x="829412" y="1800879"/>
                    </a:lnTo>
                    <a:lnTo>
                      <a:pt x="844456" y="1781326"/>
                    </a:lnTo>
                    <a:cubicBezTo>
                      <a:pt x="888311" y="1744702"/>
                      <a:pt x="913600" y="1690562"/>
                      <a:pt x="913600" y="1633875"/>
                    </a:cubicBezTo>
                    <a:cubicBezTo>
                      <a:pt x="913600" y="1527507"/>
                      <a:pt x="826849" y="1441202"/>
                      <a:pt x="719932" y="1441202"/>
                    </a:cubicBezTo>
                    <a:cubicBezTo>
                      <a:pt x="613015" y="1441202"/>
                      <a:pt x="526585" y="1527507"/>
                      <a:pt x="526585" y="1633875"/>
                    </a:cubicBezTo>
                    <a:cubicBezTo>
                      <a:pt x="526585" y="1690562"/>
                      <a:pt x="551874" y="1744702"/>
                      <a:pt x="595729" y="1781326"/>
                    </a:cubicBezTo>
                    <a:lnTo>
                      <a:pt x="610684" y="1800879"/>
                    </a:lnTo>
                    <a:lnTo>
                      <a:pt x="0" y="1800879"/>
                    </a:lnTo>
                    <a:lnTo>
                      <a:pt x="0" y="1207562"/>
                    </a:lnTo>
                    <a:lnTo>
                      <a:pt x="28007" y="1234456"/>
                    </a:lnTo>
                    <a:cubicBezTo>
                      <a:pt x="61342" y="1260070"/>
                      <a:pt x="102424" y="1274295"/>
                      <a:pt x="144940" y="1274295"/>
                    </a:cubicBezTo>
                    <a:cubicBezTo>
                      <a:pt x="251308" y="1274295"/>
                      <a:pt x="337613" y="1187545"/>
                      <a:pt x="337613" y="1080628"/>
                    </a:cubicBezTo>
                    <a:cubicBezTo>
                      <a:pt x="337613" y="973710"/>
                      <a:pt x="251308" y="887280"/>
                      <a:pt x="144940" y="887280"/>
                    </a:cubicBezTo>
                    <a:cubicBezTo>
                      <a:pt x="102424" y="887280"/>
                      <a:pt x="61342" y="901505"/>
                      <a:pt x="28007" y="927119"/>
                    </a:cubicBezTo>
                    <a:lnTo>
                      <a:pt x="0" y="954013"/>
                    </a:lnTo>
                    <a:lnTo>
                      <a:pt x="0" y="360695"/>
                    </a:lnTo>
                    <a:lnTo>
                      <a:pt x="617264" y="360695"/>
                    </a:lnTo>
                    <a:lnTo>
                      <a:pt x="626193" y="354684"/>
                    </a:lnTo>
                    <a:cubicBezTo>
                      <a:pt x="637798" y="343107"/>
                      <a:pt x="644997" y="327115"/>
                      <a:pt x="644997" y="309457"/>
                    </a:cubicBezTo>
                    <a:cubicBezTo>
                      <a:pt x="644997" y="291922"/>
                      <a:pt x="637054" y="275127"/>
                      <a:pt x="623648" y="263767"/>
                    </a:cubicBezTo>
                    <a:cubicBezTo>
                      <a:pt x="589638" y="235365"/>
                      <a:pt x="570027" y="193380"/>
                      <a:pt x="570027" y="149418"/>
                    </a:cubicBezTo>
                    <a:cubicBezTo>
                      <a:pt x="570027" y="66930"/>
                      <a:pt x="637054" y="0"/>
                      <a:pt x="719968" y="0"/>
                    </a:cubicBezTo>
                    <a:close/>
                  </a:path>
                </a:pathLst>
              </a:custGeom>
              <a:solidFill>
                <a:srgbClr val="F5C636"/>
              </a:solidFill>
              <a:ln w="34925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p3d extrusionH="38100" prstMaterial="clear">
                <a:bevelT w="260350" h="50800" prst="softRound"/>
                <a:bevelB prst="softRound"/>
              </a:sp3d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TW" kern="0" dirty="0" smtClean="0">
                    <a:solidFill>
                      <a:prstClr val="black"/>
                    </a:solidFill>
                    <a:latin typeface="Calibri"/>
                    <a:ea typeface="新細明體" panose="02020500000000000000" pitchFamily="18" charset="-120"/>
                  </a:rPr>
                  <a:t>IDEA</a:t>
                </a:r>
                <a:endPara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新細明體" panose="02020500000000000000" pitchFamily="18" charset="-120"/>
                </a:endParaRPr>
              </a:p>
            </p:txBody>
          </p:sp>
          <p:sp>
            <p:nvSpPr>
              <p:cNvPr id="88" name="手繪多邊形 87"/>
              <p:cNvSpPr>
                <a:spLocks/>
              </p:cNvSpPr>
              <p:nvPr/>
            </p:nvSpPr>
            <p:spPr bwMode="auto">
              <a:xfrm rot="2700000">
                <a:off x="2998312" y="3079361"/>
                <a:ext cx="1598650" cy="1600374"/>
              </a:xfrm>
              <a:custGeom>
                <a:avLst/>
                <a:gdLst>
                  <a:gd name="connsiteX0" fmla="*/ 719968 w 1798939"/>
                  <a:gd name="connsiteY0" fmla="*/ 0 h 1800879"/>
                  <a:gd name="connsiteX1" fmla="*/ 870158 w 1798939"/>
                  <a:gd name="connsiteY1" fmla="*/ 149418 h 1800879"/>
                  <a:gd name="connsiteX2" fmla="*/ 816536 w 1798939"/>
                  <a:gd name="connsiteY2" fmla="*/ 263767 h 1800879"/>
                  <a:gd name="connsiteX3" fmla="*/ 795187 w 1798939"/>
                  <a:gd name="connsiteY3" fmla="*/ 309457 h 1800879"/>
                  <a:gd name="connsiteX4" fmla="*/ 795187 w 1798939"/>
                  <a:gd name="connsiteY4" fmla="*/ 326004 h 1800879"/>
                  <a:gd name="connsiteX5" fmla="*/ 809151 w 1798939"/>
                  <a:gd name="connsiteY5" fmla="*/ 359530 h 1800879"/>
                  <a:gd name="connsiteX6" fmla="*/ 810887 w 1798939"/>
                  <a:gd name="connsiteY6" fmla="*/ 360695 h 1800879"/>
                  <a:gd name="connsiteX7" fmla="*/ 1440184 w 1798939"/>
                  <a:gd name="connsiteY7" fmla="*/ 360695 h 1800879"/>
                  <a:gd name="connsiteX8" fmla="*/ 1440184 w 1798939"/>
                  <a:gd name="connsiteY8" fmla="*/ 980841 h 1800879"/>
                  <a:gd name="connsiteX9" fmla="*/ 1444255 w 1798939"/>
                  <a:gd name="connsiteY9" fmla="*/ 986888 h 1800879"/>
                  <a:gd name="connsiteX10" fmla="*/ 1489482 w 1798939"/>
                  <a:gd name="connsiteY10" fmla="*/ 1005693 h 1800879"/>
                  <a:gd name="connsiteX11" fmla="*/ 1535172 w 1798939"/>
                  <a:gd name="connsiteY11" fmla="*/ 984344 h 1800879"/>
                  <a:gd name="connsiteX12" fmla="*/ 1649520 w 1798939"/>
                  <a:gd name="connsiteY12" fmla="*/ 930722 h 1800879"/>
                  <a:gd name="connsiteX13" fmla="*/ 1798939 w 1798939"/>
                  <a:gd name="connsiteY13" fmla="*/ 1080663 h 1800879"/>
                  <a:gd name="connsiteX14" fmla="*/ 1649520 w 1798939"/>
                  <a:gd name="connsiteY14" fmla="*/ 1230853 h 1800879"/>
                  <a:gd name="connsiteX15" fmla="*/ 1535172 w 1798939"/>
                  <a:gd name="connsiteY15" fmla="*/ 1177232 h 1800879"/>
                  <a:gd name="connsiteX16" fmla="*/ 1489482 w 1798939"/>
                  <a:gd name="connsiteY16" fmla="*/ 1155882 h 1800879"/>
                  <a:gd name="connsiteX17" fmla="*/ 1472935 w 1798939"/>
                  <a:gd name="connsiteY17" fmla="*/ 1155882 h 1800879"/>
                  <a:gd name="connsiteX18" fmla="*/ 1454482 w 1798939"/>
                  <a:gd name="connsiteY18" fmla="*/ 1159629 h 1800879"/>
                  <a:gd name="connsiteX19" fmla="*/ 1440184 w 1798939"/>
                  <a:gd name="connsiteY19" fmla="*/ 1169320 h 1800879"/>
                  <a:gd name="connsiteX20" fmla="*/ 1440184 w 1798939"/>
                  <a:gd name="connsiteY20" fmla="*/ 1800879 h 1800879"/>
                  <a:gd name="connsiteX21" fmla="*/ 829412 w 1798939"/>
                  <a:gd name="connsiteY21" fmla="*/ 1800879 h 1800879"/>
                  <a:gd name="connsiteX22" fmla="*/ 844456 w 1798939"/>
                  <a:gd name="connsiteY22" fmla="*/ 1781326 h 1800879"/>
                  <a:gd name="connsiteX23" fmla="*/ 913600 w 1798939"/>
                  <a:gd name="connsiteY23" fmla="*/ 1633875 h 1800879"/>
                  <a:gd name="connsiteX24" fmla="*/ 719932 w 1798939"/>
                  <a:gd name="connsiteY24" fmla="*/ 1441202 h 1800879"/>
                  <a:gd name="connsiteX25" fmla="*/ 526585 w 1798939"/>
                  <a:gd name="connsiteY25" fmla="*/ 1633875 h 1800879"/>
                  <a:gd name="connsiteX26" fmla="*/ 595729 w 1798939"/>
                  <a:gd name="connsiteY26" fmla="*/ 1781326 h 1800879"/>
                  <a:gd name="connsiteX27" fmla="*/ 610684 w 1798939"/>
                  <a:gd name="connsiteY27" fmla="*/ 1800879 h 1800879"/>
                  <a:gd name="connsiteX28" fmla="*/ 0 w 1798939"/>
                  <a:gd name="connsiteY28" fmla="*/ 1800879 h 1800879"/>
                  <a:gd name="connsiteX29" fmla="*/ 0 w 1798939"/>
                  <a:gd name="connsiteY29" fmla="*/ 1207562 h 1800879"/>
                  <a:gd name="connsiteX30" fmla="*/ 28007 w 1798939"/>
                  <a:gd name="connsiteY30" fmla="*/ 1234456 h 1800879"/>
                  <a:gd name="connsiteX31" fmla="*/ 144940 w 1798939"/>
                  <a:gd name="connsiteY31" fmla="*/ 1274295 h 1800879"/>
                  <a:gd name="connsiteX32" fmla="*/ 337613 w 1798939"/>
                  <a:gd name="connsiteY32" fmla="*/ 1080628 h 1800879"/>
                  <a:gd name="connsiteX33" fmla="*/ 144940 w 1798939"/>
                  <a:gd name="connsiteY33" fmla="*/ 887280 h 1800879"/>
                  <a:gd name="connsiteX34" fmla="*/ 28007 w 1798939"/>
                  <a:gd name="connsiteY34" fmla="*/ 927119 h 1800879"/>
                  <a:gd name="connsiteX35" fmla="*/ 0 w 1798939"/>
                  <a:gd name="connsiteY35" fmla="*/ 954013 h 1800879"/>
                  <a:gd name="connsiteX36" fmla="*/ 0 w 1798939"/>
                  <a:gd name="connsiteY36" fmla="*/ 360695 h 1800879"/>
                  <a:gd name="connsiteX37" fmla="*/ 617264 w 1798939"/>
                  <a:gd name="connsiteY37" fmla="*/ 360695 h 1800879"/>
                  <a:gd name="connsiteX38" fmla="*/ 626193 w 1798939"/>
                  <a:gd name="connsiteY38" fmla="*/ 354684 h 1800879"/>
                  <a:gd name="connsiteX39" fmla="*/ 644997 w 1798939"/>
                  <a:gd name="connsiteY39" fmla="*/ 309457 h 1800879"/>
                  <a:gd name="connsiteX40" fmla="*/ 623648 w 1798939"/>
                  <a:gd name="connsiteY40" fmla="*/ 263767 h 1800879"/>
                  <a:gd name="connsiteX41" fmla="*/ 570027 w 1798939"/>
                  <a:gd name="connsiteY41" fmla="*/ 149418 h 1800879"/>
                  <a:gd name="connsiteX42" fmla="*/ 719968 w 1798939"/>
                  <a:gd name="connsiteY42" fmla="*/ 0 h 1800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798939" h="1800879">
                    <a:moveTo>
                      <a:pt x="719968" y="0"/>
                    </a:moveTo>
                    <a:cubicBezTo>
                      <a:pt x="802883" y="0"/>
                      <a:pt x="870158" y="66930"/>
                      <a:pt x="870158" y="149418"/>
                    </a:cubicBezTo>
                    <a:cubicBezTo>
                      <a:pt x="870158" y="193380"/>
                      <a:pt x="850546" y="235365"/>
                      <a:pt x="816536" y="263767"/>
                    </a:cubicBezTo>
                    <a:cubicBezTo>
                      <a:pt x="802883" y="275127"/>
                      <a:pt x="795187" y="291922"/>
                      <a:pt x="795187" y="309457"/>
                    </a:cubicBezTo>
                    <a:lnTo>
                      <a:pt x="795187" y="326004"/>
                    </a:lnTo>
                    <a:cubicBezTo>
                      <a:pt x="795187" y="339093"/>
                      <a:pt x="800525" y="350948"/>
                      <a:pt x="809151" y="359530"/>
                    </a:cubicBezTo>
                    <a:lnTo>
                      <a:pt x="810887" y="360695"/>
                    </a:lnTo>
                    <a:lnTo>
                      <a:pt x="1440184" y="360695"/>
                    </a:lnTo>
                    <a:lnTo>
                      <a:pt x="1440184" y="980841"/>
                    </a:lnTo>
                    <a:lnTo>
                      <a:pt x="1444255" y="986888"/>
                    </a:lnTo>
                    <a:cubicBezTo>
                      <a:pt x="1455832" y="998494"/>
                      <a:pt x="1471824" y="1005693"/>
                      <a:pt x="1489482" y="1005693"/>
                    </a:cubicBezTo>
                    <a:cubicBezTo>
                      <a:pt x="1507017" y="1005693"/>
                      <a:pt x="1523811" y="997749"/>
                      <a:pt x="1535172" y="984344"/>
                    </a:cubicBezTo>
                    <a:cubicBezTo>
                      <a:pt x="1563574" y="950334"/>
                      <a:pt x="1605559" y="930722"/>
                      <a:pt x="1649520" y="930722"/>
                    </a:cubicBezTo>
                    <a:cubicBezTo>
                      <a:pt x="1732009" y="930722"/>
                      <a:pt x="1798939" y="997749"/>
                      <a:pt x="1798939" y="1080663"/>
                    </a:cubicBezTo>
                    <a:cubicBezTo>
                      <a:pt x="1798939" y="1163578"/>
                      <a:pt x="1732009" y="1230853"/>
                      <a:pt x="1649520" y="1230853"/>
                    </a:cubicBezTo>
                    <a:cubicBezTo>
                      <a:pt x="1605559" y="1230853"/>
                      <a:pt x="1563574" y="1211241"/>
                      <a:pt x="1535172" y="1177232"/>
                    </a:cubicBezTo>
                    <a:cubicBezTo>
                      <a:pt x="1523811" y="1163578"/>
                      <a:pt x="1507017" y="1155882"/>
                      <a:pt x="1489482" y="1155882"/>
                    </a:cubicBezTo>
                    <a:lnTo>
                      <a:pt x="1472935" y="1155882"/>
                    </a:lnTo>
                    <a:cubicBezTo>
                      <a:pt x="1466390" y="1155882"/>
                      <a:pt x="1460154" y="1157217"/>
                      <a:pt x="1454482" y="1159629"/>
                    </a:cubicBezTo>
                    <a:lnTo>
                      <a:pt x="1440184" y="1169320"/>
                    </a:lnTo>
                    <a:lnTo>
                      <a:pt x="1440184" y="1800879"/>
                    </a:lnTo>
                    <a:lnTo>
                      <a:pt x="829412" y="1800879"/>
                    </a:lnTo>
                    <a:lnTo>
                      <a:pt x="844456" y="1781326"/>
                    </a:lnTo>
                    <a:cubicBezTo>
                      <a:pt x="888311" y="1744702"/>
                      <a:pt x="913600" y="1690562"/>
                      <a:pt x="913600" y="1633875"/>
                    </a:cubicBezTo>
                    <a:cubicBezTo>
                      <a:pt x="913600" y="1527507"/>
                      <a:pt x="826849" y="1441202"/>
                      <a:pt x="719932" y="1441202"/>
                    </a:cubicBezTo>
                    <a:cubicBezTo>
                      <a:pt x="613015" y="1441202"/>
                      <a:pt x="526585" y="1527507"/>
                      <a:pt x="526585" y="1633875"/>
                    </a:cubicBezTo>
                    <a:cubicBezTo>
                      <a:pt x="526585" y="1690562"/>
                      <a:pt x="551874" y="1744702"/>
                      <a:pt x="595729" y="1781326"/>
                    </a:cubicBezTo>
                    <a:lnTo>
                      <a:pt x="610684" y="1800879"/>
                    </a:lnTo>
                    <a:lnTo>
                      <a:pt x="0" y="1800879"/>
                    </a:lnTo>
                    <a:lnTo>
                      <a:pt x="0" y="1207562"/>
                    </a:lnTo>
                    <a:lnTo>
                      <a:pt x="28007" y="1234456"/>
                    </a:lnTo>
                    <a:cubicBezTo>
                      <a:pt x="61342" y="1260070"/>
                      <a:pt x="102424" y="1274295"/>
                      <a:pt x="144940" y="1274295"/>
                    </a:cubicBezTo>
                    <a:cubicBezTo>
                      <a:pt x="251308" y="1274295"/>
                      <a:pt x="337613" y="1187545"/>
                      <a:pt x="337613" y="1080628"/>
                    </a:cubicBezTo>
                    <a:cubicBezTo>
                      <a:pt x="337613" y="973710"/>
                      <a:pt x="251308" y="887280"/>
                      <a:pt x="144940" y="887280"/>
                    </a:cubicBezTo>
                    <a:cubicBezTo>
                      <a:pt x="102424" y="887280"/>
                      <a:pt x="61342" y="901505"/>
                      <a:pt x="28007" y="927119"/>
                    </a:cubicBezTo>
                    <a:lnTo>
                      <a:pt x="0" y="954013"/>
                    </a:lnTo>
                    <a:lnTo>
                      <a:pt x="0" y="360695"/>
                    </a:lnTo>
                    <a:lnTo>
                      <a:pt x="617264" y="360695"/>
                    </a:lnTo>
                    <a:lnTo>
                      <a:pt x="626193" y="354684"/>
                    </a:lnTo>
                    <a:cubicBezTo>
                      <a:pt x="637798" y="343107"/>
                      <a:pt x="644997" y="327115"/>
                      <a:pt x="644997" y="309457"/>
                    </a:cubicBezTo>
                    <a:cubicBezTo>
                      <a:pt x="644997" y="291922"/>
                      <a:pt x="637054" y="275127"/>
                      <a:pt x="623648" y="263767"/>
                    </a:cubicBezTo>
                    <a:cubicBezTo>
                      <a:pt x="589638" y="235365"/>
                      <a:pt x="570027" y="193380"/>
                      <a:pt x="570027" y="149418"/>
                    </a:cubicBezTo>
                    <a:cubicBezTo>
                      <a:pt x="570027" y="66930"/>
                      <a:pt x="637054" y="0"/>
                      <a:pt x="719968" y="0"/>
                    </a:cubicBezTo>
                    <a:close/>
                  </a:path>
                </a:pathLst>
              </a:custGeom>
              <a:solidFill>
                <a:srgbClr val="FF614C"/>
              </a:solidFill>
              <a:ln w="34925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p3d extrusionH="38100" prstMaterial="clear">
                <a:bevelT w="260350" h="50800" prst="softRound"/>
                <a:bevelB prst="softRound"/>
              </a:sp3d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新細明體" panose="02020500000000000000" pitchFamily="18" charset="-120"/>
                    <a:cs typeface="Times New Roman" panose="02020603050405020304" pitchFamily="18" charset="0"/>
                  </a:rPr>
                  <a:t>R&amp;D</a:t>
                </a:r>
                <a:endPara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新細明體" panose="02020500000000000000" pitchFamily="18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9" name="手繪多邊形 88"/>
              <p:cNvSpPr>
                <a:spLocks/>
              </p:cNvSpPr>
              <p:nvPr/>
            </p:nvSpPr>
            <p:spPr bwMode="auto">
              <a:xfrm rot="2700000">
                <a:off x="1123217" y="3060734"/>
                <a:ext cx="1598650" cy="1600374"/>
              </a:xfrm>
              <a:custGeom>
                <a:avLst/>
                <a:gdLst>
                  <a:gd name="connsiteX0" fmla="*/ 719968 w 1798939"/>
                  <a:gd name="connsiteY0" fmla="*/ 0 h 1800879"/>
                  <a:gd name="connsiteX1" fmla="*/ 870158 w 1798939"/>
                  <a:gd name="connsiteY1" fmla="*/ 149418 h 1800879"/>
                  <a:gd name="connsiteX2" fmla="*/ 816536 w 1798939"/>
                  <a:gd name="connsiteY2" fmla="*/ 263767 h 1800879"/>
                  <a:gd name="connsiteX3" fmla="*/ 795187 w 1798939"/>
                  <a:gd name="connsiteY3" fmla="*/ 309457 h 1800879"/>
                  <a:gd name="connsiteX4" fmla="*/ 795187 w 1798939"/>
                  <a:gd name="connsiteY4" fmla="*/ 326004 h 1800879"/>
                  <a:gd name="connsiteX5" fmla="*/ 809151 w 1798939"/>
                  <a:gd name="connsiteY5" fmla="*/ 359530 h 1800879"/>
                  <a:gd name="connsiteX6" fmla="*/ 810887 w 1798939"/>
                  <a:gd name="connsiteY6" fmla="*/ 360695 h 1800879"/>
                  <a:gd name="connsiteX7" fmla="*/ 1440184 w 1798939"/>
                  <a:gd name="connsiteY7" fmla="*/ 360695 h 1800879"/>
                  <a:gd name="connsiteX8" fmla="*/ 1440184 w 1798939"/>
                  <a:gd name="connsiteY8" fmla="*/ 980841 h 1800879"/>
                  <a:gd name="connsiteX9" fmla="*/ 1444255 w 1798939"/>
                  <a:gd name="connsiteY9" fmla="*/ 986888 h 1800879"/>
                  <a:gd name="connsiteX10" fmla="*/ 1489482 w 1798939"/>
                  <a:gd name="connsiteY10" fmla="*/ 1005693 h 1800879"/>
                  <a:gd name="connsiteX11" fmla="*/ 1535172 w 1798939"/>
                  <a:gd name="connsiteY11" fmla="*/ 984344 h 1800879"/>
                  <a:gd name="connsiteX12" fmla="*/ 1649520 w 1798939"/>
                  <a:gd name="connsiteY12" fmla="*/ 930722 h 1800879"/>
                  <a:gd name="connsiteX13" fmla="*/ 1798939 w 1798939"/>
                  <a:gd name="connsiteY13" fmla="*/ 1080663 h 1800879"/>
                  <a:gd name="connsiteX14" fmla="*/ 1649520 w 1798939"/>
                  <a:gd name="connsiteY14" fmla="*/ 1230853 h 1800879"/>
                  <a:gd name="connsiteX15" fmla="*/ 1535172 w 1798939"/>
                  <a:gd name="connsiteY15" fmla="*/ 1177232 h 1800879"/>
                  <a:gd name="connsiteX16" fmla="*/ 1489482 w 1798939"/>
                  <a:gd name="connsiteY16" fmla="*/ 1155882 h 1800879"/>
                  <a:gd name="connsiteX17" fmla="*/ 1472935 w 1798939"/>
                  <a:gd name="connsiteY17" fmla="*/ 1155882 h 1800879"/>
                  <a:gd name="connsiteX18" fmla="*/ 1454482 w 1798939"/>
                  <a:gd name="connsiteY18" fmla="*/ 1159629 h 1800879"/>
                  <a:gd name="connsiteX19" fmla="*/ 1440184 w 1798939"/>
                  <a:gd name="connsiteY19" fmla="*/ 1169320 h 1800879"/>
                  <a:gd name="connsiteX20" fmla="*/ 1440184 w 1798939"/>
                  <a:gd name="connsiteY20" fmla="*/ 1800879 h 1800879"/>
                  <a:gd name="connsiteX21" fmla="*/ 829412 w 1798939"/>
                  <a:gd name="connsiteY21" fmla="*/ 1800879 h 1800879"/>
                  <a:gd name="connsiteX22" fmla="*/ 844456 w 1798939"/>
                  <a:gd name="connsiteY22" fmla="*/ 1781326 h 1800879"/>
                  <a:gd name="connsiteX23" fmla="*/ 913600 w 1798939"/>
                  <a:gd name="connsiteY23" fmla="*/ 1633875 h 1800879"/>
                  <a:gd name="connsiteX24" fmla="*/ 719932 w 1798939"/>
                  <a:gd name="connsiteY24" fmla="*/ 1441202 h 1800879"/>
                  <a:gd name="connsiteX25" fmla="*/ 526585 w 1798939"/>
                  <a:gd name="connsiteY25" fmla="*/ 1633875 h 1800879"/>
                  <a:gd name="connsiteX26" fmla="*/ 595729 w 1798939"/>
                  <a:gd name="connsiteY26" fmla="*/ 1781326 h 1800879"/>
                  <a:gd name="connsiteX27" fmla="*/ 610684 w 1798939"/>
                  <a:gd name="connsiteY27" fmla="*/ 1800879 h 1800879"/>
                  <a:gd name="connsiteX28" fmla="*/ 0 w 1798939"/>
                  <a:gd name="connsiteY28" fmla="*/ 1800879 h 1800879"/>
                  <a:gd name="connsiteX29" fmla="*/ 0 w 1798939"/>
                  <a:gd name="connsiteY29" fmla="*/ 1207562 h 1800879"/>
                  <a:gd name="connsiteX30" fmla="*/ 28007 w 1798939"/>
                  <a:gd name="connsiteY30" fmla="*/ 1234456 h 1800879"/>
                  <a:gd name="connsiteX31" fmla="*/ 144940 w 1798939"/>
                  <a:gd name="connsiteY31" fmla="*/ 1274295 h 1800879"/>
                  <a:gd name="connsiteX32" fmla="*/ 337613 w 1798939"/>
                  <a:gd name="connsiteY32" fmla="*/ 1080628 h 1800879"/>
                  <a:gd name="connsiteX33" fmla="*/ 144940 w 1798939"/>
                  <a:gd name="connsiteY33" fmla="*/ 887280 h 1800879"/>
                  <a:gd name="connsiteX34" fmla="*/ 28007 w 1798939"/>
                  <a:gd name="connsiteY34" fmla="*/ 927119 h 1800879"/>
                  <a:gd name="connsiteX35" fmla="*/ 0 w 1798939"/>
                  <a:gd name="connsiteY35" fmla="*/ 954013 h 1800879"/>
                  <a:gd name="connsiteX36" fmla="*/ 0 w 1798939"/>
                  <a:gd name="connsiteY36" fmla="*/ 360695 h 1800879"/>
                  <a:gd name="connsiteX37" fmla="*/ 617264 w 1798939"/>
                  <a:gd name="connsiteY37" fmla="*/ 360695 h 1800879"/>
                  <a:gd name="connsiteX38" fmla="*/ 626193 w 1798939"/>
                  <a:gd name="connsiteY38" fmla="*/ 354684 h 1800879"/>
                  <a:gd name="connsiteX39" fmla="*/ 644997 w 1798939"/>
                  <a:gd name="connsiteY39" fmla="*/ 309457 h 1800879"/>
                  <a:gd name="connsiteX40" fmla="*/ 623648 w 1798939"/>
                  <a:gd name="connsiteY40" fmla="*/ 263767 h 1800879"/>
                  <a:gd name="connsiteX41" fmla="*/ 570027 w 1798939"/>
                  <a:gd name="connsiteY41" fmla="*/ 149418 h 1800879"/>
                  <a:gd name="connsiteX42" fmla="*/ 719968 w 1798939"/>
                  <a:gd name="connsiteY42" fmla="*/ 0 h 1800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798939" h="1800879">
                    <a:moveTo>
                      <a:pt x="719968" y="0"/>
                    </a:moveTo>
                    <a:cubicBezTo>
                      <a:pt x="802883" y="0"/>
                      <a:pt x="870158" y="66930"/>
                      <a:pt x="870158" y="149418"/>
                    </a:cubicBezTo>
                    <a:cubicBezTo>
                      <a:pt x="870158" y="193380"/>
                      <a:pt x="850546" y="235365"/>
                      <a:pt x="816536" y="263767"/>
                    </a:cubicBezTo>
                    <a:cubicBezTo>
                      <a:pt x="802883" y="275127"/>
                      <a:pt x="795187" y="291922"/>
                      <a:pt x="795187" y="309457"/>
                    </a:cubicBezTo>
                    <a:lnTo>
                      <a:pt x="795187" y="326004"/>
                    </a:lnTo>
                    <a:cubicBezTo>
                      <a:pt x="795187" y="339093"/>
                      <a:pt x="800525" y="350948"/>
                      <a:pt x="809151" y="359530"/>
                    </a:cubicBezTo>
                    <a:lnTo>
                      <a:pt x="810887" y="360695"/>
                    </a:lnTo>
                    <a:lnTo>
                      <a:pt x="1440184" y="360695"/>
                    </a:lnTo>
                    <a:lnTo>
                      <a:pt x="1440184" y="980841"/>
                    </a:lnTo>
                    <a:lnTo>
                      <a:pt x="1444255" y="986888"/>
                    </a:lnTo>
                    <a:cubicBezTo>
                      <a:pt x="1455832" y="998494"/>
                      <a:pt x="1471824" y="1005693"/>
                      <a:pt x="1489482" y="1005693"/>
                    </a:cubicBezTo>
                    <a:cubicBezTo>
                      <a:pt x="1507017" y="1005693"/>
                      <a:pt x="1523811" y="997749"/>
                      <a:pt x="1535172" y="984344"/>
                    </a:cubicBezTo>
                    <a:cubicBezTo>
                      <a:pt x="1563574" y="950334"/>
                      <a:pt x="1605559" y="930722"/>
                      <a:pt x="1649520" y="930722"/>
                    </a:cubicBezTo>
                    <a:cubicBezTo>
                      <a:pt x="1732009" y="930722"/>
                      <a:pt x="1798939" y="997749"/>
                      <a:pt x="1798939" y="1080663"/>
                    </a:cubicBezTo>
                    <a:cubicBezTo>
                      <a:pt x="1798939" y="1163578"/>
                      <a:pt x="1732009" y="1230853"/>
                      <a:pt x="1649520" y="1230853"/>
                    </a:cubicBezTo>
                    <a:cubicBezTo>
                      <a:pt x="1605559" y="1230853"/>
                      <a:pt x="1563574" y="1211241"/>
                      <a:pt x="1535172" y="1177232"/>
                    </a:cubicBezTo>
                    <a:cubicBezTo>
                      <a:pt x="1523811" y="1163578"/>
                      <a:pt x="1507017" y="1155882"/>
                      <a:pt x="1489482" y="1155882"/>
                    </a:cubicBezTo>
                    <a:lnTo>
                      <a:pt x="1472935" y="1155882"/>
                    </a:lnTo>
                    <a:cubicBezTo>
                      <a:pt x="1466390" y="1155882"/>
                      <a:pt x="1460154" y="1157217"/>
                      <a:pt x="1454482" y="1159629"/>
                    </a:cubicBezTo>
                    <a:lnTo>
                      <a:pt x="1440184" y="1169320"/>
                    </a:lnTo>
                    <a:lnTo>
                      <a:pt x="1440184" y="1800879"/>
                    </a:lnTo>
                    <a:lnTo>
                      <a:pt x="829412" y="1800879"/>
                    </a:lnTo>
                    <a:lnTo>
                      <a:pt x="844456" y="1781326"/>
                    </a:lnTo>
                    <a:cubicBezTo>
                      <a:pt x="888311" y="1744702"/>
                      <a:pt x="913600" y="1690562"/>
                      <a:pt x="913600" y="1633875"/>
                    </a:cubicBezTo>
                    <a:cubicBezTo>
                      <a:pt x="913600" y="1527507"/>
                      <a:pt x="826849" y="1441202"/>
                      <a:pt x="719932" y="1441202"/>
                    </a:cubicBezTo>
                    <a:cubicBezTo>
                      <a:pt x="613015" y="1441202"/>
                      <a:pt x="526585" y="1527507"/>
                      <a:pt x="526585" y="1633875"/>
                    </a:cubicBezTo>
                    <a:cubicBezTo>
                      <a:pt x="526585" y="1690562"/>
                      <a:pt x="551874" y="1744702"/>
                      <a:pt x="595729" y="1781326"/>
                    </a:cubicBezTo>
                    <a:lnTo>
                      <a:pt x="610684" y="1800879"/>
                    </a:lnTo>
                    <a:lnTo>
                      <a:pt x="0" y="1800879"/>
                    </a:lnTo>
                    <a:lnTo>
                      <a:pt x="0" y="1207562"/>
                    </a:lnTo>
                    <a:lnTo>
                      <a:pt x="28007" y="1234456"/>
                    </a:lnTo>
                    <a:cubicBezTo>
                      <a:pt x="61342" y="1260070"/>
                      <a:pt x="102424" y="1274295"/>
                      <a:pt x="144940" y="1274295"/>
                    </a:cubicBezTo>
                    <a:cubicBezTo>
                      <a:pt x="251308" y="1274295"/>
                      <a:pt x="337613" y="1187545"/>
                      <a:pt x="337613" y="1080628"/>
                    </a:cubicBezTo>
                    <a:cubicBezTo>
                      <a:pt x="337613" y="973710"/>
                      <a:pt x="251308" y="887280"/>
                      <a:pt x="144940" y="887280"/>
                    </a:cubicBezTo>
                    <a:cubicBezTo>
                      <a:pt x="102424" y="887280"/>
                      <a:pt x="61342" y="901505"/>
                      <a:pt x="28007" y="927119"/>
                    </a:cubicBezTo>
                    <a:lnTo>
                      <a:pt x="0" y="954013"/>
                    </a:lnTo>
                    <a:lnTo>
                      <a:pt x="0" y="360695"/>
                    </a:lnTo>
                    <a:lnTo>
                      <a:pt x="617264" y="360695"/>
                    </a:lnTo>
                    <a:lnTo>
                      <a:pt x="626193" y="354684"/>
                    </a:lnTo>
                    <a:cubicBezTo>
                      <a:pt x="637798" y="343107"/>
                      <a:pt x="644997" y="327115"/>
                      <a:pt x="644997" y="309457"/>
                    </a:cubicBezTo>
                    <a:cubicBezTo>
                      <a:pt x="644997" y="291922"/>
                      <a:pt x="637054" y="275127"/>
                      <a:pt x="623648" y="263767"/>
                    </a:cubicBezTo>
                    <a:cubicBezTo>
                      <a:pt x="589638" y="235365"/>
                      <a:pt x="570027" y="193380"/>
                      <a:pt x="570027" y="149418"/>
                    </a:cubicBezTo>
                    <a:cubicBezTo>
                      <a:pt x="570027" y="66930"/>
                      <a:pt x="637054" y="0"/>
                      <a:pt x="719968" y="0"/>
                    </a:cubicBezTo>
                    <a:close/>
                  </a:path>
                </a:pathLst>
              </a:custGeom>
              <a:solidFill>
                <a:srgbClr val="6BCBC5"/>
              </a:solidFill>
              <a:ln w="34925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p3d extrusionH="38100" prstMaterial="clear">
                <a:bevelT w="260350" h="50800" prst="softRound"/>
                <a:bevelB prst="softRound"/>
              </a:sp3d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anose="02020500000000000000" pitchFamily="18" charset="-120"/>
                  </a:rPr>
                  <a:t>Business</a:t>
                </a:r>
              </a:p>
            </p:txBody>
          </p:sp>
          <p:sp>
            <p:nvSpPr>
              <p:cNvPr id="90" name="手繪多邊形 89"/>
              <p:cNvSpPr>
                <a:spLocks/>
              </p:cNvSpPr>
              <p:nvPr/>
            </p:nvSpPr>
            <p:spPr bwMode="auto">
              <a:xfrm rot="2700000">
                <a:off x="3931768" y="2145377"/>
                <a:ext cx="1598650" cy="1600374"/>
              </a:xfrm>
              <a:custGeom>
                <a:avLst/>
                <a:gdLst>
                  <a:gd name="connsiteX0" fmla="*/ 719968 w 1798939"/>
                  <a:gd name="connsiteY0" fmla="*/ 0 h 1800879"/>
                  <a:gd name="connsiteX1" fmla="*/ 870158 w 1798939"/>
                  <a:gd name="connsiteY1" fmla="*/ 149418 h 1800879"/>
                  <a:gd name="connsiteX2" fmla="*/ 816536 w 1798939"/>
                  <a:gd name="connsiteY2" fmla="*/ 263767 h 1800879"/>
                  <a:gd name="connsiteX3" fmla="*/ 795187 w 1798939"/>
                  <a:gd name="connsiteY3" fmla="*/ 309457 h 1800879"/>
                  <a:gd name="connsiteX4" fmla="*/ 795187 w 1798939"/>
                  <a:gd name="connsiteY4" fmla="*/ 326004 h 1800879"/>
                  <a:gd name="connsiteX5" fmla="*/ 809151 w 1798939"/>
                  <a:gd name="connsiteY5" fmla="*/ 359530 h 1800879"/>
                  <a:gd name="connsiteX6" fmla="*/ 810887 w 1798939"/>
                  <a:gd name="connsiteY6" fmla="*/ 360695 h 1800879"/>
                  <a:gd name="connsiteX7" fmla="*/ 1440184 w 1798939"/>
                  <a:gd name="connsiteY7" fmla="*/ 360695 h 1800879"/>
                  <a:gd name="connsiteX8" fmla="*/ 1440184 w 1798939"/>
                  <a:gd name="connsiteY8" fmla="*/ 980841 h 1800879"/>
                  <a:gd name="connsiteX9" fmla="*/ 1444255 w 1798939"/>
                  <a:gd name="connsiteY9" fmla="*/ 986888 h 1800879"/>
                  <a:gd name="connsiteX10" fmla="*/ 1489482 w 1798939"/>
                  <a:gd name="connsiteY10" fmla="*/ 1005693 h 1800879"/>
                  <a:gd name="connsiteX11" fmla="*/ 1535172 w 1798939"/>
                  <a:gd name="connsiteY11" fmla="*/ 984344 h 1800879"/>
                  <a:gd name="connsiteX12" fmla="*/ 1649520 w 1798939"/>
                  <a:gd name="connsiteY12" fmla="*/ 930722 h 1800879"/>
                  <a:gd name="connsiteX13" fmla="*/ 1798939 w 1798939"/>
                  <a:gd name="connsiteY13" fmla="*/ 1080663 h 1800879"/>
                  <a:gd name="connsiteX14" fmla="*/ 1649520 w 1798939"/>
                  <a:gd name="connsiteY14" fmla="*/ 1230853 h 1800879"/>
                  <a:gd name="connsiteX15" fmla="*/ 1535172 w 1798939"/>
                  <a:gd name="connsiteY15" fmla="*/ 1177232 h 1800879"/>
                  <a:gd name="connsiteX16" fmla="*/ 1489482 w 1798939"/>
                  <a:gd name="connsiteY16" fmla="*/ 1155882 h 1800879"/>
                  <a:gd name="connsiteX17" fmla="*/ 1472935 w 1798939"/>
                  <a:gd name="connsiteY17" fmla="*/ 1155882 h 1800879"/>
                  <a:gd name="connsiteX18" fmla="*/ 1454482 w 1798939"/>
                  <a:gd name="connsiteY18" fmla="*/ 1159629 h 1800879"/>
                  <a:gd name="connsiteX19" fmla="*/ 1440184 w 1798939"/>
                  <a:gd name="connsiteY19" fmla="*/ 1169320 h 1800879"/>
                  <a:gd name="connsiteX20" fmla="*/ 1440184 w 1798939"/>
                  <a:gd name="connsiteY20" fmla="*/ 1800879 h 1800879"/>
                  <a:gd name="connsiteX21" fmla="*/ 829412 w 1798939"/>
                  <a:gd name="connsiteY21" fmla="*/ 1800879 h 1800879"/>
                  <a:gd name="connsiteX22" fmla="*/ 844456 w 1798939"/>
                  <a:gd name="connsiteY22" fmla="*/ 1781326 h 1800879"/>
                  <a:gd name="connsiteX23" fmla="*/ 913600 w 1798939"/>
                  <a:gd name="connsiteY23" fmla="*/ 1633875 h 1800879"/>
                  <a:gd name="connsiteX24" fmla="*/ 719932 w 1798939"/>
                  <a:gd name="connsiteY24" fmla="*/ 1441202 h 1800879"/>
                  <a:gd name="connsiteX25" fmla="*/ 526585 w 1798939"/>
                  <a:gd name="connsiteY25" fmla="*/ 1633875 h 1800879"/>
                  <a:gd name="connsiteX26" fmla="*/ 595729 w 1798939"/>
                  <a:gd name="connsiteY26" fmla="*/ 1781326 h 1800879"/>
                  <a:gd name="connsiteX27" fmla="*/ 610684 w 1798939"/>
                  <a:gd name="connsiteY27" fmla="*/ 1800879 h 1800879"/>
                  <a:gd name="connsiteX28" fmla="*/ 0 w 1798939"/>
                  <a:gd name="connsiteY28" fmla="*/ 1800879 h 1800879"/>
                  <a:gd name="connsiteX29" fmla="*/ 0 w 1798939"/>
                  <a:gd name="connsiteY29" fmla="*/ 1207562 h 1800879"/>
                  <a:gd name="connsiteX30" fmla="*/ 28007 w 1798939"/>
                  <a:gd name="connsiteY30" fmla="*/ 1234456 h 1800879"/>
                  <a:gd name="connsiteX31" fmla="*/ 144940 w 1798939"/>
                  <a:gd name="connsiteY31" fmla="*/ 1274295 h 1800879"/>
                  <a:gd name="connsiteX32" fmla="*/ 337613 w 1798939"/>
                  <a:gd name="connsiteY32" fmla="*/ 1080628 h 1800879"/>
                  <a:gd name="connsiteX33" fmla="*/ 144940 w 1798939"/>
                  <a:gd name="connsiteY33" fmla="*/ 887280 h 1800879"/>
                  <a:gd name="connsiteX34" fmla="*/ 28007 w 1798939"/>
                  <a:gd name="connsiteY34" fmla="*/ 927119 h 1800879"/>
                  <a:gd name="connsiteX35" fmla="*/ 0 w 1798939"/>
                  <a:gd name="connsiteY35" fmla="*/ 954013 h 1800879"/>
                  <a:gd name="connsiteX36" fmla="*/ 0 w 1798939"/>
                  <a:gd name="connsiteY36" fmla="*/ 360695 h 1800879"/>
                  <a:gd name="connsiteX37" fmla="*/ 617264 w 1798939"/>
                  <a:gd name="connsiteY37" fmla="*/ 360695 h 1800879"/>
                  <a:gd name="connsiteX38" fmla="*/ 626193 w 1798939"/>
                  <a:gd name="connsiteY38" fmla="*/ 354684 h 1800879"/>
                  <a:gd name="connsiteX39" fmla="*/ 644997 w 1798939"/>
                  <a:gd name="connsiteY39" fmla="*/ 309457 h 1800879"/>
                  <a:gd name="connsiteX40" fmla="*/ 623648 w 1798939"/>
                  <a:gd name="connsiteY40" fmla="*/ 263767 h 1800879"/>
                  <a:gd name="connsiteX41" fmla="*/ 570027 w 1798939"/>
                  <a:gd name="connsiteY41" fmla="*/ 149418 h 1800879"/>
                  <a:gd name="connsiteX42" fmla="*/ 719968 w 1798939"/>
                  <a:gd name="connsiteY42" fmla="*/ 0 h 1800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798939" h="1800879">
                    <a:moveTo>
                      <a:pt x="719968" y="0"/>
                    </a:moveTo>
                    <a:cubicBezTo>
                      <a:pt x="802883" y="0"/>
                      <a:pt x="870158" y="66930"/>
                      <a:pt x="870158" y="149418"/>
                    </a:cubicBezTo>
                    <a:cubicBezTo>
                      <a:pt x="870158" y="193380"/>
                      <a:pt x="850546" y="235365"/>
                      <a:pt x="816536" y="263767"/>
                    </a:cubicBezTo>
                    <a:cubicBezTo>
                      <a:pt x="802883" y="275127"/>
                      <a:pt x="795187" y="291922"/>
                      <a:pt x="795187" y="309457"/>
                    </a:cubicBezTo>
                    <a:lnTo>
                      <a:pt x="795187" y="326004"/>
                    </a:lnTo>
                    <a:cubicBezTo>
                      <a:pt x="795187" y="339093"/>
                      <a:pt x="800525" y="350948"/>
                      <a:pt x="809151" y="359530"/>
                    </a:cubicBezTo>
                    <a:lnTo>
                      <a:pt x="810887" y="360695"/>
                    </a:lnTo>
                    <a:lnTo>
                      <a:pt x="1440184" y="360695"/>
                    </a:lnTo>
                    <a:lnTo>
                      <a:pt x="1440184" y="980841"/>
                    </a:lnTo>
                    <a:lnTo>
                      <a:pt x="1444255" y="986888"/>
                    </a:lnTo>
                    <a:cubicBezTo>
                      <a:pt x="1455832" y="998494"/>
                      <a:pt x="1471824" y="1005693"/>
                      <a:pt x="1489482" y="1005693"/>
                    </a:cubicBezTo>
                    <a:cubicBezTo>
                      <a:pt x="1507017" y="1005693"/>
                      <a:pt x="1523811" y="997749"/>
                      <a:pt x="1535172" y="984344"/>
                    </a:cubicBezTo>
                    <a:cubicBezTo>
                      <a:pt x="1563574" y="950334"/>
                      <a:pt x="1605559" y="930722"/>
                      <a:pt x="1649520" y="930722"/>
                    </a:cubicBezTo>
                    <a:cubicBezTo>
                      <a:pt x="1732009" y="930722"/>
                      <a:pt x="1798939" y="997749"/>
                      <a:pt x="1798939" y="1080663"/>
                    </a:cubicBezTo>
                    <a:cubicBezTo>
                      <a:pt x="1798939" y="1163578"/>
                      <a:pt x="1732009" y="1230853"/>
                      <a:pt x="1649520" y="1230853"/>
                    </a:cubicBezTo>
                    <a:cubicBezTo>
                      <a:pt x="1605559" y="1230853"/>
                      <a:pt x="1563574" y="1211241"/>
                      <a:pt x="1535172" y="1177232"/>
                    </a:cubicBezTo>
                    <a:cubicBezTo>
                      <a:pt x="1523811" y="1163578"/>
                      <a:pt x="1507017" y="1155882"/>
                      <a:pt x="1489482" y="1155882"/>
                    </a:cubicBezTo>
                    <a:lnTo>
                      <a:pt x="1472935" y="1155882"/>
                    </a:lnTo>
                    <a:cubicBezTo>
                      <a:pt x="1466390" y="1155882"/>
                      <a:pt x="1460154" y="1157217"/>
                      <a:pt x="1454482" y="1159629"/>
                    </a:cubicBezTo>
                    <a:lnTo>
                      <a:pt x="1440184" y="1169320"/>
                    </a:lnTo>
                    <a:lnTo>
                      <a:pt x="1440184" y="1800879"/>
                    </a:lnTo>
                    <a:lnTo>
                      <a:pt x="829412" y="1800879"/>
                    </a:lnTo>
                    <a:lnTo>
                      <a:pt x="844456" y="1781326"/>
                    </a:lnTo>
                    <a:cubicBezTo>
                      <a:pt x="888311" y="1744702"/>
                      <a:pt x="913600" y="1690562"/>
                      <a:pt x="913600" y="1633875"/>
                    </a:cubicBezTo>
                    <a:cubicBezTo>
                      <a:pt x="913600" y="1527507"/>
                      <a:pt x="826849" y="1441202"/>
                      <a:pt x="719932" y="1441202"/>
                    </a:cubicBezTo>
                    <a:cubicBezTo>
                      <a:pt x="613015" y="1441202"/>
                      <a:pt x="526585" y="1527507"/>
                      <a:pt x="526585" y="1633875"/>
                    </a:cubicBezTo>
                    <a:cubicBezTo>
                      <a:pt x="526585" y="1690562"/>
                      <a:pt x="551874" y="1744702"/>
                      <a:pt x="595729" y="1781326"/>
                    </a:cubicBezTo>
                    <a:lnTo>
                      <a:pt x="610684" y="1800879"/>
                    </a:lnTo>
                    <a:lnTo>
                      <a:pt x="0" y="1800879"/>
                    </a:lnTo>
                    <a:lnTo>
                      <a:pt x="0" y="1207562"/>
                    </a:lnTo>
                    <a:lnTo>
                      <a:pt x="28007" y="1234456"/>
                    </a:lnTo>
                    <a:cubicBezTo>
                      <a:pt x="61342" y="1260070"/>
                      <a:pt x="102424" y="1274295"/>
                      <a:pt x="144940" y="1274295"/>
                    </a:cubicBezTo>
                    <a:cubicBezTo>
                      <a:pt x="251308" y="1274295"/>
                      <a:pt x="337613" y="1187545"/>
                      <a:pt x="337613" y="1080628"/>
                    </a:cubicBezTo>
                    <a:cubicBezTo>
                      <a:pt x="337613" y="973710"/>
                      <a:pt x="251308" y="887280"/>
                      <a:pt x="144940" y="887280"/>
                    </a:cubicBezTo>
                    <a:cubicBezTo>
                      <a:pt x="102424" y="887280"/>
                      <a:pt x="61342" y="901505"/>
                      <a:pt x="28007" y="927119"/>
                    </a:cubicBezTo>
                    <a:lnTo>
                      <a:pt x="0" y="954013"/>
                    </a:lnTo>
                    <a:lnTo>
                      <a:pt x="0" y="360695"/>
                    </a:lnTo>
                    <a:lnTo>
                      <a:pt x="617264" y="360695"/>
                    </a:lnTo>
                    <a:lnTo>
                      <a:pt x="626193" y="354684"/>
                    </a:lnTo>
                    <a:cubicBezTo>
                      <a:pt x="637798" y="343107"/>
                      <a:pt x="644997" y="327115"/>
                      <a:pt x="644997" y="309457"/>
                    </a:cubicBezTo>
                    <a:cubicBezTo>
                      <a:pt x="644997" y="291922"/>
                      <a:pt x="637054" y="275127"/>
                      <a:pt x="623648" y="263767"/>
                    </a:cubicBezTo>
                    <a:cubicBezTo>
                      <a:pt x="589638" y="235365"/>
                      <a:pt x="570027" y="193380"/>
                      <a:pt x="570027" y="149418"/>
                    </a:cubicBezTo>
                    <a:cubicBezTo>
                      <a:pt x="570027" y="66930"/>
                      <a:pt x="637054" y="0"/>
                      <a:pt x="719968" y="0"/>
                    </a:cubicBezTo>
                    <a:close/>
                  </a:path>
                </a:pathLst>
              </a:custGeom>
              <a:solidFill>
                <a:srgbClr val="9ACA9F"/>
              </a:solidFill>
              <a:ln w="34925">
                <a:solidFill>
                  <a:srgbClr val="FFFFFF"/>
                </a:solidFill>
                <a:prstDash val="solid"/>
                <a:round/>
                <a:headEnd/>
                <a:tailEnd/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p3d extrusionH="38100" prstMaterial="clear">
                <a:bevelT w="260350" h="50800" prst="softRound"/>
                <a:bevelB prst="softRound"/>
              </a:sp3d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TW" kern="0" dirty="0" smtClean="0">
                    <a:solidFill>
                      <a:prstClr val="black"/>
                    </a:solidFill>
                    <a:latin typeface="Calibri"/>
                    <a:ea typeface="新細明體" panose="02020500000000000000" pitchFamily="18" charset="-120"/>
                  </a:rPr>
                  <a:t>Proposal</a:t>
                </a:r>
                <a:endParaRPr kumimoji="0" lang="zh-TW" alt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新細明體" panose="02020500000000000000" pitchFamily="18" charset="-120"/>
                </a:endParaRPr>
              </a:p>
            </p:txBody>
          </p:sp>
        </p:grpSp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2</a:t>
            </a:fld>
            <a:endParaRPr lang="zh-TW" altLang="en-US"/>
          </a:p>
        </p:txBody>
      </p:sp>
      <p:grpSp>
        <p:nvGrpSpPr>
          <p:cNvPr id="44" name="群組 43"/>
          <p:cNvGrpSpPr/>
          <p:nvPr/>
        </p:nvGrpSpPr>
        <p:grpSpPr>
          <a:xfrm>
            <a:off x="251520" y="3861048"/>
            <a:ext cx="8351360" cy="2020338"/>
            <a:chOff x="382006" y="3989478"/>
            <a:chExt cx="8351360" cy="2020338"/>
          </a:xfrm>
        </p:grpSpPr>
        <p:grpSp>
          <p:nvGrpSpPr>
            <p:cNvPr id="45" name="群組 44"/>
            <p:cNvGrpSpPr/>
            <p:nvPr/>
          </p:nvGrpSpPr>
          <p:grpSpPr>
            <a:xfrm>
              <a:off x="382006" y="4370879"/>
              <a:ext cx="1543854" cy="1106404"/>
              <a:chOff x="1074733" y="4793671"/>
              <a:chExt cx="1368258" cy="826624"/>
            </a:xfrm>
          </p:grpSpPr>
          <p:sp>
            <p:nvSpPr>
              <p:cNvPr id="65" name="向右箭號 64"/>
              <p:cNvSpPr/>
              <p:nvPr/>
            </p:nvSpPr>
            <p:spPr>
              <a:xfrm>
                <a:off x="1104447" y="4989702"/>
                <a:ext cx="1338544" cy="206325"/>
              </a:xfrm>
              <a:prstGeom prst="rightArrow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zh-TW" altLang="en-US"/>
              </a:p>
            </p:txBody>
          </p:sp>
          <p:sp>
            <p:nvSpPr>
              <p:cNvPr id="66" name="向右箭號 65"/>
              <p:cNvSpPr/>
              <p:nvPr/>
            </p:nvSpPr>
            <p:spPr>
              <a:xfrm>
                <a:off x="1074733" y="5413430"/>
                <a:ext cx="1338544" cy="206865"/>
              </a:xfrm>
              <a:prstGeom prst="rightArrow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zh-TW" altLang="en-US"/>
              </a:p>
            </p:txBody>
          </p:sp>
          <p:sp>
            <p:nvSpPr>
              <p:cNvPr id="67" name="文字方塊 2"/>
              <p:cNvSpPr txBox="1">
                <a:spLocks noChangeArrowheads="1"/>
              </p:cNvSpPr>
              <p:nvPr/>
            </p:nvSpPr>
            <p:spPr bwMode="auto">
              <a:xfrm>
                <a:off x="1182822" y="4793671"/>
                <a:ext cx="1071215" cy="2529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TW" altLang="en-US" sz="1600" kern="100" dirty="0">
                    <a:latin typeface="Calibri"/>
                    <a:ea typeface="標楷體"/>
                    <a:cs typeface="Times New Roman"/>
                  </a:rPr>
                  <a:t>其他</a:t>
                </a:r>
                <a:r>
                  <a:rPr lang="zh-TW" altLang="en-US" sz="1600" kern="100" dirty="0" smtClean="0">
                    <a:latin typeface="Calibri"/>
                    <a:ea typeface="標楷體"/>
                    <a:cs typeface="Times New Roman"/>
                  </a:rPr>
                  <a:t>所得</a:t>
                </a:r>
                <a:endParaRPr lang="zh-TW" sz="1600" kern="100" dirty="0">
                  <a:effectLst/>
                  <a:latin typeface="Calibri"/>
                  <a:ea typeface="新細明體"/>
                  <a:cs typeface="Times New Roman"/>
                </a:endParaRPr>
              </a:p>
            </p:txBody>
          </p:sp>
          <p:sp>
            <p:nvSpPr>
              <p:cNvPr id="70" name="文字方塊 2"/>
              <p:cNvSpPr txBox="1">
                <a:spLocks noChangeArrowheads="1"/>
              </p:cNvSpPr>
              <p:nvPr/>
            </p:nvSpPr>
            <p:spPr bwMode="auto">
              <a:xfrm>
                <a:off x="1104447" y="5224065"/>
                <a:ext cx="1253455" cy="2529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TW" sz="1600" kern="100" dirty="0">
                    <a:effectLst/>
                    <a:latin typeface="Calibri"/>
                    <a:ea typeface="標楷體"/>
                    <a:cs typeface="Times New Roman"/>
                  </a:rPr>
                  <a:t>證券交易所得</a:t>
                </a:r>
                <a:endParaRPr lang="zh-TW" sz="1600" kern="100" dirty="0">
                  <a:effectLst/>
                  <a:latin typeface="Calibri"/>
                  <a:ea typeface="新細明體"/>
                  <a:cs typeface="Times New Roman"/>
                </a:endParaRPr>
              </a:p>
            </p:txBody>
          </p:sp>
        </p:grpSp>
        <p:sp>
          <p:nvSpPr>
            <p:cNvPr id="47" name="流程圖: 直接存取儲存裝置 46"/>
            <p:cNvSpPr/>
            <p:nvPr/>
          </p:nvSpPr>
          <p:spPr>
            <a:xfrm>
              <a:off x="1947969" y="4193002"/>
              <a:ext cx="2392422" cy="1538225"/>
            </a:xfrm>
            <a:prstGeom prst="flowChartMagneticDrum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ts val="2000"/>
                </a:lnSpc>
                <a:spcAft>
                  <a:spcPts val="0"/>
                </a:spcAft>
              </a:pPr>
              <a:r>
                <a:rPr lang="zh-TW" altLang="en-US" kern="100" dirty="0" smtClean="0">
                  <a:solidFill>
                    <a:srgbClr val="000000"/>
                  </a:solidFill>
                  <a:effectLst/>
                  <a:ea typeface="標楷體"/>
                  <a:cs typeface="Times New Roman"/>
                </a:rPr>
                <a:t>創投</a:t>
              </a:r>
              <a:r>
                <a:rPr lang="zh-TW" kern="100" dirty="0" smtClean="0">
                  <a:solidFill>
                    <a:srgbClr val="000000"/>
                  </a:solidFill>
                  <a:effectLst/>
                  <a:ea typeface="標楷體"/>
                  <a:cs typeface="Times New Roman"/>
                </a:rPr>
                <a:t>有限合夥事業</a:t>
              </a:r>
              <a:endParaRPr lang="zh-TW" kern="100" dirty="0">
                <a:effectLst/>
                <a:ea typeface="新細明體"/>
                <a:cs typeface="Times New Roman"/>
              </a:endParaRPr>
            </a:p>
          </p:txBody>
        </p:sp>
        <p:sp>
          <p:nvSpPr>
            <p:cNvPr id="48" name="文字方塊 2"/>
            <p:cNvSpPr txBox="1">
              <a:spLocks noChangeArrowheads="1"/>
            </p:cNvSpPr>
            <p:nvPr/>
          </p:nvSpPr>
          <p:spPr bwMode="auto">
            <a:xfrm>
              <a:off x="4207230" y="3989478"/>
              <a:ext cx="183319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kern="100" spc="-100" dirty="0" smtClean="0">
                  <a:effectLst/>
                  <a:latin typeface="標楷體"/>
                  <a:ea typeface="新細明體"/>
                  <a:cs typeface="Times New Roman"/>
                </a:rPr>
                <a:t>A-</a:t>
              </a:r>
              <a:r>
                <a:rPr lang="zh-TW" altLang="en-US" sz="1600" kern="100" spc="-100" dirty="0" smtClean="0">
                  <a:latin typeface="Calibri"/>
                  <a:ea typeface="標楷體"/>
                  <a:cs typeface="Times New Roman"/>
                </a:rPr>
                <a:t>源自其他所得</a:t>
              </a:r>
              <a:r>
                <a:rPr lang="zh-TW" sz="1600" kern="100" spc="-100" dirty="0" smtClean="0">
                  <a:effectLst/>
                  <a:latin typeface="Calibri"/>
                  <a:ea typeface="標楷體"/>
                  <a:cs typeface="Times New Roman"/>
                </a:rPr>
                <a:t>之</a:t>
              </a:r>
              <a:r>
                <a:rPr lang="zh-TW" sz="1600" kern="100" spc="-100" dirty="0">
                  <a:effectLst/>
                  <a:latin typeface="Calibri"/>
                  <a:ea typeface="標楷體"/>
                  <a:cs typeface="Times New Roman"/>
                </a:rPr>
                <a:t>營利所得</a:t>
              </a:r>
              <a:endParaRPr lang="zh-TW" sz="1600" kern="100" dirty="0">
                <a:effectLst/>
                <a:latin typeface="Calibri"/>
                <a:ea typeface="新細明體"/>
                <a:cs typeface="Times New Roman"/>
              </a:endParaRPr>
            </a:p>
          </p:txBody>
        </p:sp>
        <p:sp>
          <p:nvSpPr>
            <p:cNvPr id="58" name="笑臉 57"/>
            <p:cNvSpPr/>
            <p:nvPr/>
          </p:nvSpPr>
          <p:spPr>
            <a:xfrm>
              <a:off x="6228184" y="4193002"/>
              <a:ext cx="837091" cy="743635"/>
            </a:xfrm>
            <a:prstGeom prst="smileyFace">
              <a:avLst/>
            </a:prstGeom>
            <a:solidFill>
              <a:srgbClr val="FFC000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59" name="按鈕形 58"/>
            <p:cNvSpPr/>
            <p:nvPr/>
          </p:nvSpPr>
          <p:spPr>
            <a:xfrm>
              <a:off x="6228184" y="5105834"/>
              <a:ext cx="800244" cy="743959"/>
            </a:xfrm>
            <a:prstGeom prst="bevel">
              <a:avLst/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zh-TW" sz="1600" kern="100" dirty="0">
                  <a:solidFill>
                    <a:srgbClr val="000000"/>
                  </a:solidFill>
                  <a:effectLst/>
                  <a:latin typeface="Calibri"/>
                  <a:ea typeface="標楷體"/>
                  <a:cs typeface="Times New Roman"/>
                </a:rPr>
                <a:t>公司</a:t>
              </a:r>
              <a:endParaRPr lang="zh-TW" sz="1600" kern="100" dirty="0">
                <a:effectLst/>
                <a:latin typeface="Calibri"/>
                <a:ea typeface="新細明體"/>
                <a:cs typeface="Times New Roman"/>
              </a:endParaRPr>
            </a:p>
          </p:txBody>
        </p:sp>
        <p:cxnSp>
          <p:nvCxnSpPr>
            <p:cNvPr id="60" name="直線單箭頭接點 59"/>
            <p:cNvCxnSpPr/>
            <p:nvPr/>
          </p:nvCxnSpPr>
          <p:spPr>
            <a:xfrm>
              <a:off x="4035171" y="4772387"/>
              <a:ext cx="1967641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文字方塊 2"/>
            <p:cNvSpPr txBox="1">
              <a:spLocks noChangeArrowheads="1"/>
            </p:cNvSpPr>
            <p:nvPr/>
          </p:nvSpPr>
          <p:spPr bwMode="auto">
            <a:xfrm>
              <a:off x="7164288" y="4141779"/>
              <a:ext cx="1569078" cy="785136"/>
            </a:xfrm>
            <a:prstGeom prst="rect">
              <a:avLst/>
            </a:prstGeom>
            <a:noFill/>
            <a:ln w="9525">
              <a:solidFill>
                <a:sysClr val="windowText" lastClr="000000"/>
              </a:solidFill>
              <a:prstDash val="sysDot"/>
              <a:miter lim="800000"/>
              <a:headEnd/>
              <a:tailEnd/>
            </a:ln>
          </p:spPr>
          <p:txBody>
            <a:bodyPr rot="0" vert="horz" wrap="square" lIns="91440" tIns="45720" rIns="91440" bIns="45720" anchor="ctr" anchorCtr="0">
              <a:noAutofit/>
            </a:bodyPr>
            <a:lstStyle/>
            <a:p>
              <a:pPr algn="ctr">
                <a:lnSpc>
                  <a:spcPts val="1600"/>
                </a:lnSpc>
                <a:spcAft>
                  <a:spcPts val="0"/>
                </a:spcAft>
              </a:pPr>
              <a:r>
                <a:rPr lang="zh-TW" altLang="en-US" sz="1600" b="1" u="sng" kern="100" dirty="0">
                  <a:latin typeface="Calibri"/>
                  <a:ea typeface="標楷體"/>
                  <a:cs typeface="Times New Roman"/>
                </a:rPr>
                <a:t>個人、外資</a:t>
              </a:r>
              <a:endParaRPr lang="en-US" sz="1600" b="1" u="sng" kern="100" dirty="0">
                <a:latin typeface="Calibri"/>
                <a:ea typeface="標楷體"/>
                <a:cs typeface="Times New Roman"/>
              </a:endParaRPr>
            </a:p>
            <a:p>
              <a:pPr algn="just">
                <a:lnSpc>
                  <a:spcPts val="1600"/>
                </a:lnSpc>
                <a:spcAft>
                  <a:spcPts val="0"/>
                </a:spcAft>
              </a:pPr>
              <a:r>
                <a:rPr lang="en-US" sz="1600" b="1" kern="100" dirty="0" smtClean="0">
                  <a:effectLst/>
                  <a:latin typeface="標楷體"/>
                  <a:ea typeface="新細明體"/>
                  <a:cs typeface="Times New Roman"/>
                </a:rPr>
                <a:t>A</a:t>
              </a:r>
              <a:r>
                <a:rPr lang="zh-TW" altLang="en-US" sz="1600" b="1" kern="100" dirty="0" smtClean="0">
                  <a:latin typeface="Calibri"/>
                  <a:ea typeface="標楷體"/>
                  <a:cs typeface="Times New Roman"/>
                </a:rPr>
                <a:t>依規定</a:t>
              </a:r>
              <a:r>
                <a:rPr lang="zh-TW" sz="1600" b="1" kern="100" dirty="0" smtClean="0">
                  <a:effectLst/>
                  <a:latin typeface="Calibri"/>
                  <a:ea typeface="標楷體"/>
                  <a:cs typeface="Times New Roman"/>
                </a:rPr>
                <a:t>課稅</a:t>
              </a:r>
              <a:r>
                <a:rPr lang="zh-TW" altLang="en-US" sz="1600" b="1" kern="100" dirty="0" smtClean="0">
                  <a:effectLst/>
                  <a:latin typeface="Calibri"/>
                  <a:ea typeface="標楷體"/>
                  <a:cs typeface="Times New Roman"/>
                </a:rPr>
                <a:t>，</a:t>
              </a:r>
              <a:r>
                <a:rPr lang="en-US" altLang="zh-TW" sz="1600" b="1" kern="100" dirty="0" smtClean="0">
                  <a:effectLst/>
                  <a:latin typeface="Calibri"/>
                  <a:ea typeface="標楷體"/>
                  <a:cs typeface="Times New Roman"/>
                </a:rPr>
                <a:t>B</a:t>
              </a:r>
              <a:r>
                <a:rPr lang="zh-TW" altLang="zh-TW" sz="1600" b="1" kern="100" dirty="0" smtClean="0">
                  <a:ea typeface="標楷體"/>
                  <a:cs typeface="Times New Roman"/>
                </a:rPr>
                <a:t>免稅</a:t>
              </a:r>
              <a:r>
                <a:rPr lang="zh-TW" sz="1600" b="1" kern="100" dirty="0" smtClean="0">
                  <a:effectLst/>
                  <a:latin typeface="Calibri"/>
                  <a:ea typeface="標楷體"/>
                  <a:cs typeface="Times New Roman"/>
                </a:rPr>
                <a:t>。</a:t>
              </a:r>
              <a:endParaRPr lang="zh-TW" sz="1600" kern="100" dirty="0">
                <a:effectLst/>
                <a:latin typeface="Calibri"/>
                <a:ea typeface="新細明體"/>
                <a:cs typeface="Times New Roman"/>
              </a:endParaRPr>
            </a:p>
          </p:txBody>
        </p:sp>
        <p:sp>
          <p:nvSpPr>
            <p:cNvPr id="62" name="文字方塊 2"/>
            <p:cNvSpPr txBox="1">
              <a:spLocks noChangeArrowheads="1"/>
            </p:cNvSpPr>
            <p:nvPr/>
          </p:nvSpPr>
          <p:spPr bwMode="auto">
            <a:xfrm>
              <a:off x="7164288" y="5070771"/>
              <a:ext cx="1569078" cy="939045"/>
            </a:xfrm>
            <a:prstGeom prst="rect">
              <a:avLst/>
            </a:prstGeom>
            <a:noFill/>
            <a:ln w="9525">
              <a:solidFill>
                <a:sysClr val="windowText" lastClr="000000"/>
              </a:solidFill>
              <a:prstDash val="sysDot"/>
              <a:miter lim="800000"/>
              <a:headEnd/>
              <a:tailEnd/>
            </a:ln>
          </p:spPr>
          <p:txBody>
            <a:bodyPr rot="0" vert="horz" wrap="square" lIns="91440" tIns="45720" rIns="91440" bIns="45720" anchor="ctr" anchorCtr="0">
              <a:noAutofit/>
            </a:bodyPr>
            <a:lstStyle/>
            <a:p>
              <a:pPr algn="ctr">
                <a:lnSpc>
                  <a:spcPts val="1600"/>
                </a:lnSpc>
              </a:pPr>
              <a:r>
                <a:rPr lang="zh-TW" altLang="en-US" sz="1600" b="1" u="sng" kern="100" dirty="0">
                  <a:ea typeface="標楷體"/>
                  <a:cs typeface="Times New Roman"/>
                </a:rPr>
                <a:t>國內公司</a:t>
              </a:r>
            </a:p>
            <a:p>
              <a:pPr>
                <a:lnSpc>
                  <a:spcPts val="1600"/>
                </a:lnSpc>
              </a:pPr>
              <a:r>
                <a:rPr lang="en-US" altLang="zh-TW" sz="1600" b="1" u="sng" kern="100" dirty="0">
                  <a:ea typeface="標楷體"/>
                  <a:cs typeface="Times New Roman"/>
                </a:rPr>
                <a:t>A+B</a:t>
              </a:r>
              <a:r>
                <a:rPr lang="zh-TW" altLang="en-US" sz="1600" b="1" u="sng" kern="100">
                  <a:ea typeface="標楷體"/>
                  <a:cs typeface="Times New Roman"/>
                </a:rPr>
                <a:t>不計入所得額課稅。</a:t>
              </a:r>
              <a:endParaRPr lang="zh-TW" altLang="en-US" sz="1600" b="1" u="sng" kern="100" dirty="0">
                <a:ea typeface="標楷體"/>
                <a:cs typeface="Times New Roman"/>
              </a:endParaRPr>
            </a:p>
          </p:txBody>
        </p:sp>
        <p:cxnSp>
          <p:nvCxnSpPr>
            <p:cNvPr id="63" name="直線單箭頭接點 62"/>
            <p:cNvCxnSpPr/>
            <p:nvPr/>
          </p:nvCxnSpPr>
          <p:spPr>
            <a:xfrm>
              <a:off x="4072019" y="5305071"/>
              <a:ext cx="1967641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文字方塊 2"/>
            <p:cNvSpPr txBox="1">
              <a:spLocks noChangeArrowheads="1"/>
            </p:cNvSpPr>
            <p:nvPr/>
          </p:nvSpPr>
          <p:spPr bwMode="auto">
            <a:xfrm>
              <a:off x="4231241" y="5234976"/>
              <a:ext cx="1808419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kern="100" spc="-100" dirty="0" smtClean="0">
                  <a:effectLst/>
                  <a:latin typeface="標楷體"/>
                  <a:ea typeface="新細明體"/>
                  <a:cs typeface="Times New Roman"/>
                </a:rPr>
                <a:t>B-</a:t>
              </a:r>
              <a:r>
                <a:rPr lang="zh-TW" altLang="en-US" sz="1600" kern="100" spc="-100" dirty="0" smtClean="0">
                  <a:latin typeface="Calibri"/>
                  <a:ea typeface="標楷體"/>
                  <a:cs typeface="Times New Roman"/>
                </a:rPr>
                <a:t>源自</a:t>
              </a:r>
              <a:r>
                <a:rPr lang="zh-TW" sz="1600" kern="100" spc="-100" dirty="0" smtClean="0">
                  <a:effectLst/>
                  <a:latin typeface="Calibri"/>
                  <a:ea typeface="標楷體"/>
                  <a:cs typeface="Times New Roman"/>
                </a:rPr>
                <a:t>證券交易所</a:t>
              </a:r>
              <a:r>
                <a:rPr lang="zh-TW" sz="1600" kern="100" spc="-100" dirty="0">
                  <a:effectLst/>
                  <a:latin typeface="Calibri"/>
                  <a:ea typeface="標楷體"/>
                  <a:cs typeface="Times New Roman"/>
                </a:rPr>
                <a:t>得部分之營利所得</a:t>
              </a:r>
              <a:endParaRPr lang="zh-TW" sz="1600" kern="100" dirty="0">
                <a:effectLst/>
                <a:latin typeface="Calibri"/>
                <a:ea typeface="新細明體"/>
                <a:cs typeface="Times New Roman"/>
              </a:endParaRPr>
            </a:p>
          </p:txBody>
        </p:sp>
      </p:grpSp>
      <p:sp>
        <p:nvSpPr>
          <p:cNvPr id="71" name="文字方塊 2"/>
          <p:cNvSpPr txBox="1">
            <a:spLocks noChangeArrowheads="1"/>
          </p:cNvSpPr>
          <p:nvPr/>
        </p:nvSpPr>
        <p:spPr bwMode="auto">
          <a:xfrm>
            <a:off x="523454" y="5838797"/>
            <a:ext cx="33812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kern="100" dirty="0" smtClean="0">
                <a:effectLst/>
                <a:latin typeface="標楷體"/>
                <a:ea typeface="新細明體"/>
                <a:cs typeface="Times New Roman"/>
              </a:rPr>
              <a:t>(</a:t>
            </a:r>
            <a:r>
              <a:rPr lang="zh-TW" altLang="en-US" sz="1600" b="1" kern="100" dirty="0" smtClean="0">
                <a:effectLst/>
                <a:latin typeface="Calibri"/>
                <a:ea typeface="標楷體"/>
                <a:cs typeface="Times New Roman"/>
              </a:rPr>
              <a:t>有限合夥事業</a:t>
            </a:r>
            <a:r>
              <a:rPr lang="zh-TW" altLang="en-US" sz="1600" b="1" kern="100" dirty="0" smtClean="0">
                <a:solidFill>
                  <a:srgbClr val="FF0000"/>
                </a:solidFill>
                <a:effectLst/>
                <a:latin typeface="Calibri"/>
                <a:ea typeface="標楷體"/>
                <a:cs typeface="Times New Roman"/>
              </a:rPr>
              <a:t>無須繳納營所稅</a:t>
            </a:r>
            <a:r>
              <a:rPr lang="en-US" altLang="zh-TW" sz="1600" b="1" kern="100" dirty="0" smtClean="0">
                <a:ea typeface="標楷體"/>
                <a:cs typeface="Times New Roman"/>
              </a:rPr>
              <a:t>)</a:t>
            </a:r>
            <a:endParaRPr lang="zh-TW" sz="16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72" name="文字方塊 2"/>
          <p:cNvSpPr txBox="1">
            <a:spLocks noChangeArrowheads="1"/>
          </p:cNvSpPr>
          <p:nvPr/>
        </p:nvSpPr>
        <p:spPr bwMode="auto">
          <a:xfrm>
            <a:off x="3941533" y="5848112"/>
            <a:ext cx="484092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sz="1600" b="1" kern="100" dirty="0" smtClean="0">
                <a:effectLst/>
                <a:latin typeface="Calibri"/>
                <a:ea typeface="標楷體"/>
                <a:cs typeface="Times New Roman"/>
              </a:rPr>
              <a:t>(</a:t>
            </a:r>
            <a:r>
              <a:rPr lang="zh-TW" sz="1600" b="1" kern="100" dirty="0" smtClean="0">
                <a:effectLst/>
                <a:latin typeface="Calibri"/>
                <a:ea typeface="標楷體"/>
                <a:cs typeface="Times New Roman"/>
              </a:rPr>
              <a:t>以</a:t>
            </a:r>
            <a:r>
              <a:rPr lang="zh-TW" sz="1600" b="1" kern="100" dirty="0">
                <a:effectLst/>
                <a:latin typeface="Calibri"/>
                <a:ea typeface="標楷體"/>
                <a:cs typeface="Times New Roman"/>
              </a:rPr>
              <a:t>盈餘分配比率計算合夥人所得額，由</a:t>
            </a:r>
            <a:r>
              <a:rPr lang="zh-TW" sz="1600" b="1" kern="100" dirty="0">
                <a:solidFill>
                  <a:srgbClr val="FF0000"/>
                </a:solidFill>
                <a:effectLst/>
                <a:latin typeface="Calibri"/>
                <a:ea typeface="標楷體"/>
                <a:cs typeface="Times New Roman"/>
              </a:rPr>
              <a:t>合夥人</a:t>
            </a:r>
            <a:r>
              <a:rPr lang="zh-TW" sz="1600" b="1" kern="100" dirty="0" smtClean="0">
                <a:solidFill>
                  <a:srgbClr val="FF0000"/>
                </a:solidFill>
                <a:effectLst/>
                <a:latin typeface="Calibri"/>
                <a:ea typeface="標楷體"/>
                <a:cs typeface="Times New Roman"/>
              </a:rPr>
              <a:t>課稅</a:t>
            </a:r>
            <a:r>
              <a:rPr lang="en-US" sz="1600" b="1" kern="100" dirty="0" smtClean="0">
                <a:effectLst/>
                <a:latin typeface="Calibri"/>
                <a:ea typeface="標楷體"/>
                <a:cs typeface="Times New Roman"/>
              </a:rPr>
              <a:t>)</a:t>
            </a:r>
            <a:endParaRPr lang="zh-TW" sz="16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49" name="文字方塊 2"/>
          <p:cNvSpPr txBox="1">
            <a:spLocks noChangeArrowheads="1"/>
          </p:cNvSpPr>
          <p:nvPr/>
        </p:nvSpPr>
        <p:spPr bwMode="auto">
          <a:xfrm>
            <a:off x="1399578" y="3457231"/>
            <a:ext cx="2576675" cy="785136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ctr">
              <a:lnSpc>
                <a:spcPts val="1600"/>
              </a:lnSpc>
              <a:spcAft>
                <a:spcPts val="0"/>
              </a:spcAft>
            </a:pPr>
            <a:r>
              <a:rPr lang="zh-TW" altLang="en-US" sz="1600" b="1" u="sng" kern="100" dirty="0" smtClean="0">
                <a:latin typeface="Calibri"/>
                <a:ea typeface="標楷體"/>
                <a:cs typeface="Times New Roman"/>
              </a:rPr>
              <a:t>有限合夥事業階段</a:t>
            </a:r>
            <a:endParaRPr lang="en-US" sz="1600" b="1" u="sng" kern="100" dirty="0">
              <a:latin typeface="Calibri"/>
              <a:ea typeface="標楷體"/>
              <a:cs typeface="Times New Roman"/>
            </a:endParaRPr>
          </a:p>
        </p:txBody>
      </p:sp>
      <p:sp>
        <p:nvSpPr>
          <p:cNvPr id="50" name="文字方塊 2"/>
          <p:cNvSpPr txBox="1">
            <a:spLocks noChangeArrowheads="1"/>
          </p:cNvSpPr>
          <p:nvPr/>
        </p:nvSpPr>
        <p:spPr bwMode="auto">
          <a:xfrm>
            <a:off x="5241666" y="3382026"/>
            <a:ext cx="2576675" cy="785136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ctr">
              <a:lnSpc>
                <a:spcPts val="1600"/>
              </a:lnSpc>
              <a:spcAft>
                <a:spcPts val="0"/>
              </a:spcAft>
            </a:pPr>
            <a:r>
              <a:rPr lang="zh-TW" altLang="en-US" sz="1600" b="1" u="sng" kern="100" dirty="0" smtClean="0">
                <a:latin typeface="Calibri"/>
                <a:ea typeface="標楷體"/>
                <a:cs typeface="Times New Roman"/>
              </a:rPr>
              <a:t>合夥人階段</a:t>
            </a:r>
            <a:endParaRPr lang="en-US" sz="1600" b="1" u="sng" kern="100" dirty="0">
              <a:latin typeface="Calibri"/>
              <a:ea typeface="標楷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883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425344" y="6189172"/>
            <a:ext cx="984019" cy="365125"/>
          </a:xfrm>
        </p:spPr>
        <p:txBody>
          <a:bodyPr/>
          <a:lstStyle/>
          <a:p>
            <a:fld id="{0835015D-4B38-4A7F-B9AD-B62FDA3F39B1}" type="slidenum">
              <a:rPr lang="zh-TW" altLang="en-US" smtClean="0"/>
              <a:t>3</a:t>
            </a:fld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133163" y="116632"/>
            <a:ext cx="5150612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天使投資人租稅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優惠，為新創添柴火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847253" y="545938"/>
            <a:ext cx="7911656" cy="2674636"/>
            <a:chOff x="3865068" y="3988107"/>
            <a:chExt cx="4938125" cy="2913666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65068" y="4713837"/>
              <a:ext cx="911568" cy="1177225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threePt" dir="t"/>
            </a:scene3d>
          </p:spPr>
        </p:pic>
        <p:grpSp>
          <p:nvGrpSpPr>
            <p:cNvPr id="6" name="群組 5"/>
            <p:cNvGrpSpPr/>
            <p:nvPr/>
          </p:nvGrpSpPr>
          <p:grpSpPr>
            <a:xfrm rot="6801610">
              <a:off x="5005561" y="4228348"/>
              <a:ext cx="1722379" cy="2182807"/>
              <a:chOff x="2573957" y="434174"/>
              <a:chExt cx="2925067" cy="3512229"/>
            </a:xfrm>
          </p:grpSpPr>
          <p:sp>
            <p:nvSpPr>
              <p:cNvPr id="12" name="AutoShape 4"/>
              <p:cNvSpPr>
                <a:spLocks noChangeArrowheads="1"/>
              </p:cNvSpPr>
              <p:nvPr/>
            </p:nvSpPr>
            <p:spPr bwMode="gray">
              <a:xfrm rot="4601231">
                <a:off x="2329460" y="739872"/>
                <a:ext cx="3475261" cy="2863866"/>
              </a:xfrm>
              <a:custGeom>
                <a:avLst/>
                <a:gdLst>
                  <a:gd name="T0" fmla="*/ 5 w 21600"/>
                  <a:gd name="T1" fmla="*/ 0 h 21600"/>
                  <a:gd name="T2" fmla="*/ 1 w 21600"/>
                  <a:gd name="T3" fmla="*/ 8 h 21600"/>
                  <a:gd name="T4" fmla="*/ 6 w 21600"/>
                  <a:gd name="T5" fmla="*/ 2 h 21600"/>
                  <a:gd name="T6" fmla="*/ 15 w 21600"/>
                  <a:gd name="T7" fmla="*/ 2 h 21600"/>
                  <a:gd name="T8" fmla="*/ 15 w 21600"/>
                  <a:gd name="T9" fmla="*/ 6 h 21600"/>
                  <a:gd name="T10" fmla="*/ 11 w 21600"/>
                  <a:gd name="T11" fmla="*/ 5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3165 w 21600"/>
                  <a:gd name="T19" fmla="*/ 3165 h 21600"/>
                  <a:gd name="T20" fmla="*/ 18435 w 21600"/>
                  <a:gd name="T21" fmla="*/ 18435 h 216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7773" y="6268"/>
                    </a:moveTo>
                    <a:cubicBezTo>
                      <a:pt x="16239" y="3907"/>
                      <a:pt x="13615" y="2483"/>
                      <a:pt x="10800" y="2483"/>
                    </a:cubicBezTo>
                    <a:cubicBezTo>
                      <a:pt x="6206" y="2483"/>
                      <a:pt x="2483" y="6206"/>
                      <a:pt x="2483" y="10800"/>
                    </a:cubicBezTo>
                    <a:lnTo>
                      <a:pt x="0" y="10800"/>
                    </a:lnTo>
                    <a:cubicBezTo>
                      <a:pt x="0" y="4835"/>
                      <a:pt x="4835" y="0"/>
                      <a:pt x="10800" y="0"/>
                    </a:cubicBezTo>
                    <a:cubicBezTo>
                      <a:pt x="14455" y="0"/>
                      <a:pt x="17863" y="1849"/>
                      <a:pt x="19855" y="4915"/>
                    </a:cubicBezTo>
                    <a:lnTo>
                      <a:pt x="22119" y="3443"/>
                    </a:lnTo>
                    <a:lnTo>
                      <a:pt x="20963" y="8897"/>
                    </a:lnTo>
                    <a:lnTo>
                      <a:pt x="15509" y="7739"/>
                    </a:lnTo>
                    <a:lnTo>
                      <a:pt x="17773" y="6268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ffectLst>
                <a:outerShdw blurRad="225425" dist="50800" dir="5220000" algn="ctr">
                  <a:srgbClr val="000000">
                    <a:alpha val="33000"/>
                  </a:srgbClr>
                </a:outerShdw>
              </a:effectLst>
              <a:scene3d>
                <a:camera prst="perspectiveFront" fov="3300000">
                  <a:rot lat="486000" lon="19530000" rev="174000"/>
                </a:camera>
                <a:lightRig rig="harsh" dir="t">
                  <a:rot lat="0" lon="0" rev="3000000"/>
                </a:lightRig>
              </a:scene3d>
              <a:sp3d extrusionH="254000" contourW="19050">
                <a:bevelT w="82550" h="44450" prst="angle"/>
                <a:bevelB w="82550" h="44450" prst="angle"/>
                <a:contourClr>
                  <a:srgbClr val="FFFFFF"/>
                </a:contourClr>
              </a:sp3d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tIns="44450" rIns="45720" bIns="44450" anchor="ctr" anchorCtr="1"/>
              <a:lstStyle/>
              <a:p>
                <a:endParaRPr lang="zh-TW" altLang="en-US"/>
              </a:p>
            </p:txBody>
          </p:sp>
          <p:sp>
            <p:nvSpPr>
              <p:cNvPr id="13" name="AutoShape 5"/>
              <p:cNvSpPr>
                <a:spLocks noChangeArrowheads="1"/>
              </p:cNvSpPr>
              <p:nvPr/>
            </p:nvSpPr>
            <p:spPr bwMode="gray">
              <a:xfrm rot="14798390">
                <a:off x="2266414" y="786025"/>
                <a:ext cx="3467921" cy="2852836"/>
              </a:xfrm>
              <a:custGeom>
                <a:avLst/>
                <a:gdLst>
                  <a:gd name="T0" fmla="*/ 5 w 21600"/>
                  <a:gd name="T1" fmla="*/ 0 h 21600"/>
                  <a:gd name="T2" fmla="*/ 1 w 21600"/>
                  <a:gd name="T3" fmla="*/ 8 h 21600"/>
                  <a:gd name="T4" fmla="*/ 6 w 21600"/>
                  <a:gd name="T5" fmla="*/ 2 h 21600"/>
                  <a:gd name="T6" fmla="*/ 15 w 21600"/>
                  <a:gd name="T7" fmla="*/ 2 h 21600"/>
                  <a:gd name="T8" fmla="*/ 15 w 21600"/>
                  <a:gd name="T9" fmla="*/ 6 h 21600"/>
                  <a:gd name="T10" fmla="*/ 11 w 21600"/>
                  <a:gd name="T11" fmla="*/ 5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3165 w 21600"/>
                  <a:gd name="T19" fmla="*/ 3165 h 21600"/>
                  <a:gd name="T20" fmla="*/ 18435 w 21600"/>
                  <a:gd name="T21" fmla="*/ 18435 h 2160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7773" y="6268"/>
                    </a:moveTo>
                    <a:cubicBezTo>
                      <a:pt x="16239" y="3907"/>
                      <a:pt x="13615" y="2483"/>
                      <a:pt x="10800" y="2483"/>
                    </a:cubicBezTo>
                    <a:cubicBezTo>
                      <a:pt x="6206" y="2483"/>
                      <a:pt x="2483" y="6206"/>
                      <a:pt x="2483" y="10800"/>
                    </a:cubicBezTo>
                    <a:lnTo>
                      <a:pt x="0" y="10800"/>
                    </a:lnTo>
                    <a:cubicBezTo>
                      <a:pt x="0" y="4835"/>
                      <a:pt x="4835" y="0"/>
                      <a:pt x="10800" y="0"/>
                    </a:cubicBezTo>
                    <a:cubicBezTo>
                      <a:pt x="14455" y="0"/>
                      <a:pt x="17863" y="1849"/>
                      <a:pt x="19855" y="4915"/>
                    </a:cubicBezTo>
                    <a:lnTo>
                      <a:pt x="22119" y="3443"/>
                    </a:lnTo>
                    <a:lnTo>
                      <a:pt x="20963" y="8897"/>
                    </a:lnTo>
                    <a:lnTo>
                      <a:pt x="15509" y="7739"/>
                    </a:lnTo>
                    <a:lnTo>
                      <a:pt x="17773" y="6268"/>
                    </a:lnTo>
                    <a:close/>
                  </a:path>
                </a:pathLst>
              </a:custGeom>
              <a:solidFill>
                <a:srgbClr val="0000FF"/>
              </a:solidFill>
              <a:ln>
                <a:noFill/>
              </a:ln>
              <a:effectLst>
                <a:outerShdw blurRad="184150" dist="241300" dir="11520000" sx="110000" sy="110000" algn="ctr">
                  <a:srgbClr val="000000">
                    <a:alpha val="18000"/>
                  </a:srgbClr>
                </a:outerShdw>
              </a:effectLst>
              <a:scene3d>
                <a:camera prst="perspectiveFront" fov="5100000">
                  <a:rot lat="0" lon="2100000" rev="0"/>
                </a:camera>
                <a:lightRig rig="flood" dir="t">
                  <a:rot lat="0" lon="0" rev="13800000"/>
                </a:lightRig>
              </a:scene3d>
              <a:sp3d extrusionH="107950" prstMaterial="plastic">
                <a:bevelT w="82550" h="63500" prst="divot"/>
                <a:bevelB/>
              </a:sp3d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45720" tIns="44450" rIns="45720" bIns="44450" anchor="ctr" anchorCtr="1"/>
              <a:lstStyle/>
              <a:p>
                <a:endParaRPr lang="zh-TW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4944665" y="3988107"/>
              <a:ext cx="2001255" cy="435867"/>
            </a:xfrm>
            <a:prstGeom prst="rect">
              <a:avLst/>
            </a:prstGeom>
            <a:solidFill>
              <a:srgbClr val="FFFFCC">
                <a:alpha val="40000"/>
              </a:srgbClr>
            </a:solidFill>
            <a:ln>
              <a:noFill/>
            </a:ln>
            <a:effectLst>
              <a:outerShdw blurRad="57785" dist="33020" dir="318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2000" b="1" cap="none" spc="0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個人</a:t>
              </a:r>
              <a:r>
                <a:rPr lang="zh-TW" altLang="en-US" sz="2000" b="1" cap="none" spc="0" dirty="0" smtClean="0">
                  <a:ln w="0"/>
                  <a:solidFill>
                    <a:srgbClr val="FF0000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現金投資</a:t>
              </a:r>
              <a:r>
                <a:rPr lang="zh-TW" altLang="en-US" sz="2000" b="1" cap="none" spc="0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超過</a:t>
              </a:r>
              <a:r>
                <a:rPr lang="en-US" altLang="zh-TW" sz="2000" b="1" cap="none" spc="0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100</a:t>
              </a:r>
              <a:r>
                <a:rPr lang="zh-TW" altLang="en-US" sz="2000" b="1" cap="none" spc="0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</a:t>
              </a:r>
              <a:endParaRPr lang="zh-TW" altLang="en-US" sz="2000" b="1" cap="none" spc="0" dirty="0">
                <a:ln w="0"/>
                <a:solidFill>
                  <a:srgbClr val="0000FF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8" name="群組 7"/>
            <p:cNvGrpSpPr/>
            <p:nvPr/>
          </p:nvGrpSpPr>
          <p:grpSpPr>
            <a:xfrm>
              <a:off x="7181896" y="4660741"/>
              <a:ext cx="1621297" cy="1549749"/>
              <a:chOff x="7151258" y="4583969"/>
              <a:chExt cx="1621297" cy="1549749"/>
            </a:xfrm>
          </p:grpSpPr>
          <p:pic>
            <p:nvPicPr>
              <p:cNvPr id="10" name="圖片 9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rot="21168706">
                <a:off x="7151258" y="4583969"/>
                <a:ext cx="1621297" cy="1549749"/>
              </a:xfrm>
              <a:prstGeom prst="rect">
                <a:avLst/>
              </a:prstGeom>
            </p:spPr>
          </p:pic>
          <p:sp>
            <p:nvSpPr>
              <p:cNvPr id="11" name="矩形 10"/>
              <p:cNvSpPr/>
              <p:nvPr/>
            </p:nvSpPr>
            <p:spPr>
              <a:xfrm rot="21596641">
                <a:off x="7307989" y="5057165"/>
                <a:ext cx="1134180" cy="603508"/>
              </a:xfrm>
              <a:prstGeom prst="rect">
                <a:avLst/>
              </a:prstGeom>
              <a:solidFill>
                <a:schemeClr val="bg1">
                  <a:alpha val="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200" b="1" dirty="0" smtClean="0">
                    <a:solidFill>
                      <a:srgbClr val="0000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設立未滿三年</a:t>
                </a:r>
                <a:endParaRPr lang="en-US" altLang="zh-TW" sz="1200" b="1" dirty="0" smtClean="0">
                  <a:solidFill>
                    <a:srgbClr val="0000FF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b="1" dirty="0" smtClean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高風險新創事業</a:t>
                </a:r>
                <a:endPara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4285559" y="6130624"/>
              <a:ext cx="3387505" cy="771149"/>
            </a:xfrm>
            <a:prstGeom prst="rect">
              <a:avLst/>
            </a:prstGeom>
            <a:solidFill>
              <a:srgbClr val="FFFF00">
                <a:alpha val="40000"/>
              </a:srgbClr>
            </a:solidFill>
            <a:ln>
              <a:noFill/>
            </a:ln>
            <a:effectLst>
              <a:outerShdw blurRad="57785" dist="33020" dir="318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TW" altLang="en-US" sz="2000" b="1" dirty="0">
                  <a:ln w="0"/>
                  <a:solidFill>
                    <a:srgbClr val="FF0000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投資金額</a:t>
              </a:r>
              <a:r>
                <a:rPr lang="en-US" altLang="zh-TW" sz="2000" b="1" dirty="0">
                  <a:ln w="0"/>
                  <a:solidFill>
                    <a:srgbClr val="FF0000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50</a:t>
              </a:r>
              <a:r>
                <a:rPr lang="en-US" altLang="zh-TW" sz="2000" b="1" dirty="0" smtClean="0">
                  <a:ln w="0"/>
                  <a:solidFill>
                    <a:srgbClr val="FF0000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%</a:t>
              </a:r>
              <a:r>
                <a:rPr lang="en-US" altLang="zh-TW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上限</a:t>
              </a:r>
              <a:r>
                <a:rPr lang="en-US" altLang="zh-TW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300</a:t>
              </a:r>
              <a:r>
                <a:rPr lang="zh-TW" altLang="en-US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萬元</a:t>
              </a:r>
              <a:r>
                <a:rPr lang="en-US" altLang="zh-TW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algn="ctr"/>
              <a:r>
                <a:rPr lang="zh-TW" altLang="en-US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可自個人</a:t>
              </a:r>
              <a:r>
                <a:rPr lang="zh-TW" altLang="en-US" sz="2000" b="1" dirty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綜合</a:t>
              </a:r>
              <a:r>
                <a:rPr lang="zh-TW" altLang="en-US" sz="2000" b="1" dirty="0">
                  <a:ln w="0"/>
                  <a:solidFill>
                    <a:srgbClr val="FF0000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所得總額減</a:t>
              </a:r>
              <a:r>
                <a:rPr lang="zh-TW" altLang="en-US" sz="2000" b="1" dirty="0" smtClean="0">
                  <a:ln w="0"/>
                  <a:solidFill>
                    <a:srgbClr val="FF0000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除</a:t>
              </a:r>
              <a:r>
                <a:rPr lang="zh-TW" altLang="en-US" sz="2000" b="1" dirty="0" smtClean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後課稅</a:t>
              </a:r>
              <a:endParaRPr lang="zh-TW" altLang="en-US" sz="2000" b="1" dirty="0">
                <a:ln w="0"/>
                <a:solidFill>
                  <a:srgbClr val="0000FF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AutoShape 5"/>
          <p:cNvSpPr>
            <a:spLocks noChangeArrowheads="1"/>
          </p:cNvSpPr>
          <p:nvPr/>
        </p:nvSpPr>
        <p:spPr bwMode="gray">
          <a:xfrm>
            <a:off x="3347864" y="3917664"/>
            <a:ext cx="3281676" cy="1680852"/>
          </a:xfrm>
          <a:custGeom>
            <a:avLst/>
            <a:gdLst>
              <a:gd name="T0" fmla="*/ 5 w 21600"/>
              <a:gd name="T1" fmla="*/ 0 h 21600"/>
              <a:gd name="T2" fmla="*/ 1 w 21600"/>
              <a:gd name="T3" fmla="*/ 8 h 21600"/>
              <a:gd name="T4" fmla="*/ 6 w 21600"/>
              <a:gd name="T5" fmla="*/ 2 h 21600"/>
              <a:gd name="T6" fmla="*/ 15 w 21600"/>
              <a:gd name="T7" fmla="*/ 2 h 21600"/>
              <a:gd name="T8" fmla="*/ 15 w 21600"/>
              <a:gd name="T9" fmla="*/ 6 h 21600"/>
              <a:gd name="T10" fmla="*/ 11 w 21600"/>
              <a:gd name="T11" fmla="*/ 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5 w 21600"/>
              <a:gd name="T19" fmla="*/ 3165 h 21600"/>
              <a:gd name="T20" fmla="*/ 18435 w 21600"/>
              <a:gd name="T21" fmla="*/ 18435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7773" y="6268"/>
                </a:moveTo>
                <a:cubicBezTo>
                  <a:pt x="16239" y="3907"/>
                  <a:pt x="13615" y="2483"/>
                  <a:pt x="10800" y="2483"/>
                </a:cubicBezTo>
                <a:cubicBezTo>
                  <a:pt x="6206" y="2483"/>
                  <a:pt x="2483" y="6206"/>
                  <a:pt x="2483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4455" y="0"/>
                  <a:pt x="17863" y="1849"/>
                  <a:pt x="19855" y="4915"/>
                </a:cubicBezTo>
                <a:lnTo>
                  <a:pt x="22119" y="3443"/>
                </a:lnTo>
                <a:lnTo>
                  <a:pt x="20963" y="8897"/>
                </a:lnTo>
                <a:lnTo>
                  <a:pt x="15509" y="7739"/>
                </a:lnTo>
                <a:lnTo>
                  <a:pt x="17773" y="6268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4450" rIns="45720" bIns="44450" anchor="ctr" anchorCtr="1"/>
          <a:lstStyle/>
          <a:p>
            <a:endParaRPr lang="zh-TW" altLang="en-US"/>
          </a:p>
        </p:txBody>
      </p:sp>
      <p:pic>
        <p:nvPicPr>
          <p:cNvPr id="27" name="圖片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216" y="3884984"/>
            <a:ext cx="1605813" cy="1835999"/>
          </a:xfrm>
          <a:prstGeom prst="rect">
            <a:avLst/>
          </a:prstGeom>
          <a:solidFill>
            <a:srgbClr val="FFFFCC">
              <a:alpha val="40000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grpSp>
        <p:nvGrpSpPr>
          <p:cNvPr id="26" name="群組 25"/>
          <p:cNvGrpSpPr/>
          <p:nvPr/>
        </p:nvGrpSpPr>
        <p:grpSpPr>
          <a:xfrm>
            <a:off x="133162" y="3262755"/>
            <a:ext cx="5822686" cy="2931565"/>
            <a:chOff x="3897766" y="1396270"/>
            <a:chExt cx="5614160" cy="3126981"/>
          </a:xfrm>
        </p:grpSpPr>
        <p:sp>
          <p:nvSpPr>
            <p:cNvPr id="31" name="文字方塊 30"/>
            <p:cNvSpPr txBox="1"/>
            <p:nvPr/>
          </p:nvSpPr>
          <p:spPr>
            <a:xfrm>
              <a:off x="3897766" y="1396270"/>
              <a:ext cx="4015978" cy="492439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 smtClean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促進產學</a:t>
              </a:r>
              <a:r>
                <a:rPr lang="zh-TW" altLang="en-US" sz="2400" b="1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合作，增加新創動能</a:t>
              </a:r>
            </a:p>
          </p:txBody>
        </p:sp>
        <p:grpSp>
          <p:nvGrpSpPr>
            <p:cNvPr id="32" name="群組 31"/>
            <p:cNvGrpSpPr/>
            <p:nvPr/>
          </p:nvGrpSpPr>
          <p:grpSpPr>
            <a:xfrm>
              <a:off x="4024970" y="1633195"/>
              <a:ext cx="5486956" cy="2890056"/>
              <a:chOff x="2379264" y="3822443"/>
              <a:chExt cx="5486956" cy="2890056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6435051" y="3822443"/>
                <a:ext cx="1431169" cy="426781"/>
              </a:xfrm>
              <a:prstGeom prst="rect">
                <a:avLst/>
              </a:prstGeom>
              <a:solidFill>
                <a:srgbClr val="00B0F0">
                  <a:alpha val="40000"/>
                </a:srgbClr>
              </a:solidFill>
              <a:ln>
                <a:noFill/>
              </a:ln>
              <a:effectLst>
                <a:outerShdw blurRad="57785" dist="33020" dir="318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altLang="zh-TW" sz="2000" b="1" cap="none" spc="0" dirty="0" smtClean="0">
                    <a:ln w="0"/>
                    <a:solidFill>
                      <a:srgbClr val="0000FF"/>
                    </a:solidFill>
                    <a:effectLst>
                      <a:reflection blurRad="6350" stA="53000" endA="300" endPos="35500" dir="5400000" sy="-90000" algn="bl" rotWithShape="0"/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1.</a:t>
                </a:r>
                <a:r>
                  <a:rPr lang="zh-TW" altLang="en-US" sz="2000" b="1" cap="none" spc="0" dirty="0" smtClean="0">
                    <a:ln w="0"/>
                    <a:solidFill>
                      <a:srgbClr val="0000FF"/>
                    </a:solidFill>
                    <a:effectLst>
                      <a:reflection blurRad="6350" stA="53000" endA="300" endPos="35500" dir="5400000" sy="-90000" algn="bl" rotWithShape="0"/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技術移轉</a:t>
                </a:r>
                <a:endParaRPr lang="zh-TW" altLang="en-US" sz="2000" b="1" cap="none" spc="0" dirty="0">
                  <a:ln w="0"/>
                  <a:solidFill>
                    <a:srgbClr val="0000FF"/>
                  </a:solidFill>
                  <a:effectLst>
                    <a:reflection blurRad="6350" stA="53000" endA="300" endPos="35500" dir="5400000" sy="-90000" algn="bl" rotWithShape="0"/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2379264" y="6285718"/>
                <a:ext cx="2421759" cy="426781"/>
              </a:xfrm>
              <a:prstGeom prst="rect">
                <a:avLst/>
              </a:prstGeom>
              <a:solidFill>
                <a:srgbClr val="00B0F0">
                  <a:alpha val="40000"/>
                </a:srgbClr>
              </a:solidFill>
              <a:ln>
                <a:noFill/>
              </a:ln>
              <a:effectLst>
                <a:outerShdw blurRad="57785" dist="33020" dir="318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">
                  <a:rot lat="0" lon="0" rev="600000"/>
                </a:lightRig>
              </a:scene3d>
              <a:sp3d prstMaterial="metal">
                <a:bevelT w="38100" h="57150" prst="angle"/>
              </a:sp3d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TW" altLang="en-US" sz="2000" b="1" dirty="0">
                    <a:ln w="0"/>
                    <a:solidFill>
                      <a:srgbClr val="006600"/>
                    </a:solidFill>
                    <a:effectLst>
                      <a:reflection blurRad="6350" stA="53000" endA="300" endPos="35500" dir="5400000" sy="-90000" algn="bl" rotWithShape="0"/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得緩繳（課）所得稅</a:t>
                </a: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625069" y="4188351"/>
            <a:ext cx="954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000" b="1" dirty="0" smtClean="0">
                <a:ln w="0"/>
                <a:solidFill>
                  <a:schemeClr val="tx2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創作人</a:t>
            </a:r>
            <a:endParaRPr lang="zh-TW" altLang="en-US" sz="2000" dirty="0">
              <a:solidFill>
                <a:schemeClr val="tx2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930379" y="3780544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000" b="1" dirty="0" smtClean="0">
                <a:ln w="0"/>
                <a:solidFill>
                  <a:schemeClr val="tx2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學研機構</a:t>
            </a:r>
            <a:endParaRPr lang="zh-TW" altLang="en-US" sz="2000" dirty="0">
              <a:solidFill>
                <a:schemeClr val="tx2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366073" y="5734503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endParaRPr lang="zh-TW" altLang="en-US" sz="20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8" name="Picture 3" descr="C:\Users\swtzeng\Desktop\sch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71" y="4191510"/>
            <a:ext cx="1117163" cy="952008"/>
          </a:xfrm>
          <a:prstGeom prst="rect">
            <a:avLst/>
          </a:prstGeom>
          <a:solidFill>
            <a:srgbClr val="FFFFCC">
              <a:alpha val="40000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/>
        </p:spPr>
      </p:pic>
      <p:sp>
        <p:nvSpPr>
          <p:cNvPr id="25" name="AutoShape 4"/>
          <p:cNvSpPr>
            <a:spLocks noChangeArrowheads="1"/>
          </p:cNvSpPr>
          <p:nvPr/>
        </p:nvSpPr>
        <p:spPr bwMode="gray">
          <a:xfrm rot="11330671">
            <a:off x="3762829" y="4167108"/>
            <a:ext cx="3611811" cy="1680852"/>
          </a:xfrm>
          <a:custGeom>
            <a:avLst/>
            <a:gdLst>
              <a:gd name="T0" fmla="*/ 5 w 21600"/>
              <a:gd name="T1" fmla="*/ 0 h 21600"/>
              <a:gd name="T2" fmla="*/ 1 w 21600"/>
              <a:gd name="T3" fmla="*/ 8 h 21600"/>
              <a:gd name="T4" fmla="*/ 6 w 21600"/>
              <a:gd name="T5" fmla="*/ 2 h 21600"/>
              <a:gd name="T6" fmla="*/ 15 w 21600"/>
              <a:gd name="T7" fmla="*/ 2 h 21600"/>
              <a:gd name="T8" fmla="*/ 15 w 21600"/>
              <a:gd name="T9" fmla="*/ 6 h 21600"/>
              <a:gd name="T10" fmla="*/ 11 w 21600"/>
              <a:gd name="T11" fmla="*/ 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5 w 21600"/>
              <a:gd name="T19" fmla="*/ 3165 h 21600"/>
              <a:gd name="T20" fmla="*/ 18435 w 21600"/>
              <a:gd name="T21" fmla="*/ 18435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7773" y="6268"/>
                </a:moveTo>
                <a:cubicBezTo>
                  <a:pt x="16239" y="3907"/>
                  <a:pt x="13615" y="2483"/>
                  <a:pt x="10800" y="2483"/>
                </a:cubicBezTo>
                <a:cubicBezTo>
                  <a:pt x="6206" y="2483"/>
                  <a:pt x="2483" y="6206"/>
                  <a:pt x="2483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4455" y="0"/>
                  <a:pt x="17863" y="1849"/>
                  <a:pt x="19855" y="4915"/>
                </a:cubicBezTo>
                <a:lnTo>
                  <a:pt x="22119" y="3443"/>
                </a:lnTo>
                <a:lnTo>
                  <a:pt x="20963" y="8897"/>
                </a:lnTo>
                <a:lnTo>
                  <a:pt x="15509" y="7739"/>
                </a:lnTo>
                <a:lnTo>
                  <a:pt x="17773" y="6268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44450" rIns="45720" bIns="44450" anchor="ctr" anchorCtr="1"/>
          <a:lstStyle/>
          <a:p>
            <a:endParaRPr lang="zh-TW" altLang="en-US"/>
          </a:p>
        </p:txBody>
      </p:sp>
      <p:pic>
        <p:nvPicPr>
          <p:cNvPr id="35" name="Picture 2" descr="相關圖片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443" y="3283323"/>
            <a:ext cx="2486622" cy="248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向下箭號 13"/>
          <p:cNvSpPr/>
          <p:nvPr/>
        </p:nvSpPr>
        <p:spPr>
          <a:xfrm rot="4761325">
            <a:off x="2134141" y="4005036"/>
            <a:ext cx="441682" cy="1280713"/>
          </a:xfrm>
          <a:prstGeom prst="downArrow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4611034" y="4904616"/>
            <a:ext cx="2018506" cy="400110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000" b="1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000" b="1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取得公司股票</a:t>
            </a:r>
            <a:endParaRPr lang="zh-TW" altLang="en-US" sz="20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447740" y="5143518"/>
            <a:ext cx="1989091" cy="400110"/>
          </a:xfrm>
          <a:prstGeom prst="rect">
            <a:avLst/>
          </a:prstGeom>
          <a:solidFill>
            <a:srgbClr val="00B0F0">
              <a:alpha val="40000"/>
            </a:srgbClr>
          </a:solidFill>
          <a:ln>
            <a:noFill/>
          </a:ln>
          <a:effectLst>
            <a:outerShdw blurRad="57785" dist="33020" dir="318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2000" b="1" dirty="0" smtClean="0">
                <a:ln w="0"/>
                <a:solidFill>
                  <a:srgbClr val="006600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000" b="1" dirty="0" smtClean="0">
                <a:ln w="0"/>
                <a:solidFill>
                  <a:srgbClr val="006600"/>
                </a:soli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分配公司股票</a:t>
            </a:r>
            <a:endParaRPr lang="zh-TW" altLang="en-US" sz="2000" b="1" dirty="0">
              <a:ln w="0"/>
              <a:solidFill>
                <a:srgbClr val="006600"/>
              </a:solidFill>
              <a:effectLst>
                <a:reflection blurRad="6350" stA="53000" endA="300" endPos="35500" dir="5400000" sy="-90000" algn="bl" rotWithShape="0"/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5566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文字方塊 66"/>
          <p:cNvSpPr txBox="1"/>
          <p:nvPr/>
        </p:nvSpPr>
        <p:spPr>
          <a:xfrm>
            <a:off x="150125" y="65856"/>
            <a:ext cx="4801314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推動創新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採購，擴大創新產品商機</a:t>
            </a:r>
          </a:p>
        </p:txBody>
      </p:sp>
      <p:sp>
        <p:nvSpPr>
          <p:cNvPr id="6" name="橢圓 5"/>
          <p:cNvSpPr/>
          <p:nvPr/>
        </p:nvSpPr>
        <p:spPr>
          <a:xfrm>
            <a:off x="2147347" y="781871"/>
            <a:ext cx="1815865" cy="1815865"/>
          </a:xfrm>
          <a:prstGeom prst="ellipse">
            <a:avLst/>
          </a:prstGeom>
          <a:blipFill rotWithShape="0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3" name="群組 12"/>
          <p:cNvGrpSpPr/>
          <p:nvPr/>
        </p:nvGrpSpPr>
        <p:grpSpPr>
          <a:xfrm>
            <a:off x="3953983" y="550218"/>
            <a:ext cx="3588800" cy="1089519"/>
            <a:chOff x="3902813" y="239076"/>
            <a:chExt cx="3588800" cy="1089519"/>
          </a:xfrm>
        </p:grpSpPr>
        <p:sp>
          <p:nvSpPr>
            <p:cNvPr id="4" name="手繪多邊形 3"/>
            <p:cNvSpPr/>
            <p:nvPr/>
          </p:nvSpPr>
          <p:spPr>
            <a:xfrm rot="20066715">
              <a:off x="3902813" y="1180664"/>
              <a:ext cx="850966" cy="4341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21708"/>
                  </a:moveTo>
                  <a:lnTo>
                    <a:pt x="850966" y="21708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手繪多邊形 7"/>
            <p:cNvSpPr/>
            <p:nvPr/>
          </p:nvSpPr>
          <p:spPr>
            <a:xfrm>
              <a:off x="4658864" y="239076"/>
              <a:ext cx="1089519" cy="1089519"/>
            </a:xfrm>
            <a:custGeom>
              <a:avLst/>
              <a:gdLst>
                <a:gd name="connsiteX0" fmla="*/ 0 w 1089519"/>
                <a:gd name="connsiteY0" fmla="*/ 544760 h 1089519"/>
                <a:gd name="connsiteX1" fmla="*/ 544760 w 1089519"/>
                <a:gd name="connsiteY1" fmla="*/ 0 h 1089519"/>
                <a:gd name="connsiteX2" fmla="*/ 1089520 w 1089519"/>
                <a:gd name="connsiteY2" fmla="*/ 544760 h 1089519"/>
                <a:gd name="connsiteX3" fmla="*/ 544760 w 1089519"/>
                <a:gd name="connsiteY3" fmla="*/ 1089520 h 1089519"/>
                <a:gd name="connsiteX4" fmla="*/ 0 w 1089519"/>
                <a:gd name="connsiteY4" fmla="*/ 544760 h 1089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9519" h="1089519">
                  <a:moveTo>
                    <a:pt x="0" y="544760"/>
                  </a:moveTo>
                  <a:cubicBezTo>
                    <a:pt x="0" y="243897"/>
                    <a:pt x="243897" y="0"/>
                    <a:pt x="544760" y="0"/>
                  </a:cubicBezTo>
                  <a:cubicBezTo>
                    <a:pt x="845623" y="0"/>
                    <a:pt x="1089520" y="243897"/>
                    <a:pt x="1089520" y="544760"/>
                  </a:cubicBezTo>
                  <a:cubicBezTo>
                    <a:pt x="1089520" y="845623"/>
                    <a:pt x="845623" y="1089520"/>
                    <a:pt x="544760" y="1089520"/>
                  </a:cubicBezTo>
                  <a:cubicBezTo>
                    <a:pt x="243897" y="1089520"/>
                    <a:pt x="0" y="845623"/>
                    <a:pt x="0" y="544760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56720"/>
                <a:satOff val="6519"/>
                <a:lumOff val="-5196"/>
                <a:alphaOff val="0"/>
              </a:schemeClr>
            </a:fillRef>
            <a:effectRef idx="0">
              <a:schemeClr val="accent2">
                <a:hueOff val="56720"/>
                <a:satOff val="6519"/>
                <a:lumOff val="-519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7336" tIns="177336" rIns="177336" bIns="177336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kern="1200" dirty="0" smtClean="0">
                  <a:latin typeface="微軟正黑體" pitchFamily="34" charset="-120"/>
                  <a:ea typeface="微軟正黑體" pitchFamily="34" charset="-120"/>
                </a:rPr>
                <a:t>範圍</a:t>
              </a:r>
              <a:endParaRPr lang="zh-TW" altLang="en-US" sz="2800" b="1" kern="12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9" name="手繪多邊形 8"/>
            <p:cNvSpPr/>
            <p:nvPr/>
          </p:nvSpPr>
          <p:spPr>
            <a:xfrm>
              <a:off x="5857335" y="239076"/>
              <a:ext cx="1634278" cy="1089519"/>
            </a:xfrm>
            <a:custGeom>
              <a:avLst/>
              <a:gdLst>
                <a:gd name="connsiteX0" fmla="*/ 0 w 1634278"/>
                <a:gd name="connsiteY0" fmla="*/ 0 h 1089519"/>
                <a:gd name="connsiteX1" fmla="*/ 1634278 w 1634278"/>
                <a:gd name="connsiteY1" fmla="*/ 0 h 1089519"/>
                <a:gd name="connsiteX2" fmla="*/ 1634278 w 1634278"/>
                <a:gd name="connsiteY2" fmla="*/ 1089519 h 1089519"/>
                <a:gd name="connsiteX3" fmla="*/ 0 w 1634278"/>
                <a:gd name="connsiteY3" fmla="*/ 1089519 h 1089519"/>
                <a:gd name="connsiteX4" fmla="*/ 0 w 1634278"/>
                <a:gd name="connsiteY4" fmla="*/ 0 h 1089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34278" h="1089519">
                  <a:moveTo>
                    <a:pt x="0" y="0"/>
                  </a:moveTo>
                  <a:lnTo>
                    <a:pt x="1634278" y="0"/>
                  </a:lnTo>
                  <a:lnTo>
                    <a:pt x="1634278" y="1089519"/>
                  </a:lnTo>
                  <a:lnTo>
                    <a:pt x="0" y="108951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600" b="1" kern="1200" dirty="0" smtClean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軟體</a:t>
              </a:r>
              <a:endParaRPr lang="zh-TW" altLang="en-US" sz="1600" b="1" kern="12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600" b="1" kern="1200" dirty="0" smtClean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創新</a:t>
              </a:r>
              <a:r>
                <a:rPr lang="zh-TW" altLang="en-US" sz="1600" b="1" kern="1200" dirty="0" smtClean="0">
                  <a:latin typeface="微軟正黑體" pitchFamily="34" charset="-120"/>
                  <a:ea typeface="微軟正黑體" pitchFamily="34" charset="-120"/>
                </a:rPr>
                <a:t>產品</a:t>
              </a:r>
              <a:r>
                <a:rPr lang="en-US" altLang="zh-TW" sz="1600" b="1" kern="1200" dirty="0" smtClean="0"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lang="zh-TW" altLang="en-US" sz="1600" b="1" kern="1200" dirty="0" smtClean="0">
                  <a:latin typeface="微軟正黑體" pitchFamily="34" charset="-120"/>
                  <a:ea typeface="微軟正黑體" pitchFamily="34" charset="-120"/>
                </a:rPr>
                <a:t>服務</a:t>
              </a:r>
              <a:endParaRPr lang="zh-TW" altLang="en-US" sz="1600" b="1" kern="1200" dirty="0">
                <a:latin typeface="微軟正黑體" pitchFamily="34" charset="-120"/>
                <a:ea typeface="微軟正黑體" pitchFamily="34" charset="-120"/>
              </a:endParaRP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1600" b="1" kern="1200" dirty="0" smtClean="0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</a:rPr>
                <a:t>綠色</a:t>
              </a:r>
              <a:r>
                <a:rPr lang="zh-TW" altLang="en-US" sz="1600" b="1" kern="1200" dirty="0" smtClean="0">
                  <a:latin typeface="微軟正黑體" pitchFamily="34" charset="-120"/>
                  <a:ea typeface="微軟正黑體" pitchFamily="34" charset="-120"/>
                </a:rPr>
                <a:t>產品</a:t>
              </a:r>
              <a:r>
                <a:rPr lang="en-US" altLang="zh-TW" sz="1600" b="1" kern="1200" dirty="0" smtClean="0"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lang="zh-TW" altLang="en-US" sz="1600" b="1" kern="1200" dirty="0" smtClean="0">
                  <a:latin typeface="微軟正黑體" pitchFamily="34" charset="-120"/>
                  <a:ea typeface="微軟正黑體" pitchFamily="34" charset="-120"/>
                </a:rPr>
                <a:t>服務</a:t>
              </a:r>
              <a:endParaRPr lang="zh-TW" altLang="en-US" sz="1600" b="1" kern="120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" name="手繪多邊形 2"/>
          <p:cNvSpPr/>
          <p:nvPr/>
        </p:nvSpPr>
        <p:spPr>
          <a:xfrm rot="1405926">
            <a:off x="3910359" y="1980071"/>
            <a:ext cx="826426" cy="43417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1708"/>
                </a:moveTo>
                <a:lnTo>
                  <a:pt x="826426" y="21708"/>
                </a:lnTo>
              </a:path>
            </a:pathLst>
          </a:custGeom>
          <a:noFill/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手繪多邊形 10"/>
          <p:cNvSpPr/>
          <p:nvPr/>
        </p:nvSpPr>
        <p:spPr>
          <a:xfrm>
            <a:off x="4659489" y="1835425"/>
            <a:ext cx="1074363" cy="1089519"/>
          </a:xfrm>
          <a:custGeom>
            <a:avLst/>
            <a:gdLst>
              <a:gd name="connsiteX0" fmla="*/ 0 w 1074363"/>
              <a:gd name="connsiteY0" fmla="*/ 544760 h 1089519"/>
              <a:gd name="connsiteX1" fmla="*/ 537182 w 1074363"/>
              <a:gd name="connsiteY1" fmla="*/ 0 h 1089519"/>
              <a:gd name="connsiteX2" fmla="*/ 1074364 w 1074363"/>
              <a:gd name="connsiteY2" fmla="*/ 544760 h 1089519"/>
              <a:gd name="connsiteX3" fmla="*/ 537182 w 1074363"/>
              <a:gd name="connsiteY3" fmla="*/ 1089520 h 1089519"/>
              <a:gd name="connsiteX4" fmla="*/ 0 w 1074363"/>
              <a:gd name="connsiteY4" fmla="*/ 544760 h 108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363" h="1089519">
                <a:moveTo>
                  <a:pt x="0" y="544760"/>
                </a:moveTo>
                <a:cubicBezTo>
                  <a:pt x="0" y="243897"/>
                  <a:pt x="240505" y="0"/>
                  <a:pt x="537182" y="0"/>
                </a:cubicBezTo>
                <a:cubicBezTo>
                  <a:pt x="833859" y="0"/>
                  <a:pt x="1074364" y="243897"/>
                  <a:pt x="1074364" y="544760"/>
                </a:cubicBezTo>
                <a:cubicBezTo>
                  <a:pt x="1074364" y="845623"/>
                  <a:pt x="833859" y="1089520"/>
                  <a:pt x="537182" y="1089520"/>
                </a:cubicBezTo>
                <a:cubicBezTo>
                  <a:pt x="240505" y="1089520"/>
                  <a:pt x="0" y="845623"/>
                  <a:pt x="0" y="544760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13440"/>
              <a:satOff val="13039"/>
              <a:lumOff val="-10393"/>
              <a:alphaOff val="0"/>
            </a:schemeClr>
          </a:fillRef>
          <a:effectRef idx="0">
            <a:schemeClr val="accent2">
              <a:hueOff val="113440"/>
              <a:satOff val="13039"/>
              <a:lumOff val="-1039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5117" tIns="177336" rIns="175117" bIns="17733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2800" b="1" kern="1200" dirty="0" smtClean="0">
                <a:latin typeface="微軟正黑體" pitchFamily="34" charset="-120"/>
                <a:ea typeface="微軟正黑體" pitchFamily="34" charset="-120"/>
              </a:rPr>
              <a:t>機制</a:t>
            </a:r>
            <a:endParaRPr lang="zh-TW" altLang="en-US" sz="2800" b="1" kern="1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手繪多邊形 11"/>
          <p:cNvSpPr/>
          <p:nvPr/>
        </p:nvSpPr>
        <p:spPr>
          <a:xfrm>
            <a:off x="5861748" y="1835425"/>
            <a:ext cx="2526676" cy="1089519"/>
          </a:xfrm>
          <a:custGeom>
            <a:avLst/>
            <a:gdLst>
              <a:gd name="connsiteX0" fmla="*/ 0 w 1611545"/>
              <a:gd name="connsiteY0" fmla="*/ 0 h 1089519"/>
              <a:gd name="connsiteX1" fmla="*/ 1611545 w 1611545"/>
              <a:gd name="connsiteY1" fmla="*/ 0 h 1089519"/>
              <a:gd name="connsiteX2" fmla="*/ 1611545 w 1611545"/>
              <a:gd name="connsiteY2" fmla="*/ 1089519 h 1089519"/>
              <a:gd name="connsiteX3" fmla="*/ 0 w 1611545"/>
              <a:gd name="connsiteY3" fmla="*/ 1089519 h 1089519"/>
              <a:gd name="connsiteX4" fmla="*/ 0 w 1611545"/>
              <a:gd name="connsiteY4" fmla="*/ 0 h 108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1545" h="1089519">
                <a:moveTo>
                  <a:pt x="0" y="0"/>
                </a:moveTo>
                <a:lnTo>
                  <a:pt x="1611545" y="0"/>
                </a:lnTo>
                <a:lnTo>
                  <a:pt x="1611545" y="1089519"/>
                </a:lnTo>
                <a:lnTo>
                  <a:pt x="0" y="10895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1600" b="1" dirty="0" smtClean="0">
                <a:latin typeface="微軟正黑體" pitchFamily="34" charset="-120"/>
                <a:ea typeface="微軟正黑體" pitchFamily="34" charset="-120"/>
              </a:rPr>
              <a:t>將上述產品</a:t>
            </a: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1600" b="1" dirty="0">
                <a:latin typeface="微軟正黑體" pitchFamily="34" charset="-120"/>
                <a:ea typeface="微軟正黑體" pitchFamily="34" charset="-120"/>
              </a:rPr>
              <a:t>服務</a:t>
            </a:r>
            <a:r>
              <a:rPr lang="zh-TW" altLang="en-US" sz="1600" b="1" kern="12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納入</a:t>
            </a:r>
            <a:r>
              <a:rPr lang="zh-TW" altLang="en-US" sz="1600" b="1" kern="12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共同供應契約</a:t>
            </a:r>
            <a:r>
              <a:rPr lang="zh-TW" altLang="en-US" sz="1600" b="1" kern="12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平台</a:t>
            </a:r>
            <a:endParaRPr lang="zh-TW" altLang="en-US" sz="1600" b="1" kern="1200" dirty="0">
              <a:latin typeface="微軟正黑體" pitchFamily="34" charset="-120"/>
              <a:ea typeface="微軟正黑體" pitchFamily="34" charset="-120"/>
            </a:endParaRP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1600" b="1" kern="12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鼓勵政府及企業</a:t>
            </a:r>
            <a:r>
              <a:rPr lang="zh-TW" altLang="en-US" sz="1600" b="1" kern="12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優先採購</a:t>
            </a:r>
            <a:endParaRPr lang="zh-TW" altLang="en-US" sz="1600" b="1" kern="1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425344" y="6189172"/>
            <a:ext cx="984019" cy="365125"/>
          </a:xfrm>
        </p:spPr>
        <p:txBody>
          <a:bodyPr/>
          <a:lstStyle/>
          <a:p>
            <a:fld id="{0835015D-4B38-4A7F-B9AD-B62FDA3F39B1}" type="slidenum">
              <a:rPr lang="zh-TW" altLang="en-US" smtClean="0"/>
              <a:t>4</a:t>
            </a:fld>
            <a:endParaRPr lang="zh-TW" altLang="en-US" dirty="0"/>
          </a:p>
        </p:txBody>
      </p:sp>
      <p:sp>
        <p:nvSpPr>
          <p:cNvPr id="25" name="文字方塊 24"/>
          <p:cNvSpPr txBox="1"/>
          <p:nvPr/>
        </p:nvSpPr>
        <p:spPr>
          <a:xfrm>
            <a:off x="107504" y="2924944"/>
            <a:ext cx="4801314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強化無形資產</a:t>
            </a:r>
            <a:r>
              <a:rPr lang="zh-TW" altLang="en-US" sz="24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評價，擴大創新應用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064" y="3525146"/>
            <a:ext cx="2870154" cy="290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14" y="4143524"/>
            <a:ext cx="900000" cy="811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14" y="4974593"/>
            <a:ext cx="900000" cy="82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直線接點 6"/>
          <p:cNvCxnSpPr>
            <a:endCxn id="5" idx="1"/>
          </p:cNvCxnSpPr>
          <p:nvPr/>
        </p:nvCxnSpPr>
        <p:spPr>
          <a:xfrm flipV="1">
            <a:off x="3880830" y="4549465"/>
            <a:ext cx="756184" cy="747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>
            <a:endCxn id="1032" idx="1"/>
          </p:cNvCxnSpPr>
          <p:nvPr/>
        </p:nvCxnSpPr>
        <p:spPr>
          <a:xfrm>
            <a:off x="3880830" y="4624251"/>
            <a:ext cx="756184" cy="7650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手繪多邊形 20"/>
          <p:cNvSpPr/>
          <p:nvPr/>
        </p:nvSpPr>
        <p:spPr>
          <a:xfrm>
            <a:off x="5861748" y="4395711"/>
            <a:ext cx="2526676" cy="1322610"/>
          </a:xfrm>
          <a:custGeom>
            <a:avLst/>
            <a:gdLst>
              <a:gd name="connsiteX0" fmla="*/ 0 w 1611545"/>
              <a:gd name="connsiteY0" fmla="*/ 0 h 1089519"/>
              <a:gd name="connsiteX1" fmla="*/ 1611545 w 1611545"/>
              <a:gd name="connsiteY1" fmla="*/ 0 h 1089519"/>
              <a:gd name="connsiteX2" fmla="*/ 1611545 w 1611545"/>
              <a:gd name="connsiteY2" fmla="*/ 1089519 h 1089519"/>
              <a:gd name="connsiteX3" fmla="*/ 0 w 1611545"/>
              <a:gd name="connsiteY3" fmla="*/ 1089519 h 1089519"/>
              <a:gd name="connsiteX4" fmla="*/ 0 w 1611545"/>
              <a:gd name="connsiteY4" fmla="*/ 0 h 1089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1545" h="1089519">
                <a:moveTo>
                  <a:pt x="0" y="0"/>
                </a:moveTo>
                <a:lnTo>
                  <a:pt x="1611545" y="0"/>
                </a:lnTo>
                <a:lnTo>
                  <a:pt x="1611545" y="1089519"/>
                </a:lnTo>
                <a:lnTo>
                  <a:pt x="0" y="108951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1600" b="1" kern="12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盤點創新研發成果，建立</a:t>
            </a:r>
            <a:r>
              <a:rPr lang="zh-TW" altLang="en-US" sz="1600" b="1" kern="12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資訊服務系統</a:t>
            </a:r>
            <a:endParaRPr lang="en-US" altLang="zh-TW" sz="1600" b="1" kern="12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16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協助產業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智財布局</a:t>
            </a:r>
            <a:r>
              <a:rPr lang="zh-TW" altLang="en-US" sz="16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16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提升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智財品質</a:t>
            </a:r>
            <a:endParaRPr lang="en-US" altLang="zh-TW" sz="16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zh-TW" altLang="en-US" sz="16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建立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評價制度</a:t>
            </a:r>
            <a:r>
              <a:rPr lang="zh-TW" altLang="en-US" sz="16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，推動</a:t>
            </a:r>
            <a:r>
              <a:rPr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金融配套</a:t>
            </a:r>
            <a:endParaRPr lang="en-US" altLang="zh-TW" sz="1600" b="1" kern="1200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812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顧">
  <a:themeElements>
    <a:clrScheme name="暖調藍色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回顧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顧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1075</TotalTime>
  <Words>937</Words>
  <Application>Microsoft Office PowerPoint</Application>
  <PresentationFormat>如螢幕大小 (4:3)</PresentationFormat>
  <Paragraphs>75</Paragraphs>
  <Slides>5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2" baseType="lpstr">
      <vt:lpstr>微軟正黑體</vt:lpstr>
      <vt:lpstr>新細明體</vt:lpstr>
      <vt:lpstr>標楷體</vt:lpstr>
      <vt:lpstr>Calibri</vt:lpstr>
      <vt:lpstr>Calibri Light</vt:lpstr>
      <vt:lpstr>Times New Roman</vt:lpstr>
      <vt:lpstr>回顧</vt:lpstr>
      <vt:lpstr>產創修什麼？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基準法第18條：三級機關首長</dc:title>
  <dc:creator>組編人力處第五科黃靜怡</dc:creator>
  <cp:lastModifiedBy>黃宇萱</cp:lastModifiedBy>
  <cp:revision>91</cp:revision>
  <cp:lastPrinted>2017-02-22T10:40:18Z</cp:lastPrinted>
  <dcterms:created xsi:type="dcterms:W3CDTF">2016-12-13T11:46:29Z</dcterms:created>
  <dcterms:modified xsi:type="dcterms:W3CDTF">2017-02-23T04:24:24Z</dcterms:modified>
</cp:coreProperties>
</file>