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theme/themeOverride1.xml" ContentType="application/vnd.openxmlformats-officedocument.themeOverride+xml"/>
  <Override PartName="/ppt/charts/chart6.xml" ContentType="application/vnd.openxmlformats-officedocument.drawingml.chart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theme/themeOverride2.xml" ContentType="application/vnd.openxmlformats-officedocument.themeOverride+xml"/>
  <Override PartName="/ppt/charts/chart8.xml" ContentType="application/vnd.openxmlformats-officedocument.drawingml.chart+xml"/>
  <Override PartName="/ppt/theme/themeOverride3.xml" ContentType="application/vnd.openxmlformats-officedocument.themeOverride+xml"/>
  <Override PartName="/ppt/notesSlides/notesSlide9.xml" ContentType="application/vnd.openxmlformats-officedocument.presentationml.notesSlide+xml"/>
  <Override PartName="/ppt/charts/chart9.xml" ContentType="application/vnd.openxmlformats-officedocument.drawingml.chart+xml"/>
  <Override PartName="/ppt/drawings/drawing3.xml" ContentType="application/vnd.openxmlformats-officedocument.drawingml.chartshapes+xml"/>
  <Override PartName="/ppt/notesSlides/notesSlide10.xml" ContentType="application/vnd.openxmlformats-officedocument.presentationml.notesSlide+xml"/>
  <Override PartName="/ppt/charts/chart10.xml" ContentType="application/vnd.openxmlformats-officedocument.drawingml.chart+xml"/>
  <Override PartName="/ppt/theme/themeOverride4.xml" ContentType="application/vnd.openxmlformats-officedocument.themeOverride+xml"/>
  <Override PartName="/ppt/charts/chart11.xml" ContentType="application/vnd.openxmlformats-officedocument.drawingml.chart+xml"/>
  <Override PartName="/ppt/theme/themeOverride5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2.xml" ContentType="application/vnd.openxmlformats-officedocument.drawingml.chart+xml"/>
  <Override PartName="/ppt/notesSlides/notesSlide13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theme/themeOverride6.xml" ContentType="application/vnd.openxmlformats-officedocument.themeOverride+xml"/>
  <Override PartName="/ppt/drawings/drawing4.xml" ContentType="application/vnd.openxmlformats-officedocument.drawingml.chartshapes+xml"/>
  <Override PartName="/ppt/notesSlides/notesSlide14.xml" ContentType="application/vnd.openxmlformats-officedocument.presentationml.notesSlide+xml"/>
  <Override PartName="/ppt/charts/chart15.xml" ContentType="application/vnd.openxmlformats-officedocument.drawingml.chart+xml"/>
  <Override PartName="/ppt/theme/themeOverride7.xml" ContentType="application/vnd.openxmlformats-officedocument.themeOverride+xml"/>
  <Override PartName="/ppt/notesSlides/notesSlide15.xml" ContentType="application/vnd.openxmlformats-officedocument.presentationml.notesSlide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notesSlides/notesSlide16.xml" ContentType="application/vnd.openxmlformats-officedocument.presentationml.notesSlide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drawings/drawing5.xml" ContentType="application/vnd.openxmlformats-officedocument.drawingml.chartshapes+xml"/>
  <Override PartName="/ppt/notesSlides/notesSlide17.xml" ContentType="application/vnd.openxmlformats-officedocument.presentationml.notesSlide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theme/themeOverride8.xml" ContentType="application/vnd.openxmlformats-officedocument.themeOverride+xml"/>
  <Override PartName="/ppt/notesSlides/notesSlide18.xml" ContentType="application/vnd.openxmlformats-officedocument.presentationml.notesSlide+xml"/>
  <Override PartName="/ppt/charts/chart22.xml" ContentType="application/vnd.openxmlformats-officedocument.drawingml.chart+xml"/>
  <Override PartName="/ppt/theme/themeOverride9.xml" ContentType="application/vnd.openxmlformats-officedocument.themeOverride+xml"/>
  <Override PartName="/ppt/drawings/drawing6.xml" ContentType="application/vnd.openxmlformats-officedocument.drawingml.chartshapes+xml"/>
  <Override PartName="/ppt/charts/chart23.xml" ContentType="application/vnd.openxmlformats-officedocument.drawingml.chart+xml"/>
  <Override PartName="/ppt/theme/themeOverride10.xml" ContentType="application/vnd.openxmlformats-officedocument.themeOverride+xml"/>
  <Override PartName="/ppt/drawings/drawing7.xml" ContentType="application/vnd.openxmlformats-officedocument.drawingml.chartshapes+xml"/>
  <Override PartName="/ppt/notesSlides/notesSlide19.xml" ContentType="application/vnd.openxmlformats-officedocument.presentationml.notesSlide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theme/themeOverride11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823" r:id="rId2"/>
    <p:sldMasterId id="2147483919" r:id="rId3"/>
  </p:sldMasterIdLst>
  <p:notesMasterIdLst>
    <p:notesMasterId r:id="rId27"/>
  </p:notesMasterIdLst>
  <p:handoutMasterIdLst>
    <p:handoutMasterId r:id="rId28"/>
  </p:handoutMasterIdLst>
  <p:sldIdLst>
    <p:sldId id="1981" r:id="rId4"/>
    <p:sldId id="1674" r:id="rId5"/>
    <p:sldId id="1738" r:id="rId6"/>
    <p:sldId id="2018" r:id="rId7"/>
    <p:sldId id="2019" r:id="rId8"/>
    <p:sldId id="2020" r:id="rId9"/>
    <p:sldId id="2026" r:id="rId10"/>
    <p:sldId id="2017" r:id="rId11"/>
    <p:sldId id="2023" r:id="rId12"/>
    <p:sldId id="2027" r:id="rId13"/>
    <p:sldId id="2025" r:id="rId14"/>
    <p:sldId id="1676" r:id="rId15"/>
    <p:sldId id="2000" r:id="rId16"/>
    <p:sldId id="1983" r:id="rId17"/>
    <p:sldId id="1984" r:id="rId18"/>
    <p:sldId id="1985" r:id="rId19"/>
    <p:sldId id="1986" r:id="rId20"/>
    <p:sldId id="2001" r:id="rId21"/>
    <p:sldId id="1989" r:id="rId22"/>
    <p:sldId id="2009" r:id="rId23"/>
    <p:sldId id="1991" r:id="rId24"/>
    <p:sldId id="1686" r:id="rId25"/>
    <p:sldId id="1687" r:id="rId26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10B79B01-F6D8-4EBC-ABDD-B516719D4FE7}">
          <p14:sldIdLst>
            <p14:sldId id="1981"/>
            <p14:sldId id="1674"/>
            <p14:sldId id="1738"/>
            <p14:sldId id="2018"/>
            <p14:sldId id="2019"/>
            <p14:sldId id="2020"/>
            <p14:sldId id="2026"/>
            <p14:sldId id="2017"/>
            <p14:sldId id="2023"/>
            <p14:sldId id="2027"/>
            <p14:sldId id="2025"/>
            <p14:sldId id="1676"/>
            <p14:sldId id="2000"/>
            <p14:sldId id="1983"/>
            <p14:sldId id="1984"/>
            <p14:sldId id="1985"/>
            <p14:sldId id="1986"/>
            <p14:sldId id="2001"/>
            <p14:sldId id="1989"/>
            <p14:sldId id="2009"/>
            <p14:sldId id="1991"/>
            <p14:sldId id="1686"/>
            <p14:sldId id="168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130">
          <p15:clr>
            <a:srgbClr val="A4A3A4"/>
          </p15:clr>
        </p15:guide>
        <p15:guide id="4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0066CC"/>
    <a:srgbClr val="FF5050"/>
    <a:srgbClr val="4296FC"/>
    <a:srgbClr val="CCCCFF"/>
    <a:srgbClr val="ECCAC0"/>
    <a:srgbClr val="0000CC"/>
    <a:srgbClr val="006600"/>
    <a:srgbClr val="000099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0267" autoAdjust="0"/>
  </p:normalViewPr>
  <p:slideViewPr>
    <p:cSldViewPr>
      <p:cViewPr>
        <p:scale>
          <a:sx n="66" d="100"/>
          <a:sy n="66" d="100"/>
        </p:scale>
        <p:origin x="-3030" y="-8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31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>
        <p:scale>
          <a:sx n="110" d="100"/>
          <a:sy n="110" d="100"/>
        </p:scale>
        <p:origin x="-3264" y="72"/>
      </p:cViewPr>
      <p:guideLst>
        <p:guide orient="horz" pos="3122"/>
        <p:guide orient="horz" pos="3126"/>
        <p:guide pos="213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10.10.188.3\&#23542;&#24950;&#32178;&#36335;&#30828;&#30879;\&#32147;&#28639;&#34389;\04_&#22283;&#38555;&#32147;&#28639;&#31185;\30.&#20491;&#20154;&#26989;&#21209;&#36039;&#26009;&#21312;\&#40643;&#23500;&#32406;\&#22294;&#34920;\&#32654;&#27472;&#26085;&#20013;PMI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10.188.3\&#23542;&#24950;&#32178;&#36335;&#30828;&#30879;\&#32147;&#28639;&#34389;\04_&#22283;&#38555;&#32147;&#28639;&#31185;\30.&#20491;&#20154;&#26989;&#21209;&#36039;&#26009;&#21312;\&#40643;&#23500;&#32406;\&#22294;&#34920;\&#32654;&#22283;CPI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1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D:\Users\adamchen\Desktop\&#30070;&#21069;&#32147;&#28639;&#24773;&#21218;\20160202&#25237;&#36039;&#12289;&#28040;&#36027;&#12289;&#36031;&#26131;&#25104;&#38263;&#29575;.xlsx" TargetMode="External"/><Relationship Id="rId1" Type="http://schemas.openxmlformats.org/officeDocument/2006/relationships/themeOverride" Target="../theme/themeOverride2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D:\Users\adamchen\Desktop\&#30070;&#21069;&#32147;&#28639;&#24773;&#21218;\1040522\&#27963;&#38913;&#31807;1.xlsx" TargetMode="External"/><Relationship Id="rId1" Type="http://schemas.openxmlformats.org/officeDocument/2006/relationships/themeOverride" Target="../theme/themeOverride3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10.10.188.3\&#23542;&#24950;&#32178;&#36335;&#30828;&#30879;\&#32147;&#28639;&#34389;\04_&#22283;&#38555;&#32147;&#28639;&#31185;\10.%20&#22283;&#38555;&#21830;&#21697;\&#22283;&#38555;&#21021;&#32026;&#21830;&#21697;&#27599;&#26085;&#20729;&#26684;.xls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4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5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6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7.xm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14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6.xlsx"/><Relationship Id="rId1" Type="http://schemas.openxmlformats.org/officeDocument/2006/relationships/themeOverride" Target="../theme/themeOverride8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openxmlformats.org/officeDocument/2006/relationships/image" Target="../media/image3.jpg"/><Relationship Id="rId1" Type="http://schemas.openxmlformats.org/officeDocument/2006/relationships/themeOverride" Target="../theme/themeOverride9.xml"/><Relationship Id="rId4" Type="http://schemas.openxmlformats.org/officeDocument/2006/relationships/chartUserShapes" Target="../drawings/drawing6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7.xml"/><Relationship Id="rId2" Type="http://schemas.openxmlformats.org/officeDocument/2006/relationships/oleObject" Target="file:///\\10.10.188.3\&#23542;&#24950;&#32178;&#36335;&#30828;&#30879;\&#32147;&#28639;&#34389;\&#32147;&#28639;&#34389;&#36039;&#26009;&#38480;&#38321;&#21312;\02_&#32147;&#28639;&#26223;&#27683;&#31185;\1.&#35352;&#32773;&#26371;&#21450;&#26376;&#22577;&#24037;&#20316;&#21312;(10109&#35430;&#32232;)\6.&#26032;&#32862;&#31295;&#22294;&#24418;&#33287;&#35036;&#20805;&#36039;&#26009;(&#21547;&#32102;&#38263;&#23448;&#35036;&#20805;&#35498;&#26126;)\&#32102;&#32317;&#39636;&#31185;&#31777;&#22577;(&#38936;&#20808;%20&#21516;&#26178;).xlsx" TargetMode="External"/><Relationship Id="rId1" Type="http://schemas.openxmlformats.org/officeDocument/2006/relationships/themeOverride" Target="../theme/themeOverride10.xm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1.xlsx"/><Relationship Id="rId1" Type="http://schemas.openxmlformats.org/officeDocument/2006/relationships/themeOverride" Target="../theme/themeOverride1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8266185476815395E-2"/>
          <c:y val="0.12585848643919509"/>
          <c:w val="0.88906415309885034"/>
          <c:h val="0.69939768612558506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工作表1!$C$3</c:f>
              <c:strCache>
                <c:ptCount val="1"/>
                <c:pt idx="0">
                  <c:v>美國</c:v>
                </c:pt>
              </c:strCache>
            </c:strRef>
          </c:tx>
          <c:spPr>
            <a:ln w="25400">
              <a:solidFill>
                <a:srgbClr val="002060"/>
              </a:solidFill>
            </a:ln>
          </c:spPr>
          <c:marker>
            <c:symbol val="circle"/>
            <c:size val="7"/>
            <c:spPr>
              <a:solidFill>
                <a:schemeClr val="bg1"/>
              </a:solidFill>
              <a:ln>
                <a:solidFill>
                  <a:srgbClr val="002060">
                    <a:alpha val="95000"/>
                  </a:srgbClr>
                </a:solidFill>
              </a:ln>
            </c:spPr>
          </c:marker>
          <c:dLbls>
            <c:dLbl>
              <c:idx val="11"/>
              <c:layout>
                <c:manualLayout>
                  <c:x val="-8.2967856965287856E-2"/>
                  <c:y val="-6.73515981735159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3.5292471668595705E-2"/>
                  <c:y val="-5.365296803652967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8"/>
              <c:delete val="1"/>
            </c:dLbl>
            <c:dLbl>
              <c:idx val="19"/>
              <c:delete val="1"/>
            </c:dLbl>
            <c:dLbl>
              <c:idx val="20"/>
              <c:delete val="1"/>
            </c:dLbl>
            <c:dLbl>
              <c:idx val="21"/>
              <c:delete val="1"/>
            </c:dLbl>
            <c:dLbl>
              <c:idx val="22"/>
              <c:layout>
                <c:manualLayout>
                  <c:x val="-0.10352626400093426"/>
                  <c:y val="-1.25570776255707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3"/>
              <c:layout>
                <c:manualLayout>
                  <c:x val="-2.2556896952430173E-2"/>
                  <c:y val="-5.821917808219179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工作表1!$B$16:$B$28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工作表1!$C$16:$C$28</c:f>
              <c:numCache>
                <c:formatCode>#,##0.0_ </c:formatCode>
                <c:ptCount val="13"/>
                <c:pt idx="0">
                  <c:v>48.2</c:v>
                </c:pt>
                <c:pt idx="1">
                  <c:v>49.5</c:v>
                </c:pt>
                <c:pt idx="2">
                  <c:v>51.8</c:v>
                </c:pt>
                <c:pt idx="3">
                  <c:v>50.8</c:v>
                </c:pt>
                <c:pt idx="4">
                  <c:v>51.3</c:v>
                </c:pt>
                <c:pt idx="5">
                  <c:v>53.2</c:v>
                </c:pt>
                <c:pt idx="6">
                  <c:v>52.6</c:v>
                </c:pt>
                <c:pt idx="7">
                  <c:v>49.4</c:v>
                </c:pt>
                <c:pt idx="8">
                  <c:v>51.5</c:v>
                </c:pt>
                <c:pt idx="9">
                  <c:v>51.9</c:v>
                </c:pt>
                <c:pt idx="10">
                  <c:v>53.5</c:v>
                </c:pt>
                <c:pt idx="11">
                  <c:v>54.5</c:v>
                </c:pt>
                <c:pt idx="12">
                  <c:v>56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4371456"/>
        <c:axId val="37356096"/>
      </c:lineChart>
      <c:catAx>
        <c:axId val="44371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7356096"/>
        <c:crosses val="autoZero"/>
        <c:auto val="1"/>
        <c:lblAlgn val="ctr"/>
        <c:lblOffset val="100"/>
        <c:noMultiLvlLbl val="0"/>
      </c:catAx>
      <c:valAx>
        <c:axId val="37356096"/>
        <c:scaling>
          <c:orientation val="minMax"/>
          <c:max val="56"/>
          <c:min val="46"/>
        </c:scaling>
        <c:delete val="0"/>
        <c:axPos val="l"/>
        <c:numFmt formatCode="#,##0_ " sourceLinked="0"/>
        <c:majorTickMark val="out"/>
        <c:minorTickMark val="none"/>
        <c:tickLblPos val="nextTo"/>
        <c:crossAx val="44371456"/>
        <c:crosses val="autoZero"/>
        <c:crossBetween val="between"/>
        <c:majorUnit val="2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2228890595992574E-2"/>
          <c:y val="0.11261378913001728"/>
          <c:w val="0.86250864221240642"/>
          <c:h val="0.77574771141412202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工作表1!$S$1</c:f>
              <c:strCache>
                <c:ptCount val="1"/>
                <c:pt idx="0">
                  <c:v>CPI</c:v>
                </c:pt>
              </c:strCache>
            </c:strRef>
          </c:tx>
          <c:spPr>
            <a:ln>
              <a:solidFill>
                <a:srgbClr val="006600"/>
              </a:solidFill>
            </a:ln>
          </c:spPr>
          <c:marker>
            <c:symbol val="none"/>
          </c:marker>
          <c:dLbls>
            <c:dLbl>
              <c:idx val="6"/>
              <c:layout>
                <c:manualLayout>
                  <c:x val="-4.4353335396521178E-2"/>
                  <c:y val="4.72636794233470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3.2861243378343299E-2"/>
                  <c:y val="-5.79211757639056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5"/>
              <c:tx>
                <c:rich>
                  <a:bodyPr/>
                  <a:lstStyle/>
                  <a:p>
                    <a:r>
                      <a:rPr lang="en-US" altLang="zh-TW" sz="950" dirty="0" smtClean="0">
                        <a:solidFill>
                          <a:srgbClr val="008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(</a:t>
                    </a:r>
                    <a:r>
                      <a:rPr lang="en-US" altLang="en-US" sz="950" dirty="0" smtClean="0">
                        <a:solidFill>
                          <a:srgbClr val="008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2</a:t>
                    </a:r>
                    <a:r>
                      <a:rPr lang="zh-TW" altLang="en-US" sz="950" dirty="0" smtClean="0">
                        <a:solidFill>
                          <a:srgbClr val="008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月</a:t>
                    </a:r>
                    <a:r>
                      <a:rPr lang="en-US" altLang="zh-TW" sz="950" dirty="0" smtClean="0">
                        <a:solidFill>
                          <a:srgbClr val="008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)</a:t>
                    </a:r>
                    <a:r>
                      <a:rPr lang="en-US" altLang="en-US" sz="950" dirty="0">
                        <a:solidFill>
                          <a:srgbClr val="008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
</a:t>
                    </a:r>
                    <a:r>
                      <a:rPr lang="en-US" altLang="zh-TW" sz="950" dirty="0">
                        <a:solidFill>
                          <a:srgbClr val="008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1.0</a:t>
                    </a:r>
                    <a:endParaRPr lang="en-US" altLang="en-US" dirty="0"/>
                  </a:p>
                </c:rich>
              </c:tx>
              <c:dLblPos val="t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6"/>
              <c:tx>
                <c:rich>
                  <a:bodyPr/>
                  <a:lstStyle/>
                  <a:p>
                    <a:r>
                      <a:rPr lang="en-US" altLang="zh-TW" sz="950">
                        <a:solidFill>
                          <a:srgbClr val="008000"/>
                        </a:solidFill>
                      </a:rPr>
                      <a:t>(</a:t>
                    </a:r>
                    <a:r>
                      <a:rPr lang="en-US" altLang="en-US" sz="950">
                        <a:solidFill>
                          <a:srgbClr val="008000"/>
                        </a:solidFill>
                      </a:rPr>
                      <a:t>3</a:t>
                    </a:r>
                    <a:r>
                      <a:rPr lang="zh-TW" altLang="en-US" sz="950">
                        <a:solidFill>
                          <a:srgbClr val="008000"/>
                        </a:solidFill>
                      </a:rPr>
                      <a:t>月</a:t>
                    </a:r>
                    <a:r>
                      <a:rPr lang="en-US" altLang="zh-TW" sz="950">
                        <a:solidFill>
                          <a:srgbClr val="008000"/>
                        </a:solidFill>
                      </a:rPr>
                      <a:t>)</a:t>
                    </a:r>
                    <a:r>
                      <a:rPr lang="en-US" altLang="en-US" sz="950">
                        <a:solidFill>
                          <a:srgbClr val="008000"/>
                        </a:solidFill>
                      </a:rPr>
                      <a:t>
0.9</a:t>
                    </a:r>
                    <a:endParaRPr lang="en-US" altLang="en-US"/>
                  </a:p>
                </c:rich>
              </c:tx>
              <c:dLblPos val="t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txPr>
              <a:bodyPr/>
              <a:lstStyle/>
              <a:p>
                <a:pPr>
                  <a:defRPr sz="950">
                    <a:solidFill>
                      <a:srgbClr val="008000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工作表1!$R$25:$R$37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工作表1!$S$25:$S$37</c:f>
              <c:numCache>
                <c:formatCode>General</c:formatCode>
                <c:ptCount val="13"/>
                <c:pt idx="0">
                  <c:v>1.4</c:v>
                </c:pt>
                <c:pt idx="1">
                  <c:v>1</c:v>
                </c:pt>
                <c:pt idx="2">
                  <c:v>0.9</c:v>
                </c:pt>
                <c:pt idx="3">
                  <c:v>1.1000000000000001</c:v>
                </c:pt>
                <c:pt idx="4">
                  <c:v>1</c:v>
                </c:pt>
                <c:pt idx="5">
                  <c:v>1</c:v>
                </c:pt>
                <c:pt idx="6">
                  <c:v>0.8</c:v>
                </c:pt>
                <c:pt idx="7">
                  <c:v>1.1000000000000001</c:v>
                </c:pt>
                <c:pt idx="8">
                  <c:v>1.5</c:v>
                </c:pt>
                <c:pt idx="9">
                  <c:v>1.6</c:v>
                </c:pt>
                <c:pt idx="10">
                  <c:v>1.7</c:v>
                </c:pt>
                <c:pt idx="11">
                  <c:v>2.1</c:v>
                </c:pt>
                <c:pt idx="12">
                  <c:v>2.5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工作表1!$T$1</c:f>
              <c:strCache>
                <c:ptCount val="1"/>
                <c:pt idx="0">
                  <c:v>核心CPI</c:v>
                </c:pt>
              </c:strCache>
            </c:strRef>
          </c:tx>
          <c:spPr>
            <a:ln>
              <a:solidFill>
                <a:srgbClr val="9900FF"/>
              </a:solidFill>
              <a:prstDash val="sysDash"/>
            </a:ln>
          </c:spPr>
          <c:marker>
            <c:symbol val="none"/>
          </c:marker>
          <c:dLbls>
            <c:dLbl>
              <c:idx val="12"/>
              <c:layout>
                <c:manualLayout>
                  <c:x val="-3.573432293957212E-2"/>
                  <c:y val="6.34567619240248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5"/>
              <c:tx>
                <c:rich>
                  <a:bodyPr/>
                  <a:lstStyle/>
                  <a:p>
                    <a:r>
                      <a:rPr lang="en-US" altLang="zh-TW" sz="950" dirty="0" smtClean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(</a:t>
                    </a:r>
                    <a:r>
                      <a:rPr lang="en-US" altLang="en-US" sz="950" dirty="0" smtClean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2</a:t>
                    </a:r>
                    <a:r>
                      <a:rPr lang="zh-TW" altLang="en-US" sz="950" dirty="0" smtClean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月</a:t>
                    </a:r>
                    <a:r>
                      <a:rPr lang="en-US" altLang="zh-TW" sz="950" dirty="0" smtClean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)</a:t>
                    </a:r>
                    <a:r>
                      <a:rPr lang="en-US" altLang="en-US" sz="950" dirty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
</a:t>
                    </a:r>
                    <a:r>
                      <a:rPr lang="en-US" altLang="zh-TW" sz="950" dirty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altLang="en-US" sz="950" dirty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.3</a:t>
                    </a:r>
                    <a:endParaRPr lang="en-US" altLang="en-US" dirty="0"/>
                  </a:p>
                </c:rich>
              </c:tx>
              <c:dLblPos val="b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6"/>
              <c:tx>
                <c:rich>
                  <a:bodyPr/>
                  <a:lstStyle/>
                  <a:p>
                    <a:r>
                      <a:rPr lang="en-US" altLang="zh-TW" sz="950">
                        <a:solidFill>
                          <a:srgbClr val="800080"/>
                        </a:solidFill>
                      </a:rPr>
                      <a:t>(</a:t>
                    </a:r>
                    <a:r>
                      <a:rPr lang="en-US" altLang="en-US" sz="950">
                        <a:solidFill>
                          <a:srgbClr val="800080"/>
                        </a:solidFill>
                      </a:rPr>
                      <a:t>3</a:t>
                    </a:r>
                    <a:r>
                      <a:rPr lang="zh-TW" altLang="en-US" sz="950">
                        <a:solidFill>
                          <a:srgbClr val="800080"/>
                        </a:solidFill>
                      </a:rPr>
                      <a:t>月</a:t>
                    </a:r>
                    <a:r>
                      <a:rPr lang="en-US" altLang="zh-TW" sz="950">
                        <a:solidFill>
                          <a:srgbClr val="800080"/>
                        </a:solidFill>
                      </a:rPr>
                      <a:t>)</a:t>
                    </a:r>
                    <a:r>
                      <a:rPr lang="en-US" altLang="en-US" sz="950">
                        <a:solidFill>
                          <a:srgbClr val="800080"/>
                        </a:solidFill>
                      </a:rPr>
                      <a:t>
2.2</a:t>
                    </a:r>
                    <a:endParaRPr lang="en-US" altLang="en-US"/>
                  </a:p>
                </c:rich>
              </c:tx>
              <c:dLblPos val="b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txPr>
              <a:bodyPr/>
              <a:lstStyle/>
              <a:p>
                <a:pPr>
                  <a:defRPr sz="950">
                    <a:solidFill>
                      <a:srgbClr val="800080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b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工作表1!$R$25:$R$37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工作表1!$T$25:$T$37</c:f>
              <c:numCache>
                <c:formatCode>General</c:formatCode>
                <c:ptCount val="13"/>
                <c:pt idx="0">
                  <c:v>2.2000000000000002</c:v>
                </c:pt>
                <c:pt idx="1">
                  <c:v>2.2999999999999998</c:v>
                </c:pt>
                <c:pt idx="2">
                  <c:v>2.2000000000000002</c:v>
                </c:pt>
                <c:pt idx="3">
                  <c:v>2.1</c:v>
                </c:pt>
                <c:pt idx="4">
                  <c:v>2.2000000000000002</c:v>
                </c:pt>
                <c:pt idx="5">
                  <c:v>2.2999999999999998</c:v>
                </c:pt>
                <c:pt idx="6">
                  <c:v>2.2000000000000002</c:v>
                </c:pt>
                <c:pt idx="7">
                  <c:v>2.2999999999999998</c:v>
                </c:pt>
                <c:pt idx="8">
                  <c:v>2.2000000000000002</c:v>
                </c:pt>
                <c:pt idx="9">
                  <c:v>2.1</c:v>
                </c:pt>
                <c:pt idx="10">
                  <c:v>2.1</c:v>
                </c:pt>
                <c:pt idx="11">
                  <c:v>2.2000000000000002</c:v>
                </c:pt>
                <c:pt idx="12">
                  <c:v>2.2999999999999998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355136"/>
        <c:axId val="37360128"/>
      </c:lineChart>
      <c:catAx>
        <c:axId val="51355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37360128"/>
        <c:crosses val="autoZero"/>
        <c:auto val="1"/>
        <c:lblAlgn val="ctr"/>
        <c:lblOffset val="100"/>
        <c:noMultiLvlLbl val="0"/>
      </c:catAx>
      <c:valAx>
        <c:axId val="37360128"/>
        <c:scaling>
          <c:orientation val="minMax"/>
          <c:max val="4"/>
          <c:min val="0"/>
        </c:scaling>
        <c:delete val="0"/>
        <c:axPos val="l"/>
        <c:majorGridlines>
          <c:spPr>
            <a:ln>
              <a:noFill/>
            </a:ln>
          </c:spPr>
        </c:majorGridlines>
        <c:numFmt formatCode="#,##0.0_ 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513551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7582206271729078"/>
          <c:y val="4.0886792271887566E-2"/>
          <c:w val="0.6560874783944689"/>
          <c:h val="0.11487039755766038"/>
        </c:manualLayout>
      </c:layout>
      <c:overlay val="0"/>
      <c:txPr>
        <a:bodyPr/>
        <a:lstStyle/>
        <a:p>
          <a:pPr>
            <a:defRPr sz="11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數列 1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ymbol val="circle"/>
            <c:size val="7"/>
            <c:spPr>
              <a:solidFill>
                <a:schemeClr val="bg1"/>
              </a:solidFill>
              <a:ln>
                <a:solidFill>
                  <a:srgbClr val="002060"/>
                </a:solidFill>
              </a:ln>
            </c:spPr>
          </c:marker>
          <c:dLbls>
            <c:dLbl>
              <c:idx val="11"/>
              <c:layout>
                <c:manualLayout>
                  <c:x val="-0.10555058139299812"/>
                  <c:y val="-5.65306451129925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7.4170678816701391E-2"/>
                  <c:y val="-5.13914955572659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8.5581552480808246E-3"/>
                  <c:y val="-5.13914955572659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>
                <c:manualLayout>
                  <c:x val="-4.2790776240404643E-2"/>
                  <c:y val="8.73655424473520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>
                <c:manualLayout>
                  <c:x val="3.1379677952799521E-2"/>
                  <c:y val="-0.34432302023368161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54.9 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>
                <c:manualLayout>
                  <c:x val="-3.9938057824377669E-2"/>
                  <c:y val="-0.10278339577197715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53.7 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工作表1!$A$2:$A$15</c:f>
              <c:numCache>
                <c:formatCode>General</c:formatCode>
                <c:ptCount val="1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</c:numCache>
            </c:numRef>
          </c:cat>
          <c:val>
            <c:numRef>
              <c:f>工作表1!$B$2:$B$15</c:f>
              <c:numCache>
                <c:formatCode>#,##0.0_ </c:formatCode>
                <c:ptCount val="14"/>
                <c:pt idx="0">
                  <c:v>52.3</c:v>
                </c:pt>
                <c:pt idx="1">
                  <c:v>51.2</c:v>
                </c:pt>
                <c:pt idx="2">
                  <c:v>51.6</c:v>
                </c:pt>
                <c:pt idx="3">
                  <c:v>51.7</c:v>
                </c:pt>
                <c:pt idx="4">
                  <c:v>51.5</c:v>
                </c:pt>
                <c:pt idx="5">
                  <c:v>52.8</c:v>
                </c:pt>
                <c:pt idx="6">
                  <c:v>52</c:v>
                </c:pt>
                <c:pt idx="7">
                  <c:v>51.7</c:v>
                </c:pt>
                <c:pt idx="8">
                  <c:v>52.6</c:v>
                </c:pt>
                <c:pt idx="9">
                  <c:v>53.5</c:v>
                </c:pt>
                <c:pt idx="10">
                  <c:v>53.7</c:v>
                </c:pt>
                <c:pt idx="11">
                  <c:v>54.9</c:v>
                </c:pt>
                <c:pt idx="12">
                  <c:v>55.2</c:v>
                </c:pt>
                <c:pt idx="13">
                  <c:v>55.5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094464"/>
        <c:axId val="37357824"/>
      </c:lineChart>
      <c:catAx>
        <c:axId val="52094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37357824"/>
        <c:crosses val="autoZero"/>
        <c:auto val="1"/>
        <c:lblAlgn val="ctr"/>
        <c:lblOffset val="100"/>
        <c:noMultiLvlLbl val="0"/>
      </c:catAx>
      <c:valAx>
        <c:axId val="37357824"/>
        <c:scaling>
          <c:orientation val="minMax"/>
        </c:scaling>
        <c:delete val="0"/>
        <c:axPos val="l"/>
        <c:numFmt formatCode="#,##0_ " sourceLinked="0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52094464"/>
        <c:crosses val="autoZero"/>
        <c:crossBetween val="between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zh-TW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工作表2!$B$1</c:f>
              <c:strCache>
                <c:ptCount val="1"/>
                <c:pt idx="0">
                  <c:v>CPI年增率</c:v>
                </c:pt>
              </c:strCache>
            </c:strRef>
          </c:tx>
          <c:spPr>
            <a:ln w="31750" cap="flat" cmpd="sng" algn="ctr">
              <a:solidFill>
                <a:schemeClr val="accent1"/>
              </a:solidFill>
              <a:prstDash val="solid"/>
            </a:ln>
            <a:effectLst/>
          </c:spPr>
          <c:marker>
            <c:spPr>
              <a:solidFill>
                <a:schemeClr val="lt1"/>
              </a:solidFill>
              <a:ln w="19050" cap="flat" cmpd="sng" algn="ctr">
                <a:solidFill>
                  <a:schemeClr val="accent1"/>
                </a:solidFill>
                <a:prstDash val="solid"/>
              </a:ln>
              <a:effectLst/>
            </c:spPr>
          </c:marker>
          <c:dLbls>
            <c:dLbl>
              <c:idx val="1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2.7147863940511486E-2"/>
                  <c:y val="-6.01272140347333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工作表2!$A$2:$A$14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工作表2!$B$2:$B$14</c:f>
              <c:numCache>
                <c:formatCode>#,##0.0</c:formatCode>
                <c:ptCount val="13"/>
                <c:pt idx="0">
                  <c:v>0.3</c:v>
                </c:pt>
                <c:pt idx="1">
                  <c:v>-0.2</c:v>
                </c:pt>
                <c:pt idx="2">
                  <c:v>0</c:v>
                </c:pt>
                <c:pt idx="3">
                  <c:v>-0.2</c:v>
                </c:pt>
                <c:pt idx="4">
                  <c:v>-0.1</c:v>
                </c:pt>
                <c:pt idx="5">
                  <c:v>0.1</c:v>
                </c:pt>
                <c:pt idx="6">
                  <c:v>0.2</c:v>
                </c:pt>
                <c:pt idx="7">
                  <c:v>0.2</c:v>
                </c:pt>
                <c:pt idx="8">
                  <c:v>0.4</c:v>
                </c:pt>
                <c:pt idx="9">
                  <c:v>0.5</c:v>
                </c:pt>
                <c:pt idx="10">
                  <c:v>0.6</c:v>
                </c:pt>
                <c:pt idx="11">
                  <c:v>1.1000000000000001</c:v>
                </c:pt>
                <c:pt idx="12">
                  <c:v>1.8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213248"/>
        <c:axId val="52322304"/>
      </c:lineChart>
      <c:catAx>
        <c:axId val="52213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crossAx val="52322304"/>
        <c:crosses val="autoZero"/>
        <c:auto val="1"/>
        <c:lblAlgn val="ctr"/>
        <c:lblOffset val="100"/>
        <c:noMultiLvlLbl val="0"/>
      </c:catAx>
      <c:valAx>
        <c:axId val="52322304"/>
        <c:scaling>
          <c:orientation val="minMax"/>
        </c:scaling>
        <c:delete val="0"/>
        <c:axPos val="l"/>
        <c:numFmt formatCode="#,##0.0" sourceLinked="0"/>
        <c:majorTickMark val="out"/>
        <c:minorTickMark val="none"/>
        <c:tickLblPos val="nextTo"/>
        <c:crossAx val="52213248"/>
        <c:crosses val="autoZero"/>
        <c:crossBetween val="between"/>
        <c:majorUnit val="0.4"/>
      </c:valAx>
    </c:plotArea>
    <c:plotVisOnly val="1"/>
    <c:dispBlanksAs val="gap"/>
    <c:showDLblsOverMax val="0"/>
  </c:chart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5879168059810745E-2"/>
          <c:y val="6.4112229062539175E-2"/>
          <c:w val="0.87681206068917095"/>
          <c:h val="0.81781491597120826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指數 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ymbol val="circle"/>
            <c:size val="7"/>
            <c:spPr>
              <a:solidFill>
                <a:sysClr val="window" lastClr="FFFFFF"/>
              </a:solidFill>
              <a:ln>
                <a:solidFill>
                  <a:srgbClr val="002060"/>
                </a:solidFill>
              </a:ln>
            </c:spPr>
          </c:marker>
          <c:dLbls>
            <c:dLbl>
              <c:idx val="8"/>
              <c:layout>
                <c:manualLayout>
                  <c:x val="-6.1118825125222549E-2"/>
                  <c:y val="-7.84763061582273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8208404881164334E-2"/>
                  <c:y val="-7.28708557183539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5.2387564393047897E-2"/>
                  <c:y val="-8.40817565981006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6.6939665613338986E-2"/>
                  <c:y val="-7.287173846645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6.4029245369280771E-2"/>
                  <c:y val="-8.9687648412024423E-2"/>
                </c:manualLayout>
              </c:layout>
              <c:spPr/>
              <c:txPr>
                <a:bodyPr/>
                <a:lstStyle/>
                <a:p>
                  <a:pPr>
                    <a:defRPr sz="1100">
                      <a:solidFill>
                        <a:schemeClr val="tx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2.9104202440582167E-2"/>
                  <c:y val="-7.1376804557804999E-2"/>
                </c:manualLayout>
              </c:layout>
              <c:spPr/>
              <c:txPr>
                <a:bodyPr/>
                <a:lstStyle/>
                <a:p>
                  <a:pPr>
                    <a:defRPr sz="1100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9.9495580629984523E-2"/>
                  <c:y val="1.0344042244793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9.868914213873721E-2"/>
                  <c:y val="1.56475928342040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6.9850085857397201E-2"/>
                  <c:y val="6.1659954838607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-4.3656303660873141E-2"/>
                  <c:y val="7.2870855718353916E-2"/>
                </c:manualLayout>
              </c:layout>
              <c:spPr/>
              <c:txPr>
                <a:bodyPr/>
                <a:lstStyle/>
                <a:p>
                  <a:pPr>
                    <a:defRPr sz="1100">
                      <a:solidFill>
                        <a:schemeClr val="tx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8"/>
              <c:layout>
                <c:manualLayout>
                  <c:x val="-4.0746112583763386E-2"/>
                  <c:y val="7.2870855718353916E-2"/>
                </c:manualLayout>
              </c:layout>
              <c:spPr/>
              <c:txPr>
                <a:bodyPr/>
                <a:lstStyle/>
                <a:p>
                  <a:pPr>
                    <a:defRPr sz="1100">
                      <a:solidFill>
                        <a:schemeClr val="tx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>
                <c:manualLayout>
                  <c:x val="-7.8581575756520194E-2"/>
                  <c:y val="-5.0449495332910793E-2"/>
                </c:manualLayout>
              </c:layout>
              <c:spPr/>
              <c:txPr>
                <a:bodyPr/>
                <a:lstStyle/>
                <a:p>
                  <a:pPr>
                    <a:defRPr sz="1100">
                      <a:solidFill>
                        <a:schemeClr val="tx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>
                <c:manualLayout>
                  <c:x val="-6.6939665613338986E-2"/>
                  <c:y val="-6.72654052784805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>
                <c:manualLayout>
                  <c:x val="-6.6939665613338986E-2"/>
                  <c:y val="-6.1659954838607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2"/>
              <c:layout>
                <c:manualLayout>
                  <c:x val="-5.2387564393047897E-2"/>
                  <c:y val="3.92381530791136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3"/>
              <c:layout>
                <c:manualLayout>
                  <c:x val="-1.1641680976232867E-2"/>
                  <c:y val="-6.1659954838607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工作表1!$A$2:$A$15</c:f>
              <c:numCache>
                <c:formatCode>General</c:formatCode>
                <c:ptCount val="1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</c:numCache>
            </c:numRef>
          </c:cat>
          <c:val>
            <c:numRef>
              <c:f>工作表1!$B$2:$B$15</c:f>
              <c:numCache>
                <c:formatCode>0.0</c:formatCode>
                <c:ptCount val="14"/>
                <c:pt idx="0">
                  <c:v>52.3</c:v>
                </c:pt>
                <c:pt idx="1">
                  <c:v>50.1</c:v>
                </c:pt>
                <c:pt idx="2">
                  <c:v>49.1</c:v>
                </c:pt>
                <c:pt idx="3">
                  <c:v>48.2</c:v>
                </c:pt>
                <c:pt idx="4">
                  <c:v>47.7</c:v>
                </c:pt>
                <c:pt idx="5">
                  <c:v>48.1</c:v>
                </c:pt>
                <c:pt idx="6">
                  <c:v>49.3</c:v>
                </c:pt>
                <c:pt idx="7">
                  <c:v>49.5</c:v>
                </c:pt>
                <c:pt idx="8">
                  <c:v>50.4</c:v>
                </c:pt>
                <c:pt idx="9">
                  <c:v>51.4</c:v>
                </c:pt>
                <c:pt idx="10">
                  <c:v>51.3</c:v>
                </c:pt>
                <c:pt idx="11">
                  <c:v>52.4</c:v>
                </c:pt>
                <c:pt idx="12">
                  <c:v>52.7</c:v>
                </c:pt>
                <c:pt idx="13">
                  <c:v>53.5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217856"/>
        <c:axId val="52325760"/>
      </c:lineChart>
      <c:catAx>
        <c:axId val="52217856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52325760"/>
        <c:crosses val="autoZero"/>
        <c:auto val="1"/>
        <c:lblAlgn val="ctr"/>
        <c:lblOffset val="100"/>
        <c:noMultiLvlLbl val="0"/>
      </c:catAx>
      <c:valAx>
        <c:axId val="52325760"/>
        <c:scaling>
          <c:orientation val="minMax"/>
          <c:max val="54"/>
          <c:min val="46"/>
        </c:scaling>
        <c:delete val="0"/>
        <c:axPos val="l"/>
        <c:majorGridlines>
          <c:spPr>
            <a:ln>
              <a:noFill/>
            </a:ln>
          </c:spPr>
        </c:majorGridlines>
        <c:numFmt formatCode="0_ 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5221785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968019582880803"/>
          <c:y val="0.14670431251526117"/>
          <c:w val="0.85682655676470099"/>
          <c:h val="0.72188760005663288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CPI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square"/>
            <c:size val="6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dPt>
            <c:idx val="7"/>
            <c:bubble3D val="0"/>
            <c:spPr>
              <a:ln>
                <a:solidFill>
                  <a:srgbClr val="0070C0"/>
                </a:solidFill>
                <a:prstDash val="sysDash"/>
              </a:ln>
            </c:spPr>
          </c:dPt>
          <c:dLbls>
            <c:dLbl>
              <c:idx val="22"/>
              <c:layout>
                <c:manualLayout>
                  <c:x val="-5.7852212544264071E-2"/>
                  <c:y val="-5.7011135127612918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tx1"/>
                      </a:solidFill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3"/>
              <c:layout>
                <c:manualLayout>
                  <c:x val="0"/>
                  <c:y val="-5.7011135127612918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工作表1!$A$2:$A$25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  <c:pt idx="23">
                  <c:v>12</c:v>
                </c:pt>
              </c:numCache>
            </c:numRef>
          </c:cat>
          <c:val>
            <c:numRef>
              <c:f>工作表1!$B$2:$B$25</c:f>
              <c:numCache>
                <c:formatCode>0.0_ </c:formatCode>
                <c:ptCount val="24"/>
                <c:pt idx="0">
                  <c:v>2.3833167825223267</c:v>
                </c:pt>
                <c:pt idx="1">
                  <c:v>2.1847070506454846</c:v>
                </c:pt>
                <c:pt idx="2">
                  <c:v>2.2772277227722793</c:v>
                </c:pt>
                <c:pt idx="3">
                  <c:v>0.58195926285160571</c:v>
                </c:pt>
                <c:pt idx="4">
                  <c:v>0.48309178743961567</c:v>
                </c:pt>
                <c:pt idx="5">
                  <c:v>0.38684719535782008</c:v>
                </c:pt>
                <c:pt idx="6">
                  <c:v>0.2</c:v>
                </c:pt>
                <c:pt idx="7">
                  <c:v>0.19286403085825299</c:v>
                </c:pt>
                <c:pt idx="8">
                  <c:v>0</c:v>
                </c:pt>
                <c:pt idx="9">
                  <c:v>0.3</c:v>
                </c:pt>
                <c:pt idx="10">
                  <c:v>0.3</c:v>
                </c:pt>
                <c:pt idx="11">
                  <c:v>0.2</c:v>
                </c:pt>
                <c:pt idx="12">
                  <c:v>-0.1</c:v>
                </c:pt>
                <c:pt idx="13">
                  <c:v>0.2</c:v>
                </c:pt>
                <c:pt idx="14">
                  <c:v>0</c:v>
                </c:pt>
                <c:pt idx="15">
                  <c:v>-0.3</c:v>
                </c:pt>
                <c:pt idx="16">
                  <c:v>-0.5</c:v>
                </c:pt>
                <c:pt idx="17">
                  <c:v>-0.4</c:v>
                </c:pt>
                <c:pt idx="18">
                  <c:v>-0.4</c:v>
                </c:pt>
                <c:pt idx="19">
                  <c:v>-0.5</c:v>
                </c:pt>
                <c:pt idx="20">
                  <c:v>-0.5</c:v>
                </c:pt>
                <c:pt idx="21">
                  <c:v>0.1</c:v>
                </c:pt>
                <c:pt idx="22">
                  <c:v>0.5</c:v>
                </c:pt>
                <c:pt idx="23">
                  <c:v>0.3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核心 CPI </c:v>
                </c:pt>
              </c:strCache>
            </c:strRef>
          </c:tx>
          <c:spPr>
            <a:ln>
              <a:solidFill>
                <a:schemeClr val="accent3">
                  <a:lumMod val="75000"/>
                </a:schemeClr>
              </a:solidFill>
              <a:prstDash val="solid"/>
            </a:ln>
          </c:spPr>
          <c:marker>
            <c:symbol val="circle"/>
            <c:size val="6"/>
            <c:spPr>
              <a:solidFill>
                <a:schemeClr val="accent3">
                  <a:lumMod val="75000"/>
                </a:schemeClr>
              </a:solidFill>
              <a:ln w="6350">
                <a:solidFill>
                  <a:schemeClr val="accent3">
                    <a:lumMod val="75000"/>
                  </a:schemeClr>
                </a:solidFill>
              </a:ln>
            </c:spPr>
          </c:marker>
          <c:dLbls>
            <c:dLbl>
              <c:idx val="22"/>
              <c:layout>
                <c:manualLayout>
                  <c:x val="-5.4807132119712589E-2"/>
                  <c:y val="5.3949143374026717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tx1"/>
                      </a:solidFill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3"/>
              <c:layout>
                <c:manualLayout>
                  <c:x val="-3.0448406733173659E-3"/>
                  <c:y val="3.9907794589329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工作表1!$A$2:$A$25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  <c:pt idx="23">
                  <c:v>12</c:v>
                </c:pt>
              </c:numCache>
            </c:numRef>
          </c:cat>
          <c:val>
            <c:numRef>
              <c:f>工作表1!$C$2:$C$25</c:f>
              <c:numCache>
                <c:formatCode>0.0_ </c:formatCode>
                <c:ptCount val="24"/>
                <c:pt idx="0">
                  <c:v>2.1912350597609542</c:v>
                </c:pt>
                <c:pt idx="1">
                  <c:v>1.990049751243772</c:v>
                </c:pt>
                <c:pt idx="2">
                  <c:v>2.1825396825396748</c:v>
                </c:pt>
                <c:pt idx="3">
                  <c:v>0.29126213592232109</c:v>
                </c:pt>
                <c:pt idx="4">
                  <c:v>0.1</c:v>
                </c:pt>
                <c:pt idx="5">
                  <c:v>0.1</c:v>
                </c:pt>
                <c:pt idx="6">
                  <c:v>0</c:v>
                </c:pt>
                <c:pt idx="7">
                  <c:v>-9.6618357487920914E-2</c:v>
                </c:pt>
                <c:pt idx="8">
                  <c:v>-9.6618357487920914E-2</c:v>
                </c:pt>
                <c:pt idx="9">
                  <c:v>-0.1</c:v>
                </c:pt>
                <c:pt idx="10">
                  <c:v>0.1</c:v>
                </c:pt>
                <c:pt idx="11">
                  <c:v>0.1</c:v>
                </c:pt>
                <c:pt idx="12">
                  <c:v>-0.1</c:v>
                </c:pt>
                <c:pt idx="13">
                  <c:v>0</c:v>
                </c:pt>
                <c:pt idx="14">
                  <c:v>-0.3</c:v>
                </c:pt>
                <c:pt idx="15">
                  <c:v>-0.4</c:v>
                </c:pt>
                <c:pt idx="16">
                  <c:v>-0.4</c:v>
                </c:pt>
                <c:pt idx="17">
                  <c:v>-0.4</c:v>
                </c:pt>
                <c:pt idx="18">
                  <c:v>-0.5</c:v>
                </c:pt>
                <c:pt idx="19">
                  <c:v>-0.5</c:v>
                </c:pt>
                <c:pt idx="20">
                  <c:v>-0.5</c:v>
                </c:pt>
                <c:pt idx="21">
                  <c:v>-0.4</c:v>
                </c:pt>
                <c:pt idx="22">
                  <c:v>-0.4</c:v>
                </c:pt>
                <c:pt idx="23">
                  <c:v>-0.2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716032"/>
        <c:axId val="52328640"/>
      </c:lineChart>
      <c:catAx>
        <c:axId val="52716032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low"/>
        <c:crossAx val="52328640"/>
        <c:crosses val="autoZero"/>
        <c:auto val="1"/>
        <c:lblAlgn val="ctr"/>
        <c:lblOffset val="100"/>
        <c:noMultiLvlLbl val="0"/>
      </c:catAx>
      <c:valAx>
        <c:axId val="52328640"/>
        <c:scaling>
          <c:orientation val="minMax"/>
          <c:min val="-1"/>
        </c:scaling>
        <c:delete val="0"/>
        <c:axPos val="l"/>
        <c:numFmt formatCode="0.0_ " sourceLinked="1"/>
        <c:majorTickMark val="out"/>
        <c:minorTickMark val="none"/>
        <c:tickLblPos val="nextTo"/>
        <c:crossAx val="5271603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7224711639203164"/>
          <c:y val="5.7484735239354233E-2"/>
          <c:w val="0.64332640452266732"/>
          <c:h val="0.11539564638528815"/>
        </c:manualLayout>
      </c:layout>
      <c:overlay val="0"/>
      <c:txPr>
        <a:bodyPr/>
        <a:lstStyle/>
        <a:p>
          <a:pPr>
            <a:defRPr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1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工作表1!$H$46</c:f>
              <c:strCache>
                <c:ptCount val="1"/>
                <c:pt idx="0">
                  <c:v>消費品零售額</c:v>
                </c:pt>
              </c:strCache>
            </c:strRef>
          </c:tx>
          <c:dLbls>
            <c:dLbl>
              <c:idx val="21"/>
              <c:layout>
                <c:manualLayout>
                  <c:x val="-1.1111111111111112E-2"/>
                  <c:y val="-5.09259259259259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multiLvlStrRef>
              <c:f>工作表1!$F$47:$G$68</c:f>
              <c:multiLvlStrCache>
                <c:ptCount val="22"/>
                <c:lvl>
                  <c:pt idx="0">
                    <c:v>1-2</c:v>
                  </c:pt>
                  <c:pt idx="1">
                    <c:v>3</c:v>
                  </c:pt>
                  <c:pt idx="2">
                    <c:v>4</c:v>
                  </c:pt>
                  <c:pt idx="3">
                    <c:v>5</c:v>
                  </c:pt>
                  <c:pt idx="4">
                    <c:v>6</c:v>
                  </c:pt>
                  <c:pt idx="5">
                    <c:v>7</c:v>
                  </c:pt>
                  <c:pt idx="6">
                    <c:v>8</c:v>
                  </c:pt>
                  <c:pt idx="7">
                    <c:v>9</c:v>
                  </c:pt>
                  <c:pt idx="8">
                    <c:v>10</c:v>
                  </c:pt>
                  <c:pt idx="9">
                    <c:v>11</c:v>
                  </c:pt>
                  <c:pt idx="10">
                    <c:v>12</c:v>
                  </c:pt>
                  <c:pt idx="11">
                    <c:v>1-2</c:v>
                  </c:pt>
                  <c:pt idx="12">
                    <c:v>3</c:v>
                  </c:pt>
                  <c:pt idx="13">
                    <c:v>4</c:v>
                  </c:pt>
                  <c:pt idx="14">
                    <c:v>5</c:v>
                  </c:pt>
                  <c:pt idx="15">
                    <c:v>6</c:v>
                  </c:pt>
                  <c:pt idx="16">
                    <c:v>7</c:v>
                  </c:pt>
                  <c:pt idx="17">
                    <c:v>8</c:v>
                  </c:pt>
                  <c:pt idx="18">
                    <c:v>9</c:v>
                  </c:pt>
                  <c:pt idx="19">
                    <c:v>10</c:v>
                  </c:pt>
                  <c:pt idx="20">
                    <c:v>11</c:v>
                  </c:pt>
                  <c:pt idx="21">
                    <c:v>12</c:v>
                  </c:pt>
                </c:lvl>
                <c:lvl>
                  <c:pt idx="0">
                    <c:v>2015</c:v>
                  </c:pt>
                  <c:pt idx="11">
                    <c:v>2016</c:v>
                  </c:pt>
                </c:lvl>
              </c:multiLvlStrCache>
            </c:multiLvlStrRef>
          </c:cat>
          <c:val>
            <c:numRef>
              <c:f>工作表1!$H$47:$H$68</c:f>
              <c:numCache>
                <c:formatCode>#,##0.0_ </c:formatCode>
                <c:ptCount val="22"/>
                <c:pt idx="0">
                  <c:v>10.7</c:v>
                </c:pt>
                <c:pt idx="1">
                  <c:v>10.199999999999999</c:v>
                </c:pt>
                <c:pt idx="2">
                  <c:v>10</c:v>
                </c:pt>
                <c:pt idx="3">
                  <c:v>10.1</c:v>
                </c:pt>
                <c:pt idx="4">
                  <c:v>10.6</c:v>
                </c:pt>
                <c:pt idx="5">
                  <c:v>10.5</c:v>
                </c:pt>
                <c:pt idx="6">
                  <c:v>10.8</c:v>
                </c:pt>
                <c:pt idx="7">
                  <c:v>10.9</c:v>
                </c:pt>
                <c:pt idx="8">
                  <c:v>11</c:v>
                </c:pt>
                <c:pt idx="9">
                  <c:v>11.2</c:v>
                </c:pt>
                <c:pt idx="10">
                  <c:v>11.1</c:v>
                </c:pt>
                <c:pt idx="11" formatCode="General">
                  <c:v>10.199999999999999</c:v>
                </c:pt>
                <c:pt idx="12">
                  <c:v>10.5</c:v>
                </c:pt>
                <c:pt idx="13">
                  <c:v>10.1</c:v>
                </c:pt>
                <c:pt idx="14">
                  <c:v>10</c:v>
                </c:pt>
                <c:pt idx="15">
                  <c:v>10.6</c:v>
                </c:pt>
                <c:pt idx="16">
                  <c:v>10.199999999999999</c:v>
                </c:pt>
                <c:pt idx="17">
                  <c:v>10.6</c:v>
                </c:pt>
                <c:pt idx="18">
                  <c:v>10.7</c:v>
                </c:pt>
                <c:pt idx="19">
                  <c:v>10</c:v>
                </c:pt>
                <c:pt idx="20">
                  <c:v>10.8</c:v>
                </c:pt>
                <c:pt idx="21">
                  <c:v>10.9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工作表1!$I$46</c:f>
              <c:strCache>
                <c:ptCount val="1"/>
                <c:pt idx="0">
                  <c:v>固定資產投資</c:v>
                </c:pt>
              </c:strCache>
            </c:strRef>
          </c:tx>
          <c:marker>
            <c:symbol val="square"/>
            <c:size val="5"/>
          </c:marker>
          <c:dLbls>
            <c:dLbl>
              <c:idx val="21"/>
              <c:layout>
                <c:manualLayout>
                  <c:x val="-1.9444444444444445E-2"/>
                  <c:y val="-4.62962962962962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multiLvlStrRef>
              <c:f>工作表1!$F$47:$G$68</c:f>
              <c:multiLvlStrCache>
                <c:ptCount val="22"/>
                <c:lvl>
                  <c:pt idx="0">
                    <c:v>1-2</c:v>
                  </c:pt>
                  <c:pt idx="1">
                    <c:v>3</c:v>
                  </c:pt>
                  <c:pt idx="2">
                    <c:v>4</c:v>
                  </c:pt>
                  <c:pt idx="3">
                    <c:v>5</c:v>
                  </c:pt>
                  <c:pt idx="4">
                    <c:v>6</c:v>
                  </c:pt>
                  <c:pt idx="5">
                    <c:v>7</c:v>
                  </c:pt>
                  <c:pt idx="6">
                    <c:v>8</c:v>
                  </c:pt>
                  <c:pt idx="7">
                    <c:v>9</c:v>
                  </c:pt>
                  <c:pt idx="8">
                    <c:v>10</c:v>
                  </c:pt>
                  <c:pt idx="9">
                    <c:v>11</c:v>
                  </c:pt>
                  <c:pt idx="10">
                    <c:v>12</c:v>
                  </c:pt>
                  <c:pt idx="11">
                    <c:v>1-2</c:v>
                  </c:pt>
                  <c:pt idx="12">
                    <c:v>3</c:v>
                  </c:pt>
                  <c:pt idx="13">
                    <c:v>4</c:v>
                  </c:pt>
                  <c:pt idx="14">
                    <c:v>5</c:v>
                  </c:pt>
                  <c:pt idx="15">
                    <c:v>6</c:v>
                  </c:pt>
                  <c:pt idx="16">
                    <c:v>7</c:v>
                  </c:pt>
                  <c:pt idx="17">
                    <c:v>8</c:v>
                  </c:pt>
                  <c:pt idx="18">
                    <c:v>9</c:v>
                  </c:pt>
                  <c:pt idx="19">
                    <c:v>10</c:v>
                  </c:pt>
                  <c:pt idx="20">
                    <c:v>11</c:v>
                  </c:pt>
                  <c:pt idx="21">
                    <c:v>12</c:v>
                  </c:pt>
                </c:lvl>
                <c:lvl>
                  <c:pt idx="0">
                    <c:v>2015</c:v>
                  </c:pt>
                  <c:pt idx="11">
                    <c:v>2016</c:v>
                  </c:pt>
                </c:lvl>
              </c:multiLvlStrCache>
            </c:multiLvlStrRef>
          </c:cat>
          <c:val>
            <c:numRef>
              <c:f>工作表1!$I$47:$I$68</c:f>
              <c:numCache>
                <c:formatCode>#,##0.0_ </c:formatCode>
                <c:ptCount val="22"/>
                <c:pt idx="0">
                  <c:v>13.9</c:v>
                </c:pt>
                <c:pt idx="1">
                  <c:v>13.5</c:v>
                </c:pt>
                <c:pt idx="2">
                  <c:v>12</c:v>
                </c:pt>
                <c:pt idx="3">
                  <c:v>11.4</c:v>
                </c:pt>
                <c:pt idx="4">
                  <c:v>11.4</c:v>
                </c:pt>
                <c:pt idx="5">
                  <c:v>11.2</c:v>
                </c:pt>
                <c:pt idx="6">
                  <c:v>10.9</c:v>
                </c:pt>
                <c:pt idx="7">
                  <c:v>10.3</c:v>
                </c:pt>
                <c:pt idx="8">
                  <c:v>10.199999999999999</c:v>
                </c:pt>
                <c:pt idx="9">
                  <c:v>10.199999999999999</c:v>
                </c:pt>
                <c:pt idx="10">
                  <c:v>10</c:v>
                </c:pt>
                <c:pt idx="11" formatCode="General">
                  <c:v>10.199999999999999</c:v>
                </c:pt>
                <c:pt idx="12">
                  <c:v>10.7</c:v>
                </c:pt>
                <c:pt idx="13">
                  <c:v>10.5</c:v>
                </c:pt>
                <c:pt idx="14">
                  <c:v>9.6</c:v>
                </c:pt>
                <c:pt idx="15">
                  <c:v>9</c:v>
                </c:pt>
                <c:pt idx="16">
                  <c:v>8.1</c:v>
                </c:pt>
                <c:pt idx="17">
                  <c:v>8.1</c:v>
                </c:pt>
                <c:pt idx="18">
                  <c:v>8.1999999999999993</c:v>
                </c:pt>
                <c:pt idx="19">
                  <c:v>8.3000000000000007</c:v>
                </c:pt>
                <c:pt idx="20">
                  <c:v>8.3000000000000007</c:v>
                </c:pt>
                <c:pt idx="21">
                  <c:v>8.1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工作表1!$J$46</c:f>
              <c:strCache>
                <c:ptCount val="1"/>
                <c:pt idx="0">
                  <c:v>工業生產增加值</c:v>
                </c:pt>
              </c:strCache>
            </c:strRef>
          </c:tx>
          <c:dLbls>
            <c:dLbl>
              <c:idx val="21"/>
              <c:layout>
                <c:manualLayout>
                  <c:x val="-1.9444444444444445E-2"/>
                  <c:y val="-5.55555555555555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multiLvlStrRef>
              <c:f>工作表1!$F$47:$G$68</c:f>
              <c:multiLvlStrCache>
                <c:ptCount val="22"/>
                <c:lvl>
                  <c:pt idx="0">
                    <c:v>1-2</c:v>
                  </c:pt>
                  <c:pt idx="1">
                    <c:v>3</c:v>
                  </c:pt>
                  <c:pt idx="2">
                    <c:v>4</c:v>
                  </c:pt>
                  <c:pt idx="3">
                    <c:v>5</c:v>
                  </c:pt>
                  <c:pt idx="4">
                    <c:v>6</c:v>
                  </c:pt>
                  <c:pt idx="5">
                    <c:v>7</c:v>
                  </c:pt>
                  <c:pt idx="6">
                    <c:v>8</c:v>
                  </c:pt>
                  <c:pt idx="7">
                    <c:v>9</c:v>
                  </c:pt>
                  <c:pt idx="8">
                    <c:v>10</c:v>
                  </c:pt>
                  <c:pt idx="9">
                    <c:v>11</c:v>
                  </c:pt>
                  <c:pt idx="10">
                    <c:v>12</c:v>
                  </c:pt>
                  <c:pt idx="11">
                    <c:v>1-2</c:v>
                  </c:pt>
                  <c:pt idx="12">
                    <c:v>3</c:v>
                  </c:pt>
                  <c:pt idx="13">
                    <c:v>4</c:v>
                  </c:pt>
                  <c:pt idx="14">
                    <c:v>5</c:v>
                  </c:pt>
                  <c:pt idx="15">
                    <c:v>6</c:v>
                  </c:pt>
                  <c:pt idx="16">
                    <c:v>7</c:v>
                  </c:pt>
                  <c:pt idx="17">
                    <c:v>8</c:v>
                  </c:pt>
                  <c:pt idx="18">
                    <c:v>9</c:v>
                  </c:pt>
                  <c:pt idx="19">
                    <c:v>10</c:v>
                  </c:pt>
                  <c:pt idx="20">
                    <c:v>11</c:v>
                  </c:pt>
                  <c:pt idx="21">
                    <c:v>12</c:v>
                  </c:pt>
                </c:lvl>
                <c:lvl>
                  <c:pt idx="0">
                    <c:v>2015</c:v>
                  </c:pt>
                  <c:pt idx="11">
                    <c:v>2016</c:v>
                  </c:pt>
                </c:lvl>
              </c:multiLvlStrCache>
            </c:multiLvlStrRef>
          </c:cat>
          <c:val>
            <c:numRef>
              <c:f>工作表1!$J$47:$J$68</c:f>
              <c:numCache>
                <c:formatCode>#,##0.0</c:formatCode>
                <c:ptCount val="22"/>
                <c:pt idx="0" formatCode="General">
                  <c:v>5.6</c:v>
                </c:pt>
                <c:pt idx="1">
                  <c:v>5.6</c:v>
                </c:pt>
                <c:pt idx="2">
                  <c:v>5.9</c:v>
                </c:pt>
                <c:pt idx="3">
                  <c:v>6.1</c:v>
                </c:pt>
                <c:pt idx="4">
                  <c:v>6.8</c:v>
                </c:pt>
                <c:pt idx="5">
                  <c:v>6</c:v>
                </c:pt>
                <c:pt idx="6">
                  <c:v>6.1</c:v>
                </c:pt>
                <c:pt idx="7">
                  <c:v>5.7</c:v>
                </c:pt>
                <c:pt idx="8">
                  <c:v>5.6</c:v>
                </c:pt>
                <c:pt idx="9">
                  <c:v>6.2</c:v>
                </c:pt>
                <c:pt idx="10">
                  <c:v>5.9</c:v>
                </c:pt>
                <c:pt idx="11" formatCode="General">
                  <c:v>6.8</c:v>
                </c:pt>
                <c:pt idx="12">
                  <c:v>6.8</c:v>
                </c:pt>
                <c:pt idx="13">
                  <c:v>6</c:v>
                </c:pt>
                <c:pt idx="14">
                  <c:v>6</c:v>
                </c:pt>
                <c:pt idx="15">
                  <c:v>6.2</c:v>
                </c:pt>
                <c:pt idx="16">
                  <c:v>6</c:v>
                </c:pt>
                <c:pt idx="17">
                  <c:v>6.3</c:v>
                </c:pt>
                <c:pt idx="18">
                  <c:v>6.1</c:v>
                </c:pt>
                <c:pt idx="19">
                  <c:v>6.1</c:v>
                </c:pt>
                <c:pt idx="20">
                  <c:v>6.2</c:v>
                </c:pt>
                <c:pt idx="21">
                  <c:v>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0389248"/>
        <c:axId val="53879360"/>
      </c:lineChart>
      <c:catAx>
        <c:axId val="70389248"/>
        <c:scaling>
          <c:orientation val="minMax"/>
        </c:scaling>
        <c:delete val="0"/>
        <c:axPos val="b"/>
        <c:majorTickMark val="out"/>
        <c:minorTickMark val="none"/>
        <c:tickLblPos val="nextTo"/>
        <c:crossAx val="53879360"/>
        <c:crosses val="autoZero"/>
        <c:auto val="1"/>
        <c:lblAlgn val="ctr"/>
        <c:lblOffset val="100"/>
        <c:noMultiLvlLbl val="0"/>
      </c:catAx>
      <c:valAx>
        <c:axId val="53879360"/>
        <c:scaling>
          <c:orientation val="minMax"/>
          <c:max val="14"/>
          <c:min val="4"/>
        </c:scaling>
        <c:delete val="0"/>
        <c:axPos val="l"/>
        <c:majorGridlines>
          <c:spPr>
            <a:ln>
              <a:noFill/>
            </a:ln>
          </c:spPr>
        </c:majorGridlines>
        <c:numFmt formatCode="#,##0_ " sourceLinked="0"/>
        <c:majorTickMark val="out"/>
        <c:minorTickMark val="none"/>
        <c:tickLblPos val="nextTo"/>
        <c:crossAx val="70389248"/>
        <c:crosses val="autoZero"/>
        <c:crossBetween val="between"/>
        <c:majorUnit val="2"/>
      </c:valAx>
    </c:plotArea>
    <c:legend>
      <c:legendPos val="t"/>
      <c:layout/>
      <c:overlay val="0"/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accent1"/>
              </a:solidFill>
            </a:ln>
          </c:spPr>
          <c:invertIfNegative val="0"/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7"/>
            <c:invertIfNegative val="0"/>
            <c:bubble3D val="0"/>
          </c:dPt>
          <c:dLbls>
            <c:dLbl>
              <c:idx val="1"/>
              <c:layout>
                <c:manualLayout>
                  <c:x val="-2.777777777777777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工作表1!$A$6:$B$13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</c:v>
                  </c:pt>
                  <c:pt idx="4">
                    <c:v>Q1</c:v>
                  </c:pt>
                  <c:pt idx="5">
                    <c:v>Q2</c:v>
                  </c:pt>
                  <c:pt idx="6">
                    <c:v>Q3</c:v>
                  </c:pt>
                  <c:pt idx="7">
                    <c:v>Q4</c:v>
                  </c:pt>
                </c:lvl>
                <c:lvl>
                  <c:pt idx="0">
                    <c:v>2015</c:v>
                  </c:pt>
                  <c:pt idx="4">
                    <c:v>2016</c:v>
                  </c:pt>
                </c:lvl>
              </c:multiLvlStrCache>
            </c:multiLvlStrRef>
          </c:cat>
          <c:val>
            <c:numRef>
              <c:f>工作表1!$C$6:$C$13</c:f>
              <c:numCache>
                <c:formatCode>0.0_ </c:formatCode>
                <c:ptCount val="8"/>
                <c:pt idx="0">
                  <c:v>7</c:v>
                </c:pt>
                <c:pt idx="1">
                  <c:v>7</c:v>
                </c:pt>
                <c:pt idx="2">
                  <c:v>6.9</c:v>
                </c:pt>
                <c:pt idx="3">
                  <c:v>6.8</c:v>
                </c:pt>
                <c:pt idx="4">
                  <c:v>6.7</c:v>
                </c:pt>
                <c:pt idx="5">
                  <c:v>6.7</c:v>
                </c:pt>
                <c:pt idx="6">
                  <c:v>6.7</c:v>
                </c:pt>
                <c:pt idx="7">
                  <c:v>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463616"/>
        <c:axId val="52323456"/>
      </c:barChart>
      <c:catAx>
        <c:axId val="108463616"/>
        <c:scaling>
          <c:orientation val="minMax"/>
        </c:scaling>
        <c:delete val="0"/>
        <c:axPos val="b"/>
        <c:majorTickMark val="out"/>
        <c:minorTickMark val="none"/>
        <c:tickLblPos val="nextTo"/>
        <c:crossAx val="52323456"/>
        <c:crosses val="autoZero"/>
        <c:auto val="1"/>
        <c:lblAlgn val="ctr"/>
        <c:lblOffset val="100"/>
        <c:noMultiLvlLbl val="0"/>
      </c:catAx>
      <c:valAx>
        <c:axId val="52323456"/>
        <c:scaling>
          <c:orientation val="minMax"/>
          <c:max val="7.5"/>
          <c:min val="6"/>
        </c:scaling>
        <c:delete val="0"/>
        <c:axPos val="l"/>
        <c:majorGridlines>
          <c:spPr>
            <a:ln>
              <a:noFill/>
            </a:ln>
          </c:spPr>
        </c:majorGridlines>
        <c:numFmt formatCode="0.0_ " sourceLinked="1"/>
        <c:majorTickMark val="out"/>
        <c:minorTickMark val="none"/>
        <c:tickLblPos val="nextTo"/>
        <c:crossAx val="108463616"/>
        <c:crosses val="autoZero"/>
        <c:crossBetween val="between"/>
        <c:majorUnit val="0.5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6414560022102498E-2"/>
          <c:y val="8.6198103078024335E-2"/>
          <c:w val="0.84737867049748239"/>
          <c:h val="0.84053308261840409"/>
        </c:manualLayout>
      </c:layout>
      <c:lineChart>
        <c:grouping val="standard"/>
        <c:varyColors val="0"/>
        <c:ser>
          <c:idx val="0"/>
          <c:order val="0"/>
          <c:spPr>
            <a:ln w="31750">
              <a:solidFill>
                <a:srgbClr val="DC30B7"/>
              </a:solidFill>
            </a:ln>
          </c:spPr>
          <c:marker>
            <c:symbol val="none"/>
          </c:marker>
          <c:dLbls>
            <c:dLbl>
              <c:idx val="27"/>
              <c:layout>
                <c:manualLayout>
                  <c:x val="-5.17927805424509E-2"/>
                  <c:y val="9.2199174518771312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altLang="en-US"/>
                      <a:t>2/11</a:t>
                    </a:r>
                  </a:p>
                  <a:p>
                    <a:pPr>
                      <a:defRPr/>
                    </a:pPr>
                    <a:r>
                      <a:rPr lang="en-US" altLang="en-US"/>
                      <a:t>155.01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10"/>
              <c:layout>
                <c:manualLayout>
                  <c:x val="-5.5394950990531773E-2"/>
                  <c:y val="-8.0092859670978039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altLang="en-US"/>
                      <a:t>6/9</a:t>
                    </a:r>
                  </a:p>
                  <a:p>
                    <a:pPr>
                      <a:defRPr/>
                    </a:pPr>
                    <a:r>
                      <a:rPr lang="en-US" altLang="en-US"/>
                      <a:t>195.1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48"/>
              <c:layout>
                <c:manualLayout>
                  <c:x val="-5.8175893866880102E-2"/>
                  <c:y val="7.2330400580419396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altLang="en-US"/>
                      <a:t>8/2</a:t>
                    </a:r>
                  </a:p>
                  <a:p>
                    <a:pPr>
                      <a:defRPr/>
                    </a:pPr>
                    <a:r>
                      <a:rPr lang="en-US" altLang="en-US"/>
                      <a:t>177.32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35"/>
              <c:layout>
                <c:manualLayout>
                  <c:x val="-6.2507122952647209E-2"/>
                  <c:y val="-9.5926195326732078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altLang="en-US"/>
                      <a:t>12/5</a:t>
                    </a:r>
                  </a:p>
                  <a:p>
                    <a:pPr>
                      <a:defRPr/>
                    </a:pPr>
                    <a:r>
                      <a:rPr lang="en-US" altLang="en-US"/>
                      <a:t>193.48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64"/>
              <c:layout>
                <c:manualLayout>
                  <c:x val="-2.2294456761278433E-2"/>
                  <c:y val="-8.5992272841704728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altLang="en-US"/>
                      <a:t>1/17</a:t>
                    </a:r>
                  </a:p>
                  <a:p>
                    <a:pPr>
                      <a:defRPr/>
                    </a:pPr>
                    <a:r>
                      <a:rPr lang="en-US" altLang="en-US"/>
                      <a:t>195.14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85"/>
              <c:layout>
                <c:manualLayout>
                  <c:x val="-2.407315133167524E-2"/>
                  <c:y val="9.5926195326732078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altLang="en-US"/>
                      <a:t>2/21</a:t>
                    </a:r>
                  </a:p>
                  <a:p>
                    <a:pPr>
                      <a:defRPr/>
                    </a:pPr>
                    <a:r>
                      <a:rPr lang="en-US" altLang="en-US"/>
                      <a:t>192.05</a:t>
                    </a:r>
                  </a:p>
                </c:rich>
              </c:tx>
              <c:spPr/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CRB指數!$A$1231:$A$1519</c:f>
              <c:numCache>
                <c:formatCode>m/d/yyyy</c:formatCode>
                <c:ptCount val="289"/>
                <c:pt idx="0">
                  <c:v>42373</c:v>
                </c:pt>
                <c:pt idx="1">
                  <c:v>42374</c:v>
                </c:pt>
                <c:pt idx="2">
                  <c:v>42375</c:v>
                </c:pt>
                <c:pt idx="3">
                  <c:v>42376</c:v>
                </c:pt>
                <c:pt idx="4">
                  <c:v>42377</c:v>
                </c:pt>
                <c:pt idx="5">
                  <c:v>42380</c:v>
                </c:pt>
                <c:pt idx="6">
                  <c:v>42381</c:v>
                </c:pt>
                <c:pt idx="7">
                  <c:v>42382</c:v>
                </c:pt>
                <c:pt idx="8">
                  <c:v>42383</c:v>
                </c:pt>
                <c:pt idx="9">
                  <c:v>42384</c:v>
                </c:pt>
                <c:pt idx="10">
                  <c:v>42387</c:v>
                </c:pt>
                <c:pt idx="11">
                  <c:v>42388</c:v>
                </c:pt>
                <c:pt idx="12">
                  <c:v>42389</c:v>
                </c:pt>
                <c:pt idx="13">
                  <c:v>42390</c:v>
                </c:pt>
                <c:pt idx="14">
                  <c:v>42391</c:v>
                </c:pt>
                <c:pt idx="15">
                  <c:v>42394</c:v>
                </c:pt>
                <c:pt idx="16">
                  <c:v>42395</c:v>
                </c:pt>
                <c:pt idx="17">
                  <c:v>42396</c:v>
                </c:pt>
                <c:pt idx="18">
                  <c:v>42397</c:v>
                </c:pt>
                <c:pt idx="19">
                  <c:v>42398</c:v>
                </c:pt>
                <c:pt idx="20">
                  <c:v>42401</c:v>
                </c:pt>
                <c:pt idx="21">
                  <c:v>42402</c:v>
                </c:pt>
                <c:pt idx="22">
                  <c:v>42403</c:v>
                </c:pt>
                <c:pt idx="23">
                  <c:v>42404</c:v>
                </c:pt>
                <c:pt idx="24">
                  <c:v>42405</c:v>
                </c:pt>
                <c:pt idx="25">
                  <c:v>42408</c:v>
                </c:pt>
                <c:pt idx="26">
                  <c:v>42409</c:v>
                </c:pt>
                <c:pt idx="27">
                  <c:v>42410</c:v>
                </c:pt>
                <c:pt idx="28">
                  <c:v>42411</c:v>
                </c:pt>
                <c:pt idx="29">
                  <c:v>42412</c:v>
                </c:pt>
                <c:pt idx="30">
                  <c:v>42415</c:v>
                </c:pt>
                <c:pt idx="31">
                  <c:v>42416</c:v>
                </c:pt>
                <c:pt idx="32">
                  <c:v>42417</c:v>
                </c:pt>
                <c:pt idx="33">
                  <c:v>42418</c:v>
                </c:pt>
                <c:pt idx="34">
                  <c:v>42419</c:v>
                </c:pt>
                <c:pt idx="35">
                  <c:v>42422</c:v>
                </c:pt>
                <c:pt idx="36">
                  <c:v>42423</c:v>
                </c:pt>
                <c:pt idx="37">
                  <c:v>42424</c:v>
                </c:pt>
                <c:pt idx="38">
                  <c:v>42426</c:v>
                </c:pt>
                <c:pt idx="39">
                  <c:v>42429</c:v>
                </c:pt>
                <c:pt idx="40">
                  <c:v>42430</c:v>
                </c:pt>
                <c:pt idx="41">
                  <c:v>42431</c:v>
                </c:pt>
                <c:pt idx="42">
                  <c:v>42432</c:v>
                </c:pt>
                <c:pt idx="43">
                  <c:v>42433</c:v>
                </c:pt>
                <c:pt idx="44">
                  <c:v>42436</c:v>
                </c:pt>
                <c:pt idx="45">
                  <c:v>42437</c:v>
                </c:pt>
                <c:pt idx="46">
                  <c:v>42438</c:v>
                </c:pt>
                <c:pt idx="47">
                  <c:v>42439</c:v>
                </c:pt>
                <c:pt idx="48">
                  <c:v>42440</c:v>
                </c:pt>
                <c:pt idx="49">
                  <c:v>42443</c:v>
                </c:pt>
                <c:pt idx="50">
                  <c:v>42444</c:v>
                </c:pt>
                <c:pt idx="51">
                  <c:v>42445</c:v>
                </c:pt>
                <c:pt idx="52">
                  <c:v>42446</c:v>
                </c:pt>
                <c:pt idx="53">
                  <c:v>42447</c:v>
                </c:pt>
                <c:pt idx="54">
                  <c:v>42450</c:v>
                </c:pt>
                <c:pt idx="55">
                  <c:v>42451</c:v>
                </c:pt>
                <c:pt idx="56">
                  <c:v>42452</c:v>
                </c:pt>
                <c:pt idx="57">
                  <c:v>42453</c:v>
                </c:pt>
                <c:pt idx="58">
                  <c:v>42457</c:v>
                </c:pt>
                <c:pt idx="59">
                  <c:v>42458</c:v>
                </c:pt>
                <c:pt idx="60">
                  <c:v>42459</c:v>
                </c:pt>
                <c:pt idx="61">
                  <c:v>42460</c:v>
                </c:pt>
                <c:pt idx="62">
                  <c:v>42461</c:v>
                </c:pt>
                <c:pt idx="63">
                  <c:v>42464</c:v>
                </c:pt>
                <c:pt idx="64">
                  <c:v>42465</c:v>
                </c:pt>
                <c:pt idx="65">
                  <c:v>42466</c:v>
                </c:pt>
                <c:pt idx="66">
                  <c:v>42467</c:v>
                </c:pt>
                <c:pt idx="67">
                  <c:v>42468</c:v>
                </c:pt>
                <c:pt idx="68">
                  <c:v>42471</c:v>
                </c:pt>
                <c:pt idx="69">
                  <c:v>42472</c:v>
                </c:pt>
                <c:pt idx="70">
                  <c:v>42473</c:v>
                </c:pt>
                <c:pt idx="71">
                  <c:v>42474</c:v>
                </c:pt>
                <c:pt idx="72">
                  <c:v>42475</c:v>
                </c:pt>
                <c:pt idx="73">
                  <c:v>42478</c:v>
                </c:pt>
                <c:pt idx="74">
                  <c:v>42479</c:v>
                </c:pt>
                <c:pt idx="75">
                  <c:v>42480</c:v>
                </c:pt>
                <c:pt idx="76">
                  <c:v>42481</c:v>
                </c:pt>
                <c:pt idx="77">
                  <c:v>42482</c:v>
                </c:pt>
                <c:pt idx="78">
                  <c:v>42485</c:v>
                </c:pt>
                <c:pt idx="79">
                  <c:v>42486</c:v>
                </c:pt>
                <c:pt idx="80">
                  <c:v>42487</c:v>
                </c:pt>
                <c:pt idx="81">
                  <c:v>42488</c:v>
                </c:pt>
                <c:pt idx="82">
                  <c:v>42489</c:v>
                </c:pt>
                <c:pt idx="83">
                  <c:v>42492</c:v>
                </c:pt>
                <c:pt idx="84">
                  <c:v>42493</c:v>
                </c:pt>
                <c:pt idx="85">
                  <c:v>42494</c:v>
                </c:pt>
                <c:pt idx="86">
                  <c:v>42495</c:v>
                </c:pt>
                <c:pt idx="87">
                  <c:v>42496</c:v>
                </c:pt>
                <c:pt idx="88">
                  <c:v>42499</c:v>
                </c:pt>
                <c:pt idx="89">
                  <c:v>42500</c:v>
                </c:pt>
                <c:pt idx="90">
                  <c:v>42501</c:v>
                </c:pt>
                <c:pt idx="91">
                  <c:v>42502</c:v>
                </c:pt>
                <c:pt idx="92">
                  <c:v>42503</c:v>
                </c:pt>
                <c:pt idx="93">
                  <c:v>42506</c:v>
                </c:pt>
                <c:pt idx="94">
                  <c:v>42507</c:v>
                </c:pt>
                <c:pt idx="95">
                  <c:v>42508</c:v>
                </c:pt>
                <c:pt idx="96">
                  <c:v>42509</c:v>
                </c:pt>
                <c:pt idx="97">
                  <c:v>42510</c:v>
                </c:pt>
                <c:pt idx="98">
                  <c:v>42513</c:v>
                </c:pt>
                <c:pt idx="99">
                  <c:v>42514</c:v>
                </c:pt>
                <c:pt idx="100">
                  <c:v>42515</c:v>
                </c:pt>
                <c:pt idx="101">
                  <c:v>42516</c:v>
                </c:pt>
                <c:pt idx="102">
                  <c:v>42517</c:v>
                </c:pt>
                <c:pt idx="103">
                  <c:v>42521</c:v>
                </c:pt>
                <c:pt idx="104">
                  <c:v>42522</c:v>
                </c:pt>
                <c:pt idx="105">
                  <c:v>42523</c:v>
                </c:pt>
                <c:pt idx="106">
                  <c:v>42524</c:v>
                </c:pt>
                <c:pt idx="107">
                  <c:v>42527</c:v>
                </c:pt>
                <c:pt idx="108">
                  <c:v>42528</c:v>
                </c:pt>
                <c:pt idx="109">
                  <c:v>42529</c:v>
                </c:pt>
                <c:pt idx="110">
                  <c:v>42530</c:v>
                </c:pt>
                <c:pt idx="111">
                  <c:v>42531</c:v>
                </c:pt>
                <c:pt idx="112">
                  <c:v>42534</c:v>
                </c:pt>
                <c:pt idx="113">
                  <c:v>42535</c:v>
                </c:pt>
                <c:pt idx="114">
                  <c:v>42536</c:v>
                </c:pt>
                <c:pt idx="115">
                  <c:v>42537</c:v>
                </c:pt>
                <c:pt idx="116">
                  <c:v>42538</c:v>
                </c:pt>
                <c:pt idx="117">
                  <c:v>42541</c:v>
                </c:pt>
                <c:pt idx="118">
                  <c:v>42542</c:v>
                </c:pt>
                <c:pt idx="119">
                  <c:v>42543</c:v>
                </c:pt>
                <c:pt idx="120">
                  <c:v>42544</c:v>
                </c:pt>
                <c:pt idx="121">
                  <c:v>42545</c:v>
                </c:pt>
                <c:pt idx="122">
                  <c:v>42548</c:v>
                </c:pt>
                <c:pt idx="123">
                  <c:v>42549</c:v>
                </c:pt>
                <c:pt idx="124">
                  <c:v>42550</c:v>
                </c:pt>
                <c:pt idx="125">
                  <c:v>42551</c:v>
                </c:pt>
                <c:pt idx="126">
                  <c:v>42552</c:v>
                </c:pt>
                <c:pt idx="127">
                  <c:v>42555</c:v>
                </c:pt>
                <c:pt idx="128">
                  <c:v>42556</c:v>
                </c:pt>
                <c:pt idx="129">
                  <c:v>42557</c:v>
                </c:pt>
                <c:pt idx="130">
                  <c:v>42558</c:v>
                </c:pt>
                <c:pt idx="131">
                  <c:v>42559</c:v>
                </c:pt>
                <c:pt idx="132">
                  <c:v>42562</c:v>
                </c:pt>
                <c:pt idx="133">
                  <c:v>42563</c:v>
                </c:pt>
                <c:pt idx="134">
                  <c:v>42564</c:v>
                </c:pt>
                <c:pt idx="135">
                  <c:v>42565</c:v>
                </c:pt>
                <c:pt idx="136">
                  <c:v>42566</c:v>
                </c:pt>
                <c:pt idx="137">
                  <c:v>42569</c:v>
                </c:pt>
                <c:pt idx="138">
                  <c:v>42570</c:v>
                </c:pt>
                <c:pt idx="139">
                  <c:v>42571</c:v>
                </c:pt>
                <c:pt idx="140">
                  <c:v>42572</c:v>
                </c:pt>
                <c:pt idx="141">
                  <c:v>42573</c:v>
                </c:pt>
                <c:pt idx="142">
                  <c:v>42576</c:v>
                </c:pt>
                <c:pt idx="143">
                  <c:v>42577</c:v>
                </c:pt>
                <c:pt idx="144">
                  <c:v>42578</c:v>
                </c:pt>
                <c:pt idx="145">
                  <c:v>42579</c:v>
                </c:pt>
                <c:pt idx="146">
                  <c:v>42580</c:v>
                </c:pt>
                <c:pt idx="147">
                  <c:v>42583</c:v>
                </c:pt>
                <c:pt idx="148">
                  <c:v>42584</c:v>
                </c:pt>
                <c:pt idx="149">
                  <c:v>42585</c:v>
                </c:pt>
                <c:pt idx="150">
                  <c:v>42586</c:v>
                </c:pt>
                <c:pt idx="151">
                  <c:v>42587</c:v>
                </c:pt>
                <c:pt idx="152">
                  <c:v>42590</c:v>
                </c:pt>
                <c:pt idx="153">
                  <c:v>42591</c:v>
                </c:pt>
                <c:pt idx="154">
                  <c:v>42592</c:v>
                </c:pt>
                <c:pt idx="155">
                  <c:v>42593</c:v>
                </c:pt>
                <c:pt idx="156">
                  <c:v>42594</c:v>
                </c:pt>
                <c:pt idx="157">
                  <c:v>42597</c:v>
                </c:pt>
                <c:pt idx="158">
                  <c:v>42598</c:v>
                </c:pt>
                <c:pt idx="159">
                  <c:v>42599</c:v>
                </c:pt>
                <c:pt idx="160">
                  <c:v>42600</c:v>
                </c:pt>
                <c:pt idx="161">
                  <c:v>42601</c:v>
                </c:pt>
                <c:pt idx="162">
                  <c:v>42604</c:v>
                </c:pt>
                <c:pt idx="163">
                  <c:v>42605</c:v>
                </c:pt>
                <c:pt idx="164">
                  <c:v>42606</c:v>
                </c:pt>
                <c:pt idx="165">
                  <c:v>42607</c:v>
                </c:pt>
                <c:pt idx="166">
                  <c:v>42608</c:v>
                </c:pt>
                <c:pt idx="167">
                  <c:v>42611</c:v>
                </c:pt>
                <c:pt idx="168">
                  <c:v>42612</c:v>
                </c:pt>
                <c:pt idx="169">
                  <c:v>42613</c:v>
                </c:pt>
                <c:pt idx="170">
                  <c:v>42614</c:v>
                </c:pt>
                <c:pt idx="171">
                  <c:v>42615</c:v>
                </c:pt>
                <c:pt idx="172">
                  <c:v>42618</c:v>
                </c:pt>
                <c:pt idx="173">
                  <c:v>42619</c:v>
                </c:pt>
                <c:pt idx="174">
                  <c:v>42620</c:v>
                </c:pt>
                <c:pt idx="175">
                  <c:v>42621</c:v>
                </c:pt>
                <c:pt idx="176">
                  <c:v>42622</c:v>
                </c:pt>
                <c:pt idx="177">
                  <c:v>42625</c:v>
                </c:pt>
                <c:pt idx="178">
                  <c:v>42626</c:v>
                </c:pt>
                <c:pt idx="179">
                  <c:v>42627</c:v>
                </c:pt>
                <c:pt idx="180">
                  <c:v>42628</c:v>
                </c:pt>
                <c:pt idx="181">
                  <c:v>42629</c:v>
                </c:pt>
                <c:pt idx="182">
                  <c:v>42632</c:v>
                </c:pt>
                <c:pt idx="183">
                  <c:v>42633</c:v>
                </c:pt>
                <c:pt idx="184">
                  <c:v>42634</c:v>
                </c:pt>
                <c:pt idx="185">
                  <c:v>42635</c:v>
                </c:pt>
                <c:pt idx="186">
                  <c:v>42636</c:v>
                </c:pt>
                <c:pt idx="187">
                  <c:v>42639</c:v>
                </c:pt>
                <c:pt idx="188">
                  <c:v>42640</c:v>
                </c:pt>
                <c:pt idx="189">
                  <c:v>42641</c:v>
                </c:pt>
                <c:pt idx="190">
                  <c:v>42642</c:v>
                </c:pt>
                <c:pt idx="191">
                  <c:v>42643</c:v>
                </c:pt>
                <c:pt idx="192">
                  <c:v>42646</c:v>
                </c:pt>
                <c:pt idx="193">
                  <c:v>42647</c:v>
                </c:pt>
                <c:pt idx="194">
                  <c:v>42648</c:v>
                </c:pt>
                <c:pt idx="195">
                  <c:v>42649</c:v>
                </c:pt>
                <c:pt idx="196">
                  <c:v>42650</c:v>
                </c:pt>
                <c:pt idx="197">
                  <c:v>42653</c:v>
                </c:pt>
                <c:pt idx="198">
                  <c:v>42654</c:v>
                </c:pt>
                <c:pt idx="199">
                  <c:v>42655</c:v>
                </c:pt>
                <c:pt idx="200">
                  <c:v>42656</c:v>
                </c:pt>
                <c:pt idx="201">
                  <c:v>42657</c:v>
                </c:pt>
                <c:pt idx="202">
                  <c:v>42660</c:v>
                </c:pt>
                <c:pt idx="203">
                  <c:v>42661</c:v>
                </c:pt>
                <c:pt idx="204">
                  <c:v>42662</c:v>
                </c:pt>
                <c:pt idx="205">
                  <c:v>42663</c:v>
                </c:pt>
                <c:pt idx="206">
                  <c:v>42664</c:v>
                </c:pt>
                <c:pt idx="207">
                  <c:v>42667</c:v>
                </c:pt>
                <c:pt idx="208">
                  <c:v>42668</c:v>
                </c:pt>
                <c:pt idx="209">
                  <c:v>42669</c:v>
                </c:pt>
                <c:pt idx="210">
                  <c:v>42670</c:v>
                </c:pt>
                <c:pt idx="211">
                  <c:v>42671</c:v>
                </c:pt>
                <c:pt idx="212">
                  <c:v>42674</c:v>
                </c:pt>
                <c:pt idx="213">
                  <c:v>42675</c:v>
                </c:pt>
                <c:pt idx="214">
                  <c:v>42676</c:v>
                </c:pt>
                <c:pt idx="215">
                  <c:v>42677</c:v>
                </c:pt>
                <c:pt idx="216">
                  <c:v>42678</c:v>
                </c:pt>
                <c:pt idx="217">
                  <c:v>42681</c:v>
                </c:pt>
                <c:pt idx="218">
                  <c:v>42683</c:v>
                </c:pt>
                <c:pt idx="219">
                  <c:v>42684</c:v>
                </c:pt>
                <c:pt idx="220">
                  <c:v>42685</c:v>
                </c:pt>
                <c:pt idx="221">
                  <c:v>42688</c:v>
                </c:pt>
                <c:pt idx="222">
                  <c:v>42689</c:v>
                </c:pt>
                <c:pt idx="223">
                  <c:v>42690</c:v>
                </c:pt>
                <c:pt idx="224">
                  <c:v>42691</c:v>
                </c:pt>
                <c:pt idx="225">
                  <c:v>42692</c:v>
                </c:pt>
                <c:pt idx="226">
                  <c:v>42695</c:v>
                </c:pt>
                <c:pt idx="227">
                  <c:v>42696</c:v>
                </c:pt>
                <c:pt idx="228">
                  <c:v>42697</c:v>
                </c:pt>
                <c:pt idx="229">
                  <c:v>42699</c:v>
                </c:pt>
                <c:pt idx="230">
                  <c:v>42702</c:v>
                </c:pt>
                <c:pt idx="231">
                  <c:v>42703</c:v>
                </c:pt>
                <c:pt idx="232">
                  <c:v>42704</c:v>
                </c:pt>
                <c:pt idx="233">
                  <c:v>42705</c:v>
                </c:pt>
                <c:pt idx="234">
                  <c:v>42706</c:v>
                </c:pt>
                <c:pt idx="235">
                  <c:v>42709</c:v>
                </c:pt>
                <c:pt idx="236">
                  <c:v>42710</c:v>
                </c:pt>
                <c:pt idx="237">
                  <c:v>42711</c:v>
                </c:pt>
                <c:pt idx="238">
                  <c:v>42712</c:v>
                </c:pt>
                <c:pt idx="239">
                  <c:v>42713</c:v>
                </c:pt>
                <c:pt idx="240">
                  <c:v>42716</c:v>
                </c:pt>
                <c:pt idx="241">
                  <c:v>42717</c:v>
                </c:pt>
                <c:pt idx="242">
                  <c:v>42718</c:v>
                </c:pt>
                <c:pt idx="243">
                  <c:v>42719</c:v>
                </c:pt>
                <c:pt idx="244">
                  <c:v>42720</c:v>
                </c:pt>
                <c:pt idx="245">
                  <c:v>42723</c:v>
                </c:pt>
                <c:pt idx="246">
                  <c:v>42724</c:v>
                </c:pt>
                <c:pt idx="247">
                  <c:v>42725</c:v>
                </c:pt>
                <c:pt idx="248">
                  <c:v>42726</c:v>
                </c:pt>
                <c:pt idx="249">
                  <c:v>42727</c:v>
                </c:pt>
                <c:pt idx="250">
                  <c:v>42731</c:v>
                </c:pt>
                <c:pt idx="251">
                  <c:v>42732</c:v>
                </c:pt>
                <c:pt idx="252">
                  <c:v>42733</c:v>
                </c:pt>
                <c:pt idx="253">
                  <c:v>42734</c:v>
                </c:pt>
                <c:pt idx="254">
                  <c:v>42738</c:v>
                </c:pt>
                <c:pt idx="255">
                  <c:v>42739</c:v>
                </c:pt>
                <c:pt idx="256">
                  <c:v>42740</c:v>
                </c:pt>
                <c:pt idx="257">
                  <c:v>42741</c:v>
                </c:pt>
                <c:pt idx="258">
                  <c:v>42744</c:v>
                </c:pt>
                <c:pt idx="259">
                  <c:v>42745</c:v>
                </c:pt>
                <c:pt idx="260">
                  <c:v>42746</c:v>
                </c:pt>
                <c:pt idx="261">
                  <c:v>42747</c:v>
                </c:pt>
                <c:pt idx="262">
                  <c:v>42748</c:v>
                </c:pt>
                <c:pt idx="263">
                  <c:v>42751</c:v>
                </c:pt>
                <c:pt idx="264">
                  <c:v>42752</c:v>
                </c:pt>
                <c:pt idx="265">
                  <c:v>42753</c:v>
                </c:pt>
                <c:pt idx="266">
                  <c:v>42754</c:v>
                </c:pt>
                <c:pt idx="267">
                  <c:v>42755</c:v>
                </c:pt>
                <c:pt idx="268">
                  <c:v>42758</c:v>
                </c:pt>
                <c:pt idx="269">
                  <c:v>42759</c:v>
                </c:pt>
                <c:pt idx="270">
                  <c:v>42760</c:v>
                </c:pt>
                <c:pt idx="271">
                  <c:v>42761</c:v>
                </c:pt>
                <c:pt idx="272">
                  <c:v>42762</c:v>
                </c:pt>
                <c:pt idx="273">
                  <c:v>42765</c:v>
                </c:pt>
                <c:pt idx="274">
                  <c:v>42766</c:v>
                </c:pt>
                <c:pt idx="275">
                  <c:v>42767</c:v>
                </c:pt>
                <c:pt idx="276">
                  <c:v>42768</c:v>
                </c:pt>
                <c:pt idx="277">
                  <c:v>42769</c:v>
                </c:pt>
                <c:pt idx="278">
                  <c:v>42772</c:v>
                </c:pt>
                <c:pt idx="279">
                  <c:v>42773</c:v>
                </c:pt>
                <c:pt idx="280">
                  <c:v>42774</c:v>
                </c:pt>
                <c:pt idx="281">
                  <c:v>42775</c:v>
                </c:pt>
                <c:pt idx="282">
                  <c:v>42776</c:v>
                </c:pt>
                <c:pt idx="283">
                  <c:v>42779</c:v>
                </c:pt>
                <c:pt idx="284">
                  <c:v>42780</c:v>
                </c:pt>
                <c:pt idx="285">
                  <c:v>42781</c:v>
                </c:pt>
                <c:pt idx="286">
                  <c:v>42782</c:v>
                </c:pt>
                <c:pt idx="287">
                  <c:v>42783</c:v>
                </c:pt>
                <c:pt idx="288">
                  <c:v>42787</c:v>
                </c:pt>
              </c:numCache>
            </c:numRef>
          </c:cat>
          <c:val>
            <c:numRef>
              <c:f>CRB指數!$B$1231:$B$1519</c:f>
              <c:numCache>
                <c:formatCode>General</c:formatCode>
                <c:ptCount val="289"/>
                <c:pt idx="0">
                  <c:v>174.49</c:v>
                </c:pt>
                <c:pt idx="1">
                  <c:v>173.07</c:v>
                </c:pt>
                <c:pt idx="2">
                  <c:v>169.45</c:v>
                </c:pt>
                <c:pt idx="3">
                  <c:v>168.54</c:v>
                </c:pt>
                <c:pt idx="4">
                  <c:v>168.58</c:v>
                </c:pt>
                <c:pt idx="5">
                  <c:v>164.24</c:v>
                </c:pt>
                <c:pt idx="6">
                  <c:v>162.07</c:v>
                </c:pt>
                <c:pt idx="7">
                  <c:v>162.38999999999999</c:v>
                </c:pt>
                <c:pt idx="8">
                  <c:v>163.12</c:v>
                </c:pt>
                <c:pt idx="9">
                  <c:v>159.93</c:v>
                </c:pt>
                <c:pt idx="10">
                  <c:v>159.93</c:v>
                </c:pt>
                <c:pt idx="11">
                  <c:v>159.47999999999999</c:v>
                </c:pt>
                <c:pt idx="12">
                  <c:v>156.32</c:v>
                </c:pt>
                <c:pt idx="13">
                  <c:v>159.13999999999999</c:v>
                </c:pt>
                <c:pt idx="14">
                  <c:v>163.80000000000001</c:v>
                </c:pt>
                <c:pt idx="15">
                  <c:v>160.46</c:v>
                </c:pt>
                <c:pt idx="16">
                  <c:v>162.68</c:v>
                </c:pt>
                <c:pt idx="17">
                  <c:v>164.18</c:v>
                </c:pt>
                <c:pt idx="18">
                  <c:v>165.22</c:v>
                </c:pt>
                <c:pt idx="19">
                  <c:v>166.75</c:v>
                </c:pt>
                <c:pt idx="20">
                  <c:v>163.49</c:v>
                </c:pt>
                <c:pt idx="21">
                  <c:v>160.18</c:v>
                </c:pt>
                <c:pt idx="22">
                  <c:v>164.19</c:v>
                </c:pt>
                <c:pt idx="23">
                  <c:v>163.44999999999999</c:v>
                </c:pt>
                <c:pt idx="24">
                  <c:v>163.44999999999999</c:v>
                </c:pt>
                <c:pt idx="25">
                  <c:v>163.44999999999999</c:v>
                </c:pt>
                <c:pt idx="26">
                  <c:v>163.44999999999999</c:v>
                </c:pt>
                <c:pt idx="27">
                  <c:v>156.4</c:v>
                </c:pt>
                <c:pt idx="28">
                  <c:v>155.01</c:v>
                </c:pt>
                <c:pt idx="29">
                  <c:v>160.36000000000001</c:v>
                </c:pt>
                <c:pt idx="30">
                  <c:v>160.36000000000001</c:v>
                </c:pt>
                <c:pt idx="31">
                  <c:v>158.87</c:v>
                </c:pt>
                <c:pt idx="32">
                  <c:v>162.54</c:v>
                </c:pt>
                <c:pt idx="33">
                  <c:v>161.88999999999999</c:v>
                </c:pt>
                <c:pt idx="34">
                  <c:v>159.63</c:v>
                </c:pt>
                <c:pt idx="35">
                  <c:v>162.63999999999999</c:v>
                </c:pt>
                <c:pt idx="36">
                  <c:v>161.49</c:v>
                </c:pt>
                <c:pt idx="37">
                  <c:v>161.49</c:v>
                </c:pt>
                <c:pt idx="38">
                  <c:v>161.66999999999999</c:v>
                </c:pt>
                <c:pt idx="39">
                  <c:v>163.22</c:v>
                </c:pt>
                <c:pt idx="40">
                  <c:v>163.87</c:v>
                </c:pt>
                <c:pt idx="41">
                  <c:v>164.62</c:v>
                </c:pt>
                <c:pt idx="42">
                  <c:v>165.04</c:v>
                </c:pt>
                <c:pt idx="43">
                  <c:v>168.55</c:v>
                </c:pt>
                <c:pt idx="44">
                  <c:v>171.7</c:v>
                </c:pt>
                <c:pt idx="45">
                  <c:v>169.47</c:v>
                </c:pt>
                <c:pt idx="46">
                  <c:v>172.22</c:v>
                </c:pt>
                <c:pt idx="47">
                  <c:v>171.89</c:v>
                </c:pt>
                <c:pt idx="48">
                  <c:v>173.53</c:v>
                </c:pt>
                <c:pt idx="49">
                  <c:v>172.38</c:v>
                </c:pt>
                <c:pt idx="50">
                  <c:v>171.07</c:v>
                </c:pt>
                <c:pt idx="51">
                  <c:v>173.76</c:v>
                </c:pt>
                <c:pt idx="52">
                  <c:v>177.66</c:v>
                </c:pt>
                <c:pt idx="53">
                  <c:v>176.35</c:v>
                </c:pt>
                <c:pt idx="54">
                  <c:v>176.37</c:v>
                </c:pt>
                <c:pt idx="55">
                  <c:v>177.12</c:v>
                </c:pt>
                <c:pt idx="56">
                  <c:v>173.24</c:v>
                </c:pt>
                <c:pt idx="57">
                  <c:v>172.18</c:v>
                </c:pt>
                <c:pt idx="58">
                  <c:v>172.57</c:v>
                </c:pt>
                <c:pt idx="59">
                  <c:v>171.47</c:v>
                </c:pt>
                <c:pt idx="60">
                  <c:v>170.97</c:v>
                </c:pt>
                <c:pt idx="61">
                  <c:v>170.52</c:v>
                </c:pt>
                <c:pt idx="62">
                  <c:v>168.03</c:v>
                </c:pt>
                <c:pt idx="63">
                  <c:v>165.79</c:v>
                </c:pt>
                <c:pt idx="64">
                  <c:v>165.22</c:v>
                </c:pt>
                <c:pt idx="65">
                  <c:v>167.52</c:v>
                </c:pt>
                <c:pt idx="66">
                  <c:v>166.84</c:v>
                </c:pt>
                <c:pt idx="67">
                  <c:v>171.04</c:v>
                </c:pt>
                <c:pt idx="68">
                  <c:v>171.82</c:v>
                </c:pt>
                <c:pt idx="69">
                  <c:v>175.49</c:v>
                </c:pt>
                <c:pt idx="70">
                  <c:v>175.65</c:v>
                </c:pt>
                <c:pt idx="71">
                  <c:v>174.77</c:v>
                </c:pt>
                <c:pt idx="72">
                  <c:v>173.64</c:v>
                </c:pt>
                <c:pt idx="73">
                  <c:v>174.11</c:v>
                </c:pt>
                <c:pt idx="74">
                  <c:v>177.92</c:v>
                </c:pt>
                <c:pt idx="75">
                  <c:v>181.44</c:v>
                </c:pt>
                <c:pt idx="76">
                  <c:v>179.88</c:v>
                </c:pt>
                <c:pt idx="77">
                  <c:v>179.65</c:v>
                </c:pt>
                <c:pt idx="78">
                  <c:v>178.87</c:v>
                </c:pt>
                <c:pt idx="79">
                  <c:v>181.48</c:v>
                </c:pt>
                <c:pt idx="80">
                  <c:v>182.49</c:v>
                </c:pt>
                <c:pt idx="81">
                  <c:v>183.16</c:v>
                </c:pt>
                <c:pt idx="82">
                  <c:v>184.61</c:v>
                </c:pt>
                <c:pt idx="83">
                  <c:v>182.53</c:v>
                </c:pt>
                <c:pt idx="84">
                  <c:v>179.84</c:v>
                </c:pt>
                <c:pt idx="85">
                  <c:v>179.87</c:v>
                </c:pt>
                <c:pt idx="86">
                  <c:v>178.93</c:v>
                </c:pt>
                <c:pt idx="87">
                  <c:v>179.91</c:v>
                </c:pt>
                <c:pt idx="88">
                  <c:v>177.03</c:v>
                </c:pt>
                <c:pt idx="89">
                  <c:v>180.28</c:v>
                </c:pt>
                <c:pt idx="90">
                  <c:v>183.34</c:v>
                </c:pt>
                <c:pt idx="91">
                  <c:v>183.65</c:v>
                </c:pt>
                <c:pt idx="92">
                  <c:v>182.55</c:v>
                </c:pt>
                <c:pt idx="93">
                  <c:v>184.58</c:v>
                </c:pt>
                <c:pt idx="94">
                  <c:v>185.86</c:v>
                </c:pt>
                <c:pt idx="95">
                  <c:v>185.4</c:v>
                </c:pt>
                <c:pt idx="96">
                  <c:v>183.88</c:v>
                </c:pt>
                <c:pt idx="97">
                  <c:v>184.21</c:v>
                </c:pt>
                <c:pt idx="98">
                  <c:v>183.19</c:v>
                </c:pt>
                <c:pt idx="99">
                  <c:v>183.35</c:v>
                </c:pt>
                <c:pt idx="100">
                  <c:v>185.3</c:v>
                </c:pt>
                <c:pt idx="101">
                  <c:v>185.59</c:v>
                </c:pt>
                <c:pt idx="102">
                  <c:v>186.14</c:v>
                </c:pt>
                <c:pt idx="103">
                  <c:v>186.15</c:v>
                </c:pt>
                <c:pt idx="104">
                  <c:v>186.82</c:v>
                </c:pt>
                <c:pt idx="105">
                  <c:v>188.03</c:v>
                </c:pt>
                <c:pt idx="106">
                  <c:v>188.67</c:v>
                </c:pt>
                <c:pt idx="107">
                  <c:v>191.27</c:v>
                </c:pt>
                <c:pt idx="108">
                  <c:v>192.43</c:v>
                </c:pt>
                <c:pt idx="109">
                  <c:v>192.43</c:v>
                </c:pt>
                <c:pt idx="110">
                  <c:v>195.1</c:v>
                </c:pt>
                <c:pt idx="111">
                  <c:v>192.89</c:v>
                </c:pt>
                <c:pt idx="112">
                  <c:v>192.9</c:v>
                </c:pt>
                <c:pt idx="113">
                  <c:v>192.21</c:v>
                </c:pt>
                <c:pt idx="114">
                  <c:v>191.74</c:v>
                </c:pt>
                <c:pt idx="115">
                  <c:v>188.89</c:v>
                </c:pt>
                <c:pt idx="116">
                  <c:v>192.38</c:v>
                </c:pt>
                <c:pt idx="117">
                  <c:v>194.41</c:v>
                </c:pt>
                <c:pt idx="118">
                  <c:v>193.08</c:v>
                </c:pt>
                <c:pt idx="119">
                  <c:v>191.81</c:v>
                </c:pt>
                <c:pt idx="120">
                  <c:v>193.52</c:v>
                </c:pt>
                <c:pt idx="121">
                  <c:v>188.69</c:v>
                </c:pt>
                <c:pt idx="122">
                  <c:v>187.57</c:v>
                </c:pt>
                <c:pt idx="123">
                  <c:v>191.54</c:v>
                </c:pt>
                <c:pt idx="124">
                  <c:v>194.64</c:v>
                </c:pt>
                <c:pt idx="125">
                  <c:v>192.57</c:v>
                </c:pt>
                <c:pt idx="126">
                  <c:v>194.26</c:v>
                </c:pt>
                <c:pt idx="127">
                  <c:v>194.26</c:v>
                </c:pt>
                <c:pt idx="128">
                  <c:v>189.66</c:v>
                </c:pt>
                <c:pt idx="129">
                  <c:v>189.96</c:v>
                </c:pt>
                <c:pt idx="130">
                  <c:v>185.7</c:v>
                </c:pt>
                <c:pt idx="131">
                  <c:v>187.17</c:v>
                </c:pt>
                <c:pt idx="132">
                  <c:v>186.71</c:v>
                </c:pt>
                <c:pt idx="133">
                  <c:v>190.23</c:v>
                </c:pt>
                <c:pt idx="134">
                  <c:v>188.59</c:v>
                </c:pt>
                <c:pt idx="135">
                  <c:v>190.1</c:v>
                </c:pt>
                <c:pt idx="136">
                  <c:v>188.86</c:v>
                </c:pt>
                <c:pt idx="137">
                  <c:v>188.19</c:v>
                </c:pt>
                <c:pt idx="138">
                  <c:v>186.1</c:v>
                </c:pt>
                <c:pt idx="139">
                  <c:v>185.09</c:v>
                </c:pt>
                <c:pt idx="140">
                  <c:v>183.67</c:v>
                </c:pt>
                <c:pt idx="141">
                  <c:v>182.9</c:v>
                </c:pt>
                <c:pt idx="142">
                  <c:v>181.31</c:v>
                </c:pt>
                <c:pt idx="143">
                  <c:v>181.22</c:v>
                </c:pt>
                <c:pt idx="144">
                  <c:v>179.62</c:v>
                </c:pt>
                <c:pt idx="145">
                  <c:v>179.21</c:v>
                </c:pt>
                <c:pt idx="146">
                  <c:v>181.01</c:v>
                </c:pt>
                <c:pt idx="147">
                  <c:v>178.21</c:v>
                </c:pt>
                <c:pt idx="148">
                  <c:v>177.32</c:v>
                </c:pt>
                <c:pt idx="149">
                  <c:v>179.79</c:v>
                </c:pt>
                <c:pt idx="150">
                  <c:v>181.35</c:v>
                </c:pt>
                <c:pt idx="151">
                  <c:v>181.8</c:v>
                </c:pt>
                <c:pt idx="152">
                  <c:v>182.79</c:v>
                </c:pt>
                <c:pt idx="153">
                  <c:v>181.43</c:v>
                </c:pt>
                <c:pt idx="154">
                  <c:v>179.55</c:v>
                </c:pt>
                <c:pt idx="155">
                  <c:v>181.99</c:v>
                </c:pt>
                <c:pt idx="156">
                  <c:v>182.68</c:v>
                </c:pt>
                <c:pt idx="157">
                  <c:v>185.14</c:v>
                </c:pt>
                <c:pt idx="158">
                  <c:v>186.64</c:v>
                </c:pt>
                <c:pt idx="159">
                  <c:v>186.9</c:v>
                </c:pt>
                <c:pt idx="160">
                  <c:v>189.34</c:v>
                </c:pt>
                <c:pt idx="161">
                  <c:v>188.78</c:v>
                </c:pt>
                <c:pt idx="162">
                  <c:v>187.08</c:v>
                </c:pt>
                <c:pt idx="163">
                  <c:v>188.38</c:v>
                </c:pt>
                <c:pt idx="164">
                  <c:v>185.75</c:v>
                </c:pt>
                <c:pt idx="165">
                  <c:v>186.24</c:v>
                </c:pt>
                <c:pt idx="166">
                  <c:v>186.11</c:v>
                </c:pt>
                <c:pt idx="167">
                  <c:v>184.43</c:v>
                </c:pt>
                <c:pt idx="168">
                  <c:v>182.82</c:v>
                </c:pt>
                <c:pt idx="169">
                  <c:v>180.21</c:v>
                </c:pt>
                <c:pt idx="170">
                  <c:v>178.21</c:v>
                </c:pt>
                <c:pt idx="171">
                  <c:v>179.99</c:v>
                </c:pt>
                <c:pt idx="172">
                  <c:v>179.99</c:v>
                </c:pt>
                <c:pt idx="173">
                  <c:v>180.9</c:v>
                </c:pt>
                <c:pt idx="174">
                  <c:v>182.47</c:v>
                </c:pt>
                <c:pt idx="175">
                  <c:v>185.63</c:v>
                </c:pt>
                <c:pt idx="176">
                  <c:v>182.54</c:v>
                </c:pt>
                <c:pt idx="177">
                  <c:v>182.94</c:v>
                </c:pt>
                <c:pt idx="178">
                  <c:v>180.56</c:v>
                </c:pt>
                <c:pt idx="179">
                  <c:v>179.49</c:v>
                </c:pt>
                <c:pt idx="180">
                  <c:v>180.68</c:v>
                </c:pt>
                <c:pt idx="181">
                  <c:v>180.78</c:v>
                </c:pt>
                <c:pt idx="182">
                  <c:v>181.64</c:v>
                </c:pt>
                <c:pt idx="183">
                  <c:v>182.97</c:v>
                </c:pt>
                <c:pt idx="184">
                  <c:v>184.86</c:v>
                </c:pt>
                <c:pt idx="185">
                  <c:v>186.32</c:v>
                </c:pt>
                <c:pt idx="186">
                  <c:v>183.1</c:v>
                </c:pt>
                <c:pt idx="187">
                  <c:v>184.98</c:v>
                </c:pt>
                <c:pt idx="188">
                  <c:v>183.11</c:v>
                </c:pt>
                <c:pt idx="189">
                  <c:v>185.9</c:v>
                </c:pt>
                <c:pt idx="190">
                  <c:v>185.83</c:v>
                </c:pt>
                <c:pt idx="191">
                  <c:v>186.32</c:v>
                </c:pt>
                <c:pt idx="192">
                  <c:v>187.03</c:v>
                </c:pt>
                <c:pt idx="193">
                  <c:v>187.3</c:v>
                </c:pt>
                <c:pt idx="194">
                  <c:v>188.78</c:v>
                </c:pt>
                <c:pt idx="195">
                  <c:v>188.54</c:v>
                </c:pt>
                <c:pt idx="196">
                  <c:v>188.32</c:v>
                </c:pt>
                <c:pt idx="197">
                  <c:v>190.28</c:v>
                </c:pt>
                <c:pt idx="198">
                  <c:v>189.16</c:v>
                </c:pt>
                <c:pt idx="199">
                  <c:v>188.07</c:v>
                </c:pt>
                <c:pt idx="200">
                  <c:v>189.14</c:v>
                </c:pt>
                <c:pt idx="201">
                  <c:v>189.47</c:v>
                </c:pt>
                <c:pt idx="202">
                  <c:v>189.39</c:v>
                </c:pt>
                <c:pt idx="203">
                  <c:v>189.78</c:v>
                </c:pt>
                <c:pt idx="204">
                  <c:v>190.77</c:v>
                </c:pt>
                <c:pt idx="205">
                  <c:v>188.78</c:v>
                </c:pt>
                <c:pt idx="206">
                  <c:v>189.4</c:v>
                </c:pt>
                <c:pt idx="207">
                  <c:v>189.44</c:v>
                </c:pt>
                <c:pt idx="208">
                  <c:v>189.35</c:v>
                </c:pt>
                <c:pt idx="209">
                  <c:v>188.72</c:v>
                </c:pt>
                <c:pt idx="210">
                  <c:v>190.05</c:v>
                </c:pt>
                <c:pt idx="211">
                  <c:v>189.21</c:v>
                </c:pt>
                <c:pt idx="212">
                  <c:v>186.28</c:v>
                </c:pt>
                <c:pt idx="213">
                  <c:v>185.81</c:v>
                </c:pt>
                <c:pt idx="214">
                  <c:v>184.29</c:v>
                </c:pt>
                <c:pt idx="215">
                  <c:v>183.38</c:v>
                </c:pt>
                <c:pt idx="216">
                  <c:v>182.5</c:v>
                </c:pt>
                <c:pt idx="217">
                  <c:v>183.5</c:v>
                </c:pt>
                <c:pt idx="218">
                  <c:v>183.99</c:v>
                </c:pt>
                <c:pt idx="219">
                  <c:v>183.33</c:v>
                </c:pt>
                <c:pt idx="220">
                  <c:v>180.74</c:v>
                </c:pt>
                <c:pt idx="221">
                  <c:v>180.25</c:v>
                </c:pt>
                <c:pt idx="222">
                  <c:v>183.08</c:v>
                </c:pt>
                <c:pt idx="223">
                  <c:v>182.34</c:v>
                </c:pt>
                <c:pt idx="224">
                  <c:v>182.44</c:v>
                </c:pt>
                <c:pt idx="225">
                  <c:v>183.14</c:v>
                </c:pt>
                <c:pt idx="226">
                  <c:v>187.31</c:v>
                </c:pt>
                <c:pt idx="227">
                  <c:v>187.56</c:v>
                </c:pt>
                <c:pt idx="228">
                  <c:v>187.69</c:v>
                </c:pt>
                <c:pt idx="229">
                  <c:v>185.73</c:v>
                </c:pt>
                <c:pt idx="230">
                  <c:v>187.76</c:v>
                </c:pt>
                <c:pt idx="231">
                  <c:v>183.98</c:v>
                </c:pt>
                <c:pt idx="232">
                  <c:v>189.31</c:v>
                </c:pt>
                <c:pt idx="233">
                  <c:v>191.41</c:v>
                </c:pt>
                <c:pt idx="234">
                  <c:v>191.69</c:v>
                </c:pt>
                <c:pt idx="235">
                  <c:v>193.48</c:v>
                </c:pt>
                <c:pt idx="236">
                  <c:v>192.53</c:v>
                </c:pt>
                <c:pt idx="237">
                  <c:v>190.85</c:v>
                </c:pt>
                <c:pt idx="238">
                  <c:v>191.41</c:v>
                </c:pt>
                <c:pt idx="239">
                  <c:v>191.98</c:v>
                </c:pt>
                <c:pt idx="240">
                  <c:v>193.35</c:v>
                </c:pt>
                <c:pt idx="241">
                  <c:v>193.46</c:v>
                </c:pt>
                <c:pt idx="242">
                  <c:v>191.79</c:v>
                </c:pt>
                <c:pt idx="243">
                  <c:v>190.48</c:v>
                </c:pt>
                <c:pt idx="244">
                  <c:v>191.43</c:v>
                </c:pt>
                <c:pt idx="245">
                  <c:v>191.22</c:v>
                </c:pt>
                <c:pt idx="246">
                  <c:v>190.57</c:v>
                </c:pt>
                <c:pt idx="247">
                  <c:v>190.78</c:v>
                </c:pt>
                <c:pt idx="248">
                  <c:v>190.31</c:v>
                </c:pt>
                <c:pt idx="249">
                  <c:v>190.53</c:v>
                </c:pt>
                <c:pt idx="250">
                  <c:v>192.75</c:v>
                </c:pt>
                <c:pt idx="251">
                  <c:v>193.03</c:v>
                </c:pt>
                <c:pt idx="252">
                  <c:v>192.9</c:v>
                </c:pt>
                <c:pt idx="253">
                  <c:v>192.51</c:v>
                </c:pt>
                <c:pt idx="254">
                  <c:v>190.15</c:v>
                </c:pt>
                <c:pt idx="255">
                  <c:v>192.98</c:v>
                </c:pt>
                <c:pt idx="256">
                  <c:v>193.71</c:v>
                </c:pt>
                <c:pt idx="257">
                  <c:v>193.54</c:v>
                </c:pt>
                <c:pt idx="258">
                  <c:v>190.6</c:v>
                </c:pt>
                <c:pt idx="259">
                  <c:v>191.14</c:v>
                </c:pt>
                <c:pt idx="260">
                  <c:v>192.29</c:v>
                </c:pt>
                <c:pt idx="261">
                  <c:v>194.97</c:v>
                </c:pt>
                <c:pt idx="262">
                  <c:v>194.54</c:v>
                </c:pt>
                <c:pt idx="263">
                  <c:v>194.54</c:v>
                </c:pt>
                <c:pt idx="264">
                  <c:v>195.14</c:v>
                </c:pt>
                <c:pt idx="265">
                  <c:v>193.36</c:v>
                </c:pt>
                <c:pt idx="266">
                  <c:v>192.96</c:v>
                </c:pt>
                <c:pt idx="267">
                  <c:v>194.02</c:v>
                </c:pt>
                <c:pt idx="268">
                  <c:v>194.44</c:v>
                </c:pt>
                <c:pt idx="269">
                  <c:v>194.95</c:v>
                </c:pt>
                <c:pt idx="270">
                  <c:v>193.98</c:v>
                </c:pt>
                <c:pt idx="271">
                  <c:v>194.26</c:v>
                </c:pt>
                <c:pt idx="272">
                  <c:v>193.43</c:v>
                </c:pt>
                <c:pt idx="273">
                  <c:v>191.26</c:v>
                </c:pt>
                <c:pt idx="274">
                  <c:v>192.04</c:v>
                </c:pt>
                <c:pt idx="275">
                  <c:v>194.34</c:v>
                </c:pt>
                <c:pt idx="276">
                  <c:v>193.52</c:v>
                </c:pt>
                <c:pt idx="277">
                  <c:v>193.2</c:v>
                </c:pt>
                <c:pt idx="278">
                  <c:v>192.16</c:v>
                </c:pt>
                <c:pt idx="279">
                  <c:v>191.37</c:v>
                </c:pt>
                <c:pt idx="280">
                  <c:v>192.26</c:v>
                </c:pt>
                <c:pt idx="281">
                  <c:v>192.76</c:v>
                </c:pt>
                <c:pt idx="282">
                  <c:v>194.04</c:v>
                </c:pt>
                <c:pt idx="283">
                  <c:v>192.06</c:v>
                </c:pt>
                <c:pt idx="284">
                  <c:v>192.28</c:v>
                </c:pt>
                <c:pt idx="285">
                  <c:v>193.26</c:v>
                </c:pt>
                <c:pt idx="286">
                  <c:v>192.76</c:v>
                </c:pt>
                <c:pt idx="287">
                  <c:v>192.12</c:v>
                </c:pt>
                <c:pt idx="288">
                  <c:v>192.05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442624"/>
        <c:axId val="37490624"/>
      </c:lineChart>
      <c:dateAx>
        <c:axId val="52442624"/>
        <c:scaling>
          <c:orientation val="minMax"/>
        </c:scaling>
        <c:delete val="0"/>
        <c:axPos val="b"/>
        <c:numFmt formatCode="m/d;@" sourceLinked="0"/>
        <c:majorTickMark val="out"/>
        <c:minorTickMark val="none"/>
        <c:tickLblPos val="nextTo"/>
        <c:spPr>
          <a:ln w="12700"/>
        </c:spPr>
        <c:crossAx val="37490624"/>
        <c:crosses val="autoZero"/>
        <c:auto val="1"/>
        <c:lblOffset val="100"/>
        <c:baseTimeUnit val="days"/>
        <c:majorUnit val="1"/>
        <c:majorTimeUnit val="months"/>
      </c:dateAx>
      <c:valAx>
        <c:axId val="37490624"/>
        <c:scaling>
          <c:orientation val="minMax"/>
          <c:max val="220"/>
          <c:min val="14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/>
        </c:spPr>
        <c:crossAx val="52442624"/>
        <c:crosses val="autoZero"/>
        <c:crossBetween val="between"/>
        <c:majorUnit val="30"/>
      </c:valAx>
      <c:spPr>
        <a:ln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057241796015333"/>
          <c:y val="0.10306962788818691"/>
          <c:w val="0.60384909134110187"/>
          <c:h val="0.81813316676289816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工作表1!$C$13</c:f>
              <c:strCache>
                <c:ptCount val="1"/>
                <c:pt idx="0">
                  <c:v>2016/12/30-2017/2/21</c:v>
                </c:pt>
              </c:strCache>
            </c:strRef>
          </c:tx>
          <c:spPr>
            <a:solidFill>
              <a:srgbClr val="0066CC"/>
            </a:solidFill>
            <a:ln w="9525" cap="flat" cmpd="sng" algn="ctr">
              <a:solidFill>
                <a:srgbClr val="0066CC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5.5188155981515975E-3"/>
                  <c:y val="8.90814487204448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1394492723580612E-4"/>
                  <c:y val="9.7491986705255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951715785206734E-2"/>
                  <c:y val="1.78859006290344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8.9483960804837557E-5"/>
                  <c:y val="1.79214611794976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1.78859006290344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"/>
                  <c:y val="1.78859006290344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0"/>
                  <c:y val="4.25585674585125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5.4505817852286229E-3"/>
                  <c:y val="1.23219263342851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2606502323551226E-3"/>
                  <c:y val="8.70942652162796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aseline="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工作表1!$A$14:$A$24</c:f>
              <c:strCache>
                <c:ptCount val="11"/>
                <c:pt idx="0">
                  <c:v>上海A股</c:v>
                </c:pt>
                <c:pt idx="1">
                  <c:v>泰國SET</c:v>
                </c:pt>
                <c:pt idx="2">
                  <c:v>臺北加權</c:v>
                </c:pt>
                <c:pt idx="3">
                  <c:v>印尼JSX</c:v>
                </c:pt>
                <c:pt idx="4">
                  <c:v>首爾綜合</c:v>
                </c:pt>
                <c:pt idx="5">
                  <c:v>馬來西亞綜合</c:v>
                </c:pt>
                <c:pt idx="6">
                  <c:v>法蘭克福DAX</c:v>
                </c:pt>
                <c:pt idx="7">
                  <c:v>東京日經225</c:v>
                </c:pt>
                <c:pt idx="8">
                  <c:v>紐約道瓊工業</c:v>
                </c:pt>
                <c:pt idx="9">
                  <c:v>法國CAC40</c:v>
                </c:pt>
                <c:pt idx="10">
                  <c:v>英國金融時報100</c:v>
                </c:pt>
              </c:strCache>
            </c:strRef>
          </c:cat>
          <c:val>
            <c:numRef>
              <c:f>工作表1!$C$14:$C$24</c:f>
              <c:numCache>
                <c:formatCode>0.0_ </c:formatCode>
                <c:ptCount val="11"/>
                <c:pt idx="0">
                  <c:v>4.8332251145529082</c:v>
                </c:pt>
                <c:pt idx="1">
                  <c:v>1.3921474587475835</c:v>
                </c:pt>
                <c:pt idx="2">
                  <c:v>5.5160749986491675</c:v>
                </c:pt>
                <c:pt idx="3">
                  <c:v>0.8359716057757316</c:v>
                </c:pt>
                <c:pt idx="4">
                  <c:v>3.7735755948797411</c:v>
                </c:pt>
                <c:pt idx="5">
                  <c:v>3.9482740767361246</c:v>
                </c:pt>
                <c:pt idx="6">
                  <c:v>4.2368039188019235</c:v>
                </c:pt>
                <c:pt idx="7">
                  <c:v>1.3972210436441257</c:v>
                </c:pt>
                <c:pt idx="8">
                  <c:v>4.9608857134182838</c:v>
                </c:pt>
                <c:pt idx="9">
                  <c:v>0.54398012467324897</c:v>
                </c:pt>
                <c:pt idx="10">
                  <c:v>1.8480023288465874</c:v>
                </c:pt>
              </c:numCache>
            </c:numRef>
          </c:val>
        </c:ser>
        <c:ser>
          <c:idx val="0"/>
          <c:order val="1"/>
          <c:tx>
            <c:strRef>
              <c:f>工作表1!$B$13</c:f>
              <c:strCache>
                <c:ptCount val="1"/>
                <c:pt idx="0">
                  <c:v>2015/12/31-2016/12/30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tint val="66000"/>
                    <a:satMod val="160000"/>
                  </a:srgbClr>
                </a:gs>
                <a:gs pos="50000">
                  <a:srgbClr val="C00000">
                    <a:tint val="44500"/>
                    <a:satMod val="160000"/>
                  </a:srgbClr>
                </a:gs>
                <a:gs pos="100000">
                  <a:srgbClr val="C00000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  <a:ln>
              <a:solidFill>
                <a:srgbClr val="C00000"/>
              </a:solidFill>
            </a:ln>
          </c:spPr>
          <c:invertIfNegative val="0"/>
          <c:dLbls>
            <c:dLbl>
              <c:idx val="0"/>
              <c:layout>
                <c:manualLayout>
                  <c:x val="1.1836775246976804E-3"/>
                  <c:y val="-7.108231467224484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9244079555493401E-3"/>
                  <c:y val="-2.94815290698335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9.1704965587301266E-3"/>
                  <c:y val="-4.573019379705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9470957240806864E-3"/>
                  <c:y val="-4.93076190224054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006211731926654E-3"/>
                  <c:y val="-1.31466221913042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5201313757178428E-3"/>
                  <c:y val="-2.2586200367746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"/>
                  <c:y val="3.95189147794829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2.4480408270035696E-3"/>
                  <c:y val="-8.57361350822082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1.2050149949116885E-2"/>
                  <c:y val="-4.02970487482729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8.1221710968384497E-3"/>
                  <c:y val="-8.90687946764220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aseline="0">
                    <a:solidFill>
                      <a:srgbClr val="003399"/>
                    </a:solidFill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工作表1!$A$14:$A$24</c:f>
              <c:strCache>
                <c:ptCount val="11"/>
                <c:pt idx="0">
                  <c:v>上海A股</c:v>
                </c:pt>
                <c:pt idx="1">
                  <c:v>泰國SET</c:v>
                </c:pt>
                <c:pt idx="2">
                  <c:v>臺北加權</c:v>
                </c:pt>
                <c:pt idx="3">
                  <c:v>印尼JSX</c:v>
                </c:pt>
                <c:pt idx="4">
                  <c:v>首爾綜合</c:v>
                </c:pt>
                <c:pt idx="5">
                  <c:v>馬來西亞綜合</c:v>
                </c:pt>
                <c:pt idx="6">
                  <c:v>法蘭克福DAX</c:v>
                </c:pt>
                <c:pt idx="7">
                  <c:v>東京日經225</c:v>
                </c:pt>
                <c:pt idx="8">
                  <c:v>紐約道瓊工業</c:v>
                </c:pt>
                <c:pt idx="9">
                  <c:v>法國CAC40</c:v>
                </c:pt>
                <c:pt idx="10">
                  <c:v>英國金融時報100</c:v>
                </c:pt>
              </c:strCache>
            </c:strRef>
          </c:cat>
          <c:val>
            <c:numRef>
              <c:f>工作表1!$B$14:$B$24</c:f>
              <c:numCache>
                <c:formatCode>0.0_ </c:formatCode>
                <c:ptCount val="11"/>
                <c:pt idx="0">
                  <c:v>-12.274956874326792</c:v>
                </c:pt>
                <c:pt idx="1">
                  <c:v>19.791618142575441</c:v>
                </c:pt>
                <c:pt idx="2">
                  <c:v>10.979052681319157</c:v>
                </c:pt>
                <c:pt idx="3">
                  <c:v>19.122029264641661</c:v>
                </c:pt>
                <c:pt idx="4">
                  <c:v>3.3217594362951353</c:v>
                </c:pt>
                <c:pt idx="5">
                  <c:v>-3.0002776940756593</c:v>
                </c:pt>
                <c:pt idx="6">
                  <c:v>6.8700485245755116</c:v>
                </c:pt>
                <c:pt idx="7">
                  <c:v>0.42377445069825548</c:v>
                </c:pt>
                <c:pt idx="8">
                  <c:v>13.415012771857505</c:v>
                </c:pt>
                <c:pt idx="9">
                  <c:v>4.8576037403009753</c:v>
                </c:pt>
                <c:pt idx="10">
                  <c:v>14.425815947946274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401664"/>
        <c:axId val="53882240"/>
      </c:barChart>
      <c:catAx>
        <c:axId val="108401664"/>
        <c:scaling>
          <c:orientation val="minMax"/>
        </c:scaling>
        <c:delete val="0"/>
        <c:axPos val="l"/>
        <c:majorTickMark val="out"/>
        <c:minorTickMark val="none"/>
        <c:tickLblPos val="low"/>
        <c:txPr>
          <a:bodyPr rot="0" vert="horz"/>
          <a:lstStyle/>
          <a:p>
            <a:pPr>
              <a:defRPr sz="1000" baseline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53882240"/>
        <c:crosses val="autoZero"/>
        <c:auto val="1"/>
        <c:lblAlgn val="ctr"/>
        <c:lblOffset val="100"/>
        <c:noMultiLvlLbl val="0"/>
      </c:catAx>
      <c:valAx>
        <c:axId val="53882240"/>
        <c:scaling>
          <c:orientation val="minMax"/>
          <c:max val="25"/>
          <c:min val="-15"/>
        </c:scaling>
        <c:delete val="0"/>
        <c:axPos val="b"/>
        <c:majorGridlines>
          <c:spPr>
            <a:ln>
              <a:noFill/>
            </a:ln>
          </c:spPr>
        </c:majorGridlines>
        <c:numFmt formatCode="0_ " sourceLinked="0"/>
        <c:majorTickMark val="in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08401664"/>
        <c:crosses val="autoZero"/>
        <c:crossBetween val="between"/>
        <c:majorUnit val="5"/>
      </c:valAx>
    </c:plotArea>
    <c:legend>
      <c:legendPos val="r"/>
      <c:layout>
        <c:manualLayout>
          <c:xMode val="edge"/>
          <c:yMode val="edge"/>
          <c:x val="0.10930203902735189"/>
          <c:y val="3.3623040409367882E-3"/>
          <c:w val="0.75378480382292046"/>
          <c:h val="8.3009983167583914E-2"/>
        </c:manualLayout>
      </c:layout>
      <c:overlay val="0"/>
      <c:txPr>
        <a:bodyPr/>
        <a:lstStyle/>
        <a:p>
          <a:pPr>
            <a:defRPr sz="1000"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31850054292586"/>
          <c:y val="0.11322531238611233"/>
          <c:w val="0.75672460753726534"/>
          <c:h val="0.79408737726055589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工作表1!$D$11</c:f>
              <c:strCache>
                <c:ptCount val="1"/>
                <c:pt idx="0">
                  <c:v>2016/12/30-2017/2/21</c:v>
                </c:pt>
              </c:strCache>
            </c:strRef>
          </c:tx>
          <c:spPr>
            <a:solidFill>
              <a:srgbClr val="0066CC"/>
            </a:solidFill>
            <a:ln w="9525" cap="flat" cmpd="sng" algn="ctr">
              <a:solidFill>
                <a:srgbClr val="0066CC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9.0752985380194266E-3"/>
                  <c:y val="9.0048218339276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250995126731425E-3"/>
                  <c:y val="2.25120545848192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250995126731425E-3"/>
                  <c:y val="9.00482183392777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0250995126731425E-3"/>
                  <c:y val="2.25120545848191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1149704768235647E-16"/>
                  <c:y val="8.54605668458078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"/>
                  <c:y val="1.2964691462461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1.1863438881632585E-2"/>
                  <c:y val="1.03811036592936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5.5707088427469909E-3"/>
                  <c:y val="4.50205639641920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工作表1!$B$12:$B$20</c:f>
              <c:strCache>
                <c:ptCount val="9"/>
                <c:pt idx="0">
                  <c:v>日圓</c:v>
                </c:pt>
                <c:pt idx="1">
                  <c:v>歐元</c:v>
                </c:pt>
                <c:pt idx="2">
                  <c:v>馬來西亞幣</c:v>
                </c:pt>
                <c:pt idx="3">
                  <c:v>韓元</c:v>
                </c:pt>
                <c:pt idx="4">
                  <c:v>印尼盾</c:v>
                </c:pt>
                <c:pt idx="5">
                  <c:v>新台幣</c:v>
                </c:pt>
                <c:pt idx="6">
                  <c:v>新加坡元</c:v>
                </c:pt>
                <c:pt idx="7">
                  <c:v>英鎊</c:v>
                </c:pt>
                <c:pt idx="8">
                  <c:v>人民幣</c:v>
                </c:pt>
              </c:strCache>
            </c:strRef>
          </c:cat>
          <c:val>
            <c:numRef>
              <c:f>工作表1!$D$12:$D$20</c:f>
              <c:numCache>
                <c:formatCode>0.0_ </c:formatCode>
                <c:ptCount val="9"/>
                <c:pt idx="0">
                  <c:v>3.1357350480049284</c:v>
                </c:pt>
                <c:pt idx="1">
                  <c:v>0.66619081608376707</c:v>
                </c:pt>
                <c:pt idx="2">
                  <c:v>0.63937184520472812</c:v>
                </c:pt>
                <c:pt idx="3">
                  <c:v>5.0078527179129084</c:v>
                </c:pt>
                <c:pt idx="4">
                  <c:v>0.55343654176949197</c:v>
                </c:pt>
                <c:pt idx="5">
                  <c:v>4.8257720910596769</c:v>
                </c:pt>
                <c:pt idx="6">
                  <c:v>1.8478107841756852</c:v>
                </c:pt>
                <c:pt idx="7">
                  <c:v>1.5116942384483467</c:v>
                </c:pt>
                <c:pt idx="8">
                  <c:v>0.97201638915525024</c:v>
                </c:pt>
              </c:numCache>
            </c:numRef>
          </c:val>
        </c:ser>
        <c:ser>
          <c:idx val="0"/>
          <c:order val="1"/>
          <c:tx>
            <c:strRef>
              <c:f>工作表1!$C$11</c:f>
              <c:strCache>
                <c:ptCount val="1"/>
                <c:pt idx="0">
                  <c:v>2015/12/31-2016/12/30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tint val="66000"/>
                    <a:satMod val="160000"/>
                  </a:srgbClr>
                </a:gs>
                <a:gs pos="50000">
                  <a:srgbClr val="C00000">
                    <a:tint val="44500"/>
                    <a:satMod val="160000"/>
                  </a:srgbClr>
                </a:gs>
                <a:gs pos="100000">
                  <a:srgbClr val="C00000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  <a:ln w="3175" cap="flat" cmpd="sng" algn="ctr">
              <a:solidFill>
                <a:srgbClr val="C00000"/>
              </a:solidFill>
              <a:prstDash val="solid"/>
            </a:ln>
            <a:effectLst/>
          </c:spPr>
          <c:invertIfNegative val="0"/>
          <c:dLbls>
            <c:dLbl>
              <c:idx val="0"/>
              <c:layout>
                <c:manualLayout>
                  <c:x val="7.8104703880932224E-3"/>
                  <c:y val="1.2983949899920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3925597118179239E-3"/>
                  <c:y val="1.34331899674685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6.6242533423181173E-4"/>
                  <c:y val="-4.60132214891919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6062087428234277E-2"/>
                  <c:y val="-1.4667223972962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5.8836994537432514E-3"/>
                  <c:y val="-4.50241091696384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4.662523262136235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4.3594492445129772E-3"/>
                  <c:y val="-3.44830167646050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1.0889167261563205E-2"/>
                  <c:y val="-2.1438566375640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baseline="0">
                    <a:solidFill>
                      <a:srgbClr val="003399"/>
                    </a:solidFill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工作表1!$B$12:$B$20</c:f>
              <c:strCache>
                <c:ptCount val="9"/>
                <c:pt idx="0">
                  <c:v>日圓</c:v>
                </c:pt>
                <c:pt idx="1">
                  <c:v>歐元</c:v>
                </c:pt>
                <c:pt idx="2">
                  <c:v>馬來西亞幣</c:v>
                </c:pt>
                <c:pt idx="3">
                  <c:v>韓元</c:v>
                </c:pt>
                <c:pt idx="4">
                  <c:v>印尼盾</c:v>
                </c:pt>
                <c:pt idx="5">
                  <c:v>新台幣</c:v>
                </c:pt>
                <c:pt idx="6">
                  <c:v>新加坡元</c:v>
                </c:pt>
                <c:pt idx="7">
                  <c:v>英鎊</c:v>
                </c:pt>
                <c:pt idx="8">
                  <c:v>人民幣</c:v>
                </c:pt>
              </c:strCache>
            </c:strRef>
          </c:cat>
          <c:val>
            <c:numRef>
              <c:f>工作表1!$C$12:$C$20</c:f>
              <c:numCache>
                <c:formatCode>0.0_ </c:formatCode>
                <c:ptCount val="9"/>
                <c:pt idx="0">
                  <c:v>2.801263984968827</c:v>
                </c:pt>
                <c:pt idx="1">
                  <c:v>-3.8391141209847324</c:v>
                </c:pt>
                <c:pt idx="2">
                  <c:v>-4.3022737405260969</c:v>
                </c:pt>
                <c:pt idx="3">
                  <c:v>-2.2679778478514545</c:v>
                </c:pt>
                <c:pt idx="4">
                  <c:v>2.5474153960580059</c:v>
                </c:pt>
                <c:pt idx="5">
                  <c:v>2.4381176616375955</c:v>
                </c:pt>
                <c:pt idx="6">
                  <c:v>-2.4155924940387763</c:v>
                </c:pt>
                <c:pt idx="7">
                  <c:v>-17.266720604099241</c:v>
                </c:pt>
                <c:pt idx="8">
                  <c:v>-6.5601841859126537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402688"/>
        <c:axId val="53884544"/>
      </c:barChart>
      <c:catAx>
        <c:axId val="10840268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low"/>
        <c:txPr>
          <a:bodyPr rot="0" vert="horz"/>
          <a:lstStyle/>
          <a:p>
            <a:pPr>
              <a:defRPr sz="1000" baseline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53884544"/>
        <c:crosses val="autoZero"/>
        <c:auto val="1"/>
        <c:lblAlgn val="ctr"/>
        <c:lblOffset val="100"/>
        <c:noMultiLvlLbl val="0"/>
      </c:catAx>
      <c:valAx>
        <c:axId val="53884544"/>
        <c:scaling>
          <c:orientation val="minMax"/>
          <c:max val="20"/>
          <c:min val="-20"/>
        </c:scaling>
        <c:delete val="0"/>
        <c:axPos val="b"/>
        <c:numFmt formatCode="0_ " sourceLinked="0"/>
        <c:majorTickMark val="in"/>
        <c:minorTickMark val="none"/>
        <c:tickLblPos val="nextTo"/>
        <c:txPr>
          <a:bodyPr/>
          <a:lstStyle/>
          <a:p>
            <a:pPr>
              <a:defRPr sz="1000" baseline="0"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defRPr>
            </a:pPr>
            <a:endParaRPr lang="zh-TW"/>
          </a:p>
        </c:txPr>
        <c:crossAx val="108402688"/>
        <c:crosses val="autoZero"/>
        <c:crossBetween val="between"/>
        <c:majorUnit val="5"/>
        <c:minorUnit val="1"/>
      </c:valAx>
    </c:plotArea>
    <c:legend>
      <c:legendPos val="t"/>
      <c:layout>
        <c:manualLayout>
          <c:xMode val="edge"/>
          <c:yMode val="edge"/>
          <c:x val="0.21921878868914971"/>
          <c:y val="4.2407891878443087E-3"/>
          <c:w val="0.73994505752333917"/>
          <c:h val="7.6379678740572859E-2"/>
        </c:manualLayout>
      </c:layout>
      <c:overlay val="0"/>
      <c:txPr>
        <a:bodyPr/>
        <a:lstStyle/>
        <a:p>
          <a:pPr>
            <a:defRPr lang="zh-TW" altLang="en-US" sz="1000" b="0" i="0" u="none" strike="noStrike" kern="1200" baseline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zh-TW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6641009007495518E-2"/>
          <c:y val="0.14731029909882842"/>
          <c:w val="0.87147142513452358"/>
          <c:h val="0.64489115191998692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工作表1!$C$1</c:f>
              <c:strCache>
                <c:ptCount val="1"/>
                <c:pt idx="0">
                  <c:v>YoY</c:v>
                </c:pt>
              </c:strCache>
            </c:strRef>
          </c:tx>
          <c:spPr>
            <a:ln w="38100">
              <a:solidFill>
                <a:schemeClr val="accent1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bg1"/>
              </a:solidFill>
            </c:spPr>
          </c:marker>
          <c:cat>
            <c:multiLvlStrRef>
              <c:f>工作表1!$A$2:$B$13</c:f>
              <c:multiLvlStrCache>
                <c:ptCount val="12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</c:v>
                  </c:pt>
                  <c:pt idx="4">
                    <c:v>Q1</c:v>
                  </c:pt>
                  <c:pt idx="5">
                    <c:v>Q2</c:v>
                  </c:pt>
                  <c:pt idx="6">
                    <c:v>Q3</c:v>
                  </c:pt>
                  <c:pt idx="7">
                    <c:v>Q4r</c:v>
                  </c:pt>
                  <c:pt idx="8">
                    <c:v>Q1f</c:v>
                  </c:pt>
                  <c:pt idx="9">
                    <c:v>Q2f</c:v>
                  </c:pt>
                  <c:pt idx="10">
                    <c:v>Q3f</c:v>
                  </c:pt>
                  <c:pt idx="11">
                    <c:v>Q4f</c:v>
                  </c:pt>
                </c:lvl>
                <c:lvl>
                  <c:pt idx="0">
                    <c:v>2015 （0.72%）</c:v>
                  </c:pt>
                  <c:pt idx="4">
                    <c:v>2016（1.50%）</c:v>
                  </c:pt>
                  <c:pt idx="8">
                    <c:v>2017（1.92%）</c:v>
                  </c:pt>
                </c:lvl>
              </c:multiLvlStrCache>
            </c:multiLvlStrRef>
          </c:cat>
          <c:val>
            <c:numRef>
              <c:f>工作表1!$C$2:$C$13</c:f>
              <c:numCache>
                <c:formatCode>0.00_ </c:formatCode>
                <c:ptCount val="12"/>
                <c:pt idx="0">
                  <c:v>4.01</c:v>
                </c:pt>
                <c:pt idx="1">
                  <c:v>0.66</c:v>
                </c:pt>
                <c:pt idx="2">
                  <c:v>-0.7</c:v>
                </c:pt>
                <c:pt idx="3">
                  <c:v>-0.79</c:v>
                </c:pt>
                <c:pt idx="4">
                  <c:v>-0.23</c:v>
                </c:pt>
                <c:pt idx="5">
                  <c:v>1.1299999999999999</c:v>
                </c:pt>
                <c:pt idx="6">
                  <c:v>2.12</c:v>
                </c:pt>
                <c:pt idx="7">
                  <c:v>2.88</c:v>
                </c:pt>
                <c:pt idx="8">
                  <c:v>2.4500000000000002</c:v>
                </c:pt>
                <c:pt idx="9">
                  <c:v>2.29</c:v>
                </c:pt>
                <c:pt idx="10">
                  <c:v>1.51</c:v>
                </c:pt>
                <c:pt idx="11">
                  <c:v>1.5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工作表1!$D$1</c:f>
              <c:strCache>
                <c:ptCount val="1"/>
                <c:pt idx="0">
                  <c:v>SAAR</c:v>
                </c:pt>
              </c:strCache>
            </c:strRef>
          </c:tx>
          <c:spPr>
            <a:ln w="31750">
              <a:solidFill>
                <a:schemeClr val="accent3">
                  <a:lumMod val="50000"/>
                </a:schemeClr>
              </a:solidFill>
              <a:prstDash val="sysDash"/>
            </a:ln>
          </c:spPr>
          <c:marker>
            <c:symbol val="triangle"/>
            <c:size val="5"/>
            <c:spPr>
              <a:solidFill>
                <a:srgbClr val="FFFFFF"/>
              </a:solidFill>
            </c:spPr>
          </c:marker>
          <c:dLbls>
            <c:dLbl>
              <c:idx val="0"/>
              <c:layout>
                <c:manualLayout>
                  <c:x val="-4.7620792280761694E-2"/>
                  <c:y val="7.76778082854916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6516329166764962E-2"/>
                  <c:y val="-3.279289296330754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2161457253994273E-2"/>
                  <c:y val="-4.23990408979857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8896393296822145E-2"/>
                  <c:y val="-4.23990408979857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4.4712659286115175E-2"/>
                  <c:y val="-3.75959669306466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3.6573092717004436E-2"/>
                  <c:y val="-4.23990408979857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工作表1!$A$2:$B$13</c:f>
              <c:multiLvlStrCache>
                <c:ptCount val="12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</c:v>
                  </c:pt>
                  <c:pt idx="4">
                    <c:v>Q1</c:v>
                  </c:pt>
                  <c:pt idx="5">
                    <c:v>Q2</c:v>
                  </c:pt>
                  <c:pt idx="6">
                    <c:v>Q3</c:v>
                  </c:pt>
                  <c:pt idx="7">
                    <c:v>Q4r</c:v>
                  </c:pt>
                  <c:pt idx="8">
                    <c:v>Q1f</c:v>
                  </c:pt>
                  <c:pt idx="9">
                    <c:v>Q2f</c:v>
                  </c:pt>
                  <c:pt idx="10">
                    <c:v>Q3f</c:v>
                  </c:pt>
                  <c:pt idx="11">
                    <c:v>Q4f</c:v>
                  </c:pt>
                </c:lvl>
                <c:lvl>
                  <c:pt idx="0">
                    <c:v>2015 （0.72%）</c:v>
                  </c:pt>
                  <c:pt idx="4">
                    <c:v>2016（1.50%）</c:v>
                  </c:pt>
                  <c:pt idx="8">
                    <c:v>2017（1.92%）</c:v>
                  </c:pt>
                </c:lvl>
              </c:multiLvlStrCache>
            </c:multiLvlStrRef>
          </c:cat>
          <c:val>
            <c:numRef>
              <c:f>工作表1!$D$2:$D$13</c:f>
              <c:numCache>
                <c:formatCode>0.00_ </c:formatCode>
                <c:ptCount val="12"/>
                <c:pt idx="0">
                  <c:v>3.25</c:v>
                </c:pt>
                <c:pt idx="1">
                  <c:v>-6.82</c:v>
                </c:pt>
                <c:pt idx="2">
                  <c:v>-0.03</c:v>
                </c:pt>
                <c:pt idx="3">
                  <c:v>7.0000000000000007E-2</c:v>
                </c:pt>
                <c:pt idx="4">
                  <c:v>4.7699999999999996</c:v>
                </c:pt>
                <c:pt idx="5">
                  <c:v>0.84</c:v>
                </c:pt>
                <c:pt idx="6">
                  <c:v>3.99</c:v>
                </c:pt>
                <c:pt idx="7">
                  <c:v>1.82</c:v>
                </c:pt>
                <c:pt idx="8">
                  <c:v>2.57</c:v>
                </c:pt>
                <c:pt idx="9">
                  <c:v>1.1599999999999999</c:v>
                </c:pt>
                <c:pt idx="10">
                  <c:v>0.36</c:v>
                </c:pt>
                <c:pt idx="11">
                  <c:v>2.14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8892160"/>
        <c:axId val="48244992"/>
      </c:lineChart>
      <c:catAx>
        <c:axId val="108892160"/>
        <c:scaling>
          <c:orientation val="minMax"/>
        </c:scaling>
        <c:delete val="0"/>
        <c:axPos val="b"/>
        <c:numFmt formatCode="#,##0.00_);[Red]\(#,##0.00\)" sourceLinked="0"/>
        <c:majorTickMark val="out"/>
        <c:minorTickMark val="none"/>
        <c:tickLblPos val="low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48244992"/>
        <c:crosses val="autoZero"/>
        <c:auto val="1"/>
        <c:lblAlgn val="ctr"/>
        <c:lblOffset val="100"/>
        <c:noMultiLvlLbl val="0"/>
      </c:catAx>
      <c:valAx>
        <c:axId val="4824499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_ 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08892160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190538193365954E-2"/>
          <c:y val="6.3836815005792164E-2"/>
          <c:w val="0.88509612636946222"/>
          <c:h val="0.59607567380501825"/>
        </c:manualLayout>
      </c:layout>
      <c:lineChart>
        <c:grouping val="standard"/>
        <c:varyColors val="0"/>
        <c:ser>
          <c:idx val="1"/>
          <c:order val="0"/>
          <c:tx>
            <c:strRef>
              <c:f>工作表1!$C$1</c:f>
              <c:strCache>
                <c:ptCount val="1"/>
                <c:pt idx="0">
                  <c:v>民間消費成長率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circle"/>
            <c:size val="6"/>
            <c:spPr>
              <a:solidFill>
                <a:schemeClr val="bg1"/>
              </a:solidFill>
              <a:ln w="19050">
                <a:solidFill>
                  <a:schemeClr val="accent1"/>
                </a:solidFill>
              </a:ln>
            </c:spPr>
          </c:marker>
          <c:dPt>
            <c:idx val="5"/>
            <c:bubble3D val="0"/>
            <c:spPr>
              <a:ln>
                <a:solidFill>
                  <a:schemeClr val="accent1"/>
                </a:solidFill>
                <a:prstDash val="solid"/>
              </a:ln>
            </c:spPr>
          </c:dPt>
          <c:dPt>
            <c:idx val="6"/>
            <c:bubble3D val="0"/>
          </c:dPt>
          <c:dPt>
            <c:idx val="7"/>
            <c:bubble3D val="0"/>
          </c:dPt>
          <c:dLbls>
            <c:dLbl>
              <c:idx val="1"/>
              <c:layout>
                <c:manualLayout>
                  <c:x val="-2.0727889142578556E-2"/>
                  <c:y val="7.304205179149422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3767644756873478E-2"/>
                  <c:y val="-5.5825603605046147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2.70</a:t>
                    </a:r>
                    <a:endParaRPr lang="en-US" altLang="en-US" dirty="0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3483513230319055E-2"/>
                  <c:y val="-6.39117953175574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4.9428043339994884E-2"/>
                  <c:y val="-6.39117953175574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工作表1!$A$2:$B$9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</c:v>
                  </c:pt>
                  <c:pt idx="4">
                    <c:v>Q1f</c:v>
                  </c:pt>
                  <c:pt idx="5">
                    <c:v>Q2f</c:v>
                  </c:pt>
                  <c:pt idx="6">
                    <c:v>Q3f</c:v>
                  </c:pt>
                  <c:pt idx="7">
                    <c:v>Q4f</c:v>
                  </c:pt>
                </c:lvl>
                <c:lvl>
                  <c:pt idx="0">
                    <c:v>2016年
</c:v>
                  </c:pt>
                  <c:pt idx="4">
                    <c:v>2017年(f)
</c:v>
                  </c:pt>
                </c:lvl>
              </c:multiLvlStrCache>
            </c:multiLvlStrRef>
          </c:cat>
          <c:val>
            <c:numRef>
              <c:f>工作表1!$C$2:$C$9</c:f>
              <c:numCache>
                <c:formatCode>General</c:formatCode>
                <c:ptCount val="8"/>
                <c:pt idx="0">
                  <c:v>2.64</c:v>
                </c:pt>
                <c:pt idx="1">
                  <c:v>1.59</c:v>
                </c:pt>
                <c:pt idx="2">
                  <c:v>2.7</c:v>
                </c:pt>
                <c:pt idx="3">
                  <c:v>1.62</c:v>
                </c:pt>
                <c:pt idx="4">
                  <c:v>1.68</c:v>
                </c:pt>
                <c:pt idx="5">
                  <c:v>1.76</c:v>
                </c:pt>
                <c:pt idx="6">
                  <c:v>1.75</c:v>
                </c:pt>
                <c:pt idx="7">
                  <c:v>1.81</c:v>
                </c:pt>
              </c:numCache>
            </c:numRef>
          </c:val>
          <c:smooth val="0"/>
        </c:ser>
        <c:ser>
          <c:idx val="0"/>
          <c:order val="1"/>
          <c:tx>
            <c:strRef>
              <c:f>工作表1!$D$1</c:f>
              <c:strCache>
                <c:ptCount val="1"/>
                <c:pt idx="0">
                  <c:v>固定投資實質成長率</c:v>
                </c:pt>
              </c:strCache>
            </c:strRef>
          </c:tx>
          <c:cat>
            <c:multiLvlStrRef>
              <c:f>工作表1!$A$2:$B$9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</c:v>
                  </c:pt>
                  <c:pt idx="4">
                    <c:v>Q1f</c:v>
                  </c:pt>
                  <c:pt idx="5">
                    <c:v>Q2f</c:v>
                  </c:pt>
                  <c:pt idx="6">
                    <c:v>Q3f</c:v>
                  </c:pt>
                  <c:pt idx="7">
                    <c:v>Q4f</c:v>
                  </c:pt>
                </c:lvl>
                <c:lvl>
                  <c:pt idx="0">
                    <c:v>2016年
</c:v>
                  </c:pt>
                  <c:pt idx="4">
                    <c:v>2017年(f)
</c:v>
                  </c:pt>
                </c:lvl>
              </c:multiLvlStrCache>
            </c:multiLvlStrRef>
          </c:cat>
          <c:val>
            <c:numRef>
              <c:f>工作表1!$D$2:$D$9</c:f>
              <c:numCache>
                <c:formatCode>General</c:formatCode>
                <c:ptCount val="8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9597696"/>
        <c:axId val="48248448"/>
      </c:lineChart>
      <c:catAx>
        <c:axId val="1095976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48248448"/>
        <c:crosses val="autoZero"/>
        <c:auto val="1"/>
        <c:lblAlgn val="ctr"/>
        <c:lblOffset val="100"/>
        <c:noMultiLvlLbl val="0"/>
      </c:catAx>
      <c:valAx>
        <c:axId val="48248448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09597696"/>
        <c:crosses val="autoZero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7413305124423126E-2"/>
          <c:y val="0.18792345765780019"/>
          <c:w val="0.83379267714397931"/>
          <c:h val="0.67515289757747066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工作表1!$C$1</c:f>
              <c:strCache>
                <c:ptCount val="1"/>
                <c:pt idx="0">
                  <c:v>自用小客車新增掛牌數</c:v>
                </c:pt>
              </c:strCache>
            </c:strRef>
          </c:tx>
          <c:spPr>
            <a:ln w="34925" cmpd="dbl">
              <a:solidFill>
                <a:srgbClr val="727CA3"/>
              </a:solidFill>
            </a:ln>
          </c:spPr>
          <c:marker>
            <c:symbol val="none"/>
          </c:marker>
          <c:cat>
            <c:numRef>
              <c:f>工作表1!$B$26:$B$38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工作表1!$C$26:$C$38</c:f>
              <c:numCache>
                <c:formatCode>0.0</c:formatCode>
                <c:ptCount val="13"/>
                <c:pt idx="0">
                  <c:v>-2.98</c:v>
                </c:pt>
                <c:pt idx="1">
                  <c:v>-12.59</c:v>
                </c:pt>
                <c:pt idx="2">
                  <c:v>12.4</c:v>
                </c:pt>
                <c:pt idx="3">
                  <c:v>1.5</c:v>
                </c:pt>
                <c:pt idx="4">
                  <c:v>11.2</c:v>
                </c:pt>
                <c:pt idx="5">
                  <c:v>3.9</c:v>
                </c:pt>
                <c:pt idx="6">
                  <c:v>-4.0999999999999996</c:v>
                </c:pt>
                <c:pt idx="7">
                  <c:v>-0.3</c:v>
                </c:pt>
                <c:pt idx="8">
                  <c:v>37.200000000000003</c:v>
                </c:pt>
                <c:pt idx="9">
                  <c:v>16.82</c:v>
                </c:pt>
                <c:pt idx="10">
                  <c:v>12.45</c:v>
                </c:pt>
                <c:pt idx="11">
                  <c:v>1.03</c:v>
                </c:pt>
                <c:pt idx="12">
                  <c:v>-3.27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工作表1!$E$1</c:f>
              <c:strCache>
                <c:ptCount val="1"/>
                <c:pt idx="0">
                  <c:v>出國人數</c:v>
                </c:pt>
              </c:strCache>
            </c:strRef>
          </c:tx>
          <c:spPr>
            <a:ln w="34925">
              <a:prstDash val="sysDot"/>
            </a:ln>
          </c:spPr>
          <c:marker>
            <c:symbol val="none"/>
          </c:marker>
          <c:cat>
            <c:numRef>
              <c:f>工作表1!$B$26:$B$38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工作表1!$E$26:$E$38</c:f>
              <c:numCache>
                <c:formatCode>0.0</c:formatCode>
                <c:ptCount val="13"/>
                <c:pt idx="0">
                  <c:v>17.899999999999999</c:v>
                </c:pt>
                <c:pt idx="1">
                  <c:v>22.2</c:v>
                </c:pt>
                <c:pt idx="2">
                  <c:v>1.9</c:v>
                </c:pt>
                <c:pt idx="3">
                  <c:v>8.6</c:v>
                </c:pt>
                <c:pt idx="4">
                  <c:v>6.7</c:v>
                </c:pt>
                <c:pt idx="5">
                  <c:v>16.2</c:v>
                </c:pt>
                <c:pt idx="6">
                  <c:v>10.8</c:v>
                </c:pt>
                <c:pt idx="7">
                  <c:v>8.9499999999999993</c:v>
                </c:pt>
                <c:pt idx="8">
                  <c:v>16.420000000000002</c:v>
                </c:pt>
                <c:pt idx="9">
                  <c:v>5.08</c:v>
                </c:pt>
                <c:pt idx="10">
                  <c:v>6.16</c:v>
                </c:pt>
                <c:pt idx="11">
                  <c:v>9.02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工作表1!$G$1</c:f>
              <c:strCache>
                <c:ptCount val="1"/>
                <c:pt idx="0">
                  <c:v>零售業營業額</c:v>
                </c:pt>
              </c:strCache>
            </c:strRef>
          </c:tx>
          <c:spPr>
            <a:ln w="34925"/>
          </c:spPr>
          <c:marker>
            <c:symbol val="none"/>
          </c:marker>
          <c:cat>
            <c:numRef>
              <c:f>工作表1!$B$26:$B$38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工作表1!$G$26:$G$38</c:f>
              <c:numCache>
                <c:formatCode>#,##0.00\ </c:formatCode>
                <c:ptCount val="13"/>
                <c:pt idx="0">
                  <c:v>7.15348802012356</c:v>
                </c:pt>
                <c:pt idx="1">
                  <c:v>0.10867679921498299</c:v>
                </c:pt>
                <c:pt idx="2">
                  <c:v>1.0828882466873699</c:v>
                </c:pt>
                <c:pt idx="3">
                  <c:v>2.2567397359363399</c:v>
                </c:pt>
                <c:pt idx="4">
                  <c:v>0.93952030574677503</c:v>
                </c:pt>
                <c:pt idx="5">
                  <c:v>0.47428854817871102</c:v>
                </c:pt>
                <c:pt idx="6">
                  <c:v>2.7854821070978399</c:v>
                </c:pt>
                <c:pt idx="7">
                  <c:v>-1.8316470101972002E-2</c:v>
                </c:pt>
                <c:pt idx="8">
                  <c:v>2.9768748692255702</c:v>
                </c:pt>
                <c:pt idx="9">
                  <c:v>0.42096165491519399</c:v>
                </c:pt>
                <c:pt idx="10">
                  <c:v>2.51026236181551</c:v>
                </c:pt>
                <c:pt idx="11">
                  <c:v>2.0632481056679701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工作表1!$H$1</c:f>
              <c:strCache>
                <c:ptCount val="1"/>
                <c:pt idx="0">
                  <c:v>餐飲業營業額</c:v>
                </c:pt>
              </c:strCache>
            </c:strRef>
          </c:tx>
          <c:spPr>
            <a:ln w="34925">
              <a:prstDash val="lgDash"/>
            </a:ln>
          </c:spPr>
          <c:marker>
            <c:symbol val="none"/>
          </c:marker>
          <c:cat>
            <c:numRef>
              <c:f>工作表1!$B$26:$B$38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工作表1!$H$26:$H$38</c:f>
              <c:numCache>
                <c:formatCode>#,##0.00\ </c:formatCode>
                <c:ptCount val="13"/>
                <c:pt idx="0">
                  <c:v>7.4648293608540799</c:v>
                </c:pt>
                <c:pt idx="1">
                  <c:v>3.4179300594411699</c:v>
                </c:pt>
                <c:pt idx="2">
                  <c:v>-1.4367388444389599</c:v>
                </c:pt>
                <c:pt idx="3">
                  <c:v>3.3980625191508902</c:v>
                </c:pt>
                <c:pt idx="4">
                  <c:v>2.05312228937844</c:v>
                </c:pt>
                <c:pt idx="5">
                  <c:v>2.2058711553412498</c:v>
                </c:pt>
                <c:pt idx="6">
                  <c:v>3.7562640421699598</c:v>
                </c:pt>
                <c:pt idx="7">
                  <c:v>0.64043125221931596</c:v>
                </c:pt>
                <c:pt idx="8">
                  <c:v>5.9547308646598696</c:v>
                </c:pt>
                <c:pt idx="9">
                  <c:v>6.8915610592057996</c:v>
                </c:pt>
                <c:pt idx="10">
                  <c:v>2.8926691946074299</c:v>
                </c:pt>
                <c:pt idx="11">
                  <c:v>6.4113311256754804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9598208"/>
        <c:axId val="53885120"/>
      </c:lineChart>
      <c:catAx>
        <c:axId val="109598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53885120"/>
        <c:crosses val="autoZero"/>
        <c:auto val="1"/>
        <c:lblAlgn val="ctr"/>
        <c:lblOffset val="100"/>
        <c:tickLblSkip val="2"/>
        <c:noMultiLvlLbl val="0"/>
      </c:catAx>
      <c:valAx>
        <c:axId val="53885120"/>
        <c:scaling>
          <c:orientation val="minMax"/>
          <c:max val="40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09598208"/>
        <c:crosses val="autoZero"/>
        <c:crossBetween val="between"/>
        <c:majorUnit val="20"/>
      </c:valAx>
    </c:plotArea>
    <c:legend>
      <c:legendPos val="b"/>
      <c:layout>
        <c:manualLayout>
          <c:xMode val="edge"/>
          <c:yMode val="edge"/>
          <c:x val="6.8296746235976216E-2"/>
          <c:y val="2.9749176911775581E-2"/>
          <c:w val="0.90813389093462993"/>
          <c:h val="0.19010909278936206"/>
        </c:manualLayout>
      </c:layout>
      <c:overlay val="0"/>
    </c:legend>
    <c:plotVisOnly val="1"/>
    <c:dispBlanksAs val="gap"/>
    <c:showDLblsOverMax val="0"/>
  </c:chart>
  <c:externalData r:id="rId2">
    <c:autoUpdate val="0"/>
  </c:externalData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2241819688054939"/>
          <c:y val="0.15385535142152279"/>
          <c:w val="0.80958953947985568"/>
          <c:h val="0.64955768377379042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工作表1!$C$2</c:f>
              <c:strCache>
                <c:ptCount val="1"/>
                <c:pt idx="0">
                  <c:v>資本設備進口</c:v>
                </c:pt>
              </c:strCache>
            </c:strRef>
          </c:tx>
          <c:spPr>
            <a:ln w="34925"/>
          </c:spPr>
          <c:marker>
            <c:symbol val="circle"/>
            <c:size val="5"/>
          </c:marker>
          <c:cat>
            <c:numRef>
              <c:f>工作表1!$B$15:$B$27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工作表1!$C$15:$C$27</c:f>
              <c:numCache>
                <c:formatCode>General</c:formatCode>
                <c:ptCount val="13"/>
                <c:pt idx="0">
                  <c:v>10.75</c:v>
                </c:pt>
                <c:pt idx="1">
                  <c:v>-0.25</c:v>
                </c:pt>
                <c:pt idx="2">
                  <c:v>0.23</c:v>
                </c:pt>
                <c:pt idx="3">
                  <c:v>6.28</c:v>
                </c:pt>
                <c:pt idx="4">
                  <c:v>22.14</c:v>
                </c:pt>
                <c:pt idx="5">
                  <c:v>-2.09</c:v>
                </c:pt>
                <c:pt idx="6">
                  <c:v>-0.3</c:v>
                </c:pt>
                <c:pt idx="7">
                  <c:v>7.93</c:v>
                </c:pt>
                <c:pt idx="8">
                  <c:v>17.510000000000002</c:v>
                </c:pt>
                <c:pt idx="9">
                  <c:v>47.52</c:v>
                </c:pt>
                <c:pt idx="10">
                  <c:v>11.46</c:v>
                </c:pt>
                <c:pt idx="11">
                  <c:v>34.130000000000003</c:v>
                </c:pt>
                <c:pt idx="12">
                  <c:v>5.39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工作表1!$D$2</c:f>
              <c:strCache>
                <c:ptCount val="1"/>
                <c:pt idx="0">
                  <c:v>半導體設備進口</c:v>
                </c:pt>
              </c:strCache>
            </c:strRef>
          </c:tx>
          <c:spPr>
            <a:ln w="41275">
              <a:solidFill>
                <a:srgbClr val="CF7977"/>
              </a:solidFill>
              <a:prstDash val="sysDash"/>
            </a:ln>
          </c:spPr>
          <c:marker>
            <c:symbol val="circle"/>
            <c:size val="6"/>
            <c:spPr>
              <a:solidFill>
                <a:sysClr val="window" lastClr="FFFFFF"/>
              </a:solidFill>
            </c:spPr>
          </c:marker>
          <c:cat>
            <c:numRef>
              <c:f>工作表1!$B$15:$B$27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</c:numCache>
            </c:numRef>
          </c:cat>
          <c:val>
            <c:numRef>
              <c:f>工作表1!$D$15:$D$27</c:f>
              <c:numCache>
                <c:formatCode>General</c:formatCode>
                <c:ptCount val="13"/>
                <c:pt idx="0">
                  <c:v>32.6</c:v>
                </c:pt>
                <c:pt idx="1">
                  <c:v>1.9</c:v>
                </c:pt>
                <c:pt idx="2">
                  <c:v>-5.3</c:v>
                </c:pt>
                <c:pt idx="3">
                  <c:v>-6.4</c:v>
                </c:pt>
                <c:pt idx="4">
                  <c:v>78.2</c:v>
                </c:pt>
                <c:pt idx="5">
                  <c:v>-2.1</c:v>
                </c:pt>
                <c:pt idx="6">
                  <c:v>16.5</c:v>
                </c:pt>
                <c:pt idx="7">
                  <c:v>41.1</c:v>
                </c:pt>
                <c:pt idx="8">
                  <c:v>50.8</c:v>
                </c:pt>
                <c:pt idx="9">
                  <c:v>84.5</c:v>
                </c:pt>
                <c:pt idx="10">
                  <c:v>35.1</c:v>
                </c:pt>
                <c:pt idx="11">
                  <c:v>63.5</c:v>
                </c:pt>
                <c:pt idx="12">
                  <c:v>40.799999999999997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8841344"/>
        <c:axId val="116130368"/>
      </c:lineChart>
      <c:catAx>
        <c:axId val="11884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16130368"/>
        <c:crosses val="autoZero"/>
        <c:auto val="1"/>
        <c:lblAlgn val="ctr"/>
        <c:lblOffset val="100"/>
        <c:tickLblSkip val="2"/>
        <c:noMultiLvlLbl val="0"/>
      </c:catAx>
      <c:valAx>
        <c:axId val="1161303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18841344"/>
        <c:crosses val="autoZero"/>
        <c:crossBetween val="between"/>
        <c:majorUnit val="20"/>
      </c:valAx>
    </c:plotArea>
    <c:legend>
      <c:legendPos val="b"/>
      <c:layout>
        <c:manualLayout>
          <c:xMode val="edge"/>
          <c:yMode val="edge"/>
          <c:x val="0.16062980249190134"/>
          <c:y val="5.2218309036762625E-2"/>
          <c:w val="0.68465253299696449"/>
          <c:h val="8.0056151868004771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工作表1!$C$1</c:f>
              <c:strCache>
                <c:ptCount val="1"/>
                <c:pt idx="0">
                  <c:v>商品出口</c:v>
                </c:pt>
              </c:strCache>
            </c:strRef>
          </c:tx>
          <c:marker>
            <c:symbol val="diamond"/>
            <c:size val="7"/>
            <c:spPr>
              <a:solidFill>
                <a:schemeClr val="bg1"/>
              </a:solidFill>
              <a:ln w="25400"/>
            </c:spPr>
          </c:marker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Lbls>
            <c:dLbl>
              <c:idx val="0"/>
              <c:layout>
                <c:manualLayout>
                  <c:x val="-6.1245848573914907E-2"/>
                  <c:y val="6.10149248336309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9070211568413915E-2"/>
                  <c:y val="8.740128366069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5121354991894557E-2"/>
                  <c:y val="-7.30555993377826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2872164993695824E-2"/>
                  <c:y val="-6.33148527594116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8321017414952138E-2"/>
                  <c:y val="-7.56261102881873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6.3696267029602044E-2"/>
                  <c:y val="-9.0015897030019096E-2"/>
                </c:manualLayout>
              </c:layout>
              <c:tx>
                <c:rich>
                  <a:bodyPr/>
                  <a:lstStyle/>
                  <a:p>
                    <a:pPr>
                      <a:defRPr sz="12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 smtClean="0">
                        <a:solidFill>
                          <a:schemeClr val="tx1"/>
                        </a:solidFill>
                      </a:rPr>
                      <a:t>10.86</a:t>
                    </a:r>
                    <a:endParaRPr lang="en-US" alt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3429309812414612E-2"/>
                  <c:y val="-9.81805613333581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0622974995497088E-2"/>
                  <c:y val="-8.27963459161536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工作表1!$A$2:$B$9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</c:v>
                  </c:pt>
                  <c:pt idx="4">
                    <c:v>Q1f</c:v>
                  </c:pt>
                  <c:pt idx="5">
                    <c:v>Q2f</c:v>
                  </c:pt>
                  <c:pt idx="6">
                    <c:v>Q3f</c:v>
                  </c:pt>
                  <c:pt idx="7">
                    <c:v>Q4f</c:v>
                  </c:pt>
                </c:lvl>
                <c:lvl>
                  <c:pt idx="0">
                    <c:v>2016 年</c:v>
                  </c:pt>
                  <c:pt idx="4">
                    <c:v>2017 年(f)</c:v>
                  </c:pt>
                </c:lvl>
              </c:multiLvlStrCache>
            </c:multiLvlStrRef>
          </c:cat>
          <c:val>
            <c:numRef>
              <c:f>工作表1!$C$2:$C$9</c:f>
              <c:numCache>
                <c:formatCode>General</c:formatCode>
                <c:ptCount val="8"/>
                <c:pt idx="0">
                  <c:v>-12.11</c:v>
                </c:pt>
                <c:pt idx="1">
                  <c:v>-6.23</c:v>
                </c:pt>
                <c:pt idx="2">
                  <c:v>0.11</c:v>
                </c:pt>
                <c:pt idx="3">
                  <c:v>11.73</c:v>
                </c:pt>
                <c:pt idx="4">
                  <c:v>15.29</c:v>
                </c:pt>
                <c:pt idx="5">
                  <c:v>10.86</c:v>
                </c:pt>
                <c:pt idx="6">
                  <c:v>7.79</c:v>
                </c:pt>
                <c:pt idx="7">
                  <c:v>1.59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1890432"/>
        <c:axId val="116132096"/>
      </c:lineChart>
      <c:catAx>
        <c:axId val="111890432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116132096"/>
        <c:crosses val="autoZero"/>
        <c:auto val="1"/>
        <c:lblAlgn val="ctr"/>
        <c:lblOffset val="100"/>
        <c:noMultiLvlLbl val="0"/>
      </c:catAx>
      <c:valAx>
        <c:axId val="1161320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18904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工作表1!$C$1</c:f>
              <c:strCache>
                <c:ptCount val="1"/>
                <c:pt idx="0">
                  <c:v>輸出</c:v>
                </c:pt>
              </c:strCache>
            </c:strRef>
          </c:tx>
          <c:marker>
            <c:symbol val="diamond"/>
            <c:size val="7"/>
            <c:spPr>
              <a:solidFill>
                <a:schemeClr val="bg1"/>
              </a:solidFill>
              <a:ln w="25400"/>
            </c:spPr>
          </c:marker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Lbls>
            <c:dLbl>
              <c:idx val="0"/>
              <c:layout>
                <c:manualLayout>
                  <c:x val="-6.1245949990993954E-2"/>
                  <c:y val="-6.33148527594116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9.1868924986490921E-2"/>
                  <c:y val="7.30555993377826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5121354991894557E-2"/>
                  <c:y val="-7.30555993377826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2872164993695824E-2"/>
                  <c:y val="-6.33148527594116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5121354991894557E-2"/>
                  <c:y val="4.87037328918550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9.3013558740259513E-3"/>
                  <c:y val="-6.6106181101440009E-2"/>
                </c:manualLayout>
              </c:layout>
              <c:tx>
                <c:rich>
                  <a:bodyPr/>
                  <a:lstStyle/>
                  <a:p>
                    <a:pPr>
                      <a:defRPr sz="12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 smtClean="0">
                        <a:solidFill>
                          <a:schemeClr val="tx1"/>
                        </a:solidFill>
                      </a:rPr>
                      <a:t>6</a:t>
                    </a:r>
                    <a:r>
                      <a:rPr lang="en-US" altLang="zh-TW" dirty="0" smtClean="0">
                        <a:solidFill>
                          <a:schemeClr val="tx1"/>
                        </a:solidFill>
                      </a:rPr>
                      <a:t>.12</a:t>
                    </a:r>
                    <a:endParaRPr lang="en-US" alt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3429309812414612E-2"/>
                  <c:y val="-9.81805613333581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0622974995497088E-2"/>
                  <c:y val="-8.27963459161536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工作表1!$A$2:$B$9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</c:v>
                  </c:pt>
                  <c:pt idx="4">
                    <c:v>Q1f</c:v>
                  </c:pt>
                  <c:pt idx="5">
                    <c:v>Q2f</c:v>
                  </c:pt>
                  <c:pt idx="6">
                    <c:v>Q3f</c:v>
                  </c:pt>
                  <c:pt idx="7">
                    <c:v>Q4f</c:v>
                  </c:pt>
                </c:lvl>
                <c:lvl>
                  <c:pt idx="0">
                    <c:v>2016年</c:v>
                  </c:pt>
                  <c:pt idx="4">
                    <c:v>2017年 (f)</c:v>
                  </c:pt>
                </c:lvl>
              </c:multiLvlStrCache>
            </c:multiLvlStrRef>
          </c:cat>
          <c:val>
            <c:numRef>
              <c:f>工作表1!$C$2:$C$9</c:f>
              <c:numCache>
                <c:formatCode>General</c:formatCode>
                <c:ptCount val="8"/>
                <c:pt idx="0">
                  <c:v>-3.88</c:v>
                </c:pt>
                <c:pt idx="1">
                  <c:v>0.21</c:v>
                </c:pt>
                <c:pt idx="2">
                  <c:v>3.66</c:v>
                </c:pt>
                <c:pt idx="3">
                  <c:v>8.02</c:v>
                </c:pt>
                <c:pt idx="4">
                  <c:v>7.75</c:v>
                </c:pt>
                <c:pt idx="5">
                  <c:v>6.12</c:v>
                </c:pt>
                <c:pt idx="6">
                  <c:v>3.28</c:v>
                </c:pt>
                <c:pt idx="7">
                  <c:v>-0.24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1948288"/>
        <c:axId val="116132672"/>
      </c:lineChart>
      <c:catAx>
        <c:axId val="111948288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116132672"/>
        <c:crosses val="autoZero"/>
        <c:auto val="1"/>
        <c:lblAlgn val="ctr"/>
        <c:lblOffset val="100"/>
        <c:noMultiLvlLbl val="0"/>
      </c:catAx>
      <c:valAx>
        <c:axId val="11613267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19482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47298106060422"/>
          <c:y val="0.17093216248694867"/>
          <c:w val="0.79895183732639563"/>
          <c:h val="0.59199730107759885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失業率</c:v>
                </c:pt>
              </c:strCache>
            </c:strRef>
          </c:tx>
          <c:spPr>
            <a:ln>
              <a:solidFill>
                <a:srgbClr val="FF5050"/>
              </a:solidFill>
            </a:ln>
          </c:spPr>
          <c:marker>
            <c:symbol val="circle"/>
            <c:size val="6"/>
            <c:spPr>
              <a:solidFill>
                <a:schemeClr val="bg1"/>
              </a:solidFill>
              <a:ln>
                <a:solidFill>
                  <a:srgbClr val="FF5050"/>
                </a:solidFill>
              </a:ln>
            </c:spPr>
          </c:marker>
          <c:dLbls>
            <c:dLbl>
              <c:idx val="19"/>
              <c:layout>
                <c:manualLayout>
                  <c:x val="8.9702947229448993E-2"/>
                  <c:y val="0.11472035014163948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 smtClean="0"/>
                      <a:t>3.</a:t>
                    </a:r>
                    <a:r>
                      <a:rPr lang="en-US" altLang="zh-TW" dirty="0" smtClean="0"/>
                      <a:t>79</a:t>
                    </a:r>
                    <a:r>
                      <a:rPr lang="en-US" altLang="en-US" dirty="0" smtClean="0"/>
                      <a:t> </a:t>
                    </a:r>
                    <a:endParaRPr lang="en-US" altLang="en-US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工作表1!$A$2:$A$25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  <c:pt idx="23">
                  <c:v>12</c:v>
                </c:pt>
              </c:numCache>
            </c:numRef>
          </c:cat>
          <c:val>
            <c:numRef>
              <c:f>工作表1!$B$2:$B$25</c:f>
              <c:numCache>
                <c:formatCode>0.00_ </c:formatCode>
                <c:ptCount val="24"/>
                <c:pt idx="0">
                  <c:v>3.71</c:v>
                </c:pt>
                <c:pt idx="1">
                  <c:v>3.69</c:v>
                </c:pt>
                <c:pt idx="2">
                  <c:v>3.72</c:v>
                </c:pt>
                <c:pt idx="3">
                  <c:v>3.63</c:v>
                </c:pt>
                <c:pt idx="4">
                  <c:v>3.62</c:v>
                </c:pt>
                <c:pt idx="5">
                  <c:v>3.71</c:v>
                </c:pt>
                <c:pt idx="6">
                  <c:v>3.82</c:v>
                </c:pt>
                <c:pt idx="7">
                  <c:v>3.9</c:v>
                </c:pt>
                <c:pt idx="8">
                  <c:v>3.89</c:v>
                </c:pt>
                <c:pt idx="9">
                  <c:v>3.9</c:v>
                </c:pt>
                <c:pt idx="10">
                  <c:v>3.91</c:v>
                </c:pt>
                <c:pt idx="11">
                  <c:v>3.87</c:v>
                </c:pt>
                <c:pt idx="12">
                  <c:v>3.87</c:v>
                </c:pt>
                <c:pt idx="13">
                  <c:v>3.95</c:v>
                </c:pt>
                <c:pt idx="14">
                  <c:v>3.89</c:v>
                </c:pt>
                <c:pt idx="15">
                  <c:v>3.86</c:v>
                </c:pt>
                <c:pt idx="16">
                  <c:v>3.84</c:v>
                </c:pt>
                <c:pt idx="17">
                  <c:v>3.92</c:v>
                </c:pt>
                <c:pt idx="18">
                  <c:v>4.0199999999999996</c:v>
                </c:pt>
                <c:pt idx="19">
                  <c:v>4.08</c:v>
                </c:pt>
                <c:pt idx="20">
                  <c:v>3.99</c:v>
                </c:pt>
                <c:pt idx="21">
                  <c:v>3.95</c:v>
                </c:pt>
                <c:pt idx="22">
                  <c:v>3.87</c:v>
                </c:pt>
                <c:pt idx="23">
                  <c:v>3.79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1950336"/>
        <c:axId val="116136128"/>
      </c:lineChart>
      <c:catAx>
        <c:axId val="111950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6136128"/>
        <c:crosses val="autoZero"/>
        <c:auto val="1"/>
        <c:lblAlgn val="ctr"/>
        <c:lblOffset val="100"/>
        <c:tickLblSkip val="2"/>
        <c:noMultiLvlLbl val="0"/>
      </c:catAx>
      <c:valAx>
        <c:axId val="116136128"/>
        <c:scaling>
          <c:orientation val="minMax"/>
          <c:max val="4.5"/>
          <c:min val="3.5"/>
        </c:scaling>
        <c:delete val="0"/>
        <c:axPos val="l"/>
        <c:majorGridlines>
          <c:spPr>
            <a:ln>
              <a:noFill/>
            </a:ln>
          </c:spPr>
        </c:majorGridlines>
        <c:numFmt formatCode="0.0_ " sourceLinked="0"/>
        <c:majorTickMark val="in"/>
        <c:minorTickMark val="none"/>
        <c:tickLblPos val="nextTo"/>
        <c:txPr>
          <a:bodyPr/>
          <a:lstStyle/>
          <a:p>
            <a:pPr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1950336"/>
        <c:crosses val="autoZero"/>
        <c:crossBetween val="between"/>
        <c:majorUnit val="0.5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611926472078433E-2"/>
          <c:y val="4.3431492028751212E-2"/>
          <c:w val="0.88357806550300899"/>
          <c:h val="0.8637236675205809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薪資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2.1226287264490284E-2"/>
                  <c:y val="-0.4185216504588752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129307008280162E-2"/>
                  <c:y val="-0.36719352351580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0646535041400532E-3"/>
                  <c:y val="-0.323762031487054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layout>
                <c:manualLayout>
                  <c:x val="6.064653504140081E-3"/>
                  <c:y val="-0.375090158430124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工作表1!$A$2:$A$11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工作表1!$B$2:$B$11</c:f>
              <c:numCache>
                <c:formatCode>_-* #,##0_-;\-* #,##0_-;_-* "-"??_-;_-@_-</c:formatCode>
                <c:ptCount val="10"/>
                <c:pt idx="0">
                  <c:v>38195</c:v>
                </c:pt>
                <c:pt idx="1">
                  <c:v>37010</c:v>
                </c:pt>
                <c:pt idx="2">
                  <c:v>36422</c:v>
                </c:pt>
                <c:pt idx="3">
                  <c:v>36703</c:v>
                </c:pt>
                <c:pt idx="4">
                  <c:v>36684</c:v>
                </c:pt>
                <c:pt idx="5">
                  <c:v>36455</c:v>
                </c:pt>
                <c:pt idx="6">
                  <c:v>36507</c:v>
                </c:pt>
                <c:pt idx="7">
                  <c:v>36690</c:v>
                </c:pt>
                <c:pt idx="8">
                  <c:v>37316</c:v>
                </c:pt>
                <c:pt idx="9">
                  <c:v>37305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9057920"/>
        <c:axId val="116137280"/>
      </c:barChart>
      <c:catAx>
        <c:axId val="119057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defRPr>
            </a:pPr>
            <a:endParaRPr lang="zh-TW"/>
          </a:p>
        </c:txPr>
        <c:crossAx val="116137280"/>
        <c:crosses val="autoZero"/>
        <c:auto val="1"/>
        <c:lblAlgn val="ctr"/>
        <c:lblOffset val="100"/>
        <c:noMultiLvlLbl val="0"/>
      </c:catAx>
      <c:valAx>
        <c:axId val="116137280"/>
        <c:scaling>
          <c:orientation val="minMax"/>
          <c:max val="40000"/>
          <c:min val="30000"/>
        </c:scaling>
        <c:delete val="0"/>
        <c:axPos val="l"/>
        <c:majorGridlines>
          <c:spPr>
            <a:ln>
              <a:noFill/>
            </a:ln>
          </c:spPr>
        </c:majorGridlines>
        <c:numFmt formatCode="_-* #,##0_-;\-* #,##0_-;_-* &quot;-&quot;??_-;_-@_-" sourceLinked="1"/>
        <c:majorTickMark val="out"/>
        <c:minorTickMark val="none"/>
        <c:tickLblPos val="none"/>
        <c:txPr>
          <a:bodyPr/>
          <a:lstStyle/>
          <a:p>
            <a:pPr>
              <a:defRPr sz="120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pPr>
            <a:endParaRPr lang="zh-TW"/>
          </a:p>
        </c:txPr>
        <c:crossAx val="119057920"/>
        <c:crosses val="autoZero"/>
        <c:crossBetween val="between"/>
        <c:majorUnit val="200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373488032978647"/>
          <c:y val="7.5249981218902834E-2"/>
          <c:w val="0.81318190770889365"/>
          <c:h val="0.76172624287522261"/>
        </c:manualLayout>
      </c:layout>
      <c:lineChart>
        <c:grouping val="standard"/>
        <c:varyColors val="0"/>
        <c:ser>
          <c:idx val="1"/>
          <c:order val="0"/>
          <c:tx>
            <c:strRef>
              <c:f>工作表1!$C$1</c:f>
              <c:strCache>
                <c:ptCount val="1"/>
                <c:pt idx="0">
                  <c:v>油料費</c:v>
                </c:pt>
              </c:strCache>
            </c:strRef>
          </c:tx>
          <c:spPr>
            <a:ln cmpd="dbl">
              <a:solidFill>
                <a:srgbClr val="FF0000"/>
              </a:solidFill>
              <a:prstDash val="sysDash"/>
            </a:ln>
          </c:spPr>
          <c:marker>
            <c:symbol val="none"/>
          </c:marker>
          <c:cat>
            <c:numRef>
              <c:f>工作表1!$A$14:$A$38</c:f>
              <c:numCache>
                <c:formatCode>General</c:formatCode>
                <c:ptCount val="2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  <c:pt idx="23">
                  <c:v>12</c:v>
                </c:pt>
                <c:pt idx="24">
                  <c:v>1</c:v>
                </c:pt>
              </c:numCache>
            </c:numRef>
          </c:cat>
          <c:val>
            <c:numRef>
              <c:f>工作表1!$C$14:$C$38</c:f>
              <c:numCache>
                <c:formatCode>General</c:formatCode>
                <c:ptCount val="25"/>
                <c:pt idx="0">
                  <c:v>77.239999999999995</c:v>
                </c:pt>
                <c:pt idx="1">
                  <c:v>78.5</c:v>
                </c:pt>
                <c:pt idx="2">
                  <c:v>80.790000000000006</c:v>
                </c:pt>
                <c:pt idx="3" formatCode="0.0">
                  <c:v>81.28</c:v>
                </c:pt>
                <c:pt idx="4" formatCode="0.0">
                  <c:v>85.84</c:v>
                </c:pt>
                <c:pt idx="5" formatCode="0.0">
                  <c:v>84.89</c:v>
                </c:pt>
                <c:pt idx="6" formatCode="0.0">
                  <c:v>82.51</c:v>
                </c:pt>
                <c:pt idx="7" formatCode="0.0">
                  <c:v>78.23</c:v>
                </c:pt>
                <c:pt idx="8">
                  <c:v>76.25</c:v>
                </c:pt>
                <c:pt idx="9">
                  <c:v>77.150000000000006</c:v>
                </c:pt>
                <c:pt idx="10">
                  <c:v>74</c:v>
                </c:pt>
                <c:pt idx="11">
                  <c:v>70.08</c:v>
                </c:pt>
                <c:pt idx="12">
                  <c:v>65.27</c:v>
                </c:pt>
                <c:pt idx="13">
                  <c:v>65.36</c:v>
                </c:pt>
                <c:pt idx="14">
                  <c:v>70.11</c:v>
                </c:pt>
                <c:pt idx="15">
                  <c:v>71.430000000000007</c:v>
                </c:pt>
                <c:pt idx="16">
                  <c:v>76.59</c:v>
                </c:pt>
                <c:pt idx="17">
                  <c:v>78.73</c:v>
                </c:pt>
                <c:pt idx="18">
                  <c:v>76.92</c:v>
                </c:pt>
                <c:pt idx="19">
                  <c:v>74.87</c:v>
                </c:pt>
                <c:pt idx="20">
                  <c:v>76.16</c:v>
                </c:pt>
                <c:pt idx="21">
                  <c:v>78.58</c:v>
                </c:pt>
                <c:pt idx="22">
                  <c:v>76.150000000000006</c:v>
                </c:pt>
                <c:pt idx="23">
                  <c:v>80.930000000000007</c:v>
                </c:pt>
                <c:pt idx="24">
                  <c:v>82.98</c:v>
                </c:pt>
              </c:numCache>
            </c:numRef>
          </c:val>
          <c:smooth val="0"/>
        </c:ser>
        <c:ser>
          <c:idx val="0"/>
          <c:order val="1"/>
          <c:tx>
            <c:strRef>
              <c:f>工作表1!$E$1</c:f>
              <c:strCache>
                <c:ptCount val="1"/>
                <c:pt idx="0">
                  <c:v>蔬菜</c:v>
                </c:pt>
              </c:strCache>
            </c:strRef>
          </c:tx>
          <c:marker>
            <c:symbol val="none"/>
          </c:marker>
          <c:cat>
            <c:numRef>
              <c:f>工作表1!$A$14:$A$38</c:f>
              <c:numCache>
                <c:formatCode>General</c:formatCode>
                <c:ptCount val="2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  <c:pt idx="23">
                  <c:v>12</c:v>
                </c:pt>
                <c:pt idx="24">
                  <c:v>1</c:v>
                </c:pt>
              </c:numCache>
            </c:numRef>
          </c:cat>
          <c:val>
            <c:numRef>
              <c:f>工作表1!$E$14:$E$38</c:f>
              <c:numCache>
                <c:formatCode>General</c:formatCode>
                <c:ptCount val="25"/>
                <c:pt idx="0">
                  <c:v>118.43</c:v>
                </c:pt>
                <c:pt idx="1">
                  <c:v>100.33</c:v>
                </c:pt>
                <c:pt idx="2">
                  <c:v>99.17</c:v>
                </c:pt>
                <c:pt idx="3">
                  <c:v>115.23</c:v>
                </c:pt>
                <c:pt idx="4">
                  <c:v>121.07</c:v>
                </c:pt>
                <c:pt idx="5">
                  <c:v>139.61000000000001</c:v>
                </c:pt>
                <c:pt idx="6">
                  <c:v>132.78</c:v>
                </c:pt>
                <c:pt idx="7">
                  <c:v>166.07</c:v>
                </c:pt>
                <c:pt idx="8">
                  <c:v>193.54</c:v>
                </c:pt>
                <c:pt idx="9">
                  <c:v>188.97</c:v>
                </c:pt>
                <c:pt idx="10">
                  <c:v>162.6</c:v>
                </c:pt>
                <c:pt idx="11">
                  <c:v>137.5</c:v>
                </c:pt>
                <c:pt idx="12">
                  <c:v>126.32</c:v>
                </c:pt>
                <c:pt idx="13">
                  <c:v>181.4</c:v>
                </c:pt>
                <c:pt idx="14">
                  <c:v>177.67</c:v>
                </c:pt>
                <c:pt idx="15">
                  <c:v>173.85</c:v>
                </c:pt>
                <c:pt idx="16">
                  <c:v>145.27000000000001</c:v>
                </c:pt>
                <c:pt idx="17">
                  <c:v>142.18</c:v>
                </c:pt>
                <c:pt idx="18">
                  <c:v>154.34</c:v>
                </c:pt>
                <c:pt idx="19">
                  <c:v>159.56</c:v>
                </c:pt>
                <c:pt idx="20">
                  <c:v>171.9</c:v>
                </c:pt>
                <c:pt idx="21">
                  <c:v>234.7</c:v>
                </c:pt>
                <c:pt idx="22">
                  <c:v>223.62</c:v>
                </c:pt>
                <c:pt idx="23">
                  <c:v>160.66999999999999</c:v>
                </c:pt>
                <c:pt idx="24">
                  <c:v>116.92</c:v>
                </c:pt>
              </c:numCache>
            </c:numRef>
          </c:val>
          <c:smooth val="0"/>
        </c:ser>
        <c:ser>
          <c:idx val="2"/>
          <c:order val="2"/>
          <c:tx>
            <c:v>水果</c:v>
          </c:tx>
          <c:marker>
            <c:symbol val="none"/>
          </c:marker>
          <c:cat>
            <c:numRef>
              <c:f>工作表1!$A$14:$A$38</c:f>
              <c:numCache>
                <c:formatCode>General</c:formatCode>
                <c:ptCount val="2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  <c:pt idx="23">
                  <c:v>12</c:v>
                </c:pt>
                <c:pt idx="24">
                  <c:v>1</c:v>
                </c:pt>
              </c:numCache>
            </c:numRef>
          </c:cat>
          <c:val>
            <c:numRef>
              <c:f>工作表1!$F$14:$F$38</c:f>
              <c:numCache>
                <c:formatCode>0.0</c:formatCode>
                <c:ptCount val="25"/>
                <c:pt idx="0" formatCode="General">
                  <c:v>118.16</c:v>
                </c:pt>
                <c:pt idx="1">
                  <c:v>115.08</c:v>
                </c:pt>
                <c:pt idx="2">
                  <c:v>112.86</c:v>
                </c:pt>
                <c:pt idx="3">
                  <c:v>105.5</c:v>
                </c:pt>
                <c:pt idx="4">
                  <c:v>102.57</c:v>
                </c:pt>
                <c:pt idx="5">
                  <c:v>97.71</c:v>
                </c:pt>
                <c:pt idx="6">
                  <c:v>95.11</c:v>
                </c:pt>
                <c:pt idx="7">
                  <c:v>108.58</c:v>
                </c:pt>
                <c:pt idx="8" formatCode="General">
                  <c:v>125.3</c:v>
                </c:pt>
                <c:pt idx="9" formatCode="General">
                  <c:v>131.61000000000001</c:v>
                </c:pt>
                <c:pt idx="10" formatCode="General">
                  <c:v>132.63</c:v>
                </c:pt>
                <c:pt idx="11" formatCode="General">
                  <c:v>131.25</c:v>
                </c:pt>
                <c:pt idx="12" formatCode="General">
                  <c:v>130.72999999999999</c:v>
                </c:pt>
                <c:pt idx="13" formatCode="General">
                  <c:v>131.72999999999999</c:v>
                </c:pt>
                <c:pt idx="14" formatCode="General">
                  <c:v>134.29</c:v>
                </c:pt>
                <c:pt idx="15" formatCode="General">
                  <c:v>132.85</c:v>
                </c:pt>
                <c:pt idx="16" formatCode="General">
                  <c:v>134.54</c:v>
                </c:pt>
                <c:pt idx="17" formatCode="General">
                  <c:v>132.84</c:v>
                </c:pt>
                <c:pt idx="18" formatCode="General">
                  <c:v>128.54</c:v>
                </c:pt>
                <c:pt idx="19" formatCode="General">
                  <c:v>133.43</c:v>
                </c:pt>
                <c:pt idx="20" formatCode="General">
                  <c:v>137.84</c:v>
                </c:pt>
                <c:pt idx="21" formatCode="General">
                  <c:v>141.93</c:v>
                </c:pt>
                <c:pt idx="22" formatCode="General">
                  <c:v>145.33000000000001</c:v>
                </c:pt>
                <c:pt idx="23" formatCode="General">
                  <c:v>151.19</c:v>
                </c:pt>
                <c:pt idx="24" formatCode="General">
                  <c:v>157.33000000000001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0565760"/>
        <c:axId val="116156096"/>
      </c:lineChart>
      <c:catAx>
        <c:axId val="120565760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txPr>
          <a:bodyPr/>
          <a:lstStyle/>
          <a:p>
            <a:pPr>
              <a:defRPr sz="1196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16156096"/>
        <c:crosses val="autoZero"/>
        <c:auto val="1"/>
        <c:lblAlgn val="ctr"/>
        <c:lblOffset val="100"/>
        <c:tickLblSkip val="4"/>
        <c:noMultiLvlLbl val="0"/>
      </c:catAx>
      <c:valAx>
        <c:axId val="116156096"/>
        <c:scaling>
          <c:orientation val="minMax"/>
          <c:max val="250"/>
        </c:scaling>
        <c:delete val="0"/>
        <c:axPos val="l"/>
        <c:numFmt formatCode="#,##0_);[Red]\(#,##0\)" sourceLinked="0"/>
        <c:majorTickMark val="none"/>
        <c:minorTickMark val="none"/>
        <c:tickLblPos val="nextTo"/>
        <c:txPr>
          <a:bodyPr/>
          <a:lstStyle/>
          <a:p>
            <a:pPr>
              <a:defRPr sz="1196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0565760"/>
        <c:crosses val="autoZero"/>
        <c:crossBetween val="midCat"/>
        <c:majorUnit val="50"/>
      </c:valAx>
      <c:spPr>
        <a:noFill/>
        <a:ln w="25366">
          <a:noFill/>
        </a:ln>
      </c:spPr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8064821159254694"/>
          <c:y val="4.6296296296296294E-2"/>
          <c:w val="0.67269209007893571"/>
          <c:h val="0.8736453108886175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FF505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4296FC"/>
              </a:solidFill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050" b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spPr/>
              <c:txPr>
                <a:bodyPr/>
                <a:lstStyle/>
                <a:p>
                  <a:pPr>
                    <a:defRPr sz="105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5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工作表1!$A$1:$G$1</c:f>
              <c:strCache>
                <c:ptCount val="7"/>
                <c:pt idx="0">
                  <c:v>居住類</c:v>
                </c:pt>
                <c:pt idx="1">
                  <c:v>衣著類</c:v>
                </c:pt>
                <c:pt idx="2">
                  <c:v>醫藥保健類</c:v>
                </c:pt>
                <c:pt idx="3">
                  <c:v>教養娛樂類</c:v>
                </c:pt>
                <c:pt idx="4">
                  <c:v>食物類</c:v>
                </c:pt>
                <c:pt idx="5">
                  <c:v>交通及通訊類</c:v>
                </c:pt>
                <c:pt idx="6">
                  <c:v>雜項類</c:v>
                </c:pt>
              </c:strCache>
            </c:strRef>
          </c:cat>
          <c:val>
            <c:numRef>
              <c:f>工作表1!$A$2:$G$2</c:f>
              <c:numCache>
                <c:formatCode>0.00_ </c:formatCode>
                <c:ptCount val="7"/>
                <c:pt idx="0">
                  <c:v>0.01</c:v>
                </c:pt>
                <c:pt idx="1">
                  <c:v>0.18</c:v>
                </c:pt>
                <c:pt idx="2">
                  <c:v>0.92</c:v>
                </c:pt>
                <c:pt idx="3">
                  <c:v>1.87</c:v>
                </c:pt>
                <c:pt idx="4">
                  <c:v>2.98</c:v>
                </c:pt>
                <c:pt idx="5">
                  <c:v>4.66</c:v>
                </c:pt>
                <c:pt idx="6">
                  <c:v>6.41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20566784"/>
        <c:axId val="116158976"/>
      </c:barChart>
      <c:catAx>
        <c:axId val="120566784"/>
        <c:scaling>
          <c:orientation val="minMax"/>
        </c:scaling>
        <c:delete val="0"/>
        <c:axPos val="l"/>
        <c:majorTickMark val="none"/>
        <c:minorTickMark val="none"/>
        <c:tickLblPos val="low"/>
        <c:txPr>
          <a:bodyPr/>
          <a:lstStyle/>
          <a:p>
            <a:pPr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116158976"/>
        <c:crosses val="autoZero"/>
        <c:auto val="1"/>
        <c:lblAlgn val="ctr"/>
        <c:lblOffset val="100"/>
        <c:noMultiLvlLbl val="0"/>
      </c:catAx>
      <c:valAx>
        <c:axId val="116158976"/>
        <c:scaling>
          <c:orientation val="minMax"/>
          <c:min val="-2"/>
        </c:scaling>
        <c:delete val="0"/>
        <c:axPos val="b"/>
        <c:numFmt formatCode="0_ " sourceLinked="0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2056678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83341951006124237"/>
          <c:y val="0.43210265383493729"/>
          <c:w val="1.6494313210848648E-2"/>
          <c:h val="1.697142023913677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5027851979814874"/>
          <c:y val="0.23180536096699139"/>
          <c:w val="0.77034420310880913"/>
          <c:h val="0.55487096501830646"/>
        </c:manualLayout>
      </c:layout>
      <c:lineChart>
        <c:grouping val="standard"/>
        <c:varyColors val="0"/>
        <c:ser>
          <c:idx val="3"/>
          <c:order val="0"/>
          <c:tx>
            <c:v>黃紅下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景氣對策信號綜合判斷分數!$J$601:$J$613</c:f>
              <c:numCache>
                <c:formatCode>General</c:formatCode>
                <c:ptCount val="13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32</c:v>
                </c:pt>
                <c:pt idx="4">
                  <c:v>32</c:v>
                </c:pt>
                <c:pt idx="5">
                  <c:v>32</c:v>
                </c:pt>
                <c:pt idx="6">
                  <c:v>32</c:v>
                </c:pt>
                <c:pt idx="7">
                  <c:v>32</c:v>
                </c:pt>
                <c:pt idx="8">
                  <c:v>32</c:v>
                </c:pt>
                <c:pt idx="9">
                  <c:v>32</c:v>
                </c:pt>
                <c:pt idx="10">
                  <c:v>32</c:v>
                </c:pt>
                <c:pt idx="11">
                  <c:v>32</c:v>
                </c:pt>
                <c:pt idx="12">
                  <c:v>32</c:v>
                </c:pt>
              </c:numCache>
            </c:numRef>
          </c:val>
          <c:smooth val="0"/>
        </c:ser>
        <c:ser>
          <c:idx val="4"/>
          <c:order val="1"/>
          <c:tx>
            <c:v>紅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景氣對策信號綜合判斷分數!$L$601:$L$613</c:f>
              <c:numCache>
                <c:formatCode>General</c:formatCode>
                <c:ptCount val="13"/>
                <c:pt idx="0">
                  <c:v>38</c:v>
                </c:pt>
                <c:pt idx="1">
                  <c:v>38</c:v>
                </c:pt>
                <c:pt idx="2">
                  <c:v>38</c:v>
                </c:pt>
                <c:pt idx="3">
                  <c:v>38</c:v>
                </c:pt>
                <c:pt idx="4">
                  <c:v>38</c:v>
                </c:pt>
                <c:pt idx="5">
                  <c:v>38</c:v>
                </c:pt>
                <c:pt idx="6">
                  <c:v>38</c:v>
                </c:pt>
                <c:pt idx="7">
                  <c:v>38</c:v>
                </c:pt>
                <c:pt idx="8">
                  <c:v>38</c:v>
                </c:pt>
                <c:pt idx="9">
                  <c:v>38</c:v>
                </c:pt>
                <c:pt idx="10">
                  <c:v>38</c:v>
                </c:pt>
                <c:pt idx="11">
                  <c:v>38</c:v>
                </c:pt>
                <c:pt idx="12">
                  <c:v>38</c:v>
                </c:pt>
              </c:numCache>
            </c:numRef>
          </c:val>
          <c:smooth val="0"/>
        </c:ser>
        <c:ser>
          <c:idx val="2"/>
          <c:order val="2"/>
          <c:tx>
            <c:v>綠</c:v>
          </c:tx>
          <c:spPr>
            <a:ln w="19050">
              <a:solidFill>
                <a:srgbClr val="008000"/>
              </a:solidFill>
              <a:prstDash val="sysDot"/>
            </a:ln>
          </c:spPr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景氣對策信號綜合判斷分數!$I$601:$I$613</c:f>
              <c:numCache>
                <c:formatCode>General</c:formatCode>
                <c:ptCount val="13"/>
                <c:pt idx="0">
                  <c:v>23</c:v>
                </c:pt>
                <c:pt idx="1">
                  <c:v>23</c:v>
                </c:pt>
                <c:pt idx="2">
                  <c:v>23</c:v>
                </c:pt>
                <c:pt idx="3">
                  <c:v>23</c:v>
                </c:pt>
                <c:pt idx="4">
                  <c:v>23</c:v>
                </c:pt>
                <c:pt idx="5">
                  <c:v>23</c:v>
                </c:pt>
                <c:pt idx="6">
                  <c:v>23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</c:numCache>
            </c:numRef>
          </c:val>
          <c:smooth val="0"/>
        </c:ser>
        <c:ser>
          <c:idx val="5"/>
          <c:order val="3"/>
          <c:tx>
            <c:v>黃紅上</c:v>
          </c:tx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景氣對策信號綜合判斷分數!$K$601:$K$613</c:f>
              <c:numCache>
                <c:formatCode>General</c:formatCode>
                <c:ptCount val="13"/>
                <c:pt idx="0">
                  <c:v>32.200000000000003</c:v>
                </c:pt>
                <c:pt idx="1">
                  <c:v>32.200000000000003</c:v>
                </c:pt>
                <c:pt idx="2">
                  <c:v>32.200000000000003</c:v>
                </c:pt>
                <c:pt idx="3">
                  <c:v>32.200000000000003</c:v>
                </c:pt>
                <c:pt idx="4">
                  <c:v>32.200000000000003</c:v>
                </c:pt>
                <c:pt idx="5">
                  <c:v>32.200000000000003</c:v>
                </c:pt>
                <c:pt idx="6">
                  <c:v>32.200000000000003</c:v>
                </c:pt>
                <c:pt idx="7">
                  <c:v>32.200000000000003</c:v>
                </c:pt>
                <c:pt idx="8">
                  <c:v>32.200000000000003</c:v>
                </c:pt>
                <c:pt idx="9">
                  <c:v>32.200000000000003</c:v>
                </c:pt>
                <c:pt idx="10">
                  <c:v>32.200000000000003</c:v>
                </c:pt>
                <c:pt idx="11">
                  <c:v>32.200000000000003</c:v>
                </c:pt>
                <c:pt idx="12">
                  <c:v>32.200000000000003</c:v>
                </c:pt>
              </c:numCache>
            </c:numRef>
          </c:val>
          <c:smooth val="0"/>
        </c:ser>
        <c:ser>
          <c:idx val="1"/>
          <c:order val="4"/>
          <c:tx>
            <c:v>藍</c:v>
          </c:tx>
          <c:spPr>
            <a:ln w="22225">
              <a:solidFill>
                <a:srgbClr val="0000CC"/>
              </a:solidFill>
              <a:prstDash val="sysDot"/>
            </a:ln>
          </c:spPr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景氣對策信號綜合判斷分數!$H$601:$H$613</c:f>
              <c:numCache>
                <c:formatCode>General</c:formatCode>
                <c:ptCount val="13"/>
                <c:pt idx="0">
                  <c:v>17</c:v>
                </c:pt>
                <c:pt idx="1">
                  <c:v>17</c:v>
                </c:pt>
                <c:pt idx="2">
                  <c:v>17</c:v>
                </c:pt>
                <c:pt idx="3">
                  <c:v>17</c:v>
                </c:pt>
                <c:pt idx="4">
                  <c:v>17</c:v>
                </c:pt>
                <c:pt idx="5">
                  <c:v>17</c:v>
                </c:pt>
                <c:pt idx="6">
                  <c:v>17</c:v>
                </c:pt>
                <c:pt idx="7">
                  <c:v>17</c:v>
                </c:pt>
                <c:pt idx="8">
                  <c:v>17</c:v>
                </c:pt>
                <c:pt idx="9">
                  <c:v>17</c:v>
                </c:pt>
                <c:pt idx="10">
                  <c:v>17</c:v>
                </c:pt>
                <c:pt idx="11">
                  <c:v>17</c:v>
                </c:pt>
                <c:pt idx="12">
                  <c:v>17</c:v>
                </c:pt>
              </c:numCache>
            </c:numRef>
          </c:val>
          <c:smooth val="0"/>
        </c:ser>
        <c:ser>
          <c:idx val="0"/>
          <c:order val="5"/>
          <c:tx>
            <c:v>分數</c:v>
          </c:tx>
          <c:spPr>
            <a:ln w="98425" cmpd="thinThick">
              <a:solidFill>
                <a:srgbClr val="000099"/>
              </a:solidFill>
              <a:prstDash val="solid"/>
            </a:ln>
            <a:effectLst/>
          </c:spPr>
          <c:marker>
            <c:symbol val="circle"/>
            <c:size val="20"/>
            <c:spPr>
              <a:gradFill flip="none" rotWithShape="1">
                <a:gsLst>
                  <a:gs pos="0">
                    <a:srgbClr val="FFFF00"/>
                  </a:gs>
                  <a:gs pos="100000">
                    <a:srgbClr val="0000FF"/>
                  </a:gs>
                </a:gsLst>
                <a:lin ang="5400000" scaled="0"/>
                <a:tileRect/>
              </a:gradFill>
              <a:ln cmpd="thinThick">
                <a:solidFill>
                  <a:srgbClr val="0000FF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B w="0" h="0" prst="convex"/>
              </a:sp3d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2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3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4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cmpd="thinThick">
                  <a:solidFill>
                    <a:srgbClr val="0000FF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5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cmpd="thinThick">
                  <a:solidFill>
                    <a:srgbClr val="0000FF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6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w="3175" cmpd="thinThick">
                  <a:solidFill>
                    <a:srgbClr val="000099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7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8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9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0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1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2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Lbls>
            <c:dLbl>
              <c:idx val="0"/>
              <c:layout>
                <c:manualLayout>
                  <c:x val="-6.25769042265331E-2"/>
                  <c:y val="-4.954223588995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1450772844843999E-2"/>
                  <c:y val="-6.664455769335832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="t"/>
                <a:lstStyle/>
                <a:p>
                  <a:pPr>
                    <a:defRPr sz="1600" b="1" i="0">
                      <a:solidFill>
                        <a:sysClr val="windowText" lastClr="000000"/>
                      </a:solidFill>
                      <a:latin typeface="Times New Roman" panose="02020603050405020304" pitchFamily="18" charset="0"/>
                      <a:ea typeface="Arial Unicode MS" panose="020B0604020202020204" pitchFamily="34" charset="-12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1656631320501689E-2"/>
                  <c:y val="-6.83907752754553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3217368428232867E-2"/>
                  <c:y val="-6.446330956430573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="t"/>
                <a:lstStyle/>
                <a:p>
                  <a:pPr>
                    <a:defRPr sz="1600" b="1" i="0">
                      <a:solidFill>
                        <a:sysClr val="windowText" lastClr="000000"/>
                      </a:solidFill>
                      <a:latin typeface="Times New Roman" panose="02020603050405020304" pitchFamily="18" charset="0"/>
                      <a:ea typeface="Arial Unicode MS" panose="020B0604020202020204" pitchFamily="34" charset="-12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464139392454829E-2"/>
                  <c:y val="-6.53785217269200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428738454057825E-2"/>
                  <c:y val="-5.77373806149304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5.9262806748981552E-2"/>
                  <c:y val="-5.36473710564492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6.6645816114829531E-2"/>
                  <c:y val="-5.53412133988505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6.7317961345438868E-2"/>
                  <c:y val="-5.798435696073703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6.2901879624307266E-2"/>
                  <c:y val="-5.52326250786192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6.9691544184946025E-2"/>
                  <c:y val="-5.66731699255955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7.2106054377180373E-2"/>
                  <c:y val="-5.6558711966432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5.8509010431588099E-2"/>
                  <c:y val="-4.97939530979728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 i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景氣對策信號綜合判斷分數!$F$601:$F$613</c:f>
              <c:numCache>
                <c:formatCode>General</c:formatCode>
                <c:ptCount val="13"/>
                <c:pt idx="0">
                  <c:v>14</c:v>
                </c:pt>
                <c:pt idx="1">
                  <c:v>14</c:v>
                </c:pt>
                <c:pt idx="2">
                  <c:v>16</c:v>
                </c:pt>
                <c:pt idx="3">
                  <c:v>16</c:v>
                </c:pt>
                <c:pt idx="4">
                  <c:v>17</c:v>
                </c:pt>
                <c:pt idx="5">
                  <c:v>20</c:v>
                </c:pt>
                <c:pt idx="6">
                  <c:v>20</c:v>
                </c:pt>
                <c:pt idx="7">
                  <c:v>23</c:v>
                </c:pt>
                <c:pt idx="8">
                  <c:v>25</c:v>
                </c:pt>
                <c:pt idx="9">
                  <c:v>23</c:v>
                </c:pt>
                <c:pt idx="10">
                  <c:v>24</c:v>
                </c:pt>
                <c:pt idx="11">
                  <c:v>26</c:v>
                </c:pt>
                <c:pt idx="12">
                  <c:v>28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0914944"/>
        <c:axId val="116161280"/>
      </c:lineChart>
      <c:catAx>
        <c:axId val="120914944"/>
        <c:scaling>
          <c:orientation val="minMax"/>
        </c:scaling>
        <c:delete val="0"/>
        <c:axPos val="b"/>
        <c:numFmt formatCode="General" sourceLinked="0"/>
        <c:majorTickMark val="in"/>
        <c:minorTickMark val="none"/>
        <c:tickLblPos val="nextTo"/>
        <c:spPr>
          <a:ln w="3175">
            <a:noFill/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16161280"/>
        <c:crosses val="autoZero"/>
        <c:auto val="1"/>
        <c:lblAlgn val="ctr"/>
        <c:lblOffset val="0"/>
        <c:tickMarkSkip val="1"/>
        <c:noMultiLvlLbl val="0"/>
      </c:catAx>
      <c:valAx>
        <c:axId val="116161280"/>
        <c:scaling>
          <c:orientation val="minMax"/>
          <c:max val="31.8"/>
          <c:min val="11"/>
        </c:scaling>
        <c:delete val="0"/>
        <c:axPos val="l"/>
        <c:majorGridlines>
          <c:spPr>
            <a:ln w="3175">
              <a:noFill/>
              <a:prstDash val="solid"/>
            </a:ln>
          </c:spPr>
        </c:majorGridlines>
        <c:title>
          <c:tx>
            <c:rich>
              <a:bodyPr rot="0" vert="wordArtVertRtl"/>
              <a:lstStyle/>
              <a:p>
                <a:pPr>
                  <a:defRPr sz="1400">
                    <a:latin typeface="標楷體" panose="03000509000000000000" pitchFamily="65" charset="-120"/>
                    <a:ea typeface="標楷體" panose="03000509000000000000" pitchFamily="65" charset="-120"/>
                  </a:defRPr>
                </a:pPr>
                <a:r>
                  <a:rPr lang="zh-TW" altLang="en-US" sz="1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分</a:t>
                </a:r>
              </a:p>
            </c:rich>
          </c:tx>
          <c:layout>
            <c:manualLayout>
              <c:xMode val="edge"/>
              <c:yMode val="edge"/>
              <c:x val="6.6833552528831899E-2"/>
              <c:y val="0.17004434286457343"/>
            </c:manualLayout>
          </c:layout>
          <c:overlay val="0"/>
          <c:spPr>
            <a:noFill/>
          </c:spPr>
        </c:title>
        <c:numFmt formatCode="General" sourceLinked="1"/>
        <c:majorTickMark val="in"/>
        <c:minorTickMark val="none"/>
        <c:tickLblPos val="nextTo"/>
        <c:spPr>
          <a:ln w="3175">
            <a:noFill/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0914944"/>
        <c:crosses val="autoZero"/>
        <c:crossBetween val="between"/>
        <c:majorUnit val="11"/>
      </c:valAx>
      <c:spPr>
        <a:noFill/>
        <a:ln w="19050">
          <a:solidFill>
            <a:sysClr val="window" lastClr="FFFFFF">
              <a:lumMod val="65000"/>
            </a:sysClr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新細明體"/>
          <a:ea typeface="新細明體"/>
          <a:cs typeface="新細明體"/>
        </a:defRPr>
      </a:pPr>
      <a:endParaRPr lang="zh-TW"/>
    </a:p>
  </c:txPr>
  <c:externalData r:id="rId3">
    <c:autoUpdate val="0"/>
  </c:externalData>
  <c:userShapes r:id="rId4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1354603084673405E-2"/>
          <c:y val="3.5090586178883339E-2"/>
          <c:w val="0.78075179014978258"/>
          <c:h val="0.75422587370170724"/>
        </c:manualLayout>
      </c:layout>
      <c:barChart>
        <c:barDir val="col"/>
        <c:grouping val="clustered"/>
        <c:varyColors val="0"/>
        <c:ser>
          <c:idx val="2"/>
          <c:order val="0"/>
          <c:spPr>
            <a:solidFill>
              <a:srgbClr val="C0C0C0"/>
            </a:solidFill>
            <a:ln w="25400">
              <a:noFill/>
            </a:ln>
          </c:spPr>
          <c:invertIfNegative val="0"/>
          <c:val>
            <c:numRef>
              <c:f>'[給總體科簡報(領先 同時).xlsx]data'!$I$397:$I$421</c:f>
              <c:numCache>
                <c:formatCode>0_);[Red]\(0\)</c:formatCode>
                <c:ptCount val="25"/>
                <c:pt idx="0">
                  <c:v>-30</c:v>
                </c:pt>
                <c:pt idx="1">
                  <c:v>-30</c:v>
                </c:pt>
                <c:pt idx="2">
                  <c:v>-30</c:v>
                </c:pt>
                <c:pt idx="3">
                  <c:v>-30</c:v>
                </c:pt>
                <c:pt idx="4">
                  <c:v>-30</c:v>
                </c:pt>
                <c:pt idx="5">
                  <c:v>-30</c:v>
                </c:pt>
                <c:pt idx="6">
                  <c:v>-30</c:v>
                </c:pt>
                <c:pt idx="7">
                  <c:v>-30</c:v>
                </c:pt>
                <c:pt idx="8">
                  <c:v>-30</c:v>
                </c:pt>
                <c:pt idx="9">
                  <c:v>-30</c:v>
                </c:pt>
                <c:pt idx="10">
                  <c:v>-30</c:v>
                </c:pt>
                <c:pt idx="11">
                  <c:v>-30</c:v>
                </c:pt>
                <c:pt idx="12">
                  <c:v>-30</c:v>
                </c:pt>
                <c:pt idx="13">
                  <c:v>-30</c:v>
                </c:pt>
                <c:pt idx="14">
                  <c:v>-30</c:v>
                </c:pt>
                <c:pt idx="15">
                  <c:v>-30</c:v>
                </c:pt>
                <c:pt idx="16">
                  <c:v>-30</c:v>
                </c:pt>
                <c:pt idx="17">
                  <c:v>-30</c:v>
                </c:pt>
                <c:pt idx="18">
                  <c:v>-30</c:v>
                </c:pt>
                <c:pt idx="19">
                  <c:v>-30</c:v>
                </c:pt>
                <c:pt idx="20">
                  <c:v>-30</c:v>
                </c:pt>
                <c:pt idx="21">
                  <c:v>-30</c:v>
                </c:pt>
                <c:pt idx="22">
                  <c:v>-30</c:v>
                </c:pt>
                <c:pt idx="23">
                  <c:v>-30</c:v>
                </c:pt>
                <c:pt idx="24">
                  <c:v>-30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148054016"/>
        <c:axId val="120326976"/>
      </c:barChart>
      <c:lineChart>
        <c:grouping val="standard"/>
        <c:varyColors val="0"/>
        <c:ser>
          <c:idx val="1"/>
          <c:order val="1"/>
          <c:tx>
            <c:strRef>
              <c:f>'[給總體科簡報(領先 同時).xlsx]data'!$D$1</c:f>
              <c:strCache>
                <c:ptCount val="1"/>
                <c:pt idx="0">
                  <c:v> 領先指標</c:v>
                </c:pt>
              </c:strCache>
            </c:strRef>
          </c:tx>
          <c:spPr>
            <a:ln w="28575" cmpd="sng">
              <a:solidFill>
                <a:srgbClr val="0070C0"/>
              </a:solidFill>
              <a:prstDash val="dash"/>
            </a:ln>
          </c:spPr>
          <c:marker>
            <c:symbol val="none"/>
          </c:marker>
          <c:dPt>
            <c:idx val="24"/>
            <c:marker>
              <c:symbol val="circle"/>
              <c:size val="7"/>
              <c:spPr>
                <a:solidFill>
                  <a:schemeClr val="accent5"/>
                </a:solidFill>
                <a:ln w="28575">
                  <a:solidFill>
                    <a:srgbClr val="0070C0"/>
                  </a:solidFill>
                </a:ln>
              </c:spPr>
            </c:marker>
            <c:bubble3D val="0"/>
          </c:dPt>
          <c:dPt>
            <c:idx val="31"/>
            <c:bubble3D val="0"/>
          </c:dPt>
          <c:dPt>
            <c:idx val="51"/>
            <c:bubble3D val="0"/>
          </c:dPt>
          <c:dLbls>
            <c:dLbl>
              <c:idx val="24"/>
              <c:layout>
                <c:manualLayout>
                  <c:x val="-9.3256589441446408E-2"/>
                  <c:y val="0.1430745505774781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400"/>
                      <a:t>2016/12</a:t>
                    </a:r>
                  </a:p>
                  <a:p>
                    <a:r>
                      <a:rPr lang="en-US" altLang="en-US" sz="1400"/>
                      <a:t>100.44</a:t>
                    </a:r>
                    <a:endParaRPr lang="en-US" alt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1"/>
              <c:tx>
                <c:rich>
                  <a:bodyPr/>
                  <a:lstStyle/>
                  <a:p>
                    <a:r>
                      <a:rPr lang="en-US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201</a:t>
                    </a:r>
                    <a:r>
                      <a:rPr lang="en-US" altLang="zh-TW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4</a:t>
                    </a:r>
                    <a:r>
                      <a:rPr lang="zh-TW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年</a:t>
                    </a:r>
                    <a:r>
                      <a:rPr lang="en-US" altLang="zh-TW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2</a:t>
                    </a:r>
                    <a:r>
                      <a:rPr lang="zh-TW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月</a:t>
                    </a:r>
                    <a:endParaRPr lang="en-US" altLang="en-US" sz="1400">
                      <a:solidFill>
                        <a:schemeClr val="accent5">
                          <a:lumMod val="75000"/>
                        </a:schemeClr>
                      </a:solidFill>
                      <a:latin typeface="Times New Roman" pitchFamily="18" charset="0"/>
                      <a:ea typeface="標楷體" pitchFamily="65" charset="-120"/>
                      <a:cs typeface="Times New Roman" pitchFamily="18" charset="0"/>
                    </a:endParaRPr>
                  </a:p>
                  <a:p>
                    <a:r>
                      <a:rPr lang="en-US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10</a:t>
                    </a:r>
                    <a:r>
                      <a:rPr lang="en-US" altLang="zh-TW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1.35</a:t>
                    </a:r>
                    <a:r>
                      <a:rPr lang="en-US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 </a:t>
                    </a:r>
                    <a:endParaRPr lang="en-US" altLang="en-US" sz="1600">
                      <a:solidFill>
                        <a:schemeClr val="accent5">
                          <a:lumMod val="50000"/>
                        </a:schemeClr>
                      </a:solidFill>
                      <a:latin typeface="Times New Roman" pitchFamily="18" charset="0"/>
                      <a:ea typeface="標楷體" pitchFamily="65" charset="-120"/>
                      <a:cs typeface="Times New Roman" pitchFamily="18" charset="0"/>
                    </a:endParaRP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zh-TW"/>
              </a:p>
            </c:txPr>
            <c:dLblPos val="b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'[給總體科簡報(領先 同時).xlsx]data'!$C$397:$C$421</c:f>
              <c:strCache>
                <c:ptCount val="25"/>
                <c:pt idx="0">
                  <c:v>12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</c:v>
                </c:pt>
                <c:pt idx="14">
                  <c:v>2</c:v>
                </c:pt>
                <c:pt idx="15">
                  <c:v>3</c:v>
                </c:pt>
                <c:pt idx="16">
                  <c:v>4</c:v>
                </c:pt>
                <c:pt idx="17">
                  <c:v>5</c:v>
                </c:pt>
                <c:pt idx="18">
                  <c:v>6</c:v>
                </c:pt>
                <c:pt idx="19">
                  <c:v>7</c:v>
                </c:pt>
                <c:pt idx="20">
                  <c:v>8</c:v>
                </c:pt>
                <c:pt idx="21">
                  <c:v>9</c:v>
                </c:pt>
                <c:pt idx="22">
                  <c:v>10</c:v>
                </c:pt>
                <c:pt idx="23">
                  <c:v>11</c:v>
                </c:pt>
                <c:pt idx="24">
                  <c:v>12</c:v>
                </c:pt>
              </c:strCache>
            </c:strRef>
          </c:cat>
          <c:val>
            <c:numRef>
              <c:f>'[給總體科簡報(領先 同時).xlsx]data'!$D$397:$D$421</c:f>
              <c:numCache>
                <c:formatCode>0.00_ </c:formatCode>
                <c:ptCount val="25"/>
                <c:pt idx="0">
                  <c:v>101.08721934693301</c:v>
                </c:pt>
                <c:pt idx="1">
                  <c:v>100.93153817038981</c:v>
                </c:pt>
                <c:pt idx="2">
                  <c:v>100.69679436138726</c:v>
                </c:pt>
                <c:pt idx="3">
                  <c:v>100.39060165626067</c:v>
                </c:pt>
                <c:pt idx="4">
                  <c:v>100.05485396216766</c:v>
                </c:pt>
                <c:pt idx="5">
                  <c:v>99.749543522755246</c:v>
                </c:pt>
                <c:pt idx="6">
                  <c:v>99.462668437582465</c:v>
                </c:pt>
                <c:pt idx="7">
                  <c:v>99.211788114289362</c:v>
                </c:pt>
                <c:pt idx="8">
                  <c:v>99.043132628232954</c:v>
                </c:pt>
                <c:pt idx="9">
                  <c:v>98.919783335612578</c:v>
                </c:pt>
                <c:pt idx="10">
                  <c:v>98.757695100167197</c:v>
                </c:pt>
                <c:pt idx="11">
                  <c:v>98.537755262265435</c:v>
                </c:pt>
                <c:pt idx="12">
                  <c:v>98.29080383987835</c:v>
                </c:pt>
                <c:pt idx="13">
                  <c:v>98.073163265866185</c:v>
                </c:pt>
                <c:pt idx="14">
                  <c:v>97.977122426261616</c:v>
                </c:pt>
                <c:pt idx="15">
                  <c:v>98.102435494265237</c:v>
                </c:pt>
                <c:pt idx="16">
                  <c:v>98.354460222736478</c:v>
                </c:pt>
                <c:pt idx="17">
                  <c:v>98.78114843186971</c:v>
                </c:pt>
                <c:pt idx="18">
                  <c:v>99.285611032568141</c:v>
                </c:pt>
                <c:pt idx="19">
                  <c:v>99.776773746087997</c:v>
                </c:pt>
                <c:pt idx="20">
                  <c:v>100.1329541331809</c:v>
                </c:pt>
                <c:pt idx="21">
                  <c:v>100.32096333984654</c:v>
                </c:pt>
                <c:pt idx="22">
                  <c:v>100.3722219433685</c:v>
                </c:pt>
                <c:pt idx="23">
                  <c:v>100.39723630908912</c:v>
                </c:pt>
                <c:pt idx="24">
                  <c:v>100.43853520252759</c:v>
                </c:pt>
              </c:numCache>
            </c:numRef>
          </c:val>
          <c:smooth val="0"/>
        </c:ser>
        <c:ser>
          <c:idx val="3"/>
          <c:order val="2"/>
          <c:spPr>
            <a:ln w="12700">
              <a:solidFill>
                <a:srgbClr val="000000"/>
              </a:solidFill>
              <a:prstDash val="sysDash"/>
            </a:ln>
          </c:spPr>
          <c:marker>
            <c:symbol val="none"/>
          </c:marker>
          <c:cat>
            <c:strRef>
              <c:f>'[給總體科簡報(領先 同時).xlsx]data'!$C$397:$C$421</c:f>
              <c:strCache>
                <c:ptCount val="25"/>
                <c:pt idx="0">
                  <c:v>12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</c:v>
                </c:pt>
                <c:pt idx="14">
                  <c:v>2</c:v>
                </c:pt>
                <c:pt idx="15">
                  <c:v>3</c:v>
                </c:pt>
                <c:pt idx="16">
                  <c:v>4</c:v>
                </c:pt>
                <c:pt idx="17">
                  <c:v>5</c:v>
                </c:pt>
                <c:pt idx="18">
                  <c:v>6</c:v>
                </c:pt>
                <c:pt idx="19">
                  <c:v>7</c:v>
                </c:pt>
                <c:pt idx="20">
                  <c:v>8</c:v>
                </c:pt>
                <c:pt idx="21">
                  <c:v>9</c:v>
                </c:pt>
                <c:pt idx="22">
                  <c:v>10</c:v>
                </c:pt>
                <c:pt idx="23">
                  <c:v>11</c:v>
                </c:pt>
                <c:pt idx="24">
                  <c:v>12</c:v>
                </c:pt>
              </c:strCache>
            </c:strRef>
          </c:cat>
          <c:val>
            <c:numRef>
              <c:f>'[給總體科簡報(領先 同時).xlsx]data'!$H$397:$H$421</c:f>
              <c:numCache>
                <c:formatCode>0_);[Red]\(0\)</c:formatCode>
                <c:ptCount val="25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  <c:pt idx="10">
                  <c:v>100</c:v>
                </c:pt>
                <c:pt idx="11">
                  <c:v>100</c:v>
                </c:pt>
                <c:pt idx="12">
                  <c:v>100</c:v>
                </c:pt>
                <c:pt idx="13">
                  <c:v>100</c:v>
                </c:pt>
                <c:pt idx="14">
                  <c:v>100</c:v>
                </c:pt>
                <c:pt idx="15">
                  <c:v>100</c:v>
                </c:pt>
                <c:pt idx="16">
                  <c:v>100</c:v>
                </c:pt>
                <c:pt idx="17">
                  <c:v>100</c:v>
                </c:pt>
                <c:pt idx="18">
                  <c:v>100</c:v>
                </c:pt>
                <c:pt idx="19">
                  <c:v>100</c:v>
                </c:pt>
                <c:pt idx="20">
                  <c:v>100</c:v>
                </c:pt>
                <c:pt idx="21">
                  <c:v>100</c:v>
                </c:pt>
                <c:pt idx="22">
                  <c:v>100</c:v>
                </c:pt>
                <c:pt idx="23">
                  <c:v>100</c:v>
                </c:pt>
                <c:pt idx="24">
                  <c:v>100</c:v>
                </c:pt>
              </c:numCache>
            </c:numRef>
          </c:val>
          <c:smooth val="0"/>
        </c:ser>
        <c:ser>
          <c:idx val="0"/>
          <c:order val="3"/>
          <c:tx>
            <c:strRef>
              <c:f>'[給總體科簡報(領先 同時).xlsx]data'!$E$1</c:f>
              <c:strCache>
                <c:ptCount val="1"/>
                <c:pt idx="0">
                  <c:v> 同時指標</c:v>
                </c:pt>
              </c:strCache>
            </c:strRef>
          </c:tx>
          <c:spPr>
            <a:ln w="38100" cmpd="sng">
              <a:solidFill>
                <a:schemeClr val="accent2">
                  <a:lumMod val="75000"/>
                </a:schemeClr>
              </a:solidFill>
            </a:ln>
          </c:spPr>
          <c:marker>
            <c:symbol val="none"/>
          </c:marker>
          <c:dPt>
            <c:idx val="24"/>
            <c:marker>
              <c:symbol val="circle"/>
              <c:size val="7"/>
              <c:spPr>
                <a:solidFill>
                  <a:schemeClr val="accent2">
                    <a:lumMod val="40000"/>
                    <a:lumOff val="60000"/>
                  </a:schemeClr>
                </a:solidFill>
                <a:ln w="34925">
                  <a:solidFill>
                    <a:schemeClr val="accent2">
                      <a:lumMod val="75000"/>
                    </a:schemeClr>
                  </a:solidFill>
                </a:ln>
              </c:spPr>
            </c:marker>
            <c:bubble3D val="0"/>
          </c:dPt>
          <c:dPt>
            <c:idx val="51"/>
            <c:bubble3D val="0"/>
          </c:dPt>
          <c:dLbls>
            <c:dLbl>
              <c:idx val="24"/>
              <c:layout>
                <c:manualLayout>
                  <c:x val="-0.14961991848759909"/>
                  <c:y val="4.2221470304355226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/>
                      <a:t>2016/12</a:t>
                    </a:r>
                  </a:p>
                  <a:p>
                    <a:r>
                      <a:rPr lang="en-US" altLang="en-US"/>
                      <a:t>105.53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1"/>
              <c:tx>
                <c:rich>
                  <a:bodyPr/>
                  <a:lstStyle/>
                  <a:p>
                    <a:r>
                      <a:rPr lang="en-US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201</a:t>
                    </a:r>
                    <a:r>
                      <a:rPr lang="en-US" altLang="zh-TW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4</a:t>
                    </a:r>
                    <a:r>
                      <a:rPr lang="zh-TW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年</a:t>
                    </a:r>
                    <a:r>
                      <a:rPr lang="en-US" altLang="zh-TW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2</a:t>
                    </a:r>
                    <a:r>
                      <a:rPr lang="zh-TW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月</a:t>
                    </a:r>
                    <a:endParaRPr lang="en-US" altLang="zh-TW" sz="1600" baseline="0">
                      <a:solidFill>
                        <a:schemeClr val="accent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</a:endParaRPr>
                  </a:p>
                  <a:p>
                    <a:r>
                      <a:rPr lang="en-US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10</a:t>
                    </a:r>
                    <a:r>
                      <a:rPr lang="en-US" altLang="zh-TW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1</a:t>
                    </a:r>
                    <a:r>
                      <a:rPr lang="en-US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.</a:t>
                    </a:r>
                    <a:r>
                      <a:rPr lang="en-US" altLang="zh-TW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00</a:t>
                    </a:r>
                    <a:r>
                      <a:rPr lang="en-US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 </a:t>
                    </a:r>
                    <a:endParaRPr lang="en-US" altLang="en-US" sz="1600" baseline="0">
                      <a:solidFill>
                        <a:srgbClr val="333300"/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</a:endParaRP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>
                    <a:solidFill>
                      <a:schemeClr val="accent2">
                        <a:lumMod val="75000"/>
                      </a:schemeClr>
                    </a:solidFill>
                  </a:defRPr>
                </a:pPr>
                <a:endParaRPr lang="zh-TW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'[給總體科簡報(領先 同時).xlsx]data'!$C$397:$C$421</c:f>
              <c:strCache>
                <c:ptCount val="25"/>
                <c:pt idx="0">
                  <c:v>12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</c:v>
                </c:pt>
                <c:pt idx="14">
                  <c:v>2</c:v>
                </c:pt>
                <c:pt idx="15">
                  <c:v>3</c:v>
                </c:pt>
                <c:pt idx="16">
                  <c:v>4</c:v>
                </c:pt>
                <c:pt idx="17">
                  <c:v>5</c:v>
                </c:pt>
                <c:pt idx="18">
                  <c:v>6</c:v>
                </c:pt>
                <c:pt idx="19">
                  <c:v>7</c:v>
                </c:pt>
                <c:pt idx="20">
                  <c:v>8</c:v>
                </c:pt>
                <c:pt idx="21">
                  <c:v>9</c:v>
                </c:pt>
                <c:pt idx="22">
                  <c:v>10</c:v>
                </c:pt>
                <c:pt idx="23">
                  <c:v>11</c:v>
                </c:pt>
                <c:pt idx="24">
                  <c:v>12</c:v>
                </c:pt>
              </c:strCache>
            </c:strRef>
          </c:cat>
          <c:val>
            <c:numRef>
              <c:f>'[給總體科簡報(領先 同時).xlsx]data'!$E$397:$E$421</c:f>
              <c:numCache>
                <c:formatCode>0.00_ </c:formatCode>
                <c:ptCount val="25"/>
                <c:pt idx="0">
                  <c:v>102.61468099080152</c:v>
                </c:pt>
                <c:pt idx="1">
                  <c:v>102.25793917317536</c:v>
                </c:pt>
                <c:pt idx="2">
                  <c:v>101.76779786652335</c:v>
                </c:pt>
                <c:pt idx="3">
                  <c:v>101.1576200992006</c:v>
                </c:pt>
                <c:pt idx="4">
                  <c:v>100.50041322552478</c:v>
                </c:pt>
                <c:pt idx="5">
                  <c:v>99.873933702522734</c:v>
                </c:pt>
                <c:pt idx="6">
                  <c:v>99.315705985006375</c:v>
                </c:pt>
                <c:pt idx="7">
                  <c:v>98.853499959610389</c:v>
                </c:pt>
                <c:pt idx="8">
                  <c:v>98.471620935689884</c:v>
                </c:pt>
                <c:pt idx="9">
                  <c:v>98.18962864141227</c:v>
                </c:pt>
                <c:pt idx="10">
                  <c:v>97.971723864860522</c:v>
                </c:pt>
                <c:pt idx="11">
                  <c:v>97.690606666633784</c:v>
                </c:pt>
                <c:pt idx="12">
                  <c:v>97.36552112590519</c:v>
                </c:pt>
                <c:pt idx="13">
                  <c:v>97.084224617620919</c:v>
                </c:pt>
                <c:pt idx="14">
                  <c:v>96.967270003262414</c:v>
                </c:pt>
                <c:pt idx="15">
                  <c:v>97.131512941695775</c:v>
                </c:pt>
                <c:pt idx="16">
                  <c:v>97.601666254189325</c:v>
                </c:pt>
                <c:pt idx="17">
                  <c:v>98.283487378684711</c:v>
                </c:pt>
                <c:pt idx="18">
                  <c:v>99.114166088346622</c:v>
                </c:pt>
                <c:pt idx="19">
                  <c:v>100.03885833647585</c:v>
                </c:pt>
                <c:pt idx="20">
                  <c:v>100.99244231926826</c:v>
                </c:pt>
                <c:pt idx="21">
                  <c:v>102.00258088701315</c:v>
                </c:pt>
                <c:pt idx="22">
                  <c:v>103.12762893253181</c:v>
                </c:pt>
                <c:pt idx="23">
                  <c:v>104.30380416527215</c:v>
                </c:pt>
                <c:pt idx="24">
                  <c:v>105.5295222813384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8054016"/>
        <c:axId val="120326976"/>
      </c:lineChart>
      <c:catAx>
        <c:axId val="148054016"/>
        <c:scaling>
          <c:orientation val="minMax"/>
        </c:scaling>
        <c:delete val="0"/>
        <c:axPos val="b"/>
        <c:numFmt formatCode="0_ " sourceLinked="0"/>
        <c:majorTickMark val="none"/>
        <c:minorTickMark val="none"/>
        <c:tickLblPos val="low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defRPr>
            </a:pPr>
            <a:endParaRPr lang="zh-TW"/>
          </a:p>
        </c:txPr>
        <c:crossAx val="120326976"/>
        <c:crosses val="autoZero"/>
        <c:auto val="1"/>
        <c:lblAlgn val="ctr"/>
        <c:lblOffset val="0"/>
        <c:tickLblSkip val="3"/>
        <c:tickMarkSkip val="1"/>
        <c:noMultiLvlLbl val="0"/>
      </c:catAx>
      <c:valAx>
        <c:axId val="120326976"/>
        <c:scaling>
          <c:orientation val="minMax"/>
          <c:max val="106"/>
          <c:min val="94"/>
        </c:scaling>
        <c:delete val="0"/>
        <c:axPos val="l"/>
        <c:numFmt formatCode="0_ " sourceLinked="0"/>
        <c:majorTickMark val="in"/>
        <c:minorTickMark val="none"/>
        <c:tickLblPos val="nextTo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defRPr>
            </a:pPr>
            <a:endParaRPr lang="zh-TW"/>
          </a:p>
        </c:txPr>
        <c:crossAx val="148054016"/>
        <c:crosses val="autoZero"/>
        <c:crossBetween val="midCat"/>
        <c:majorUnit val="6"/>
      </c:valAx>
      <c:spPr>
        <a:noFill/>
        <a:ln w="25400">
          <a:solidFill>
            <a:schemeClr val="bg1">
              <a:lumMod val="50000"/>
            </a:schemeClr>
          </a:solidFill>
          <a:prstDash val="solid"/>
        </a:ln>
      </c:spPr>
    </c:plotArea>
    <c:legend>
      <c:legendPos val="r"/>
      <c:legendEntry>
        <c:idx val="0"/>
        <c:delete val="1"/>
      </c:legendEntry>
      <c:legendEntry>
        <c:idx val="1"/>
        <c:txPr>
          <a:bodyPr/>
          <a:lstStyle/>
          <a:p>
            <a:pPr>
              <a:defRPr sz="1600" b="0" i="0" u="none" strike="noStrike" baseline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/>
              </a:defRPr>
            </a:pPr>
            <a:endParaRPr lang="zh-TW"/>
          </a:p>
        </c:txPr>
      </c:legendEntry>
      <c:legendEntry>
        <c:idx val="2"/>
        <c:delete val="1"/>
      </c:legendEntry>
      <c:legendEntry>
        <c:idx val="3"/>
        <c:txPr>
          <a:bodyPr/>
          <a:lstStyle/>
          <a:p>
            <a:pPr>
              <a:defRPr sz="1600" b="0" i="0" u="none" strike="noStrike" baseline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/>
              </a:defRPr>
            </a:pPr>
            <a:endParaRPr lang="zh-TW"/>
          </a:p>
        </c:txPr>
      </c:legendEntry>
      <c:layout>
        <c:manualLayout>
          <c:xMode val="edge"/>
          <c:yMode val="edge"/>
          <c:x val="0.22675693252783588"/>
          <c:y val="0.12097180359974614"/>
          <c:w val="0.4021796339889474"/>
          <c:h val="0.15742395017799143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600" b="0" i="0" u="none" strike="noStrike" baseline="0">
              <a:solidFill>
                <a:schemeClr val="accent5">
                  <a:lumMod val="50000"/>
                </a:schemeClr>
              </a:solidFill>
              <a:latin typeface="新細明體"/>
              <a:ea typeface="新細明體"/>
              <a:cs typeface="新細明體"/>
            </a:defRPr>
          </a:pPr>
          <a:endParaRPr lang="zh-TW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新細明體"/>
          <a:ea typeface="新細明體"/>
          <a:cs typeface="新細明體"/>
        </a:defRPr>
      </a:pPr>
      <a:endParaRPr lang="zh-TW"/>
    </a:p>
  </c:txPr>
  <c:externalData r:id="rId2">
    <c:autoUpdate val="0"/>
  </c:externalData>
  <c:userShapes r:id="rId3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350531100409132E-2"/>
          <c:y val="6.4624531472146821E-2"/>
          <c:w val="0.83129893779918174"/>
          <c:h val="0.6374389175669497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工作表1!$C$1</c:f>
              <c:strCache>
                <c:ptCount val="1"/>
                <c:pt idx="0">
                  <c:v>景氣展望樂觀指數</c:v>
                </c:pt>
              </c:strCache>
            </c:strRef>
          </c:tx>
          <c:spPr>
            <a:ln w="31750">
              <a:solidFill>
                <a:srgbClr val="CC3300"/>
              </a:solidFill>
            </a:ln>
            <a:effectLst>
              <a:outerShdw blurRad="50800" dist="38100" dir="2700000" algn="tl" rotWithShape="0">
                <a:prstClr val="black">
                  <a:alpha val="0"/>
                </a:prstClr>
              </a:outerShdw>
            </a:effectLst>
          </c:spPr>
          <c:marker>
            <c:symbol val="none"/>
          </c:marker>
          <c:dPt>
            <c:idx val="15"/>
            <c:bubble3D val="0"/>
          </c:dPt>
          <c:dPt>
            <c:idx val="16"/>
            <c:bubble3D val="0"/>
          </c:dPt>
          <c:dPt>
            <c:idx val="18"/>
            <c:marker>
              <c:symbol val="circle"/>
              <c:size val="7"/>
              <c:spPr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c:spPr>
            </c:marker>
            <c:bubble3D val="0"/>
          </c:dPt>
          <c:dPt>
            <c:idx val="19"/>
            <c:marker>
              <c:symbol val="circle"/>
              <c:size val="5"/>
              <c:spPr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c:spPr>
            </c:marker>
            <c:bubble3D val="0"/>
          </c:dPt>
          <c:dPt>
            <c:idx val="20"/>
            <c:bubble3D val="0"/>
          </c:dPt>
          <c:dPt>
            <c:idx val="21"/>
            <c:bubble3D val="0"/>
          </c:dPt>
          <c:dPt>
            <c:idx val="23"/>
            <c:bubble3D val="0"/>
          </c:dPt>
          <c:dLbls>
            <c:dLbl>
              <c:idx val="18"/>
              <c:layout>
                <c:manualLayout>
                  <c:x val="-7.011370289511625E-3"/>
                  <c:y val="0.126259008162098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3"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工作表1!$A$33:$A$51</c:f>
              <c:numCache>
                <c:formatCode>yy/mm</c:formatCode>
                <c:ptCount val="19"/>
                <c:pt idx="0">
                  <c:v>42217</c:v>
                </c:pt>
                <c:pt idx="1">
                  <c:v>42248</c:v>
                </c:pt>
                <c:pt idx="2">
                  <c:v>42278</c:v>
                </c:pt>
                <c:pt idx="3">
                  <c:v>42310</c:v>
                </c:pt>
                <c:pt idx="4">
                  <c:v>42341</c:v>
                </c:pt>
                <c:pt idx="5">
                  <c:v>42370</c:v>
                </c:pt>
                <c:pt idx="6">
                  <c:v>42401</c:v>
                </c:pt>
                <c:pt idx="7">
                  <c:v>42430</c:v>
                </c:pt>
                <c:pt idx="8">
                  <c:v>42461</c:v>
                </c:pt>
                <c:pt idx="9">
                  <c:v>42491</c:v>
                </c:pt>
                <c:pt idx="10">
                  <c:v>42522</c:v>
                </c:pt>
                <c:pt idx="11">
                  <c:v>42552</c:v>
                </c:pt>
                <c:pt idx="12">
                  <c:v>42583</c:v>
                </c:pt>
                <c:pt idx="13">
                  <c:v>42614</c:v>
                </c:pt>
                <c:pt idx="14">
                  <c:v>42644</c:v>
                </c:pt>
                <c:pt idx="15">
                  <c:v>42675</c:v>
                </c:pt>
                <c:pt idx="16">
                  <c:v>42705</c:v>
                </c:pt>
                <c:pt idx="17">
                  <c:v>42736</c:v>
                </c:pt>
                <c:pt idx="18">
                  <c:v>42767</c:v>
                </c:pt>
              </c:numCache>
            </c:numRef>
          </c:cat>
          <c:val>
            <c:numRef>
              <c:f>工作表1!$C$33:$C$51</c:f>
              <c:numCache>
                <c:formatCode>0.0_ </c:formatCode>
                <c:ptCount val="19"/>
                <c:pt idx="0">
                  <c:v>-33.299999999999997</c:v>
                </c:pt>
                <c:pt idx="1">
                  <c:v>-44.6</c:v>
                </c:pt>
                <c:pt idx="2">
                  <c:v>-41.9</c:v>
                </c:pt>
                <c:pt idx="3">
                  <c:v>-31.6</c:v>
                </c:pt>
                <c:pt idx="4">
                  <c:v>-29.7</c:v>
                </c:pt>
                <c:pt idx="5">
                  <c:v>-26.6</c:v>
                </c:pt>
                <c:pt idx="6">
                  <c:v>-19.100000000000001</c:v>
                </c:pt>
                <c:pt idx="7">
                  <c:v>-12.2</c:v>
                </c:pt>
                <c:pt idx="8">
                  <c:v>-11.5</c:v>
                </c:pt>
                <c:pt idx="9">
                  <c:v>-23.7</c:v>
                </c:pt>
                <c:pt idx="10">
                  <c:v>-8.5</c:v>
                </c:pt>
                <c:pt idx="11">
                  <c:v>-22.7</c:v>
                </c:pt>
                <c:pt idx="12">
                  <c:v>-14.9</c:v>
                </c:pt>
                <c:pt idx="13">
                  <c:v>-19.399999999999999</c:v>
                </c:pt>
                <c:pt idx="14">
                  <c:v>-19.2</c:v>
                </c:pt>
                <c:pt idx="15">
                  <c:v>-22.1</c:v>
                </c:pt>
                <c:pt idx="16">
                  <c:v>-23.2</c:v>
                </c:pt>
                <c:pt idx="17">
                  <c:v>-27</c:v>
                </c:pt>
                <c:pt idx="18">
                  <c:v>-20.7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8178944"/>
        <c:axId val="120325824"/>
      </c:lineChart>
      <c:dateAx>
        <c:axId val="148178944"/>
        <c:scaling>
          <c:orientation val="minMax"/>
        </c:scaling>
        <c:delete val="0"/>
        <c:axPos val="b"/>
        <c:numFmt formatCode="mm" sourceLinked="0"/>
        <c:majorTickMark val="none"/>
        <c:minorTickMark val="none"/>
        <c:tickLblPos val="low"/>
        <c:spPr>
          <a:noFill/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12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0325824"/>
        <c:crosses val="autoZero"/>
        <c:auto val="1"/>
        <c:lblOffset val="100"/>
        <c:baseTimeUnit val="months"/>
      </c:dateAx>
      <c:valAx>
        <c:axId val="120325824"/>
        <c:scaling>
          <c:orientation val="minMax"/>
          <c:max val="50"/>
          <c:min val="-50"/>
        </c:scaling>
        <c:delete val="0"/>
        <c:axPos val="l"/>
        <c:majorGridlines>
          <c:spPr>
            <a:ln>
              <a:noFill/>
            </a:ln>
          </c:spPr>
        </c:majorGridlines>
        <c:numFmt formatCode="#,##0_ " sourceLinked="0"/>
        <c:majorTickMark val="in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11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48178944"/>
        <c:crosses val="autoZero"/>
        <c:crossBetween val="between"/>
        <c:majorUnit val="25"/>
      </c:valAx>
      <c:spPr>
        <a:noFill/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526119782987076"/>
          <c:y val="0.12786814536946875"/>
          <c:w val="0.78432083935118324"/>
          <c:h val="0.61518491409451237"/>
        </c:manualLayout>
      </c:layout>
      <c:lineChart>
        <c:grouping val="standard"/>
        <c:varyColors val="0"/>
        <c:ser>
          <c:idx val="0"/>
          <c:order val="0"/>
          <c:spPr>
            <a:ln w="31750">
              <a:solidFill>
                <a:srgbClr val="CC3300"/>
              </a:solidFill>
            </a:ln>
            <a:effectLst>
              <a:outerShdw blurRad="50800" dist="38100" dir="2700000" algn="tl" rotWithShape="0">
                <a:prstClr val="black">
                  <a:alpha val="0"/>
                </a:prstClr>
              </a:outerShdw>
            </a:effectLst>
          </c:spPr>
          <c:marker>
            <c:symbol val="none"/>
          </c:marker>
          <c:dPt>
            <c:idx val="14"/>
            <c:bubble3D val="0"/>
          </c:dPt>
          <c:dPt>
            <c:idx val="18"/>
            <c:marker>
              <c:symbol val="circle"/>
              <c:size val="7"/>
              <c:spPr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c:spPr>
            </c:marker>
            <c:bubble3D val="0"/>
            <c:spPr>
              <a:ln w="31750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0"/>
                  </a:prstClr>
                </a:outerShdw>
              </a:effectLst>
            </c:spPr>
          </c:dPt>
          <c:dPt>
            <c:idx val="20"/>
            <c:bubble3D val="0"/>
          </c:dPt>
          <c:dPt>
            <c:idx val="21"/>
            <c:bubble3D val="0"/>
          </c:dPt>
          <c:dPt>
            <c:idx val="22"/>
            <c:marker>
              <c:symbol val="circle"/>
              <c:size val="5"/>
              <c:spPr>
                <a:solidFill>
                  <a:srgbClr val="C00000"/>
                </a:solidFill>
                <a:ln>
                  <a:solidFill>
                    <a:srgbClr val="CC3300"/>
                  </a:solidFill>
                </a:ln>
              </c:spPr>
            </c:marker>
            <c:bubble3D val="0"/>
          </c:dPt>
          <c:dLbls>
            <c:dLbl>
              <c:idx val="18"/>
              <c:layout>
                <c:manualLayout>
                  <c:x val="-4.1268516495995946E-3"/>
                  <c:y val="-0.10401455683183203"/>
                </c:manualLayout>
              </c:layout>
              <c:spPr/>
              <c:txPr>
                <a:bodyPr/>
                <a:lstStyle/>
                <a:p>
                  <a:pPr>
                    <a:defRPr sz="120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2"/>
              <c:spPr/>
              <c:txPr>
                <a:bodyPr/>
                <a:lstStyle/>
                <a:p>
                  <a:pPr>
                    <a:defRPr sz="120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工作表1!$A$439:$A$457</c:f>
              <c:numCache>
                <c:formatCode>mmm\-yy</c:formatCode>
                <c:ptCount val="19"/>
                <c:pt idx="0">
                  <c:v>42156</c:v>
                </c:pt>
                <c:pt idx="1">
                  <c:v>42186</c:v>
                </c:pt>
                <c:pt idx="2">
                  <c:v>42217</c:v>
                </c:pt>
                <c:pt idx="3">
                  <c:v>42248</c:v>
                </c:pt>
                <c:pt idx="4">
                  <c:v>42278</c:v>
                </c:pt>
                <c:pt idx="5">
                  <c:v>42309</c:v>
                </c:pt>
                <c:pt idx="6">
                  <c:v>42339</c:v>
                </c:pt>
                <c:pt idx="7">
                  <c:v>42370</c:v>
                </c:pt>
                <c:pt idx="8">
                  <c:v>42401</c:v>
                </c:pt>
                <c:pt idx="9">
                  <c:v>42430</c:v>
                </c:pt>
                <c:pt idx="10">
                  <c:v>42461</c:v>
                </c:pt>
                <c:pt idx="11">
                  <c:v>42491</c:v>
                </c:pt>
                <c:pt idx="12">
                  <c:v>42522</c:v>
                </c:pt>
                <c:pt idx="13">
                  <c:v>42552</c:v>
                </c:pt>
                <c:pt idx="14">
                  <c:v>42583</c:v>
                </c:pt>
                <c:pt idx="15">
                  <c:v>42614</c:v>
                </c:pt>
                <c:pt idx="16">
                  <c:v>42644</c:v>
                </c:pt>
                <c:pt idx="17">
                  <c:v>42675</c:v>
                </c:pt>
                <c:pt idx="18">
                  <c:v>42705</c:v>
                </c:pt>
              </c:numCache>
            </c:numRef>
          </c:cat>
          <c:val>
            <c:numRef>
              <c:f>工作表1!$B$439:$B$457</c:f>
              <c:numCache>
                <c:formatCode>0.00_ ;[Red]\-0.00\ </c:formatCode>
                <c:ptCount val="19"/>
                <c:pt idx="0">
                  <c:v>93.62</c:v>
                </c:pt>
                <c:pt idx="1">
                  <c:v>91.77</c:v>
                </c:pt>
                <c:pt idx="2">
                  <c:v>90.44</c:v>
                </c:pt>
                <c:pt idx="3">
                  <c:v>90.01</c:v>
                </c:pt>
                <c:pt idx="4">
                  <c:v>91.3</c:v>
                </c:pt>
                <c:pt idx="5">
                  <c:v>91.03</c:v>
                </c:pt>
                <c:pt idx="6">
                  <c:v>90.86</c:v>
                </c:pt>
                <c:pt idx="7">
                  <c:v>90.99</c:v>
                </c:pt>
                <c:pt idx="8">
                  <c:v>92.42</c:v>
                </c:pt>
                <c:pt idx="9">
                  <c:v>96.66</c:v>
                </c:pt>
                <c:pt idx="10">
                  <c:v>97.27</c:v>
                </c:pt>
                <c:pt idx="11">
                  <c:v>99.46</c:v>
                </c:pt>
                <c:pt idx="12">
                  <c:v>96.66</c:v>
                </c:pt>
                <c:pt idx="13">
                  <c:v>98.2</c:v>
                </c:pt>
                <c:pt idx="14">
                  <c:v>97.53</c:v>
                </c:pt>
                <c:pt idx="15">
                  <c:v>97.43</c:v>
                </c:pt>
                <c:pt idx="16">
                  <c:v>97.69</c:v>
                </c:pt>
                <c:pt idx="17">
                  <c:v>99.85</c:v>
                </c:pt>
                <c:pt idx="18">
                  <c:v>101.4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555968"/>
        <c:axId val="120325248"/>
      </c:lineChart>
      <c:dateAx>
        <c:axId val="121555968"/>
        <c:scaling>
          <c:orientation val="minMax"/>
        </c:scaling>
        <c:delete val="0"/>
        <c:axPos val="b"/>
        <c:numFmt formatCode="mm" sourceLinked="0"/>
        <c:majorTickMark val="none"/>
        <c:minorTickMark val="none"/>
        <c:tickLblPos val="nextTo"/>
        <c:spPr>
          <a:noFill/>
          <a:ln>
            <a:solidFill>
              <a:schemeClr val="accent1">
                <a:hueOff val="0"/>
                <a:satOff val="0"/>
                <a:lumOff val="0"/>
              </a:schemeClr>
            </a:solidFill>
          </a:ln>
        </c:spPr>
        <c:txPr>
          <a:bodyPr/>
          <a:lstStyle/>
          <a:p>
            <a:pPr>
              <a:defRPr sz="12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0325248"/>
        <c:crosses val="autoZero"/>
        <c:auto val="1"/>
        <c:lblOffset val="100"/>
        <c:baseTimeUnit val="months"/>
      </c:dateAx>
      <c:valAx>
        <c:axId val="120325248"/>
        <c:scaling>
          <c:orientation val="minMax"/>
          <c:max val="105"/>
          <c:min val="89"/>
        </c:scaling>
        <c:delete val="0"/>
        <c:axPos val="l"/>
        <c:majorGridlines>
          <c:spPr>
            <a:ln>
              <a:noFill/>
            </a:ln>
          </c:spPr>
        </c:majorGridlines>
        <c:numFmt formatCode="0_ ;[Red]\-0\ " sourceLinked="0"/>
        <c:majorTickMark val="in"/>
        <c:minorTickMark val="none"/>
        <c:tickLblPos val="nextTo"/>
        <c:spPr>
          <a:noFill/>
          <a:ln>
            <a:solidFill>
              <a:schemeClr val="accent1">
                <a:hueOff val="0"/>
                <a:satOff val="0"/>
                <a:lumOff val="0"/>
              </a:schemeClr>
            </a:solidFill>
          </a:ln>
        </c:spPr>
        <c:txPr>
          <a:bodyPr/>
          <a:lstStyle/>
          <a:p>
            <a:pPr>
              <a:defRPr sz="11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1555968"/>
        <c:crosses val="autoZero"/>
        <c:crossBetween val="between"/>
        <c:majorUnit val="3"/>
        <c:minorUnit val="2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84163488007511E-2"/>
          <c:y val="0.17699544395503081"/>
          <c:w val="0.89008875557036871"/>
          <c:h val="0.57014055020424592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製造業</c:v>
                </c:pt>
              </c:strCache>
            </c:strRef>
          </c:tx>
          <c:spPr>
            <a:ln w="31750">
              <a:solidFill>
                <a:srgbClr val="CC3300"/>
              </a:solidFill>
            </a:ln>
            <a:effectLst>
              <a:outerShdw blurRad="50800" dist="38100" dir="2700000" algn="tl" rotWithShape="0">
                <a:prstClr val="black">
                  <a:alpha val="0"/>
                </a:prstClr>
              </a:outerShdw>
            </a:effectLst>
          </c:spPr>
          <c:marker>
            <c:symbol val="none"/>
          </c:marker>
          <c:dPt>
            <c:idx val="15"/>
            <c:bubble3D val="0"/>
          </c:dPt>
          <c:dPt>
            <c:idx val="16"/>
            <c:bubble3D val="0"/>
          </c:dPt>
          <c:dPt>
            <c:idx val="17"/>
            <c:marker>
              <c:symbol val="circle"/>
              <c:size val="7"/>
              <c:spPr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c:spPr>
            </c:marker>
            <c:bubble3D val="0"/>
          </c:dPt>
          <c:cat>
            <c:numRef>
              <c:f>工作表1!$A$40:$A$56</c:f>
              <c:numCache>
                <c:formatCode>mmm\-yy</c:formatCode>
                <c:ptCount val="17"/>
                <c:pt idx="0">
                  <c:v>42248</c:v>
                </c:pt>
                <c:pt idx="1">
                  <c:v>42278</c:v>
                </c:pt>
                <c:pt idx="2">
                  <c:v>42309</c:v>
                </c:pt>
                <c:pt idx="3">
                  <c:v>42339</c:v>
                </c:pt>
                <c:pt idx="4">
                  <c:v>42370</c:v>
                </c:pt>
                <c:pt idx="5">
                  <c:v>42401</c:v>
                </c:pt>
                <c:pt idx="6">
                  <c:v>42430</c:v>
                </c:pt>
                <c:pt idx="7">
                  <c:v>42461</c:v>
                </c:pt>
                <c:pt idx="8">
                  <c:v>42491</c:v>
                </c:pt>
                <c:pt idx="9">
                  <c:v>42522</c:v>
                </c:pt>
                <c:pt idx="10">
                  <c:v>42552</c:v>
                </c:pt>
                <c:pt idx="11">
                  <c:v>42583</c:v>
                </c:pt>
                <c:pt idx="12">
                  <c:v>42614</c:v>
                </c:pt>
                <c:pt idx="13">
                  <c:v>42644</c:v>
                </c:pt>
                <c:pt idx="14">
                  <c:v>42675</c:v>
                </c:pt>
                <c:pt idx="15">
                  <c:v>42705</c:v>
                </c:pt>
                <c:pt idx="16">
                  <c:v>42736</c:v>
                </c:pt>
              </c:numCache>
            </c:numRef>
          </c:cat>
          <c:val>
            <c:numRef>
              <c:f>工作表1!$B$40:$B$56</c:f>
              <c:numCache>
                <c:formatCode>General</c:formatCode>
                <c:ptCount val="17"/>
                <c:pt idx="0">
                  <c:v>33.1</c:v>
                </c:pt>
                <c:pt idx="1">
                  <c:v>35.9</c:v>
                </c:pt>
                <c:pt idx="2">
                  <c:v>37.6</c:v>
                </c:pt>
                <c:pt idx="3" formatCode="0.0">
                  <c:v>38</c:v>
                </c:pt>
                <c:pt idx="4">
                  <c:v>42.5</c:v>
                </c:pt>
                <c:pt idx="5">
                  <c:v>48.7</c:v>
                </c:pt>
                <c:pt idx="6">
                  <c:v>51.8</c:v>
                </c:pt>
                <c:pt idx="7">
                  <c:v>56.7</c:v>
                </c:pt>
                <c:pt idx="8">
                  <c:v>52.4</c:v>
                </c:pt>
                <c:pt idx="9">
                  <c:v>53.8</c:v>
                </c:pt>
                <c:pt idx="10">
                  <c:v>55.5</c:v>
                </c:pt>
                <c:pt idx="11">
                  <c:v>55.2</c:v>
                </c:pt>
                <c:pt idx="12">
                  <c:v>53.5</c:v>
                </c:pt>
                <c:pt idx="13">
                  <c:v>51.8</c:v>
                </c:pt>
                <c:pt idx="14">
                  <c:v>54</c:v>
                </c:pt>
                <c:pt idx="15">
                  <c:v>59.8</c:v>
                </c:pt>
                <c:pt idx="16">
                  <c:v>61.5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非製造業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triangle"/>
            <c:size val="5"/>
            <c:spPr>
              <a:solidFill>
                <a:schemeClr val="bg1"/>
              </a:solidFill>
              <a:ln>
                <a:solidFill>
                  <a:srgbClr val="0070C0"/>
                </a:solidFill>
              </a:ln>
            </c:spPr>
          </c:marker>
          <c:cat>
            <c:numRef>
              <c:f>工作表1!$A$40:$A$56</c:f>
              <c:numCache>
                <c:formatCode>mmm\-yy</c:formatCode>
                <c:ptCount val="17"/>
                <c:pt idx="0">
                  <c:v>42248</c:v>
                </c:pt>
                <c:pt idx="1">
                  <c:v>42278</c:v>
                </c:pt>
                <c:pt idx="2">
                  <c:v>42309</c:v>
                </c:pt>
                <c:pt idx="3">
                  <c:v>42339</c:v>
                </c:pt>
                <c:pt idx="4">
                  <c:v>42370</c:v>
                </c:pt>
                <c:pt idx="5">
                  <c:v>42401</c:v>
                </c:pt>
                <c:pt idx="6">
                  <c:v>42430</c:v>
                </c:pt>
                <c:pt idx="7">
                  <c:v>42461</c:v>
                </c:pt>
                <c:pt idx="8">
                  <c:v>42491</c:v>
                </c:pt>
                <c:pt idx="9">
                  <c:v>42522</c:v>
                </c:pt>
                <c:pt idx="10">
                  <c:v>42552</c:v>
                </c:pt>
                <c:pt idx="11">
                  <c:v>42583</c:v>
                </c:pt>
                <c:pt idx="12">
                  <c:v>42614</c:v>
                </c:pt>
                <c:pt idx="13">
                  <c:v>42644</c:v>
                </c:pt>
                <c:pt idx="14">
                  <c:v>42675</c:v>
                </c:pt>
                <c:pt idx="15">
                  <c:v>42705</c:v>
                </c:pt>
                <c:pt idx="16">
                  <c:v>42736</c:v>
                </c:pt>
              </c:numCache>
            </c:numRef>
          </c:cat>
          <c:val>
            <c:numRef>
              <c:f>工作表1!$C$40:$C$56</c:f>
              <c:numCache>
                <c:formatCode>General</c:formatCode>
                <c:ptCount val="17"/>
                <c:pt idx="0">
                  <c:v>24.8</c:v>
                </c:pt>
                <c:pt idx="1">
                  <c:v>26.4</c:v>
                </c:pt>
                <c:pt idx="2">
                  <c:v>27.4</c:v>
                </c:pt>
                <c:pt idx="3">
                  <c:v>29.1</c:v>
                </c:pt>
                <c:pt idx="4">
                  <c:v>27.9</c:v>
                </c:pt>
                <c:pt idx="5">
                  <c:v>32</c:v>
                </c:pt>
                <c:pt idx="6">
                  <c:v>38.1</c:v>
                </c:pt>
                <c:pt idx="7">
                  <c:v>40.5</c:v>
                </c:pt>
                <c:pt idx="8">
                  <c:v>36.4</c:v>
                </c:pt>
                <c:pt idx="9">
                  <c:v>41.9</c:v>
                </c:pt>
                <c:pt idx="10">
                  <c:v>43.5</c:v>
                </c:pt>
                <c:pt idx="11">
                  <c:v>43</c:v>
                </c:pt>
                <c:pt idx="12">
                  <c:v>40.9</c:v>
                </c:pt>
                <c:pt idx="13">
                  <c:v>39.4</c:v>
                </c:pt>
                <c:pt idx="14">
                  <c:v>34.5</c:v>
                </c:pt>
                <c:pt idx="15">
                  <c:v>47</c:v>
                </c:pt>
                <c:pt idx="16">
                  <c:v>45.6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701376"/>
        <c:axId val="120330432"/>
      </c:lineChart>
      <c:dateAx>
        <c:axId val="121701376"/>
        <c:scaling>
          <c:orientation val="minMax"/>
        </c:scaling>
        <c:delete val="0"/>
        <c:axPos val="b"/>
        <c:numFmt formatCode="mm" sourceLinked="0"/>
        <c:majorTickMark val="none"/>
        <c:minorTickMark val="none"/>
        <c:tickLblPos val="low"/>
        <c:spPr>
          <a:noFill/>
          <a:ln>
            <a:solidFill>
              <a:schemeClr val="accent1">
                <a:hueOff val="0"/>
                <a:satOff val="0"/>
                <a:lumOff val="0"/>
              </a:schemeClr>
            </a:solidFill>
          </a:ln>
        </c:spPr>
        <c:txPr>
          <a:bodyPr/>
          <a:lstStyle/>
          <a:p>
            <a:pPr>
              <a:defRPr sz="12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0330432"/>
        <c:crosses val="autoZero"/>
        <c:auto val="1"/>
        <c:lblOffset val="100"/>
        <c:baseTimeUnit val="months"/>
        <c:majorUnit val="4"/>
        <c:majorTimeUnit val="months"/>
      </c:dateAx>
      <c:valAx>
        <c:axId val="120330432"/>
        <c:scaling>
          <c:orientation val="minMax"/>
          <c:max val="70"/>
          <c:min val="20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in"/>
        <c:minorTickMark val="none"/>
        <c:tickLblPos val="nextTo"/>
        <c:spPr>
          <a:noFill/>
          <a:ln>
            <a:solidFill>
              <a:schemeClr val="accent1">
                <a:hueOff val="0"/>
                <a:satOff val="0"/>
                <a:lumOff val="0"/>
              </a:schemeClr>
            </a:solidFill>
          </a:ln>
        </c:spPr>
        <c:txPr>
          <a:bodyPr/>
          <a:lstStyle/>
          <a:p>
            <a:pPr>
              <a:defRPr sz="11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1701376"/>
        <c:crosses val="autoZero"/>
        <c:crossBetween val="between"/>
        <c:majorUnit val="10"/>
        <c:minorUnit val="5"/>
      </c:valAx>
      <c:spPr>
        <a:noFill/>
      </c:spPr>
    </c:plotArea>
    <c:legend>
      <c:legendPos val="t"/>
      <c:layout/>
      <c:overlay val="0"/>
      <c:txPr>
        <a:bodyPr/>
        <a:lstStyle/>
        <a:p>
          <a:pPr>
            <a:defRPr sz="1050" baseline="0">
              <a:latin typeface="標楷體" panose="03000509000000000000" pitchFamily="65" charset="-120"/>
              <a:ea typeface="標楷體" panose="03000509000000000000" pitchFamily="65" charset="-120"/>
            </a:defRPr>
          </a:pPr>
          <a:endParaRPr lang="zh-TW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9618443714615493E-2"/>
          <c:y val="0.12261636265102076"/>
          <c:w val="0.87798874650780867"/>
          <c:h val="0.59383656061838619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CCI總指數</c:v>
                </c:pt>
              </c:strCache>
            </c:strRef>
          </c:tx>
          <c:spPr>
            <a:ln w="31750">
              <a:solidFill>
                <a:srgbClr val="CC3300"/>
              </a:solidFill>
            </a:ln>
            <a:effectLst>
              <a:outerShdw blurRad="50800" dist="38100" dir="5400000" algn="t" rotWithShape="0">
                <a:prstClr val="black">
                  <a:alpha val="0"/>
                </a:prstClr>
              </a:outerShdw>
            </a:effectLst>
          </c:spPr>
          <c:marker>
            <c:symbol val="none"/>
          </c:marker>
          <c:dPt>
            <c:idx val="18"/>
            <c:marker>
              <c:symbol val="circle"/>
              <c:size val="7"/>
              <c:spPr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c:spPr>
            </c:marker>
            <c:bubble3D val="0"/>
          </c:dPt>
          <c:dPt>
            <c:idx val="19"/>
            <c:marker>
              <c:symbol val="circle"/>
              <c:size val="7"/>
              <c:spPr>
                <a:solidFill>
                  <a:srgbClr val="C00000"/>
                </a:solidFill>
              </c:spPr>
            </c:marker>
            <c:bubble3D val="0"/>
          </c:dPt>
          <c:dLbls>
            <c:dLbl>
              <c:idx val="18"/>
              <c:layout>
                <c:manualLayout>
                  <c:x val="0"/>
                  <c:y val="-0.17227156639721178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kumimoji="1" lang="zh-TW" altLang="en-US" sz="1200" kern="1200">
                    <a:solidFill>
                      <a:prstClr val="black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工作表1!$A$176:$A$194</c:f>
              <c:numCache>
                <c:formatCode>mmm\-yy</c:formatCode>
                <c:ptCount val="19"/>
                <c:pt idx="0">
                  <c:v>42186</c:v>
                </c:pt>
                <c:pt idx="1">
                  <c:v>42217</c:v>
                </c:pt>
                <c:pt idx="2">
                  <c:v>42248</c:v>
                </c:pt>
                <c:pt idx="3">
                  <c:v>42278</c:v>
                </c:pt>
                <c:pt idx="4">
                  <c:v>42309</c:v>
                </c:pt>
                <c:pt idx="5">
                  <c:v>42339</c:v>
                </c:pt>
                <c:pt idx="6">
                  <c:v>42370</c:v>
                </c:pt>
                <c:pt idx="7">
                  <c:v>42401</c:v>
                </c:pt>
                <c:pt idx="8">
                  <c:v>42430</c:v>
                </c:pt>
                <c:pt idx="9">
                  <c:v>42461</c:v>
                </c:pt>
                <c:pt idx="10">
                  <c:v>42491</c:v>
                </c:pt>
                <c:pt idx="11">
                  <c:v>42522</c:v>
                </c:pt>
                <c:pt idx="12">
                  <c:v>42552</c:v>
                </c:pt>
                <c:pt idx="13">
                  <c:v>42583</c:v>
                </c:pt>
                <c:pt idx="14">
                  <c:v>42614</c:v>
                </c:pt>
                <c:pt idx="15">
                  <c:v>42644</c:v>
                </c:pt>
                <c:pt idx="16">
                  <c:v>42675</c:v>
                </c:pt>
                <c:pt idx="17">
                  <c:v>42705</c:v>
                </c:pt>
                <c:pt idx="18">
                  <c:v>42736</c:v>
                </c:pt>
              </c:numCache>
            </c:numRef>
          </c:cat>
          <c:val>
            <c:numRef>
              <c:f>工作表1!$B$176:$B$194</c:f>
              <c:numCache>
                <c:formatCode>General</c:formatCode>
                <c:ptCount val="19"/>
                <c:pt idx="0">
                  <c:v>89.58</c:v>
                </c:pt>
                <c:pt idx="1">
                  <c:v>86.15</c:v>
                </c:pt>
                <c:pt idx="2">
                  <c:v>85.32</c:v>
                </c:pt>
                <c:pt idx="3">
                  <c:v>84.6</c:v>
                </c:pt>
                <c:pt idx="4">
                  <c:v>84.2</c:v>
                </c:pt>
                <c:pt idx="5">
                  <c:v>81.61</c:v>
                </c:pt>
                <c:pt idx="6">
                  <c:v>80.89</c:v>
                </c:pt>
                <c:pt idx="7">
                  <c:v>82.09</c:v>
                </c:pt>
                <c:pt idx="8">
                  <c:v>81.34</c:v>
                </c:pt>
                <c:pt idx="9">
                  <c:v>80.37</c:v>
                </c:pt>
                <c:pt idx="10">
                  <c:v>79.819999999999993</c:v>
                </c:pt>
                <c:pt idx="11">
                  <c:v>78.36</c:v>
                </c:pt>
                <c:pt idx="12">
                  <c:v>80.180000000000007</c:v>
                </c:pt>
                <c:pt idx="13">
                  <c:v>79.56</c:v>
                </c:pt>
                <c:pt idx="14">
                  <c:v>78.66</c:v>
                </c:pt>
                <c:pt idx="15">
                  <c:v>78.95</c:v>
                </c:pt>
                <c:pt idx="16">
                  <c:v>77.709999999999994</c:v>
                </c:pt>
                <c:pt idx="17">
                  <c:v>77.22</c:v>
                </c:pt>
                <c:pt idx="18">
                  <c:v>74.349999999999994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554432"/>
        <c:axId val="120466240"/>
      </c:lineChart>
      <c:dateAx>
        <c:axId val="121554432"/>
        <c:scaling>
          <c:orientation val="minMax"/>
        </c:scaling>
        <c:delete val="0"/>
        <c:axPos val="b"/>
        <c:numFmt formatCode="mm" sourceLinked="0"/>
        <c:majorTickMark val="none"/>
        <c:minorTickMark val="none"/>
        <c:tickLblPos val="nextTo"/>
        <c:txPr>
          <a:bodyPr/>
          <a:lstStyle/>
          <a:p>
            <a:pPr>
              <a:defRPr sz="12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0466240"/>
        <c:crosses val="autoZero"/>
        <c:auto val="1"/>
        <c:lblOffset val="100"/>
        <c:baseTimeUnit val="months"/>
        <c:majorUnit val="2"/>
        <c:majorTimeUnit val="months"/>
      </c:dateAx>
      <c:valAx>
        <c:axId val="120466240"/>
        <c:scaling>
          <c:orientation val="minMax"/>
          <c:max val="90"/>
          <c:min val="70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in"/>
        <c:minorTickMark val="none"/>
        <c:tickLblPos val="nextTo"/>
        <c:txPr>
          <a:bodyPr/>
          <a:lstStyle/>
          <a:p>
            <a:pPr>
              <a:defRPr sz="11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21554432"/>
        <c:crosses val="autoZero"/>
        <c:crossBetween val="between"/>
        <c:majorUnit val="10"/>
      </c:valAx>
      <c:spPr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600"/>
      </a:pPr>
      <a:endParaRPr lang="zh-TW"/>
    </a:p>
  </c:txPr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0.08358</cdr:x>
      <cdr:y>0.51211</cdr:y>
    </cdr:from>
    <cdr:to>
      <cdr:x>0.96151</cdr:x>
      <cdr:y>0.51845</cdr:y>
    </cdr:to>
    <cdr:cxnSp macro="">
      <cdr:nvCxnSpPr>
        <cdr:cNvPr id="3" name="直線接點 2"/>
        <cdr:cNvCxnSpPr/>
      </cdr:nvCxnSpPr>
      <cdr:spPr>
        <a:xfrm xmlns:a="http://schemas.openxmlformats.org/drawingml/2006/main" flipV="1">
          <a:off x="361418" y="1424320"/>
          <a:ext cx="3796402" cy="17634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>
              <a:lumMod val="50000"/>
              <a:lumOff val="50000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0.07676</cdr:x>
      <cdr:y>0.89931</cdr:y>
    </cdr:from>
    <cdr:to>
      <cdr:x>1</cdr:x>
      <cdr:y>1</cdr:y>
    </cdr:to>
    <cdr:sp macro="" textlink="">
      <cdr:nvSpPr>
        <cdr:cNvPr id="4" name="文字方塊 3"/>
        <cdr:cNvSpPr txBox="1"/>
      </cdr:nvSpPr>
      <cdr:spPr>
        <a:xfrm xmlns:a="http://schemas.openxmlformats.org/drawingml/2006/main">
          <a:off x="331930" y="2291150"/>
          <a:ext cx="3992335" cy="2565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2016                                                                                   2017</a:t>
          </a:r>
          <a:endParaRPr lang="zh-TW" altLang="en-US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0.09293</cdr:x>
      <cdr:y>0.75482</cdr:y>
    </cdr:from>
    <cdr:to>
      <cdr:x>0.94569</cdr:x>
      <cdr:y>0.76196</cdr:y>
    </cdr:to>
    <cdr:cxnSp macro="">
      <cdr:nvCxnSpPr>
        <cdr:cNvPr id="2" name="直線接點 1"/>
        <cdr:cNvCxnSpPr/>
      </cdr:nvCxnSpPr>
      <cdr:spPr>
        <a:xfrm xmlns:a="http://schemas.openxmlformats.org/drawingml/2006/main" flipV="1">
          <a:off x="413699" y="1865335"/>
          <a:ext cx="3796402" cy="17634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>
              <a:lumMod val="50000"/>
              <a:lumOff val="50000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0.84801</cdr:x>
      <cdr:y>0.7017</cdr:y>
    </cdr:from>
    <cdr:to>
      <cdr:x>0.8495</cdr:x>
      <cdr:y>0.71796</cdr:y>
    </cdr:to>
    <cdr:sp macro="" textlink="">
      <cdr:nvSpPr>
        <cdr:cNvPr id="3" name="文字方塊 1"/>
        <cdr:cNvSpPr txBox="1"/>
      </cdr:nvSpPr>
      <cdr:spPr>
        <a:xfrm xmlns:a="http://schemas.openxmlformats.org/drawingml/2006/main">
          <a:off x="7058025" y="2498723"/>
          <a:ext cx="800100" cy="4762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en-US" altLang="zh-TW" sz="105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0.84801</cdr:x>
      <cdr:y>0.7017</cdr:y>
    </cdr:from>
    <cdr:to>
      <cdr:x>0.8495</cdr:x>
      <cdr:y>0.71796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7058025" y="2498723"/>
          <a:ext cx="800100" cy="4762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en-US" altLang="zh-TW" sz="105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0.84801</cdr:x>
      <cdr:y>0.7017</cdr:y>
    </cdr:from>
    <cdr:to>
      <cdr:x>0.8495</cdr:x>
      <cdr:y>0.71796</cdr:y>
    </cdr:to>
    <cdr:sp macro="" textlink="">
      <cdr:nvSpPr>
        <cdr:cNvPr id="4" name="文字方塊 1"/>
        <cdr:cNvSpPr txBox="1"/>
      </cdr:nvSpPr>
      <cdr:spPr>
        <a:xfrm xmlns:a="http://schemas.openxmlformats.org/drawingml/2006/main">
          <a:off x="7058025" y="2498723"/>
          <a:ext cx="800100" cy="4762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en-US" altLang="zh-TW" sz="105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0.91344</cdr:x>
      <cdr:y>0.88032</cdr:y>
    </cdr:from>
    <cdr:to>
      <cdr:x>1</cdr:x>
      <cdr:y>0.99029</cdr:y>
    </cdr:to>
    <cdr:sp macro="" textlink="">
      <cdr:nvSpPr>
        <cdr:cNvPr id="6" name="文字方塊 2"/>
        <cdr:cNvSpPr txBox="1"/>
      </cdr:nvSpPr>
      <cdr:spPr>
        <a:xfrm xmlns:a="http://schemas.openxmlformats.org/drawingml/2006/main">
          <a:off x="3947013" y="2463820"/>
          <a:ext cx="374006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r>
            <a:rPr lang="zh-TW" altLang="en-US" sz="1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endParaRPr lang="zh-TW" altLang="en-US" sz="1400" dirty="0"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0.90567</cdr:x>
      <cdr:y>0.88835</cdr:y>
    </cdr:from>
    <cdr:to>
      <cdr:x>1</cdr:x>
      <cdr:y>0.9643</cdr:y>
    </cdr:to>
    <cdr:sp macro="" textlink="">
      <cdr:nvSpPr>
        <cdr:cNvPr id="6" name="文字方塊 1"/>
        <cdr:cNvSpPr txBox="1"/>
      </cdr:nvSpPr>
      <cdr:spPr>
        <a:xfrm xmlns:a="http://schemas.openxmlformats.org/drawingml/2006/main">
          <a:off x="3655448" y="2857432"/>
          <a:ext cx="380733" cy="2442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pPr algn="ctr"/>
          <a:r>
            <a:rPr lang="zh-TW" altLang="en-US" sz="1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endParaRPr lang="zh-TW" altLang="en-US" sz="1200" dirty="0">
            <a:solidFill>
              <a:prstClr val="black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  <cdr:relSizeAnchor xmlns:cdr="http://schemas.openxmlformats.org/drawingml/2006/chartDrawing">
    <cdr:from>
      <cdr:x>0.04194</cdr:x>
      <cdr:y>0</cdr:y>
    </cdr:from>
    <cdr:to>
      <cdr:x>0.09938</cdr:x>
      <cdr:y>0.07658</cdr:y>
    </cdr:to>
    <cdr:sp macro="" textlink="">
      <cdr:nvSpPr>
        <cdr:cNvPr id="7" name="文字方塊 9"/>
        <cdr:cNvSpPr txBox="1"/>
      </cdr:nvSpPr>
      <cdr:spPr>
        <a:xfrm xmlns:a="http://schemas.openxmlformats.org/drawingml/2006/main">
          <a:off x="175672" y="-3049068"/>
          <a:ext cx="240570" cy="24632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r>
            <a:rPr lang="zh-TW" altLang="en-US" sz="1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元</a:t>
          </a:r>
          <a:endParaRPr lang="zh-TW" altLang="en-US" sz="1000" dirty="0"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0.04847</cdr:x>
      <cdr:y>0.39915</cdr:y>
    </cdr:from>
    <cdr:to>
      <cdr:x>0.14374</cdr:x>
      <cdr:y>0.84404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238037" y="1768058"/>
          <a:ext cx="467882" cy="19706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23</a:t>
          </a:r>
        </a:p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17</a:t>
          </a: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zh-TW" altLang="en-US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0.01509</cdr:x>
      <cdr:y>0.27084</cdr:y>
    </cdr:from>
    <cdr:to>
      <cdr:x>0.05423</cdr:x>
      <cdr:y>0.7803</cdr:y>
    </cdr:to>
    <cdr:sp macro="" textlink="">
      <cdr:nvSpPr>
        <cdr:cNvPr id="21523" name="文字 8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4109" y="1199694"/>
          <a:ext cx="192222" cy="225669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綜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合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判斷分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數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346114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0.03833</cdr:x>
      <cdr:y>0.86734</cdr:y>
    </cdr:from>
    <cdr:to>
      <cdr:x>0.99254</cdr:x>
      <cdr:y>0.98159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171197" y="2781231"/>
          <a:ext cx="4262270" cy="3663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600" b="0" i="0" baseline="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   2014</a:t>
          </a:r>
          <a:r>
            <a:rPr lang="zh-TW" altLang="en-US" sz="1600" b="0" i="0" baseline="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        </a:t>
          </a:r>
          <a:r>
            <a:rPr lang="zh-TW" altLang="en-US" sz="1600" b="0" i="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     </a:t>
          </a:r>
          <a:r>
            <a:rPr lang="en-US" altLang="zh-TW" sz="1600" b="0" i="0" baseline="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2015 </a:t>
          </a:r>
          <a:r>
            <a:rPr lang="en-US" altLang="zh-TW" sz="1600" b="0" i="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                    </a:t>
          </a:r>
          <a:r>
            <a:rPr lang="en-US" altLang="zh-TW" sz="1600" b="0" i="0" baseline="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2016</a:t>
          </a:r>
          <a:endParaRPr lang="zh-TW" altLang="en-US" sz="1600" b="0" i="0" baseline="0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ea typeface="+mn-ea"/>
          </a:endParaRP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3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5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7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9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10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>
              <a:defRPr sz="1200"/>
            </a:lvl1pPr>
          </a:lstStyle>
          <a:p>
            <a:fld id="{01E98358-16CC-4DE5-A917-F19F8AD1AB28}" type="datetimeFigureOut">
              <a:rPr lang="zh-TW" altLang="en-US" smtClean="0"/>
              <a:pPr/>
              <a:t>2017/2/22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4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>
              <a:defRPr sz="1200"/>
            </a:lvl1pPr>
          </a:lstStyle>
          <a:p>
            <a:fld id="{E4D63AB2-AA17-451D-BBC4-CCC53A9C2C7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19064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9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91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1269ADC-26EC-42EE-901C-9BDC4F432691}" type="datetimeFigureOut">
              <a:rPr lang="zh-TW" altLang="en-US"/>
              <a:pPr>
                <a:defRPr/>
              </a:pPr>
              <a:t>2017/2/22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8" tIns="45526" rIns="90988" bIns="4552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0988" tIns="45526" rIns="90988" bIns="45526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9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91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8788B47-C7B6-41CF-AE3B-C0326C4C902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12055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2338" y="738188"/>
            <a:ext cx="496570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1748" y="4721272"/>
            <a:ext cx="4994275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56768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72050" cy="3729037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6275" y="4714926"/>
            <a:ext cx="5445125" cy="4467225"/>
          </a:xfrm>
          <a:noFill/>
        </p:spPr>
        <p:txBody>
          <a:bodyPr/>
          <a:lstStyle/>
          <a:p>
            <a:pPr eaLnBrk="1" hangingPunct="1"/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147653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24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983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59184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549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CE4339-6B90-46DB-BF08-A12B2257621E}" type="slidenum">
              <a:rPr lang="zh-TW" altLang="en-US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719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53132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393455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09985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975243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70313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BAA845-DA4D-42F4-A6B7-B9CBF24D09A4}" type="slidenum">
              <a:rPr lang="en-US" altLang="zh-TW">
                <a:solidFill>
                  <a:prstClr val="black"/>
                </a:solidFill>
              </a:rPr>
              <a:pPr/>
              <a:t>14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63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513" y="744538"/>
            <a:ext cx="4962525" cy="3722687"/>
          </a:xfrm>
          <a:ln/>
        </p:spPr>
      </p:sp>
      <p:sp>
        <p:nvSpPr>
          <p:cNvPr id="463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1084" y="4710161"/>
            <a:ext cx="5435600" cy="4471987"/>
          </a:xfrm>
        </p:spPr>
        <p:txBody>
          <a:bodyPr/>
          <a:lstStyle/>
          <a:p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22141045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1981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0019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81798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kumimoji="1" lang="en-US" altLang="zh-TW" sz="2100" kern="100" dirty="0">
              <a:solidFill>
                <a:srgbClr val="002060"/>
              </a:solidFill>
              <a:latin typeface="Arial Unicode MS" panose="020B0604020202020204" pitchFamily="34" charset="-120"/>
              <a:ea typeface="文鼎圓體M" panose="020F0609000000000000" pitchFamily="49" charset="-12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19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8656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448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448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2464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1983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03648" y="6675120"/>
            <a:ext cx="1981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35FB156-8B30-4E14-8BC7-47D67A14A1A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2915816" y="692696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04EA7543-9AAE-4E9F-B28C-4FCCFD07D4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67544" y="332656"/>
            <a:ext cx="8108950" cy="605155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5227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474356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98475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86519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5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27</a:t>
            </a:r>
          </a:p>
        </p:txBody>
      </p:sp>
    </p:spTree>
    <p:extLst>
      <p:ext uri="{BB962C8B-B14F-4D97-AF65-F5344CB8AC3E}">
        <p14:creationId xmlns:p14="http://schemas.microsoft.com/office/powerpoint/2010/main" val="3575422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98475" y="901700"/>
            <a:ext cx="8108950" cy="53975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39000" y="6396473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3DB13-964E-4411-9C5A-95A454F620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31624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5950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F5E67A1-E4C6-45A5-B681-5950C409CE50}" type="datetime1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90493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3962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41237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50916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7338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6428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1565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5517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8337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24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00100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60090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26865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524674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 txBox="1">
            <a:spLocks/>
          </p:cNvSpPr>
          <p:nvPr/>
        </p:nvSpPr>
        <p:spPr>
          <a:xfrm>
            <a:off x="5029200" y="6056707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sz="16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  <p:pic>
        <p:nvPicPr>
          <p:cNvPr id="8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95"/>
          <a:stretch/>
        </p:blipFill>
        <p:spPr bwMode="auto">
          <a:xfrm>
            <a:off x="70338" y="84577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55630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11" name="Rectangle 43"/>
          <p:cNvSpPr/>
          <p:nvPr/>
        </p:nvSpPr>
        <p:spPr>
          <a:xfrm>
            <a:off x="0" y="6554788"/>
            <a:ext cx="1042988" cy="323850"/>
          </a:xfrm>
          <a:prstGeom prst="rect">
            <a:avLst/>
          </a:prstGeom>
          <a:solidFill>
            <a:srgbClr val="B4DCFA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/ </a:t>
            </a:r>
            <a:r>
              <a:rPr kumimoji="0" lang="en-US" altLang="zh-TW" sz="1400" kern="0" dirty="0" smtClean="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</a:t>
            </a:r>
          </a:p>
        </p:txBody>
      </p:sp>
      <p:sp>
        <p:nvSpPr>
          <p:cNvPr id="12" name="文字方塊 1"/>
          <p:cNvSpPr txBox="1">
            <a:spLocks noChangeArrowheads="1"/>
          </p:cNvSpPr>
          <p:nvPr/>
        </p:nvSpPr>
        <p:spPr bwMode="auto">
          <a:xfrm>
            <a:off x="6444209" y="6547435"/>
            <a:ext cx="2699791" cy="338554"/>
          </a:xfrm>
          <a:prstGeom prst="rect">
            <a:avLst/>
          </a:prstGeom>
          <a:solidFill>
            <a:srgbClr val="B4DCFA">
              <a:lumMod val="50000"/>
            </a:srgbClr>
          </a:solidFill>
          <a:ln>
            <a:noFill/>
          </a:ln>
          <a:extLst/>
        </p:spPr>
        <p:txBody>
          <a:bodyPr wrap="square" lIns="108000" rIns="72000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kern="0" dirty="0" smtClean="0">
                <a:solidFill>
                  <a:prstClr val="white"/>
                </a:solidFill>
                <a:latin typeface="文鼎圓體M" panose="020F0609000000000000" pitchFamily="49" charset="-120"/>
                <a:ea typeface="文鼎圓體M" panose="020F0609000000000000" pitchFamily="49" charset="-120"/>
                <a:cs typeface="Times New Roman" pitchFamily="18" charset="0"/>
              </a:rPr>
              <a:t>國家發展委員會</a:t>
            </a:r>
          </a:p>
        </p:txBody>
      </p:sp>
      <p:sp>
        <p:nvSpPr>
          <p:cNvPr id="13" name="文字方塊 1"/>
          <p:cNvSpPr txBox="1">
            <a:spLocks noChangeArrowheads="1"/>
          </p:cNvSpPr>
          <p:nvPr/>
        </p:nvSpPr>
        <p:spPr bwMode="auto">
          <a:xfrm>
            <a:off x="1042989" y="6547435"/>
            <a:ext cx="5401220" cy="338554"/>
          </a:xfrm>
          <a:prstGeom prst="rect">
            <a:avLst/>
          </a:prstGeom>
          <a:solidFill>
            <a:srgbClr val="B4DCFA"/>
          </a:solidFill>
          <a:ln>
            <a:noFill/>
          </a:ln>
          <a:extLst/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kern="0" spc="100" dirty="0" smtClean="0">
                <a:solidFill>
                  <a:srgbClr val="002060"/>
                </a:solidFill>
                <a:latin typeface="文鼎圓體M" panose="020F0609000000000000" pitchFamily="49" charset="-120"/>
                <a:ea typeface="文鼎圓體M" panose="020F0609000000000000" pitchFamily="49" charset="-120"/>
                <a:cs typeface="Times New Roman" pitchFamily="18" charset="0"/>
              </a:rPr>
              <a:t>當前經濟情勢</a:t>
            </a:r>
          </a:p>
        </p:txBody>
      </p:sp>
      <p:sp>
        <p:nvSpPr>
          <p:cNvPr id="6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27</a:t>
            </a:r>
          </a:p>
        </p:txBody>
      </p:sp>
    </p:spTree>
    <p:extLst>
      <p:ext uri="{BB962C8B-B14F-4D97-AF65-F5344CB8AC3E}">
        <p14:creationId xmlns:p14="http://schemas.microsoft.com/office/powerpoint/2010/main" val="29053892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67544" y="332656"/>
            <a:ext cx="8108950" cy="605155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7086600" y="655833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>
                  <a:lumMod val="95000"/>
                </a:prst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19194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71662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984E7EA8-32E3-4A87-91EF-11A785625133}" type="datetimeFigureOut">
              <a:rPr kumimoji="0" lang="zh-TW" altLang="en-US" smtClean="0">
                <a:solidFill>
                  <a:prstClr val="black"/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2017/2/22</a:t>
            </a:fld>
            <a:endParaRPr kumimoji="0" lang="zh-TW" altLang="en-US">
              <a:solidFill>
                <a:prstClr val="black"/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black"/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FF120B9E-A11C-4B35-8EEA-0D9A981639D2}" type="slidenum">
              <a:rPr kumimoji="0" lang="zh-TW" altLang="en-US" smtClean="0">
                <a:solidFill>
                  <a:prstClr val="black"/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zh-TW" altLang="en-US" dirty="0">
              <a:solidFill>
                <a:prstClr val="black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9977007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531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6000" y="-7934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6000" y="1975661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20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23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2" r:id="rId2"/>
    <p:sldLayoutId id="2147483773" r:id="rId3"/>
    <p:sldLayoutId id="2147483774" r:id="rId4"/>
    <p:sldLayoutId id="2147483778" r:id="rId5"/>
    <p:sldLayoutId id="2147483782" r:id="rId6"/>
    <p:sldLayoutId id="2147483724" r:id="rId7"/>
    <p:sldLayoutId id="2147483791" r:id="rId8"/>
    <p:sldLayoutId id="2147483792" r:id="rId9"/>
    <p:sldLayoutId id="2147483808" r:id="rId10"/>
    <p:sldLayoutId id="2147483839" r:id="rId11"/>
    <p:sldLayoutId id="2147483906" r:id="rId12"/>
    <p:sldLayoutId id="2147483907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3EE3D-7CD5-44A5-919A-918913455376}" type="datetimeFigureOut">
              <a:rPr lang="zh-TW" altLang="en-US" smtClean="0"/>
              <a:t>2017/2/22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23</a:t>
            </a:r>
          </a:p>
        </p:txBody>
      </p:sp>
    </p:spTree>
    <p:extLst>
      <p:ext uri="{BB962C8B-B14F-4D97-AF65-F5344CB8AC3E}">
        <p14:creationId xmlns:p14="http://schemas.microsoft.com/office/powerpoint/2010/main" val="372119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1603" y="0"/>
            <a:ext cx="78837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603" y="138630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23</a:t>
            </a:r>
          </a:p>
        </p:txBody>
      </p:sp>
    </p:spTree>
    <p:extLst>
      <p:ext uri="{BB962C8B-B14F-4D97-AF65-F5344CB8AC3E}">
        <p14:creationId xmlns:p14="http://schemas.microsoft.com/office/powerpoint/2010/main" val="2598974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4" Type="http://schemas.openxmlformats.org/officeDocument/2006/relationships/chart" Target="../charts/char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7.xml"/><Relationship Id="rId5" Type="http://schemas.openxmlformats.org/officeDocument/2006/relationships/chart" Target="../charts/chart26.xml"/><Relationship Id="rId4" Type="http://schemas.openxmlformats.org/officeDocument/2006/relationships/chart" Target="../charts/chart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95"/>
          <a:stretch/>
        </p:blipFill>
        <p:spPr bwMode="auto">
          <a:xfrm>
            <a:off x="7873826" y="188640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630857" y="2132856"/>
            <a:ext cx="8083550" cy="1134864"/>
          </a:xfrm>
        </p:spPr>
        <p:txBody>
          <a:bodyPr>
            <a:normAutofit/>
          </a:bodyPr>
          <a:lstStyle/>
          <a:p>
            <a:pPr lvl="0" algn="ctr" fontAlgn="base">
              <a:lnSpc>
                <a:spcPct val="110000"/>
              </a:lnSpc>
              <a:spcAft>
                <a:spcPct val="0"/>
              </a:spcAft>
              <a:defRPr/>
            </a:pPr>
            <a:r>
              <a:rPr kumimoji="1" lang="zh-TW" alt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 前 經 濟 情 勢</a:t>
            </a:r>
            <a:endParaRPr lang="zh-TW" altLang="en-US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9520" y="192720"/>
            <a:ext cx="33558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行政院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3537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次會議</a:t>
            </a:r>
            <a:endParaRPr lang="zh-TW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436915" y="4532803"/>
            <a:ext cx="6629400" cy="1674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dist" eaLnBrk="1" hangingPunct="1">
              <a:spcAft>
                <a:spcPct val="10000"/>
              </a:spcAft>
              <a:defRPr/>
            </a:pP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國家發展委員會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spcAft>
                <a:spcPct val="10000"/>
              </a:spcAft>
              <a:defRPr/>
            </a:pP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報告人：經濟發展處  吳處長明蕙</a:t>
            </a:r>
          </a:p>
          <a:p>
            <a:pPr algn="ctr" eaLnBrk="1" hangingPunct="1">
              <a:spcAft>
                <a:spcPct val="10000"/>
              </a:spcAft>
              <a:defRPr/>
            </a:pP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106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2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 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23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0236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/>
          </p:cNvSpPr>
          <p:nvPr/>
        </p:nvSpPr>
        <p:spPr bwMode="auto">
          <a:xfrm>
            <a:off x="-149246" y="332656"/>
            <a:ext cx="9144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大  綱</a:t>
            </a:r>
            <a:endParaRPr lang="en-US" altLang="zh-TW" sz="48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907704" y="1878334"/>
            <a:ext cx="6280172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0" indent="0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壹</a:t>
            </a:r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、國際經濟</a:t>
            </a:r>
            <a:endParaRPr lang="en-US" altLang="zh-TW" sz="4400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  <a:p>
            <a:pPr marL="0" indent="0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貳、國內經濟</a:t>
            </a:r>
            <a:endParaRPr lang="en-US" altLang="zh-TW" sz="4400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  <a:p>
            <a:pPr marL="0" indent="0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參、結語</a:t>
            </a:r>
            <a:endParaRPr lang="zh-TW" altLang="en-US" sz="44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190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852936"/>
            <a:ext cx="9144000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marL="0" indent="0" algn="ctr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壹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、國際經濟</a:t>
            </a:r>
            <a:endParaRPr lang="en-US" altLang="zh-TW" sz="60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"/>
          <p:cNvSpPr>
            <a:spLocks noChangeArrowheads="1"/>
          </p:cNvSpPr>
          <p:nvPr/>
        </p:nvSpPr>
        <p:spPr bwMode="auto">
          <a:xfrm>
            <a:off x="296521" y="757545"/>
            <a:ext cx="8537323" cy="2455431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2" indent="-360000" algn="just">
              <a:lnSpc>
                <a:spcPts val="2300"/>
              </a:lnSpc>
              <a:spcAft>
                <a:spcPts val="3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今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（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2017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）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年全球經濟成長可望優於去年，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IMF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預測今年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全球經濟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成長率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將由去年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的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3.1%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增為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3.4%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；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IHS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環球透視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月最新預估，亦調升今年全球經濟成長率預估值</a:t>
            </a:r>
            <a:endParaRPr kumimoji="0"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430213" lvl="2" indent="-360000" algn="just">
              <a:lnSpc>
                <a:spcPts val="2300"/>
              </a:lnSpc>
              <a:spcAft>
                <a:spcPts val="3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美國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川普總統新政引發諸多不確定性，其宣示之擴張型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財政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政策，能否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引領全球經濟邁出「低成長、低利率、低物價」之新平庸困局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，抑或其公平貿易主張，將助長反全球化風潮，不利世界經濟之穩健成長，值得密切關注</a:t>
            </a:r>
            <a:endParaRPr kumimoji="0"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430213" lvl="2" indent="-360000" algn="just">
              <a:lnSpc>
                <a:spcPts val="2500"/>
              </a:lnSpc>
              <a:spcAft>
                <a:spcPts val="3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endParaRPr kumimoji="0"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107504" y="44624"/>
            <a:ext cx="8856984" cy="79473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一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、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全球經濟可望穩步復甦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7308304" y="3294792"/>
            <a:ext cx="11070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kumimoji="0" lang="zh-TW" altLang="en-US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kumimoji="0" lang="zh-TW" altLang="en-US" sz="14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9"/>
          <p:cNvSpPr txBox="1">
            <a:spLocks noChangeArrowheads="1"/>
          </p:cNvSpPr>
          <p:nvPr/>
        </p:nvSpPr>
        <p:spPr bwMode="auto">
          <a:xfrm>
            <a:off x="2421685" y="3212976"/>
            <a:ext cx="463006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r>
              <a:rPr kumimoji="0" lang="zh-TW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全球及主要國家經濟成長率</a:t>
            </a:r>
            <a:endParaRPr kumimoji="0" lang="zh-TW" altLang="en-US" sz="2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4"/>
          <p:cNvSpPr txBox="1">
            <a:spLocks noChangeArrowheads="1"/>
          </p:cNvSpPr>
          <p:nvPr/>
        </p:nvSpPr>
        <p:spPr bwMode="auto">
          <a:xfrm>
            <a:off x="893868" y="6136074"/>
            <a:ext cx="7939976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266700" indent="-266700"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 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)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內數字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月預測值，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值。 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*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為新興市場經濟成長率。</a:t>
            </a:r>
          </a:p>
          <a:p>
            <a:pPr marL="266700" indent="-266700"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IMF, World Economic Outlook, Jan.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16, 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</a:p>
          <a:p>
            <a:pPr marL="266700" indent="-266700"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2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 IHS Global Insight Inc., World Overview,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Feb. 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15, 2017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592195"/>
              </p:ext>
            </p:extLst>
          </p:nvPr>
        </p:nvGraphicFramePr>
        <p:xfrm>
          <a:off x="659181" y="3607279"/>
          <a:ext cx="7812000" cy="2522630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2373976"/>
                <a:gridCol w="1479788"/>
                <a:gridCol w="1309451"/>
                <a:gridCol w="1383985"/>
                <a:gridCol w="1264800"/>
              </a:tblGrid>
              <a:tr h="275913">
                <a:tc rowSpan="2">
                  <a:txBody>
                    <a:bodyPr/>
                    <a:lstStyle/>
                    <a:p>
                      <a:pPr fontAlgn="base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sz="160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地區別</a:t>
                      </a:r>
                      <a:endParaRPr kumimoji="1" lang="zh-TW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7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IMF</a:t>
                      </a:r>
                      <a:endParaRPr kumimoji="1" lang="zh-TW" sz="17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sz="17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7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IHS</a:t>
                      </a:r>
                      <a:r>
                        <a:rPr kumimoji="1" lang="zh-TW" altLang="en-US" sz="17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17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Global Insight</a:t>
                      </a:r>
                      <a:endParaRPr kumimoji="1" lang="zh-TW" sz="17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sz="17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1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0319">
                <a:tc>
                  <a:txBody>
                    <a:bodyPr/>
                    <a:lstStyle/>
                    <a:p>
                      <a:pPr marL="6350" indent="-60325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zh-TW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全球</a:t>
                      </a:r>
                      <a:endParaRPr kumimoji="1" lang="zh-TW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6000"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3.1 (3.1)</a:t>
                      </a:r>
                      <a:endParaRPr lang="zh-TW" sz="17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3.4 (3.4)</a:t>
                      </a:r>
                      <a:endParaRPr lang="zh-TW" sz="17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</a:t>
                      </a:r>
                      <a:r>
                        <a:rPr lang="en-US" altLang="zh-TW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5</a:t>
                      </a: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 </a:t>
                      </a:r>
                      <a:r>
                        <a:rPr lang="en-US" sz="1700" b="1" kern="12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(</a:t>
                      </a: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</a:t>
                      </a:r>
                      <a:r>
                        <a:rPr lang="en-US" altLang="zh-TW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5</a:t>
                      </a: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</a:t>
                      </a:r>
                      <a:r>
                        <a:rPr lang="en-US" altLang="zh-TW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9</a:t>
                      </a: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 </a:t>
                      </a:r>
                      <a:r>
                        <a:rPr lang="en-US" sz="1700" b="1" kern="12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(2.8)</a:t>
                      </a:r>
                      <a:endParaRPr lang="zh-TW" sz="17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0319">
                <a:tc>
                  <a:txBody>
                    <a:bodyPr/>
                    <a:lstStyle/>
                    <a:p>
                      <a:pPr marL="0" indent="0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先進經濟體</a:t>
                      </a:r>
                      <a:endParaRPr lang="en-US" altLang="zh-TW" sz="1600" b="1" kern="1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1.6 (1.6)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1.9 (1.8)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1.7 (</a:t>
                      </a:r>
                      <a:r>
                        <a:rPr lang="en-US" sz="17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</a:t>
                      </a:r>
                      <a:r>
                        <a:rPr lang="en-US" altLang="zh-TW" sz="17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7</a:t>
                      </a:r>
                      <a:r>
                        <a:rPr lang="en-US" sz="17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1.9 (1.9)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0319">
                <a:tc>
                  <a:txBody>
                    <a:bodyPr/>
                    <a:lstStyle/>
                    <a:p>
                      <a:pPr marL="0" indent="266700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美國</a:t>
                      </a:r>
                      <a:endParaRPr lang="en-US" altLang="zh-TW" sz="1600" kern="1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1.6 (1.6)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2.3 (2.2)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1.6 (1.6)</a:t>
                      </a:r>
                      <a:endParaRPr lang="zh-TW" sz="1700" kern="10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2.3 (2.3)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0319">
                <a:tc>
                  <a:txBody>
                    <a:bodyPr/>
                    <a:lstStyle/>
                    <a:p>
                      <a:pPr marL="87313" indent="179388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歐元區</a:t>
                      </a:r>
                      <a:endParaRPr lang="zh-TW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1.7 (1.7)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1.6 (1.5)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1.7 (1.7)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</a:t>
                      </a:r>
                      <a:r>
                        <a:rPr lang="en-US" altLang="zh-TW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 </a:t>
                      </a: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(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</a:t>
                      </a:r>
                      <a:r>
                        <a:rPr lang="en-US" altLang="zh-TW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5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0319">
                <a:tc>
                  <a:txBody>
                    <a:bodyPr/>
                    <a:lstStyle/>
                    <a:p>
                      <a:pPr marL="87313" indent="179388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日本</a:t>
                      </a:r>
                      <a:endParaRPr lang="zh-TW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0.9 (0.5)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0.8 (0.6)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1.0 (1.0)</a:t>
                      </a:r>
                      <a:endParaRPr lang="zh-TW" sz="1700" kern="10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1.1 (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</a:t>
                      </a:r>
                      <a:r>
                        <a:rPr lang="en-US" altLang="zh-TW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0319">
                <a:tc>
                  <a:txBody>
                    <a:bodyPr/>
                    <a:lstStyle/>
                    <a:p>
                      <a:pPr marL="87313" marR="0" indent="-87313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新興及開發中經濟體*</a:t>
                      </a:r>
                      <a:endParaRPr kumimoji="0" lang="en-US" altLang="zh-TW" sz="1600" b="1" kern="1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4.1 (4.2)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4.5 (4.6)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3.8 (3.8)</a:t>
                      </a:r>
                      <a:endParaRPr lang="zh-TW" sz="1700" kern="10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4.4 (4.4)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0319">
                <a:tc>
                  <a:txBody>
                    <a:bodyPr/>
                    <a:lstStyle/>
                    <a:p>
                      <a:pPr marL="87313" indent="179388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中國大陸</a:t>
                      </a:r>
                      <a:endParaRPr lang="zh-TW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6.7 (6.6)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6.5 (6.2)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6.7 (6.7)</a:t>
                      </a:r>
                      <a:endParaRPr lang="zh-TW" sz="1700" kern="10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6.5 (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</a:t>
                      </a:r>
                      <a:r>
                        <a:rPr lang="en-US" altLang="zh-TW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5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567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圖表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4864145"/>
              </p:ext>
            </p:extLst>
          </p:nvPr>
        </p:nvGraphicFramePr>
        <p:xfrm>
          <a:off x="4649970" y="3771679"/>
          <a:ext cx="4324265" cy="2547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AutoShape 2"/>
          <p:cNvSpPr>
            <a:spLocks noChangeArrowheads="1"/>
          </p:cNvSpPr>
          <p:nvPr/>
        </p:nvSpPr>
        <p:spPr bwMode="auto">
          <a:xfrm>
            <a:off x="179512" y="725528"/>
            <a:ext cx="8807888" cy="2991504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1" indent="-360000" algn="just" fontAlgn="auto">
              <a:lnSpc>
                <a:spcPts val="2400"/>
              </a:lnSpc>
              <a:spcBef>
                <a:spcPts val="0"/>
              </a:spcBef>
              <a:spcAft>
                <a:spcPts val="50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</a:pPr>
            <a:r>
              <a:rPr kumimoji="0"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經濟數據逐步改善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：美國今年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月製造業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56.0</a:t>
            </a:r>
            <a:r>
              <a:rPr kumimoji="0"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</a:t>
            </a:r>
            <a:r>
              <a:rPr kumimoji="0"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連續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個月</a:t>
            </a:r>
            <a:r>
              <a:rPr kumimoji="0"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上升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增率</a:t>
            </a:r>
            <a:r>
              <a:rPr kumimoji="0"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2.5%</a:t>
            </a:r>
            <a:r>
              <a:rPr kumimoji="0"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亦創近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kumimoji="0"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最大升幅。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Fed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主席葉倫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14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日於參議院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表示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，若升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息等待太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久，恐不利美國經濟，各界預期聯邦基金利率將溫和上升</a:t>
            </a:r>
            <a:endParaRPr kumimoji="0"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30213" lvl="1" indent="-360000" algn="just" fontAlgn="auto">
              <a:lnSpc>
                <a:spcPts val="2400"/>
              </a:lnSpc>
              <a:spcBef>
                <a:spcPts val="0"/>
              </a:spcBef>
              <a:spcAft>
                <a:spcPts val="50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</a:pPr>
            <a:r>
              <a:rPr kumimoji="0"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川普新政效益待觀察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IMF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、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IHS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環球透視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考量川普總統提出之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減稅及擴大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基礎建設等政策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，預估將有利美國經濟成長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今年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美國經濟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成長率可望由去年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1.6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%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擴增為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2.3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%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，惟強調其貿易保護及反移民措施，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對全球經濟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及貿易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之負面影響仍需密切注意</a:t>
            </a:r>
            <a:endParaRPr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  <a:p>
            <a:pPr marL="430213" lvl="1" indent="-360000" algn="just" fontAlgn="auto">
              <a:lnSpc>
                <a:spcPts val="2400"/>
              </a:lnSpc>
              <a:spcBef>
                <a:spcPts val="0"/>
              </a:spcBef>
              <a:spcAft>
                <a:spcPts val="50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</a:pPr>
            <a:endParaRPr kumimoji="0"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604000" y="11875"/>
            <a:ext cx="7922160" cy="794736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zh-TW"/>
            </a:defPPr>
            <a:lvl1pPr marL="720725" indent="-720725" algn="ctr">
              <a:spcBef>
                <a:spcPct val="0"/>
              </a:spcBef>
              <a:buNone/>
              <a:defRPr kumimoji="1" sz="4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文鼎圓體M" panose="020F0609000000000000" pitchFamily="49" charset="-120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zh-TW" altLang="en-US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美國經濟明顯復甦 </a:t>
            </a:r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5095076" y="3584188"/>
            <a:ext cx="3893068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b="1" dirty="0" smtClean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美國製造業</a:t>
            </a:r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採購</a:t>
            </a:r>
            <a:r>
              <a:rPr lang="zh-TW" altLang="en-US" b="1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經理人指數（</a:t>
            </a:r>
            <a:r>
              <a:rPr lang="en-US" altLang="zh-TW" b="1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</a:t>
            </a:r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b="1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4820638" y="6400268"/>
            <a:ext cx="43946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9pPr>
          </a:lstStyle>
          <a:p>
            <a:pPr marL="266700" indent="-266700">
              <a:lnSpc>
                <a:spcPts val="1200"/>
              </a:lnSpc>
              <a:spcBef>
                <a:spcPts val="0"/>
              </a:spcBef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註：製造業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 50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以上表示擴張，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以下表示緊縮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來源：美國供應管理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學會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(ISM)</a:t>
            </a:r>
            <a:endParaRPr lang="en-US" altLang="zh-TW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6" name="Text Box 11"/>
          <p:cNvSpPr txBox="1">
            <a:spLocks noChangeArrowheads="1"/>
          </p:cNvSpPr>
          <p:nvPr/>
        </p:nvSpPr>
        <p:spPr bwMode="auto">
          <a:xfrm>
            <a:off x="4599955" y="3800212"/>
            <a:ext cx="552104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en-US" altLang="zh-TW" sz="105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%</a:t>
            </a:r>
            <a:endParaRPr kumimoji="0" lang="zh-TW" altLang="en-US" sz="105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文字方塊 1"/>
          <p:cNvSpPr txBox="1"/>
          <p:nvPr/>
        </p:nvSpPr>
        <p:spPr>
          <a:xfrm>
            <a:off x="8640425" y="6018175"/>
            <a:ext cx="693950" cy="50405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endParaRPr kumimoji="0" lang="en-US" altLang="zh-TW" sz="1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</a:p>
        </p:txBody>
      </p:sp>
      <p:sp>
        <p:nvSpPr>
          <p:cNvPr id="32" name="文字方塊 31"/>
          <p:cNvSpPr txBox="1"/>
          <p:nvPr/>
        </p:nvSpPr>
        <p:spPr>
          <a:xfrm>
            <a:off x="171952" y="3824955"/>
            <a:ext cx="4320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kumimoji="0"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03399" y="6101246"/>
            <a:ext cx="41477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                   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503400" y="3584188"/>
            <a:ext cx="3893068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b="1" dirty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 </a:t>
            </a:r>
            <a:r>
              <a:rPr lang="en-US" altLang="zh-TW" b="1" dirty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 </a:t>
            </a:r>
            <a:r>
              <a:rPr lang="zh-TW" altLang="en-US" b="1" dirty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年增率</a:t>
            </a:r>
            <a:endParaRPr lang="en-US" altLang="zh-TW" b="1" dirty="0">
              <a:solidFill>
                <a:srgbClr val="000000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256492" y="6363727"/>
            <a:ext cx="4394631" cy="400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9pPr>
          </a:lstStyle>
          <a:p>
            <a:pPr>
              <a:lnSpc>
                <a:spcPts val="800"/>
              </a:lnSpc>
              <a:spcBef>
                <a:spcPct val="50000"/>
              </a:spcBef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註：核心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不含能源與食物</a:t>
            </a:r>
            <a:endParaRPr lang="en-US" altLang="zh-TW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800"/>
              </a:lnSpc>
              <a:spcBef>
                <a:spcPct val="50000"/>
              </a:spcBef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資料來源：美國勞動部 </a:t>
            </a:r>
            <a:endParaRPr lang="en-US" altLang="zh-TW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1" name="圖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2793553"/>
              </p:ext>
            </p:extLst>
          </p:nvPr>
        </p:nvGraphicFramePr>
        <p:xfrm>
          <a:off x="208139" y="3977619"/>
          <a:ext cx="4420344" cy="2187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56339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標題 1"/>
          <p:cNvSpPr txBox="1">
            <a:spLocks/>
          </p:cNvSpPr>
          <p:nvPr/>
        </p:nvSpPr>
        <p:spPr>
          <a:xfrm>
            <a:off x="582" y="44040"/>
            <a:ext cx="9144000" cy="794736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fontAlgn="auto"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三、歐元區經濟成長風險仍存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" name="AutoShape 2"/>
          <p:cNvSpPr>
            <a:spLocks noChangeArrowheads="1"/>
          </p:cNvSpPr>
          <p:nvPr/>
        </p:nvSpPr>
        <p:spPr bwMode="auto">
          <a:xfrm>
            <a:off x="164790" y="764704"/>
            <a:ext cx="8667228" cy="2647587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1" indent="-360000" algn="just" fontAlgn="auto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</a:pPr>
            <a:r>
              <a:rPr kumimoji="0"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景氣復甦腳步加快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：今年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歐元區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受惠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於寬鬆貨幣政策，以及歐元貶值帶動商品與服務輸出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，製造業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PMI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 由上月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55.2 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續增為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55.5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CPI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年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增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率亦大幅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升至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1.8%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一掃過去通縮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陰霾</a:t>
            </a:r>
            <a:endParaRPr kumimoji="0"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  <a:p>
            <a:pPr marL="430213" lvl="1" indent="-360000" algn="just" fontAlgn="auto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</a:pPr>
            <a:r>
              <a:rPr kumimoji="0"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政治不確定性恐影響復甦力道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IHS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環球透視上調今年歐元區經濟成長率至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1.6%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，惟仍略低於去年的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1.7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%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，主要係英國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今年將正式啟動脫歐程序，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加以希臘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債務危機未解，以及即將舉行的荷蘭、法國與德國大選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將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增添歐盟前景變數</a:t>
            </a:r>
            <a:endParaRPr kumimoji="0" lang="zh-TW" altLang="en-US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</p:txBody>
      </p:sp>
      <p:sp>
        <p:nvSpPr>
          <p:cNvPr id="17" name="文字方塊 1"/>
          <p:cNvSpPr txBox="1"/>
          <p:nvPr/>
        </p:nvSpPr>
        <p:spPr>
          <a:xfrm>
            <a:off x="4288260" y="6013544"/>
            <a:ext cx="693950" cy="50405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endParaRPr kumimoji="0" lang="en-US" altLang="zh-TW" sz="1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311150" y="6351711"/>
            <a:ext cx="4671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註：製造業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 50</a:t>
            </a: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以上表示擴張，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</a:t>
            </a: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以下表示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緊縮；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月為初值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kumimoji="0" lang="en-US" altLang="zh-TW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kumimoji="0" lang="en-US" altLang="zh-TW" sz="1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Markit</a:t>
            </a:r>
            <a:endParaRPr kumimoji="0" lang="zh-TW" altLang="en-US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489899" y="3490609"/>
            <a:ext cx="4126109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b="1" dirty="0" smtClean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歐元區製造業</a:t>
            </a:r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採購</a:t>
            </a:r>
            <a:r>
              <a:rPr lang="zh-TW" altLang="en-US" b="1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經理人指數（</a:t>
            </a:r>
            <a:r>
              <a:rPr lang="en-US" altLang="zh-TW" b="1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</a:t>
            </a:r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b="1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0" name="圖表 19"/>
          <p:cNvGraphicFramePr/>
          <p:nvPr>
            <p:extLst>
              <p:ext uri="{D42A27DB-BD31-4B8C-83A1-F6EECF244321}">
                <p14:modId xmlns:p14="http://schemas.microsoft.com/office/powerpoint/2010/main" val="526598878"/>
              </p:ext>
            </p:extLst>
          </p:nvPr>
        </p:nvGraphicFramePr>
        <p:xfrm>
          <a:off x="143086" y="3876467"/>
          <a:ext cx="4451894" cy="2471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文字方塊 17"/>
          <p:cNvSpPr txBox="1"/>
          <p:nvPr/>
        </p:nvSpPr>
        <p:spPr>
          <a:xfrm>
            <a:off x="5220072" y="6255990"/>
            <a:ext cx="45947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                                              </a:t>
            </a: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kumimoji="0"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8810314" y="6070694"/>
            <a:ext cx="2424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endParaRPr kumimoji="0"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4975740" y="6471389"/>
            <a:ext cx="43204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60000"/>
              <a:buFont typeface="Wingdings" pitchFamily="2" charset="2"/>
              <a:buNone/>
            </a:pP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資料來源：歐盟統計局</a:t>
            </a:r>
            <a:endParaRPr kumimoji="0"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4758542" y="3618125"/>
            <a:ext cx="3209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%</a:t>
            </a:r>
            <a:endParaRPr kumimoji="0"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5079464" y="3467284"/>
            <a:ext cx="3960812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b="1" dirty="0" smtClean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歐元區 </a:t>
            </a:r>
            <a:r>
              <a:rPr lang="en-US" altLang="zh-TW" b="1" dirty="0" smtClean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lang="zh-TW" altLang="en-US" b="1" dirty="0" smtClean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年增率</a:t>
            </a:r>
            <a:endParaRPr lang="zh-TW" altLang="en-US" b="1" dirty="0">
              <a:solidFill>
                <a:srgbClr val="000000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2" name="圖表 3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7448185"/>
              </p:ext>
            </p:extLst>
          </p:nvPr>
        </p:nvGraphicFramePr>
        <p:xfrm>
          <a:off x="4739912" y="3799804"/>
          <a:ext cx="4210276" cy="2534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文字方塊 14"/>
          <p:cNvSpPr txBox="1"/>
          <p:nvPr/>
        </p:nvSpPr>
        <p:spPr>
          <a:xfrm>
            <a:off x="491048" y="6191726"/>
            <a:ext cx="41596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100" dirty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2016                                     </a:t>
            </a:r>
            <a:r>
              <a:rPr kumimoji="0"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                                                        </a:t>
            </a: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2017</a:t>
            </a:r>
            <a:endParaRPr kumimoji="0" lang="zh-TW" altLang="en-US" sz="11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84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文字方塊 47"/>
          <p:cNvSpPr txBox="1"/>
          <p:nvPr/>
        </p:nvSpPr>
        <p:spPr>
          <a:xfrm>
            <a:off x="481611" y="6041503"/>
            <a:ext cx="41596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100" dirty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2016                                     </a:t>
            </a:r>
            <a:r>
              <a:rPr kumimoji="0"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                                                </a:t>
            </a: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       </a:t>
            </a:r>
            <a:r>
              <a:rPr kumimoji="0" lang="zh-TW" altLang="en-US" sz="11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kumimoji="0" lang="zh-TW" altLang="en-US" sz="11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8" name="AutoShape 14"/>
          <p:cNvSpPr>
            <a:spLocks noChangeArrowheads="1"/>
          </p:cNvSpPr>
          <p:nvPr/>
        </p:nvSpPr>
        <p:spPr bwMode="auto">
          <a:xfrm>
            <a:off x="-118084" y="908721"/>
            <a:ext cx="9184352" cy="1872207"/>
          </a:xfrm>
          <a:prstGeom prst="roundRect">
            <a:avLst>
              <a:gd name="adj" fmla="val 19276"/>
            </a:avLst>
          </a:prstGeom>
          <a:noFill/>
          <a:ln w="9525">
            <a:noFill/>
            <a:round/>
            <a:headEnd/>
            <a:tailEnd/>
          </a:ln>
          <a:effectLst/>
          <a:extLst/>
        </p:spPr>
        <p:txBody>
          <a:bodyPr anchor="ctr"/>
          <a:lstStyle/>
          <a:p>
            <a:pPr marL="261938" indent="-261938" algn="just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Wingdings" pitchFamily="2" charset="2"/>
              <a:buChar char="n"/>
            </a:pPr>
            <a:endParaRPr kumimoji="0" lang="zh-TW" altLang="en-US" sz="2000" kern="100" dirty="0">
              <a:solidFill>
                <a:srgbClr val="002060"/>
              </a:solidFill>
              <a:latin typeface="Arial Unicode MS" panose="020B0604020202020204" pitchFamily="34" charset="-120"/>
              <a:ea typeface="文鼎圓體M" panose="020F0609000000000000" pitchFamily="49" charset="-120"/>
              <a:cs typeface="Times New Roman" pitchFamily="18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111250" y="44450"/>
            <a:ext cx="8032750" cy="8636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ctr" eaLnBrk="0" fontAlgn="base" hangingPunct="0">
              <a:lnSpc>
                <a:spcPts val="3000"/>
              </a:lnSpc>
              <a:spcAft>
                <a:spcPct val="0"/>
              </a:spcAft>
            </a:pP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kumimoji="1" lang="zh-TW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日本經濟可望復甦</a:t>
            </a:r>
            <a:endParaRPr kumimoji="1" lang="zh-TW" alt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8640" y="764704"/>
            <a:ext cx="8887187" cy="2413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lvl="3" indent="-265113" algn="just" fontAlgn="auto">
              <a:lnSpc>
                <a:spcPts val="2500"/>
              </a:lnSpc>
              <a:spcBef>
                <a:spcPts val="0"/>
              </a:spcBef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經濟持續擴張：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今年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月日本受惠於全球景氣回溫及日圓走貶帶動出口成長，製造業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初值為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53.5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，創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月以來新高。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調升日本今年經濟成長預估值，日本央行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亦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將今年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經濟成長預估值由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1.3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升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1.5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kumimoji="0"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6088" lvl="3" indent="-265113" algn="just" fontAlgn="auto">
              <a:lnSpc>
                <a:spcPts val="2500"/>
              </a:lnSpc>
              <a:spcBef>
                <a:spcPts val="0"/>
              </a:spcBef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通縮壓力減輕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：近期日圓走弱及國際油價回升將有助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刺激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通膨，日本央行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月召開貨幣政策會議決議維持寬鬆貨幣政策不變，並表示將致力於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2018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年度達成通膨目標</a:t>
            </a:r>
            <a:endParaRPr kumimoji="0" lang="en-US" altLang="zh-TW" sz="22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238088" y="6303113"/>
            <a:ext cx="4403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註：製造業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 50</a:t>
            </a: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以上表示擴張，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</a:t>
            </a: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以下表示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緊縮；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月為初值</a:t>
            </a:r>
            <a:endParaRPr kumimoji="0"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indent="-266700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kumimoji="0" lang="en-US" altLang="zh-TW" sz="1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Markit</a:t>
            </a:r>
            <a:endParaRPr kumimoji="0"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522959" y="3433106"/>
            <a:ext cx="4193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日本製造業採購</a:t>
            </a:r>
            <a:r>
              <a:rPr kumimoji="0" lang="zh-TW" altLang="en-US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經理人指數（</a:t>
            </a:r>
            <a:r>
              <a:rPr kumimoji="0" lang="en-US" altLang="zh-TW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</a:t>
            </a:r>
            <a:r>
              <a:rPr kumimoji="0" lang="zh-TW" altLang="en-US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35" name="文字方塊 1"/>
          <p:cNvSpPr txBox="1"/>
          <p:nvPr/>
        </p:nvSpPr>
        <p:spPr>
          <a:xfrm>
            <a:off x="4213869" y="5813683"/>
            <a:ext cx="432061" cy="53444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dirty="0" smtClean="0">
                <a:solidFill>
                  <a:prstClr val="black"/>
                </a:solidFill>
              </a:rPr>
              <a:t>  </a:t>
            </a:r>
            <a:r>
              <a:rPr kumimoji="0" lang="zh-TW" altLang="en-US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endParaRPr kumimoji="0" lang="en-US" altLang="zh-TW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kumimoji="0" lang="zh-TW" altLang="en-US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4988590" y="6041503"/>
            <a:ext cx="40061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     </a:t>
            </a: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                                      </a:t>
            </a:r>
            <a:r>
              <a:rPr kumimoji="0"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rPr>
              <a:t>   2016</a:t>
            </a:r>
            <a:endParaRPr kumimoji="0" lang="zh-TW" altLang="en-US" sz="11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8" name="圖表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6111877"/>
              </p:ext>
            </p:extLst>
          </p:nvPr>
        </p:nvGraphicFramePr>
        <p:xfrm>
          <a:off x="187466" y="3818075"/>
          <a:ext cx="4363631" cy="2265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6" name="直線接點 15"/>
          <p:cNvCxnSpPr/>
          <p:nvPr/>
        </p:nvCxnSpPr>
        <p:spPr>
          <a:xfrm flipV="1">
            <a:off x="648805" y="4912349"/>
            <a:ext cx="3774659" cy="1132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字方塊 18"/>
          <p:cNvSpPr txBox="1"/>
          <p:nvPr/>
        </p:nvSpPr>
        <p:spPr>
          <a:xfrm>
            <a:off x="5062504" y="3442528"/>
            <a:ext cx="3648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日本</a:t>
            </a:r>
            <a:r>
              <a:rPr kumimoji="0" lang="en-US" altLang="zh-TW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 </a:t>
            </a:r>
            <a:r>
              <a:rPr kumimoji="0" lang="zh-TW" altLang="en-US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年增率</a:t>
            </a:r>
          </a:p>
        </p:txBody>
      </p:sp>
      <p:sp>
        <p:nvSpPr>
          <p:cNvPr id="20" name="文字方塊 19"/>
          <p:cNvSpPr txBox="1"/>
          <p:nvPr/>
        </p:nvSpPr>
        <p:spPr>
          <a:xfrm>
            <a:off x="4846481" y="3798043"/>
            <a:ext cx="4320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100" dirty="0">
                <a:solidFill>
                  <a:prstClr val="black"/>
                </a:solidFill>
                <a:latin typeface="Times New Roman" panose="02020603050405020304" pitchFamily="18" charset="0"/>
                <a:ea typeface="文鼎圓體M"/>
                <a:cs typeface="Times New Roman" panose="02020603050405020304" pitchFamily="18" charset="0"/>
              </a:rPr>
              <a:t>%</a:t>
            </a:r>
            <a:endParaRPr kumimoji="0"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文鼎圓體M"/>
              <a:cs typeface="Times New Roman" panose="02020603050405020304" pitchFamily="18" charset="0"/>
            </a:endParaRPr>
          </a:p>
        </p:txBody>
      </p:sp>
      <p:graphicFrame>
        <p:nvGraphicFramePr>
          <p:cNvPr id="21" name="圖表 20"/>
          <p:cNvGraphicFramePr/>
          <p:nvPr>
            <p:extLst>
              <p:ext uri="{D42A27DB-BD31-4B8C-83A1-F6EECF244321}">
                <p14:modId xmlns:p14="http://schemas.microsoft.com/office/powerpoint/2010/main" val="2238764579"/>
              </p:ext>
            </p:extLst>
          </p:nvPr>
        </p:nvGraphicFramePr>
        <p:xfrm>
          <a:off x="4765316" y="3875065"/>
          <a:ext cx="4170990" cy="2227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5196179" y="6255177"/>
            <a:ext cx="283935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註：核心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含鮮食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來源：日本總務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省</a:t>
            </a:r>
          </a:p>
        </p:txBody>
      </p:sp>
    </p:spTree>
    <p:extLst>
      <p:ext uri="{BB962C8B-B14F-4D97-AF65-F5344CB8AC3E}">
        <p14:creationId xmlns:p14="http://schemas.microsoft.com/office/powerpoint/2010/main" val="58192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/>
          <p:cNvSpPr txBox="1">
            <a:spLocks/>
          </p:cNvSpPr>
          <p:nvPr/>
        </p:nvSpPr>
        <p:spPr>
          <a:xfrm>
            <a:off x="682928" y="44624"/>
            <a:ext cx="7922160" cy="794736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五、中國大陸經濟回溫</a:t>
            </a:r>
            <a:endParaRPr kumimoji="1" lang="zh-TW" alt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70652" y="839360"/>
            <a:ext cx="864160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lvl="3" indent="-355600" algn="just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經濟成長回溫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年全年經濟成長率為</a:t>
            </a:r>
            <a:r>
              <a:rPr lang="en-US" altLang="zh-TW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6.7%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，其中</a:t>
            </a:r>
            <a:r>
              <a:rPr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季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GDP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6.8</a:t>
            </a:r>
            <a:r>
              <a:rPr lang="en-US" altLang="zh-TW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，增速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加快。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預估，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年在信貸擴張及基礎建設支撐下，上調經濟</a:t>
            </a:r>
            <a:r>
              <a:rPr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成長率為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6.5%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，較上次預測高出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0.3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個百分點</a:t>
            </a:r>
            <a:endParaRPr lang="en-US" altLang="zh-TW" sz="2100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5600" lvl="3" indent="-355600" algn="just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經濟仍潛存風險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於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月預警中國大陸如果繼續依賴政策刺激，同時信貸快速擴張，經濟硬著陸的風險擴增，其中企業債務問題及資金外流恐造成經濟更急劇減緩。</a:t>
            </a:r>
            <a:r>
              <a:rPr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此外，美中貿易摩擦、領導階層改組等，亦加大經濟的不確定性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4657182" y="3500067"/>
            <a:ext cx="4025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主要經濟指標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</a:t>
            </a:r>
            <a:endParaRPr lang="zh-TW" altLang="en-US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4561107" y="6102698"/>
            <a:ext cx="3992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註：固定資產投資為累計成長率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資料來源：中國大陸國家統計局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Text Box 13"/>
          <p:cNvSpPr txBox="1">
            <a:spLocks noChangeArrowheads="1"/>
          </p:cNvSpPr>
          <p:nvPr/>
        </p:nvSpPr>
        <p:spPr bwMode="auto">
          <a:xfrm>
            <a:off x="175594" y="6252180"/>
            <a:ext cx="374505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FFFFFF"/>
              </a:buClr>
              <a:buSzPct val="60000"/>
              <a:buFont typeface="Wingdings" pitchFamily="2" charset="2"/>
              <a:buNone/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資料來源：中國大陸國家統計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局、財新中國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250880" y="3751019"/>
            <a:ext cx="4320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/>
                <a:cs typeface="Times New Roman" panose="02020603050405020304" pitchFamily="18" charset="0"/>
              </a:rPr>
              <a:t>%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文鼎圓體M"/>
              <a:cs typeface="Times New Roman" panose="02020603050405020304" pitchFamily="18" charset="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682928" y="3595426"/>
            <a:ext cx="4025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經濟成長率（</a:t>
            </a:r>
            <a:r>
              <a:rPr lang="en-US" altLang="zh-TW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YOY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圖表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5587769"/>
              </p:ext>
            </p:extLst>
          </p:nvPr>
        </p:nvGraphicFramePr>
        <p:xfrm>
          <a:off x="4349239" y="3865565"/>
          <a:ext cx="4572000" cy="22371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文字方塊 15"/>
          <p:cNvSpPr txBox="1"/>
          <p:nvPr/>
        </p:nvSpPr>
        <p:spPr>
          <a:xfrm>
            <a:off x="4280370" y="3884899"/>
            <a:ext cx="4320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/>
                <a:cs typeface="Times New Roman" panose="02020603050405020304" pitchFamily="18" charset="0"/>
              </a:rPr>
              <a:t>%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文鼎圓體M"/>
              <a:cs typeface="Times New Roman" panose="02020603050405020304" pitchFamily="18" charset="0"/>
            </a:endParaRPr>
          </a:p>
        </p:txBody>
      </p:sp>
      <p:graphicFrame>
        <p:nvGraphicFramePr>
          <p:cNvPr id="17" name="圖表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1431933"/>
              </p:ext>
            </p:extLst>
          </p:nvPr>
        </p:nvGraphicFramePr>
        <p:xfrm>
          <a:off x="264629" y="3948499"/>
          <a:ext cx="4054802" cy="2303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0132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標題 1"/>
          <p:cNvSpPr txBox="1">
            <a:spLocks/>
          </p:cNvSpPr>
          <p:nvPr/>
        </p:nvSpPr>
        <p:spPr>
          <a:xfrm>
            <a:off x="1208" y="66340"/>
            <a:ext cx="9036496" cy="794736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>
              <a:defRPr/>
            </a:pPr>
            <a:r>
              <a:rPr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六、國際原物料價格上漲</a:t>
            </a:r>
            <a:endParaRPr lang="en-US" altLang="zh-TW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37942" y="861076"/>
            <a:ext cx="8763027" cy="2503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lvl="3" indent="-355600" algn="just" fontAlgn="auto">
              <a:lnSpc>
                <a:spcPts val="2600"/>
              </a:lnSpc>
              <a:spcBef>
                <a:spcPts val="0"/>
              </a:spcBef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國際布蘭特原油價格在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月底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OPEC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達成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減產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共識下，一路走升，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日達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57.1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美元，創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月高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點。惟受美國鑽井數大增及美元走升等因素影響，近期維持每桶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55 </a:t>
            </a:r>
            <a:r>
              <a:rPr kumimoji="0"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56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之間振盪</a:t>
            </a:r>
            <a:endParaRPr kumimoji="0"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5600" lvl="3" indent="-355600" algn="just" fontAlgn="auto">
              <a:lnSpc>
                <a:spcPts val="2600"/>
              </a:lnSpc>
              <a:spcBef>
                <a:spcPts val="0"/>
              </a:spcBef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國際商品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價格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指數（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CRB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自去年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月創金融危機以來新低點後盤整走高，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17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日指數升至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195.14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，創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14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月來高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，近期指數維持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191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195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之間振盪</a:t>
            </a:r>
            <a:endParaRPr kumimoji="0"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190884" y="6279028"/>
            <a:ext cx="4010593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EIA, Short-term Energy Outlook, 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Feb. 7, 2017</a:t>
            </a:r>
            <a:endParaRPr kumimoji="0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733848" y="3618271"/>
            <a:ext cx="3130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EIA</a:t>
            </a:r>
            <a:r>
              <a:rPr kumimoji="0" lang="zh-TW" altLang="en-US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國際原油價格預估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3148577" y="3987603"/>
            <a:ext cx="14321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單位：美元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桶</a:t>
            </a:r>
            <a:endParaRPr lang="zh-TW" altLang="en-US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4912628" y="6258297"/>
            <a:ext cx="40959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2016                                                                                   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2017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5292080" y="3577480"/>
            <a:ext cx="3130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zh-TW" altLang="en-US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國際商品價格指數</a:t>
            </a:r>
            <a:r>
              <a:rPr kumimoji="0" lang="en-US" altLang="zh-TW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(CRB)</a:t>
            </a:r>
            <a:r>
              <a:rPr kumimoji="0" lang="zh-TW" altLang="en-US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走勢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4926503" y="6427786"/>
            <a:ext cx="2127211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defRPr/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CIP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商品行情網</a:t>
            </a:r>
          </a:p>
        </p:txBody>
      </p:sp>
      <p:sp>
        <p:nvSpPr>
          <p:cNvPr id="28" name="文字方塊 2"/>
          <p:cNvSpPr txBox="1">
            <a:spLocks noChangeArrowheads="1"/>
          </p:cNvSpPr>
          <p:nvPr/>
        </p:nvSpPr>
        <p:spPr bwMode="auto">
          <a:xfrm>
            <a:off x="4617066" y="3956470"/>
            <a:ext cx="9271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sz="1000" kern="100" dirty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1967</a:t>
            </a:r>
            <a:r>
              <a:rPr kumimoji="0" lang="zh-TW" altLang="en-US" sz="1000" kern="100" dirty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年</a:t>
            </a:r>
            <a:r>
              <a:rPr kumimoji="0" lang="en-US" sz="1000" kern="100" dirty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=100</a:t>
            </a:r>
            <a:endParaRPr kumimoji="0" lang="zh-TW" altLang="en-US" sz="1200" kern="100" dirty="0">
              <a:solidFill>
                <a:prstClr val="black"/>
              </a:solidFill>
              <a:cs typeface="Times New Roman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412472"/>
              </p:ext>
            </p:extLst>
          </p:nvPr>
        </p:nvGraphicFramePr>
        <p:xfrm>
          <a:off x="323528" y="4265956"/>
          <a:ext cx="4032448" cy="201307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850791"/>
                <a:gridCol w="949541"/>
                <a:gridCol w="949541"/>
                <a:gridCol w="1282575"/>
              </a:tblGrid>
              <a:tr h="597512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altLang="zh-TW" sz="18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2017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altLang="zh-TW" sz="18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2018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ECFF"/>
                    </a:solidFill>
                  </a:tcPr>
                </a:tc>
              </a:tr>
              <a:tr h="689339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WTI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43.</a:t>
                      </a:r>
                      <a:r>
                        <a:rPr kumimoji="0" lang="en-US" altLang="zh-TW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33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altLang="zh-TW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53.46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altLang="zh-TW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56.18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726221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Brent</a:t>
                      </a:r>
                      <a:endParaRPr lang="zh-TW" sz="1800" kern="10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altLang="zh-TW" sz="1800" kern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43.74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altLang="zh-TW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54.54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altLang="zh-TW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57.18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graphicFrame>
        <p:nvGraphicFramePr>
          <p:cNvPr id="13" name="圖表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7992664"/>
              </p:ext>
            </p:extLst>
          </p:nvPr>
        </p:nvGraphicFramePr>
        <p:xfrm>
          <a:off x="4788024" y="4126102"/>
          <a:ext cx="4220511" cy="2152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310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8349" y="548680"/>
            <a:ext cx="8916140" cy="2992978"/>
          </a:xfrm>
          <a:ln>
            <a:noFill/>
          </a:ln>
        </p:spPr>
        <p:txBody>
          <a:bodyPr>
            <a:noAutofit/>
          </a:bodyPr>
          <a:lstStyle/>
          <a:p>
            <a:pPr marL="342900" lvl="3" indent="-342900" algn="just">
              <a:lnSpc>
                <a:spcPts val="2400"/>
              </a:lnSpc>
              <a:spcBef>
                <a:spcPts val="600"/>
              </a:spcBef>
              <a:buClrTx/>
              <a:buSzPct val="100000"/>
              <a:buFont typeface="Wingdings" panose="05000000000000000000" pitchFamily="2" charset="2"/>
              <a:buChar char="l"/>
            </a:pP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美國川普總統就任前，提出擴大基礎建設、製造業回流、創造就業等利多政策，促使美國股市大漲，進而帶動全球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股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巿上揚；惟其就任後，宣布</a:t>
            </a:r>
            <a:r>
              <a:rPr lang="zh-TW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退出</a:t>
            </a:r>
            <a:r>
              <a:rPr lang="en-US" altLang="zh-TW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TPP</a:t>
            </a:r>
            <a:r>
              <a:rPr lang="zh-TW" altLang="zh-TW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、重啟</a:t>
            </a:r>
            <a:r>
              <a:rPr lang="en-US" altLang="zh-TW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NAFTA</a:t>
            </a:r>
            <a:r>
              <a:rPr lang="zh-TW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談判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、暫停穆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斯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林</a:t>
            </a:r>
            <a:r>
              <a:rPr lang="en-US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國民眾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入境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美國，美股一度下跌，但隨著美國</a:t>
            </a:r>
            <a:r>
              <a:rPr lang="zh-TW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物價</a:t>
            </a:r>
            <a:r>
              <a:rPr lang="zh-TW" altLang="zh-TW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、消費及就業</a:t>
            </a:r>
            <a:r>
              <a:rPr lang="zh-TW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</a:t>
            </a:r>
            <a:r>
              <a:rPr lang="zh-TW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數據持續好轉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，加上川普提出對企業減稅、放寬金融監管等利多因素，美股再創新高，全球股市隨之上下波動</a:t>
            </a:r>
            <a:endParaRPr lang="en-US" altLang="zh-TW" sz="20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lvl="3" indent="-342900" algn="just">
              <a:lnSpc>
                <a:spcPts val="2400"/>
              </a:lnSpc>
              <a:spcBef>
                <a:spcPts val="600"/>
              </a:spcBef>
              <a:buClrTx/>
              <a:buSzPct val="100000"/>
              <a:buFont typeface="Wingdings" panose="05000000000000000000" pitchFamily="2" charset="2"/>
              <a:buChar char="l"/>
            </a:pP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各界預期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升息，以及將採取減稅等擴張型財政政策，去年下半年來美元一路走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強；惟川普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總統就任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，抨擊德國、日本和中國大陸等對美國巨額貿易順差國家刻意壓低本國幣值，致使近期美元反轉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走跌，其他貨幣隨之走升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，尤以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韓元、新台幣及日圓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等升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值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幅度較大</a:t>
            </a:r>
            <a:endParaRPr lang="en-US" altLang="zh-TW" sz="20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-110683" y="1"/>
            <a:ext cx="9144000" cy="638354"/>
          </a:xfrm>
          <a:prstGeom prst="rect">
            <a:avLst/>
          </a:prstGeom>
        </p:spPr>
        <p:txBody>
          <a:bodyPr vert="horz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fontAlgn="auto"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七、金融市場震盪加劇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4"/>
          <p:cNvSpPr txBox="1">
            <a:spLocks noChangeArrowheads="1"/>
          </p:cNvSpPr>
          <p:nvPr/>
        </p:nvSpPr>
        <p:spPr bwMode="auto">
          <a:xfrm>
            <a:off x="683567" y="6563554"/>
            <a:ext cx="2418715" cy="345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0"/>
              </a:spcAft>
            </a:pPr>
            <a:r>
              <a:rPr kumimoji="0" lang="zh-TW" altLang="en-US" sz="1200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資料來源：彭博社</a:t>
            </a:r>
            <a:endParaRPr kumimoji="0" lang="zh-TW" altLang="en-US" sz="1200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sp>
        <p:nvSpPr>
          <p:cNvPr id="13" name="文字方塊 4"/>
          <p:cNvSpPr txBox="1">
            <a:spLocks noChangeArrowheads="1"/>
          </p:cNvSpPr>
          <p:nvPr/>
        </p:nvSpPr>
        <p:spPr bwMode="auto">
          <a:xfrm>
            <a:off x="5148064" y="6570147"/>
            <a:ext cx="2418715" cy="345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0"/>
              </a:spcAft>
            </a:pPr>
            <a:r>
              <a:rPr kumimoji="0" lang="zh-TW" altLang="en-US" sz="1200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資料來源：中央銀行</a:t>
            </a:r>
            <a:endParaRPr kumimoji="0" lang="zh-TW" altLang="en-US" sz="1200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graphicFrame>
        <p:nvGraphicFramePr>
          <p:cNvPr id="14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7611409"/>
              </p:ext>
            </p:extLst>
          </p:nvPr>
        </p:nvGraphicFramePr>
        <p:xfrm>
          <a:off x="282883" y="3729922"/>
          <a:ext cx="4660053" cy="2840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7618783"/>
              </p:ext>
            </p:extLst>
          </p:nvPr>
        </p:nvGraphicFramePr>
        <p:xfrm>
          <a:off x="4694270" y="3729922"/>
          <a:ext cx="4176445" cy="2972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文字方塊 21"/>
          <p:cNvSpPr txBox="1"/>
          <p:nvPr/>
        </p:nvSpPr>
        <p:spPr>
          <a:xfrm>
            <a:off x="489639" y="3356992"/>
            <a:ext cx="42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zh-TW" altLang="en-US" b="1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全球主要股巿變動</a:t>
            </a:r>
            <a:endParaRPr kumimoji="0" lang="zh-TW" altLang="en-US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sp>
        <p:nvSpPr>
          <p:cNvPr id="18" name="文字方塊 6"/>
          <p:cNvSpPr txBox="1"/>
          <p:nvPr/>
        </p:nvSpPr>
        <p:spPr>
          <a:xfrm>
            <a:off x="5051398" y="3360590"/>
            <a:ext cx="3672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zh-TW" altLang="en-US" b="1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主要貨幣較美元升貶幅度</a:t>
            </a:r>
            <a:endParaRPr kumimoji="0" lang="zh-TW" altLang="en-US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sp>
        <p:nvSpPr>
          <p:cNvPr id="19" name="文字方塊 2"/>
          <p:cNvSpPr txBox="1">
            <a:spLocks noChangeArrowheads="1"/>
          </p:cNvSpPr>
          <p:nvPr/>
        </p:nvSpPr>
        <p:spPr bwMode="auto">
          <a:xfrm>
            <a:off x="3923928" y="3904616"/>
            <a:ext cx="9361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kern="100" dirty="0" smtClean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單位</a:t>
            </a:r>
            <a:r>
              <a:rPr kumimoji="0" lang="zh-TW" altLang="en-US" sz="1200" kern="100" dirty="0" smtClean="0">
                <a:solidFill>
                  <a:prstClr val="black"/>
                </a:solidFill>
                <a:latin typeface="新細明體"/>
                <a:ea typeface="新細明體"/>
                <a:cs typeface="Times New Roman"/>
              </a:rPr>
              <a:t>：</a:t>
            </a:r>
            <a:r>
              <a:rPr kumimoji="0" lang="en-US" sz="1200" kern="100" dirty="0" smtClean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%</a:t>
            </a:r>
            <a:endParaRPr kumimoji="0" lang="zh-TW" altLang="en-US" sz="1200" kern="100" dirty="0">
              <a:solidFill>
                <a:prstClr val="black"/>
              </a:solidFill>
              <a:latin typeface="Times New Roman"/>
              <a:ea typeface="標楷體"/>
              <a:cs typeface="Times New Roman"/>
            </a:endParaRPr>
          </a:p>
        </p:txBody>
      </p:sp>
      <p:sp>
        <p:nvSpPr>
          <p:cNvPr id="17" name="文字方塊 2"/>
          <p:cNvSpPr txBox="1">
            <a:spLocks noChangeArrowheads="1"/>
          </p:cNvSpPr>
          <p:nvPr/>
        </p:nvSpPr>
        <p:spPr bwMode="auto">
          <a:xfrm>
            <a:off x="8097213" y="3904616"/>
            <a:ext cx="9361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kern="100" dirty="0" smtClean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單位</a:t>
            </a:r>
            <a:r>
              <a:rPr kumimoji="0" lang="zh-TW" altLang="en-US" sz="1200" kern="100" dirty="0" smtClean="0">
                <a:solidFill>
                  <a:prstClr val="black"/>
                </a:solidFill>
                <a:latin typeface="新細明體"/>
                <a:ea typeface="新細明體"/>
                <a:cs typeface="Times New Roman"/>
              </a:rPr>
              <a:t>：</a:t>
            </a:r>
            <a:r>
              <a:rPr kumimoji="0" lang="en-US" sz="1200" kern="100" dirty="0" smtClean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%</a:t>
            </a:r>
            <a:endParaRPr kumimoji="0" lang="zh-TW" altLang="en-US" sz="1200" kern="100" dirty="0">
              <a:solidFill>
                <a:prstClr val="black"/>
              </a:solidFill>
              <a:latin typeface="Times New Roman"/>
              <a:ea typeface="標楷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5193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 txBox="1">
            <a:spLocks/>
          </p:cNvSpPr>
          <p:nvPr/>
        </p:nvSpPr>
        <p:spPr>
          <a:xfrm>
            <a:off x="171114" y="127261"/>
            <a:ext cx="8784976" cy="648072"/>
          </a:xfrm>
          <a:prstGeom prst="rect">
            <a:avLst/>
          </a:prstGeom>
        </p:spPr>
        <p:txBody>
          <a:bodyPr vert="horz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八、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全球經濟潛存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風險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306838" y="5086391"/>
            <a:ext cx="1578898" cy="1150921"/>
            <a:chOff x="2771800" y="3165235"/>
            <a:chExt cx="3017786" cy="1296144"/>
          </a:xfrm>
        </p:grpSpPr>
        <p:sp>
          <p:nvSpPr>
            <p:cNvPr id="12" name="圓角矩形 11"/>
            <p:cNvSpPr/>
            <p:nvPr/>
          </p:nvSpPr>
          <p:spPr>
            <a:xfrm>
              <a:off x="2771800" y="3165235"/>
              <a:ext cx="3017786" cy="129614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>
                  <a:lumMod val="50000"/>
                </a:schemeClr>
              </a:solidFill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zh-TW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3037134" y="3326064"/>
              <a:ext cx="2556044" cy="8665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auto" hangingPunct="0">
                <a:spcBef>
                  <a:spcPts val="0"/>
                </a:spcBef>
                <a:spcAft>
                  <a:spcPts val="200"/>
                </a:spcAft>
              </a:pPr>
              <a:r>
                <a:rPr kumimoji="0" lang="zh-TW" altLang="en-US" sz="2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美國貨幣政策走向</a:t>
              </a:r>
              <a:endParaRPr kumimoji="0" lang="zh-TW" altLang="en-US" sz="2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AutoShape 98"/>
          <p:cNvSpPr>
            <a:spLocks noChangeArrowheads="1"/>
          </p:cNvSpPr>
          <p:nvPr/>
        </p:nvSpPr>
        <p:spPr bwMode="auto">
          <a:xfrm>
            <a:off x="2007188" y="4941168"/>
            <a:ext cx="6948902" cy="1728192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38100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Fed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主席葉倫今年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月表示，若升息拖延過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久，將使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後續升息步伐變得劇烈，將使金融市場更為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震盪</a:t>
            </a:r>
            <a:endParaRPr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先進國家的量化寬鬆貨幣政策效果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已接近極限，並衍生資產價格泡沫等副作用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，倘若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美國利率水準與美元匯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價大幅反彈，將不利高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外債及體質脆弱的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新興市場</a:t>
            </a:r>
            <a:endParaRPr kumimoji="0" lang="zh-TW" altLang="en-US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4" name="AutoShape 98"/>
          <p:cNvSpPr>
            <a:spLocks noChangeArrowheads="1"/>
          </p:cNvSpPr>
          <p:nvPr/>
        </p:nvSpPr>
        <p:spPr bwMode="auto">
          <a:xfrm>
            <a:off x="2008655" y="2996952"/>
            <a:ext cx="6948902" cy="1800200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38100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歐洲反體制風潮興起，今年荷蘭、法國與德國等歐盟核心國家陸續舉行全國大選，增添不確定性，不利於商業投資決策</a:t>
            </a:r>
            <a:endParaRPr kumimoji="0"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英國今年</a:t>
            </a:r>
            <a:r>
              <a:rPr kumimoji="0"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月將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正式啟動脫歐程序，並可能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採取「硬脫歐」（</a:t>
            </a:r>
            <a:r>
              <a:rPr kumimoji="0"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Hard Brexit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）方式與歐盟協商，期間各種不確定因素，不僅影響英國及歐盟，亦恐不利全球經濟長期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發展</a:t>
            </a:r>
            <a:endParaRPr kumimoji="0"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25" name="群組 24"/>
          <p:cNvGrpSpPr/>
          <p:nvPr/>
        </p:nvGrpSpPr>
        <p:grpSpPr>
          <a:xfrm>
            <a:off x="248245" y="3261270"/>
            <a:ext cx="1635548" cy="1278282"/>
            <a:chOff x="2733781" y="3284984"/>
            <a:chExt cx="3056255" cy="1296144"/>
          </a:xfrm>
        </p:grpSpPr>
        <p:sp>
          <p:nvSpPr>
            <p:cNvPr id="26" name="圓角矩形 25"/>
            <p:cNvSpPr/>
            <p:nvPr/>
          </p:nvSpPr>
          <p:spPr>
            <a:xfrm>
              <a:off x="2771800" y="3284984"/>
              <a:ext cx="3017786" cy="129614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>
                  <a:lumMod val="50000"/>
                </a:schemeClr>
              </a:solidFill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zh-TW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2733781" y="3581893"/>
              <a:ext cx="3056255" cy="8061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auto" hangingPunct="0">
                <a:spcBef>
                  <a:spcPts val="0"/>
                </a:spcBef>
                <a:spcAft>
                  <a:spcPts val="200"/>
                </a:spcAft>
              </a:pPr>
              <a:r>
                <a:rPr kumimoji="0" lang="zh-TW" altLang="en-US" sz="2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歐洲政治</a:t>
              </a:r>
              <a:endParaRPr kumimoji="0" lang="en-US" altLang="zh-TW" sz="2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 fontAlgn="auto" hangingPunct="0">
                <a:spcBef>
                  <a:spcPts val="0"/>
                </a:spcBef>
                <a:spcAft>
                  <a:spcPts val="200"/>
                </a:spcAft>
              </a:pPr>
              <a:r>
                <a:rPr kumimoji="0" lang="zh-TW" altLang="en-US" sz="22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不確定性</a:t>
              </a:r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286492" y="1319533"/>
            <a:ext cx="1597301" cy="1306750"/>
            <a:chOff x="2771800" y="3284984"/>
            <a:chExt cx="3056255" cy="1296144"/>
          </a:xfrm>
        </p:grpSpPr>
        <p:sp>
          <p:nvSpPr>
            <p:cNvPr id="17" name="圓角矩形 16"/>
            <p:cNvSpPr/>
            <p:nvPr/>
          </p:nvSpPr>
          <p:spPr>
            <a:xfrm>
              <a:off x="2771800" y="3284984"/>
              <a:ext cx="3017786" cy="129614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>
                  <a:lumMod val="50000"/>
                </a:schemeClr>
              </a:solidFill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zh-TW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771800" y="3578222"/>
              <a:ext cx="3056255" cy="7886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auto" hangingPunct="0">
                <a:spcBef>
                  <a:spcPts val="0"/>
                </a:spcBef>
                <a:spcAft>
                  <a:spcPts val="200"/>
                </a:spcAft>
              </a:pPr>
              <a:r>
                <a:rPr kumimoji="0" lang="zh-TW" altLang="en-US" sz="22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貿易</a:t>
              </a:r>
              <a:r>
                <a:rPr kumimoji="0" lang="zh-TW" altLang="en-US" sz="2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保護</a:t>
              </a:r>
              <a:endParaRPr kumimoji="0" lang="en-US" altLang="zh-TW" sz="2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 fontAlgn="auto" hangingPunct="0">
                <a:spcBef>
                  <a:spcPts val="0"/>
                </a:spcBef>
                <a:spcAft>
                  <a:spcPts val="200"/>
                </a:spcAft>
              </a:pPr>
              <a:r>
                <a:rPr kumimoji="0" lang="zh-TW" altLang="en-US" sz="2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主義</a:t>
              </a:r>
              <a:r>
                <a:rPr kumimoji="0" lang="zh-TW" altLang="en-US" sz="22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升溫</a:t>
              </a:r>
            </a:p>
          </p:txBody>
        </p:sp>
      </p:grpSp>
      <p:sp>
        <p:nvSpPr>
          <p:cNvPr id="19" name="AutoShape 98"/>
          <p:cNvSpPr>
            <a:spLocks noChangeArrowheads="1"/>
          </p:cNvSpPr>
          <p:nvPr/>
        </p:nvSpPr>
        <p:spPr bwMode="auto">
          <a:xfrm>
            <a:off x="2007184" y="1036804"/>
            <a:ext cx="6948905" cy="1872208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38100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pPr marL="180975" indent="-180975" algn="just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川普上任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後已簽署行政命令，正式宣布退出</a:t>
            </a:r>
            <a:r>
              <a:rPr kumimoji="0"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TPP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、重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啟</a:t>
            </a:r>
            <a:r>
              <a:rPr kumimoji="0"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NAFTA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談判，可能對全球供應鏈造成衝擊，對於與美國經貿關係緊密的國家尤其不利</a:t>
            </a:r>
            <a:endParaRPr kumimoji="0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川普為鼓勵企業回流美國生產，重振美國工業與就業，將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規劃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實施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邊境稅，加以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歐、美等國近期宣布對中國大陸洗衣機、不鏽鋼板等多項製品課徵反傾銷稅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，恐觸發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國際貿易戰</a:t>
            </a:r>
            <a:endParaRPr kumimoji="0"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4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852936"/>
            <a:ext cx="9144000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marL="0" indent="0" algn="ctr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貳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、國內</a:t>
            </a: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經濟</a:t>
            </a:r>
            <a:endParaRPr lang="en-US" altLang="zh-TW" sz="60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22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圖表 20"/>
          <p:cNvGraphicFramePr/>
          <p:nvPr>
            <p:extLst>
              <p:ext uri="{D42A27DB-BD31-4B8C-83A1-F6EECF244321}">
                <p14:modId xmlns:p14="http://schemas.microsoft.com/office/powerpoint/2010/main" val="693242442"/>
              </p:ext>
            </p:extLst>
          </p:nvPr>
        </p:nvGraphicFramePr>
        <p:xfrm>
          <a:off x="74969" y="3149212"/>
          <a:ext cx="4367063" cy="2792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4" name="內容版面配置區 2"/>
          <p:cNvSpPr txBox="1">
            <a:spLocks/>
          </p:cNvSpPr>
          <p:nvPr/>
        </p:nvSpPr>
        <p:spPr bwMode="auto">
          <a:xfrm>
            <a:off x="74968" y="622326"/>
            <a:ext cx="8999397" cy="2646871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lvl="1" indent="-361950" algn="just" eaLnBrk="1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200" kern="100" spc="-3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主計</a:t>
            </a:r>
            <a:r>
              <a:rPr kumimoji="1" lang="zh-TW" altLang="en-US" sz="2200" kern="100" spc="-3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</a:t>
            </a:r>
            <a:r>
              <a:rPr kumimoji="1" lang="zh-TW" altLang="en-US" sz="2200" kern="100" spc="-3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處上修</a:t>
            </a:r>
            <a:r>
              <a:rPr lang="zh-TW" altLang="en-US" sz="22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今（</a:t>
            </a:r>
            <a:r>
              <a:rPr lang="en-US" altLang="zh-TW" sz="22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）年</a:t>
            </a:r>
            <a:r>
              <a:rPr lang="zh-TW" altLang="en-US" sz="2200" b="1" kern="100" spc="-3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</a:t>
            </a:r>
            <a:r>
              <a:rPr lang="zh-TW" altLang="en-US" sz="22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</a:t>
            </a:r>
            <a:r>
              <a:rPr lang="zh-TW" altLang="en-US" sz="2200" b="1" kern="100" spc="-3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預測值</a:t>
            </a:r>
            <a:r>
              <a:rPr lang="zh-TW" altLang="en-US" sz="22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 </a:t>
            </a:r>
            <a:r>
              <a:rPr lang="en-US" altLang="zh-TW" sz="22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1.92%</a:t>
            </a:r>
            <a:r>
              <a:rPr lang="zh-TW" altLang="en-US" sz="2200" kern="100" spc="-3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，為近三年最高，主因全球經濟復甦，帶動我國出口動能回升所致</a:t>
            </a:r>
            <a:endParaRPr lang="en-US" altLang="zh-TW" sz="2200" kern="100" spc="-3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61950" lvl="1" indent="-361950" algn="just" eaLnBrk="1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國外需求方面，預測今年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輸出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成長上修至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4.01%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，優於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去年；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國內需求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方面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，民間消費及政府消費成長分別上修至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1.75%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及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0.34%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，固定投資成長則下修至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1.80%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，惟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成長率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皆較去年減緩</a:t>
            </a:r>
            <a:endParaRPr lang="en-US" altLang="zh-TW" sz="22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  <p:graphicFrame>
        <p:nvGraphicFramePr>
          <p:cNvPr id="31" name="表格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330716"/>
              </p:ext>
            </p:extLst>
          </p:nvPr>
        </p:nvGraphicFramePr>
        <p:xfrm>
          <a:off x="4750194" y="3272197"/>
          <a:ext cx="4083448" cy="28724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3365"/>
                <a:gridCol w="1362261"/>
                <a:gridCol w="1427822"/>
              </a:tblGrid>
              <a:tr h="349992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</a:t>
                      </a: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5308">
                <a:tc>
                  <a:txBody>
                    <a:bodyPr/>
                    <a:lstStyle/>
                    <a:p>
                      <a:pPr marL="0" indent="0">
                        <a:lnSpc>
                          <a:spcPts val="1200"/>
                        </a:lnSpc>
                      </a:pP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GDP</a:t>
                      </a:r>
                      <a:endParaRPr lang="zh-TW" altLang="en-US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ts val="15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1.50</a:t>
                      </a:r>
                      <a:endParaRPr lang="zh-TW" sz="1600" b="1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9850" indent="180975" algn="ctr" eaLnBrk="1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b="1" dirty="0" smtClean="0">
                          <a:effectLst/>
                          <a:latin typeface="Times New Roman"/>
                          <a:ea typeface="標楷體"/>
                        </a:rPr>
                        <a:t>1.92</a:t>
                      </a:r>
                      <a:r>
                        <a:rPr lang="zh-TW" altLang="en-US" sz="1600" b="1" dirty="0" smtClean="0">
                          <a:effectLst/>
                          <a:latin typeface="Times New Roman"/>
                          <a:ea typeface="標楷體"/>
                        </a:rPr>
                        <a:t> </a:t>
                      </a:r>
                      <a:r>
                        <a:rPr lang="en-US" altLang="zh-TW" sz="1600" b="1" dirty="0" smtClean="0">
                          <a:effectLst/>
                          <a:latin typeface="Times New Roman"/>
                          <a:ea typeface="標楷體"/>
                        </a:rPr>
                        <a:t>(1.87)</a:t>
                      </a: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↑</a:t>
                      </a:r>
                      <a:endParaRPr lang="zh-TW" sz="1600" b="1" dirty="0">
                        <a:effectLst/>
                        <a:latin typeface="Times New Roman"/>
                        <a:ea typeface="標楷體"/>
                      </a:endParaRPr>
                    </a:p>
                  </a:txBody>
                  <a:tcPr marL="17780" marR="1778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308">
                <a:tc>
                  <a:txBody>
                    <a:bodyPr/>
                    <a:lstStyle/>
                    <a:p>
                      <a:pPr marL="0" indent="0">
                        <a:lnSpc>
                          <a:spcPts val="1200"/>
                        </a:lnSpc>
                      </a:pPr>
                      <a:r>
                        <a:rPr lang="zh-TW" altLang="en-US" sz="16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國內需求</a:t>
                      </a:r>
                      <a:endParaRPr lang="zh-TW" altLang="en-US" sz="1600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lnSpc>
                          <a:spcPts val="15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2.16</a:t>
                      </a:r>
                      <a:endParaRPr lang="zh-TW" sz="1600" b="1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180975" algn="ctr" eaLnBrk="1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b="1" dirty="0" smtClean="0">
                          <a:effectLst/>
                          <a:latin typeface="Times New Roman"/>
                          <a:ea typeface="標楷體"/>
                        </a:rPr>
                        <a:t>1.67</a:t>
                      </a:r>
                      <a:r>
                        <a:rPr lang="zh-TW" altLang="en-US" sz="1600" b="1" dirty="0" smtClean="0">
                          <a:effectLst/>
                          <a:latin typeface="Times New Roman"/>
                          <a:ea typeface="標楷體"/>
                        </a:rPr>
                        <a:t> </a:t>
                      </a:r>
                      <a:r>
                        <a:rPr lang="en-US" altLang="zh-TW" sz="1600" b="1" dirty="0" smtClean="0">
                          <a:effectLst/>
                          <a:latin typeface="Times New Roman"/>
                          <a:ea typeface="標楷體"/>
                        </a:rPr>
                        <a:t>(1.61)</a:t>
                      </a: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↑</a:t>
                      </a:r>
                      <a:endParaRPr lang="zh-TW" sz="1600" b="1" dirty="0">
                        <a:effectLst/>
                        <a:latin typeface="Times New Roman"/>
                        <a:ea typeface="標楷體"/>
                      </a:endParaRPr>
                    </a:p>
                  </a:txBody>
                  <a:tcPr marL="17780" marR="1778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308">
                <a:tc>
                  <a:txBody>
                    <a:bodyPr/>
                    <a:lstStyle/>
                    <a:p>
                      <a:pPr marL="0" indent="180975">
                        <a:lnSpc>
                          <a:spcPts val="1200"/>
                        </a:lnSpc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民間消費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lnSpc>
                          <a:spcPts val="15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2.14</a:t>
                      </a:r>
                      <a:endParaRPr lang="zh-TW" sz="1600" b="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180975" algn="ctr" eaLnBrk="1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dirty="0" smtClean="0">
                          <a:effectLst/>
                          <a:latin typeface="Times New Roman"/>
                          <a:ea typeface="標楷體"/>
                        </a:rPr>
                        <a:t>1.75</a:t>
                      </a:r>
                      <a:r>
                        <a:rPr lang="zh-TW" altLang="en-US" sz="1600" dirty="0" smtClean="0">
                          <a:effectLst/>
                          <a:latin typeface="Times New Roman"/>
                          <a:ea typeface="標楷體"/>
                        </a:rPr>
                        <a:t> </a:t>
                      </a:r>
                      <a:r>
                        <a:rPr lang="en-US" altLang="zh-TW" sz="1600" dirty="0" smtClean="0">
                          <a:effectLst/>
                          <a:latin typeface="Times New Roman"/>
                          <a:ea typeface="標楷體"/>
                        </a:rPr>
                        <a:t>(1.74)</a:t>
                      </a:r>
                      <a:r>
                        <a:rPr lang="zh-TW" altLang="en-US" sz="1600" dirty="0" smtClean="0">
                          <a:effectLst/>
                          <a:latin typeface="Times New Roman"/>
                          <a:ea typeface="標楷體"/>
                        </a:rPr>
                        <a:t> </a:t>
                      </a: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↑</a:t>
                      </a:r>
                      <a:endParaRPr lang="zh-TW" sz="1600" dirty="0">
                        <a:effectLst/>
                        <a:latin typeface="Times New Roman"/>
                        <a:ea typeface="標楷體"/>
                      </a:endParaRPr>
                    </a:p>
                  </a:txBody>
                  <a:tcPr marL="17780" marR="1778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308">
                <a:tc>
                  <a:txBody>
                    <a:bodyPr/>
                    <a:lstStyle/>
                    <a:p>
                      <a:pPr marL="0" indent="180975">
                        <a:lnSpc>
                          <a:spcPts val="1200"/>
                        </a:lnSpc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政府消費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lnSpc>
                          <a:spcPts val="15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3.05</a:t>
                      </a:r>
                      <a:endParaRPr lang="zh-TW" sz="1600" b="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180975" algn="ctr" defTabSz="914400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0.34</a:t>
                      </a:r>
                      <a:r>
                        <a:rPr lang="zh-TW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</a:t>
                      </a: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(0.06)</a:t>
                      </a: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↑</a:t>
                      </a:r>
                      <a:endParaRPr lang="zh-TW" sz="160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308">
                <a:tc>
                  <a:txBody>
                    <a:bodyPr/>
                    <a:lstStyle/>
                    <a:p>
                      <a:pPr marL="0" indent="180975">
                        <a:lnSpc>
                          <a:spcPts val="1200"/>
                        </a:lnSpc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固定投資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lnSpc>
                          <a:spcPts val="15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2.71</a:t>
                      </a:r>
                      <a:endParaRPr lang="zh-TW" sz="1600" b="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180975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1.80</a:t>
                      </a:r>
                      <a:r>
                        <a:rPr lang="zh-TW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</a:t>
                      </a: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(1.88)</a:t>
                      </a: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</a:t>
                      </a:r>
                      <a:r>
                        <a:rPr lang="zh-TW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↓</a:t>
                      </a:r>
                      <a:endParaRPr lang="zh-TW" altLang="zh-TW" sz="1600" kern="120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308">
                <a:tc>
                  <a:txBody>
                    <a:bodyPr/>
                    <a:lstStyle/>
                    <a:p>
                      <a:pPr marL="0" indent="0">
                        <a:lnSpc>
                          <a:spcPts val="1200"/>
                        </a:lnSpc>
                      </a:pPr>
                      <a:r>
                        <a:rPr lang="zh-TW" altLang="en-US" sz="16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國外淨需求</a:t>
                      </a:r>
                      <a:endParaRPr lang="zh-TW" altLang="en-US" sz="1600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lnSpc>
                          <a:spcPts val="15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-</a:t>
                      </a: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-</a:t>
                      </a:r>
                      <a:endParaRPr lang="zh-TW" sz="1600" b="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265113" algn="ctr" defTabSz="914400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--</a:t>
                      </a:r>
                      <a:endParaRPr lang="zh-TW" sz="160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308">
                <a:tc>
                  <a:txBody>
                    <a:bodyPr/>
                    <a:lstStyle/>
                    <a:p>
                      <a:pPr marL="0" indent="182563">
                        <a:lnSpc>
                          <a:spcPts val="1200"/>
                        </a:lnSpc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輸出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lnSpc>
                          <a:spcPts val="15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2.12</a:t>
                      </a:r>
                      <a:endParaRPr lang="zh-TW" sz="1600" b="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180975" algn="ctr" defTabSz="914400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4.01</a:t>
                      </a:r>
                      <a:r>
                        <a:rPr lang="zh-TW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</a:t>
                      </a: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(3.83)</a:t>
                      </a: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↑</a:t>
                      </a:r>
                      <a:endParaRPr lang="zh-TW" sz="160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308">
                <a:tc>
                  <a:txBody>
                    <a:bodyPr/>
                    <a:lstStyle/>
                    <a:p>
                      <a:pPr marL="0" indent="0">
                        <a:lnSpc>
                          <a:spcPts val="1200"/>
                        </a:lnSpc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(-)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輸入</a:t>
                      </a:r>
                      <a:endParaRPr lang="zh-TW" altLang="en-US" sz="16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lnSpc>
                          <a:spcPts val="15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3.39</a:t>
                      </a:r>
                      <a:endParaRPr lang="zh-TW" sz="1600" b="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63500" indent="180975" algn="ctr" defTabSz="914400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4.07</a:t>
                      </a:r>
                      <a:r>
                        <a:rPr lang="zh-TW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</a:t>
                      </a: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(3.85)</a:t>
                      </a: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+mn-cs"/>
                        </a:rPr>
                        <a:t> ↑</a:t>
                      </a:r>
                      <a:endParaRPr lang="zh-TW" sz="1600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標楷體"/>
                        <a:cs typeface="+mn-cs"/>
                      </a:endParaRPr>
                    </a:p>
                  </a:txBody>
                  <a:tcPr marL="17780" marR="17780" marT="0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223707" y="3248957"/>
            <a:ext cx="3025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294678" y="6027003"/>
            <a:ext cx="85923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57188" indent="-357188" eaLnBrk="1" hangingPunct="1">
              <a:defRPr/>
            </a:pP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左圖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數列上數字均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SAAR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4500" indent="-134938" eaLnBrk="1" hangingPunct="1">
              <a:defRPr/>
            </a:pP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右圖表格 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)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內數字為 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月預測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值。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根據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預測，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年國內需求對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YoY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經濟成長之貢獻有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1.89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百分點，國外淨需求貢獻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0.38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百分點 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國內需求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貢獻降為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1.47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百分點，國外淨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需求回復正貢獻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0.45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百分點</a:t>
            </a:r>
          </a:p>
          <a:p>
            <a:pPr eaLnBrk="1" hangingPunct="1">
              <a:defRPr/>
            </a:pP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來源：行政院主計總處，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430838" y="2687548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實質經濟成長率</a:t>
            </a:r>
            <a:endParaRPr lang="zh-TW" altLang="en-US" sz="16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8343223" y="2902991"/>
            <a:ext cx="7311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</a:t>
            </a:r>
            <a:r>
              <a:rPr kumimoji="1" lang="en-US" altLang="zh-TW" sz="1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kumimoji="1" lang="zh-TW" alt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endParaRPr kumimoji="1" lang="zh-TW" altLang="en-US" sz="1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4750194" y="2687548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GDP </a:t>
            </a:r>
            <a:r>
              <a:rPr lang="zh-TW" altLang="en-US" sz="1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主要支出連鎖實質</a:t>
            </a:r>
            <a:r>
              <a:rPr lang="zh-TW" altLang="en-US" sz="16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</a:t>
            </a:r>
            <a:r>
              <a:rPr lang="zh-TW" altLang="en-US" sz="1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YoY</a:t>
            </a:r>
            <a:r>
              <a:rPr lang="zh-TW" altLang="en-US" sz="1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1600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4246138" y="5359307"/>
            <a:ext cx="504056" cy="510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00"/>
              </a:lnSpc>
            </a:pP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季</a:t>
            </a: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1700"/>
              </a:lnSpc>
            </a:pP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</a:p>
        </p:txBody>
      </p:sp>
      <p:sp>
        <p:nvSpPr>
          <p:cNvPr id="30" name="AutoShape 6"/>
          <p:cNvSpPr>
            <a:spLocks noGrp="1" noChangeArrowheads="1"/>
          </p:cNvSpPr>
          <p:nvPr>
            <p:ph type="title"/>
          </p:nvPr>
        </p:nvSpPr>
        <p:spPr bwMode="auto">
          <a:xfrm>
            <a:off x="548335" y="44624"/>
            <a:ext cx="7910271" cy="774824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>
            <a:normAutofit/>
          </a:bodyPr>
          <a:lstStyle/>
          <a:p>
            <a:pPr marL="720725" indent="-720725" algn="ctr" eaLnBrk="0" hangingPunct="0">
              <a:lnSpc>
                <a:spcPts val="3000"/>
              </a:lnSpc>
            </a:pP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一、經濟穩定回溫</a:t>
            </a:r>
            <a:endParaRPr lang="zh-TW" altLang="en-US" sz="27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51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圖表 23"/>
          <p:cNvGraphicFramePr/>
          <p:nvPr>
            <p:extLst>
              <p:ext uri="{D42A27DB-BD31-4B8C-83A1-F6EECF244321}">
                <p14:modId xmlns:p14="http://schemas.microsoft.com/office/powerpoint/2010/main" val="4142562826"/>
              </p:ext>
            </p:extLst>
          </p:nvPr>
        </p:nvGraphicFramePr>
        <p:xfrm>
          <a:off x="437557" y="3114534"/>
          <a:ext cx="3982557" cy="30601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" name="AutoShape 6"/>
          <p:cNvSpPr>
            <a:spLocks noChangeArrowheads="1"/>
          </p:cNvSpPr>
          <p:nvPr/>
        </p:nvSpPr>
        <p:spPr bwMode="auto">
          <a:xfrm>
            <a:off x="0" y="106311"/>
            <a:ext cx="8840229" cy="70266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、消費持續成長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9" name="文字方塊 1"/>
          <p:cNvSpPr txBox="1"/>
          <p:nvPr/>
        </p:nvSpPr>
        <p:spPr>
          <a:xfrm>
            <a:off x="2979647" y="3768759"/>
            <a:ext cx="2308287" cy="28832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400" b="1" dirty="0">
              <a:solidFill>
                <a:schemeClr val="tx1"/>
              </a:solidFill>
            </a:endParaRPr>
          </a:p>
        </p:txBody>
      </p:sp>
      <p:sp>
        <p:nvSpPr>
          <p:cNvPr id="25" name="內容版面配置區 2"/>
          <p:cNvSpPr txBox="1">
            <a:spLocks/>
          </p:cNvSpPr>
          <p:nvPr/>
        </p:nvSpPr>
        <p:spPr bwMode="auto">
          <a:xfrm>
            <a:off x="81799" y="836712"/>
            <a:ext cx="9040319" cy="148542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lvl="2" indent="-342900" algn="just" eaLnBrk="1">
              <a:lnSpc>
                <a:spcPts val="28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 </a:t>
            </a: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年民間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消費持續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1.75%</a:t>
            </a:r>
            <a:endParaRPr lang="en-US" altLang="zh-TW" sz="22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2" indent="-277813" algn="just" eaLnBrk="1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景氣回溫、基本工資調漲，以及車輛貨物稅減徵等各項提振措施持續，均有助提升國內消費動能，惟物價上漲約制部分成長力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道</a:t>
            </a:r>
            <a:endParaRPr lang="en-US" altLang="zh-TW" sz="21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6" name="文字方塊 1"/>
          <p:cNvSpPr txBox="1"/>
          <p:nvPr/>
        </p:nvSpPr>
        <p:spPr>
          <a:xfrm>
            <a:off x="1049340" y="2529423"/>
            <a:ext cx="2736304" cy="428426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民間消費實質成長率</a:t>
            </a:r>
            <a:endParaRPr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437557" y="6125949"/>
            <a:ext cx="3696233" cy="626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/>
          <a:p>
            <a:pPr eaLnBrk="0" fontAlgn="base" hangingPunct="0">
              <a:spcAft>
                <a:spcPct val="0"/>
              </a:spcAft>
              <a:defRPr/>
            </a:pP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kumimoji="1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f</a:t>
            </a: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表</a:t>
            </a:r>
            <a:r>
              <a:rPr kumimoji="1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預測</a:t>
            </a: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數</a:t>
            </a:r>
            <a:endParaRPr kumimoji="1"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0" fontAlgn="base" hangingPunct="0">
              <a:spcAft>
                <a:spcPct val="0"/>
              </a:spcAft>
              <a:defRPr/>
            </a:pP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1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</a:t>
            </a: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：行政院主計</a:t>
            </a:r>
            <a:r>
              <a:rPr kumimoji="1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總處</a:t>
            </a: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1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1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kumimoji="1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1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0" fontAlgn="base" hangingPunct="0">
              <a:spcAft>
                <a:spcPct val="0"/>
              </a:spcAft>
              <a:defRPr/>
            </a:pPr>
            <a:endParaRPr kumimoji="1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420300" y="2801199"/>
            <a:ext cx="3674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中圓" panose="020F0609000000000000" pitchFamily="49" charset="-120"/>
                <a:cs typeface="Times New Roman" panose="02020603050405020304" pitchFamily="18" charset="0"/>
              </a:rPr>
              <a:t>%</a:t>
            </a:r>
            <a:endParaRPr kumimoji="1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文鼎中圓" panose="020F0609000000000000" pitchFamily="49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1237933" y="5818172"/>
            <a:ext cx="6968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文鼎中圓" panose="020F0609000000000000" pitchFamily="49" charset="-120"/>
                <a:cs typeface="Times New Roman" panose="02020603050405020304" pitchFamily="18" charset="0"/>
              </a:rPr>
              <a:t>2.14%</a:t>
            </a:r>
            <a:endParaRPr kumimoji="1" lang="zh-TW" altLang="en-US" sz="1400" b="1" dirty="0">
              <a:solidFill>
                <a:srgbClr val="FF0000"/>
              </a:solidFill>
              <a:latin typeface="Times New Roman" panose="02020603050405020304" pitchFamily="18" charset="0"/>
              <a:ea typeface="文鼎中圓" panose="020F0609000000000000" pitchFamily="49" charset="-120"/>
              <a:cs typeface="Times New Roman" panose="02020603050405020304" pitchFamily="18" charset="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2929624" y="5818171"/>
            <a:ext cx="6968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文鼎中圓" panose="020F0609000000000000" pitchFamily="49" charset="-120"/>
                <a:cs typeface="Times New Roman" panose="02020603050405020304" pitchFamily="18" charset="0"/>
              </a:rPr>
              <a:t>1.75%</a:t>
            </a:r>
            <a:endParaRPr kumimoji="1" lang="zh-TW" altLang="en-US" sz="1400" b="1" dirty="0">
              <a:solidFill>
                <a:srgbClr val="FF0000"/>
              </a:solidFill>
              <a:latin typeface="Times New Roman" panose="02020603050405020304" pitchFamily="18" charset="0"/>
              <a:ea typeface="文鼎中圓" panose="020F0609000000000000" pitchFamily="49" charset="-120"/>
              <a:cs typeface="Times New Roman" panose="02020603050405020304" pitchFamily="18" charset="0"/>
            </a:endParaRPr>
          </a:p>
        </p:txBody>
      </p:sp>
      <p:sp>
        <p:nvSpPr>
          <p:cNvPr id="32" name="文字方塊 9"/>
          <p:cNvSpPr txBox="1">
            <a:spLocks noChangeArrowheads="1"/>
          </p:cNvSpPr>
          <p:nvPr/>
        </p:nvSpPr>
        <p:spPr bwMode="auto">
          <a:xfrm>
            <a:off x="4789805" y="2431867"/>
            <a:ext cx="40522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民間消費相關指標年增率</a:t>
            </a:r>
            <a:endParaRPr kumimoji="0"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4566843" y="6439299"/>
            <a:ext cx="3279591" cy="257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/>
          <a:p>
            <a:pPr eaLnBrk="0" fontAlgn="base" hangingPunct="0">
              <a:spcAft>
                <a:spcPct val="0"/>
              </a:spcAft>
              <a:defRPr/>
            </a:pPr>
            <a:r>
              <a:rPr kumimoji="1" lang="zh-TW" altLang="en-US" sz="12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標楷體" panose="03000509000000000000" pitchFamily="65" charset="-120"/>
              </a:rPr>
              <a:t>資料</a:t>
            </a:r>
            <a:r>
              <a:rPr kumimoji="1" lang="zh-TW" altLang="en-US" sz="1200" dirty="0">
                <a:solidFill>
                  <a:srgbClr val="000000"/>
                </a:solidFill>
                <a:latin typeface="Arial Unicode MS" panose="020B0604020202020204" pitchFamily="34" charset="-120"/>
                <a:ea typeface="標楷體" panose="03000509000000000000" pitchFamily="65" charset="-120"/>
              </a:rPr>
              <a:t>來源</a:t>
            </a:r>
            <a:r>
              <a:rPr kumimoji="1" lang="zh-TW" altLang="en-US" sz="12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標楷體" panose="03000509000000000000" pitchFamily="65" charset="-120"/>
              </a:rPr>
              <a:t>：經濟部、交通部</a:t>
            </a:r>
            <a:endParaRPr kumimoji="1" lang="zh-TW" altLang="en-US" sz="1200" dirty="0">
              <a:solidFill>
                <a:srgbClr val="000000"/>
              </a:solidFill>
              <a:latin typeface="Arial Unicode MS" panose="020B0604020202020204" pitchFamily="34" charset="-120"/>
              <a:ea typeface="標楷體" panose="03000509000000000000" pitchFamily="65" charset="-120"/>
            </a:endParaRPr>
          </a:p>
        </p:txBody>
      </p:sp>
      <p:graphicFrame>
        <p:nvGraphicFramePr>
          <p:cNvPr id="15" name="圖表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6628782"/>
              </p:ext>
            </p:extLst>
          </p:nvPr>
        </p:nvGraphicFramePr>
        <p:xfrm>
          <a:off x="4519210" y="3108976"/>
          <a:ext cx="4322802" cy="3016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文字方塊 15"/>
          <p:cNvSpPr txBox="1"/>
          <p:nvPr/>
        </p:nvSpPr>
        <p:spPr>
          <a:xfrm>
            <a:off x="4601958" y="2806757"/>
            <a:ext cx="3674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中圓" panose="020F0609000000000000" pitchFamily="49" charset="-120"/>
                <a:cs typeface="Times New Roman" panose="02020603050405020304" pitchFamily="18" charset="0"/>
              </a:rPr>
              <a:t>%</a:t>
            </a:r>
            <a:endParaRPr kumimoji="1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文鼎中圓" panose="020F0609000000000000" pitchFamily="49" charset="-120"/>
              <a:cs typeface="Times New Roman" panose="02020603050405020304" pitchFamily="18" charset="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757516" y="6131522"/>
            <a:ext cx="43068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TW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</a:t>
            </a:r>
            <a:r>
              <a:rPr lang="en-US" altLang="zh-TW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  <a:endParaRPr lang="zh-TW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67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201431" y="6450595"/>
            <a:ext cx="46750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marL="361950" indent="-361950" fontAlgn="base">
              <a:lnSpc>
                <a:spcPts val="1200"/>
              </a:lnSpc>
              <a:spcAft>
                <a:spcPct val="0"/>
              </a:spcAft>
            </a:pPr>
            <a:r>
              <a:rPr lang="zh-TW" altLang="en-US" sz="12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標楷體" panose="03000509000000000000" pitchFamily="65" charset="-120"/>
              </a:rPr>
              <a:t>註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）表初步統計數、（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f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）表預測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數、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r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）表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修正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數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fontAlgn="base">
              <a:lnSpc>
                <a:spcPts val="1200"/>
              </a:lnSpc>
              <a:spcAft>
                <a:spcPct val="0"/>
              </a:spcAft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資料來源：行政院主計總處，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1" name="圖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3156393"/>
              </p:ext>
            </p:extLst>
          </p:nvPr>
        </p:nvGraphicFramePr>
        <p:xfrm>
          <a:off x="4742119" y="3571169"/>
          <a:ext cx="4296077" cy="28686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內容版面配置區 2"/>
          <p:cNvSpPr txBox="1">
            <a:spLocks/>
          </p:cNvSpPr>
          <p:nvPr/>
        </p:nvSpPr>
        <p:spPr bwMode="auto">
          <a:xfrm>
            <a:off x="-108520" y="693074"/>
            <a:ext cx="9298169" cy="2663918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4500" lvl="2" indent="-342900" algn="just" eaLnBrk="1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固定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投資實質成長率預估為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1.80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100" b="1" u="sng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en-US" altLang="zh-TW" sz="2100" b="1" u="sng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2" indent="-277813" algn="just" eaLnBrk="1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zh-TW" altLang="en-US" sz="2100" b="1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民間投資：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半導體及相關供應鏈業者高階製程可望延續，政府亦積極推動五加二產業創新計畫，加上航空業者續購新機，有助維繫投資動能，但房市降溫趨勢仍難反轉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，預測民間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固定投資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 </a:t>
            </a:r>
            <a:r>
              <a:rPr lang="en-US" altLang="zh-TW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1.85%</a:t>
            </a:r>
            <a:endParaRPr lang="en-US" altLang="zh-TW" sz="21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2" indent="-277813" algn="just" eaLnBrk="1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zh-TW" altLang="en-US" sz="2100" b="1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公共投資：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政府積極盤點前瞻基礎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建設計畫，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並持續督促各機關與公營事業預算執行，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預測政府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投資實質成長率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 </a:t>
            </a:r>
            <a:r>
              <a:rPr lang="en-US" altLang="zh-TW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1.21</a:t>
            </a:r>
            <a:r>
              <a:rPr lang="en-US" altLang="zh-TW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，公營事業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 </a:t>
            </a:r>
            <a:r>
              <a:rPr lang="en-US" altLang="zh-TW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2.42%</a:t>
            </a:r>
            <a:endParaRPr lang="en-US" altLang="zh-TW" sz="21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-41321" y="0"/>
            <a:ext cx="8999537" cy="680839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>
              <a:defRPr/>
            </a:pP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三、</a:t>
            </a: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固定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投資</a:t>
            </a: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溫和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成長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  <p:sp>
        <p:nvSpPr>
          <p:cNvPr id="26" name="文字方塊 1"/>
          <p:cNvSpPr txBox="1"/>
          <p:nvPr/>
        </p:nvSpPr>
        <p:spPr>
          <a:xfrm>
            <a:off x="4742119" y="3124456"/>
            <a:ext cx="4327450" cy="463406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資本</a:t>
            </a:r>
            <a:r>
              <a:rPr lang="zh-TW" altLang="en-US" sz="1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設備進口年增率</a:t>
            </a:r>
            <a:r>
              <a:rPr lang="en-US" altLang="zh-TW" sz="1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以美元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計價</a:t>
            </a:r>
            <a:r>
              <a:rPr lang="en-US" altLang="zh-TW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18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5043530" y="6472297"/>
            <a:ext cx="339425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fontAlgn="base">
              <a:spcBef>
                <a:spcPts val="200"/>
              </a:spcBef>
              <a:spcAft>
                <a:spcPct val="0"/>
              </a:spcAft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來源：財政部統計處，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" name="文字方塊 1"/>
          <p:cNvSpPr txBox="1"/>
          <p:nvPr/>
        </p:nvSpPr>
        <p:spPr>
          <a:xfrm>
            <a:off x="729428" y="3031689"/>
            <a:ext cx="3672437" cy="463406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固定</a:t>
            </a:r>
            <a:r>
              <a:rPr lang="zh-TW" altLang="en-US" sz="1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實質成長率       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4876495" y="3473027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%</a:t>
            </a:r>
            <a:endParaRPr kumimoji="1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7" name="表格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553795"/>
              </p:ext>
            </p:extLst>
          </p:nvPr>
        </p:nvGraphicFramePr>
        <p:xfrm>
          <a:off x="250370" y="3381022"/>
          <a:ext cx="4491749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6511"/>
                <a:gridCol w="943838"/>
                <a:gridCol w="777377"/>
                <a:gridCol w="943418"/>
                <a:gridCol w="850605"/>
              </a:tblGrid>
              <a:tr h="188785">
                <a:tc row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6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固定投資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41157">
                <a:tc vMerge="1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民間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公營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9017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lang="zh-TW" altLang="en-US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2.71 </a:t>
                      </a:r>
                      <a:endParaRPr lang="en-US" altLang="zh-TW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3.12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1.72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-1.93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Q1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-0.12 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0.22 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-1.70 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-5.07 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Q2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0.16 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1.16 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-5.09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-2.50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Q3(r)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3.66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3.99 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4.65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-6.39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Q4 (p)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6.81 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7.24 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6.54 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2.32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 </a:t>
                      </a: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(f)</a:t>
                      </a:r>
                      <a:endParaRPr lang="zh-TW" altLang="en-US" sz="16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1.80</a:t>
                      </a:r>
                      <a:endParaRPr lang="en-US" altLang="zh-TW" sz="16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1.85</a:t>
                      </a:r>
                      <a:endParaRPr lang="en-US" altLang="zh-TW" sz="16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1.21</a:t>
                      </a:r>
                      <a:endParaRPr lang="en-US" altLang="zh-TW" sz="16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2.42</a:t>
                      </a:r>
                      <a:endParaRPr lang="en-US" altLang="zh-TW" sz="16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Q1(f)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3.08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3.19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1.99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200"/>
                        </a:lnSpc>
                      </a:pPr>
                      <a:r>
                        <a:rPr lang="en-US" altLang="zh-TW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2.77</a:t>
                      </a:r>
                      <a:endParaRPr lang="en-US" altLang="zh-TW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Q2(f)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2.83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2.88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2.31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3.03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Q3(f)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1.06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1.00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0.96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2.31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Q4(f)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0.49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0.42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0.25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lnSpc>
                          <a:spcPts val="1200"/>
                        </a:lnSpc>
                      </a:pPr>
                      <a:r>
                        <a:rPr kumimoji="0"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1.97</a:t>
                      </a:r>
                      <a:endParaRPr kumimoji="0"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5054167" y="6175151"/>
            <a:ext cx="40898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TW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en-US" altLang="zh-TW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  <a:endParaRPr lang="zh-TW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735412" y="5883042"/>
            <a:ext cx="3934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262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圖表 27"/>
          <p:cNvGraphicFramePr/>
          <p:nvPr>
            <p:extLst>
              <p:ext uri="{D42A27DB-BD31-4B8C-83A1-F6EECF244321}">
                <p14:modId xmlns:p14="http://schemas.microsoft.com/office/powerpoint/2010/main" val="4192813643"/>
              </p:ext>
            </p:extLst>
          </p:nvPr>
        </p:nvGraphicFramePr>
        <p:xfrm>
          <a:off x="315456" y="3515503"/>
          <a:ext cx="3969118" cy="2655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7" name="圖表 26"/>
          <p:cNvGraphicFramePr/>
          <p:nvPr>
            <p:extLst>
              <p:ext uri="{D42A27DB-BD31-4B8C-83A1-F6EECF244321}">
                <p14:modId xmlns:p14="http://schemas.microsoft.com/office/powerpoint/2010/main" val="2785956124"/>
              </p:ext>
            </p:extLst>
          </p:nvPr>
        </p:nvGraphicFramePr>
        <p:xfrm>
          <a:off x="4707189" y="3499491"/>
          <a:ext cx="3969118" cy="2655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8306" name="Line 2"/>
          <p:cNvSpPr>
            <a:spLocks noChangeShapeType="1"/>
          </p:cNvSpPr>
          <p:nvPr/>
        </p:nvSpPr>
        <p:spPr bwMode="auto">
          <a:xfrm>
            <a:off x="2890838" y="262380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TW" altLang="en-US" dirty="0">
              <a:solidFill>
                <a:prstClr val="black"/>
              </a:solidFill>
              <a:latin typeface="Arial Unicode MS" pitchFamily="34" charset="-120"/>
              <a:ea typeface="文鼎中圓" pitchFamily="49" charset="-120"/>
            </a:endParaRPr>
          </a:p>
        </p:txBody>
      </p:sp>
      <p:sp>
        <p:nvSpPr>
          <p:cNvPr id="40" name="AutoShape 6"/>
          <p:cNvSpPr>
            <a:spLocks noChangeArrowheads="1"/>
          </p:cNvSpPr>
          <p:nvPr/>
        </p:nvSpPr>
        <p:spPr bwMode="auto">
          <a:xfrm>
            <a:off x="0" y="74816"/>
            <a:ext cx="9144000" cy="719796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/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四、輸出動能增溫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  <p:sp>
        <p:nvSpPr>
          <p:cNvPr id="26" name="內容版面配置區 2"/>
          <p:cNvSpPr txBox="1">
            <a:spLocks/>
          </p:cNvSpPr>
          <p:nvPr/>
        </p:nvSpPr>
        <p:spPr bwMode="auto">
          <a:xfrm>
            <a:off x="133146" y="830372"/>
            <a:ext cx="8620878" cy="2388348"/>
          </a:xfrm>
          <a:prstGeom prst="roundRect">
            <a:avLst>
              <a:gd name="adj" fmla="val 9345"/>
            </a:avLst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lvl="1" indent="-361950" algn="just" eaLnBrk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年商品</a:t>
            </a:r>
            <a:r>
              <a:rPr lang="zh-TW" altLang="en-US" sz="2100" b="1" kern="100" dirty="0">
                <a:solidFill>
                  <a:srgbClr val="FF0000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及服務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輸出實質成長率</a:t>
            </a:r>
            <a:r>
              <a:rPr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預估為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4.01%</a:t>
            </a:r>
            <a:endParaRPr lang="en-US" altLang="zh-TW" sz="21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4500" lvl="2" indent="-355600" algn="just" eaLnBrk="1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機構預測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今年世界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貿易量增幅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將上升，加上我國半導體</a:t>
            </a:r>
            <a:r>
              <a:rPr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業者深具製程領先優勢，與新興應用需求擴增，均可望推升出口動能。惟國際競爭加劇，全球貿易保護主義升高，以及中國大陸供應鏈自主化，將限制出口成長力</a:t>
            </a:r>
            <a:r>
              <a:rPr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道</a:t>
            </a:r>
            <a:endParaRPr lang="en-US" altLang="zh-TW" sz="21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597078" y="6309320"/>
            <a:ext cx="3564904" cy="48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>
              <a:spcBef>
                <a:spcPts val="200"/>
              </a:spcBef>
            </a:pPr>
            <a:r>
              <a:rPr lang="zh-TW" altLang="en-US" sz="1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註：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f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）表預測數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fontAlgn="base">
              <a:spcBef>
                <a:spcPts val="200"/>
              </a:spcBef>
              <a:spcAft>
                <a:spcPct val="0"/>
              </a:spcAft>
            </a:pPr>
            <a:r>
              <a:rPr lang="zh-TW" altLang="en-US" sz="1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資料來源：行政院主計總處，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"/>
          <p:cNvSpPr txBox="1"/>
          <p:nvPr/>
        </p:nvSpPr>
        <p:spPr>
          <a:xfrm>
            <a:off x="4689708" y="3010602"/>
            <a:ext cx="4238930" cy="325818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8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商品及服務輸出實質成長率預測</a:t>
            </a:r>
            <a:endParaRPr kumimoji="0" lang="zh-TW" altLang="en-US" sz="1800" b="1" kern="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4740847" y="3361614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%</a:t>
            </a:r>
            <a:endParaRPr lang="zh-TW" altLang="en-US" sz="1400" dirty="0"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9"/>
          <p:cNvSpPr txBox="1">
            <a:spLocks noChangeArrowheads="1"/>
          </p:cNvSpPr>
          <p:nvPr/>
        </p:nvSpPr>
        <p:spPr bwMode="auto">
          <a:xfrm>
            <a:off x="315456" y="2992282"/>
            <a:ext cx="46885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8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商品出口（名目）成長率預測</a:t>
            </a:r>
            <a:r>
              <a:rPr lang="zh-TW" altLang="en-US" sz="16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（按美元計）</a:t>
            </a:r>
            <a:endParaRPr lang="zh-TW" altLang="en-US" sz="16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99432" y="3445863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%</a:t>
            </a:r>
            <a:endParaRPr lang="zh-TW" altLang="en-US" sz="1400" dirty="0"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2854528" y="6001445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(8.50%)</a:t>
            </a:r>
            <a:endParaRPr lang="zh-TW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1115616" y="5979734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(-1.73%)</a:t>
            </a:r>
            <a:endParaRPr lang="zh-TW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7357445" y="5992313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(4.01%)</a:t>
            </a:r>
            <a:endParaRPr lang="zh-TW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508104" y="5984184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(2.12%)</a:t>
            </a:r>
            <a:endParaRPr lang="zh-TW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71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圖表 20"/>
          <p:cNvGraphicFramePr/>
          <p:nvPr>
            <p:extLst>
              <p:ext uri="{D42A27DB-BD31-4B8C-83A1-F6EECF244321}">
                <p14:modId xmlns:p14="http://schemas.microsoft.com/office/powerpoint/2010/main" val="3417243330"/>
              </p:ext>
            </p:extLst>
          </p:nvPr>
        </p:nvGraphicFramePr>
        <p:xfrm>
          <a:off x="392717" y="2750721"/>
          <a:ext cx="3862950" cy="3476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-21635" y="0"/>
            <a:ext cx="9129712" cy="864096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>
              <a:defRPr/>
            </a:pP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五、失業率下降，實質經常性薪資略減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5" name="內容版面配置區 2"/>
          <p:cNvSpPr txBox="1">
            <a:spLocks/>
          </p:cNvSpPr>
          <p:nvPr/>
        </p:nvSpPr>
        <p:spPr bwMode="auto">
          <a:xfrm>
            <a:off x="181928" y="807208"/>
            <a:ext cx="8722586" cy="2361942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5937" lvl="2" indent="-342900" algn="just" eaLnBrk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 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 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月失業率 </a:t>
            </a: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3.79%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，較上月下降 </a:t>
            </a:r>
            <a:r>
              <a:rPr lang="en-US" altLang="zh-TW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0.08 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個百分點，較上年同月下降</a:t>
            </a:r>
            <a:r>
              <a:rPr lang="en-US" altLang="zh-TW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0.08 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個百分點，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為近 </a:t>
            </a: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 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年同期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最低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年失業率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3.92</a:t>
            </a:r>
            <a:r>
              <a:rPr lang="en-US" altLang="zh-TW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較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年上升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0.14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個百分點</a:t>
            </a:r>
            <a:endParaRPr lang="en-US" altLang="zh-TW" sz="22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15937" lvl="2" indent="-342900" algn="just" eaLnBrk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 </a:t>
            </a: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 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月實質經常性薪資為 </a:t>
            </a: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37,305 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元，較上年同期減少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0.03%</a:t>
            </a:r>
            <a:endParaRPr lang="en-US" altLang="zh-TW" sz="2200" b="1" kern="100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8" name="圖表 17"/>
          <p:cNvGraphicFramePr/>
          <p:nvPr>
            <p:extLst>
              <p:ext uri="{D42A27DB-BD31-4B8C-83A1-F6EECF244321}">
                <p14:modId xmlns:p14="http://schemas.microsoft.com/office/powerpoint/2010/main" val="4144805446"/>
              </p:ext>
            </p:extLst>
          </p:nvPr>
        </p:nvGraphicFramePr>
        <p:xfrm>
          <a:off x="4868333" y="3049068"/>
          <a:ext cx="4036181" cy="2996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" name="文字方塊 1"/>
          <p:cNvSpPr txBox="1"/>
          <p:nvPr/>
        </p:nvSpPr>
        <p:spPr>
          <a:xfrm>
            <a:off x="4960985" y="2750721"/>
            <a:ext cx="4141539" cy="39514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歷年 </a:t>
            </a:r>
            <a:r>
              <a:rPr lang="en-US" altLang="zh-TW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1-11 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月實質經常性薪資</a:t>
            </a:r>
            <a:endParaRPr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29" name="群組 28"/>
          <p:cNvGrpSpPr/>
          <p:nvPr/>
        </p:nvGrpSpPr>
        <p:grpSpPr>
          <a:xfrm>
            <a:off x="4364075" y="3071025"/>
            <a:ext cx="745598" cy="3149847"/>
            <a:chOff x="-53194" y="3989574"/>
            <a:chExt cx="913083" cy="2149351"/>
          </a:xfrm>
        </p:grpSpPr>
        <p:sp>
          <p:nvSpPr>
            <p:cNvPr id="30" name="文字方塊 29"/>
            <p:cNvSpPr txBox="1"/>
            <p:nvPr/>
          </p:nvSpPr>
          <p:spPr>
            <a:xfrm>
              <a:off x="-53194" y="3989574"/>
              <a:ext cx="840945" cy="239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50" dirty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rPr>
                <a:t>4</a:t>
              </a:r>
              <a:r>
                <a:rPr lang="en-US" altLang="zh-TW" sz="1150" dirty="0" smtClean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rPr>
                <a:t>0,000</a:t>
              </a:r>
              <a:endParaRPr lang="zh-TW" altLang="en-US" sz="1150" dirty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-13009" y="4347326"/>
              <a:ext cx="840946" cy="239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50" dirty="0" smtClean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rPr>
                <a:t>38,000</a:t>
              </a:r>
              <a:endParaRPr lang="zh-TW" altLang="en-US" sz="1150" dirty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18943" y="5121974"/>
              <a:ext cx="840946" cy="239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50" dirty="0" smtClean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rPr>
                <a:t>34,000</a:t>
              </a:r>
              <a:endParaRPr lang="zh-TW" altLang="en-US" sz="1150" dirty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-17050" y="5899764"/>
              <a:ext cx="840946" cy="239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150" dirty="0" smtClean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rPr>
                <a:t>0</a:t>
              </a:r>
              <a:endParaRPr lang="zh-TW" altLang="en-US" sz="1150" dirty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4960985" y="5502771"/>
            <a:ext cx="120947" cy="165891"/>
            <a:chOff x="1464690" y="5515891"/>
            <a:chExt cx="120947" cy="165891"/>
          </a:xfrm>
        </p:grpSpPr>
        <p:cxnSp>
          <p:nvCxnSpPr>
            <p:cNvPr id="37" name="直線接點 36"/>
            <p:cNvCxnSpPr/>
            <p:nvPr/>
          </p:nvCxnSpPr>
          <p:spPr>
            <a:xfrm>
              <a:off x="1464690" y="5613194"/>
              <a:ext cx="119297" cy="68588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接點 40"/>
            <p:cNvCxnSpPr/>
            <p:nvPr/>
          </p:nvCxnSpPr>
          <p:spPr>
            <a:xfrm>
              <a:off x="1466340" y="5515891"/>
              <a:ext cx="119297" cy="68589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392717" y="6092800"/>
            <a:ext cx="8214570" cy="78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TW" altLang="en-US" sz="1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註</a:t>
            </a:r>
            <a:r>
              <a:rPr kumimoji="1" lang="zh-TW" altLang="en-US" sz="11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kumimoji="1" lang="zh-TW" altLang="en-US" sz="1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右圖</a:t>
            </a:r>
            <a:r>
              <a:rPr lang="zh-TW" altLang="en-US" sz="1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（ ）內數據為年增</a:t>
            </a:r>
            <a:r>
              <a:rPr lang="zh-TW" altLang="en-US" sz="11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率</a:t>
            </a:r>
            <a:r>
              <a:rPr kumimoji="1" lang="zh-TW" altLang="en-US" sz="1100" dirty="0" smtClean="0">
                <a:solidFill>
                  <a:srgbClr val="000000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；</a:t>
            </a:r>
            <a:r>
              <a:rPr kumimoji="1" lang="zh-TW" altLang="en-US" sz="11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經常</a:t>
            </a:r>
            <a:r>
              <a:rPr kumimoji="1" lang="zh-TW" altLang="en-US" sz="1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性</a:t>
            </a:r>
            <a:r>
              <a:rPr kumimoji="1" lang="zh-TW" altLang="en-US" sz="11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薪資指</a:t>
            </a:r>
            <a:r>
              <a:rPr kumimoji="1" lang="zh-TW" altLang="en-US" sz="1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每月給付受僱員工之工作報酬，包括本薪與按月給付之固定津貼及獎金，扣除同期間消費者物價指數上漲後之經常性薪資即實質經常性薪資。非經常性薪資包含：加班費、年終獎金、員工紅利、非按月發放之績效獎金與全勤獎金等</a:t>
            </a:r>
            <a:endParaRPr kumimoji="1" lang="en-US" altLang="zh-TW" sz="11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8288" indent="-268288">
              <a:lnSpc>
                <a:spcPts val="1600"/>
              </a:lnSpc>
              <a:defRPr/>
            </a:pPr>
            <a:r>
              <a:rPr kumimoji="1" lang="zh-TW" altLang="en-US" sz="11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1" lang="zh-TW" altLang="en-US" sz="1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來源：行政院主計總處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4396889" y="4122831"/>
            <a:ext cx="706782" cy="269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15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36,000</a:t>
            </a:r>
            <a:endParaRPr lang="zh-TW" altLang="en-US" sz="1150" dirty="0"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7" name="文字方塊 1"/>
          <p:cNvSpPr txBox="1"/>
          <p:nvPr/>
        </p:nvSpPr>
        <p:spPr>
          <a:xfrm>
            <a:off x="181928" y="2923087"/>
            <a:ext cx="4141539" cy="39514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失業率</a:t>
            </a:r>
            <a:endParaRPr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411274" y="2917136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%</a:t>
            </a:r>
            <a:endParaRPr lang="zh-TW" altLang="en-US" sz="1400" dirty="0"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608741" y="5709525"/>
            <a:ext cx="40898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TW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altLang="zh-TW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  <a:endParaRPr lang="zh-TW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3925737" y="5417471"/>
            <a:ext cx="3934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9773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內容版面配置區 2"/>
          <p:cNvSpPr txBox="1">
            <a:spLocks/>
          </p:cNvSpPr>
          <p:nvPr/>
        </p:nvSpPr>
        <p:spPr>
          <a:xfrm>
            <a:off x="142454" y="548680"/>
            <a:ext cx="8875493" cy="1929755"/>
          </a:xfrm>
          <a:prstGeom prst="roundRect">
            <a:avLst>
              <a:gd name="adj" fmla="val 6487"/>
            </a:avLst>
          </a:prstGeom>
          <a:ln>
            <a:noFill/>
          </a:ln>
        </p:spPr>
        <p:txBody>
          <a:bodyPr tIns="0" bIns="0"/>
          <a:lstStyle/>
          <a:p>
            <a:pPr marL="444500" lvl="2" indent="-342900" algn="just" fontAlgn="auto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tabLst>
                <a:tab pos="355600" algn="l"/>
              </a:tabLst>
              <a:defRPr/>
            </a:pPr>
            <a:r>
              <a:rPr kumimoji="0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 </a:t>
            </a:r>
            <a:r>
              <a:rPr kumimoji="0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年上漲</a:t>
            </a:r>
            <a:r>
              <a:rPr kumimoji="0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1.08%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：食物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類價格可望逐步回穩，惟油料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費受國際油價續升影響，料將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轉呈上揚，加以勞動新制相關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政策上路後，對國內服務類及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外食費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等物價增添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上漲壓力</a:t>
            </a:r>
            <a:endParaRPr kumimoji="0" lang="en-US" altLang="zh-TW" sz="21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4500" lvl="2" indent="-342900" algn="just" fontAlgn="auto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tabLst>
                <a:tab pos="355600" algn="l"/>
              </a:tabLst>
              <a:defRPr/>
            </a:pPr>
            <a:r>
              <a:rPr kumimoji="0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 </a:t>
            </a:r>
            <a:r>
              <a:rPr kumimoji="0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較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上年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同月上漲 </a:t>
            </a:r>
            <a:r>
              <a:rPr kumimoji="0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2.25%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因上年春節所在月份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不同，其中，雜項類因春節因素上漲 </a:t>
            </a:r>
            <a:r>
              <a:rPr kumimoji="0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6.41%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，若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扣除春節循例加價之服務類後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 </a:t>
            </a:r>
            <a:r>
              <a:rPr kumimoji="0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約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漲</a:t>
            </a:r>
            <a:r>
              <a:rPr kumimoji="0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1.61%</a:t>
            </a:r>
          </a:p>
        </p:txBody>
      </p:sp>
      <p:graphicFrame>
        <p:nvGraphicFramePr>
          <p:cNvPr id="21" name="圖表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8485715"/>
              </p:ext>
            </p:extLst>
          </p:nvPr>
        </p:nvGraphicFramePr>
        <p:xfrm>
          <a:off x="4580200" y="3717032"/>
          <a:ext cx="4306241" cy="2663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142454" y="1"/>
            <a:ext cx="8875493" cy="692696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/>
        </p:spPr>
        <p:txBody>
          <a:bodyPr vert="horz" lIns="91440" tIns="45720" rIns="91440" bIns="45720" rtlCol="0" anchor="ctr">
            <a:noAutofit/>
          </a:bodyPr>
          <a:lstStyle/>
          <a:p>
            <a:pPr marL="720725" indent="-720725" algn="ctr" fontAlgn="auto">
              <a:lnSpc>
                <a:spcPts val="4000"/>
              </a:lnSpc>
              <a:spcAft>
                <a:spcPts val="0"/>
              </a:spcAft>
            </a:pPr>
            <a:r>
              <a:rPr kumimoji="0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六、物價漲幅尚屬平穩</a:t>
            </a:r>
            <a:endParaRPr kumimoji="0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33836" name="文字方塊 14"/>
          <p:cNvSpPr txBox="1">
            <a:spLocks noChangeArrowheads="1"/>
          </p:cNvSpPr>
          <p:nvPr/>
        </p:nvSpPr>
        <p:spPr bwMode="auto">
          <a:xfrm>
            <a:off x="1048689" y="3044204"/>
            <a:ext cx="37594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TW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2017</a:t>
            </a:r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年 </a:t>
            </a:r>
            <a:r>
              <a:rPr kumimoji="0" lang="en-US" altLang="zh-TW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月 </a:t>
            </a:r>
            <a:r>
              <a:rPr kumimoji="0" lang="en-US" altLang="zh-TW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CPI </a:t>
            </a:r>
            <a:r>
              <a:rPr kumimoji="0" lang="zh-TW" altLang="en-US" sz="1800" b="1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各類指數年增率</a:t>
            </a:r>
          </a:p>
        </p:txBody>
      </p:sp>
      <p:sp>
        <p:nvSpPr>
          <p:cNvPr id="33838" name="文字方塊 23"/>
          <p:cNvSpPr txBox="1">
            <a:spLocks noChangeArrowheads="1"/>
          </p:cNvSpPr>
          <p:nvPr/>
        </p:nvSpPr>
        <p:spPr bwMode="auto">
          <a:xfrm>
            <a:off x="5315376" y="3101565"/>
            <a:ext cx="34327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蔬菜、水果及</a:t>
            </a:r>
            <a:r>
              <a:rPr kumimoji="0" lang="zh-TW" altLang="en-US" sz="1800" b="1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油料費物價指數</a:t>
            </a:r>
          </a:p>
        </p:txBody>
      </p:sp>
      <p:sp>
        <p:nvSpPr>
          <p:cNvPr id="33839" name="矩形 24"/>
          <p:cNvSpPr>
            <a:spLocks noChangeArrowheads="1"/>
          </p:cNvSpPr>
          <p:nvPr/>
        </p:nvSpPr>
        <p:spPr bwMode="auto">
          <a:xfrm>
            <a:off x="4616111" y="3470897"/>
            <a:ext cx="5445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指數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5773322" y="5393423"/>
            <a:ext cx="102809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油料費</a:t>
            </a:r>
          </a:p>
        </p:txBody>
      </p:sp>
      <p:cxnSp>
        <p:nvCxnSpPr>
          <p:cNvPr id="4" name="直線單箭頭接點 3"/>
          <p:cNvCxnSpPr/>
          <p:nvPr/>
        </p:nvCxnSpPr>
        <p:spPr>
          <a:xfrm flipV="1">
            <a:off x="6260762" y="5290714"/>
            <a:ext cx="137234" cy="169257"/>
          </a:xfrm>
          <a:prstGeom prst="straightConnector1">
            <a:avLst/>
          </a:prstGeom>
          <a:ln>
            <a:solidFill>
              <a:srgbClr val="FF505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42" name="文字方塊 16"/>
          <p:cNvSpPr txBox="1">
            <a:spLocks noChangeArrowheads="1"/>
          </p:cNvSpPr>
          <p:nvPr/>
        </p:nvSpPr>
        <p:spPr bwMode="auto">
          <a:xfrm>
            <a:off x="6190602" y="3812948"/>
            <a:ext cx="7191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6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蔬菜</a:t>
            </a:r>
          </a:p>
        </p:txBody>
      </p:sp>
      <p:cxnSp>
        <p:nvCxnSpPr>
          <p:cNvPr id="18" name="直線單箭頭接點 17"/>
          <p:cNvCxnSpPr/>
          <p:nvPr/>
        </p:nvCxnSpPr>
        <p:spPr>
          <a:xfrm>
            <a:off x="6660232" y="4221088"/>
            <a:ext cx="249507" cy="256485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7026" y="6441611"/>
            <a:ext cx="8345487" cy="2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資料來源：行政院主計總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處，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849" name="文字方塊 12"/>
          <p:cNvSpPr txBox="1">
            <a:spLocks noChangeArrowheads="1"/>
          </p:cNvSpPr>
          <p:nvPr/>
        </p:nvSpPr>
        <p:spPr bwMode="auto">
          <a:xfrm>
            <a:off x="665035" y="3372051"/>
            <a:ext cx="34464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總指數 </a:t>
            </a:r>
            <a:r>
              <a:rPr kumimoji="0" lang="en-US" altLang="zh-TW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+</a:t>
            </a:r>
            <a:r>
              <a:rPr kumimoji="0" lang="zh-TW" altLang="en-US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0" lang="en-US" altLang="zh-TW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2.25%</a:t>
            </a:r>
            <a:endParaRPr kumimoji="0" lang="zh-TW" altLang="en-US" sz="1600" b="1" dirty="0">
              <a:solidFill>
                <a:srgbClr val="00206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3852" name="文字方塊 21"/>
          <p:cNvSpPr txBox="1">
            <a:spLocks noChangeArrowheads="1"/>
          </p:cNvSpPr>
          <p:nvPr/>
        </p:nvSpPr>
        <p:spPr bwMode="auto">
          <a:xfrm>
            <a:off x="8604448" y="5950777"/>
            <a:ext cx="2873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月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4921593" y="6210778"/>
            <a:ext cx="41085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2014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2015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 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  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endParaRPr kumimoji="0" lang="zh-TW" altLang="en-US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7238867" y="4885630"/>
            <a:ext cx="70563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 smtClean="0">
                <a:solidFill>
                  <a:schemeClr val="accent3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水果</a:t>
            </a:r>
            <a:endParaRPr kumimoji="0" lang="zh-TW" altLang="en-US" sz="1600" b="1" dirty="0">
              <a:solidFill>
                <a:schemeClr val="accent3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25" name="直線單箭頭接點 24"/>
          <p:cNvCxnSpPr/>
          <p:nvPr/>
        </p:nvCxnSpPr>
        <p:spPr>
          <a:xfrm flipV="1">
            <a:off x="7740352" y="4802849"/>
            <a:ext cx="86096" cy="165562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22" name="圖表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5211635"/>
              </p:ext>
            </p:extLst>
          </p:nvPr>
        </p:nvGraphicFramePr>
        <p:xfrm>
          <a:off x="127868" y="3645024"/>
          <a:ext cx="4372123" cy="2658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文字方塊 2"/>
          <p:cNvSpPr txBox="1">
            <a:spLocks noChangeArrowheads="1"/>
          </p:cNvSpPr>
          <p:nvPr/>
        </p:nvSpPr>
        <p:spPr bwMode="auto">
          <a:xfrm>
            <a:off x="3664978" y="3412559"/>
            <a:ext cx="951133" cy="255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：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kumimoji="0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59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AutoShape 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87756" y="209103"/>
            <a:ext cx="9601200" cy="5588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>
            <a:noAutofit/>
          </a:bodyPr>
          <a:lstStyle/>
          <a:p>
            <a:pPr marL="720725" indent="-720725" algn="ctr">
              <a:lnSpc>
                <a:spcPts val="4000"/>
              </a:lnSpc>
            </a:pP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七、國內景氣持續回</a:t>
            </a:r>
            <a:r>
              <a:rPr lang="zh-TW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溫</a:t>
            </a:r>
            <a:endParaRPr lang="en-US" altLang="zh-TW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3" name="內容版面配置區 2"/>
          <p:cNvSpPr txBox="1">
            <a:spLocks/>
          </p:cNvSpPr>
          <p:nvPr/>
        </p:nvSpPr>
        <p:spPr>
          <a:xfrm>
            <a:off x="279093" y="861175"/>
            <a:ext cx="8559271" cy="1487703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lvl="2" indent="-360363" algn="just" fontAlgn="auto" hangingPunc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 </a:t>
            </a: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</a:t>
            </a: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燈號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</a:t>
            </a:r>
            <a:r>
              <a:rPr kumimoji="1" lang="zh-TW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續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個月</a:t>
            </a:r>
            <a:r>
              <a:rPr kumimoji="1" lang="zh-TW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呈現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綠燈</a:t>
            </a: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綜合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判斷分數較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上月增加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分至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28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分</a:t>
            </a:r>
            <a:endParaRPr kumimoji="1" lang="en-US" altLang="zh-TW" sz="21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0850" lvl="2" indent="-360363" algn="just" fontAlgn="auto" hangingPunc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景氣領先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指標、</a:t>
            </a: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同時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指標已連續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個月呈上升，</a:t>
            </a: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顯示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景氣持續回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溫</a:t>
            </a:r>
            <a:endParaRPr kumimoji="1" lang="en-US" altLang="zh-TW" sz="21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8" name="圖表 37"/>
          <p:cNvGraphicFramePr/>
          <p:nvPr>
            <p:extLst>
              <p:ext uri="{D42A27DB-BD31-4B8C-83A1-F6EECF244321}">
                <p14:modId xmlns:p14="http://schemas.microsoft.com/office/powerpoint/2010/main" val="2955662231"/>
              </p:ext>
            </p:extLst>
          </p:nvPr>
        </p:nvGraphicFramePr>
        <p:xfrm>
          <a:off x="20899" y="2060848"/>
          <a:ext cx="4911141" cy="4429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92877" y="6490422"/>
            <a:ext cx="8345487" cy="2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資料來源：國發會，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26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21"/>
          <p:cNvSpPr txBox="1">
            <a:spLocks noChangeArrowheads="1"/>
          </p:cNvSpPr>
          <p:nvPr/>
        </p:nvSpPr>
        <p:spPr bwMode="auto">
          <a:xfrm>
            <a:off x="8749159" y="5836394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</a:t>
            </a:r>
            <a:endParaRPr kumimoji="0" lang="zh-TW" altLang="en-US" sz="14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文字方塊 21"/>
          <p:cNvSpPr txBox="1">
            <a:spLocks noChangeArrowheads="1"/>
          </p:cNvSpPr>
          <p:nvPr/>
        </p:nvSpPr>
        <p:spPr bwMode="auto">
          <a:xfrm>
            <a:off x="4423196" y="5569297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月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898601" y="2636912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2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景氣燈號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6228184" y="2665115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2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景氣指標</a:t>
            </a:r>
          </a:p>
        </p:txBody>
      </p:sp>
      <p:sp>
        <p:nvSpPr>
          <p:cNvPr id="12" name="文字方塊 21"/>
          <p:cNvSpPr txBox="1">
            <a:spLocks noChangeArrowheads="1"/>
          </p:cNvSpPr>
          <p:nvPr/>
        </p:nvSpPr>
        <p:spPr bwMode="auto">
          <a:xfrm>
            <a:off x="8749159" y="5569297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月</a:t>
            </a:r>
          </a:p>
        </p:txBody>
      </p:sp>
      <p:sp>
        <p:nvSpPr>
          <p:cNvPr id="13" name="文字方塊 21"/>
          <p:cNvSpPr txBox="1">
            <a:spLocks noChangeArrowheads="1"/>
          </p:cNvSpPr>
          <p:nvPr/>
        </p:nvSpPr>
        <p:spPr bwMode="auto">
          <a:xfrm>
            <a:off x="4428693" y="5836394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</a:t>
            </a:r>
            <a:endParaRPr kumimoji="0" lang="zh-TW" altLang="en-US" sz="14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15" name="圖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76153"/>
              </p:ext>
            </p:extLst>
          </p:nvPr>
        </p:nvGraphicFramePr>
        <p:xfrm>
          <a:off x="4710533" y="3037022"/>
          <a:ext cx="4466805" cy="3206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6610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手繪多邊形 13"/>
          <p:cNvSpPr/>
          <p:nvPr/>
        </p:nvSpPr>
        <p:spPr>
          <a:xfrm>
            <a:off x="4993671" y="2567521"/>
            <a:ext cx="3610799" cy="1755192"/>
          </a:xfrm>
          <a:custGeom>
            <a:avLst/>
            <a:gdLst>
              <a:gd name="connsiteX0" fmla="*/ 0 w 3610799"/>
              <a:gd name="connsiteY0" fmla="*/ 167570 h 1675698"/>
              <a:gd name="connsiteX1" fmla="*/ 167570 w 3610799"/>
              <a:gd name="connsiteY1" fmla="*/ 0 h 1675698"/>
              <a:gd name="connsiteX2" fmla="*/ 3443229 w 3610799"/>
              <a:gd name="connsiteY2" fmla="*/ 0 h 1675698"/>
              <a:gd name="connsiteX3" fmla="*/ 3610799 w 3610799"/>
              <a:gd name="connsiteY3" fmla="*/ 167570 h 1675698"/>
              <a:gd name="connsiteX4" fmla="*/ 3610799 w 3610799"/>
              <a:gd name="connsiteY4" fmla="*/ 1508128 h 1675698"/>
              <a:gd name="connsiteX5" fmla="*/ 3443229 w 3610799"/>
              <a:gd name="connsiteY5" fmla="*/ 1675698 h 1675698"/>
              <a:gd name="connsiteX6" fmla="*/ 167570 w 3610799"/>
              <a:gd name="connsiteY6" fmla="*/ 1675698 h 1675698"/>
              <a:gd name="connsiteX7" fmla="*/ 0 w 3610799"/>
              <a:gd name="connsiteY7" fmla="*/ 1508128 h 1675698"/>
              <a:gd name="connsiteX8" fmla="*/ 0 w 3610799"/>
              <a:gd name="connsiteY8" fmla="*/ 167570 h 1675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0799" h="1675698">
                <a:moveTo>
                  <a:pt x="0" y="167570"/>
                </a:moveTo>
                <a:cubicBezTo>
                  <a:pt x="0" y="75024"/>
                  <a:pt x="75024" y="0"/>
                  <a:pt x="167570" y="0"/>
                </a:cubicBezTo>
                <a:lnTo>
                  <a:pt x="3443229" y="0"/>
                </a:lnTo>
                <a:cubicBezTo>
                  <a:pt x="3535775" y="0"/>
                  <a:pt x="3610799" y="75024"/>
                  <a:pt x="3610799" y="167570"/>
                </a:cubicBezTo>
                <a:lnTo>
                  <a:pt x="3610799" y="1508128"/>
                </a:lnTo>
                <a:cubicBezTo>
                  <a:pt x="3610799" y="1600674"/>
                  <a:pt x="3535775" y="1675698"/>
                  <a:pt x="3443229" y="1675698"/>
                </a:cubicBezTo>
                <a:lnTo>
                  <a:pt x="167570" y="1675698"/>
                </a:lnTo>
                <a:cubicBezTo>
                  <a:pt x="75024" y="1675698"/>
                  <a:pt x="0" y="1600674"/>
                  <a:pt x="0" y="1508128"/>
                </a:cubicBezTo>
                <a:lnTo>
                  <a:pt x="0" y="16757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370" tIns="71940" rIns="83370" bIns="71940" numCol="1" spcCol="1270" anchor="t" anchorCtr="0">
            <a:noAutofit/>
          </a:bodyPr>
          <a:lstStyle/>
          <a:p>
            <a:pPr algn="ctr" defTabSz="800100">
              <a:lnSpc>
                <a:spcPts val="2500"/>
              </a:lnSpc>
            </a:pPr>
            <a:r>
              <a:rPr lang="zh-TW" altLang="en-US" sz="16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消費者信心指數</a:t>
            </a:r>
            <a:endParaRPr lang="en-US" altLang="zh-TW" sz="16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手繪多邊形 3"/>
          <p:cNvSpPr/>
          <p:nvPr/>
        </p:nvSpPr>
        <p:spPr>
          <a:xfrm>
            <a:off x="501314" y="2338412"/>
            <a:ext cx="1478398" cy="566444"/>
          </a:xfrm>
          <a:custGeom>
            <a:avLst/>
            <a:gdLst>
              <a:gd name="connsiteX0" fmla="*/ 0 w 1478398"/>
              <a:gd name="connsiteY0" fmla="*/ 56644 h 566444"/>
              <a:gd name="connsiteX1" fmla="*/ 56644 w 1478398"/>
              <a:gd name="connsiteY1" fmla="*/ 0 h 566444"/>
              <a:gd name="connsiteX2" fmla="*/ 1421754 w 1478398"/>
              <a:gd name="connsiteY2" fmla="*/ 0 h 566444"/>
              <a:gd name="connsiteX3" fmla="*/ 1478398 w 1478398"/>
              <a:gd name="connsiteY3" fmla="*/ 56644 h 566444"/>
              <a:gd name="connsiteX4" fmla="*/ 1478398 w 1478398"/>
              <a:gd name="connsiteY4" fmla="*/ 509800 h 566444"/>
              <a:gd name="connsiteX5" fmla="*/ 1421754 w 1478398"/>
              <a:gd name="connsiteY5" fmla="*/ 566444 h 566444"/>
              <a:gd name="connsiteX6" fmla="*/ 56644 w 1478398"/>
              <a:gd name="connsiteY6" fmla="*/ 566444 h 566444"/>
              <a:gd name="connsiteX7" fmla="*/ 0 w 1478398"/>
              <a:gd name="connsiteY7" fmla="*/ 509800 h 566444"/>
              <a:gd name="connsiteX8" fmla="*/ 0 w 1478398"/>
              <a:gd name="connsiteY8" fmla="*/ 56644 h 566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8398" h="566444">
                <a:moveTo>
                  <a:pt x="0" y="56644"/>
                </a:moveTo>
                <a:cubicBezTo>
                  <a:pt x="0" y="25360"/>
                  <a:pt x="25360" y="0"/>
                  <a:pt x="56644" y="0"/>
                </a:cubicBezTo>
                <a:lnTo>
                  <a:pt x="1421754" y="0"/>
                </a:lnTo>
                <a:cubicBezTo>
                  <a:pt x="1453038" y="0"/>
                  <a:pt x="1478398" y="25360"/>
                  <a:pt x="1478398" y="56644"/>
                </a:cubicBezTo>
                <a:lnTo>
                  <a:pt x="1478398" y="509800"/>
                </a:lnTo>
                <a:cubicBezTo>
                  <a:pt x="1478398" y="541084"/>
                  <a:pt x="1453038" y="566444"/>
                  <a:pt x="1421754" y="566444"/>
                </a:cubicBezTo>
                <a:lnTo>
                  <a:pt x="56644" y="566444"/>
                </a:lnTo>
                <a:cubicBezTo>
                  <a:pt x="25360" y="566444"/>
                  <a:pt x="0" y="541084"/>
                  <a:pt x="0" y="509800"/>
                </a:cubicBezTo>
                <a:lnTo>
                  <a:pt x="0" y="56644"/>
                </a:lnTo>
                <a:close/>
              </a:path>
            </a:pathLst>
          </a:cu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171" tIns="62311" rIns="85171" bIns="62311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Aft>
                <a:spcPct val="35000"/>
              </a:spcAft>
            </a:pPr>
            <a:endParaRPr lang="zh-TW" altLang="en-US" sz="3600" dirty="0">
              <a:solidFill>
                <a:prstClr val="white"/>
              </a:solidFill>
              <a:ea typeface="文鼎中圓" panose="020F0609000000000000" pitchFamily="49" charset="-120"/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562966" y="4538737"/>
            <a:ext cx="3610799" cy="1822763"/>
          </a:xfrm>
          <a:custGeom>
            <a:avLst/>
            <a:gdLst>
              <a:gd name="connsiteX0" fmla="*/ 0 w 3610799"/>
              <a:gd name="connsiteY0" fmla="*/ 157928 h 1579279"/>
              <a:gd name="connsiteX1" fmla="*/ 157928 w 3610799"/>
              <a:gd name="connsiteY1" fmla="*/ 0 h 1579279"/>
              <a:gd name="connsiteX2" fmla="*/ 3452871 w 3610799"/>
              <a:gd name="connsiteY2" fmla="*/ 0 h 1579279"/>
              <a:gd name="connsiteX3" fmla="*/ 3610799 w 3610799"/>
              <a:gd name="connsiteY3" fmla="*/ 157928 h 1579279"/>
              <a:gd name="connsiteX4" fmla="*/ 3610799 w 3610799"/>
              <a:gd name="connsiteY4" fmla="*/ 1421351 h 1579279"/>
              <a:gd name="connsiteX5" fmla="*/ 3452871 w 3610799"/>
              <a:gd name="connsiteY5" fmla="*/ 1579279 h 1579279"/>
              <a:gd name="connsiteX6" fmla="*/ 157928 w 3610799"/>
              <a:gd name="connsiteY6" fmla="*/ 1579279 h 1579279"/>
              <a:gd name="connsiteX7" fmla="*/ 0 w 3610799"/>
              <a:gd name="connsiteY7" fmla="*/ 1421351 h 1579279"/>
              <a:gd name="connsiteX8" fmla="*/ 0 w 3610799"/>
              <a:gd name="connsiteY8" fmla="*/ 157928 h 157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0799" h="1579279">
                <a:moveTo>
                  <a:pt x="0" y="157928"/>
                </a:moveTo>
                <a:cubicBezTo>
                  <a:pt x="0" y="70707"/>
                  <a:pt x="70707" y="0"/>
                  <a:pt x="157928" y="0"/>
                </a:cubicBezTo>
                <a:lnTo>
                  <a:pt x="3452871" y="0"/>
                </a:lnTo>
                <a:cubicBezTo>
                  <a:pt x="3540092" y="0"/>
                  <a:pt x="3610799" y="70707"/>
                  <a:pt x="3610799" y="157928"/>
                </a:cubicBezTo>
                <a:lnTo>
                  <a:pt x="3610799" y="1421351"/>
                </a:lnTo>
                <a:cubicBezTo>
                  <a:pt x="3610799" y="1508572"/>
                  <a:pt x="3540092" y="1579279"/>
                  <a:pt x="3452871" y="1579279"/>
                </a:cubicBezTo>
                <a:lnTo>
                  <a:pt x="157928" y="1579279"/>
                </a:lnTo>
                <a:cubicBezTo>
                  <a:pt x="70707" y="1579279"/>
                  <a:pt x="0" y="1508572"/>
                  <a:pt x="0" y="1421351"/>
                </a:cubicBezTo>
                <a:lnTo>
                  <a:pt x="0" y="157928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546" tIns="69116" rIns="80546" bIns="69116" numCol="1" spcCol="1270" anchor="t" anchorCtr="0">
            <a:noAutofit/>
          </a:bodyPr>
          <a:lstStyle/>
          <a:p>
            <a:pPr algn="ctr" defTabSz="800100">
              <a:lnSpc>
                <a:spcPts val="2300"/>
              </a:lnSpc>
            </a:pPr>
            <a:r>
              <a:rPr lang="zh-TW" altLang="en-US" sz="16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製造業營業氣候測驗點 </a:t>
            </a:r>
            <a:endParaRPr lang="en-US" altLang="zh-TW" sz="16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手繪多邊形 11"/>
          <p:cNvSpPr/>
          <p:nvPr/>
        </p:nvSpPr>
        <p:spPr>
          <a:xfrm>
            <a:off x="4901284" y="2395409"/>
            <a:ext cx="1540353" cy="602563"/>
          </a:xfrm>
          <a:custGeom>
            <a:avLst/>
            <a:gdLst>
              <a:gd name="connsiteX0" fmla="*/ 0 w 1540353"/>
              <a:gd name="connsiteY0" fmla="*/ 60256 h 602563"/>
              <a:gd name="connsiteX1" fmla="*/ 60256 w 1540353"/>
              <a:gd name="connsiteY1" fmla="*/ 0 h 602563"/>
              <a:gd name="connsiteX2" fmla="*/ 1480097 w 1540353"/>
              <a:gd name="connsiteY2" fmla="*/ 0 h 602563"/>
              <a:gd name="connsiteX3" fmla="*/ 1540353 w 1540353"/>
              <a:gd name="connsiteY3" fmla="*/ 60256 h 602563"/>
              <a:gd name="connsiteX4" fmla="*/ 1540353 w 1540353"/>
              <a:gd name="connsiteY4" fmla="*/ 542307 h 602563"/>
              <a:gd name="connsiteX5" fmla="*/ 1480097 w 1540353"/>
              <a:gd name="connsiteY5" fmla="*/ 602563 h 602563"/>
              <a:gd name="connsiteX6" fmla="*/ 60256 w 1540353"/>
              <a:gd name="connsiteY6" fmla="*/ 602563 h 602563"/>
              <a:gd name="connsiteX7" fmla="*/ 0 w 1540353"/>
              <a:gd name="connsiteY7" fmla="*/ 542307 h 602563"/>
              <a:gd name="connsiteX8" fmla="*/ 0 w 1540353"/>
              <a:gd name="connsiteY8" fmla="*/ 60256 h 60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40353" h="602563">
                <a:moveTo>
                  <a:pt x="0" y="60256"/>
                </a:moveTo>
                <a:cubicBezTo>
                  <a:pt x="0" y="26978"/>
                  <a:pt x="26978" y="0"/>
                  <a:pt x="60256" y="0"/>
                </a:cubicBezTo>
                <a:lnTo>
                  <a:pt x="1480097" y="0"/>
                </a:lnTo>
                <a:cubicBezTo>
                  <a:pt x="1513375" y="0"/>
                  <a:pt x="1540353" y="26978"/>
                  <a:pt x="1540353" y="60256"/>
                </a:cubicBezTo>
                <a:lnTo>
                  <a:pt x="1540353" y="542307"/>
                </a:lnTo>
                <a:cubicBezTo>
                  <a:pt x="1540353" y="575585"/>
                  <a:pt x="1513375" y="602563"/>
                  <a:pt x="1480097" y="602563"/>
                </a:cubicBezTo>
                <a:lnTo>
                  <a:pt x="60256" y="602563"/>
                </a:lnTo>
                <a:cubicBezTo>
                  <a:pt x="26978" y="602563"/>
                  <a:pt x="0" y="575585"/>
                  <a:pt x="0" y="542307"/>
                </a:cubicBezTo>
                <a:lnTo>
                  <a:pt x="0" y="60256"/>
                </a:lnTo>
                <a:close/>
              </a:path>
            </a:pathLst>
          </a:cu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6228" tIns="63368" rIns="86228" bIns="63368" numCol="1" spcCol="1270" anchor="ctr" anchorCtr="0">
            <a:noAutofit/>
          </a:bodyPr>
          <a:lstStyle/>
          <a:p>
            <a:pPr algn="ctr" defTabSz="1600200">
              <a:lnSpc>
                <a:spcPts val="3000"/>
              </a:lnSpc>
            </a:pPr>
            <a:endParaRPr lang="zh-TW" altLang="en-US" sz="3600" dirty="0">
              <a:solidFill>
                <a:prstClr val="white"/>
              </a:solidFill>
              <a:ea typeface="文鼎中圓" panose="020F0609000000000000" pitchFamily="49" charset="-120"/>
            </a:endParaRPr>
          </a:p>
        </p:txBody>
      </p:sp>
      <p:sp>
        <p:nvSpPr>
          <p:cNvPr id="16" name="手繪多邊形 15"/>
          <p:cNvSpPr/>
          <p:nvPr/>
        </p:nvSpPr>
        <p:spPr>
          <a:xfrm>
            <a:off x="4890060" y="4538737"/>
            <a:ext cx="3639053" cy="1903861"/>
          </a:xfrm>
          <a:custGeom>
            <a:avLst/>
            <a:gdLst>
              <a:gd name="connsiteX0" fmla="*/ 0 w 3610799"/>
              <a:gd name="connsiteY0" fmla="*/ 167432 h 1674320"/>
              <a:gd name="connsiteX1" fmla="*/ 167432 w 3610799"/>
              <a:gd name="connsiteY1" fmla="*/ 0 h 1674320"/>
              <a:gd name="connsiteX2" fmla="*/ 3443367 w 3610799"/>
              <a:gd name="connsiteY2" fmla="*/ 0 h 1674320"/>
              <a:gd name="connsiteX3" fmla="*/ 3610799 w 3610799"/>
              <a:gd name="connsiteY3" fmla="*/ 167432 h 1674320"/>
              <a:gd name="connsiteX4" fmla="*/ 3610799 w 3610799"/>
              <a:gd name="connsiteY4" fmla="*/ 1506888 h 1674320"/>
              <a:gd name="connsiteX5" fmla="*/ 3443367 w 3610799"/>
              <a:gd name="connsiteY5" fmla="*/ 1674320 h 1674320"/>
              <a:gd name="connsiteX6" fmla="*/ 167432 w 3610799"/>
              <a:gd name="connsiteY6" fmla="*/ 1674320 h 1674320"/>
              <a:gd name="connsiteX7" fmla="*/ 0 w 3610799"/>
              <a:gd name="connsiteY7" fmla="*/ 1506888 h 1674320"/>
              <a:gd name="connsiteX8" fmla="*/ 0 w 3610799"/>
              <a:gd name="connsiteY8" fmla="*/ 167432 h 16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0799" h="1674320">
                <a:moveTo>
                  <a:pt x="0" y="167432"/>
                </a:moveTo>
                <a:cubicBezTo>
                  <a:pt x="0" y="74962"/>
                  <a:pt x="74962" y="0"/>
                  <a:pt x="167432" y="0"/>
                </a:cubicBezTo>
                <a:lnTo>
                  <a:pt x="3443367" y="0"/>
                </a:lnTo>
                <a:cubicBezTo>
                  <a:pt x="3535837" y="0"/>
                  <a:pt x="3610799" y="74962"/>
                  <a:pt x="3610799" y="167432"/>
                </a:cubicBezTo>
                <a:lnTo>
                  <a:pt x="3610799" y="1506888"/>
                </a:lnTo>
                <a:cubicBezTo>
                  <a:pt x="3610799" y="1599358"/>
                  <a:pt x="3535837" y="1674320"/>
                  <a:pt x="3443367" y="1674320"/>
                </a:cubicBezTo>
                <a:lnTo>
                  <a:pt x="167432" y="1674320"/>
                </a:lnTo>
                <a:cubicBezTo>
                  <a:pt x="74962" y="1674320"/>
                  <a:pt x="0" y="1599358"/>
                  <a:pt x="0" y="1506888"/>
                </a:cubicBezTo>
                <a:lnTo>
                  <a:pt x="0" y="167432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9519" tIns="69359" rIns="79519" bIns="69359" numCol="1" spcCol="1270" anchor="t" anchorCtr="0">
            <a:noAutofit/>
          </a:bodyPr>
          <a:lstStyle/>
          <a:p>
            <a:pPr algn="ctr" defTabSz="711200">
              <a:lnSpc>
                <a:spcPts val="2500"/>
              </a:lnSpc>
            </a:pPr>
            <a:r>
              <a:rPr lang="zh-TW" altLang="en-US" sz="16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國民經濟信心調查景氣展望樂觀指數</a:t>
            </a:r>
            <a:endParaRPr lang="en-US" altLang="zh-TW" sz="16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 defTabSz="711200">
              <a:lnSpc>
                <a:spcPts val="2500"/>
              </a:lnSpc>
            </a:pPr>
            <a:endParaRPr lang="zh-TW" altLang="en-US" sz="2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55" name="內容版面配置區 2"/>
          <p:cNvSpPr txBox="1">
            <a:spLocks/>
          </p:cNvSpPr>
          <p:nvPr/>
        </p:nvSpPr>
        <p:spPr>
          <a:xfrm>
            <a:off x="185995" y="796439"/>
            <a:ext cx="8726511" cy="1541973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lvl="2" indent="-360363" algn="just" fontAlgn="auto" hangingPunct="0">
              <a:lnSpc>
                <a:spcPts val="2300"/>
              </a:lnSpc>
              <a:spcBef>
                <a:spcPts val="30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製造業營業氣候測驗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點上升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，主要受惠於國際景氣走穩，對外貿易表現維持成長；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採購經理人指數調查，製造業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廠商之未來六個月景氣狀況指數維持擴張（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高於 </a:t>
            </a:r>
            <a:r>
              <a:rPr kumimoji="1" lang="en-US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50.0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kumimoji="1" lang="en-US" altLang="zh-TW" sz="21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0850" lvl="2" indent="-360363" algn="just" fontAlgn="auto" hangingPunct="0">
              <a:lnSpc>
                <a:spcPts val="2300"/>
              </a:lnSpc>
              <a:spcBef>
                <a:spcPts val="30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消費者信心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指數呈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下降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月國民經濟信心調查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景氣展望樂觀指數上升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，惟仍偏保守</a:t>
            </a:r>
            <a:endParaRPr kumimoji="1" lang="en-US" altLang="zh-TW" sz="21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2" name="圖表 21"/>
          <p:cNvGraphicFramePr/>
          <p:nvPr>
            <p:extLst>
              <p:ext uri="{D42A27DB-BD31-4B8C-83A1-F6EECF244321}">
                <p14:modId xmlns:p14="http://schemas.microsoft.com/office/powerpoint/2010/main" val="2714472017"/>
              </p:ext>
            </p:extLst>
          </p:nvPr>
        </p:nvGraphicFramePr>
        <p:xfrm>
          <a:off x="5004048" y="4898776"/>
          <a:ext cx="3622687" cy="1709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文字方塊 1"/>
          <p:cNvSpPr txBox="1"/>
          <p:nvPr/>
        </p:nvSpPr>
        <p:spPr>
          <a:xfrm>
            <a:off x="4993670" y="6307689"/>
            <a:ext cx="3917943" cy="26981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2015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年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6297576" y="4898777"/>
            <a:ext cx="1411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（國泰金控）</a:t>
            </a:r>
          </a:p>
        </p:txBody>
      </p:sp>
      <p:sp>
        <p:nvSpPr>
          <p:cNvPr id="32" name="文字方塊 31"/>
          <p:cNvSpPr txBox="1"/>
          <p:nvPr/>
        </p:nvSpPr>
        <p:spPr>
          <a:xfrm>
            <a:off x="5926074" y="2904856"/>
            <a:ext cx="20303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（中央大學台經中心）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655343" y="6565994"/>
            <a:ext cx="334059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>
              <a:spcBef>
                <a:spcPts val="200"/>
              </a:spcBef>
            </a:pPr>
            <a:r>
              <a:rPr lang="zh-TW" altLang="en-US" sz="1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</a:t>
            </a:r>
            <a:r>
              <a:rPr lang="zh-TW" altLang="en-US" sz="1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各發布</a:t>
            </a:r>
            <a:r>
              <a:rPr lang="zh-TW" altLang="en-US" sz="1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機構</a:t>
            </a:r>
            <a:endParaRPr lang="zh-TW" altLang="en-US" sz="12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757268" y="2276872"/>
            <a:ext cx="1902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464653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消費者</a:t>
            </a:r>
          </a:p>
        </p:txBody>
      </p:sp>
      <p:sp>
        <p:nvSpPr>
          <p:cNvPr id="36" name="AutoShape 6"/>
          <p:cNvSpPr>
            <a:spLocks noGrp="1" noChangeArrowheads="1"/>
          </p:cNvSpPr>
          <p:nvPr>
            <p:ph type="title"/>
          </p:nvPr>
        </p:nvSpPr>
        <p:spPr bwMode="auto">
          <a:xfrm>
            <a:off x="310687" y="0"/>
            <a:ext cx="8400463" cy="98072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>
            <a:noAutofit/>
          </a:bodyPr>
          <a:lstStyle/>
          <a:p>
            <a:pPr marL="720725" indent="-720725" algn="ctr">
              <a:lnSpc>
                <a:spcPts val="4000"/>
              </a:lnSpc>
            </a:pP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八、企業</a:t>
            </a:r>
            <a:r>
              <a:rPr lang="zh-TW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及消費者信心看法分岐</a:t>
            </a:r>
          </a:p>
        </p:txBody>
      </p:sp>
      <p:sp>
        <p:nvSpPr>
          <p:cNvPr id="34" name="文字方塊 33"/>
          <p:cNvSpPr txBox="1"/>
          <p:nvPr/>
        </p:nvSpPr>
        <p:spPr>
          <a:xfrm>
            <a:off x="8433740" y="4119017"/>
            <a:ext cx="1929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</a:p>
        </p:txBody>
      </p:sp>
      <p:sp>
        <p:nvSpPr>
          <p:cNvPr id="35" name="文字方塊 34"/>
          <p:cNvSpPr txBox="1"/>
          <p:nvPr/>
        </p:nvSpPr>
        <p:spPr>
          <a:xfrm>
            <a:off x="8477117" y="6137337"/>
            <a:ext cx="2547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</a:p>
        </p:txBody>
      </p:sp>
      <p:sp>
        <p:nvSpPr>
          <p:cNvPr id="38" name="文字方塊 1"/>
          <p:cNvSpPr txBox="1"/>
          <p:nvPr/>
        </p:nvSpPr>
        <p:spPr>
          <a:xfrm>
            <a:off x="5006124" y="4322712"/>
            <a:ext cx="3886356" cy="21602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2015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2016                         2017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7" name="圖表 36"/>
          <p:cNvGraphicFramePr/>
          <p:nvPr>
            <p:extLst>
              <p:ext uri="{D42A27DB-BD31-4B8C-83A1-F6EECF244321}">
                <p14:modId xmlns:p14="http://schemas.microsoft.com/office/powerpoint/2010/main" val="1174150525"/>
              </p:ext>
            </p:extLst>
          </p:nvPr>
        </p:nvGraphicFramePr>
        <p:xfrm>
          <a:off x="501314" y="4929998"/>
          <a:ext cx="3680772" cy="1575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0" name="文字方塊 29"/>
          <p:cNvSpPr txBox="1"/>
          <p:nvPr/>
        </p:nvSpPr>
        <p:spPr>
          <a:xfrm>
            <a:off x="1873060" y="4898777"/>
            <a:ext cx="12664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（台經院）</a:t>
            </a:r>
          </a:p>
        </p:txBody>
      </p:sp>
      <p:sp>
        <p:nvSpPr>
          <p:cNvPr id="2" name="矩形 1"/>
          <p:cNvSpPr/>
          <p:nvPr/>
        </p:nvSpPr>
        <p:spPr>
          <a:xfrm>
            <a:off x="121148" y="4896982"/>
            <a:ext cx="1335623" cy="2787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600"/>
              </a:lnSpc>
            </a:pPr>
            <a:r>
              <a:rPr lang="zh-TW" altLang="en-US" sz="1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指數</a:t>
            </a:r>
            <a:r>
              <a:rPr lang="en-US" altLang="zh-TW" sz="1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(2006</a:t>
            </a:r>
            <a:r>
              <a:rPr lang="zh-TW" altLang="en-US" sz="1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年＝</a:t>
            </a:r>
            <a:r>
              <a:rPr lang="en-US" altLang="zh-TW" sz="1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100)</a:t>
            </a:r>
            <a:endParaRPr lang="zh-TW" altLang="en-US" sz="1600" kern="100" baseline="30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029263" y="6122913"/>
            <a:ext cx="2547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</a:p>
        </p:txBody>
      </p:sp>
      <p:sp>
        <p:nvSpPr>
          <p:cNvPr id="26" name="文字方塊 1"/>
          <p:cNvSpPr txBox="1"/>
          <p:nvPr/>
        </p:nvSpPr>
        <p:spPr>
          <a:xfrm>
            <a:off x="611560" y="6338937"/>
            <a:ext cx="3799750" cy="26981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2015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年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4596350" y="2859472"/>
            <a:ext cx="5448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指數</a:t>
            </a:r>
          </a:p>
        </p:txBody>
      </p:sp>
      <p:sp>
        <p:nvSpPr>
          <p:cNvPr id="44" name="文字方塊 43"/>
          <p:cNvSpPr txBox="1"/>
          <p:nvPr/>
        </p:nvSpPr>
        <p:spPr>
          <a:xfrm>
            <a:off x="4603177" y="4760277"/>
            <a:ext cx="5448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指數</a:t>
            </a:r>
          </a:p>
        </p:txBody>
      </p:sp>
      <p:sp>
        <p:nvSpPr>
          <p:cNvPr id="46" name="手繪多邊形 45"/>
          <p:cNvSpPr/>
          <p:nvPr/>
        </p:nvSpPr>
        <p:spPr>
          <a:xfrm>
            <a:off x="745177" y="2627519"/>
            <a:ext cx="3610799" cy="1784808"/>
          </a:xfrm>
          <a:custGeom>
            <a:avLst/>
            <a:gdLst>
              <a:gd name="connsiteX0" fmla="*/ 0 w 3610799"/>
              <a:gd name="connsiteY0" fmla="*/ 167400 h 1673999"/>
              <a:gd name="connsiteX1" fmla="*/ 167400 w 3610799"/>
              <a:gd name="connsiteY1" fmla="*/ 0 h 1673999"/>
              <a:gd name="connsiteX2" fmla="*/ 3443399 w 3610799"/>
              <a:gd name="connsiteY2" fmla="*/ 0 h 1673999"/>
              <a:gd name="connsiteX3" fmla="*/ 3610799 w 3610799"/>
              <a:gd name="connsiteY3" fmla="*/ 167400 h 1673999"/>
              <a:gd name="connsiteX4" fmla="*/ 3610799 w 3610799"/>
              <a:gd name="connsiteY4" fmla="*/ 1506599 h 1673999"/>
              <a:gd name="connsiteX5" fmla="*/ 3443399 w 3610799"/>
              <a:gd name="connsiteY5" fmla="*/ 1673999 h 1673999"/>
              <a:gd name="connsiteX6" fmla="*/ 167400 w 3610799"/>
              <a:gd name="connsiteY6" fmla="*/ 1673999 h 1673999"/>
              <a:gd name="connsiteX7" fmla="*/ 0 w 3610799"/>
              <a:gd name="connsiteY7" fmla="*/ 1506599 h 1673999"/>
              <a:gd name="connsiteX8" fmla="*/ 0 w 3610799"/>
              <a:gd name="connsiteY8" fmla="*/ 167400 h 167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0799" h="1673999">
                <a:moveTo>
                  <a:pt x="0" y="167400"/>
                </a:moveTo>
                <a:cubicBezTo>
                  <a:pt x="0" y="74948"/>
                  <a:pt x="74948" y="0"/>
                  <a:pt x="167400" y="0"/>
                </a:cubicBezTo>
                <a:lnTo>
                  <a:pt x="3443399" y="0"/>
                </a:lnTo>
                <a:cubicBezTo>
                  <a:pt x="3535851" y="0"/>
                  <a:pt x="3610799" y="74948"/>
                  <a:pt x="3610799" y="167400"/>
                </a:cubicBezTo>
                <a:lnTo>
                  <a:pt x="3610799" y="1506599"/>
                </a:lnTo>
                <a:cubicBezTo>
                  <a:pt x="3610799" y="1599051"/>
                  <a:pt x="3535851" y="1673999"/>
                  <a:pt x="3443399" y="1673999"/>
                </a:cubicBezTo>
                <a:lnTo>
                  <a:pt x="167400" y="1673999"/>
                </a:lnTo>
                <a:cubicBezTo>
                  <a:pt x="74948" y="1673999"/>
                  <a:pt x="0" y="1599051"/>
                  <a:pt x="0" y="1506599"/>
                </a:cubicBezTo>
                <a:lnTo>
                  <a:pt x="0" y="16740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320" tIns="71890" rIns="83320" bIns="71890" numCol="1" spcCol="1270" anchor="t" anchorCtr="0">
            <a:noAutofit/>
          </a:bodyPr>
          <a:lstStyle/>
          <a:p>
            <a:pPr algn="ctr" defTabSz="800100">
              <a:lnSpc>
                <a:spcPts val="2300"/>
              </a:lnSpc>
            </a:pPr>
            <a:r>
              <a:rPr lang="zh-TW" altLang="en-US" sz="14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採購經理人調查之未來六個月景氣狀況指數</a:t>
            </a:r>
            <a:endParaRPr lang="en-US" altLang="zh-TW" sz="14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7" name="文字方塊 1"/>
          <p:cNvSpPr txBox="1"/>
          <p:nvPr/>
        </p:nvSpPr>
        <p:spPr>
          <a:xfrm>
            <a:off x="851836" y="4322713"/>
            <a:ext cx="3720164" cy="26981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2015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年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48" name="圖表 47"/>
          <p:cNvGraphicFramePr/>
          <p:nvPr>
            <p:extLst>
              <p:ext uri="{D42A27DB-BD31-4B8C-83A1-F6EECF244321}">
                <p14:modId xmlns:p14="http://schemas.microsoft.com/office/powerpoint/2010/main" val="762685739"/>
              </p:ext>
            </p:extLst>
          </p:nvPr>
        </p:nvGraphicFramePr>
        <p:xfrm>
          <a:off x="788903" y="3159780"/>
          <a:ext cx="3240360" cy="12820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9" name="文字方塊 48"/>
          <p:cNvSpPr txBox="1"/>
          <p:nvPr/>
        </p:nvSpPr>
        <p:spPr>
          <a:xfrm>
            <a:off x="3842028" y="375265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非製造業</a:t>
            </a:r>
            <a:endParaRPr lang="en-US" altLang="zh-TW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45.6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0" name="文字方塊 49"/>
          <p:cNvSpPr txBox="1"/>
          <p:nvPr/>
        </p:nvSpPr>
        <p:spPr>
          <a:xfrm>
            <a:off x="3747500" y="3290987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製造業</a:t>
            </a:r>
            <a:endParaRPr lang="en-US" altLang="zh-TW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61.5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1" name="文字方塊 50"/>
          <p:cNvSpPr txBox="1"/>
          <p:nvPr/>
        </p:nvSpPr>
        <p:spPr>
          <a:xfrm>
            <a:off x="185995" y="2881385"/>
            <a:ext cx="844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指數</a:t>
            </a:r>
            <a:r>
              <a:rPr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(%)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2" name="文字方塊 51"/>
          <p:cNvSpPr txBox="1"/>
          <p:nvPr/>
        </p:nvSpPr>
        <p:spPr>
          <a:xfrm>
            <a:off x="1691680" y="2929880"/>
            <a:ext cx="19301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（國發會、中經院）</a:t>
            </a:r>
          </a:p>
        </p:txBody>
      </p:sp>
      <p:sp>
        <p:nvSpPr>
          <p:cNvPr id="53" name="文字方塊 52"/>
          <p:cNvSpPr txBox="1"/>
          <p:nvPr/>
        </p:nvSpPr>
        <p:spPr>
          <a:xfrm>
            <a:off x="4022048" y="4106689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98211" y="233668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企業</a:t>
            </a:r>
          </a:p>
        </p:txBody>
      </p:sp>
      <p:graphicFrame>
        <p:nvGraphicFramePr>
          <p:cNvPr id="40" name="圖表 39"/>
          <p:cNvGraphicFramePr/>
          <p:nvPr>
            <p:extLst>
              <p:ext uri="{D42A27DB-BD31-4B8C-83A1-F6EECF244321}">
                <p14:modId xmlns:p14="http://schemas.microsoft.com/office/powerpoint/2010/main" val="1281460295"/>
              </p:ext>
            </p:extLst>
          </p:nvPr>
        </p:nvGraphicFramePr>
        <p:xfrm>
          <a:off x="5175356" y="2997971"/>
          <a:ext cx="3429114" cy="15407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77402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內容版面配置區 2"/>
          <p:cNvSpPr txBox="1">
            <a:spLocks/>
          </p:cNvSpPr>
          <p:nvPr/>
        </p:nvSpPr>
        <p:spPr>
          <a:xfrm>
            <a:off x="83785" y="692696"/>
            <a:ext cx="8830411" cy="815454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lvl="2" indent="-360363" algn="just" hangingPunct="0">
              <a:lnSpc>
                <a:spcPts val="23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根據國內外主要機構最新預測，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年臺灣經濟成長率介於 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1.5%~2.1%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間，優於去年</a:t>
            </a:r>
            <a:endParaRPr kumimoji="1" lang="zh-TW" altLang="en-US" sz="21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78090" y="6230120"/>
            <a:ext cx="8298365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1pPr>
            <a:lvl2pPr marL="742950" indent="-28575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2pPr>
            <a:lvl3pPr marL="11430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3pPr>
            <a:lvl4pPr marL="16002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4pPr>
            <a:lvl5pPr marL="20574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9pPr>
          </a:lstStyle>
          <a:p>
            <a:pPr marL="266700" lvl="0" indent="-266700" eaLnBrk="1" hangingPunct="1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None/>
              <a:defRPr/>
            </a:pPr>
            <a:r>
              <a:rPr kumimoji="1" lang="zh-TW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註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：</a:t>
            </a:r>
            <a:r>
              <a:rPr kumimoji="1" lang="en-US" altLang="zh-TW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[ ]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內為最新預測日期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新細明體"/>
                <a:ea typeface="新細明體"/>
                <a:cs typeface="新細明體" pitchFamily="18" charset="-120"/>
              </a:rPr>
              <a:t>；</a:t>
            </a:r>
            <a:r>
              <a:rPr lang="en-US" altLang="zh-TW" sz="11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 </a:t>
            </a:r>
            <a:r>
              <a:rPr lang="en-US" altLang="zh-TW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內為</a:t>
            </a:r>
            <a:r>
              <a:rPr lang="zh-TW" altLang="zh-TW" sz="1100" kern="0" dirty="0">
                <a:solidFill>
                  <a:srgbClr val="000000"/>
                </a:solidFill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上次</a:t>
            </a:r>
            <a:r>
              <a:rPr lang="zh-TW" altLang="zh-TW" sz="1100" kern="0" dirty="0" smtClean="0">
                <a:solidFill>
                  <a:srgbClr val="000000"/>
                </a:solidFill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預測</a:t>
            </a:r>
            <a:r>
              <a:rPr lang="zh-TW" altLang="en-US" sz="1100" kern="0" dirty="0" smtClean="0">
                <a:solidFill>
                  <a:srgbClr val="000000"/>
                </a:solidFill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值</a:t>
            </a:r>
            <a:endParaRPr lang="en-US" altLang="zh-TW" sz="1100" kern="0" dirty="0" smtClean="0">
              <a:solidFill>
                <a:srgbClr val="000000"/>
              </a:solidFill>
              <a:latin typeface="Arial Unicode MS" pitchFamily="34" charset="-120"/>
              <a:ea typeface="標楷體" panose="03000509000000000000" pitchFamily="65" charset="-120"/>
              <a:cs typeface="新細明體" pitchFamily="18" charset="-120"/>
            </a:endParaRPr>
          </a:p>
          <a:p>
            <a:pPr marL="266700" lvl="0" indent="-266700" eaLnBrk="1" hangingPunct="1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None/>
              <a:defRPr/>
            </a:pP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資料來源：各</a:t>
            </a:r>
            <a:r>
              <a:rPr kumimoji="1" lang="zh-TW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發布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機構</a:t>
            </a:r>
            <a:endParaRPr kumimoji="1" lang="zh-TW" alt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itchFamily="34" charset="-120"/>
              <a:ea typeface="標楷體" panose="03000509000000000000" pitchFamily="65" charset="-120"/>
              <a:cs typeface="新細明體" pitchFamily="18" charset="-120"/>
            </a:endParaRPr>
          </a:p>
        </p:txBody>
      </p:sp>
      <p:sp>
        <p:nvSpPr>
          <p:cNvPr id="7" name="AutoShape 6"/>
          <p:cNvSpPr txBox="1">
            <a:spLocks noChangeArrowheads="1"/>
          </p:cNvSpPr>
          <p:nvPr/>
        </p:nvSpPr>
        <p:spPr bwMode="auto">
          <a:xfrm>
            <a:off x="-28575" y="20638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九、</a:t>
            </a: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經濟展望</a:t>
            </a:r>
            <a:endParaRPr kumimoji="1" lang="zh-TW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652737"/>
              </p:ext>
            </p:extLst>
          </p:nvPr>
        </p:nvGraphicFramePr>
        <p:xfrm>
          <a:off x="329167" y="1340768"/>
          <a:ext cx="8347288" cy="4869845"/>
        </p:xfrm>
        <a:graphic>
          <a:graphicData uri="http://schemas.openxmlformats.org/drawingml/2006/table">
            <a:tbl>
              <a:tblPr firstRow="1" firstCol="1" bandRow="1"/>
              <a:tblGrid>
                <a:gridCol w="642433"/>
                <a:gridCol w="2971636"/>
                <a:gridCol w="1044093"/>
                <a:gridCol w="1044093"/>
                <a:gridCol w="696061"/>
                <a:gridCol w="626455"/>
                <a:gridCol w="235896"/>
                <a:gridCol w="320954"/>
                <a:gridCol w="765667"/>
              </a:tblGrid>
              <a:tr h="157358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　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預測機構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2016</a:t>
                      </a:r>
                      <a:r>
                        <a:rPr lang="zh-TW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2017</a:t>
                      </a:r>
                      <a:r>
                        <a:rPr lang="zh-TW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11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3</a:t>
                      </a: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4</a:t>
                      </a: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303">
                <a:tc rowSpan="7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國內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行政院主計總處</a:t>
                      </a:r>
                      <a:r>
                        <a:rPr kumimoji="0" lang="en-US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  <a:ea typeface="新細明體"/>
                          <a:cs typeface="Times New Roman"/>
                        </a:rPr>
                        <a:t>[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2017.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5]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0 </a:t>
                      </a:r>
                      <a:r>
                        <a:rPr lang="en-US" sz="1400" b="1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40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92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400" b="1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7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b="1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2.45</a:t>
                      </a:r>
                      <a:endParaRPr kumimoji="0" lang="zh-TW" sz="1400" b="1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29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1.51</a:t>
                      </a:r>
                      <a:endParaRPr lang="zh-TW" sz="1400" b="1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0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6370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台灣經濟研究院</a:t>
                      </a:r>
                      <a:r>
                        <a:rPr kumimoji="0" lang="en-US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[2017.1.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25]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 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zh-TW" alt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(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1.17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1.78</a:t>
                      </a:r>
                      <a:r>
                        <a:rPr lang="zh-TW" alt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1.65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2.10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2.00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1.55</a:t>
                      </a:r>
                      <a:endParaRPr kumimoji="0" lang="zh-TW" altLang="en-US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1.50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70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元大寶華綜合經濟研究院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[2016.12.28]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1.37 (1.1)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8</a:t>
                      </a: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8</a:t>
                      </a: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2.02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1.69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1.63</a:t>
                      </a:r>
                      <a:endParaRPr kumimoji="0" lang="zh-TW" altLang="en-US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1.87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2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國泰台大產學合作團隊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.12.26]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 </a:t>
                      </a: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(0.8)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 (1.2)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b="0" kern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kumimoji="0" lang="zh-TW" altLang="en-US" sz="1400" b="0" kern="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6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中央研究院</a:t>
                      </a:r>
                      <a:r>
                        <a:rPr kumimoji="0" lang="en-US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[2016.12.22]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1.23 (0.52)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1.68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2.25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1.92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1.48</a:t>
                      </a:r>
                      <a:endParaRPr kumimoji="0" lang="zh-TW" altLang="en-US" sz="14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1.14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2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中華經濟研究院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.12.20</a:t>
                      </a:r>
                      <a:r>
                        <a:rPr kumimoji="0" lang="en-US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1.29 (1.03)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1.73 (1.81)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2.40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1.83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1.40</a:t>
                      </a:r>
                      <a:endParaRPr kumimoji="0" lang="zh-TW" altLang="en-US" sz="14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1.34</a:t>
                      </a:r>
                      <a:endParaRPr kumimoji="0" lang="zh-TW" sz="14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0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台灣綜合研究院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.12.15]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1.26 (0.92)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1.74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1.59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1.63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1.73</a:t>
                      </a:r>
                      <a:endParaRPr kumimoji="0" lang="zh-TW" altLang="en-US" sz="14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1.95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214">
                <a:tc rowSpan="3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國外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Global Insight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[2017.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.15]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(1.2)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 (1.7)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</a:t>
                      </a: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8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</a:t>
                      </a: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8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1.6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1.7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4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ADB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[2016.12.13]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 (0.9)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 (1.5)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402">
                <a:tc v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IMF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[2016.10.4]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1.0 (1.5)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 (2.2)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402">
                <a:tc rowSpan="3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金融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zh-TW" alt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星展銀行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[2017.2.6]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1.4 (1.0)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</a:t>
                      </a:r>
                      <a:r>
                        <a:rPr kumimoji="0"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(2.1)</a:t>
                      </a:r>
                      <a:endParaRPr kumimoji="0" lang="zh-TW" altLang="en-US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4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zh-TW" alt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中華信評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[2017.1.18]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-</a:t>
                      </a:r>
                      <a:endParaRPr lang="zh-TW" altLang="en-US" dirty="0"/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</a:t>
                      </a:r>
                      <a:endParaRPr kumimoji="0" lang="zh-TW" altLang="en-US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1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渣打銀行</a:t>
                      </a:r>
                      <a:r>
                        <a:rPr kumimoji="0" lang="en-US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[2016.12.15]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1.1 (0.7)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 (1.4)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93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699792" y="2840399"/>
            <a:ext cx="4323972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marL="0" indent="0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參、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結  語</a:t>
            </a:r>
            <a:endParaRPr lang="en-US" altLang="zh-TW" sz="54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38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2"/>
          <p:cNvSpPr txBox="1">
            <a:spLocks/>
          </p:cNvSpPr>
          <p:nvPr/>
        </p:nvSpPr>
        <p:spPr>
          <a:xfrm>
            <a:off x="365095" y="548680"/>
            <a:ext cx="8362792" cy="5616624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5600" lvl="2" indent="-355600" algn="just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l"/>
            </a:pP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2016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下半年來，全球經濟情勢轉呈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回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穩，展望未來，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IMF 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預測 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2017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年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全球經濟成長率將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由 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2016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年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的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3.1% 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增為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3.4%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；其中，新興及開發中經濟體為支持全球成長的主要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動力。惟美國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新政府經貿政策走向、英國「硬脫歐」後續發展、歐洲反體制政治風潮等影響，仍需密切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關注</a:t>
            </a:r>
            <a:endParaRPr kumimoji="1" lang="en-US" altLang="zh-TW" sz="2400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355600" lvl="2" indent="-355600" algn="just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l"/>
            </a:pP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國內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方面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去年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第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4 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季輸出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、投資皆明顯擴增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加上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景氣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燈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號連續 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6 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個月呈綠燈，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顯示國內景氣持續回溫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。根據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國內外主要機構最新預測，今年臺灣經濟成長率介於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1.5%~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2.1% 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間，可望優於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去年</a:t>
            </a:r>
            <a:endParaRPr kumimoji="1" lang="en-US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355600" lvl="2" indent="-355600" algn="just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l"/>
            </a:pPr>
            <a:r>
              <a:rPr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政府持續在</a:t>
            </a:r>
            <a:r>
              <a:rPr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半導體等既有優勢產業基礎上，投資「五＋二</a:t>
            </a:r>
            <a:r>
              <a:rPr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」等產業創新</a:t>
            </a:r>
            <a:r>
              <a:rPr lang="zh-TW" altLang="en-US" sz="2400" kern="100" dirty="0" smtClean="0">
                <a:latin typeface="新細明體"/>
                <a:ea typeface="新細明體"/>
                <a:cs typeface="Times New Roman" panose="02020603050405020304" pitchFamily="18" charset="0"/>
              </a:rPr>
              <a:t>；</a:t>
            </a:r>
            <a:r>
              <a:rPr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同時</a:t>
            </a:r>
            <a:r>
              <a:rPr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，積極投資軌道、水環境、綠能、數位及地方城鄉發展亮點</a:t>
            </a:r>
            <a:r>
              <a:rPr lang="zh-TW" altLang="en-US" sz="2400" kern="1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建設</a:t>
            </a:r>
            <a:r>
              <a:rPr lang="zh-TW" altLang="en-US" sz="2400" kern="10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等為主軸的前</a:t>
            </a:r>
            <a:r>
              <a:rPr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瞻基礎建設，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改善投資及創業環境，以期達到今年經濟成長 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2.0~2.5%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之目標</a:t>
            </a:r>
            <a:endParaRPr kumimoji="1" lang="en-US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3537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原創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原創">
    <a:fillStyleLst>
      <a:solidFill>
        <a:schemeClr val="phClr"/>
      </a:solidFill>
      <a:gradFill rotWithShape="1">
        <a:gsLst>
          <a:gs pos="0">
            <a:schemeClr val="phClr">
              <a:tint val="45000"/>
              <a:satMod val="200000"/>
            </a:schemeClr>
          </a:gs>
          <a:gs pos="30000">
            <a:schemeClr val="phClr">
              <a:tint val="61000"/>
              <a:satMod val="200000"/>
            </a:schemeClr>
          </a:gs>
          <a:gs pos="45000">
            <a:schemeClr val="phClr">
              <a:tint val="66000"/>
              <a:satMod val="200000"/>
            </a:schemeClr>
          </a:gs>
          <a:gs pos="55000">
            <a:schemeClr val="phClr">
              <a:tint val="66000"/>
              <a:satMod val="200000"/>
            </a:schemeClr>
          </a:gs>
          <a:gs pos="73000">
            <a:schemeClr val="phClr">
              <a:tint val="61000"/>
              <a:satMod val="200000"/>
            </a:schemeClr>
          </a:gs>
          <a:gs pos="100000">
            <a:schemeClr val="phClr">
              <a:tint val="45000"/>
              <a:satMod val="200000"/>
            </a:schemeClr>
          </a:gs>
        </a:gsLst>
        <a:lin ang="950000" scaled="1"/>
      </a:gradFill>
      <a:gradFill rotWithShape="1">
        <a:gsLst>
          <a:gs pos="0">
            <a:schemeClr val="phClr">
              <a:shade val="63000"/>
            </a:schemeClr>
          </a:gs>
          <a:gs pos="30000">
            <a:schemeClr val="phClr">
              <a:shade val="90000"/>
              <a:satMod val="110000"/>
            </a:schemeClr>
          </a:gs>
          <a:gs pos="45000">
            <a:schemeClr val="phClr">
              <a:shade val="100000"/>
              <a:satMod val="118000"/>
            </a:schemeClr>
          </a:gs>
          <a:gs pos="55000">
            <a:schemeClr val="phClr">
              <a:shade val="100000"/>
              <a:satMod val="118000"/>
            </a:schemeClr>
          </a:gs>
          <a:gs pos="73000">
            <a:schemeClr val="phClr">
              <a:shade val="90000"/>
              <a:satMod val="110000"/>
            </a:schemeClr>
          </a:gs>
          <a:gs pos="100000">
            <a:schemeClr val="phClr">
              <a:shade val="63000"/>
            </a:schemeClr>
          </a:gs>
        </a:gsLst>
        <a:lin ang="950000" scaled="1"/>
      </a:gradFill>
    </a:fillStyleLst>
    <a:lnStyleLst>
      <a:ln w="9525" cap="flat" cmpd="sng" algn="ctr">
        <a:solidFill>
          <a:schemeClr val="phClr"/>
        </a:solidFill>
        <a:prstDash val="solid"/>
      </a:ln>
      <a:ln w="1905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phClr">
              <a:tint val="100000"/>
              <a:shade val="100000"/>
              <a:hueMod val="100000"/>
              <a:satMod val="100000"/>
            </a:schemeClr>
          </a:contourClr>
        </a:sp3d>
      </a:effectStyle>
      <a:effectStyle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60000"/>
              <a:satMod val="300000"/>
            </a:schemeClr>
          </a:gs>
          <a:gs pos="30000">
            <a:schemeClr val="phClr">
              <a:shade val="80000"/>
              <a:satMod val="230000"/>
            </a:schemeClr>
          </a:gs>
          <a:gs pos="100000">
            <a:schemeClr val="phClr">
              <a:tint val="97000"/>
              <a:satMod val="22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6000"/>
              <a:satMod val="120000"/>
            </a:schemeClr>
            <a:schemeClr val="phClr">
              <a:tint val="90000"/>
            </a:schemeClr>
          </a:duotone>
        </a:blip>
        <a:tile tx="0" ty="0" sx="35000" sy="40000" flip="x" algn="tl"/>
      </a:blip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佈景主題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佈景主題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73248</TotalTime>
  <Words>3724</Words>
  <Application>Microsoft Office PowerPoint</Application>
  <PresentationFormat>如螢幕大小 (4:3)</PresentationFormat>
  <Paragraphs>614</Paragraphs>
  <Slides>23</Slides>
  <Notes>22</Notes>
  <HiddenSlides>0</HiddenSlides>
  <MMClips>0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23</vt:i4>
      </vt:variant>
    </vt:vector>
  </HeadingPairs>
  <TitlesOfParts>
    <vt:vector size="26" baseType="lpstr">
      <vt:lpstr>原創</vt:lpstr>
      <vt:lpstr>自訂設計</vt:lpstr>
      <vt:lpstr>Office 佈景主題</vt:lpstr>
      <vt:lpstr>當 前 經 濟 情 勢</vt:lpstr>
      <vt:lpstr>PowerPoint 簡報</vt:lpstr>
      <vt:lpstr>PowerPoint 簡報</vt:lpstr>
      <vt:lpstr>PowerPoint 簡報</vt:lpstr>
      <vt:lpstr>PowerPoint 簡報</vt:lpstr>
      <vt:lpstr>PowerPoint 簡報</vt:lpstr>
      <vt:lpstr>四、日本經濟可望復甦</vt:lpstr>
      <vt:lpstr>PowerPoint 簡報</vt:lpstr>
      <vt:lpstr>PowerPoint 簡報</vt:lpstr>
      <vt:lpstr>PowerPoint 簡報</vt:lpstr>
      <vt:lpstr>PowerPoint 簡報</vt:lpstr>
      <vt:lpstr>PowerPoint 簡報</vt:lpstr>
      <vt:lpstr>一、經濟穩定回溫</vt:lpstr>
      <vt:lpstr>PowerPoint 簡報</vt:lpstr>
      <vt:lpstr>PowerPoint 簡報</vt:lpstr>
      <vt:lpstr>PowerPoint 簡報</vt:lpstr>
      <vt:lpstr>PowerPoint 簡報</vt:lpstr>
      <vt:lpstr>PowerPoint 簡報</vt:lpstr>
      <vt:lpstr>七、國內景氣持續回溫</vt:lpstr>
      <vt:lpstr>八、企業及消費者信心看法分岐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黃鈺茹</cp:lastModifiedBy>
  <cp:revision>7236</cp:revision>
  <cp:lastPrinted>2017-02-22T03:14:25Z</cp:lastPrinted>
  <dcterms:created xsi:type="dcterms:W3CDTF">2012-02-29T14:54:28Z</dcterms:created>
  <dcterms:modified xsi:type="dcterms:W3CDTF">2017-02-22T03:20:46Z</dcterms:modified>
</cp:coreProperties>
</file>