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2"/>
  </p:notesMasterIdLst>
  <p:handoutMasterIdLst>
    <p:handoutMasterId r:id="rId33"/>
  </p:handoutMasterIdLst>
  <p:sldIdLst>
    <p:sldId id="256" r:id="rId2"/>
    <p:sldId id="400" r:id="rId3"/>
    <p:sldId id="391" r:id="rId4"/>
    <p:sldId id="378" r:id="rId5"/>
    <p:sldId id="329" r:id="rId6"/>
    <p:sldId id="377" r:id="rId7"/>
    <p:sldId id="331" r:id="rId8"/>
    <p:sldId id="332" r:id="rId9"/>
    <p:sldId id="405" r:id="rId10"/>
    <p:sldId id="406" r:id="rId11"/>
    <p:sldId id="392" r:id="rId12"/>
    <p:sldId id="393" r:id="rId13"/>
    <p:sldId id="358" r:id="rId14"/>
    <p:sldId id="374" r:id="rId15"/>
    <p:sldId id="389" r:id="rId16"/>
    <p:sldId id="390" r:id="rId17"/>
    <p:sldId id="394" r:id="rId18"/>
    <p:sldId id="395" r:id="rId19"/>
    <p:sldId id="401" r:id="rId20"/>
    <p:sldId id="402" r:id="rId21"/>
    <p:sldId id="403" r:id="rId22"/>
    <p:sldId id="404" r:id="rId23"/>
    <p:sldId id="397" r:id="rId24"/>
    <p:sldId id="368" r:id="rId25"/>
    <p:sldId id="388" r:id="rId26"/>
    <p:sldId id="369" r:id="rId27"/>
    <p:sldId id="371" r:id="rId28"/>
    <p:sldId id="373" r:id="rId29"/>
    <p:sldId id="399" r:id="rId30"/>
    <p:sldId id="325" r:id="rId31"/>
  </p:sldIdLst>
  <p:sldSz cx="9144000" cy="6858000" type="screen4x3"/>
  <p:notesSz cx="6797675" cy="99266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A111915-BE36-4E01-A7E5-04B1672EAD32}" styleName="淺色樣式 2 - 輔色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C89EF96-8CEA-46FF-86C4-4CE0E7609802}" styleName="淺色樣式 3 - 輔色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271" autoAdjust="0"/>
    <p:restoredTop sz="96520" autoAdjust="0"/>
  </p:normalViewPr>
  <p:slideViewPr>
    <p:cSldViewPr>
      <p:cViewPr>
        <p:scale>
          <a:sx n="100" d="100"/>
          <a:sy n="100" d="100"/>
        </p:scale>
        <p:origin x="-1218" y="4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0" d="100"/>
        <a:sy n="1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887584-BD8A-47A6-8F70-13D595C3C690}" type="datetimeFigureOut">
              <a:rPr lang="zh-TW" altLang="en-US" smtClean="0"/>
              <a:t>2016/9/4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8165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688" y="9428165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110DED-B14B-4237-AD60-3C419E42049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7939338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F9B69F-2847-4E32-AF77-72BF78990646}" type="datetimeFigureOut">
              <a:rPr lang="zh-TW" altLang="en-US" smtClean="0"/>
              <a:t>2016/9/4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450" y="4714877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8165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49688" y="9428165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ED4CEF-989E-4EC8-8D7C-4A43425FFA6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2382605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E5F0AA-C569-41A6-901A-AC49BFB5201F}" type="slidenum">
              <a:rPr lang="zh-TW" altLang="en-US" smtClean="0"/>
              <a:pPr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673807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/>
              <a:t>http://www.iwant-in.net/tw/iMarketing/?p=1013</a:t>
            </a:r>
          </a:p>
          <a:p>
            <a:r>
              <a:rPr lang="en-US" altLang="zh-TW" dirty="0" smtClean="0"/>
              <a:t>http://www.bnext.com.tw/article/view/id/37329</a:t>
            </a:r>
            <a:r>
              <a:rPr lang="zh-TW" altLang="en-US" dirty="0" smtClean="0"/>
              <a:t>   物流金流是最大挑戰</a:t>
            </a:r>
            <a:r>
              <a:rPr lang="en-US" altLang="zh-TW" dirty="0" smtClean="0"/>
              <a:t>...</a:t>
            </a:r>
            <a:r>
              <a:rPr lang="zh-TW" altLang="en-US" dirty="0" smtClean="0"/>
              <a:t>政府要幫忙解決</a:t>
            </a:r>
            <a:endParaRPr lang="en-US" altLang="zh-TW" dirty="0" smtClean="0"/>
          </a:p>
          <a:p>
            <a:r>
              <a:rPr lang="en-US" altLang="zh-TW" dirty="0" smtClean="0"/>
              <a:t>http://www.bnext.com.tw/article/view/id/38697</a:t>
            </a:r>
            <a:r>
              <a:rPr lang="zh-TW" altLang="en-US" dirty="0" smtClean="0"/>
              <a:t>   樂天</a:t>
            </a:r>
            <a:r>
              <a:rPr lang="en-US" altLang="zh-TW" dirty="0" smtClean="0"/>
              <a:t>C2C</a:t>
            </a:r>
            <a:r>
              <a:rPr lang="zh-TW" altLang="en-US" dirty="0" smtClean="0"/>
              <a:t>手機電商</a:t>
            </a:r>
            <a:endParaRPr lang="en-US" altLang="zh-TW" dirty="0" smtClean="0"/>
          </a:p>
          <a:p>
            <a:r>
              <a:rPr lang="en-US" altLang="zh-TW" dirty="0" smtClean="0"/>
              <a:t>http://udn.com/news/story/7238/1712248-%E5%8D%97%E5%90%91%E6%89%BE%E5%95%86%E6%A9%9F-%E5%8F%B0%E7%81%A3%E9%9B%BB%E5%95%864%E5%A4%A7%E5%84%AA%E5%8B%A2</a:t>
            </a:r>
            <a:r>
              <a:rPr lang="zh-TW" altLang="en-US" dirty="0" smtClean="0"/>
              <a:t>  臺灣電商優勢</a:t>
            </a:r>
            <a:endParaRPr lang="en-US" altLang="zh-TW" dirty="0" smtClean="0"/>
          </a:p>
          <a:p>
            <a:r>
              <a:rPr lang="en-US" altLang="zh-TW" dirty="0" smtClean="0"/>
              <a:t>http://www.bnext.com.tw/article/view/id/36177</a:t>
            </a:r>
            <a:r>
              <a:rPr lang="zh-TW" altLang="en-US" dirty="0" smtClean="0"/>
              <a:t>  印</a:t>
            </a:r>
            <a:r>
              <a:rPr lang="en-US" altLang="zh-TW" dirty="0" smtClean="0"/>
              <a:t>.</a:t>
            </a:r>
            <a:r>
              <a:rPr lang="zh-TW" altLang="en-US" dirty="0" smtClean="0"/>
              <a:t>泰</a:t>
            </a:r>
            <a:r>
              <a:rPr lang="en-US" altLang="zh-TW" dirty="0" smtClean="0"/>
              <a:t>.</a:t>
            </a:r>
            <a:r>
              <a:rPr lang="zh-TW" altLang="en-US" dirty="0" smtClean="0"/>
              <a:t>菲的商品方向</a:t>
            </a:r>
            <a:endParaRPr lang="en-US" altLang="zh-TW" dirty="0" smtClean="0"/>
          </a:p>
          <a:p>
            <a:r>
              <a:rPr lang="en-US" altLang="zh-TW" dirty="0" smtClean="0"/>
              <a:t>https://www.smartm.com.tw/ArticleTag/%E6%9D%B1%E5%8D%97%E4%BA%9E%E9%9B%BB%E5%95%86 </a:t>
            </a:r>
            <a:r>
              <a:rPr lang="zh-TW" altLang="en-US" dirty="0" smtClean="0"/>
              <a:t>馬來西亞電商</a:t>
            </a:r>
            <a:endParaRPr lang="en-US" altLang="zh-TW" dirty="0" smtClean="0"/>
          </a:p>
          <a:p>
            <a:r>
              <a:rPr lang="en-US" altLang="zh-TW" dirty="0" smtClean="0"/>
              <a:t>http://www.chinatimes.com/newspapers/20160412000166-260210</a:t>
            </a:r>
            <a:r>
              <a:rPr lang="zh-TW" altLang="en-US" dirty="0" smtClean="0"/>
              <a:t>  跨境電商先搞定稅務</a:t>
            </a:r>
            <a:endParaRPr lang="en-US" altLang="zh-TW" dirty="0" smtClean="0"/>
          </a:p>
          <a:p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特力集團逐步朝向全球整合型企業邁進，每一個品牌都有自己的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IT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團隊和系統，有一千多家合作供應商，在十五國有十九個銷售與採購處，負責開發客戶與商品。</a:t>
            </a:r>
            <a:endParaRPr lang="en-US" altLang="zh-TW" sz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endParaRPr lang="en-US" altLang="zh-TW" sz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臺灣賣家若想到東南亞發展跨境電商，物流和金流是最大的挑戰。</a:t>
            </a:r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國內中小型賣家較難自行尋找當地合作電商，由政府協助尋找與媒合</a:t>
            </a:r>
            <a:endParaRPr lang="en-US" altLang="zh-TW" sz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印尼、馬來西亞、泰國的網路社群使用度很高，零售市場規模也很大，網路普及率高，民眾在網路上購買的經驗多，但電子商務占零售的比重仍低，有很大的發展潛力。</a:t>
            </a:r>
            <a:endParaRPr lang="en-US" altLang="zh-TW" sz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物流：</a:t>
            </a:r>
            <a:r>
              <a:rPr lang="zh-TW" altLang="en-US" dirty="0" smtClean="0"/>
              <a:t/>
            </a:r>
            <a:br>
              <a:rPr lang="zh-TW" altLang="en-US" dirty="0" smtClean="0"/>
            </a:b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商品實體本身的流動．如運輸．裝卸．倉儲．路線安排．派車．配送．上架等（重點：實體本身的流動）</a:t>
            </a:r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金流：</a:t>
            </a:r>
          </a:p>
          <a:p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指資金的流動．指在各項活動進行中由金融體系配合的過程．包括轉帳．劃撥．匯兌．票據交換等  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重點：與轉帳支付有關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</a:p>
          <a:p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日本樂天市場收購泰國最早發跡的電商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TARAD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，積極發展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B2B2C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模式，全球擁有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1.36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億用戶的荷蘭大型電商</a:t>
            </a:r>
            <a:r>
              <a:rPr lang="en-US" altLang="zh-TW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Cnova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，也在泰國推出</a:t>
            </a:r>
            <a:r>
              <a:rPr lang="en-US" altLang="zh-TW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Cdiscount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，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eBay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旗下的團購網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LivingSocial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則收購泰國本土團購網</a:t>
            </a:r>
            <a:r>
              <a:rPr lang="en-US" altLang="zh-TW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Ensogo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。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</a:p>
          <a:p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富邦</a:t>
            </a:r>
            <a:r>
              <a:rPr lang="en-US" altLang="zh-TW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momo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從電視購物搶進，去年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6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月成立泰國子公司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TVD Shopping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，網路女裝人氣賣家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OB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嚴選也跟著</a:t>
            </a:r>
            <a:r>
              <a:rPr lang="en-US" altLang="zh-TW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momo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前進泰國市場。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</a:p>
          <a:p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電子商務在印度的表現卻是負的毛利率，從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-3%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到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-8%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不等，而營業利潤更是低到只有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-15%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到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-22%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的水準。電子商務在印度的表現仍在醞釀階段，且印度目前僅開放外國直接投資電子商務的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B2B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市場，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B2C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市場尚未開放，且要進入印度市場門檻頗高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</a:p>
          <a:p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altLang="zh-TW" sz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ED4CEF-989E-4EC8-8D7C-4A43425FFA6F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498140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ED4CEF-989E-4EC8-8D7C-4A43425FFA6F}" type="slidenum">
              <a:rPr lang="zh-TW" altLang="en-US" smtClean="0"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44441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/>
              <a:t>http://www.iwant-in.net/tw/iMarketing/?p=1013</a:t>
            </a:r>
          </a:p>
          <a:p>
            <a:r>
              <a:rPr lang="en-US" altLang="zh-TW" dirty="0" smtClean="0"/>
              <a:t>http://www.bnext.com.tw/article/view/id/37329</a:t>
            </a:r>
            <a:r>
              <a:rPr lang="zh-TW" altLang="en-US" dirty="0" smtClean="0"/>
              <a:t>   物流金流是最大挑戰</a:t>
            </a:r>
            <a:r>
              <a:rPr lang="en-US" altLang="zh-TW" dirty="0" smtClean="0"/>
              <a:t>...</a:t>
            </a:r>
            <a:r>
              <a:rPr lang="zh-TW" altLang="en-US" dirty="0" smtClean="0"/>
              <a:t>政府要幫忙解決</a:t>
            </a:r>
            <a:endParaRPr lang="en-US" altLang="zh-TW" dirty="0" smtClean="0"/>
          </a:p>
          <a:p>
            <a:r>
              <a:rPr lang="en-US" altLang="zh-TW" dirty="0" smtClean="0"/>
              <a:t>http://www.bnext.com.tw/article/view/id/38697</a:t>
            </a:r>
            <a:r>
              <a:rPr lang="zh-TW" altLang="en-US" dirty="0" smtClean="0"/>
              <a:t>   樂天</a:t>
            </a:r>
            <a:r>
              <a:rPr lang="en-US" altLang="zh-TW" dirty="0" smtClean="0"/>
              <a:t>C2C</a:t>
            </a:r>
            <a:r>
              <a:rPr lang="zh-TW" altLang="en-US" dirty="0" smtClean="0"/>
              <a:t>手機電商</a:t>
            </a:r>
            <a:endParaRPr lang="en-US" altLang="zh-TW" dirty="0" smtClean="0"/>
          </a:p>
          <a:p>
            <a:r>
              <a:rPr lang="en-US" altLang="zh-TW" dirty="0" smtClean="0"/>
              <a:t>http://udn.com/news/story/7238/1712248-%E5%8D%97%E5%90%91%E6%89%BE%E5%95%86%E6%A9%9F-%E5%8F%B0%E7%81%A3%E9%9B%BB%E5%95%864%E5%A4%A7%E5%84%AA%E5%8B%A2</a:t>
            </a:r>
            <a:r>
              <a:rPr lang="zh-TW" altLang="en-US" dirty="0" smtClean="0"/>
              <a:t>  臺灣電商優勢</a:t>
            </a:r>
            <a:endParaRPr lang="en-US" altLang="zh-TW" dirty="0" smtClean="0"/>
          </a:p>
          <a:p>
            <a:r>
              <a:rPr lang="en-US" altLang="zh-TW" dirty="0" smtClean="0"/>
              <a:t>http://www.bnext.com.tw/article/view/id/36177</a:t>
            </a:r>
            <a:r>
              <a:rPr lang="zh-TW" altLang="en-US" dirty="0" smtClean="0"/>
              <a:t>  印</a:t>
            </a:r>
            <a:r>
              <a:rPr lang="en-US" altLang="zh-TW" dirty="0" smtClean="0"/>
              <a:t>.</a:t>
            </a:r>
            <a:r>
              <a:rPr lang="zh-TW" altLang="en-US" dirty="0" smtClean="0"/>
              <a:t>泰</a:t>
            </a:r>
            <a:r>
              <a:rPr lang="en-US" altLang="zh-TW" dirty="0" smtClean="0"/>
              <a:t>.</a:t>
            </a:r>
            <a:r>
              <a:rPr lang="zh-TW" altLang="en-US" dirty="0" smtClean="0"/>
              <a:t>菲的商品方向</a:t>
            </a:r>
            <a:endParaRPr lang="en-US" altLang="zh-TW" dirty="0" smtClean="0"/>
          </a:p>
          <a:p>
            <a:r>
              <a:rPr lang="en-US" altLang="zh-TW" dirty="0" smtClean="0"/>
              <a:t>https://www.smartm.com.tw/ArticleTag/%E6%9D%B1%E5%8D%97%E4%BA%9E%E9%9B%BB%E5%95%86 </a:t>
            </a:r>
            <a:r>
              <a:rPr lang="zh-TW" altLang="en-US" dirty="0" smtClean="0"/>
              <a:t>馬來西亞電商</a:t>
            </a:r>
            <a:endParaRPr lang="en-US" altLang="zh-TW" dirty="0" smtClean="0"/>
          </a:p>
          <a:p>
            <a:r>
              <a:rPr lang="en-US" altLang="zh-TW" dirty="0" smtClean="0"/>
              <a:t>http://www.chinatimes.com/newspapers/20160412000166-260210</a:t>
            </a:r>
            <a:r>
              <a:rPr lang="zh-TW" altLang="en-US" dirty="0" smtClean="0"/>
              <a:t>  跨境電商先搞定稅務</a:t>
            </a:r>
            <a:endParaRPr lang="en-US" altLang="zh-TW" dirty="0" smtClean="0"/>
          </a:p>
          <a:p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特力集團逐步朝向全球整合型企業邁進，每一個品牌都有自己的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IT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團隊和系統，有一千多家合作供應商，在十五國有十九個銷售與採購處，負責開發客戶與商品。</a:t>
            </a:r>
            <a:endParaRPr lang="en-US" altLang="zh-TW" sz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endParaRPr lang="en-US" altLang="zh-TW" sz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臺灣賣家若想到東南亞發展跨境電商，物流和金流是最大的挑戰。</a:t>
            </a:r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國內中小型賣家較難自行尋找當地合作電商，由政府協助尋找與媒合</a:t>
            </a:r>
            <a:endParaRPr lang="en-US" altLang="zh-TW" sz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印尼、馬來西亞、泰國的網路社群使用度很高，零售市場規模也很大，網路普及率高，民眾在網路上購買的經驗多，但電子商務占零售的比重仍低，有很大的發展潛力。</a:t>
            </a:r>
            <a:endParaRPr lang="en-US" altLang="zh-TW" sz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物流：</a:t>
            </a:r>
            <a:r>
              <a:rPr lang="zh-TW" altLang="en-US" dirty="0" smtClean="0"/>
              <a:t/>
            </a:r>
            <a:br>
              <a:rPr lang="zh-TW" altLang="en-US" dirty="0" smtClean="0"/>
            </a:b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商品實體本身的流動．如運輸．裝卸．倉儲．路線安排．派車．配送．上架等（重點：實體本身的流動）</a:t>
            </a:r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金流：</a:t>
            </a:r>
          </a:p>
          <a:p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指資金的流動．指在各項活動進行中由金融體系配合的過程．包括轉帳．劃撥．匯兌．票據交換等  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重點：與轉帳支付有關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</a:p>
          <a:p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日本樂天市場收購泰國最早發跡的電商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TARAD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，積極發展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B2B2C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模式，全球擁有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1.36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億用戶的荷蘭大型電商</a:t>
            </a:r>
            <a:r>
              <a:rPr lang="en-US" altLang="zh-TW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Cnova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，也在泰國推出</a:t>
            </a:r>
            <a:r>
              <a:rPr lang="en-US" altLang="zh-TW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Cdiscount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，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eBay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旗下的團購網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LivingSocial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則收購泰國本土團購網</a:t>
            </a:r>
            <a:r>
              <a:rPr lang="en-US" altLang="zh-TW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Ensogo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。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</a:p>
          <a:p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富邦</a:t>
            </a:r>
            <a:r>
              <a:rPr lang="en-US" altLang="zh-TW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momo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從電視購物搶進，去年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6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月成立泰國子公司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TVD Shopping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，網路女裝人氣賣家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OB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嚴選也跟著</a:t>
            </a:r>
            <a:r>
              <a:rPr lang="en-US" altLang="zh-TW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momo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前進泰國市場。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</a:p>
          <a:p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電子商務在印度的表現卻是負的毛利率，從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-3%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到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-8%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不等，而營業利潤更是低到只有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-15%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到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-22%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的水準。電子商務在印度的表現仍在醞釀階段，且印度目前僅開放外國直接投資電子商務的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B2B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市場，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B2C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市場尚未開放，且要進入印度市場門檻頗高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</a:p>
          <a:p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altLang="zh-TW" sz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ED4CEF-989E-4EC8-8D7C-4A43425FFA6F}" type="slidenum">
              <a:rPr lang="zh-TW" altLang="en-US" smtClean="0"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498140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/>
              <a:t>http://www.iwant-in.net/tw/iMarketing/?p=1013</a:t>
            </a:r>
          </a:p>
          <a:p>
            <a:r>
              <a:rPr lang="en-US" altLang="zh-TW" dirty="0" smtClean="0"/>
              <a:t>http://www.bnext.com.tw/article/view/id/37329</a:t>
            </a:r>
            <a:r>
              <a:rPr lang="zh-TW" altLang="en-US" dirty="0" smtClean="0"/>
              <a:t>   物流金流是最大挑戰</a:t>
            </a:r>
            <a:r>
              <a:rPr lang="en-US" altLang="zh-TW" dirty="0" smtClean="0"/>
              <a:t>...</a:t>
            </a:r>
            <a:r>
              <a:rPr lang="zh-TW" altLang="en-US" dirty="0" smtClean="0"/>
              <a:t>政府要幫忙解決</a:t>
            </a:r>
            <a:endParaRPr lang="en-US" altLang="zh-TW" dirty="0" smtClean="0"/>
          </a:p>
          <a:p>
            <a:r>
              <a:rPr lang="en-US" altLang="zh-TW" dirty="0" smtClean="0"/>
              <a:t>http://www.bnext.com.tw/article/view/id/38697</a:t>
            </a:r>
            <a:r>
              <a:rPr lang="zh-TW" altLang="en-US" dirty="0" smtClean="0"/>
              <a:t>   樂天</a:t>
            </a:r>
            <a:r>
              <a:rPr lang="en-US" altLang="zh-TW" dirty="0" smtClean="0"/>
              <a:t>C2C</a:t>
            </a:r>
            <a:r>
              <a:rPr lang="zh-TW" altLang="en-US" dirty="0" smtClean="0"/>
              <a:t>手機電商</a:t>
            </a:r>
            <a:endParaRPr lang="en-US" altLang="zh-TW" dirty="0" smtClean="0"/>
          </a:p>
          <a:p>
            <a:r>
              <a:rPr lang="en-US" altLang="zh-TW" dirty="0" smtClean="0"/>
              <a:t>http://udn.com/news/story/7238/1712248-%E5%8D%97%E5%90%91%E6%89%BE%E5%95%86%E6%A9%9F-%E5%8F%B0%E7%81%A3%E9%9B%BB%E5%95%864%E5%A4%A7%E5%84%AA%E5%8B%A2</a:t>
            </a:r>
            <a:r>
              <a:rPr lang="zh-TW" altLang="en-US" dirty="0" smtClean="0"/>
              <a:t>  臺灣電商優勢</a:t>
            </a:r>
            <a:endParaRPr lang="en-US" altLang="zh-TW" dirty="0" smtClean="0"/>
          </a:p>
          <a:p>
            <a:r>
              <a:rPr lang="en-US" altLang="zh-TW" dirty="0" smtClean="0"/>
              <a:t>http://www.bnext.com.tw/article/view/id/36177</a:t>
            </a:r>
            <a:r>
              <a:rPr lang="zh-TW" altLang="en-US" dirty="0" smtClean="0"/>
              <a:t>  印</a:t>
            </a:r>
            <a:r>
              <a:rPr lang="en-US" altLang="zh-TW" dirty="0" smtClean="0"/>
              <a:t>.</a:t>
            </a:r>
            <a:r>
              <a:rPr lang="zh-TW" altLang="en-US" dirty="0" smtClean="0"/>
              <a:t>泰</a:t>
            </a:r>
            <a:r>
              <a:rPr lang="en-US" altLang="zh-TW" dirty="0" smtClean="0"/>
              <a:t>.</a:t>
            </a:r>
            <a:r>
              <a:rPr lang="zh-TW" altLang="en-US" dirty="0" smtClean="0"/>
              <a:t>菲的商品方向</a:t>
            </a:r>
            <a:endParaRPr lang="en-US" altLang="zh-TW" dirty="0" smtClean="0"/>
          </a:p>
          <a:p>
            <a:r>
              <a:rPr lang="en-US" altLang="zh-TW" dirty="0" smtClean="0"/>
              <a:t>https://www.smartm.com.tw/ArticleTag/%E6%9D%B1%E5%8D%97%E4%BA%9E%E9%9B%BB%E5%95%86 </a:t>
            </a:r>
            <a:r>
              <a:rPr lang="zh-TW" altLang="en-US" dirty="0" smtClean="0"/>
              <a:t>馬來西亞電商</a:t>
            </a:r>
            <a:endParaRPr lang="en-US" altLang="zh-TW" dirty="0" smtClean="0"/>
          </a:p>
          <a:p>
            <a:r>
              <a:rPr lang="en-US" altLang="zh-TW" dirty="0" smtClean="0"/>
              <a:t>http://www.chinatimes.com/newspapers/20160412000166-260210</a:t>
            </a:r>
            <a:r>
              <a:rPr lang="zh-TW" altLang="en-US" dirty="0" smtClean="0"/>
              <a:t>  跨境電商先搞定稅務</a:t>
            </a:r>
            <a:endParaRPr lang="en-US" altLang="zh-TW" dirty="0" smtClean="0"/>
          </a:p>
          <a:p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特力集團逐步朝向全球整合型企業邁進，每一個品牌都有自己的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IT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團隊和系統，有一千多家合作供應商，在十五國有十九個銷售與採購處，負責開發客戶與商品。</a:t>
            </a:r>
            <a:endParaRPr lang="en-US" altLang="zh-TW" sz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endParaRPr lang="en-US" altLang="zh-TW" sz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臺灣賣家若想到東南亞發展跨境電商，物流和金流是最大的挑戰。</a:t>
            </a:r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國內中小型賣家較難自行尋找當地合作電商，由政府協助尋找與媒合</a:t>
            </a:r>
            <a:endParaRPr lang="en-US" altLang="zh-TW" sz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印尼、馬來西亞、泰國的網路社群使用度很高，零售市場規模也很大，網路普及率高，民眾在網路上購買的經驗多，但電子商務占零售的比重仍低，有很大的發展潛力。</a:t>
            </a:r>
            <a:endParaRPr lang="en-US" altLang="zh-TW" sz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物流：</a:t>
            </a:r>
            <a:r>
              <a:rPr lang="zh-TW" altLang="en-US" dirty="0" smtClean="0"/>
              <a:t/>
            </a:r>
            <a:br>
              <a:rPr lang="zh-TW" altLang="en-US" dirty="0" smtClean="0"/>
            </a:b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商品實體本身的流動．如運輸．裝卸．倉儲．路線安排．派車．配送．上架等（重點：實體本身的流動）</a:t>
            </a:r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金流：</a:t>
            </a:r>
          </a:p>
          <a:p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指資金的流動．指在各項活動進行中由金融體系配合的過程．包括轉帳．劃撥．匯兌．票據交換等  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重點：與轉帳支付有關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</a:p>
          <a:p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日本樂天市場收購泰國最早發跡的電商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TARAD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，積極發展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B2B2C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模式，全球擁有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1.36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億用戶的荷蘭大型電商</a:t>
            </a:r>
            <a:r>
              <a:rPr lang="en-US" altLang="zh-TW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Cnova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，也在泰國推出</a:t>
            </a:r>
            <a:r>
              <a:rPr lang="en-US" altLang="zh-TW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Cdiscount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，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eBay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旗下的團購網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LivingSocial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則收購泰國本土團購網</a:t>
            </a:r>
            <a:r>
              <a:rPr lang="en-US" altLang="zh-TW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Ensogo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。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</a:p>
          <a:p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富邦</a:t>
            </a:r>
            <a:r>
              <a:rPr lang="en-US" altLang="zh-TW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momo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從電視購物搶進，去年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6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月成立泰國子公司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TVD Shopping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，網路女裝人氣賣家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OB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嚴選也跟著</a:t>
            </a:r>
            <a:r>
              <a:rPr lang="en-US" altLang="zh-TW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momo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前進泰國市場。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</a:p>
          <a:p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電子商務在印度的表現卻是負的毛利率，從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-3%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到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-8%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不等，而營業利潤更是低到只有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-15%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到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-22%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的水準。電子商務在印度的表現仍在醞釀階段，且印度目前僅開放外國直接投資電子商務的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B2B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市場，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B2C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市場尚未開放，且要進入印度市場門檻頗高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</a:p>
          <a:p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altLang="zh-TW" sz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ED4CEF-989E-4EC8-8D7C-4A43425FFA6F}" type="slidenum">
              <a:rPr lang="zh-TW" altLang="en-US" smtClean="0"/>
              <a:t>20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498140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/>
              <a:t>http://www.iwant-in.net/tw/iMarketing/?p=1013</a:t>
            </a:r>
          </a:p>
          <a:p>
            <a:r>
              <a:rPr lang="en-US" altLang="zh-TW" dirty="0" smtClean="0"/>
              <a:t>http://www.bnext.com.tw/article/view/id/37329</a:t>
            </a:r>
            <a:r>
              <a:rPr lang="zh-TW" altLang="en-US" dirty="0" smtClean="0"/>
              <a:t>   物流金流是最大挑戰</a:t>
            </a:r>
            <a:r>
              <a:rPr lang="en-US" altLang="zh-TW" dirty="0" smtClean="0"/>
              <a:t>...</a:t>
            </a:r>
            <a:r>
              <a:rPr lang="zh-TW" altLang="en-US" dirty="0" smtClean="0"/>
              <a:t>政府要幫忙解決</a:t>
            </a:r>
            <a:endParaRPr lang="en-US" altLang="zh-TW" dirty="0" smtClean="0"/>
          </a:p>
          <a:p>
            <a:r>
              <a:rPr lang="en-US" altLang="zh-TW" dirty="0" smtClean="0"/>
              <a:t>http://www.bnext.com.tw/article/view/id/38697</a:t>
            </a:r>
            <a:r>
              <a:rPr lang="zh-TW" altLang="en-US" dirty="0" smtClean="0"/>
              <a:t>   樂天</a:t>
            </a:r>
            <a:r>
              <a:rPr lang="en-US" altLang="zh-TW" dirty="0" smtClean="0"/>
              <a:t>C2C</a:t>
            </a:r>
            <a:r>
              <a:rPr lang="zh-TW" altLang="en-US" dirty="0" smtClean="0"/>
              <a:t>手機電商</a:t>
            </a:r>
            <a:endParaRPr lang="en-US" altLang="zh-TW" dirty="0" smtClean="0"/>
          </a:p>
          <a:p>
            <a:r>
              <a:rPr lang="en-US" altLang="zh-TW" dirty="0" smtClean="0"/>
              <a:t>http://udn.com/news/story/7238/1712248-%E5%8D%97%E5%90%91%E6%89%BE%E5%95%86%E6%A9%9F-%E5%8F%B0%E7%81%A3%E9%9B%BB%E5%95%864%E5%A4%A7%E5%84%AA%E5%8B%A2</a:t>
            </a:r>
            <a:r>
              <a:rPr lang="zh-TW" altLang="en-US" dirty="0" smtClean="0"/>
              <a:t>  臺灣電商優勢</a:t>
            </a:r>
            <a:endParaRPr lang="en-US" altLang="zh-TW" dirty="0" smtClean="0"/>
          </a:p>
          <a:p>
            <a:r>
              <a:rPr lang="en-US" altLang="zh-TW" dirty="0" smtClean="0"/>
              <a:t>http://www.bnext.com.tw/article/view/id/36177</a:t>
            </a:r>
            <a:r>
              <a:rPr lang="zh-TW" altLang="en-US" dirty="0" smtClean="0"/>
              <a:t>  印</a:t>
            </a:r>
            <a:r>
              <a:rPr lang="en-US" altLang="zh-TW" dirty="0" smtClean="0"/>
              <a:t>.</a:t>
            </a:r>
            <a:r>
              <a:rPr lang="zh-TW" altLang="en-US" dirty="0" smtClean="0"/>
              <a:t>泰</a:t>
            </a:r>
            <a:r>
              <a:rPr lang="en-US" altLang="zh-TW" dirty="0" smtClean="0"/>
              <a:t>.</a:t>
            </a:r>
            <a:r>
              <a:rPr lang="zh-TW" altLang="en-US" dirty="0" smtClean="0"/>
              <a:t>菲的商品方向</a:t>
            </a:r>
            <a:endParaRPr lang="en-US" altLang="zh-TW" dirty="0" smtClean="0"/>
          </a:p>
          <a:p>
            <a:r>
              <a:rPr lang="en-US" altLang="zh-TW" dirty="0" smtClean="0"/>
              <a:t>https://www.smartm.com.tw/ArticleTag/%E6%9D%B1%E5%8D%97%E4%BA%9E%E9%9B%BB%E5%95%86 </a:t>
            </a:r>
            <a:r>
              <a:rPr lang="zh-TW" altLang="en-US" dirty="0" smtClean="0"/>
              <a:t>馬來西亞電商</a:t>
            </a:r>
            <a:endParaRPr lang="en-US" altLang="zh-TW" dirty="0" smtClean="0"/>
          </a:p>
          <a:p>
            <a:r>
              <a:rPr lang="en-US" altLang="zh-TW" dirty="0" smtClean="0"/>
              <a:t>http://www.chinatimes.com/newspapers/20160412000166-260210</a:t>
            </a:r>
            <a:r>
              <a:rPr lang="zh-TW" altLang="en-US" dirty="0" smtClean="0"/>
              <a:t>  跨境電商先搞定稅務</a:t>
            </a:r>
            <a:endParaRPr lang="en-US" altLang="zh-TW" dirty="0" smtClean="0"/>
          </a:p>
          <a:p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特力集團逐步朝向全球整合型企業邁進，每一個品牌都有自己的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IT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團隊和系統，有一千多家合作供應商，在十五國有十九個銷售與採購處，負責開發客戶與商品。</a:t>
            </a:r>
            <a:endParaRPr lang="en-US" altLang="zh-TW" sz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endParaRPr lang="en-US" altLang="zh-TW" sz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臺灣賣家若想到東南亞發展跨境電商，物流和金流是最大的挑戰。</a:t>
            </a:r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國內中小型賣家較難自行尋找當地合作電商，由政府協助尋找與媒合</a:t>
            </a:r>
            <a:endParaRPr lang="en-US" altLang="zh-TW" sz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印尼、馬來西亞、泰國的網路社群使用度很高，零售市場規模也很大，網路普及率高，民眾在網路上購買的經驗多，但電子商務占零售的比重仍低，有很大的發展潛力。</a:t>
            </a:r>
            <a:endParaRPr lang="en-US" altLang="zh-TW" sz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物流：</a:t>
            </a:r>
            <a:r>
              <a:rPr lang="zh-TW" altLang="en-US" dirty="0" smtClean="0"/>
              <a:t/>
            </a:r>
            <a:br>
              <a:rPr lang="zh-TW" altLang="en-US" dirty="0" smtClean="0"/>
            </a:b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商品實體本身的流動．如運輸．裝卸．倉儲．路線安排．派車．配送．上架等（重點：實體本身的流動）</a:t>
            </a:r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金流：</a:t>
            </a:r>
          </a:p>
          <a:p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指資金的流動．指在各項活動進行中由金融體系配合的過程．包括轉帳．劃撥．匯兌．票據交換等  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重點：與轉帳支付有關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</a:p>
          <a:p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日本樂天市場收購泰國最早發跡的電商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TARAD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，積極發展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B2B2C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模式，全球擁有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1.36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億用戶的荷蘭大型電商</a:t>
            </a:r>
            <a:r>
              <a:rPr lang="en-US" altLang="zh-TW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Cnova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，也在泰國推出</a:t>
            </a:r>
            <a:r>
              <a:rPr lang="en-US" altLang="zh-TW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Cdiscount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，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eBay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旗下的團購網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LivingSocial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則收購泰國本土團購網</a:t>
            </a:r>
            <a:r>
              <a:rPr lang="en-US" altLang="zh-TW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Ensogo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。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</a:p>
          <a:p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富邦</a:t>
            </a:r>
            <a:r>
              <a:rPr lang="en-US" altLang="zh-TW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momo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從電視購物搶進，去年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6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月成立泰國子公司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TVD Shopping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，網路女裝人氣賣家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OB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嚴選也跟著</a:t>
            </a:r>
            <a:r>
              <a:rPr lang="en-US" altLang="zh-TW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momo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前進泰國市場。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</a:p>
          <a:p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電子商務在印度的表現卻是負的毛利率，從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-3%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到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-8%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不等，而營業利潤更是低到只有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-15%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到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-22%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的水準。電子商務在印度的表現仍在醞釀階段，且印度目前僅開放外國直接投資電子商務的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B2B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市場，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B2C</a:t>
            </a:r>
            <a:r>
              <a:rPr lang="zh-TW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市場尚未開放，且要進入印度市場門檻頗高</a:t>
            </a:r>
            <a:r>
              <a:rPr lang="en-US" altLang="zh-TW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</a:p>
          <a:p>
            <a:endParaRPr lang="en-US" altLang="zh-TW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altLang="zh-TW" sz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ED4CEF-989E-4EC8-8D7C-4A43425FFA6F}" type="slidenum">
              <a:rPr lang="zh-TW" altLang="en-US" smtClean="0"/>
              <a:t>25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498140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D02D8-63F9-4255-8563-34E79874FDA3}" type="datetime1">
              <a:rPr lang="zh-TW" altLang="en-US" smtClean="0"/>
              <a:t>2016/9/4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121B3-707D-4252-8533-CD69DCF41C5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316116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0F758-875B-4414-9D9B-5D6BDAA889C4}" type="datetime1">
              <a:rPr lang="zh-TW" altLang="en-US" smtClean="0"/>
              <a:t>2016/9/4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948264" y="6381328"/>
            <a:ext cx="2133600" cy="365125"/>
          </a:xfrm>
        </p:spPr>
        <p:txBody>
          <a:bodyPr/>
          <a:lstStyle/>
          <a:p>
            <a:fld id="{BCA121B3-707D-4252-8533-CD69DCF41C5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266248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57E9A-CAB5-497A-8466-57AD341ADD76}" type="datetime1">
              <a:rPr lang="zh-TW" altLang="en-US" smtClean="0"/>
              <a:t>2016/9/4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121B3-707D-4252-8533-CD69DCF41C5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313901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AF8A8-BF4D-4219-BDCB-7A2DD24FF66D}" type="datetime1">
              <a:rPr lang="zh-TW" altLang="en-US" smtClean="0"/>
              <a:t>2016/9/4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121B3-707D-4252-8533-CD69DCF41C5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137615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64517-90BE-4B32-BC43-D6846E700E20}" type="datetime1">
              <a:rPr lang="zh-TW" altLang="en-US" smtClean="0"/>
              <a:t>2016/9/4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121B3-707D-4252-8533-CD69DCF41C5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534832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88EEA-F593-4E06-8C54-B2F728373C4A}" type="datetime1">
              <a:rPr lang="zh-TW" altLang="en-US" smtClean="0"/>
              <a:t>2016/9/4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121B3-707D-4252-8533-CD69DCF41C5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330036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4F75-D0EC-48F6-A2D6-54AAD5ED2212}" type="datetime1">
              <a:rPr lang="zh-TW" altLang="en-US" smtClean="0"/>
              <a:t>2016/9/4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121B3-707D-4252-8533-CD69DCF41C5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649873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A588B-F6FA-443A-96DB-CCCECC11CC63}" type="datetime1">
              <a:rPr lang="zh-TW" altLang="en-US" smtClean="0"/>
              <a:t>2016/9/4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121B3-707D-4252-8533-CD69DCF41C5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389465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A7B8A-E7DD-449F-B0A8-DE0DF7C4216C}" type="datetime1">
              <a:rPr lang="zh-TW" altLang="en-US" smtClean="0"/>
              <a:t>2016/9/4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121B3-707D-4252-8533-CD69DCF41C5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367444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9FFC2-77BD-4031-BC76-AFC6161086F2}" type="datetime1">
              <a:rPr lang="zh-TW" altLang="en-US" smtClean="0"/>
              <a:t>2016/9/4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121B3-707D-4252-8533-CD69DCF41C5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006538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78B6F-778B-4442-9EC9-9B28157CFA11}" type="datetime1">
              <a:rPr lang="zh-TW" altLang="en-US" smtClean="0"/>
              <a:t>2016/9/4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121B3-707D-4252-8533-CD69DCF41C5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748870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標題及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27088" y="188913"/>
            <a:ext cx="7772400" cy="66675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表格版面配置區 2"/>
          <p:cNvSpPr>
            <a:spLocks noGrp="1"/>
          </p:cNvSpPr>
          <p:nvPr>
            <p:ph type="tbl" idx="1"/>
          </p:nvPr>
        </p:nvSpPr>
        <p:spPr>
          <a:xfrm>
            <a:off x="755650" y="1052513"/>
            <a:ext cx="7773988" cy="5184775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453188"/>
            <a:ext cx="2133600" cy="268287"/>
          </a:xfrm>
        </p:spPr>
        <p:txBody>
          <a:bodyPr/>
          <a:lstStyle>
            <a:lvl1pPr>
              <a:defRPr/>
            </a:lvl1pPr>
          </a:lstStyle>
          <a:p>
            <a:fld id="{F7B2DC78-A479-43E7-B233-B8C32E732389}" type="datetime1">
              <a:rPr lang="zh-TW" altLang="en-US" smtClean="0"/>
              <a:t>2016/9/4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2627313" y="6453188"/>
            <a:ext cx="2736850" cy="288925"/>
          </a:xfrm>
        </p:spPr>
        <p:txBody>
          <a:bodyPr/>
          <a:lstStyle>
            <a:lvl1pPr>
              <a:defRPr/>
            </a:lvl1pPr>
          </a:lstStyle>
          <a:p>
            <a:endParaRPr lang="en-US" altLang="zh-TW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316913" y="6524625"/>
            <a:ext cx="765175" cy="217488"/>
          </a:xfrm>
        </p:spPr>
        <p:txBody>
          <a:bodyPr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fld id="{9D67ABC2-CCE1-4673-88DF-BECE1D4C9B1E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1269303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A0F104-6E08-4ACF-BAB8-45FCBF5C5D80}" type="datetime1">
              <a:rPr lang="zh-TW" altLang="en-US" smtClean="0"/>
              <a:t>2016/9/4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948264" y="638132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A121B3-707D-4252-8533-CD69DCF41C5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346674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3568" y="1340768"/>
            <a:ext cx="7920880" cy="2088232"/>
          </a:xfrm>
        </p:spPr>
        <p:txBody>
          <a:bodyPr>
            <a:normAutofit/>
          </a:bodyPr>
          <a:lstStyle/>
          <a:p>
            <a:r>
              <a:rPr lang="zh-TW" altLang="en-US" b="1" dirty="0" smtClean="0">
                <a:solidFill>
                  <a:schemeClr val="tx2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新南</a:t>
            </a:r>
            <a:r>
              <a:rPr lang="zh-TW" altLang="en-US" b="1" dirty="0">
                <a:solidFill>
                  <a:schemeClr val="tx2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向</a:t>
            </a:r>
            <a:r>
              <a:rPr lang="zh-TW" altLang="en-US" b="1" dirty="0" smtClean="0">
                <a:solidFill>
                  <a:schemeClr val="tx2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政策</a:t>
            </a:r>
            <a:r>
              <a:rPr lang="zh-TW" altLang="en-US" b="1" dirty="0">
                <a:solidFill>
                  <a:schemeClr val="tx2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推動</a:t>
            </a:r>
            <a:r>
              <a:rPr lang="zh-TW" altLang="en-US" b="1" dirty="0" smtClean="0">
                <a:solidFill>
                  <a:schemeClr val="tx2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計畫</a:t>
            </a:r>
            <a:endParaRPr lang="zh-TW" altLang="en-US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466155" y="4725144"/>
            <a:ext cx="6400800" cy="1752600"/>
          </a:xfrm>
        </p:spPr>
        <p:txBody>
          <a:bodyPr>
            <a:noAutofit/>
          </a:bodyPr>
          <a:lstStyle/>
          <a:p>
            <a:pPr lvl="0" fontAlgn="base">
              <a:lnSpc>
                <a:spcPct val="120000"/>
              </a:lnSpc>
              <a:spcBef>
                <a:spcPct val="0"/>
              </a:spcBef>
              <a:spcAft>
                <a:spcPct val="10000"/>
              </a:spcAft>
              <a:defRPr/>
            </a:pPr>
            <a:r>
              <a:rPr kumimoji="1" lang="zh-TW" alt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行政院經貿談判辦公室、國家發展委員會</a:t>
            </a:r>
            <a:endParaRPr kumimoji="1" lang="en-US" altLang="zh-TW" sz="2400" dirty="0" smtClean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lvl="0" fontAlgn="base">
              <a:lnSpc>
                <a:spcPct val="120000"/>
              </a:lnSpc>
              <a:spcBef>
                <a:spcPct val="0"/>
              </a:spcBef>
              <a:spcAft>
                <a:spcPct val="10000"/>
              </a:spcAft>
              <a:defRPr/>
            </a:pPr>
            <a:r>
              <a:rPr kumimoji="1" lang="en-US" altLang="zh-TW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105 </a:t>
            </a:r>
            <a:r>
              <a:rPr kumimoji="1" lang="zh-TW" altLang="en-US" sz="24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 </a:t>
            </a:r>
            <a:r>
              <a:rPr kumimoji="1" lang="en-US" altLang="zh-TW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9 </a:t>
            </a:r>
            <a:r>
              <a:rPr kumimoji="1" lang="zh-TW" alt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 </a:t>
            </a:r>
            <a:r>
              <a:rPr kumimoji="1" lang="en-US" altLang="zh-TW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 </a:t>
            </a:r>
            <a:r>
              <a:rPr kumimoji="1" lang="zh-TW" alt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endParaRPr kumimoji="1" lang="zh-TW" altLang="zh-TW" sz="24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endParaRPr lang="zh-TW" altLang="en-US" sz="2000" dirty="0"/>
          </a:p>
        </p:txBody>
      </p:sp>
    </p:spTree>
    <p:extLst>
      <p:ext uri="{BB962C8B-B14F-4D97-AF65-F5344CB8AC3E}">
        <p14:creationId xmlns:p14="http://schemas.microsoft.com/office/powerpoint/2010/main" val="1679873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簡報大綱</a:t>
            </a:r>
            <a:endParaRPr lang="zh-TW" altLang="en-US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804248" y="6309320"/>
            <a:ext cx="2133600" cy="365125"/>
          </a:xfrm>
        </p:spPr>
        <p:txBody>
          <a:bodyPr/>
          <a:lstStyle/>
          <a:p>
            <a:fld id="{BCA121B3-707D-4252-8533-CD69DCF41C5A}" type="slidenum">
              <a:rPr lang="zh-TW" altLang="en-US" smtClean="0"/>
              <a:t>2</a:t>
            </a:fld>
            <a:endParaRPr lang="zh-TW" altLang="en-US"/>
          </a:p>
        </p:txBody>
      </p:sp>
      <p:sp>
        <p:nvSpPr>
          <p:cNvPr id="5" name="文字方塊 4"/>
          <p:cNvSpPr txBox="1"/>
          <p:nvPr/>
        </p:nvSpPr>
        <p:spPr>
          <a:xfrm>
            <a:off x="899592" y="1412776"/>
            <a:ext cx="698477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zh-TW" altLang="en-US" sz="36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壹、規劃緣起</a:t>
            </a:r>
            <a:endParaRPr lang="en-US" altLang="zh-TW" sz="36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zh-TW" altLang="en-US" sz="36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貳、現況</a:t>
            </a:r>
            <a:r>
              <a:rPr lang="zh-TW" altLang="en-US" sz="3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分析</a:t>
            </a:r>
            <a:endParaRPr lang="en-US" altLang="zh-TW" sz="36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zh-TW" altLang="en-US" sz="3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參</a:t>
            </a:r>
            <a:r>
              <a:rPr lang="zh-TW" altLang="en-US" sz="3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zh-TW" altLang="en-US" sz="3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計畫</a:t>
            </a:r>
            <a:r>
              <a:rPr lang="zh-TW" altLang="en-US" sz="3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目標</a:t>
            </a:r>
            <a:endParaRPr lang="en-US" altLang="zh-TW" sz="36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zh-TW" altLang="en-US" sz="3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肆</a:t>
            </a:r>
            <a:r>
              <a:rPr lang="zh-TW" altLang="en-US" sz="3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zh-TW" altLang="en-US" sz="3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推動</a:t>
            </a:r>
            <a:r>
              <a:rPr lang="zh-TW" altLang="en-US" sz="3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重點</a:t>
            </a:r>
            <a:endParaRPr lang="en-US" altLang="zh-TW" sz="36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zh-TW" altLang="en-US" sz="36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伍</a:t>
            </a:r>
            <a:r>
              <a:rPr lang="zh-TW" altLang="en-US" sz="36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zh-TW" altLang="en-US" sz="36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後續</a:t>
            </a:r>
            <a:r>
              <a:rPr lang="zh-TW" altLang="en-US" sz="36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推動</a:t>
            </a:r>
            <a:endParaRPr lang="en-US" altLang="zh-TW" sz="36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651476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9552" y="1275"/>
            <a:ext cx="8229600" cy="1143000"/>
          </a:xfrm>
        </p:spPr>
        <p:txBody>
          <a:bodyPr/>
          <a:lstStyle/>
          <a:p>
            <a:r>
              <a:rPr lang="zh-TW" altLang="en-US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壹、規劃</a:t>
            </a: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緣起</a:t>
            </a:r>
            <a:endParaRPr lang="zh-TW" altLang="en-US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7544" y="1124744"/>
            <a:ext cx="8424936" cy="5184576"/>
          </a:xfrm>
        </p:spPr>
        <p:txBody>
          <a:bodyPr>
            <a:normAutofit/>
          </a:bodyPr>
          <a:lstStyle/>
          <a:p>
            <a:pPr marL="628650" indent="-628650" algn="just">
              <a:lnSpc>
                <a:spcPts val="3200"/>
              </a:lnSpc>
              <a:spcAft>
                <a:spcPts val="1200"/>
              </a:spcAft>
              <a:buFont typeface="+mj-ea"/>
              <a:buAutoNum type="ea1ChtPeriod"/>
            </a:pPr>
            <a:endParaRPr lang="zh-TW" altLang="en-US" u="sng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ts val="3200"/>
              </a:lnSpc>
              <a:spcAft>
                <a:spcPts val="1200"/>
              </a:spcAft>
            </a:pPr>
            <a:endParaRPr lang="zh-TW" altLang="en-US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BCA121B3-707D-4252-8533-CD69DCF41C5A}" type="slidenum">
              <a:rPr lang="zh-TW" altLang="en-US" smtClean="0">
                <a:solidFill>
                  <a:schemeClr val="tx1"/>
                </a:solidFill>
              </a:rPr>
              <a:t>3</a:t>
            </a:fld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971600" y="1412776"/>
            <a:ext cx="72008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just">
              <a:lnSpc>
                <a:spcPts val="4800"/>
              </a:lnSpc>
              <a:spcAft>
                <a:spcPts val="1200"/>
              </a:spcAft>
              <a:buFont typeface="Wingdings" panose="05000000000000000000" pitchFamily="2" charset="2"/>
              <a:buChar char="l"/>
            </a:pPr>
            <a:r>
              <a:rPr lang="zh-TW" altLang="en-US" sz="2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依據總統於</a:t>
            </a:r>
            <a:r>
              <a:rPr lang="en-US" altLang="zh-TW" sz="2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105</a:t>
            </a:r>
            <a:r>
              <a:rPr lang="zh-TW" altLang="en-US" sz="2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2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8</a:t>
            </a:r>
            <a:r>
              <a:rPr lang="zh-TW" altLang="en-US" sz="2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sz="2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16</a:t>
            </a:r>
            <a:r>
              <a:rPr lang="zh-TW" altLang="en-US" sz="2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日召開對外經貿戰略會談，通過之「新南向政策」政策綱領，擬定本項推動計畫</a:t>
            </a:r>
            <a:endParaRPr lang="en-US" altLang="zh-TW" sz="28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4195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10777" y="-7498"/>
            <a:ext cx="8229600" cy="1143000"/>
          </a:xfrm>
        </p:spPr>
        <p:txBody>
          <a:bodyPr/>
          <a:lstStyle/>
          <a:p>
            <a:r>
              <a:rPr lang="zh-TW" altLang="en-US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貳、現況</a:t>
            </a: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分析</a:t>
            </a:r>
            <a:r>
              <a:rPr lang="en-US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(1/2)</a:t>
            </a:r>
            <a:endParaRPr lang="zh-TW" altLang="en-US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7544" y="1124744"/>
            <a:ext cx="8424936" cy="5184576"/>
          </a:xfrm>
        </p:spPr>
        <p:txBody>
          <a:bodyPr>
            <a:normAutofit/>
          </a:bodyPr>
          <a:lstStyle/>
          <a:p>
            <a:pPr marL="628650" indent="-628650" algn="just">
              <a:lnSpc>
                <a:spcPts val="3200"/>
              </a:lnSpc>
              <a:spcAft>
                <a:spcPts val="1200"/>
              </a:spcAft>
              <a:buFont typeface="+mj-ea"/>
              <a:buAutoNum type="ea1ChtPeriod"/>
            </a:pPr>
            <a:endParaRPr lang="zh-TW" altLang="en-US" u="sng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ts val="3200"/>
              </a:lnSpc>
              <a:spcAft>
                <a:spcPts val="1200"/>
              </a:spcAft>
            </a:pPr>
            <a:endParaRPr lang="zh-TW" altLang="en-US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BCA121B3-707D-4252-8533-CD69DCF41C5A}" type="slidenum">
              <a:rPr lang="zh-TW" altLang="en-US" smtClean="0">
                <a:solidFill>
                  <a:schemeClr val="tx1"/>
                </a:solidFill>
              </a:rPr>
              <a:t>4</a:t>
            </a:fld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601930" y="960300"/>
            <a:ext cx="8064896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just">
              <a:lnSpc>
                <a:spcPts val="3000"/>
              </a:lnSpc>
              <a:buFont typeface="Wingdings" panose="05000000000000000000" pitchFamily="2" charset="2"/>
              <a:buChar char="l"/>
            </a:pPr>
            <a:r>
              <a:rPr lang="zh-TW" altLang="en-US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契機掌握</a:t>
            </a:r>
            <a:endParaRPr lang="en-US" altLang="zh-TW" sz="2800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571500" indent="-304800" algn="just">
              <a:lnSpc>
                <a:spcPts val="3000"/>
              </a:lnSpc>
              <a:buFont typeface="Wingdings" panose="05000000000000000000" pitchFamily="2" charset="2"/>
              <a:buChar char="Ø"/>
            </a:pP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全球經濟成長亮點</a:t>
            </a:r>
            <a:endParaRPr lang="en-US" altLang="zh-TW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714375" indent="-171450" algn="just">
              <a:lnSpc>
                <a:spcPts val="2500"/>
              </a:lnSpc>
            </a:pP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─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根據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Global Insight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預估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，東協十國及南亞六國未來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(2017-2021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平     均每年經濟成長率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分別達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4.9%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及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6.0%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，遠高於全球經濟成長率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3.1%</a:t>
            </a:r>
          </a:p>
          <a:p>
            <a:pPr marL="714375" indent="-171450" algn="just">
              <a:lnSpc>
                <a:spcPts val="2500"/>
              </a:lnSpc>
            </a:pP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─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東協國家以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柬埔寨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、寮國、越南與緬甸等國家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成長速度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最大，平均每年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經濟成長率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突破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</a:t>
            </a:r>
            <a: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%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；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南亞國家中的印度亦高達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7.7%</a:t>
            </a:r>
          </a:p>
          <a:p>
            <a:pPr marL="571500" indent="-304800" algn="just">
              <a:lnSpc>
                <a:spcPts val="3000"/>
              </a:lnSpc>
              <a:buFont typeface="Wingdings" panose="05000000000000000000" pitchFamily="2" charset="2"/>
              <a:buChar char="Ø"/>
            </a:pPr>
            <a:r>
              <a:rPr lang="zh-TW" altLang="zh-TW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東協經濟共同體（</a:t>
            </a:r>
            <a:r>
              <a:rPr lang="en-US" altLang="zh-TW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AEC</a:t>
            </a:r>
            <a:r>
              <a:rPr lang="zh-TW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</a:t>
            </a: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商機可期</a:t>
            </a:r>
            <a:endParaRPr lang="en-US" altLang="zh-TW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808038" indent="-808038" algn="just">
              <a:lnSpc>
                <a:spcPts val="2500"/>
              </a:lnSpc>
            </a:pP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</a:t>
            </a: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─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AEC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已</a:t>
            </a:r>
            <a:r>
              <a:rPr lang="zh-TW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於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2015</a:t>
            </a:r>
            <a:r>
              <a:rPr lang="zh-TW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年底正式</a:t>
            </a:r>
            <a:r>
              <a:rPr lang="zh-TW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成立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AEC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加計南亞六國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及紐澳</a:t>
            </a:r>
            <a: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GDP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約占全球</a:t>
            </a:r>
            <a: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8.8%</a:t>
            </a:r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717550" indent="-174625" algn="just">
              <a:lnSpc>
                <a:spcPts val="2500"/>
              </a:lnSpc>
            </a:pP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─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東協及南亞人口結構年輕，</a:t>
            </a:r>
            <a: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70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%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的人口年齡不滿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40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歲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，且</a:t>
            </a:r>
            <a:r>
              <a:rPr lang="zh-TW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中產階級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大量興起</a:t>
            </a:r>
            <a:r>
              <a:rPr lang="zh-TW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zh-TW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內需消費潛力</a:t>
            </a:r>
            <a:r>
              <a:rPr lang="zh-TW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龐大</a:t>
            </a:r>
            <a:endParaRPr lang="en-US" altLang="zh-TW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571500" indent="-304800" algn="just">
              <a:lnSpc>
                <a:spcPts val="3000"/>
              </a:lnSpc>
              <a:buFont typeface="Wingdings" panose="05000000000000000000" pitchFamily="2" charset="2"/>
              <a:buChar char="Ø"/>
            </a:pP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臺灣與東協及南亞經貿網絡緊密</a:t>
            </a:r>
            <a:endParaRPr lang="en-US" altLang="zh-TW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803275" indent="-260350" algn="just">
              <a:lnSpc>
                <a:spcPts val="2500"/>
              </a:lnSpc>
            </a:pP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─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我國對東協國家之出口占我國出口總值</a:t>
            </a:r>
            <a: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18.1%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，僅次於中國大陸</a:t>
            </a:r>
            <a: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(2015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lang="en-US" altLang="zh-TW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just">
              <a:lnSpc>
                <a:spcPts val="2500"/>
              </a:lnSpc>
            </a:pP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─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臺</a:t>
            </a:r>
            <a:r>
              <a:rPr lang="zh-TW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商</a:t>
            </a:r>
            <a:r>
              <a:rPr lang="zh-TW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對東協國家投資累計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高</a:t>
            </a:r>
            <a:r>
              <a:rPr lang="zh-TW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達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869</a:t>
            </a:r>
            <a:r>
              <a:rPr lang="zh-TW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億美元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，僅次於中國大陸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截至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2015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just">
              <a:lnSpc>
                <a:spcPts val="2500"/>
              </a:lnSpc>
            </a:pP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─</a:t>
            </a:r>
            <a:r>
              <a:rPr lang="zh-TW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外籍配偶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累計近</a:t>
            </a:r>
            <a: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51.7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萬人，其中來自東協突破</a:t>
            </a:r>
            <a: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14.5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萬人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截至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7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</a:p>
          <a:p>
            <a:pPr marL="803275" indent="-803275" algn="just">
              <a:lnSpc>
                <a:spcPts val="2500"/>
              </a:lnSpc>
            </a:pP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─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藍領</a:t>
            </a:r>
            <a:r>
              <a:rPr lang="zh-TW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外勞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已接近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59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萬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人</a:t>
            </a:r>
            <a: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(2015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，主要來自印尼、越南、菲律賓及泰國</a:t>
            </a:r>
            <a:endParaRPr lang="zh-TW" altLang="en-US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9982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9552" y="1275"/>
            <a:ext cx="8229600" cy="1143000"/>
          </a:xfrm>
        </p:spPr>
        <p:txBody>
          <a:bodyPr/>
          <a:lstStyle/>
          <a:p>
            <a:r>
              <a:rPr lang="zh-TW" altLang="en-US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貳、現況</a:t>
            </a: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分析</a:t>
            </a:r>
            <a:r>
              <a:rPr lang="en-US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(2/2)</a:t>
            </a:r>
            <a:endParaRPr lang="zh-TW" altLang="en-US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7544" y="1124744"/>
            <a:ext cx="8424936" cy="5184576"/>
          </a:xfrm>
        </p:spPr>
        <p:txBody>
          <a:bodyPr>
            <a:normAutofit/>
          </a:bodyPr>
          <a:lstStyle/>
          <a:p>
            <a:pPr marL="628650" indent="-628650" algn="just">
              <a:lnSpc>
                <a:spcPts val="3200"/>
              </a:lnSpc>
              <a:spcAft>
                <a:spcPts val="1200"/>
              </a:spcAft>
              <a:buFont typeface="+mj-ea"/>
              <a:buAutoNum type="ea1ChtPeriod"/>
            </a:pPr>
            <a:endParaRPr lang="zh-TW" altLang="en-US" u="sng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ts val="3200"/>
              </a:lnSpc>
              <a:spcAft>
                <a:spcPts val="1200"/>
              </a:spcAft>
            </a:pPr>
            <a:endParaRPr lang="zh-TW" altLang="en-US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BCA121B3-707D-4252-8533-CD69DCF41C5A}" type="slidenum">
              <a:rPr lang="zh-TW" altLang="en-US" smtClean="0"/>
              <a:t>5</a:t>
            </a:fld>
            <a:endParaRPr lang="zh-TW" altLang="en-US" dirty="0"/>
          </a:p>
        </p:txBody>
      </p:sp>
      <p:sp>
        <p:nvSpPr>
          <p:cNvPr id="5" name="文字方塊 4"/>
          <p:cNvSpPr txBox="1"/>
          <p:nvPr/>
        </p:nvSpPr>
        <p:spPr>
          <a:xfrm>
            <a:off x="971600" y="1412776"/>
            <a:ext cx="7200800" cy="38369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just">
              <a:lnSpc>
                <a:spcPts val="4000"/>
              </a:lnSpc>
              <a:buFont typeface="Wingdings" panose="05000000000000000000" pitchFamily="2" charset="2"/>
              <a:buChar char="l"/>
            </a:pPr>
            <a:r>
              <a:rPr lang="zh-TW" altLang="en-US" sz="2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課題</a:t>
            </a:r>
            <a:r>
              <a:rPr lang="zh-TW" altLang="en-US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因應</a:t>
            </a:r>
            <a:endParaRPr lang="en-US" altLang="zh-TW" sz="2800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571500" indent="-304800" algn="just">
              <a:lnSpc>
                <a:spcPts val="3600"/>
              </a:lnSpc>
              <a:buFont typeface="Wingdings" panose="05000000000000000000" pitchFamily="2" charset="2"/>
              <a:buChar char="Ø"/>
            </a:pPr>
            <a:r>
              <a:rPr lang="zh-TW" altLang="en-US" sz="2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東協、南亞及紐澳</a:t>
            </a:r>
            <a:r>
              <a:rPr lang="zh-TW" altLang="zh-TW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各國</a:t>
            </a:r>
            <a:r>
              <a:rPr lang="zh-TW" altLang="zh-TW" sz="2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種族多元、文化各</a:t>
            </a:r>
            <a:r>
              <a:rPr lang="zh-TW" altLang="zh-TW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異</a:t>
            </a:r>
            <a:r>
              <a:rPr lang="zh-TW" altLang="en-US" sz="2400" b="1" dirty="0" smtClean="0">
                <a:latin typeface="標楷體"/>
                <a:ea typeface="標楷體"/>
                <a:cs typeface="Times New Roman" panose="02020603050405020304" pitchFamily="18" charset="0"/>
              </a:rPr>
              <a:t>：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各國語言、文化、消費者偏好、</a:t>
            </a:r>
            <a:r>
              <a:rPr lang="zh-TW" altLang="zh-TW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政治體制與經濟發展程度差異極大，在某一個國家的經驗無法套用在其他國家</a:t>
            </a:r>
            <a:endParaRPr lang="en-US" altLang="zh-TW" sz="24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571500" indent="-304800" algn="just">
              <a:lnSpc>
                <a:spcPts val="3600"/>
              </a:lnSpc>
              <a:buFont typeface="Wingdings" panose="05000000000000000000" pitchFamily="2" charset="2"/>
              <a:buChar char="Ø"/>
            </a:pPr>
            <a:r>
              <a:rPr lang="zh-TW" altLang="zh-TW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東協</a:t>
            </a:r>
            <a:r>
              <a:rPr lang="zh-TW" altLang="en-US" sz="2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及</a:t>
            </a:r>
            <a:r>
              <a:rPr lang="zh-TW" altLang="en-US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南亞</a:t>
            </a:r>
            <a:r>
              <a:rPr lang="zh-TW" altLang="zh-TW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國家屢見動盪</a:t>
            </a:r>
            <a:r>
              <a:rPr lang="zh-TW" altLang="en-US" sz="2400" b="1" dirty="0" smtClean="0">
                <a:latin typeface="標楷體"/>
                <a:ea typeface="標楷體"/>
                <a:cs typeface="Times New Roman" panose="02020603050405020304" pitchFamily="18" charset="0"/>
              </a:rPr>
              <a:t>：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部分國家</a:t>
            </a:r>
            <a:r>
              <a:rPr lang="zh-TW" altLang="en-US" sz="2400" dirty="0" smtClean="0">
                <a:latin typeface="標楷體"/>
                <a:ea typeface="標楷體"/>
                <a:cs typeface="Times New Roman" panose="02020603050405020304" pitchFamily="18" charset="0"/>
              </a:rPr>
              <a:t>近年來政治動盪、勞資糾紛頻傳，以及受</a:t>
            </a:r>
            <a:r>
              <a:rPr lang="zh-TW" altLang="zh-TW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族群衝突干擾，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甚至有排華情緒</a:t>
            </a:r>
            <a:r>
              <a:rPr lang="zh-TW" altLang="zh-TW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，使經貿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推展</a:t>
            </a:r>
            <a:r>
              <a:rPr lang="zh-TW" altLang="zh-TW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工作複雜化</a:t>
            </a:r>
            <a:endParaRPr lang="en-US" altLang="zh-TW" sz="24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9795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240538" y="6453336"/>
            <a:ext cx="765175" cy="217488"/>
          </a:xfrm>
        </p:spPr>
        <p:txBody>
          <a:bodyPr/>
          <a:lstStyle/>
          <a:p>
            <a:pPr>
              <a:defRPr/>
            </a:pPr>
            <a:fld id="{9D67ABC2-CCE1-4673-88DF-BECE1D4C9B1E}" type="slidenum">
              <a:rPr lang="en-US" altLang="zh-TW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6</a:t>
            </a:fld>
            <a:endParaRPr lang="en-US" altLang="zh-TW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標題 1"/>
          <p:cNvSpPr txBox="1">
            <a:spLocks/>
          </p:cNvSpPr>
          <p:nvPr/>
        </p:nvSpPr>
        <p:spPr>
          <a:xfrm>
            <a:off x="-1" y="116632"/>
            <a:ext cx="9143999" cy="720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參</a:t>
            </a: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、計畫目標</a:t>
            </a:r>
            <a:endParaRPr lang="zh-TW" altLang="en-US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2" name="Rounded Rectangle 82"/>
          <p:cNvSpPr/>
          <p:nvPr/>
        </p:nvSpPr>
        <p:spPr bwMode="auto">
          <a:xfrm>
            <a:off x="628694" y="1217440"/>
            <a:ext cx="918970" cy="510778"/>
          </a:xfrm>
          <a:prstGeom prst="roundRect">
            <a:avLst/>
          </a:prstGeom>
          <a:noFill/>
          <a:ln w="19050">
            <a:solidFill>
              <a:schemeClr val="accent2">
                <a:lumMod val="7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>
              <a:spcBef>
                <a:spcPct val="10000"/>
              </a:spcBef>
            </a:pPr>
            <a:endParaRPr lang="zh-TW" altLang="en-US" sz="2400" b="1" kern="100">
              <a:ea typeface="標楷體"/>
              <a:cs typeface="Times New Roman"/>
            </a:endParaRPr>
          </a:p>
        </p:txBody>
      </p:sp>
      <p:sp>
        <p:nvSpPr>
          <p:cNvPr id="13" name="圓角矩形 12"/>
          <p:cNvSpPr/>
          <p:nvPr/>
        </p:nvSpPr>
        <p:spPr>
          <a:xfrm>
            <a:off x="1860494" y="965287"/>
            <a:ext cx="6562720" cy="960263"/>
          </a:xfrm>
          <a:prstGeom prst="roundRect">
            <a:avLst/>
          </a:prstGeom>
          <a:noFill/>
          <a:ln w="19050">
            <a:solidFill>
              <a:schemeClr val="accent2">
                <a:lumMod val="7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>
              <a:spcBef>
                <a:spcPct val="10000"/>
              </a:spcBef>
            </a:pPr>
            <a:r>
              <a:rPr lang="zh-TW" altLang="en-US" sz="2400" b="1" kern="100" dirty="0" smtClean="0">
                <a:ea typeface="標楷體"/>
                <a:cs typeface="Times New Roman"/>
              </a:rPr>
              <a:t>創造互利共贏的新合作模式，</a:t>
            </a:r>
            <a:endParaRPr lang="en-US" altLang="zh-TW" sz="2400" b="1" kern="100" dirty="0" smtClean="0">
              <a:ea typeface="標楷體"/>
              <a:cs typeface="Times New Roman"/>
            </a:endParaRPr>
          </a:p>
          <a:p>
            <a:pPr algn="ctr">
              <a:spcBef>
                <a:spcPct val="10000"/>
              </a:spcBef>
            </a:pPr>
            <a:r>
              <a:rPr lang="zh-TW" altLang="zh-TW" sz="2400" b="1" kern="100" dirty="0" smtClean="0">
                <a:ea typeface="標楷體"/>
                <a:cs typeface="Times New Roman"/>
              </a:rPr>
              <a:t>建立「</a:t>
            </a:r>
            <a:r>
              <a:rPr lang="zh-TW" altLang="zh-TW" sz="2400" b="1" kern="100" dirty="0">
                <a:ea typeface="標楷體"/>
                <a:cs typeface="Times New Roman"/>
              </a:rPr>
              <a:t>經濟共同體意識</a:t>
            </a:r>
            <a:r>
              <a:rPr lang="zh-TW" altLang="zh-TW" sz="2400" b="1" kern="100" dirty="0" smtClean="0">
                <a:ea typeface="標楷體"/>
                <a:cs typeface="Times New Roman"/>
              </a:rPr>
              <a:t>」</a:t>
            </a:r>
            <a:endParaRPr kumimoji="1" lang="zh-TW" altLang="en-US" sz="24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5" name="Rounded Rectangle 82"/>
          <p:cNvSpPr/>
          <p:nvPr/>
        </p:nvSpPr>
        <p:spPr bwMode="auto">
          <a:xfrm>
            <a:off x="675312" y="2180338"/>
            <a:ext cx="872352" cy="4272998"/>
          </a:xfrm>
          <a:prstGeom prst="roundRect">
            <a:avLst/>
          </a:prstGeom>
          <a:noFill/>
          <a:ln w="19050">
            <a:solidFill>
              <a:schemeClr val="accent2">
                <a:lumMod val="75000"/>
              </a:schemeClr>
            </a:solidFill>
          </a:ln>
          <a:effectLst>
            <a:outerShdw blurRad="44450" dist="27940" dir="5400000" algn="ctr">
              <a:srgbClr val="000000">
                <a:alpha val="0"/>
              </a:srgbClr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indent="85725"/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indent="85725"/>
            <a:endParaRPr lang="en-US" altLang="zh-TW" sz="24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indent="85725"/>
            <a:endParaRPr lang="en-US" altLang="zh-TW" sz="24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indent="85725"/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計</a:t>
            </a:r>
            <a:endParaRPr lang="en-US" altLang="zh-TW" sz="2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indent="85725"/>
            <a:r>
              <a:rPr lang="zh-TW" altLang="en-US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畫</a:t>
            </a:r>
            <a:endParaRPr lang="en-US" altLang="zh-TW" sz="2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indent="85725"/>
            <a:r>
              <a:rPr lang="zh-TW" altLang="en-US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目</a:t>
            </a:r>
            <a:endParaRPr lang="en-US" altLang="zh-TW" sz="2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indent="85725"/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標</a:t>
            </a:r>
            <a:endParaRPr lang="en-US" altLang="zh-TW" sz="2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indent="85725"/>
            <a:endParaRPr lang="en-US" altLang="zh-TW" sz="24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indent="85725"/>
            <a:endParaRPr lang="en-US" altLang="zh-TW" sz="2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indent="85725"/>
            <a:endParaRPr lang="en-US" altLang="zh-TW" sz="2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>
              <a:spcBef>
                <a:spcPct val="10000"/>
              </a:spcBef>
            </a:pPr>
            <a:endParaRPr lang="zh-TW" altLang="en-US" sz="2400" b="1" kern="100" dirty="0">
              <a:solidFill>
                <a:schemeClr val="dk1"/>
              </a:solidFill>
              <a:ea typeface="標楷體"/>
              <a:cs typeface="Times New Roman"/>
            </a:endParaRPr>
          </a:p>
        </p:txBody>
      </p:sp>
      <p:sp>
        <p:nvSpPr>
          <p:cNvPr id="17" name="Text Box 18"/>
          <p:cNvSpPr txBox="1">
            <a:spLocks noChangeAspect="1" noChangeArrowheads="1"/>
          </p:cNvSpPr>
          <p:nvPr/>
        </p:nvSpPr>
        <p:spPr bwMode="ltGray">
          <a:xfrm>
            <a:off x="1835696" y="2132856"/>
            <a:ext cx="6587518" cy="4464496"/>
          </a:xfrm>
          <a:prstGeom prst="round2Diag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noAutofit/>
          </a:bodyPr>
          <a:lstStyle>
            <a:lvl1pPr algn="l" eaLnBrk="0" hangingPunct="0">
              <a:spcBef>
                <a:spcPct val="0"/>
              </a:spcBef>
              <a:defRPr kumimoji="1" sz="28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algn="l" eaLnBrk="0" hangingPunct="0">
              <a:spcBef>
                <a:spcPct val="0"/>
              </a:spcBef>
              <a:defRPr kumimoji="1" sz="28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algn="l" eaLnBrk="0" hangingPunct="0">
              <a:spcBef>
                <a:spcPct val="0"/>
              </a:spcBef>
              <a:defRPr kumimoji="1" sz="28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algn="l" eaLnBrk="0" hangingPunct="0">
              <a:spcBef>
                <a:spcPct val="0"/>
              </a:spcBef>
              <a:defRPr kumimoji="1" sz="28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algn="l" eaLnBrk="0" hangingPunct="0">
              <a:spcBef>
                <a:spcPct val="0"/>
              </a:spcBef>
              <a:defRPr kumimoji="1" sz="28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b="1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>
              <a:lnSpc>
                <a:spcPts val="2500"/>
              </a:lnSpc>
              <a:spcBef>
                <a:spcPts val="0"/>
              </a:spcBef>
            </a:pPr>
            <a:r>
              <a:rPr lang="zh-TW" altLang="zh-TW" sz="2000" u="sng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經濟</a:t>
            </a:r>
            <a:r>
              <a:rPr lang="zh-TW" altLang="zh-TW" sz="2000" u="sng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發展的繁榮夥伴</a:t>
            </a:r>
          </a:p>
          <a:p>
            <a:pPr marL="266700" indent="-266700">
              <a:lnSpc>
                <a:spcPts val="2200"/>
              </a:lnSpc>
            </a:pP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˙</a:t>
            </a:r>
            <a:r>
              <a:rPr lang="zh-TW" altLang="zh-TW" sz="1800" b="0" dirty="0">
                <a:latin typeface="標楷體" panose="03000509000000000000" pitchFamily="65" charset="-120"/>
                <a:ea typeface="標楷體" panose="03000509000000000000" pitchFamily="65" charset="-120"/>
              </a:rPr>
              <a:t>擴大與夥伴國貿易與投資雙向交流，推動產業供應鏈之整合、內需市場的連結，建立新經貿夥伴關係</a:t>
            </a:r>
          </a:p>
          <a:p>
            <a:pPr eaLnBrk="1" hangingPunct="1">
              <a:lnSpc>
                <a:spcPts val="2500"/>
              </a:lnSpc>
              <a:spcBef>
                <a:spcPts val="600"/>
              </a:spcBef>
            </a:pPr>
            <a:r>
              <a:rPr lang="zh-TW" altLang="zh-TW" sz="2000" u="sng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人才資源的共享夥伴</a:t>
            </a:r>
          </a:p>
          <a:p>
            <a:pPr marL="266700" indent="-266700">
              <a:lnSpc>
                <a:spcPts val="2200"/>
              </a:lnSpc>
            </a:pP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˙</a:t>
            </a:r>
            <a:r>
              <a:rPr lang="zh-TW" altLang="zh-TW" sz="1800" b="0" dirty="0">
                <a:latin typeface="標楷體" panose="03000509000000000000" pitchFamily="65" charset="-120"/>
                <a:ea typeface="標楷體" panose="03000509000000000000" pitchFamily="65" charset="-120"/>
              </a:rPr>
              <a:t>深化雙邊學者、學生</a:t>
            </a:r>
            <a:r>
              <a:rPr lang="zh-TW" altLang="zh-TW" sz="1800" b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sz="1800" b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產業</a:t>
            </a:r>
            <a:r>
              <a:rPr lang="zh-TW" altLang="zh-TW" sz="1800" b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人</a:t>
            </a:r>
            <a:r>
              <a:rPr lang="zh-TW" altLang="en-US" sz="1800" b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力</a:t>
            </a:r>
            <a:r>
              <a:rPr lang="zh-TW" altLang="zh-TW" sz="1800" b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的交流</a:t>
            </a:r>
            <a:r>
              <a:rPr lang="zh-TW" altLang="en-US" sz="1800" b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與</a:t>
            </a:r>
            <a:r>
              <a:rPr lang="zh-TW" altLang="zh-TW" sz="1800" b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培育，</a:t>
            </a:r>
            <a:r>
              <a:rPr lang="zh-TW" altLang="zh-TW" sz="1800" b="0" dirty="0">
                <a:latin typeface="標楷體" panose="03000509000000000000" pitchFamily="65" charset="-120"/>
                <a:ea typeface="標楷體" panose="03000509000000000000" pitchFamily="65" charset="-120"/>
              </a:rPr>
              <a:t>促進與夥伴國人才資源的互補與共享</a:t>
            </a:r>
          </a:p>
          <a:p>
            <a:pPr eaLnBrk="1" hangingPunct="1">
              <a:lnSpc>
                <a:spcPts val="2500"/>
              </a:lnSpc>
              <a:spcBef>
                <a:spcPts val="600"/>
              </a:spcBef>
            </a:pPr>
            <a:r>
              <a:rPr lang="zh-TW" altLang="zh-TW" sz="2000" u="sng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生活品質的創新夥伴</a:t>
            </a:r>
          </a:p>
          <a:p>
            <a:pPr marL="266700" indent="-266700">
              <a:lnSpc>
                <a:spcPts val="2200"/>
              </a:lnSpc>
            </a:pP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˙</a:t>
            </a:r>
            <a:r>
              <a:rPr lang="zh-TW" altLang="zh-TW" sz="1800" b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推動</a:t>
            </a:r>
            <a:r>
              <a:rPr lang="zh-TW" altLang="zh-TW" sz="1800" b="0" dirty="0">
                <a:latin typeface="標楷體" panose="03000509000000000000" pitchFamily="65" charset="-120"/>
                <a:ea typeface="標楷體" panose="03000509000000000000" pitchFamily="65" charset="-120"/>
              </a:rPr>
              <a:t>醫療、科技、文化、觀光、</a:t>
            </a:r>
            <a:r>
              <a:rPr lang="zh-TW" altLang="zh-TW" sz="1800" b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農業</a:t>
            </a:r>
            <a:r>
              <a:rPr lang="zh-TW" altLang="en-US" sz="1800" b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、中小企業</a:t>
            </a:r>
            <a:r>
              <a:rPr lang="zh-TW" altLang="zh-TW" sz="1800" b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等</a:t>
            </a:r>
            <a:r>
              <a:rPr lang="zh-TW" altLang="zh-TW" sz="1800" b="0" dirty="0">
                <a:latin typeface="標楷體" panose="03000509000000000000" pitchFamily="65" charset="-120"/>
                <a:ea typeface="標楷體" panose="03000509000000000000" pitchFamily="65" charset="-120"/>
              </a:rPr>
              <a:t>合作，提升夥伴國生活水準，並延伸我國軟</a:t>
            </a:r>
            <a:r>
              <a:rPr lang="zh-TW" altLang="zh-TW" sz="1800" b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實力</a:t>
            </a:r>
            <a:endParaRPr lang="zh-TW" altLang="zh-TW" sz="1800" b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hangingPunct="1">
              <a:lnSpc>
                <a:spcPts val="2500"/>
              </a:lnSpc>
              <a:spcBef>
                <a:spcPts val="600"/>
              </a:spcBef>
            </a:pPr>
            <a:r>
              <a:rPr lang="zh-TW" altLang="zh-TW" sz="2000" u="sng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國際鏈結的互惠夥伴</a:t>
            </a:r>
          </a:p>
          <a:p>
            <a:pPr marL="266700" indent="-266700">
              <a:lnSpc>
                <a:spcPts val="2200"/>
              </a:lnSpc>
            </a:pP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˙</a:t>
            </a:r>
            <a:r>
              <a:rPr lang="zh-TW" altLang="zh-TW" sz="1800" b="0" dirty="0">
                <a:latin typeface="標楷體" panose="03000509000000000000" pitchFamily="65" charset="-120"/>
                <a:ea typeface="標楷體" panose="03000509000000000000" pitchFamily="65" charset="-120"/>
              </a:rPr>
              <a:t>擴大與夥伴國的多邊與雙邊制度化合作，加強協商及對話，並化解爭議與分歧，共同促進區域的安定與繁榮</a:t>
            </a:r>
          </a:p>
          <a:p>
            <a:pPr eaLnBrk="1" hangingPunct="1">
              <a:lnSpc>
                <a:spcPts val="2500"/>
              </a:lnSpc>
              <a:spcBef>
                <a:spcPts val="0"/>
              </a:spcBef>
            </a:pPr>
            <a:endParaRPr lang="zh-TW" altLang="zh-TW" sz="2000" u="sng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hangingPunct="1">
              <a:lnSpc>
                <a:spcPts val="2500"/>
              </a:lnSpc>
              <a:spcBef>
                <a:spcPts val="0"/>
              </a:spcBef>
            </a:pPr>
            <a:endParaRPr lang="zh-TW" altLang="zh-TW" sz="2000" u="sng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hangingPunct="1">
              <a:lnSpc>
                <a:spcPts val="2500"/>
              </a:lnSpc>
              <a:spcBef>
                <a:spcPts val="0"/>
              </a:spcBef>
            </a:pPr>
            <a:endParaRPr lang="zh-TW" altLang="en-US" sz="2000" kern="100" dirty="0">
              <a:latin typeface="標楷體" panose="03000509000000000000" pitchFamily="65" charset="-120"/>
              <a:ea typeface="標楷體" panose="03000509000000000000" pitchFamily="65" charset="-120"/>
              <a:cs typeface="Times New Roman"/>
            </a:endParaRPr>
          </a:p>
          <a:p>
            <a:pPr eaLnBrk="1" hangingPunct="1">
              <a:lnSpc>
                <a:spcPts val="2500"/>
              </a:lnSpc>
              <a:spcBef>
                <a:spcPts val="0"/>
              </a:spcBef>
            </a:pPr>
            <a:endParaRPr lang="zh-TW" altLang="zh-TW" sz="2000" u="sng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 eaLnBrk="1" hangingPunct="1">
              <a:lnSpc>
                <a:spcPts val="2500"/>
              </a:lnSpc>
              <a:spcBef>
                <a:spcPts val="0"/>
              </a:spcBef>
            </a:pPr>
            <a:endParaRPr lang="zh-TW" altLang="en-US" sz="2000" u="sng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11560" y="1234663"/>
            <a:ext cx="890357" cy="461665"/>
          </a:xfrm>
          <a:prstGeom prst="rect">
            <a:avLst/>
          </a:prstGeom>
          <a:noFill/>
          <a:ln w="190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indent="85725"/>
            <a:r>
              <a:rPr lang="zh-TW" altLang="en-US" sz="2400" b="1" dirty="0">
                <a:solidFill>
                  <a:schemeClr val="dk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願景</a:t>
            </a:r>
            <a:endParaRPr lang="en-US" altLang="zh-TW" sz="2400" b="1" dirty="0">
              <a:solidFill>
                <a:schemeClr val="dk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57237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93204" y="13711"/>
            <a:ext cx="8229600" cy="1143000"/>
          </a:xfrm>
        </p:spPr>
        <p:txBody>
          <a:bodyPr>
            <a:normAutofit/>
          </a:bodyPr>
          <a:lstStyle/>
          <a:p>
            <a:pPr lvl="0"/>
            <a:r>
              <a:rPr lang="zh-TW" altLang="en-US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肆</a:t>
            </a: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、推動重點</a:t>
            </a:r>
            <a:endParaRPr lang="zh-TW" altLang="en-US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121B3-707D-4252-8533-CD69DCF41C5A}" type="slidenum">
              <a:rPr lang="zh-TW" altLang="en-US" smtClean="0"/>
              <a:t>7</a:t>
            </a:fld>
            <a:endParaRPr lang="zh-TW" altLang="en-US"/>
          </a:p>
        </p:txBody>
      </p:sp>
      <p:sp>
        <p:nvSpPr>
          <p:cNvPr id="7" name="圓角矩形 6"/>
          <p:cNvSpPr/>
          <p:nvPr/>
        </p:nvSpPr>
        <p:spPr>
          <a:xfrm>
            <a:off x="323529" y="1124744"/>
            <a:ext cx="1440160" cy="475252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lIns="36000" tIns="36000" rIns="36000" bIns="36000" rtlCol="0" anchor="t">
            <a:noAutofit/>
          </a:bodyPr>
          <a:lstStyle/>
          <a:p>
            <a:pPr algn="ctr"/>
            <a:r>
              <a:rPr lang="zh-TW" altLang="en-US" sz="2000" b="1" u="sng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核心理念</a:t>
            </a:r>
          </a:p>
          <a:p>
            <a:pPr marL="179388" indent="-179388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長期深耕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79388" indent="-179388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多元開展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79388" indent="-179388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雙向互惠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1" name="圓角化對角線角落矩形 10"/>
          <p:cNvSpPr/>
          <p:nvPr/>
        </p:nvSpPr>
        <p:spPr>
          <a:xfrm>
            <a:off x="1907704" y="1124744"/>
            <a:ext cx="5400600" cy="4752528"/>
          </a:xfrm>
          <a:prstGeom prst="round2Diag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lIns="36000" tIns="36000" rIns="36000" bIns="36000" rtlCol="0" anchor="ctr">
            <a:noAutofit/>
          </a:bodyPr>
          <a:lstStyle/>
          <a:p>
            <a:pPr>
              <a:lnSpc>
                <a:spcPct val="200000"/>
              </a:lnSpc>
            </a:pP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圓角矩形 11"/>
          <p:cNvSpPr/>
          <p:nvPr/>
        </p:nvSpPr>
        <p:spPr>
          <a:xfrm>
            <a:off x="2082550" y="1628800"/>
            <a:ext cx="5081738" cy="115212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zh-TW" altLang="en-US" sz="2000" b="1" u="sng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經貿合作</a:t>
            </a:r>
            <a:endParaRPr lang="en-US" altLang="zh-TW" sz="2000" b="1" u="sng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endParaRPr lang="zh-TW" altLang="en-US" u="sng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2195736" y="2103754"/>
            <a:ext cx="979877" cy="523220"/>
          </a:xfrm>
          <a:prstGeom prst="rect">
            <a:avLst/>
          </a:prstGeom>
          <a:ln w="31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sz="1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產業價值鏈整合</a:t>
            </a:r>
            <a:endParaRPr lang="zh-TW" altLang="en-US" sz="14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5" name="圓角矩形 14"/>
          <p:cNvSpPr/>
          <p:nvPr/>
        </p:nvSpPr>
        <p:spPr>
          <a:xfrm>
            <a:off x="7532889" y="1124744"/>
            <a:ext cx="1440160" cy="475252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lIns="36000" tIns="36000" rIns="36000" bIns="36000" rtlCol="0" anchor="t">
            <a:noAutofit/>
          </a:bodyPr>
          <a:lstStyle/>
          <a:p>
            <a:pPr algn="ctr"/>
            <a:r>
              <a:rPr lang="zh-TW" altLang="en-US" sz="2000" b="1" u="sng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目標巿</a:t>
            </a:r>
            <a:r>
              <a:rPr lang="zh-TW" altLang="en-US" sz="2000" b="1" u="sng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場</a:t>
            </a:r>
            <a:endParaRPr lang="en-US" altLang="zh-TW" sz="2000" b="1" u="sng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79388" indent="-179388">
              <a:lnSpc>
                <a:spcPct val="300000"/>
              </a:lnSpc>
              <a:buFont typeface="Wingdings" panose="05000000000000000000" pitchFamily="2" charset="2"/>
              <a:buChar char="l"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東協十國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79388" indent="-179388">
              <a:spcBef>
                <a:spcPts val="600"/>
              </a:spcBef>
              <a:buFont typeface="Wingdings" panose="05000000000000000000" pitchFamily="2" charset="2"/>
              <a:buChar char="l"/>
            </a:pPr>
            <a:r>
              <a:rPr lang="zh-TW" altLang="en-US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南亞六國</a:t>
            </a:r>
            <a:endParaRPr lang="en-US" altLang="zh-TW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79388" indent="-179388">
              <a:spcBef>
                <a:spcPts val="1800"/>
              </a:spcBef>
              <a:buFont typeface="Wingdings" panose="05000000000000000000" pitchFamily="2" charset="2"/>
              <a:buChar char="l"/>
            </a:pPr>
            <a:r>
              <a:rPr lang="zh-TW" altLang="en-US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澳洲、紐西蘭</a:t>
            </a:r>
            <a:endParaRPr lang="zh-TW" altLang="en-US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6" name="文字方塊 15"/>
          <p:cNvSpPr txBox="1"/>
          <p:nvPr/>
        </p:nvSpPr>
        <p:spPr>
          <a:xfrm>
            <a:off x="4211960" y="2113692"/>
            <a:ext cx="888705" cy="523220"/>
          </a:xfrm>
          <a:prstGeom prst="rect">
            <a:avLst/>
          </a:prstGeom>
          <a:ln w="31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sz="1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基建工程合作</a:t>
            </a:r>
            <a:endParaRPr lang="zh-TW" altLang="en-US" sz="1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5148064" y="2113692"/>
            <a:ext cx="870344" cy="523220"/>
          </a:xfrm>
          <a:prstGeom prst="rect">
            <a:avLst/>
          </a:prstGeom>
          <a:ln w="31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sz="1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巿場進入支持</a:t>
            </a:r>
            <a:endParaRPr lang="zh-TW" altLang="en-US" sz="1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8" name="文字方塊 17"/>
          <p:cNvSpPr txBox="1"/>
          <p:nvPr/>
        </p:nvSpPr>
        <p:spPr>
          <a:xfrm>
            <a:off x="6084168" y="2113692"/>
            <a:ext cx="952160" cy="523220"/>
          </a:xfrm>
          <a:prstGeom prst="rect">
            <a:avLst/>
          </a:prstGeom>
          <a:ln w="31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sz="1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創新創業</a:t>
            </a:r>
            <a:endParaRPr lang="en-US" altLang="zh-TW" sz="1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1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交流</a:t>
            </a:r>
            <a:endParaRPr lang="zh-TW" altLang="en-US" sz="14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9" name="圓角矩形 18"/>
          <p:cNvSpPr/>
          <p:nvPr/>
        </p:nvSpPr>
        <p:spPr>
          <a:xfrm>
            <a:off x="3896302" y="3278772"/>
            <a:ext cx="1518416" cy="245448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lIns="36000" tIns="36000" rIns="36000" bIns="36000" rtlCol="0" anchor="t">
            <a:noAutofit/>
          </a:bodyPr>
          <a:lstStyle/>
          <a:p>
            <a:pPr algn="ctr">
              <a:spcAft>
                <a:spcPts val="1200"/>
              </a:spcAft>
            </a:pPr>
            <a:r>
              <a:rPr lang="zh-TW" altLang="en-US" sz="2000" b="1" u="sng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人才交流</a:t>
            </a:r>
            <a:endParaRPr lang="zh-TW" altLang="en-US" sz="2000" b="1" u="sng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79388" indent="-179388">
              <a:lnSpc>
                <a:spcPts val="2600"/>
              </a:lnSpc>
              <a:buFont typeface="Wingdings" panose="05000000000000000000" pitchFamily="2" charset="2"/>
              <a:buChar char="l"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教育深耕</a:t>
            </a:r>
          </a:p>
          <a:p>
            <a:pPr marL="179388" indent="-179388">
              <a:lnSpc>
                <a:spcPts val="2600"/>
              </a:lnSpc>
              <a:buFont typeface="Wingdings" panose="05000000000000000000" pitchFamily="2" charset="2"/>
              <a:buChar char="l"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產業人力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79388" indent="-179388">
              <a:lnSpc>
                <a:spcPts val="2600"/>
              </a:lnSpc>
              <a:buFont typeface="Wingdings" panose="05000000000000000000" pitchFamily="2" charset="2"/>
              <a:buChar char="l"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新住民力量發揮</a:t>
            </a:r>
          </a:p>
        </p:txBody>
      </p:sp>
      <p:sp>
        <p:nvSpPr>
          <p:cNvPr id="20" name="圓角矩形 19"/>
          <p:cNvSpPr/>
          <p:nvPr/>
        </p:nvSpPr>
        <p:spPr>
          <a:xfrm>
            <a:off x="2082550" y="3278773"/>
            <a:ext cx="1662432" cy="245448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lIns="36000" tIns="36000" rIns="36000" bIns="36000" rtlCol="0" anchor="t">
            <a:noAutofit/>
          </a:bodyPr>
          <a:lstStyle/>
          <a:p>
            <a:pPr algn="ctr">
              <a:spcAft>
                <a:spcPts val="1200"/>
              </a:spcAft>
            </a:pPr>
            <a:r>
              <a:rPr lang="zh-TW" altLang="en-US" sz="2000" b="1" u="sng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資源</a:t>
            </a:r>
            <a:r>
              <a:rPr lang="zh-TW" altLang="en-US" sz="2000" b="1" u="sng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共享</a:t>
            </a:r>
            <a:endParaRPr lang="zh-TW" altLang="en-US" sz="2000" b="1" u="sng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57188" indent="-182563">
              <a:lnSpc>
                <a:spcPts val="2200"/>
              </a:lnSpc>
              <a:buFont typeface="Wingdings" panose="05000000000000000000" pitchFamily="2" charset="2"/>
              <a:buChar char="l"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醫療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57188" indent="-182563">
              <a:lnSpc>
                <a:spcPts val="2200"/>
              </a:lnSpc>
              <a:buFont typeface="Wingdings" panose="05000000000000000000" pitchFamily="2" charset="2"/>
              <a:buChar char="l"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文化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57188" indent="-182563">
              <a:lnSpc>
                <a:spcPts val="2200"/>
              </a:lnSpc>
              <a:buFont typeface="Wingdings" panose="05000000000000000000" pitchFamily="2" charset="2"/>
              <a:buChar char="l"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觀光</a:t>
            </a:r>
          </a:p>
          <a:p>
            <a:pPr marL="357188" indent="-182563">
              <a:lnSpc>
                <a:spcPts val="2200"/>
              </a:lnSpc>
              <a:buFont typeface="Wingdings" panose="05000000000000000000" pitchFamily="2" charset="2"/>
              <a:buChar char="l"/>
            </a:pPr>
            <a:r>
              <a:rPr lang="zh-TW" altLang="en-US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科技</a:t>
            </a:r>
          </a:p>
          <a:p>
            <a:pPr marL="357188" indent="-182563">
              <a:lnSpc>
                <a:spcPts val="2200"/>
              </a:lnSpc>
              <a:buFont typeface="Wingdings" panose="05000000000000000000" pitchFamily="2" charset="2"/>
              <a:buChar char="l"/>
            </a:pPr>
            <a:r>
              <a:rPr lang="zh-TW" altLang="en-US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農業</a:t>
            </a:r>
            <a:endParaRPr lang="en-US" altLang="zh-TW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57188" indent="-182563">
              <a:lnSpc>
                <a:spcPts val="2200"/>
              </a:lnSpc>
              <a:buFont typeface="Wingdings" panose="05000000000000000000" pitchFamily="2" charset="2"/>
              <a:buChar char="l"/>
            </a:pPr>
            <a:r>
              <a:rPr lang="zh-TW" altLang="en-US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中小企業</a:t>
            </a:r>
          </a:p>
        </p:txBody>
      </p:sp>
      <p:sp>
        <p:nvSpPr>
          <p:cNvPr id="21" name="圓角矩形 20"/>
          <p:cNvSpPr/>
          <p:nvPr/>
        </p:nvSpPr>
        <p:spPr>
          <a:xfrm>
            <a:off x="5542344" y="3272738"/>
            <a:ext cx="1621944" cy="2460519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lIns="36000" tIns="36000" rIns="36000" bIns="36000" rtlCol="0" anchor="t">
            <a:noAutofit/>
          </a:bodyPr>
          <a:lstStyle/>
          <a:p>
            <a:pPr algn="ctr">
              <a:spcBef>
                <a:spcPts val="600"/>
              </a:spcBef>
              <a:spcAft>
                <a:spcPts val="1200"/>
              </a:spcAft>
            </a:pPr>
            <a:r>
              <a:rPr lang="zh-TW" altLang="en-US" sz="2000" b="1" u="sng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區域鏈結</a:t>
            </a:r>
            <a:endParaRPr lang="zh-TW" altLang="en-US" sz="2000" b="1" u="sng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79388" indent="-179388">
              <a:lnSpc>
                <a:spcPts val="2500"/>
              </a:lnSpc>
              <a:buFont typeface="Wingdings" panose="05000000000000000000" pitchFamily="2" charset="2"/>
              <a:buChar char="l"/>
            </a:pPr>
            <a:r>
              <a:rPr lang="zh-TW" altLang="en-US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區域整合</a:t>
            </a:r>
            <a:endParaRPr lang="zh-TW" altLang="en-US" dirty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179388" lvl="0" indent="-179388">
              <a:lnSpc>
                <a:spcPts val="2500"/>
              </a:lnSpc>
              <a:buFont typeface="Wingdings" panose="05000000000000000000" pitchFamily="2" charset="2"/>
              <a:buChar char="l"/>
            </a:pPr>
            <a:r>
              <a:rPr lang="zh-TW" altLang="en-US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協商</a:t>
            </a:r>
            <a:r>
              <a:rPr lang="zh-TW" altLang="en-US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對話</a:t>
            </a:r>
          </a:p>
          <a:p>
            <a:pPr marL="179388" indent="-179388">
              <a:lnSpc>
                <a:spcPts val="2500"/>
              </a:lnSpc>
              <a:buFont typeface="Wingdings" panose="05000000000000000000" pitchFamily="2" charset="2"/>
              <a:buChar char="l"/>
            </a:pPr>
            <a:r>
              <a:rPr lang="zh-TW" altLang="en-US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策略聯盟</a:t>
            </a:r>
            <a:endParaRPr lang="zh-TW" altLang="en-US" dirty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179388" indent="-179388">
              <a:lnSpc>
                <a:spcPts val="2500"/>
              </a:lnSpc>
              <a:buFont typeface="Wingdings" panose="05000000000000000000" pitchFamily="2" charset="2"/>
              <a:buChar char="l"/>
            </a:pP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僑民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網絡</a:t>
            </a:r>
          </a:p>
        </p:txBody>
      </p:sp>
      <p:sp>
        <p:nvSpPr>
          <p:cNvPr id="23" name="上-下雙向箭號 22"/>
          <p:cNvSpPr/>
          <p:nvPr/>
        </p:nvSpPr>
        <p:spPr>
          <a:xfrm>
            <a:off x="2734772" y="2779392"/>
            <a:ext cx="292904" cy="446550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4" name="上-下雙向箭號 23"/>
          <p:cNvSpPr/>
          <p:nvPr/>
        </p:nvSpPr>
        <p:spPr>
          <a:xfrm>
            <a:off x="4465013" y="2789062"/>
            <a:ext cx="292904" cy="446550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5" name="上-下雙向箭號 24"/>
          <p:cNvSpPr/>
          <p:nvPr/>
        </p:nvSpPr>
        <p:spPr>
          <a:xfrm>
            <a:off x="6151305" y="2780928"/>
            <a:ext cx="292904" cy="446550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2" name="矩形 21"/>
          <p:cNvSpPr/>
          <p:nvPr/>
        </p:nvSpPr>
        <p:spPr>
          <a:xfrm>
            <a:off x="1907704" y="6021288"/>
            <a:ext cx="5400600" cy="52821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lIns="36000" tIns="36000" rIns="36000" bIns="36000" rtlCol="0" anchor="t">
            <a:noAutofit/>
          </a:bodyPr>
          <a:lstStyle/>
          <a:p>
            <a:pPr marL="174625" algn="ctr"/>
            <a:r>
              <a:rPr lang="zh-TW" altLang="en-US" sz="2800" spc="1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以人為本</a:t>
            </a:r>
            <a:r>
              <a:rPr lang="en-US" altLang="zh-TW" sz="2800" spc="1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·</a:t>
            </a:r>
            <a:r>
              <a:rPr lang="zh-TW" altLang="en-US" sz="2800" spc="1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因地制宜</a:t>
            </a:r>
            <a:endParaRPr lang="zh-TW" altLang="en-US" sz="2800" spc="1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6" name="文字方塊 25"/>
          <p:cNvSpPr txBox="1"/>
          <p:nvPr/>
        </p:nvSpPr>
        <p:spPr>
          <a:xfrm>
            <a:off x="3203848" y="2113692"/>
            <a:ext cx="927720" cy="523220"/>
          </a:xfrm>
          <a:prstGeom prst="rect">
            <a:avLst/>
          </a:prstGeom>
          <a:ln w="31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sz="1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內需</a:t>
            </a:r>
            <a:r>
              <a:rPr lang="zh-TW" altLang="en-US" sz="1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市場連結</a:t>
            </a:r>
            <a:endParaRPr lang="zh-TW" altLang="en-US" sz="14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3347864" y="1052736"/>
            <a:ext cx="2563713" cy="49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sz="2000" b="1" u="sng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四大面向</a:t>
            </a:r>
            <a:endParaRPr lang="zh-TW" altLang="en-US" sz="2000" b="1" u="sng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774234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23853" y="332656"/>
            <a:ext cx="8229600" cy="490066"/>
          </a:xfrm>
        </p:spPr>
        <p:txBody>
          <a:bodyPr>
            <a:noAutofit/>
          </a:bodyPr>
          <a:lstStyle/>
          <a:p>
            <a:r>
              <a:rPr lang="zh-TW" altLang="en-US" sz="3600" b="1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一、經貿合作</a:t>
            </a:r>
            <a:r>
              <a:rPr lang="en-US" altLang="zh-TW" sz="32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(1/6)</a:t>
            </a:r>
            <a:endParaRPr lang="zh-TW" altLang="en-US" sz="32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8" name="內容版面配置區 2"/>
          <p:cNvSpPr>
            <a:spLocks noGrp="1"/>
          </p:cNvSpPr>
          <p:nvPr/>
        </p:nvSpPr>
        <p:spPr>
          <a:xfrm>
            <a:off x="423853" y="980328"/>
            <a:ext cx="7839826" cy="6480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25463" lvl="1" indent="-342900">
              <a:lnSpc>
                <a:spcPts val="4000"/>
              </a:lnSpc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l"/>
            </a:pP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改變臺灣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企業過去單向交流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，以東協及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南亞作為生產基地的出口代工型態，研擬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雙向之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產業投資、貿易交流合作模式，將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東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協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及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南亞市場作為我國內需市場之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延伸</a:t>
            </a:r>
            <a:endParaRPr lang="en-US" altLang="zh-TW" sz="24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525463" lvl="1" indent="-342900">
              <a:lnSpc>
                <a:spcPts val="4000"/>
              </a:lnSpc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l"/>
            </a:pP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未來臺灣與東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協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及南亞之經貿合作，經考量當地消費及基建之成長性，以及產業轉型之需求，爰擬由強化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產業價值鏈整合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內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需市場連結及基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建工程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合作等面向著手，並力求排除市場進入障礙</a:t>
            </a:r>
            <a:r>
              <a:rPr lang="zh-TW" altLang="zh-TW" sz="2400" dirty="0" smtClean="0">
                <a:latin typeface="Times New Roman"/>
                <a:ea typeface="標楷體"/>
                <a:cs typeface="Times New Roman"/>
              </a:rPr>
              <a:t>，</a:t>
            </a:r>
            <a:r>
              <a:rPr lang="zh-TW" altLang="en-US" sz="2400" dirty="0">
                <a:latin typeface="Times New Roman"/>
                <a:ea typeface="標楷體"/>
                <a:cs typeface="Times New Roman"/>
              </a:rPr>
              <a:t>藉由</a:t>
            </a:r>
            <a:r>
              <a:rPr lang="zh-TW" altLang="en-US" sz="2400" dirty="0" smtClean="0">
                <a:latin typeface="Times New Roman"/>
                <a:ea typeface="標楷體"/>
                <a:cs typeface="Times New Roman"/>
              </a:rPr>
              <a:t>產業價值</a:t>
            </a:r>
            <a:r>
              <a:rPr lang="zh-TW" altLang="zh-TW" sz="2400" dirty="0" smtClean="0">
                <a:latin typeface="Times New Roman"/>
                <a:ea typeface="標楷體"/>
                <a:cs typeface="Times New Roman"/>
              </a:rPr>
              <a:t>鏈</a:t>
            </a:r>
            <a:r>
              <a:rPr lang="zh-TW" altLang="en-US" sz="2400" dirty="0" smtClean="0">
                <a:latin typeface="Times New Roman"/>
                <a:ea typeface="標楷體"/>
                <a:cs typeface="Times New Roman"/>
              </a:rPr>
              <a:t>的重新定位與提升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，促進臺灣與夥伴國經濟的互補共榮</a:t>
            </a:r>
            <a:endParaRPr lang="en-US" altLang="zh-TW" sz="24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121B3-707D-4252-8533-CD69DCF41C5A}" type="slidenum">
              <a:rPr lang="zh-TW" altLang="en-US" smtClean="0"/>
              <a:t>8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871330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AA7CD-0155-465F-842F-5A71AD3F72AC}" type="slidenum">
              <a:rPr lang="zh-TW" altLang="en-US" smtClean="0"/>
              <a:t>9</a:t>
            </a:fld>
            <a:endParaRPr lang="zh-TW" altLang="en-US"/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4387121"/>
              </p:ext>
            </p:extLst>
          </p:nvPr>
        </p:nvGraphicFramePr>
        <p:xfrm>
          <a:off x="423852" y="908721"/>
          <a:ext cx="8324611" cy="5782419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255573"/>
                <a:gridCol w="5988919"/>
                <a:gridCol w="1080119"/>
              </a:tblGrid>
              <a:tr h="573597"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800" b="1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推動措施</a:t>
                      </a: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800" b="1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具體作法</a:t>
                      </a: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800" b="1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主</a:t>
                      </a:r>
                      <a:r>
                        <a:rPr lang="en-US" sz="1800" b="1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sz="1800" b="1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協</a:t>
                      </a:r>
                      <a:r>
                        <a:rPr lang="en-US" sz="1800" b="1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zh-TW" sz="1800" b="1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辦機關</a:t>
                      </a: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1762914">
                <a:tc rowSpan="4"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800" b="1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產業價值</a:t>
                      </a:r>
                      <a:r>
                        <a:rPr lang="zh-TW" sz="1800" b="1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鏈</a:t>
                      </a:r>
                      <a:r>
                        <a:rPr lang="zh-TW" altLang="en-US" sz="1800" b="1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整合</a:t>
                      </a:r>
                      <a:endParaRPr lang="zh-TW" sz="1800" b="1" u="none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"/>
                      </a:pPr>
                      <a:r>
                        <a:rPr lang="zh-TW" sz="1800" b="1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強化</a:t>
                      </a:r>
                      <a:r>
                        <a:rPr lang="zh-TW" altLang="en-US" sz="1800" b="1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具競爭優勢</a:t>
                      </a:r>
                      <a:r>
                        <a:rPr lang="zh-TW" sz="1800" b="1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產業</a:t>
                      </a:r>
                      <a:r>
                        <a:rPr lang="zh-TW" sz="1800" b="1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與各國供應鏈之整合</a:t>
                      </a:r>
                    </a:p>
                    <a:p>
                      <a:pPr marL="342900" lvl="0" indent="-1651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針對</a:t>
                      </a:r>
                      <a:r>
                        <a:rPr lang="zh-TW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當地產業</a:t>
                      </a: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能量</a:t>
                      </a:r>
                      <a:r>
                        <a:rPr lang="zh-TW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及需求，</a:t>
                      </a: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由</a:t>
                      </a:r>
                      <a:r>
                        <a:rPr lang="zh-TW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五大創新產業</a:t>
                      </a: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切入，落實</a:t>
                      </a:r>
                      <a:r>
                        <a:rPr lang="zh-TW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供應鏈</a:t>
                      </a: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整合</a:t>
                      </a:r>
                      <a:r>
                        <a:rPr lang="zh-TW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，強化雙邊貿易及投資合作</a:t>
                      </a:r>
                    </a:p>
                    <a:p>
                      <a:pPr marL="342900" lvl="0" indent="-1651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整合國內具潛力廠商，輔導電子收費</a:t>
                      </a:r>
                      <a:r>
                        <a:rPr lang="en-US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-ETC</a:t>
                      </a:r>
                      <a:r>
                        <a:rPr lang="zh-TW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、智慧醫療、智慧校園等物聯網系統之輸出</a:t>
                      </a:r>
                    </a:p>
                    <a:p>
                      <a:pPr marL="342900" lvl="0" indent="-1651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提供</a:t>
                      </a: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創新技術</a:t>
                      </a:r>
                      <a:r>
                        <a:rPr 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平</a:t>
                      </a: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臺</a:t>
                      </a:r>
                      <a:r>
                        <a:rPr 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，</a:t>
                      </a: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促成各國進行產品創新合作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經濟部</a:t>
                      </a:r>
                      <a:endParaRPr lang="en-US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交通部</a:t>
                      </a: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、</a:t>
                      </a:r>
                      <a:endParaRPr lang="en-US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教育部</a:t>
                      </a: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、衛福部、科技部、國發會</a:t>
                      </a:r>
                      <a:r>
                        <a:rPr lang="en-US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1421203">
                <a:tc vMerge="1"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zh-TW" sz="18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l"/>
                      </a:pPr>
                      <a:r>
                        <a:rPr lang="zh-TW" altLang="en-US" sz="1800" b="1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協助臺商在地群聚布局</a:t>
                      </a:r>
                      <a:endParaRPr lang="en-US" altLang="zh-TW" sz="1800" b="1" u="none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361950" indent="-180975">
                        <a:lnSpc>
                          <a:spcPts val="24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與東協國家建立投資策略夥伴關係，成立投資合作平台</a:t>
                      </a:r>
                      <a:endParaRPr lang="en-US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361950" indent="-180975">
                        <a:lnSpc>
                          <a:spcPts val="24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建立臺商產業聚落及供應路徑，強化臺商支援體系</a:t>
                      </a:r>
                      <a:endParaRPr lang="en-US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361950" indent="-180975">
                        <a:lnSpc>
                          <a:spcPts val="24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建置臺灣窗口</a:t>
                      </a: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/>
                          <a:ea typeface="標楷體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/>
                          <a:cs typeface="Times New Roman" panose="02020603050405020304" pitchFamily="18" charset="0"/>
                        </a:rPr>
                        <a:t>Taiwan</a:t>
                      </a:r>
                      <a:r>
                        <a:rPr lang="en-US" altLang="zh-TW" sz="1800" u="none" kern="1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/>
                          <a:cs typeface="Times New Roman" panose="02020603050405020304" pitchFamily="18" charset="0"/>
                        </a:rPr>
                        <a:t> Desk</a:t>
                      </a: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/>
                          <a:ea typeface="標楷體"/>
                          <a:cs typeface="Times New Roman" panose="02020603050405020304" pitchFamily="18" charset="0"/>
                        </a:rPr>
                        <a:t>）</a:t>
                      </a: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，連結在地資源，加強與國內產業連結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zh-TW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經濟部</a:t>
                      </a:r>
                      <a:endParaRPr lang="en-US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endParaRPr lang="zh-TW" altLang="en-US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870927">
                <a:tc vMerge="1"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zh-TW" sz="18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"/>
                      </a:pPr>
                      <a:r>
                        <a:rPr lang="zh-TW" altLang="en-US" sz="1800" b="1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成立新南向經貿單一服務窗口</a:t>
                      </a:r>
                    </a:p>
                    <a:p>
                      <a:pPr marL="342900" lvl="0" indent="-1651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整合</a:t>
                      </a: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民間力量，扮演「尋找、開創、整合、促成」雙邊貿易機會之</a:t>
                      </a:r>
                      <a:r>
                        <a:rPr 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平</a:t>
                      </a: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臺</a:t>
                      </a:r>
                      <a:r>
                        <a:rPr 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角色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經濟部</a:t>
                      </a:r>
                    </a:p>
                  </a:txBody>
                  <a:tcPr marL="68580" marR="68580" marT="0" marB="0"/>
                </a:tc>
              </a:tr>
              <a:tr h="936099">
                <a:tc vMerge="1"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zh-TW" sz="1800" u="none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"/>
                      </a:pPr>
                      <a:r>
                        <a:rPr lang="zh-TW" sz="1800" b="1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建立新南</a:t>
                      </a:r>
                      <a:r>
                        <a:rPr lang="zh-TW" sz="1800" b="1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向</a:t>
                      </a:r>
                      <a:r>
                        <a:rPr lang="zh-TW" altLang="en-US" sz="1800" b="1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產</a:t>
                      </a:r>
                      <a:r>
                        <a:rPr lang="zh-TW" sz="1800" b="1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經資訊</a:t>
                      </a:r>
                      <a:r>
                        <a:rPr lang="zh-TW" sz="1800" b="1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諮詢中心</a:t>
                      </a:r>
                    </a:p>
                    <a:p>
                      <a:pPr marL="342900" lvl="0" indent="-1651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提供整合性</a:t>
                      </a: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諮詢</a:t>
                      </a:r>
                      <a:r>
                        <a:rPr 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窗口</a:t>
                      </a: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，涵蓋商情蒐集、</a:t>
                      </a:r>
                      <a:r>
                        <a:rPr 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市場調查</a:t>
                      </a: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、產業</a:t>
                      </a:r>
                      <a:r>
                        <a:rPr 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資料庫建置</a:t>
                      </a:r>
                      <a:r>
                        <a:rPr lang="zh-TW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、</a:t>
                      </a: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當地人脈連結及</a:t>
                      </a:r>
                      <a:r>
                        <a:rPr 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法令</a:t>
                      </a: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規範</a:t>
                      </a:r>
                      <a:r>
                        <a:rPr 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等</a:t>
                      </a: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資訊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經濟部</a:t>
                      </a:r>
                      <a:endParaRPr lang="en-US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外交部</a:t>
                      </a:r>
                      <a:r>
                        <a:rPr lang="en-US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標題 1"/>
          <p:cNvSpPr txBox="1">
            <a:spLocks/>
          </p:cNvSpPr>
          <p:nvPr/>
        </p:nvSpPr>
        <p:spPr>
          <a:xfrm>
            <a:off x="423853" y="332656"/>
            <a:ext cx="8229600" cy="4900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600" b="1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一、經貿合作</a:t>
            </a:r>
            <a:r>
              <a:rPr lang="en-US" altLang="zh-TW" sz="32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(2/6)</a:t>
            </a:r>
            <a:endParaRPr lang="zh-TW" altLang="en-US" sz="32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6643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AA7CD-0155-465F-842F-5A71AD3F72AC}" type="slidenum">
              <a:rPr lang="zh-TW" altLang="en-US" smtClean="0"/>
              <a:t>10</a:t>
            </a:fld>
            <a:endParaRPr lang="zh-TW" altLang="en-US"/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6174592"/>
              </p:ext>
            </p:extLst>
          </p:nvPr>
        </p:nvGraphicFramePr>
        <p:xfrm>
          <a:off x="555840" y="854869"/>
          <a:ext cx="8064896" cy="5000699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1216401"/>
                <a:gridCol w="5624359"/>
                <a:gridCol w="1224136"/>
              </a:tblGrid>
              <a:tr h="62426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推動措施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具體作法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主</a:t>
                      </a:r>
                      <a:r>
                        <a:rPr lang="en-US" sz="1800" u="none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協</a:t>
                      </a:r>
                      <a:r>
                        <a:rPr lang="en-US" sz="1800" u="none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辦機關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165895">
                <a:tc rowSpan="3"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內需市場連結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sz="1800" u="none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"/>
                      </a:pPr>
                      <a:r>
                        <a:rPr lang="zh-TW" altLang="en-US" sz="1800" b="1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強化內需消費產品及服務輸出</a:t>
                      </a:r>
                      <a:endParaRPr lang="en-US" altLang="zh-TW" sz="1800" b="1" u="none" kern="1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342900" lvl="0" indent="-1651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依據各國國情及市場需求，鎖定消費目標族群，擬定客製化拓銷策略，考量產業競爭相對優勢，以中高所得的都市消費者為主要目標客群</a:t>
                      </a:r>
                    </a:p>
                    <a:p>
                      <a:pPr marL="342900" lvl="0" indent="-1651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除優質平價商品外，鎖定教育、健康、醫療，以及餐飲、住宿、休閒娛樂等新興服務產業為推動目標</a:t>
                      </a:r>
                      <a:endParaRPr lang="en-US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342900" lvl="0" indent="-1651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改變低價單品競爭模式，強化系統性輸出能力</a:t>
                      </a:r>
                      <a:endParaRPr lang="en-US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經濟部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96144">
                <a:tc vMerge="1"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zh-TW" sz="18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ts val="24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Font typeface="Wingdings"/>
                        <a:buChar char=""/>
                      </a:pPr>
                      <a:r>
                        <a:rPr lang="zh-TW" altLang="en-US" sz="1800" b="1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善用跨境電商搭配實體通路作為行銷通路</a:t>
                      </a:r>
                      <a:endParaRPr lang="zh-TW" sz="1800" b="1" u="none" kern="1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342900" lvl="0" indent="-1651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協助國內電商赴海外發展，與當地業者合作或落地經營，強化平臺競爭力，拓展內需消費市場商機</a:t>
                      </a:r>
                    </a:p>
                    <a:p>
                      <a:pPr marL="342900" lvl="0" indent="-1651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協助國內電商在當地建立金流及物流服務網</a:t>
                      </a:r>
                      <a:endParaRPr lang="en-US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經濟部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16025">
                <a:tc vMerge="1"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zh-TW" sz="18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algn="l" defTabSz="914400" rtl="0" eaLnBrk="1" latinLnBrk="0" hangingPunct="1">
                        <a:lnSpc>
                          <a:spcPts val="24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Font typeface="Wingdings"/>
                        <a:buChar char=""/>
                      </a:pPr>
                      <a:r>
                        <a:rPr lang="zh-TW" altLang="en-US" sz="1800" b="1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型塑臺灣產業品牌形象</a:t>
                      </a:r>
                      <a:endParaRPr lang="en-US" altLang="zh-TW" sz="1800" b="1" u="none" kern="1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marL="342900" lvl="0" indent="-165100" algn="l" defTabSz="914400" rtl="0" eaLnBrk="1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選擇臺灣精品，運用多元整合方式與創意行銷，</a:t>
                      </a:r>
                      <a:r>
                        <a:rPr lang="zh-TW" altLang="en-US" sz="1800" u="none" kern="10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提升臺灣企業在</a:t>
                      </a: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目標巿場之品牌形象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經濟部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標題 1"/>
          <p:cNvSpPr txBox="1">
            <a:spLocks/>
          </p:cNvSpPr>
          <p:nvPr/>
        </p:nvSpPr>
        <p:spPr>
          <a:xfrm>
            <a:off x="423853" y="332656"/>
            <a:ext cx="8229600" cy="4900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600" b="1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一、經貿合作</a:t>
            </a:r>
            <a:r>
              <a:rPr lang="en-US" altLang="zh-TW" sz="32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(3/6)</a:t>
            </a:r>
            <a:endParaRPr lang="zh-TW" altLang="en-US" sz="32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7614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AA7CD-0155-465F-842F-5A71AD3F72AC}" type="slidenum">
              <a:rPr lang="zh-TW" altLang="en-US" smtClean="0"/>
              <a:t>11</a:t>
            </a:fld>
            <a:endParaRPr lang="zh-TW" altLang="en-US"/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1194710"/>
              </p:ext>
            </p:extLst>
          </p:nvPr>
        </p:nvGraphicFramePr>
        <p:xfrm>
          <a:off x="618253" y="1124744"/>
          <a:ext cx="8064896" cy="4670648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1216401"/>
                <a:gridCol w="5624359"/>
                <a:gridCol w="1224136"/>
              </a:tblGrid>
              <a:tr h="560169"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推動措施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具體作法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主</a:t>
                      </a:r>
                      <a:r>
                        <a:rPr lang="en-US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協</a:t>
                      </a:r>
                      <a:r>
                        <a:rPr lang="en-US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辦機關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1622648">
                <a:tc rowSpan="2"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基建工程合作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"/>
                      </a:pPr>
                      <a:r>
                        <a:rPr lang="zh-TW" altLang="en-US" sz="1800" b="1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籌組基礎建設輸出旗艦團隊</a:t>
                      </a:r>
                      <a:endParaRPr lang="en-US" altLang="zh-TW" sz="1800" b="1" u="none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342900" lvl="0" indent="-1651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結合電廠、石化、環保、</a:t>
                      </a:r>
                      <a:r>
                        <a:rPr lang="en-US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ETC</a:t>
                      </a: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及都會捷運等具輸出潛力產業，進行基礎建設或整廠輸出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工程會</a:t>
                      </a:r>
                      <a:endParaRPr lang="en-US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經濟部、交通部、環保署、內政部</a:t>
                      </a:r>
                      <a:r>
                        <a:rPr lang="en-US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900924">
                <a:tc vMerge="1"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zh-TW" sz="18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"/>
                      </a:pPr>
                      <a:r>
                        <a:rPr lang="zh-TW" altLang="en-US" sz="1800" b="1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成立基礎建設及整廠輸出之海外輸出協作平臺</a:t>
                      </a:r>
                      <a:endParaRPr lang="zh-TW" sz="1800" b="1" u="none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165100" algn="l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/>
                        <a:buChar char=""/>
                        <a:tabLst/>
                        <a:defRPr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召開工程產業全球化推動平台會議、系統整合推動平台會議，整合各單位資源</a:t>
                      </a:r>
                    </a:p>
                    <a:p>
                      <a:pPr marL="342900" lvl="0" indent="-1651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協助業者海外標案情報蒐集及投標協助</a:t>
                      </a:r>
                    </a:p>
                    <a:p>
                      <a:pPr marL="342900" lvl="0" indent="-1651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強化基礎建設及整廠輸出之金融支援</a:t>
                      </a:r>
                    </a:p>
                    <a:p>
                      <a:pPr marL="342900" lvl="0" indent="-1651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尋求與美、日、歐、星等第三國廠商策略聯盟，媒介當地華商人脈，共同參與東協基礎建設</a:t>
                      </a:r>
                      <a:endParaRPr lang="en-US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177800" lvl="0" indent="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None/>
                      </a:pPr>
                      <a:endParaRPr lang="en-US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工程會</a:t>
                      </a:r>
                      <a:endParaRPr lang="en-US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經濟部、金管會、僑委會、內政部</a:t>
                      </a:r>
                      <a:r>
                        <a:rPr lang="en-US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標題 1"/>
          <p:cNvSpPr txBox="1">
            <a:spLocks/>
          </p:cNvSpPr>
          <p:nvPr/>
        </p:nvSpPr>
        <p:spPr>
          <a:xfrm>
            <a:off x="423853" y="332656"/>
            <a:ext cx="8229600" cy="4900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600" b="1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一、經貿合作</a:t>
            </a:r>
            <a:r>
              <a:rPr lang="en-US" altLang="zh-TW" sz="32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(4/6)</a:t>
            </a:r>
            <a:endParaRPr lang="zh-TW" altLang="en-US" sz="32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3080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AA7CD-0155-465F-842F-5A71AD3F72AC}" type="slidenum">
              <a:rPr lang="zh-TW" altLang="en-US" smtClean="0"/>
              <a:t>12</a:t>
            </a:fld>
            <a:endParaRPr lang="zh-TW" altLang="en-US"/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7721078"/>
              </p:ext>
            </p:extLst>
          </p:nvPr>
        </p:nvGraphicFramePr>
        <p:xfrm>
          <a:off x="618253" y="1124744"/>
          <a:ext cx="8064896" cy="3744416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1216401"/>
                <a:gridCol w="5624359"/>
                <a:gridCol w="1224136"/>
              </a:tblGrid>
              <a:tr h="673463"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推動措施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具體作法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主</a:t>
                      </a:r>
                      <a:r>
                        <a:rPr lang="en-US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協</a:t>
                      </a:r>
                      <a:r>
                        <a:rPr lang="en-US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辦機關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1699299">
                <a:tc rowSpan="2"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市場進入支持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"/>
                      </a:pPr>
                      <a:r>
                        <a:rPr lang="zh-TW" altLang="en-US" sz="1800" b="1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提供金融支援與服務</a:t>
                      </a:r>
                      <a:endParaRPr lang="en-US" altLang="zh-TW" sz="1800" b="1" u="none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342900" lvl="0" indent="-165100">
                        <a:lnSpc>
                          <a:spcPts val="28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金融支援：海外投資貸款與保險、輸出融資與保險、海外工程融資、保證及保險、銀行聯貸平台等</a:t>
                      </a:r>
                    </a:p>
                    <a:p>
                      <a:pPr marL="342900" lvl="0" indent="-165100">
                        <a:lnSpc>
                          <a:spcPts val="28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金融服務：鼓勵國內銀行增設東南亞據點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金管會、財政部</a:t>
                      </a:r>
                      <a:endParaRPr lang="en-US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工程會</a:t>
                      </a:r>
                      <a:r>
                        <a:rPr lang="en-US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371654">
                <a:tc vMerge="1"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zh-TW" sz="18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"/>
                      </a:pPr>
                      <a:r>
                        <a:rPr lang="zh-TW" altLang="en-US" sz="1800" b="1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排除非關稅等巿場進入障礙</a:t>
                      </a:r>
                      <a:endParaRPr lang="zh-TW" sz="1800" b="1" u="none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342900" lvl="0" indent="-1651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解決通關延遲、檢疫及產品認證問題</a:t>
                      </a:r>
                    </a:p>
                    <a:p>
                      <a:pPr marL="342900" lvl="0" indent="-165100">
                        <a:lnSpc>
                          <a:spcPts val="27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降低我國與東協、南亞及紐澳國家間的貨物、人員、資金往來及服務業市場進入之各項管制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經濟部</a:t>
                      </a:r>
                      <a:endParaRPr lang="en-US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財政部、農委會</a:t>
                      </a:r>
                      <a:r>
                        <a:rPr lang="en-US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標題 1"/>
          <p:cNvSpPr txBox="1">
            <a:spLocks/>
          </p:cNvSpPr>
          <p:nvPr/>
        </p:nvSpPr>
        <p:spPr>
          <a:xfrm>
            <a:off x="423853" y="332656"/>
            <a:ext cx="8229600" cy="4900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600" b="1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一、經貿合作</a:t>
            </a:r>
            <a:r>
              <a:rPr lang="en-US" altLang="zh-TW" sz="32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(5/6)</a:t>
            </a:r>
            <a:endParaRPr lang="zh-TW" altLang="en-US" sz="32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23109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AA7CD-0155-465F-842F-5A71AD3F72AC}" type="slidenum">
              <a:rPr lang="zh-TW" altLang="en-US" smtClean="0"/>
              <a:t>13</a:t>
            </a:fld>
            <a:endParaRPr lang="zh-TW" altLang="en-US"/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6828959"/>
              </p:ext>
            </p:extLst>
          </p:nvPr>
        </p:nvGraphicFramePr>
        <p:xfrm>
          <a:off x="588557" y="980728"/>
          <a:ext cx="8064896" cy="5040560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1216401"/>
                <a:gridCol w="5624359"/>
                <a:gridCol w="1224136"/>
              </a:tblGrid>
              <a:tr h="634033"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推動措施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具體作法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主</a:t>
                      </a:r>
                      <a:r>
                        <a:rPr lang="en-US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協</a:t>
                      </a:r>
                      <a:r>
                        <a:rPr lang="en-US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辦機關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374981">
                <a:tc rowSpan="2"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創新創業交流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ts val="2600"/>
                        </a:lnSpc>
                        <a:spcAft>
                          <a:spcPts val="0"/>
                        </a:spcAft>
                        <a:buFont typeface="Wingdings"/>
                        <a:buChar char=""/>
                      </a:pPr>
                      <a:r>
                        <a:rPr lang="zh-TW" altLang="en-US" sz="1800" b="1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吸引新創企業來臺</a:t>
                      </a:r>
                      <a:endParaRPr lang="en-US" altLang="zh-TW" sz="1800" b="1" u="none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342900" lvl="0" indent="-165100">
                        <a:lnSpc>
                          <a:spcPts val="26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結合我國亞洲矽谷計畫，善用我國快速試製優勢，鼓勵東協、南亞及紐澳加速器、新創團隊來臺</a:t>
                      </a:r>
                    </a:p>
                    <a:p>
                      <a:pPr marL="342900" marR="0" lvl="0" indent="-165100" algn="l" defTabSz="914400" rtl="0" eaLnBrk="1" fontAlgn="auto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/>
                        <a:buChar char=""/>
                        <a:tabLst/>
                        <a:defRPr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鼓勵我國創投業與天使投資人在東協、南亞及紐澳等地合作投資新創案件</a:t>
                      </a:r>
                      <a:endParaRPr lang="en-US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165100" algn="l" defTabSz="914400" rtl="0" eaLnBrk="1" fontAlgn="auto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/>
                        <a:buChar char=""/>
                        <a:tabLst/>
                        <a:defRPr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鼓勵文創產業青創人才來臺進駐，進行雙邊投資合作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經濟部、科技部、文化部</a:t>
                      </a:r>
                      <a:endParaRPr lang="en-US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國發會）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031546">
                <a:tc vMerge="1"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zh-TW" sz="18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ts val="2600"/>
                        </a:lnSpc>
                        <a:spcAft>
                          <a:spcPts val="0"/>
                        </a:spcAft>
                        <a:buFont typeface="Wingdings"/>
                        <a:buChar char=""/>
                      </a:pPr>
                      <a:r>
                        <a:rPr lang="zh-TW" altLang="en-US" sz="1800" b="1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協助新創企業進軍東協及南亞</a:t>
                      </a:r>
                      <a:endParaRPr lang="zh-TW" sz="1800" b="1" u="none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342900" lvl="0" indent="-165100">
                        <a:lnSpc>
                          <a:spcPts val="26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運用東協、南亞及紐澳國家吸引國際新創的政策利多，提供資訊與雙向媒合協助，加速國內新創業者進駐當地創新創業聚落</a:t>
                      </a:r>
                      <a:endParaRPr lang="en-US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165100" algn="l" defTabSz="914400" rtl="0" eaLnBrk="1" fontAlgn="auto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/>
                        <a:buChar char=""/>
                        <a:tabLst/>
                        <a:defRPr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鼓勵大專校院青年進行新南向創新創業，辦理新南向創新創業交流分享</a:t>
                      </a:r>
                      <a:endParaRPr lang="en-US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經濟部、科技部、教育部</a:t>
                      </a:r>
                      <a:endParaRPr lang="en-US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國發會）</a:t>
                      </a:r>
                      <a:endParaRPr lang="zh-TW" altLang="zh-TW" sz="1800" u="none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標題 1"/>
          <p:cNvSpPr txBox="1">
            <a:spLocks/>
          </p:cNvSpPr>
          <p:nvPr/>
        </p:nvSpPr>
        <p:spPr>
          <a:xfrm>
            <a:off x="423853" y="332656"/>
            <a:ext cx="8229600" cy="4900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600" b="1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一、經貿合作</a:t>
            </a:r>
            <a:r>
              <a:rPr lang="en-US" altLang="zh-TW" sz="32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(6/6)</a:t>
            </a:r>
            <a:endParaRPr lang="zh-TW" altLang="en-US" sz="32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33462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內容版面配置區 2"/>
          <p:cNvSpPr>
            <a:spLocks noGrp="1"/>
          </p:cNvSpPr>
          <p:nvPr/>
        </p:nvSpPr>
        <p:spPr>
          <a:xfrm>
            <a:off x="423853" y="1196752"/>
            <a:ext cx="7839826" cy="6480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25463" lvl="1" indent="-342900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l"/>
            </a:pP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基於地緣、海外華僑與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產業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發展政策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使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然，臺灣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與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東協及南亞國家人才交流過去多為單向，其中來臺人員結構以東南亞出身者為大宗，可成為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新南向政策的連結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基礎</a:t>
            </a:r>
            <a:endParaRPr lang="en-US" altLang="zh-TW" sz="24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525463" lvl="1" indent="-342900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l"/>
            </a:pP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未來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將兼顧雙方的需求，在「以人為本、雙向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多元」的交流原則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下，強化教育、產業人力的交流與合作，結合新住民及第二代的力量，提升臺灣與東協及南亞各國雙邊人才資源的互補與合作</a:t>
            </a:r>
            <a:endParaRPr lang="en-US" altLang="zh-TW" sz="24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121B3-707D-4252-8533-CD69DCF41C5A}" type="slidenum">
              <a:rPr lang="zh-TW" altLang="en-US" smtClean="0"/>
              <a:t>14</a:t>
            </a:fld>
            <a:endParaRPr lang="zh-TW" altLang="en-US"/>
          </a:p>
        </p:txBody>
      </p:sp>
      <p:sp>
        <p:nvSpPr>
          <p:cNvPr id="5" name="標題 1"/>
          <p:cNvSpPr txBox="1">
            <a:spLocks/>
          </p:cNvSpPr>
          <p:nvPr/>
        </p:nvSpPr>
        <p:spPr>
          <a:xfrm>
            <a:off x="423853" y="332656"/>
            <a:ext cx="8229600" cy="4900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600" b="1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二、人才交流 </a:t>
            </a:r>
            <a:r>
              <a:rPr lang="en-US" altLang="zh-TW" sz="3600" b="1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(</a:t>
            </a:r>
            <a:r>
              <a:rPr lang="en-US" altLang="zh-TW" sz="3600" b="1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1/6)</a:t>
            </a:r>
            <a:endParaRPr lang="zh-TW" altLang="en-US" sz="32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245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AA7CD-0155-465F-842F-5A71AD3F72AC}" type="slidenum">
              <a:rPr lang="zh-TW" altLang="en-US" smtClean="0"/>
              <a:t>15</a:t>
            </a:fld>
            <a:endParaRPr lang="zh-TW" altLang="en-US"/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4669874"/>
              </p:ext>
            </p:extLst>
          </p:nvPr>
        </p:nvGraphicFramePr>
        <p:xfrm>
          <a:off x="588557" y="980728"/>
          <a:ext cx="8064896" cy="5400600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1216401"/>
                <a:gridCol w="5624359"/>
                <a:gridCol w="1224136"/>
              </a:tblGrid>
              <a:tr h="643913"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推動措施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具體作法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主</a:t>
                      </a:r>
                      <a:r>
                        <a:rPr lang="en-US" sz="1800" u="none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協</a:t>
                      </a:r>
                      <a:r>
                        <a:rPr lang="en-US" sz="1800" u="none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辦機關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1588335">
                <a:tc rowSpan="2"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教育深耕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"/>
                      </a:pPr>
                      <a:r>
                        <a:rPr lang="zh-TW" altLang="zh-TW" sz="1800" b="1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增加雙邊大學校院青年學者、學生雙向交</a:t>
                      </a:r>
                      <a:r>
                        <a:rPr lang="zh-TW" altLang="en-US" sz="1800" b="1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流</a:t>
                      </a:r>
                      <a:endParaRPr lang="zh-TW" sz="1800" b="1" u="none" kern="1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marL="342900" indent="-257175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sz="1800" b="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增編臺灣獎學金、華語文獎學金等，吸引</a:t>
                      </a: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東協及南亞國家大學講師及優秀青年學子來臺留學進修</a:t>
                      </a:r>
                      <a:endParaRPr lang="en-US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marL="342900" indent="-257175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sz="1800" dirty="0" smtClean="0">
                          <a:solidFill>
                            <a:schemeClr val="tx1"/>
                          </a:solidFill>
                          <a:effectLst/>
                          <a:ea typeface="標楷體"/>
                          <a:cs typeface="Times New Roman"/>
                        </a:rPr>
                        <a:t>提供新南向公費留學獎學金及新南向國家實習獎學金，</a:t>
                      </a:r>
                      <a:r>
                        <a:rPr lang="zh-TW" altLang="zh-TW" sz="1800" dirty="0" smtClean="0">
                          <a:solidFill>
                            <a:schemeClr val="tx1"/>
                          </a:solidFill>
                          <a:effectLst/>
                          <a:ea typeface="標楷體"/>
                          <a:cs typeface="Times New Roman"/>
                        </a:rPr>
                        <a:t>鼓勵國內優秀青年赴</a:t>
                      </a:r>
                      <a:r>
                        <a:rPr lang="zh-TW" altLang="zh-TW" sz="18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標楷體"/>
                          <a:cs typeface="Times New Roman"/>
                        </a:rPr>
                        <a:t>東協及南亞</a:t>
                      </a:r>
                      <a:r>
                        <a:rPr lang="zh-TW" altLang="zh-TW" sz="1800" dirty="0" smtClean="0">
                          <a:solidFill>
                            <a:schemeClr val="tx1"/>
                          </a:solidFill>
                          <a:effectLst/>
                          <a:ea typeface="標楷體"/>
                          <a:cs typeface="Times New Roman"/>
                        </a:rPr>
                        <a:t>留學、實習或田野調查等</a:t>
                      </a:r>
                      <a:endParaRPr lang="en-US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教育部</a:t>
                      </a:r>
                      <a:endParaRPr lang="en-US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080287">
                <a:tc vMerge="1"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zh-TW" sz="18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"/>
                      </a:pPr>
                      <a:r>
                        <a:rPr lang="zh-TW" altLang="en-US" sz="1800" b="1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東協及南亞國家專業人才培育及技術訓練</a:t>
                      </a:r>
                      <a:endParaRPr lang="zh-TW" altLang="zh-TW" sz="1800" b="1" u="none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47675" indent="-26670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配合國內產業需求，擴大與國內企業合作建立「產學合作專班」、「外國青年技術訓練班」與「僑生青年技術訓練班」，並提供學成後媒合就業</a:t>
                      </a:r>
                      <a:endParaRPr lang="en-US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47675" indent="-26670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協助東協及南亞國家辦理技術種子師資培訓，深化我國高等技術教育實質影響力</a:t>
                      </a:r>
                    </a:p>
                    <a:p>
                      <a:pPr marL="447675" indent="-26670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鼓勵大學校院赴外開設專班或分校，或開辦先修銜接教育課程</a:t>
                      </a: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新細明體"/>
                          <a:ea typeface="新細明體"/>
                          <a:cs typeface="Times New Roman" panose="02020603050405020304" pitchFamily="18" charset="0"/>
                        </a:rPr>
                        <a:t>；</a:t>
                      </a: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對焦新南向國家學生學習需求，開拓數位學習服務</a:t>
                      </a:r>
                    </a:p>
                    <a:p>
                      <a:pPr marL="447675" indent="-266700"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建立證照相互承認制度，強化證照與就業對接，招收東協及南亞學員來臺短期進修與報考證照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教育部</a:t>
                      </a:r>
                      <a:endParaRPr lang="en-US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勞動部、僑委會</a:t>
                      </a:r>
                      <a:r>
                        <a:rPr lang="en-US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標題 1"/>
          <p:cNvSpPr txBox="1">
            <a:spLocks/>
          </p:cNvSpPr>
          <p:nvPr/>
        </p:nvSpPr>
        <p:spPr>
          <a:xfrm>
            <a:off x="423853" y="188640"/>
            <a:ext cx="8229600" cy="4900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600" b="1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二、人才交流 </a:t>
            </a:r>
            <a:r>
              <a:rPr lang="en-US" altLang="zh-TW" sz="3600" b="1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(2/6)</a:t>
            </a:r>
            <a:endParaRPr lang="zh-TW" altLang="en-US" sz="32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997569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AA7CD-0155-465F-842F-5A71AD3F72AC}" type="slidenum">
              <a:rPr lang="zh-TW" altLang="en-US" smtClean="0"/>
              <a:t>16</a:t>
            </a:fld>
            <a:endParaRPr lang="zh-TW" altLang="en-US"/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4600486"/>
              </p:ext>
            </p:extLst>
          </p:nvPr>
        </p:nvGraphicFramePr>
        <p:xfrm>
          <a:off x="588557" y="822722"/>
          <a:ext cx="8064896" cy="4478486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1216401"/>
                <a:gridCol w="5791378"/>
                <a:gridCol w="1057117"/>
              </a:tblGrid>
              <a:tr h="560169"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推動措施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具體作法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主</a:t>
                      </a:r>
                      <a:r>
                        <a:rPr lang="en-US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協</a:t>
                      </a:r>
                      <a:r>
                        <a:rPr lang="en-US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辦機關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068686">
                <a:tc rowSpan="2"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教育深耕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"/>
                      </a:pPr>
                      <a:r>
                        <a:rPr lang="zh-TW" altLang="en-US" sz="1800" b="1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擴展及深化雙邊教育合作</a:t>
                      </a:r>
                      <a:endParaRPr lang="zh-TW" altLang="zh-TW" sz="1800" b="1" u="none" kern="1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342900" marR="0" lvl="0" indent="-257175" algn="l" defTabSz="914400" rtl="0" eaLnBrk="1" fontAlgn="base" latinLnBrk="0" hangingPunct="1">
                        <a:lnSpc>
                          <a:spcPts val="2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建立東協及南亞國家人才培育策略規劃專案小組，掌握當地教育服務需求，</a:t>
                      </a:r>
                      <a:r>
                        <a:rPr lang="zh-TW" altLang="en-US" sz="1800" u="none" kern="10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結合</a:t>
                      </a:r>
                      <a:r>
                        <a:rPr lang="zh-TW" altLang="en-US" sz="1800" u="none" kern="10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臺灣產企業</a:t>
                      </a: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布局利基，建立臺灣高等教育及技職訓練之國際品牌形象</a:t>
                      </a:r>
                    </a:p>
                    <a:p>
                      <a:pPr marL="342900" marR="0" lvl="0" indent="-257175" algn="l" defTabSz="914400" rtl="0" eaLnBrk="1" fontAlgn="base" latinLnBrk="0" hangingPunct="1">
                        <a:lnSpc>
                          <a:spcPts val="2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深化雙邊官方教育論壇功能，加強官方對話合作機制及拓展雙邊交流據點</a:t>
                      </a: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新細明體"/>
                          <a:ea typeface="+mn-ea"/>
                          <a:cs typeface="+mn-cs"/>
                        </a:rPr>
                        <a:t>；</a:t>
                      </a: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鼓勵大學校院與東協及南亞國家成立國際型聯盟組織，促進學術及師生交流</a:t>
                      </a:r>
                      <a:endParaRPr lang="en-US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教育部</a:t>
                      </a:r>
                      <a:endParaRPr lang="en-US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800200">
                <a:tc vMerge="1"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zh-TW" sz="18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"/>
                      </a:pPr>
                      <a:r>
                        <a:rPr lang="zh-TW" altLang="en-US" sz="1800" b="1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語言教育及區域經貿人才培育</a:t>
                      </a:r>
                    </a:p>
                    <a:p>
                      <a:pPr marL="447675" marR="0" lvl="0" indent="-266700" algn="l" defTabSz="914400" rtl="0" eaLnBrk="1" fontAlgn="base" latinLnBrk="0" hangingPunct="1">
                        <a:lnSpc>
                          <a:spcPts val="2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推動國中小新住民語文教學，編輯教材及培訓師資；辦理新住民子女國際職場體驗及返鄉溯根等活動</a:t>
                      </a:r>
                    </a:p>
                    <a:p>
                      <a:pPr marL="447675" marR="0" lvl="0" indent="-266700" algn="l" defTabSz="914400" rtl="0" eaLnBrk="1" fontAlgn="base" latinLnBrk="0" hangingPunct="1">
                        <a:lnSpc>
                          <a:spcPts val="2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鼓勵大學校院強化東南亞語言及區域經貿人才培育，提升外語中心功能，建立語言教學、檢測及就業媒合之人才養成方案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教育部</a:t>
                      </a:r>
                      <a:r>
                        <a:rPr lang="en-US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內政部</a:t>
                      </a:r>
                      <a:r>
                        <a:rPr lang="en-US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標題 1"/>
          <p:cNvSpPr txBox="1">
            <a:spLocks/>
          </p:cNvSpPr>
          <p:nvPr/>
        </p:nvSpPr>
        <p:spPr>
          <a:xfrm>
            <a:off x="423853" y="188640"/>
            <a:ext cx="8229600" cy="4900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600" b="1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二、人才交流 </a:t>
            </a:r>
            <a:r>
              <a:rPr lang="en-US" altLang="zh-TW" sz="3600" b="1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(3/6)</a:t>
            </a:r>
            <a:endParaRPr lang="zh-TW" altLang="en-US" sz="32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273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AA7CD-0155-465F-842F-5A71AD3F72AC}" type="slidenum">
              <a:rPr lang="zh-TW" altLang="en-US" smtClean="0"/>
              <a:t>17</a:t>
            </a:fld>
            <a:endParaRPr lang="zh-TW" altLang="en-US"/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3088165"/>
              </p:ext>
            </p:extLst>
          </p:nvPr>
        </p:nvGraphicFramePr>
        <p:xfrm>
          <a:off x="588557" y="908720"/>
          <a:ext cx="8064896" cy="5760640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1216401"/>
                <a:gridCol w="5624359"/>
                <a:gridCol w="1224136"/>
              </a:tblGrid>
              <a:tr h="602247"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推動措施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具體作法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主</a:t>
                      </a:r>
                      <a:r>
                        <a:rPr lang="en-US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協</a:t>
                      </a:r>
                      <a:r>
                        <a:rPr lang="en-US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辦機關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342728">
                <a:tc rowSpan="2"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產業人力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ts val="2900"/>
                        </a:lnSpc>
                        <a:spcAft>
                          <a:spcPts val="0"/>
                        </a:spcAft>
                        <a:buFont typeface="Wingdings"/>
                        <a:buChar char=""/>
                      </a:pPr>
                      <a:r>
                        <a:rPr lang="zh-TW" altLang="en-US" sz="1800" b="1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善用外籍勞動力</a:t>
                      </a:r>
                      <a:endParaRPr lang="zh-TW" sz="1800" b="1" u="none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342900" lvl="0" indent="-165100">
                        <a:lnSpc>
                          <a:spcPts val="29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針對來臺從事專門性或技術性工作的外籍移工，研議建立評點制度，符合條件者可延長留臺年限</a:t>
                      </a:r>
                    </a:p>
                    <a:p>
                      <a:pPr marL="342900" lvl="0" indent="-165100">
                        <a:lnSpc>
                          <a:spcPts val="29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鼓勵外籍移工參與技職培訓學習，通過檢定者可授予證照，並研議提供轉職管道，俾培養經營東協及南亞市場尖兵</a:t>
                      </a:r>
                      <a:endParaRPr lang="en-US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勞動部</a:t>
                      </a:r>
                      <a:endParaRPr lang="en-US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（內政部、國發會、教育部）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808312">
                <a:tc vMerge="1"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zh-TW" sz="18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algn="l" defTabSz="914400" rtl="0" eaLnBrk="1" latinLnBrk="0" hangingPunct="1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"/>
                      </a:pPr>
                      <a:r>
                        <a:rPr lang="zh-TW" altLang="en-US" sz="1800" b="1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強化雙向專業人力交流</a:t>
                      </a:r>
                      <a:endParaRPr lang="en-US" altLang="zh-TW" sz="1800" b="1" u="none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342900" lvl="0" indent="-165100">
                        <a:lnSpc>
                          <a:spcPts val="28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鼓勵東協及南亞臺商選派當地員工，來臺灣母公司進行短期培訓</a:t>
                      </a:r>
                      <a:endParaRPr lang="en-US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342900" lvl="0" indent="-165100">
                        <a:lnSpc>
                          <a:spcPts val="28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鼓勵中小型臺商選派國內幹部，前往東協及南亞短期實習或從事市場調查</a:t>
                      </a:r>
                    </a:p>
                    <a:p>
                      <a:pPr marL="342900" marR="0" lvl="0" indent="-165100" algn="l" defTabSz="914400" rtl="0" eaLnBrk="1" fontAlgn="auto" latinLnBrk="0" hangingPunct="1">
                        <a:lnSpc>
                          <a:spcPts val="2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/>
                        <a:buChar char=""/>
                        <a:tabLst/>
                        <a:defRPr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確保我國跨國企業赴外工作人員回臺後社會福利保障之銜接，檢討跨國工作年資、社會福利金、退休金等核算方式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經濟部、</a:t>
                      </a:r>
                      <a:endParaRPr lang="en-US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勞動部</a:t>
                      </a:r>
                      <a:endParaRPr lang="en-US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教育部</a:t>
                      </a:r>
                      <a:r>
                        <a:rPr lang="en-US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標題 1"/>
          <p:cNvSpPr txBox="1">
            <a:spLocks/>
          </p:cNvSpPr>
          <p:nvPr/>
        </p:nvSpPr>
        <p:spPr>
          <a:xfrm>
            <a:off x="423853" y="332656"/>
            <a:ext cx="8229600" cy="4900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600" b="1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二、人才交流 </a:t>
            </a:r>
            <a:r>
              <a:rPr lang="en-US" altLang="zh-TW" sz="3600" b="1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(4/6)</a:t>
            </a:r>
            <a:endParaRPr lang="zh-TW" altLang="en-US" sz="32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87783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AA7CD-0155-465F-842F-5A71AD3F72AC}" type="slidenum">
              <a:rPr lang="zh-TW" altLang="en-US" smtClean="0"/>
              <a:t>18</a:t>
            </a:fld>
            <a:endParaRPr lang="zh-TW" altLang="en-US"/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7776942"/>
              </p:ext>
            </p:extLst>
          </p:nvPr>
        </p:nvGraphicFramePr>
        <p:xfrm>
          <a:off x="588557" y="1340768"/>
          <a:ext cx="8064896" cy="4038600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1216401"/>
                <a:gridCol w="5624359"/>
                <a:gridCol w="1224136"/>
              </a:tblGrid>
              <a:tr h="560169"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推動措施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具體作法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主</a:t>
                      </a:r>
                      <a:r>
                        <a:rPr lang="en-US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協</a:t>
                      </a:r>
                      <a:r>
                        <a:rPr lang="en-US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辦機關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1478632"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產業人力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ts val="3000"/>
                        </a:lnSpc>
                        <a:spcAft>
                          <a:spcPts val="0"/>
                        </a:spcAft>
                        <a:buFont typeface="Wingdings"/>
                        <a:buChar char=""/>
                      </a:pPr>
                      <a:r>
                        <a:rPr lang="zh-TW" altLang="en-US" sz="1800" b="1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吸引外籍人才來臺</a:t>
                      </a:r>
                      <a:endParaRPr lang="zh-TW" sz="1800" b="1" u="none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342900" lvl="0" indent="-165100">
                        <a:lnSpc>
                          <a:spcPts val="30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改善居留工作環境</a:t>
                      </a:r>
                      <a:r>
                        <a:rPr lang="en-US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生活、保險、居留等</a:t>
                      </a:r>
                      <a:r>
                        <a:rPr lang="en-US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，簡化來臺申辦程序，提升東協、南亞</a:t>
                      </a:r>
                      <a:r>
                        <a:rPr lang="zh-TW" altLang="en-US" sz="1800" b="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及紐澳</a:t>
                      </a: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優秀人才來臺就業之誘因</a:t>
                      </a:r>
                      <a:endParaRPr lang="en-US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342900" lvl="0" indent="-165100">
                        <a:lnSpc>
                          <a:spcPts val="30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建立與強化人才供需媒合平臺功能，掌握僑外畢業生動向，協助企業媒合所需人才</a:t>
                      </a:r>
                    </a:p>
                    <a:p>
                      <a:pPr marL="342900" lvl="0" indent="-165100">
                        <a:lnSpc>
                          <a:spcPts val="30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配合學歷相互承認，促成人才雙向交流，確保來臺工作的專業人員歸國後有升遷保障</a:t>
                      </a:r>
                      <a:endParaRPr lang="en-US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177800" lvl="0" indent="0">
                        <a:lnSpc>
                          <a:spcPts val="3000"/>
                        </a:lnSpc>
                        <a:spcAft>
                          <a:spcPts val="0"/>
                        </a:spcAft>
                        <a:buFont typeface="Wingdings"/>
                        <a:buNone/>
                      </a:pPr>
                      <a:endParaRPr lang="en-US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國發會、</a:t>
                      </a:r>
                      <a:r>
                        <a:rPr lang="zh-TW" altLang="en-US" sz="1800" u="none" strike="sngStrik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內政部、勞動部、教育部、僑委會、經濟部</a:t>
                      </a:r>
                      <a:r>
                        <a:rPr lang="en-US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標題 1"/>
          <p:cNvSpPr txBox="1">
            <a:spLocks/>
          </p:cNvSpPr>
          <p:nvPr/>
        </p:nvSpPr>
        <p:spPr>
          <a:xfrm>
            <a:off x="423853" y="332656"/>
            <a:ext cx="8229600" cy="4900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600" b="1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二、人才交流 </a:t>
            </a:r>
            <a:r>
              <a:rPr lang="en-US" altLang="zh-TW" sz="3600" b="1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(5/6</a:t>
            </a:r>
            <a:r>
              <a:rPr lang="en-US" altLang="zh-TW" sz="3600" b="1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)</a:t>
            </a:r>
            <a:endParaRPr lang="zh-TW" altLang="en-US" sz="32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81857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AA7CD-0155-465F-842F-5A71AD3F72AC}" type="slidenum">
              <a:rPr lang="zh-TW" altLang="en-US" smtClean="0"/>
              <a:t>19</a:t>
            </a:fld>
            <a:endParaRPr lang="zh-TW" altLang="en-US"/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4343672"/>
              </p:ext>
            </p:extLst>
          </p:nvPr>
        </p:nvGraphicFramePr>
        <p:xfrm>
          <a:off x="588557" y="980728"/>
          <a:ext cx="8064896" cy="5181600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1216401"/>
                <a:gridCol w="5624359"/>
                <a:gridCol w="1224136"/>
              </a:tblGrid>
              <a:tr h="560169"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推動措施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具體作法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主</a:t>
                      </a:r>
                      <a:r>
                        <a:rPr lang="en-US" sz="1800" u="none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協</a:t>
                      </a:r>
                      <a:r>
                        <a:rPr lang="en-US" sz="1800" u="none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辦機關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1478632">
                <a:tc rowSpan="2"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新住民力量發揮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"/>
                      </a:pPr>
                      <a:r>
                        <a:rPr lang="zh-TW" altLang="en-US" sz="1800" b="1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發展第一代新住民為經貿推廣尖兵</a:t>
                      </a:r>
                      <a:endParaRPr lang="zh-TW" sz="1800" b="1" u="none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342900" lvl="0" indent="-1651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盤點國內產業發展與東協、南亞及紐澳臺商需求（如母語教學、觀光等），協助新住民利用其語言及文化之優勢取得相關證照與就業</a:t>
                      </a:r>
                    </a:p>
                    <a:p>
                      <a:pPr marL="342900" lvl="0" indent="-1651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放寬新住民與移工家屬來臺探親限制，使其得以保留與母國之間的連結，同時促進東協觀光客來源</a:t>
                      </a:r>
                    </a:p>
                    <a:p>
                      <a:pPr marL="342900" lvl="0" indent="-1651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針對有意願且符合標準的家庭，規劃成為留學生或交換學生住宿家庭提供者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經濟部、</a:t>
                      </a:r>
                      <a:endParaRPr lang="en-US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l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內政部、</a:t>
                      </a:r>
                      <a:endParaRPr lang="en-US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l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教育部、</a:t>
                      </a:r>
                      <a:endParaRPr lang="en-US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l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外交部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900924">
                <a:tc vMerge="1"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zh-TW" sz="18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"/>
                      </a:pPr>
                      <a:r>
                        <a:rPr lang="zh-TW" altLang="en-US" sz="1800" b="1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培育新住民第二代為南向種籽</a:t>
                      </a:r>
                      <a:endParaRPr lang="zh-TW" sz="1800" b="1" u="none" kern="1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342900" lvl="0" indent="-1651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將新住民語言視同母語保存，鼓勵學校開設新住民語言課程</a:t>
                      </a:r>
                    </a:p>
                    <a:p>
                      <a:pPr marL="342900" lvl="0" indent="-1651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鼓勵大專院校開設南向專業科系或學程，給予具南向語言優勢的學生加分錄取機會，以培育南向人才</a:t>
                      </a:r>
                      <a:endParaRPr lang="en-US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342900" lvl="0" indent="-1651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推動新住民第二代海外研習，擴大生活體驗，發揮母語及多元文化優勢，成為拓展市場之人力資本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教育部、</a:t>
                      </a:r>
                      <a:endParaRPr lang="en-US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內政部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標題 1"/>
          <p:cNvSpPr txBox="1">
            <a:spLocks/>
          </p:cNvSpPr>
          <p:nvPr/>
        </p:nvSpPr>
        <p:spPr>
          <a:xfrm>
            <a:off x="423853" y="332656"/>
            <a:ext cx="8229600" cy="4900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600" b="1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二、人才交流 </a:t>
            </a:r>
            <a:r>
              <a:rPr lang="en-US" altLang="zh-TW" sz="3600" b="1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(6/6)</a:t>
            </a:r>
            <a:endParaRPr lang="zh-TW" altLang="en-US" sz="32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45095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內容版面配置區 2"/>
          <p:cNvSpPr>
            <a:spLocks noGrp="1"/>
          </p:cNvSpPr>
          <p:nvPr/>
        </p:nvSpPr>
        <p:spPr>
          <a:xfrm>
            <a:off x="395535" y="1196752"/>
            <a:ext cx="8299959" cy="468052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39763" lvl="1" indent="-457200" algn="just">
              <a:lnSpc>
                <a:spcPts val="3200"/>
              </a:lnSpc>
              <a:spcBef>
                <a:spcPts val="600"/>
              </a:spcBef>
              <a:spcAft>
                <a:spcPts val="600"/>
              </a:spcAft>
              <a:buSzPct val="100000"/>
              <a:buFont typeface="Wingdings" panose="05000000000000000000" pitchFamily="2" charset="2"/>
              <a:buChar char="l"/>
            </a:pP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我國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與東協、南亞及紐澳國家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並無邦交，需運用及發揮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醫療、文化、觀光、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科技、農業等軟實力優勢，作為我國強化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與東協、南亞及紐澳國家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開展夥伴關係的利基，爭取雙邊或多邊合作機會</a:t>
            </a:r>
            <a:endParaRPr lang="en-US" altLang="zh-TW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639763" lvl="1" indent="-457200" algn="just">
              <a:lnSpc>
                <a:spcPts val="3200"/>
              </a:lnSpc>
              <a:spcBef>
                <a:spcPts val="600"/>
              </a:spcBef>
              <a:spcAft>
                <a:spcPts val="600"/>
              </a:spcAft>
              <a:buSzPct val="100000"/>
              <a:buFont typeface="Wingdings" panose="05000000000000000000" pitchFamily="2" charset="2"/>
              <a:buChar char="l"/>
            </a:pP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未來臺灣需因地制宜，視夥伴國需求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，結合民間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及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NGO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力量，推展醫療經驗、農業技術、科技發展、中小企業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等雙邊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與多邊合作，並藉由觀光旅遊及文化交流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，強化人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與人的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連結，建立與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東協、南亞及紐澳國家新夥伴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關係</a:t>
            </a:r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121B3-707D-4252-8533-CD69DCF41C5A}" type="slidenum">
              <a:rPr lang="zh-TW" altLang="en-US" smtClean="0"/>
              <a:t>20</a:t>
            </a:fld>
            <a:endParaRPr lang="zh-TW" altLang="en-US"/>
          </a:p>
        </p:txBody>
      </p:sp>
      <p:sp>
        <p:nvSpPr>
          <p:cNvPr id="6" name="標題 1"/>
          <p:cNvSpPr txBox="1">
            <a:spLocks/>
          </p:cNvSpPr>
          <p:nvPr/>
        </p:nvSpPr>
        <p:spPr>
          <a:xfrm>
            <a:off x="423853" y="332656"/>
            <a:ext cx="8229600" cy="4900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600" b="1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三、資源共享</a:t>
            </a:r>
            <a:r>
              <a:rPr lang="en-US" altLang="zh-TW" sz="3600" b="1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(1/</a:t>
            </a:r>
            <a:r>
              <a:rPr lang="en-US" altLang="zh-TW" sz="3600" b="1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5</a:t>
            </a:r>
            <a:r>
              <a:rPr lang="en-US" altLang="zh-TW" sz="3600" b="1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)</a:t>
            </a:r>
            <a:endParaRPr lang="zh-TW" altLang="en-US" sz="32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4331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AA7CD-0155-465F-842F-5A71AD3F72AC}" type="slidenum">
              <a:rPr lang="zh-TW" altLang="en-US" smtClean="0"/>
              <a:t>21</a:t>
            </a:fld>
            <a:endParaRPr lang="zh-TW" altLang="en-US"/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0118445"/>
              </p:ext>
            </p:extLst>
          </p:nvPr>
        </p:nvGraphicFramePr>
        <p:xfrm>
          <a:off x="618253" y="1124744"/>
          <a:ext cx="8064896" cy="3962400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1216401"/>
                <a:gridCol w="5624359"/>
                <a:gridCol w="1224136"/>
              </a:tblGrid>
              <a:tr h="560169"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推動措施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具體作法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主</a:t>
                      </a:r>
                      <a:r>
                        <a:rPr lang="en-US" sz="1800" u="none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協</a:t>
                      </a:r>
                      <a:r>
                        <a:rPr lang="en-US" sz="1800" u="none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辦機關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1478632">
                <a:tc rowSpan="3"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醫  療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"/>
                      </a:pPr>
                      <a:r>
                        <a:rPr lang="zh-TW" altLang="en-US" sz="1800" b="1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促進國際醫療合作</a:t>
                      </a:r>
                      <a:endParaRPr lang="zh-TW" sz="1800" b="1" u="none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342900" lvl="0" indent="-1651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邀請國內醫療院所成立國際醫療合作策略聯盟，強化與東協、南亞及紐澳國家醫療合作</a:t>
                      </a:r>
                    </a:p>
                    <a:p>
                      <a:pPr marL="342900" lvl="0" indent="-1651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促進與東協、南亞及紐澳國家醫藥雙邊認證、新藥及醫材開發合作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衛福部、外交部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900924">
                <a:tc vMerge="1"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zh-TW" sz="18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"/>
                      </a:pPr>
                      <a:r>
                        <a:rPr lang="zh-TW" altLang="en-US" sz="1800" b="1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協助國際衛生人才培育</a:t>
                      </a:r>
                      <a:endParaRPr lang="zh-TW" sz="1800" b="1" u="none" kern="1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342900" lvl="0" indent="-1651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協助東協及南亞國家培育醫療衛生人才，拓展國際醫療網絡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衛福部、外交部</a:t>
                      </a:r>
                      <a:endParaRPr lang="zh-TW" altLang="zh-TW" sz="1800" u="none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900924">
                <a:tc vMerge="1"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zh-TW" sz="18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"/>
                      </a:pPr>
                      <a:r>
                        <a:rPr lang="zh-TW" altLang="en-US" sz="1800" b="1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提供人道援助</a:t>
                      </a:r>
                      <a:endParaRPr lang="zh-TW" altLang="zh-TW" sz="1800" b="1" u="none" kern="1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342900" lvl="0" indent="-1651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整合國內醫療與</a:t>
                      </a:r>
                      <a:r>
                        <a:rPr lang="en-US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NGO</a:t>
                      </a: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資源，提供東協及南亞國家醫療及人道援助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衛福部、外交部</a:t>
                      </a:r>
                      <a:endParaRPr lang="zh-TW" altLang="zh-TW" sz="1800" u="none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標題 1"/>
          <p:cNvSpPr txBox="1">
            <a:spLocks/>
          </p:cNvSpPr>
          <p:nvPr/>
        </p:nvSpPr>
        <p:spPr>
          <a:xfrm>
            <a:off x="423853" y="332656"/>
            <a:ext cx="8229600" cy="4900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600" b="1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三、資源共享</a:t>
            </a:r>
            <a:r>
              <a:rPr lang="en-US" altLang="zh-TW" sz="3600" b="1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(2/5)</a:t>
            </a:r>
            <a:endParaRPr lang="zh-TW" altLang="en-US" sz="32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29676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AA7CD-0155-465F-842F-5A71AD3F72AC}" type="slidenum">
              <a:rPr lang="zh-TW" altLang="en-US" smtClean="0"/>
              <a:t>22</a:t>
            </a:fld>
            <a:endParaRPr lang="zh-TW" altLang="en-US"/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9173478"/>
              </p:ext>
            </p:extLst>
          </p:nvPr>
        </p:nvGraphicFramePr>
        <p:xfrm>
          <a:off x="618253" y="1124744"/>
          <a:ext cx="8064896" cy="4876800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1216401"/>
                <a:gridCol w="5624359"/>
                <a:gridCol w="1224136"/>
              </a:tblGrid>
              <a:tr h="560169"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推動措施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具體作法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主</a:t>
                      </a:r>
                      <a:r>
                        <a:rPr lang="en-US" sz="1800" u="none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協</a:t>
                      </a:r>
                      <a:r>
                        <a:rPr lang="en-US" sz="1800" u="none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辦機關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1190600">
                <a:tc rowSpan="3"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文  化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"/>
                      </a:pPr>
                      <a:r>
                        <a:rPr lang="zh-TW" altLang="en-US" sz="1800" b="1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增進東協、南亞及紐澳文化認同</a:t>
                      </a:r>
                      <a:endParaRPr lang="zh-TW" sz="1800" b="1" u="none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342900" lvl="0" indent="-1651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促成東協、南亞及紐澳國家文化團體來臺交流，鼓勵各國文化相關組織</a:t>
                      </a:r>
                      <a:r>
                        <a:rPr lang="en-US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NGO</a:t>
                      </a: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來臺設點，鼓勵在地青年人參與</a:t>
                      </a:r>
                    </a:p>
                    <a:p>
                      <a:pPr marL="342900" lvl="0" indent="-1651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鼓勵地方政府與東協、南亞</a:t>
                      </a:r>
                      <a:r>
                        <a:rPr lang="zh-TW" altLang="en-US" sz="1800" b="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及紐澳</a:t>
                      </a: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國家，推動城市合作與交流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文化部</a:t>
                      </a:r>
                      <a:endParaRPr lang="en-US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外交部</a:t>
                      </a:r>
                      <a:r>
                        <a:rPr lang="en-US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900924">
                <a:tc vMerge="1"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zh-TW" sz="18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"/>
                      </a:pPr>
                      <a:r>
                        <a:rPr lang="zh-TW" altLang="en-US" sz="1800" b="1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行銷臺灣文化品牌</a:t>
                      </a:r>
                      <a:endParaRPr lang="zh-TW" sz="1800" b="1" u="none" kern="1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342900" lvl="0" indent="-1651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行銷國內文化品牌形象，促成臺灣當代藝術及建築、文化產品進入東協、南亞及紐澳巿場</a:t>
                      </a:r>
                    </a:p>
                    <a:p>
                      <a:pPr marL="342900" lvl="0" indent="-1651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透過影視、廣播、線上遊戲等媒介，推動文化創意產業進入東協、南亞及紐澳巿場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文化部</a:t>
                      </a:r>
                      <a:endParaRPr lang="en-US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外交部</a:t>
                      </a:r>
                      <a:r>
                        <a:rPr lang="en-US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900924">
                <a:tc vMerge="1"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zh-TW" sz="18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/>
                        <a:buChar char=""/>
                        <a:tabLst/>
                        <a:defRPr/>
                      </a:pPr>
                      <a:r>
                        <a:rPr lang="zh-TW" altLang="en-US" sz="1800" b="1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促進原住民族文化交流</a:t>
                      </a:r>
                      <a:endParaRPr lang="en-US" altLang="zh-TW" sz="1800" b="1" u="none" kern="1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marL="342900" marR="0" lvl="0" indent="-161925" algn="l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zh-TW" altLang="en-US" sz="1800" b="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加強與東協、南亞及紐澳原住民之學術及文化交流，強化國際鏈結</a:t>
                      </a:r>
                      <a:endParaRPr lang="zh-TW" altLang="zh-TW" sz="1800" b="0" u="none" kern="1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原民會</a:t>
                      </a:r>
                      <a:endParaRPr lang="en-US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文化部、</a:t>
                      </a:r>
                      <a:endParaRPr lang="en-US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外交部</a:t>
                      </a:r>
                      <a:r>
                        <a:rPr lang="en-US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標題 1"/>
          <p:cNvSpPr txBox="1">
            <a:spLocks/>
          </p:cNvSpPr>
          <p:nvPr/>
        </p:nvSpPr>
        <p:spPr>
          <a:xfrm>
            <a:off x="423853" y="332656"/>
            <a:ext cx="8229600" cy="4900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600" b="1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三、資源共享</a:t>
            </a:r>
            <a:r>
              <a:rPr lang="en-US" altLang="zh-TW" sz="3600" b="1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(3/5)</a:t>
            </a:r>
            <a:endParaRPr lang="zh-TW" altLang="en-US" sz="32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82257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AA7CD-0155-465F-842F-5A71AD3F72AC}" type="slidenum">
              <a:rPr lang="zh-TW" altLang="en-US" smtClean="0"/>
              <a:t>23</a:t>
            </a:fld>
            <a:endParaRPr lang="zh-TW" altLang="en-US"/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2094655"/>
              </p:ext>
            </p:extLst>
          </p:nvPr>
        </p:nvGraphicFramePr>
        <p:xfrm>
          <a:off x="588557" y="980728"/>
          <a:ext cx="8064896" cy="5364480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1216401"/>
                <a:gridCol w="5624359"/>
                <a:gridCol w="1224136"/>
              </a:tblGrid>
              <a:tr h="560169"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推動措施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具體作法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主</a:t>
                      </a:r>
                      <a:r>
                        <a:rPr lang="en-US" sz="1800" u="none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協</a:t>
                      </a:r>
                      <a:r>
                        <a:rPr lang="en-US" sz="1800" u="none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辦機關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902568">
                <a:tc rowSpan="2"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觀  光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"/>
                      </a:pPr>
                      <a:r>
                        <a:rPr lang="zh-TW" altLang="en-US" sz="1800" b="1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便利觀光客來臺</a:t>
                      </a:r>
                      <a:endParaRPr lang="zh-TW" sz="1800" b="1" u="none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342900" lvl="0" indent="-1651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放寬東協及南亞國家來臺觀光簽證、有條件免簽證及團體簽證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交通部、</a:t>
                      </a:r>
                      <a:endParaRPr lang="en-US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外交部、內政部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900924">
                <a:tc vMerge="1"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zh-TW" sz="18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"/>
                      </a:pPr>
                      <a:r>
                        <a:rPr lang="zh-TW" altLang="en-US" sz="1800" b="1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多元宣傳觀光</a:t>
                      </a:r>
                      <a:endParaRPr lang="zh-TW" sz="1800" b="1" u="none" kern="1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342900" lvl="0" indent="-1651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提供旅遊資訊，活絡雙邊旅遊市場，鼓勵深度旅遊、地方旅遊、文化旅遊</a:t>
                      </a:r>
                    </a:p>
                    <a:p>
                      <a:pPr marL="342900" lvl="0" indent="-1651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提高導遊質量、強化雙語標示，建立穆斯林旅遊之友善環境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交通部（教育部、內政部、勞動部）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900924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科  技</a:t>
                      </a:r>
                      <a:endParaRPr lang="zh-TW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"/>
                      </a:pPr>
                      <a:r>
                        <a:rPr lang="zh-TW" altLang="en-US" sz="1800" b="1" u="none" kern="100" baseline="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科技交流平台建置</a:t>
                      </a:r>
                      <a:endParaRPr lang="zh-TW" altLang="zh-TW" sz="1800" b="1" u="none" kern="1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Times New Roman"/>
                      </a:endParaRPr>
                    </a:p>
                    <a:p>
                      <a:pPr marL="361950" indent="-180975"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sz="1800" u="none" kern="0" dirty="0" smtClean="0">
                          <a:solidFill>
                            <a:schemeClr val="tx1"/>
                          </a:solidFill>
                          <a:effectLst/>
                          <a:ea typeface="標楷體"/>
                          <a:cs typeface="新細明體"/>
                        </a:rPr>
                        <a:t>建立</a:t>
                      </a:r>
                      <a:r>
                        <a:rPr lang="zh-TW" altLang="zh-TW" sz="1800" u="none" kern="0" dirty="0" smtClean="0">
                          <a:solidFill>
                            <a:schemeClr val="tx1"/>
                          </a:solidFill>
                          <a:effectLst/>
                          <a:ea typeface="標楷體"/>
                          <a:cs typeface="新細明體"/>
                        </a:rPr>
                        <a:t>新南向科研發展及部長級論壇推動平台，</a:t>
                      </a:r>
                      <a:r>
                        <a:rPr lang="zh-TW" altLang="en-US" sz="1800" u="none" kern="0" dirty="0" smtClean="0">
                          <a:solidFill>
                            <a:schemeClr val="tx1"/>
                          </a:solidFill>
                          <a:effectLst/>
                          <a:ea typeface="標楷體"/>
                          <a:cs typeface="新細明體"/>
                        </a:rPr>
                        <a:t>強化</a:t>
                      </a:r>
                      <a:r>
                        <a:rPr lang="zh-TW" altLang="zh-TW" sz="1800" u="none" kern="0" dirty="0" smtClean="0">
                          <a:solidFill>
                            <a:schemeClr val="tx1"/>
                          </a:solidFill>
                          <a:effectLst/>
                          <a:ea typeface="標楷體"/>
                          <a:cs typeface="新細明體"/>
                        </a:rPr>
                        <a:t>科學園區及法人跨國鏈結</a:t>
                      </a:r>
                      <a:endParaRPr lang="en-US" altLang="zh-TW" sz="1800" u="none" kern="0" dirty="0" smtClean="0">
                        <a:solidFill>
                          <a:schemeClr val="tx1"/>
                        </a:solidFill>
                        <a:effectLst/>
                        <a:ea typeface="標楷體"/>
                        <a:cs typeface="新細明體"/>
                      </a:endParaRPr>
                    </a:p>
                    <a:p>
                      <a:pPr marL="285750" marR="0" lvl="0" indent="-1047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推動雙邊、多邊國際合作研究計畫，重點領域包括地震、海嘯、大氣、資通訊、生物多樣性等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科技部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900924">
                <a:tc vMerge="1"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"/>
                      </a:pPr>
                      <a:r>
                        <a:rPr lang="zh-TW" altLang="en-US" sz="1800" b="1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防災技術交流</a:t>
                      </a:r>
                      <a:endParaRPr lang="zh-TW" altLang="zh-TW" sz="1800" b="1" u="none" kern="1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342900" lvl="0" indent="-1651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協助東協及南亞國家建構智慧災防感測網，擴大災防資訊及技術應用之交流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內政部</a:t>
                      </a:r>
                      <a:endParaRPr lang="en-US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(</a:t>
                      </a: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科技部</a:t>
                      </a:r>
                      <a:r>
                        <a:rPr lang="en-US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)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標題 1"/>
          <p:cNvSpPr txBox="1">
            <a:spLocks/>
          </p:cNvSpPr>
          <p:nvPr/>
        </p:nvSpPr>
        <p:spPr>
          <a:xfrm>
            <a:off x="423853" y="332656"/>
            <a:ext cx="8229600" cy="4900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600" b="1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三、資源共享</a:t>
            </a:r>
            <a:r>
              <a:rPr lang="en-US" altLang="zh-TW" sz="3600" b="1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(4/5)</a:t>
            </a:r>
            <a:endParaRPr lang="zh-TW" altLang="en-US" sz="32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218892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AA7CD-0155-465F-842F-5A71AD3F72AC}" type="slidenum">
              <a:rPr lang="zh-TW" altLang="en-US" smtClean="0"/>
              <a:t>24</a:t>
            </a:fld>
            <a:endParaRPr lang="zh-TW" altLang="en-US"/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5693324"/>
              </p:ext>
            </p:extLst>
          </p:nvPr>
        </p:nvGraphicFramePr>
        <p:xfrm>
          <a:off x="588557" y="980728"/>
          <a:ext cx="8064896" cy="5791200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1216401"/>
                <a:gridCol w="5624359"/>
                <a:gridCol w="1224136"/>
              </a:tblGrid>
              <a:tr h="560169"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推動措施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具體作法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主</a:t>
                      </a:r>
                      <a:r>
                        <a:rPr lang="en-US" sz="1800" u="none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協</a:t>
                      </a:r>
                      <a:r>
                        <a:rPr lang="en-US" sz="1800" u="none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辦機關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902568">
                <a:tc rowSpan="3"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農  業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"/>
                      </a:pPr>
                      <a:r>
                        <a:rPr lang="zh-TW" altLang="en-US" sz="1800" b="1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農業技術合作與協助</a:t>
                      </a:r>
                      <a:endParaRPr lang="zh-TW" sz="1800" b="1" u="none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342900" lvl="0" indent="-1651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增進雙邊農業生產、行銷、物流技術之合作</a:t>
                      </a:r>
                      <a:endParaRPr lang="en-US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342900" lvl="0" indent="-1651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提供農技協助，推廣生物性資材與農機具，協助東協及南亞國家提升農業經營能力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農委會</a:t>
                      </a:r>
                      <a:endParaRPr lang="en-US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(</a:t>
                      </a: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經濟部</a:t>
                      </a:r>
                      <a:r>
                        <a:rPr lang="en-US" altLang="zh-TW" sz="1800" u="none" kern="10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)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900924">
                <a:tc vMerge="1"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zh-TW" sz="18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"/>
                      </a:pPr>
                      <a:r>
                        <a:rPr lang="zh-TW" altLang="en-US" sz="1800" b="1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農業行銷與合作</a:t>
                      </a:r>
                      <a:endParaRPr lang="zh-TW" sz="1800" b="1" u="none" kern="1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342900" lvl="0" indent="-1651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成立「台灣國際農業開發</a:t>
                      </a:r>
                      <a:r>
                        <a:rPr lang="en-US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股</a:t>
                      </a:r>
                      <a:r>
                        <a:rPr lang="en-US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公司」，以國家品牌擴展海外市場</a:t>
                      </a:r>
                      <a:endParaRPr lang="en-US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342900" lvl="0" indent="-1651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協助東協及南亞農產品與臺灣食品加工技術合作，創造產業升級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農委會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900924">
                <a:tc vMerge="1"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zh-TW" sz="18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"/>
                      </a:pPr>
                      <a:r>
                        <a:rPr lang="zh-TW" altLang="en-US" sz="1800" b="1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糧食安全合作</a:t>
                      </a:r>
                      <a:endParaRPr lang="zh-TW" altLang="zh-TW" sz="1800" b="1" u="none" kern="1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342900" lvl="0" indent="-1651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與東協及南亞國家洽談農企業合作開發，確保我國糧食安全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農委會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900924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中小企業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"/>
                      </a:pPr>
                      <a:r>
                        <a:rPr lang="zh-TW" altLang="en-US" sz="1800" b="1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中小企業雙邊商機媒合</a:t>
                      </a:r>
                      <a:endParaRPr lang="zh-TW" sz="1800" b="1" u="none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342900" lvl="0" indent="-1651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布建雙邊合作資源網絡，建立商機媒合平臺，創造多元策略合作機會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經濟部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5808">
                <a:tc vMerge="1"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zh-TW" sz="18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"/>
                      </a:pPr>
                      <a:r>
                        <a:rPr lang="zh-TW" altLang="en-US" sz="1800" b="1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中小企業營運及行銷合作交流</a:t>
                      </a:r>
                      <a:endParaRPr lang="zh-TW" sz="1800" b="1" u="none" kern="10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342900" lvl="0" indent="-1651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積極協助東協、南亞中小企業能力建構及技術交流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經濟部</a:t>
                      </a:r>
                      <a:endParaRPr lang="zh-TW" altLang="zh-TW" sz="1800" u="none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標題 1"/>
          <p:cNvSpPr txBox="1">
            <a:spLocks/>
          </p:cNvSpPr>
          <p:nvPr/>
        </p:nvSpPr>
        <p:spPr>
          <a:xfrm>
            <a:off x="423853" y="332656"/>
            <a:ext cx="8229600" cy="4900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600" b="1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三、資源共享</a:t>
            </a:r>
            <a:r>
              <a:rPr lang="en-US" altLang="zh-TW" sz="3600" b="1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(5/5)</a:t>
            </a:r>
            <a:endParaRPr lang="zh-TW" altLang="en-US" sz="32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278174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內容版面配置區 2"/>
          <p:cNvSpPr>
            <a:spLocks noGrp="1"/>
          </p:cNvSpPr>
          <p:nvPr/>
        </p:nvSpPr>
        <p:spPr>
          <a:xfrm>
            <a:off x="683568" y="1412776"/>
            <a:ext cx="7839826" cy="48245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39763" lvl="1" indent="-4572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l"/>
            </a:pP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推動與東協及南亞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國家雙邊與多邊制度化合作，提升雙方協商對話位階，並強化投資保障及風險控管，逐步深化新南向政策的實質成果</a:t>
            </a:r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639763" lvl="1" indent="-4572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l"/>
            </a:pP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改變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過去單打獨鬥模式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，透過強化國際組織夥伴關係、善用民間組織及僑民網絡，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以及與第三國合作等方式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，發揮與東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協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及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南亞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國家互惠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共利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效益</a:t>
            </a:r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121B3-707D-4252-8533-CD69DCF41C5A}" type="slidenum">
              <a:rPr lang="zh-TW" altLang="en-US" smtClean="0"/>
              <a:t>25</a:t>
            </a:fld>
            <a:endParaRPr lang="zh-TW" altLang="en-US"/>
          </a:p>
        </p:txBody>
      </p:sp>
      <p:sp>
        <p:nvSpPr>
          <p:cNvPr id="6" name="標題 1"/>
          <p:cNvSpPr txBox="1">
            <a:spLocks/>
          </p:cNvSpPr>
          <p:nvPr/>
        </p:nvSpPr>
        <p:spPr>
          <a:xfrm>
            <a:off x="423853" y="332656"/>
            <a:ext cx="8229600" cy="4900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600" b="1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四</a:t>
            </a:r>
            <a:r>
              <a:rPr lang="zh-TW" altLang="en-US" sz="3600" b="1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、區域鏈</a:t>
            </a:r>
            <a:r>
              <a:rPr lang="zh-TW" altLang="en-US" sz="3600" b="1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結 </a:t>
            </a:r>
            <a:r>
              <a:rPr lang="en-US" altLang="zh-TW" sz="3600" b="1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(</a:t>
            </a:r>
            <a:r>
              <a:rPr lang="en-US" altLang="zh-TW" sz="3600" b="1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1/</a:t>
            </a:r>
            <a:r>
              <a:rPr lang="en-US" altLang="zh-TW" sz="3600" b="1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4</a:t>
            </a:r>
            <a:r>
              <a:rPr lang="en-US" altLang="zh-TW" sz="3600" b="1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)</a:t>
            </a:r>
            <a:endParaRPr lang="zh-TW" altLang="en-US" sz="32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0640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AA7CD-0155-465F-842F-5A71AD3F72AC}" type="slidenum">
              <a:rPr lang="zh-TW" altLang="en-US" smtClean="0"/>
              <a:t>26</a:t>
            </a:fld>
            <a:endParaRPr lang="zh-TW" altLang="en-US"/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3419301"/>
              </p:ext>
            </p:extLst>
          </p:nvPr>
        </p:nvGraphicFramePr>
        <p:xfrm>
          <a:off x="218173" y="908720"/>
          <a:ext cx="8640960" cy="5791200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1303287"/>
                <a:gridCol w="6257553"/>
                <a:gridCol w="1080120"/>
              </a:tblGrid>
              <a:tr h="560169"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推動措施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具體作法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主</a:t>
                      </a:r>
                      <a:r>
                        <a:rPr lang="en-US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協</a:t>
                      </a:r>
                      <a:r>
                        <a:rPr lang="en-US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辦機關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902568">
                <a:tc rowSpan="2"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區域整合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"/>
                      </a:pPr>
                      <a:r>
                        <a:rPr lang="zh-TW" altLang="en-US" sz="1800" b="1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雙邊與多邊制度化合作</a:t>
                      </a:r>
                      <a:endParaRPr lang="zh-TW" sz="1800" b="1" u="none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342900" lvl="0" indent="-1651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全面推動和東協、南亞及紐澳國家簽訂雙邊投資、租稅協定</a:t>
                      </a:r>
                      <a:endParaRPr lang="en-US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342900" lvl="0" indent="-1651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積極和東協主要貿易夥伴及印度洽簽</a:t>
                      </a:r>
                      <a:r>
                        <a:rPr lang="en-US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ECA</a:t>
                      </a: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或個別經濟合作項目，厚植加入</a:t>
                      </a:r>
                      <a:r>
                        <a:rPr lang="en-US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TPP</a:t>
                      </a: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、</a:t>
                      </a:r>
                      <a:r>
                        <a:rPr lang="en-US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RCEP</a:t>
                      </a: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的基礎與能量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經濟部、</a:t>
                      </a:r>
                      <a:endParaRPr lang="en-US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財政部</a:t>
                      </a:r>
                      <a:endParaRPr lang="en-US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外交部</a:t>
                      </a:r>
                      <a:r>
                        <a:rPr lang="en-US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900924">
                <a:tc vMerge="1"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zh-TW" sz="18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"/>
                      </a:pPr>
                      <a:r>
                        <a:rPr lang="zh-TW" altLang="en-US" sz="1800" b="1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投資保障與風險控管</a:t>
                      </a:r>
                      <a:endParaRPr lang="zh-TW" sz="1800" b="1" u="none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342900" lvl="0" indent="-1651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更新及強化已簽訂的雙邊投資及租稅協定，其中投資保障機制應具可操作性，以提供業者有效保障</a:t>
                      </a:r>
                    </a:p>
                    <a:p>
                      <a:pPr marL="342900" lvl="0" indent="-1651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掌握海外投資風險，建立重大事件預警及應變機制，有效掌握可能風險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經濟部</a:t>
                      </a:r>
                      <a:endParaRPr lang="en-US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財政部、外交部</a:t>
                      </a:r>
                      <a:r>
                        <a:rPr lang="en-US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900924">
                <a:tc rowSpan="2"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協商對話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"/>
                      </a:pPr>
                      <a:r>
                        <a:rPr lang="zh-TW" altLang="en-US" sz="1800" b="1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對外協商對話機制</a:t>
                      </a:r>
                      <a:endParaRPr lang="zh-TW" sz="1800" b="1" u="none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342900" lvl="0" indent="-1651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配合行政院經貿談判辦公室成立，提高對外談判能量與東協、南亞及紐澳國家進行多層次、全方位的協商與對話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經濟部</a:t>
                      </a:r>
                      <a:endParaRPr lang="en-US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外交部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900924">
                <a:tc vMerge="1"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zh-TW" sz="18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"/>
                      </a:pPr>
                      <a:r>
                        <a:rPr lang="zh-TW" altLang="en-US" sz="1800" b="1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兩岸善意互動及合作</a:t>
                      </a:r>
                    </a:p>
                    <a:p>
                      <a:pPr marL="342900" lvl="0" indent="-161925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sz="1800" b="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於適當時機和對岸就相關議題及合作事項，展開對話及協商，促使新南向政策和兩岸關係相輔相成，共創區域合作典範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陸委會</a:t>
                      </a:r>
                      <a:endParaRPr lang="en-US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經濟部及相關部會</a:t>
                      </a:r>
                      <a:r>
                        <a:rPr lang="en-US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標題 1"/>
          <p:cNvSpPr txBox="1">
            <a:spLocks/>
          </p:cNvSpPr>
          <p:nvPr/>
        </p:nvSpPr>
        <p:spPr>
          <a:xfrm>
            <a:off x="423853" y="332656"/>
            <a:ext cx="8229600" cy="4900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600" b="1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四、區域鏈結 </a:t>
            </a:r>
            <a:r>
              <a:rPr lang="en-US" altLang="zh-TW" sz="3600" b="1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(2/4)</a:t>
            </a:r>
            <a:endParaRPr lang="zh-TW" altLang="en-US" sz="32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101127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AA7CD-0155-465F-842F-5A71AD3F72AC}" type="slidenum">
              <a:rPr lang="zh-TW" altLang="en-US" smtClean="0"/>
              <a:t>27</a:t>
            </a:fld>
            <a:endParaRPr lang="zh-TW" altLang="en-US"/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7069667"/>
              </p:ext>
            </p:extLst>
          </p:nvPr>
        </p:nvGraphicFramePr>
        <p:xfrm>
          <a:off x="618253" y="1124744"/>
          <a:ext cx="8064896" cy="4876800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1216401"/>
                <a:gridCol w="5624359"/>
                <a:gridCol w="1224136"/>
              </a:tblGrid>
              <a:tr h="560169"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推動措施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具體作法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主</a:t>
                      </a:r>
                      <a:r>
                        <a:rPr lang="en-US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協</a:t>
                      </a:r>
                      <a:r>
                        <a:rPr lang="en-US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辦機關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902568">
                <a:tc rowSpan="3"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策略聯盟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"/>
                      </a:pPr>
                      <a:r>
                        <a:rPr lang="zh-TW" altLang="en-US" sz="1800" b="1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善用我國援外資源</a:t>
                      </a:r>
                      <a:endParaRPr lang="zh-TW" sz="1800" b="1" u="none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342900" lvl="0" indent="-1651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合理配置援外資源，調整相關經費，完善援外計畫推動機制，力求結合臺灣產業優勢，擴大我國業者參與當地國之經建計畫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外交部</a:t>
                      </a:r>
                      <a:endParaRPr lang="en-US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經濟部</a:t>
                      </a:r>
                      <a:r>
                        <a:rPr lang="en-US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00924">
                <a:tc vMerge="1"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zh-TW" sz="18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"/>
                      </a:pPr>
                      <a:r>
                        <a:rPr lang="zh-TW" altLang="en-US" sz="1800" b="1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結合第三國資源</a:t>
                      </a:r>
                      <a:endParaRPr lang="zh-TW" sz="1800" b="1" u="none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342900" lvl="0" indent="-1651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強化臺日官方及非官方合作平臺功能，利用日本技術及基礎建設優勢，進軍東協、南亞及紐澳市場</a:t>
                      </a:r>
                      <a:endParaRPr lang="en-US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342900" lvl="0" indent="-1651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建立臺星經貿合作平臺，運用新加坡扮演東南亞門戶及其</a:t>
                      </a:r>
                      <a:r>
                        <a:rPr lang="en-US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FTA</a:t>
                      </a: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網絡，開拓東南亞及南亞內需市場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經濟部</a:t>
                      </a:r>
                      <a:endParaRPr lang="en-US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外交部</a:t>
                      </a:r>
                      <a:r>
                        <a:rPr lang="en-US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00924">
                <a:tc vMerge="1"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zh-TW" sz="18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"/>
                      </a:pPr>
                      <a:r>
                        <a:rPr lang="zh-TW" altLang="en-US" sz="1800" b="1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強化與民間企業及</a:t>
                      </a:r>
                      <a:r>
                        <a:rPr lang="en-US" altLang="zh-TW" sz="1800" b="1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NGO</a:t>
                      </a:r>
                      <a:r>
                        <a:rPr lang="zh-TW" altLang="en-US" sz="1800" b="1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團體合作</a:t>
                      </a:r>
                      <a:endParaRPr lang="zh-TW" sz="1800" b="1" u="none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342900" lvl="0" indent="-1651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強化與當地具指標性工商協會、外商協會合作，擴大臺商協會之對外網絡及其在當地的影響力</a:t>
                      </a:r>
                    </a:p>
                    <a:p>
                      <a:pPr marL="342900" lvl="0" indent="-1651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鼓勵我國</a:t>
                      </a:r>
                      <a:r>
                        <a:rPr lang="en-US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NGO</a:t>
                      </a: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團體積極參與東協、南亞及紐澳國家人道關懷、環境保護、青年交流等各個領域的活動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教育部、經濟部、外交部、科技部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標題 1"/>
          <p:cNvSpPr txBox="1">
            <a:spLocks/>
          </p:cNvSpPr>
          <p:nvPr/>
        </p:nvSpPr>
        <p:spPr>
          <a:xfrm>
            <a:off x="423853" y="332656"/>
            <a:ext cx="8229600" cy="4900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600" b="1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四、區域鏈結 </a:t>
            </a:r>
            <a:r>
              <a:rPr lang="en-US" altLang="zh-TW" sz="3600" b="1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(3/4)</a:t>
            </a:r>
            <a:endParaRPr lang="zh-TW" altLang="en-US" sz="32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99062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AA7CD-0155-465F-842F-5A71AD3F72AC}" type="slidenum">
              <a:rPr lang="zh-TW" altLang="en-US" smtClean="0"/>
              <a:t>28</a:t>
            </a:fld>
            <a:endParaRPr lang="zh-TW" altLang="en-US"/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0048282"/>
              </p:ext>
            </p:extLst>
          </p:nvPr>
        </p:nvGraphicFramePr>
        <p:xfrm>
          <a:off x="618253" y="1124744"/>
          <a:ext cx="8064896" cy="3816424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1216401"/>
                <a:gridCol w="5624359"/>
                <a:gridCol w="1224136"/>
              </a:tblGrid>
              <a:tr h="640656"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推動措施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具體作法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主</a:t>
                      </a:r>
                      <a:r>
                        <a:rPr lang="en-US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協</a:t>
                      </a:r>
                      <a:r>
                        <a:rPr lang="en-US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zh-TW" sz="1800" u="none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辦機關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1870718">
                <a:tc rowSpan="2"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僑民網絡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"/>
                      </a:pPr>
                      <a:r>
                        <a:rPr lang="zh-TW" altLang="en-US" sz="1800" b="1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建立僑民產業資料庫與交流平臺</a:t>
                      </a:r>
                      <a:endParaRPr lang="zh-TW" sz="1800" b="1" u="none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342900" lvl="0" indent="-1651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建立東協、南亞及紐澳國家僑民產業資料庫，包括：留臺畢業生、當地臺商、華商等</a:t>
                      </a:r>
                    </a:p>
                    <a:p>
                      <a:pPr marL="342900" lvl="0" indent="-1651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設立人脈網絡交流平臺，強化留臺畢業生網絡與海外臺商網絡之連結，提升臺商協會功能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僑委會</a:t>
                      </a:r>
                      <a:endParaRPr lang="en-US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經濟部、外交部</a:t>
                      </a:r>
                      <a:r>
                        <a:rPr lang="en-US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305050">
                <a:tc vMerge="1"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endParaRPr lang="zh-TW" sz="18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"/>
                      </a:pPr>
                      <a:r>
                        <a:rPr lang="zh-TW" altLang="en-US" sz="1800" b="1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善用華商經貿網絡力量</a:t>
                      </a:r>
                      <a:endParaRPr lang="zh-TW" sz="1800" b="1" u="none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342900" lvl="0" indent="-1651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善用在地華商經貿網絡，建構與臺灣企業的連結與合作，打開行銷通路</a:t>
                      </a:r>
                    </a:p>
                    <a:p>
                      <a:pPr marL="342900" lvl="0" indent="-165100">
                        <a:lnSpc>
                          <a:spcPts val="24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強化與重點華商或企業之合作，不定期邀訪交流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僑委會</a:t>
                      </a:r>
                      <a:endParaRPr lang="en-US" altLang="zh-TW" sz="1800" u="none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經濟部、外交部</a:t>
                      </a:r>
                      <a:r>
                        <a:rPr lang="en-US" altLang="zh-TW" sz="1800" u="none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sz="1800" u="none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標題 1"/>
          <p:cNvSpPr txBox="1">
            <a:spLocks/>
          </p:cNvSpPr>
          <p:nvPr/>
        </p:nvSpPr>
        <p:spPr>
          <a:xfrm>
            <a:off x="423853" y="332656"/>
            <a:ext cx="8229600" cy="4900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600" b="1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四、區域鏈結 </a:t>
            </a:r>
            <a:r>
              <a:rPr lang="en-US" altLang="zh-TW" sz="3600" b="1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(4/4)</a:t>
            </a:r>
            <a:endParaRPr lang="zh-TW" altLang="en-US" sz="32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931927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9552" y="1275"/>
            <a:ext cx="8229600" cy="1143000"/>
          </a:xfrm>
        </p:spPr>
        <p:txBody>
          <a:bodyPr/>
          <a:lstStyle/>
          <a:p>
            <a:r>
              <a:rPr lang="zh-TW" altLang="en-US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伍、</a:t>
            </a: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後續推動</a:t>
            </a:r>
            <a:endParaRPr lang="zh-TW" altLang="en-US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7544" y="1124744"/>
            <a:ext cx="8424936" cy="5184576"/>
          </a:xfrm>
        </p:spPr>
        <p:txBody>
          <a:bodyPr>
            <a:normAutofit/>
          </a:bodyPr>
          <a:lstStyle/>
          <a:p>
            <a:pPr marL="628650" indent="-628650" algn="just">
              <a:lnSpc>
                <a:spcPts val="3200"/>
              </a:lnSpc>
              <a:spcAft>
                <a:spcPts val="1200"/>
              </a:spcAft>
              <a:buFont typeface="+mj-ea"/>
              <a:buAutoNum type="ea1ChtPeriod"/>
            </a:pPr>
            <a:endParaRPr lang="zh-TW" altLang="en-US" sz="2400" u="sng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ts val="3200"/>
              </a:lnSpc>
              <a:spcAft>
                <a:spcPts val="1200"/>
              </a:spcAft>
            </a:pPr>
            <a:endParaRPr lang="zh-TW" altLang="en-US" sz="24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BCA121B3-707D-4252-8533-CD69DCF41C5A}" type="slidenum">
              <a:rPr lang="zh-TW" altLang="en-US" smtClean="0">
                <a:solidFill>
                  <a:schemeClr val="tx1"/>
                </a:solidFill>
              </a:rPr>
              <a:t>29</a:t>
            </a:fld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964623" y="1412776"/>
            <a:ext cx="7200800" cy="486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7675" indent="-447675" algn="just">
              <a:lnSpc>
                <a:spcPts val="4000"/>
              </a:lnSpc>
              <a:spcAft>
                <a:spcPts val="1200"/>
              </a:spcAft>
              <a:buFont typeface="Wingdings" panose="05000000000000000000" pitchFamily="2" charset="2"/>
              <a:buChar char="l"/>
            </a:pPr>
            <a:r>
              <a:rPr lang="zh-TW" altLang="en-US" sz="2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本推動計畫規劃以四年為期，每年滾動</a:t>
            </a:r>
            <a:r>
              <a:rPr lang="zh-TW" altLang="en-US" sz="2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調整，由</a:t>
            </a:r>
            <a:r>
              <a:rPr lang="zh-TW" altLang="en-US" sz="2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行政院經貿</a:t>
            </a:r>
            <a:r>
              <a:rPr lang="zh-TW" altLang="en-US" sz="2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談判辦公室負責政策協調及執行</a:t>
            </a:r>
            <a:r>
              <a:rPr lang="zh-TW" altLang="en-US" sz="2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工作；</a:t>
            </a:r>
            <a:r>
              <a:rPr lang="zh-TW" altLang="en-US" sz="2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國發</a:t>
            </a:r>
            <a:r>
              <a:rPr lang="zh-TW" altLang="en-US" sz="2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會則按</a:t>
            </a:r>
            <a:r>
              <a:rPr lang="zh-TW" altLang="en-US" sz="2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季統籌管考</a:t>
            </a:r>
            <a:r>
              <a:rPr lang="zh-TW" altLang="en-US" sz="2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，確切落實</a:t>
            </a:r>
            <a:r>
              <a:rPr lang="zh-TW" altLang="en-US" sz="2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推動</a:t>
            </a:r>
            <a:endParaRPr lang="en-US" altLang="zh-TW" sz="28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447675" indent="-447675" algn="just">
              <a:lnSpc>
                <a:spcPts val="4000"/>
              </a:lnSpc>
              <a:spcAft>
                <a:spcPts val="1200"/>
              </a:spcAft>
              <a:buFont typeface="Wingdings" panose="05000000000000000000" pitchFamily="2" charset="2"/>
              <a:buChar char="l"/>
            </a:pPr>
            <a:r>
              <a:rPr lang="zh-TW" altLang="en-US" sz="2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本案各</a:t>
            </a:r>
            <a:r>
              <a:rPr lang="zh-TW" altLang="en-US" sz="2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相關部會</a:t>
            </a:r>
            <a:r>
              <a:rPr lang="zh-TW" altLang="en-US" sz="2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應就貴管業務，盤點現有資源，</a:t>
            </a:r>
            <a:r>
              <a:rPr lang="zh-TW" altLang="en-US" sz="2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結合</a:t>
            </a:r>
            <a:r>
              <a:rPr lang="zh-TW" altLang="en-US" sz="2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地方政府</a:t>
            </a:r>
            <a:r>
              <a:rPr lang="zh-TW" altLang="en-US" sz="2800" dirty="0" smtClean="0">
                <a:latin typeface="新細明體"/>
                <a:ea typeface="新細明體"/>
                <a:cs typeface="Times New Roman" panose="02020603050405020304" pitchFamily="18" charset="0"/>
              </a:rPr>
              <a:t>、</a:t>
            </a:r>
            <a:r>
              <a:rPr lang="zh-TW" altLang="en-US" sz="2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民間企業及團體力量，考量主客觀條件與情勢，因地制宜，擬訂可執行之工作計畫，並釐定</a:t>
            </a:r>
            <a:r>
              <a:rPr lang="en-US" altLang="zh-TW" sz="2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KPI</a:t>
            </a:r>
            <a:r>
              <a:rPr lang="zh-TW" altLang="en-US" sz="2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，達成設定目標</a:t>
            </a:r>
            <a:endParaRPr lang="en-US" altLang="zh-TW" sz="28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2175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39552" y="2564904"/>
            <a:ext cx="8229600" cy="377728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zh-TW" altLang="en-US" sz="8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簡報完畢</a:t>
            </a:r>
            <a:endParaRPr lang="en-US" altLang="zh-TW" sz="8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121B3-707D-4252-8533-CD69DCF41C5A}" type="slidenum">
              <a:rPr lang="zh-TW" altLang="en-US" smtClean="0"/>
              <a:t>30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582786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3335</TotalTime>
  <Words>4965</Words>
  <Application>Microsoft Office PowerPoint</Application>
  <PresentationFormat>如螢幕大小 (4:3)</PresentationFormat>
  <Paragraphs>562</Paragraphs>
  <Slides>30</Slides>
  <Notes>6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30</vt:i4>
      </vt:variant>
    </vt:vector>
  </HeadingPairs>
  <TitlesOfParts>
    <vt:vector size="31" baseType="lpstr">
      <vt:lpstr>Office 佈景主題</vt:lpstr>
      <vt:lpstr>新南向政策推動計畫</vt:lpstr>
      <vt:lpstr>簡報大綱</vt:lpstr>
      <vt:lpstr>壹、規劃緣起</vt:lpstr>
      <vt:lpstr>貳、現況分析(1/2)</vt:lpstr>
      <vt:lpstr>貳、現況分析(2/2)</vt:lpstr>
      <vt:lpstr>PowerPoint 簡報</vt:lpstr>
      <vt:lpstr>肆、推動重點</vt:lpstr>
      <vt:lpstr>一、經貿合作(1/6)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伍、後續推動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688</cp:revision>
  <cp:lastPrinted>2016-09-02T09:57:48Z</cp:lastPrinted>
  <dcterms:created xsi:type="dcterms:W3CDTF">2016-06-20T02:13:02Z</dcterms:created>
  <dcterms:modified xsi:type="dcterms:W3CDTF">2016-09-04T11:25:22Z</dcterms:modified>
</cp:coreProperties>
</file>