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notesMasterIdLst>
    <p:notesMasterId r:id="rId5"/>
  </p:notesMasterIdLst>
  <p:handoutMasterIdLst>
    <p:handoutMasterId r:id="rId6"/>
  </p:handoutMasterIdLst>
  <p:sldIdLst>
    <p:sldId id="343" r:id="rId2"/>
    <p:sldId id="344" r:id="rId3"/>
    <p:sldId id="345" r:id="rId4"/>
  </p:sldIdLst>
  <p:sldSz cx="9144000" cy="6858000" type="screen4x3"/>
  <p:notesSz cx="6723063" cy="98536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FB1CECF9-C9CA-410B-8D8B-3DEFEA286348}">
          <p14:sldIdLst>
            <p14:sldId id="343"/>
            <p14:sldId id="344"/>
            <p14:sldId id="345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060"/>
    <a:srgbClr val="FFFFCC"/>
    <a:srgbClr val="EEE7B1"/>
    <a:srgbClr val="336600"/>
    <a:srgbClr val="FFFFFF"/>
    <a:srgbClr val="339966"/>
    <a:srgbClr val="A9D5E7"/>
    <a:srgbClr val="5F5F5F"/>
    <a:srgbClr val="DDD093"/>
    <a:srgbClr val="CDBB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23" autoAdjust="0"/>
  </p:normalViewPr>
  <p:slideViewPr>
    <p:cSldViewPr showGuides="1">
      <p:cViewPr varScale="1">
        <p:scale>
          <a:sx n="58" d="100"/>
          <a:sy n="58" d="100"/>
        </p:scale>
        <p:origin x="-1426" y="-82"/>
      </p:cViewPr>
      <p:guideLst>
        <p:guide orient="horz" pos="65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42" d="100"/>
          <a:sy n="42" d="100"/>
        </p:scale>
        <p:origin x="-2822" y="-106"/>
      </p:cViewPr>
      <p:guideLst>
        <p:guide orient="horz" pos="3103"/>
        <p:guide pos="211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2DFE99-565A-4017-8E08-CD98FEFA7F67}" type="doc">
      <dgm:prSet loTypeId="urn:microsoft.com/office/officeart/2005/8/layout/vList3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D816FE2C-9A3F-4497-9EC3-BDC8F8A8F24D}">
      <dgm:prSet phldrT="[文字]"/>
      <dgm:spPr>
        <a:solidFill>
          <a:srgbClr val="FFFFCC"/>
        </a:solidFill>
      </dgm:spPr>
      <dgm:t>
        <a:bodyPr/>
        <a:lstStyle/>
        <a:p>
          <a:pPr marL="177800" indent="0" algn="l"/>
          <a:r>
            <a:rPr lang="zh-TW" altLang="en-US" b="1" dirty="0" smtClean="0">
              <a:solidFill>
                <a:srgbClr val="002060"/>
              </a:solidFill>
            </a:rPr>
            <a:t>進行洗錢及資恐風險評估</a:t>
          </a:r>
          <a:endParaRPr lang="zh-TW" altLang="en-US" dirty="0"/>
        </a:p>
      </dgm:t>
    </dgm:pt>
    <dgm:pt modelId="{731D9B4A-C109-4D49-8A27-A432A8643F96}" type="sibTrans" cxnId="{D9A01205-3267-4827-AEAD-043D2F6DC515}">
      <dgm:prSet/>
      <dgm:spPr/>
      <dgm:t>
        <a:bodyPr/>
        <a:lstStyle/>
        <a:p>
          <a:endParaRPr lang="zh-TW" altLang="en-US"/>
        </a:p>
      </dgm:t>
    </dgm:pt>
    <dgm:pt modelId="{F382BCCC-EFF5-4FB7-89C9-569394A9308F}" type="parTrans" cxnId="{D9A01205-3267-4827-AEAD-043D2F6DC515}">
      <dgm:prSet/>
      <dgm:spPr/>
      <dgm:t>
        <a:bodyPr/>
        <a:lstStyle/>
        <a:p>
          <a:endParaRPr lang="zh-TW" altLang="en-US"/>
        </a:p>
      </dgm:t>
    </dgm:pt>
    <dgm:pt modelId="{12FB3FB4-A888-49FD-9A20-D5CE47DA7FC2}">
      <dgm:prSet phldrT="[文字]"/>
      <dgm:spPr/>
      <dgm:t>
        <a:bodyPr/>
        <a:lstStyle/>
        <a:p>
          <a:pPr marL="177800" indent="0" algn="l"/>
          <a:r>
            <a:rPr lang="zh-TW" altLang="en-US" b="1" dirty="0" smtClean="0">
              <a:solidFill>
                <a:srgbClr val="002060"/>
              </a:solidFill>
            </a:rPr>
            <a:t>強化金融檢查及相關裁罰</a:t>
          </a:r>
          <a:endParaRPr lang="zh-TW" altLang="en-US" dirty="0"/>
        </a:p>
      </dgm:t>
    </dgm:pt>
    <dgm:pt modelId="{E6409877-E222-455E-A6A5-4FAB49B35849}" type="sibTrans" cxnId="{E1AC65A4-4104-4E31-AB99-EB29B8B64CF8}">
      <dgm:prSet/>
      <dgm:spPr/>
      <dgm:t>
        <a:bodyPr/>
        <a:lstStyle/>
        <a:p>
          <a:endParaRPr lang="zh-TW" altLang="en-US"/>
        </a:p>
      </dgm:t>
    </dgm:pt>
    <dgm:pt modelId="{F2D54D31-810F-4297-A96A-92C1B6CEFA16}" type="parTrans" cxnId="{E1AC65A4-4104-4E31-AB99-EB29B8B64CF8}">
      <dgm:prSet/>
      <dgm:spPr/>
      <dgm:t>
        <a:bodyPr/>
        <a:lstStyle/>
        <a:p>
          <a:endParaRPr lang="zh-TW" altLang="en-US"/>
        </a:p>
      </dgm:t>
    </dgm:pt>
    <dgm:pt modelId="{4891E61E-D333-45FB-B1D3-F85E7B19D2E2}">
      <dgm:prSet phldrT="[文字]"/>
      <dgm:spPr/>
      <dgm:t>
        <a:bodyPr/>
        <a:lstStyle/>
        <a:p>
          <a:pPr marL="177800" indent="0" algn="l"/>
          <a:r>
            <a:rPr lang="zh-TW" altLang="en-US" b="1" dirty="0" smtClean="0">
              <a:solidFill>
                <a:srgbClr val="002060"/>
              </a:solidFill>
            </a:rPr>
            <a:t>完成落差分析並修正本會注意事項</a:t>
          </a:r>
          <a:endParaRPr lang="zh-TW" altLang="en-US" dirty="0"/>
        </a:p>
      </dgm:t>
    </dgm:pt>
    <dgm:pt modelId="{86792176-70F7-49D5-9CDF-D50560F0FC59}" type="sibTrans" cxnId="{FAC8B7A6-CEF5-4313-85D1-DF71C0161A71}">
      <dgm:prSet/>
      <dgm:spPr/>
      <dgm:t>
        <a:bodyPr/>
        <a:lstStyle/>
        <a:p>
          <a:endParaRPr lang="zh-TW" altLang="en-US"/>
        </a:p>
      </dgm:t>
    </dgm:pt>
    <dgm:pt modelId="{8AA26034-B958-47D4-A7F2-361BC72E1624}" type="parTrans" cxnId="{FAC8B7A6-CEF5-4313-85D1-DF71C0161A71}">
      <dgm:prSet/>
      <dgm:spPr/>
      <dgm:t>
        <a:bodyPr/>
        <a:lstStyle/>
        <a:p>
          <a:endParaRPr lang="zh-TW" altLang="en-US"/>
        </a:p>
      </dgm:t>
    </dgm:pt>
    <dgm:pt modelId="{9D9BDA66-5349-4C1D-BB1B-55A12BFF622F}">
      <dgm:prSet/>
      <dgm:spPr/>
      <dgm:t>
        <a:bodyPr/>
        <a:lstStyle/>
        <a:p>
          <a:pPr marL="177800" indent="0" algn="l">
            <a:tabLst/>
          </a:pPr>
          <a:r>
            <a:rPr lang="zh-TW" altLang="en-US" b="1" dirty="0" smtClean="0">
              <a:solidFill>
                <a:srgbClr val="002060"/>
              </a:solidFill>
            </a:rPr>
            <a:t>成立本會專案小組，並請相關公會成立不同分組</a:t>
          </a:r>
          <a:endParaRPr lang="zh-TW" altLang="en-US" dirty="0"/>
        </a:p>
      </dgm:t>
    </dgm:pt>
    <dgm:pt modelId="{7277ACED-D2B0-4A05-A670-744F377CE064}" type="sibTrans" cxnId="{1289E8C3-555A-4882-8542-D09F866AAA39}">
      <dgm:prSet/>
      <dgm:spPr/>
      <dgm:t>
        <a:bodyPr/>
        <a:lstStyle/>
        <a:p>
          <a:endParaRPr lang="zh-TW" altLang="en-US"/>
        </a:p>
      </dgm:t>
    </dgm:pt>
    <dgm:pt modelId="{04F75374-574D-4A35-8856-215ACFE41DCC}" type="parTrans" cxnId="{1289E8C3-555A-4882-8542-D09F866AAA39}">
      <dgm:prSet/>
      <dgm:spPr/>
      <dgm:t>
        <a:bodyPr/>
        <a:lstStyle/>
        <a:p>
          <a:endParaRPr lang="zh-TW" altLang="en-US"/>
        </a:p>
      </dgm:t>
    </dgm:pt>
    <dgm:pt modelId="{A6DFF4A1-618E-4268-B039-5D1DB905E8A7}">
      <dgm:prSet phldrT="[文字]"/>
      <dgm:spPr>
        <a:solidFill>
          <a:srgbClr val="FFFFCC"/>
        </a:solidFill>
      </dgm:spPr>
      <dgm:t>
        <a:bodyPr/>
        <a:lstStyle/>
        <a:p>
          <a:pPr marL="182563" indent="0" algn="just"/>
          <a:r>
            <a:rPr lang="zh-TW" altLang="en-US" b="1" dirty="0" smtClean="0">
              <a:solidFill>
                <a:srgbClr val="002060"/>
              </a:solidFill>
            </a:rPr>
            <a:t>請內外部稽核查核及填寫問卷俾瞭解其執行情形</a:t>
          </a:r>
          <a:endParaRPr lang="zh-TW" altLang="en-US" dirty="0"/>
        </a:p>
      </dgm:t>
    </dgm:pt>
    <dgm:pt modelId="{65D6E437-9F66-44EC-9998-4C4E69972FC5}" type="parTrans" cxnId="{16156B05-D852-444C-82EA-77EC0B93888C}">
      <dgm:prSet/>
      <dgm:spPr/>
      <dgm:t>
        <a:bodyPr/>
        <a:lstStyle/>
        <a:p>
          <a:endParaRPr lang="zh-TW" altLang="en-US"/>
        </a:p>
      </dgm:t>
    </dgm:pt>
    <dgm:pt modelId="{327862F4-2A90-4E2B-9988-88506F968F0A}" type="sibTrans" cxnId="{16156B05-D852-444C-82EA-77EC0B93888C}">
      <dgm:prSet/>
      <dgm:spPr/>
      <dgm:t>
        <a:bodyPr/>
        <a:lstStyle/>
        <a:p>
          <a:endParaRPr lang="zh-TW" altLang="en-US"/>
        </a:p>
      </dgm:t>
    </dgm:pt>
    <dgm:pt modelId="{C6CB7D91-8911-47BB-AA05-DDEA0AF974A2}">
      <dgm:prSet phldrT="[文字]"/>
      <dgm:spPr>
        <a:solidFill>
          <a:srgbClr val="FFFFCC"/>
        </a:solidFill>
      </dgm:spPr>
      <dgm:t>
        <a:bodyPr/>
        <a:lstStyle/>
        <a:p>
          <a:pPr marL="182563" indent="0" algn="just"/>
          <a:r>
            <a:rPr lang="zh-TW" altLang="en-US" b="1" dirty="0" smtClean="0">
              <a:solidFill>
                <a:srgbClr val="002060"/>
              </a:solidFill>
            </a:rPr>
            <a:t>強</a:t>
          </a:r>
          <a:r>
            <a:rPr lang="zh-TW" altLang="en-US" b="1" dirty="0" smtClean="0">
              <a:solidFill>
                <a:srgbClr val="002060"/>
              </a:solidFill>
            </a:rPr>
            <a:t>化防制洗錢及打擊資恐之訓練、宣</a:t>
          </a:r>
          <a:r>
            <a:rPr lang="zh-TW" altLang="en-US" b="1" dirty="0" smtClean="0">
              <a:solidFill>
                <a:srgbClr val="002060"/>
              </a:solidFill>
            </a:rPr>
            <a:t>導</a:t>
          </a:r>
          <a:endParaRPr lang="zh-TW" altLang="en-US" dirty="0"/>
        </a:p>
      </dgm:t>
    </dgm:pt>
    <dgm:pt modelId="{FDB9A7CC-30EC-4DE6-A3E1-D647C0DD06C4}" type="parTrans" cxnId="{8D33275C-89B2-432D-B640-9914DA6BE07B}">
      <dgm:prSet/>
      <dgm:spPr/>
      <dgm:t>
        <a:bodyPr/>
        <a:lstStyle/>
        <a:p>
          <a:endParaRPr lang="zh-TW" altLang="en-US"/>
        </a:p>
      </dgm:t>
    </dgm:pt>
    <dgm:pt modelId="{06CA8071-7FF5-4EF8-B18A-0719C70E2E9E}" type="sibTrans" cxnId="{8D33275C-89B2-432D-B640-9914DA6BE07B}">
      <dgm:prSet/>
      <dgm:spPr/>
      <dgm:t>
        <a:bodyPr/>
        <a:lstStyle/>
        <a:p>
          <a:endParaRPr lang="zh-TW" altLang="en-US"/>
        </a:p>
      </dgm:t>
    </dgm:pt>
    <dgm:pt modelId="{5207E5D9-679C-4E06-9B18-FC07A3DBDC9B}" type="pres">
      <dgm:prSet presAssocID="{1D2DFE99-565A-4017-8E08-CD98FEFA7F67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11473C5-696F-47AF-BF69-258505CE503C}" type="pres">
      <dgm:prSet presAssocID="{9D9BDA66-5349-4C1D-BB1B-55A12BFF622F}" presName="composite" presStyleCnt="0"/>
      <dgm:spPr/>
    </dgm:pt>
    <dgm:pt modelId="{D9541012-9626-4362-AAF4-2B59703835A9}" type="pres">
      <dgm:prSet presAssocID="{9D9BDA66-5349-4C1D-BB1B-55A12BFF622F}" presName="imgShp" presStyleLbl="fgImgPlace1" presStyleIdx="0" presStyleCnt="6" custLinFactX="-46160" custLinFactNeighborX="-100000"/>
      <dgm:spPr/>
    </dgm:pt>
    <dgm:pt modelId="{D3360328-979F-458A-90A4-E3AA69775522}" type="pres">
      <dgm:prSet presAssocID="{9D9BDA66-5349-4C1D-BB1B-55A12BFF622F}" presName="txShp" presStyleLbl="node1" presStyleIdx="0" presStyleCnt="6" custScaleX="144665" custLinFactNeighborX="252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468B603-3B59-4E31-B7FF-B920F63D3A38}" type="pres">
      <dgm:prSet presAssocID="{7277ACED-D2B0-4A05-A670-744F377CE064}" presName="spacing" presStyleCnt="0"/>
      <dgm:spPr/>
    </dgm:pt>
    <dgm:pt modelId="{EB7AF26B-804A-4D17-B837-E71673934FE3}" type="pres">
      <dgm:prSet presAssocID="{4891E61E-D333-45FB-B1D3-F85E7B19D2E2}" presName="composite" presStyleCnt="0"/>
      <dgm:spPr/>
    </dgm:pt>
    <dgm:pt modelId="{AC8BF4AB-2491-42DE-A044-9FE04283F655}" type="pres">
      <dgm:prSet presAssocID="{4891E61E-D333-45FB-B1D3-F85E7B19D2E2}" presName="imgShp" presStyleLbl="fgImgPlace1" presStyleIdx="1" presStyleCnt="6" custLinFactX="-46160" custLinFactNeighborX="-100000"/>
      <dgm:spPr/>
    </dgm:pt>
    <dgm:pt modelId="{E37D909B-EA21-4911-8F41-41A7314E5BF6}" type="pres">
      <dgm:prSet presAssocID="{4891E61E-D333-45FB-B1D3-F85E7B19D2E2}" presName="txShp" presStyleLbl="node1" presStyleIdx="1" presStyleCnt="6" custScaleX="144665" custLinFactNeighborX="68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AE265CF-7AD8-4281-8EA2-2BA214B93340}" type="pres">
      <dgm:prSet presAssocID="{86792176-70F7-49D5-9CDF-D50560F0FC59}" presName="spacing" presStyleCnt="0"/>
      <dgm:spPr/>
    </dgm:pt>
    <dgm:pt modelId="{653C04C4-0617-4E07-96C9-72C61EE4C54E}" type="pres">
      <dgm:prSet presAssocID="{12FB3FB4-A888-49FD-9A20-D5CE47DA7FC2}" presName="composite" presStyleCnt="0"/>
      <dgm:spPr/>
    </dgm:pt>
    <dgm:pt modelId="{EC7D116B-0E62-4C79-A5EF-E376C67A4675}" type="pres">
      <dgm:prSet presAssocID="{12FB3FB4-A888-49FD-9A20-D5CE47DA7FC2}" presName="imgShp" presStyleLbl="fgImgPlace1" presStyleIdx="2" presStyleCnt="6" custLinFactX="-46160" custLinFactNeighborX="-100000"/>
      <dgm:spPr/>
    </dgm:pt>
    <dgm:pt modelId="{8D608385-194E-4808-A563-01B8340A1DD2}" type="pres">
      <dgm:prSet presAssocID="{12FB3FB4-A888-49FD-9A20-D5CE47DA7FC2}" presName="txShp" presStyleLbl="node1" presStyleIdx="2" presStyleCnt="6" custScaleX="144665" custLinFactNeighborX="68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4666765-A67B-4F31-BE4D-6DBDFA53DBA6}" type="pres">
      <dgm:prSet presAssocID="{E6409877-E222-455E-A6A5-4FAB49B35849}" presName="spacing" presStyleCnt="0"/>
      <dgm:spPr/>
    </dgm:pt>
    <dgm:pt modelId="{87A65F1C-5EC7-4100-8A27-BE2B8373587B}" type="pres">
      <dgm:prSet presAssocID="{D816FE2C-9A3F-4497-9EC3-BDC8F8A8F24D}" presName="composite" presStyleCnt="0"/>
      <dgm:spPr/>
    </dgm:pt>
    <dgm:pt modelId="{747597BF-C2AF-4177-89D9-67C240206A0F}" type="pres">
      <dgm:prSet presAssocID="{D816FE2C-9A3F-4497-9EC3-BDC8F8A8F24D}" presName="imgShp" presStyleLbl="fgImgPlace1" presStyleIdx="3" presStyleCnt="6" custLinFactX="-46160" custLinFactNeighborX="-100000"/>
      <dgm:spPr/>
    </dgm:pt>
    <dgm:pt modelId="{BB5291EA-66F0-4554-9381-5998743FCA83}" type="pres">
      <dgm:prSet presAssocID="{D816FE2C-9A3F-4497-9EC3-BDC8F8A8F24D}" presName="txShp" presStyleLbl="node1" presStyleIdx="3" presStyleCnt="6" custScaleX="144665" custLinFactNeighborX="68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0D510F9-3E3E-4FCA-849D-366772DEFBF4}" type="pres">
      <dgm:prSet presAssocID="{731D9B4A-C109-4D49-8A27-A432A8643F96}" presName="spacing" presStyleCnt="0"/>
      <dgm:spPr/>
    </dgm:pt>
    <dgm:pt modelId="{98DBD860-F27A-4089-8D55-7ADBA6B2DF20}" type="pres">
      <dgm:prSet presAssocID="{A6DFF4A1-618E-4268-B039-5D1DB905E8A7}" presName="composite" presStyleCnt="0"/>
      <dgm:spPr/>
    </dgm:pt>
    <dgm:pt modelId="{BB07FB1C-21A0-4561-97FA-CC9B4C9F6F80}" type="pres">
      <dgm:prSet presAssocID="{A6DFF4A1-618E-4268-B039-5D1DB905E8A7}" presName="imgShp" presStyleLbl="fgImgPlace1" presStyleIdx="4" presStyleCnt="6" custLinFactX="-45931" custLinFactNeighborX="-100000"/>
      <dgm:spPr/>
    </dgm:pt>
    <dgm:pt modelId="{B251D77B-6E65-4182-A616-72882F7B7536}" type="pres">
      <dgm:prSet presAssocID="{A6DFF4A1-618E-4268-B039-5D1DB905E8A7}" presName="txShp" presStyleLbl="node1" presStyleIdx="4" presStyleCnt="6" custScaleX="144665" custLinFactNeighborX="68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C391606-1B0A-41FC-BE18-CEE6D3FFF12C}" type="pres">
      <dgm:prSet presAssocID="{327862F4-2A90-4E2B-9988-88506F968F0A}" presName="spacing" presStyleCnt="0"/>
      <dgm:spPr/>
    </dgm:pt>
    <dgm:pt modelId="{F81DE903-CD27-4C7F-B88E-24E43D3D2539}" type="pres">
      <dgm:prSet presAssocID="{C6CB7D91-8911-47BB-AA05-DDEA0AF974A2}" presName="composite" presStyleCnt="0"/>
      <dgm:spPr/>
    </dgm:pt>
    <dgm:pt modelId="{EC60437B-529F-4B32-AFD6-EEAA3F8846C7}" type="pres">
      <dgm:prSet presAssocID="{C6CB7D91-8911-47BB-AA05-DDEA0AF974A2}" presName="imgShp" presStyleLbl="fgImgPlace1" presStyleIdx="5" presStyleCnt="6" custLinFactX="-45931" custLinFactNeighborX="-100000"/>
      <dgm:spPr/>
    </dgm:pt>
    <dgm:pt modelId="{EFDA6E35-E394-4DA5-95D3-7C2F00F4E64D}" type="pres">
      <dgm:prSet presAssocID="{C6CB7D91-8911-47BB-AA05-DDEA0AF974A2}" presName="txShp" presStyleLbl="node1" presStyleIdx="5" presStyleCnt="6" custScaleX="144665" custLinFactNeighborX="68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9A01205-3267-4827-AEAD-043D2F6DC515}" srcId="{1D2DFE99-565A-4017-8E08-CD98FEFA7F67}" destId="{D816FE2C-9A3F-4497-9EC3-BDC8F8A8F24D}" srcOrd="3" destOrd="0" parTransId="{F382BCCC-EFF5-4FB7-89C9-569394A9308F}" sibTransId="{731D9B4A-C109-4D49-8A27-A432A8643F96}"/>
    <dgm:cxn modelId="{B35CDF88-DD98-4866-900C-5F814746385B}" type="presOf" srcId="{D816FE2C-9A3F-4497-9EC3-BDC8F8A8F24D}" destId="{BB5291EA-66F0-4554-9381-5998743FCA83}" srcOrd="0" destOrd="0" presId="urn:microsoft.com/office/officeart/2005/8/layout/vList3"/>
    <dgm:cxn modelId="{593B6FBE-CF81-436F-8431-A0856BD0E255}" type="presOf" srcId="{4891E61E-D333-45FB-B1D3-F85E7B19D2E2}" destId="{E37D909B-EA21-4911-8F41-41A7314E5BF6}" srcOrd="0" destOrd="0" presId="urn:microsoft.com/office/officeart/2005/8/layout/vList3"/>
    <dgm:cxn modelId="{6B919633-4CCB-4F58-BBD0-CD9D03E4F5F0}" type="presOf" srcId="{12FB3FB4-A888-49FD-9A20-D5CE47DA7FC2}" destId="{8D608385-194E-4808-A563-01B8340A1DD2}" srcOrd="0" destOrd="0" presId="urn:microsoft.com/office/officeart/2005/8/layout/vList3"/>
    <dgm:cxn modelId="{8D33275C-89B2-432D-B640-9914DA6BE07B}" srcId="{1D2DFE99-565A-4017-8E08-CD98FEFA7F67}" destId="{C6CB7D91-8911-47BB-AA05-DDEA0AF974A2}" srcOrd="5" destOrd="0" parTransId="{FDB9A7CC-30EC-4DE6-A3E1-D647C0DD06C4}" sibTransId="{06CA8071-7FF5-4EF8-B18A-0719C70E2E9E}"/>
    <dgm:cxn modelId="{E1AC65A4-4104-4E31-AB99-EB29B8B64CF8}" srcId="{1D2DFE99-565A-4017-8E08-CD98FEFA7F67}" destId="{12FB3FB4-A888-49FD-9A20-D5CE47DA7FC2}" srcOrd="2" destOrd="0" parTransId="{F2D54D31-810F-4297-A96A-92C1B6CEFA16}" sibTransId="{E6409877-E222-455E-A6A5-4FAB49B35849}"/>
    <dgm:cxn modelId="{226D8C21-A626-48B4-88EF-0B19FC298783}" type="presOf" srcId="{A6DFF4A1-618E-4268-B039-5D1DB905E8A7}" destId="{B251D77B-6E65-4182-A616-72882F7B7536}" srcOrd="0" destOrd="0" presId="urn:microsoft.com/office/officeart/2005/8/layout/vList3"/>
    <dgm:cxn modelId="{650B67A3-56AF-44CF-AADE-B16D620261E9}" type="presOf" srcId="{1D2DFE99-565A-4017-8E08-CD98FEFA7F67}" destId="{5207E5D9-679C-4E06-9B18-FC07A3DBDC9B}" srcOrd="0" destOrd="0" presId="urn:microsoft.com/office/officeart/2005/8/layout/vList3"/>
    <dgm:cxn modelId="{16156B05-D852-444C-82EA-77EC0B93888C}" srcId="{1D2DFE99-565A-4017-8E08-CD98FEFA7F67}" destId="{A6DFF4A1-618E-4268-B039-5D1DB905E8A7}" srcOrd="4" destOrd="0" parTransId="{65D6E437-9F66-44EC-9998-4C4E69972FC5}" sibTransId="{327862F4-2A90-4E2B-9988-88506F968F0A}"/>
    <dgm:cxn modelId="{1289E8C3-555A-4882-8542-D09F866AAA39}" srcId="{1D2DFE99-565A-4017-8E08-CD98FEFA7F67}" destId="{9D9BDA66-5349-4C1D-BB1B-55A12BFF622F}" srcOrd="0" destOrd="0" parTransId="{04F75374-574D-4A35-8856-215ACFE41DCC}" sibTransId="{7277ACED-D2B0-4A05-A670-744F377CE064}"/>
    <dgm:cxn modelId="{4072415D-0A78-4D92-A47B-3BB0199B0139}" type="presOf" srcId="{9D9BDA66-5349-4C1D-BB1B-55A12BFF622F}" destId="{D3360328-979F-458A-90A4-E3AA69775522}" srcOrd="0" destOrd="0" presId="urn:microsoft.com/office/officeart/2005/8/layout/vList3"/>
    <dgm:cxn modelId="{FAC8B7A6-CEF5-4313-85D1-DF71C0161A71}" srcId="{1D2DFE99-565A-4017-8E08-CD98FEFA7F67}" destId="{4891E61E-D333-45FB-B1D3-F85E7B19D2E2}" srcOrd="1" destOrd="0" parTransId="{8AA26034-B958-47D4-A7F2-361BC72E1624}" sibTransId="{86792176-70F7-49D5-9CDF-D50560F0FC59}"/>
    <dgm:cxn modelId="{D32BB16D-3D1A-476E-B14C-EE3407E466E1}" type="presOf" srcId="{C6CB7D91-8911-47BB-AA05-DDEA0AF974A2}" destId="{EFDA6E35-E394-4DA5-95D3-7C2F00F4E64D}" srcOrd="0" destOrd="0" presId="urn:microsoft.com/office/officeart/2005/8/layout/vList3"/>
    <dgm:cxn modelId="{53508D0A-6765-472F-A942-2AB53EC02C41}" type="presParOf" srcId="{5207E5D9-679C-4E06-9B18-FC07A3DBDC9B}" destId="{811473C5-696F-47AF-BF69-258505CE503C}" srcOrd="0" destOrd="0" presId="urn:microsoft.com/office/officeart/2005/8/layout/vList3"/>
    <dgm:cxn modelId="{B9ED22FF-D6A9-4415-9A41-78620B046A6A}" type="presParOf" srcId="{811473C5-696F-47AF-BF69-258505CE503C}" destId="{D9541012-9626-4362-AAF4-2B59703835A9}" srcOrd="0" destOrd="0" presId="urn:microsoft.com/office/officeart/2005/8/layout/vList3"/>
    <dgm:cxn modelId="{E6584C92-C94D-43F6-B94D-0FD6A47C0DB4}" type="presParOf" srcId="{811473C5-696F-47AF-BF69-258505CE503C}" destId="{D3360328-979F-458A-90A4-E3AA69775522}" srcOrd="1" destOrd="0" presId="urn:microsoft.com/office/officeart/2005/8/layout/vList3"/>
    <dgm:cxn modelId="{D5B90E68-A434-497E-BB7E-FEEA3EF70991}" type="presParOf" srcId="{5207E5D9-679C-4E06-9B18-FC07A3DBDC9B}" destId="{C468B603-3B59-4E31-B7FF-B920F63D3A38}" srcOrd="1" destOrd="0" presId="urn:microsoft.com/office/officeart/2005/8/layout/vList3"/>
    <dgm:cxn modelId="{28D502A6-71AD-418F-9EB8-4E9E9802B5D6}" type="presParOf" srcId="{5207E5D9-679C-4E06-9B18-FC07A3DBDC9B}" destId="{EB7AF26B-804A-4D17-B837-E71673934FE3}" srcOrd="2" destOrd="0" presId="urn:microsoft.com/office/officeart/2005/8/layout/vList3"/>
    <dgm:cxn modelId="{0C31A3B4-175A-4A0D-B98F-F01F93200516}" type="presParOf" srcId="{EB7AF26B-804A-4D17-B837-E71673934FE3}" destId="{AC8BF4AB-2491-42DE-A044-9FE04283F655}" srcOrd="0" destOrd="0" presId="urn:microsoft.com/office/officeart/2005/8/layout/vList3"/>
    <dgm:cxn modelId="{26575CCC-9EC9-457F-8DB8-8F4B7D1C5C7A}" type="presParOf" srcId="{EB7AF26B-804A-4D17-B837-E71673934FE3}" destId="{E37D909B-EA21-4911-8F41-41A7314E5BF6}" srcOrd="1" destOrd="0" presId="urn:microsoft.com/office/officeart/2005/8/layout/vList3"/>
    <dgm:cxn modelId="{C1863047-7387-4926-9328-814866E9C73F}" type="presParOf" srcId="{5207E5D9-679C-4E06-9B18-FC07A3DBDC9B}" destId="{7AE265CF-7AD8-4281-8EA2-2BA214B93340}" srcOrd="3" destOrd="0" presId="urn:microsoft.com/office/officeart/2005/8/layout/vList3"/>
    <dgm:cxn modelId="{A4EE0AAC-4F87-442F-9D20-3B8690B376E6}" type="presParOf" srcId="{5207E5D9-679C-4E06-9B18-FC07A3DBDC9B}" destId="{653C04C4-0617-4E07-96C9-72C61EE4C54E}" srcOrd="4" destOrd="0" presId="urn:microsoft.com/office/officeart/2005/8/layout/vList3"/>
    <dgm:cxn modelId="{2FD9A205-3CD1-4958-97FF-C99601D7C8BB}" type="presParOf" srcId="{653C04C4-0617-4E07-96C9-72C61EE4C54E}" destId="{EC7D116B-0E62-4C79-A5EF-E376C67A4675}" srcOrd="0" destOrd="0" presId="urn:microsoft.com/office/officeart/2005/8/layout/vList3"/>
    <dgm:cxn modelId="{952175DF-1E52-4C91-8F49-C7211BBD0456}" type="presParOf" srcId="{653C04C4-0617-4E07-96C9-72C61EE4C54E}" destId="{8D608385-194E-4808-A563-01B8340A1DD2}" srcOrd="1" destOrd="0" presId="urn:microsoft.com/office/officeart/2005/8/layout/vList3"/>
    <dgm:cxn modelId="{3F328A16-D998-45D6-8459-9823FDB833FC}" type="presParOf" srcId="{5207E5D9-679C-4E06-9B18-FC07A3DBDC9B}" destId="{C4666765-A67B-4F31-BE4D-6DBDFA53DBA6}" srcOrd="5" destOrd="0" presId="urn:microsoft.com/office/officeart/2005/8/layout/vList3"/>
    <dgm:cxn modelId="{2009545C-7B71-4253-AA53-A43C643FDE7F}" type="presParOf" srcId="{5207E5D9-679C-4E06-9B18-FC07A3DBDC9B}" destId="{87A65F1C-5EC7-4100-8A27-BE2B8373587B}" srcOrd="6" destOrd="0" presId="urn:microsoft.com/office/officeart/2005/8/layout/vList3"/>
    <dgm:cxn modelId="{C96455B9-5C2B-42A9-8B8C-1E63424E316C}" type="presParOf" srcId="{87A65F1C-5EC7-4100-8A27-BE2B8373587B}" destId="{747597BF-C2AF-4177-89D9-67C240206A0F}" srcOrd="0" destOrd="0" presId="urn:microsoft.com/office/officeart/2005/8/layout/vList3"/>
    <dgm:cxn modelId="{F0D2FA38-229A-4D87-9B45-13BB927C6A8E}" type="presParOf" srcId="{87A65F1C-5EC7-4100-8A27-BE2B8373587B}" destId="{BB5291EA-66F0-4554-9381-5998743FCA83}" srcOrd="1" destOrd="0" presId="urn:microsoft.com/office/officeart/2005/8/layout/vList3"/>
    <dgm:cxn modelId="{8FC2F918-1C27-45A8-A89A-3498599499E1}" type="presParOf" srcId="{5207E5D9-679C-4E06-9B18-FC07A3DBDC9B}" destId="{00D510F9-3E3E-4FCA-849D-366772DEFBF4}" srcOrd="7" destOrd="0" presId="urn:microsoft.com/office/officeart/2005/8/layout/vList3"/>
    <dgm:cxn modelId="{2223ED07-F20A-459C-9DAD-93169D85C6D0}" type="presParOf" srcId="{5207E5D9-679C-4E06-9B18-FC07A3DBDC9B}" destId="{98DBD860-F27A-4089-8D55-7ADBA6B2DF20}" srcOrd="8" destOrd="0" presId="urn:microsoft.com/office/officeart/2005/8/layout/vList3"/>
    <dgm:cxn modelId="{C61AF8DF-B109-4558-A0AC-E43CD6091010}" type="presParOf" srcId="{98DBD860-F27A-4089-8D55-7ADBA6B2DF20}" destId="{BB07FB1C-21A0-4561-97FA-CC9B4C9F6F80}" srcOrd="0" destOrd="0" presId="urn:microsoft.com/office/officeart/2005/8/layout/vList3"/>
    <dgm:cxn modelId="{5EBBEC86-ADD3-404C-AB97-1C8185E9F0B1}" type="presParOf" srcId="{98DBD860-F27A-4089-8D55-7ADBA6B2DF20}" destId="{B251D77B-6E65-4182-A616-72882F7B7536}" srcOrd="1" destOrd="0" presId="urn:microsoft.com/office/officeart/2005/8/layout/vList3"/>
    <dgm:cxn modelId="{B5030A66-57BC-4A0B-B585-8D4EE7AEFD7A}" type="presParOf" srcId="{5207E5D9-679C-4E06-9B18-FC07A3DBDC9B}" destId="{2C391606-1B0A-41FC-BE18-CEE6D3FFF12C}" srcOrd="9" destOrd="0" presId="urn:microsoft.com/office/officeart/2005/8/layout/vList3"/>
    <dgm:cxn modelId="{7B9B0D25-7536-4007-B2FA-38A41867BDFB}" type="presParOf" srcId="{5207E5D9-679C-4E06-9B18-FC07A3DBDC9B}" destId="{F81DE903-CD27-4C7F-B88E-24E43D3D2539}" srcOrd="10" destOrd="0" presId="urn:microsoft.com/office/officeart/2005/8/layout/vList3"/>
    <dgm:cxn modelId="{B4A78577-B0A4-4609-961B-E9AE77A5DACE}" type="presParOf" srcId="{F81DE903-CD27-4C7F-B88E-24E43D3D2539}" destId="{EC60437B-529F-4B32-AFD6-EEAA3F8846C7}" srcOrd="0" destOrd="0" presId="urn:microsoft.com/office/officeart/2005/8/layout/vList3"/>
    <dgm:cxn modelId="{622D6755-080A-40DB-948D-6090814F8321}" type="presParOf" srcId="{F81DE903-CD27-4C7F-B88E-24E43D3D2539}" destId="{EFDA6E35-E394-4DA5-95D3-7C2F00F4E64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D2DFE99-565A-4017-8E08-CD98FEFA7F67}" type="doc">
      <dgm:prSet loTypeId="urn:microsoft.com/office/officeart/2005/8/layout/vList3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2FB3FB4-A888-49FD-9A20-D5CE47DA7FC2}">
      <dgm:prSet phldrT="[文字]" custT="1"/>
      <dgm:spPr>
        <a:solidFill>
          <a:srgbClr val="FFFFCC"/>
        </a:solidFill>
      </dgm:spPr>
      <dgm:t>
        <a:bodyPr/>
        <a:lstStyle/>
        <a:p>
          <a:pPr marL="269875" indent="0" algn="l"/>
          <a:r>
            <a:rPr lang="zh-TW" altLang="en-US" sz="2200" b="1" dirty="0" smtClean="0">
              <a:solidFill>
                <a:srgbClr val="002060"/>
              </a:solidFill>
            </a:rPr>
            <a:t>規劃安排員工訓練（另由金</a:t>
          </a:r>
          <a:r>
            <a:rPr lang="zh-TW" altLang="en-US" sz="2200" b="1" dirty="0" smtClean="0">
              <a:solidFill>
                <a:srgbClr val="002060"/>
              </a:solidFill>
            </a:rPr>
            <a:t>融研訓</a:t>
          </a:r>
          <a:r>
            <a:rPr lang="zh-TW" altLang="en-US" sz="2200" b="1" smtClean="0">
              <a:solidFill>
                <a:srgbClr val="002060"/>
              </a:solidFill>
            </a:rPr>
            <a:t>院</a:t>
          </a:r>
          <a:r>
            <a:rPr lang="zh-TW" altLang="en-US" sz="2200" b="1" smtClean="0">
              <a:solidFill>
                <a:srgbClr val="002060"/>
              </a:solidFill>
            </a:rPr>
            <a:t>等周邊</a:t>
          </a:r>
          <a:r>
            <a:rPr lang="zh-TW" altLang="en-US" sz="2200" b="1" dirty="0" smtClean="0">
              <a:solidFill>
                <a:srgbClr val="002060"/>
              </a:solidFill>
            </a:rPr>
            <a:t>單</a:t>
          </a:r>
          <a:r>
            <a:rPr lang="zh-TW" altLang="en-US" sz="2200" b="1" dirty="0" smtClean="0">
              <a:solidFill>
                <a:srgbClr val="002060"/>
              </a:solidFill>
            </a:rPr>
            <a:t>位設計訓</a:t>
          </a:r>
          <a:r>
            <a:rPr lang="zh-TW" altLang="en-US" sz="2200" b="1" dirty="0" smtClean="0">
              <a:solidFill>
                <a:srgbClr val="002060"/>
              </a:solidFill>
            </a:rPr>
            <a:t>練課程及推動證</a:t>
          </a:r>
          <a:r>
            <a:rPr lang="zh-TW" altLang="en-US" sz="2200" b="1" dirty="0" smtClean="0">
              <a:solidFill>
                <a:srgbClr val="002060"/>
              </a:solidFill>
            </a:rPr>
            <a:t>照）</a:t>
          </a:r>
          <a:endParaRPr lang="zh-TW" altLang="en-US" sz="2200" dirty="0"/>
        </a:p>
      </dgm:t>
    </dgm:pt>
    <dgm:pt modelId="{E6409877-E222-455E-A6A5-4FAB49B35849}" type="sibTrans" cxnId="{E1AC65A4-4104-4E31-AB99-EB29B8B64CF8}">
      <dgm:prSet/>
      <dgm:spPr/>
      <dgm:t>
        <a:bodyPr/>
        <a:lstStyle/>
        <a:p>
          <a:endParaRPr lang="zh-TW" altLang="en-US" sz="2200"/>
        </a:p>
      </dgm:t>
    </dgm:pt>
    <dgm:pt modelId="{F2D54D31-810F-4297-A96A-92C1B6CEFA16}" type="parTrans" cxnId="{E1AC65A4-4104-4E31-AB99-EB29B8B64CF8}">
      <dgm:prSet/>
      <dgm:spPr/>
      <dgm:t>
        <a:bodyPr/>
        <a:lstStyle/>
        <a:p>
          <a:endParaRPr lang="zh-TW" altLang="en-US" sz="2200"/>
        </a:p>
      </dgm:t>
    </dgm:pt>
    <dgm:pt modelId="{4891E61E-D333-45FB-B1D3-F85E7B19D2E2}">
      <dgm:prSet phldrT="[文字]" custT="1"/>
      <dgm:spPr>
        <a:solidFill>
          <a:srgbClr val="FFFFCC"/>
        </a:solidFill>
      </dgm:spPr>
      <dgm:t>
        <a:bodyPr/>
        <a:lstStyle/>
        <a:p>
          <a:pPr marL="269875" indent="0" algn="l"/>
          <a:r>
            <a:rPr lang="zh-TW" altLang="en-US" sz="2200" b="1" dirty="0" smtClean="0">
              <a:solidFill>
                <a:srgbClr val="002060"/>
              </a:solidFill>
            </a:rPr>
            <a:t>委任會計師等外部專家進行專案查核</a:t>
          </a:r>
          <a:endParaRPr lang="zh-TW" altLang="en-US" sz="2200" dirty="0"/>
        </a:p>
      </dgm:t>
    </dgm:pt>
    <dgm:pt modelId="{86792176-70F7-49D5-9CDF-D50560F0FC59}" type="sibTrans" cxnId="{FAC8B7A6-CEF5-4313-85D1-DF71C0161A71}">
      <dgm:prSet/>
      <dgm:spPr/>
      <dgm:t>
        <a:bodyPr/>
        <a:lstStyle/>
        <a:p>
          <a:endParaRPr lang="zh-TW" altLang="en-US" sz="2200"/>
        </a:p>
      </dgm:t>
    </dgm:pt>
    <dgm:pt modelId="{8AA26034-B958-47D4-A7F2-361BC72E1624}" type="parTrans" cxnId="{FAC8B7A6-CEF5-4313-85D1-DF71C0161A71}">
      <dgm:prSet/>
      <dgm:spPr/>
      <dgm:t>
        <a:bodyPr/>
        <a:lstStyle/>
        <a:p>
          <a:endParaRPr lang="zh-TW" altLang="en-US" sz="2200"/>
        </a:p>
      </dgm:t>
    </dgm:pt>
    <dgm:pt modelId="{7F37D1B7-6241-47F2-9EA3-AECECFCE08A2}">
      <dgm:prSet custT="1"/>
      <dgm:spPr/>
      <dgm:t>
        <a:bodyPr/>
        <a:lstStyle/>
        <a:p>
          <a:pPr marL="269875" indent="0" algn="l"/>
          <a:r>
            <a:rPr lang="zh-TW" altLang="en-US" sz="2200" b="1" dirty="0" smtClean="0">
              <a:solidFill>
                <a:srgbClr val="002060"/>
              </a:solidFill>
            </a:rPr>
            <a:t>擬定「因應相互評鑑資料蒐集架構」以有系統累積資料</a:t>
          </a:r>
          <a:endParaRPr lang="zh-TW" altLang="en-US" sz="2200" dirty="0"/>
        </a:p>
      </dgm:t>
    </dgm:pt>
    <dgm:pt modelId="{DE13BB67-175E-4E83-B1BF-A41B383F1719}" type="sibTrans" cxnId="{5F669C71-B571-4C44-8530-C4F450922032}">
      <dgm:prSet/>
      <dgm:spPr/>
      <dgm:t>
        <a:bodyPr/>
        <a:lstStyle/>
        <a:p>
          <a:endParaRPr lang="zh-TW" altLang="en-US" sz="2200"/>
        </a:p>
      </dgm:t>
    </dgm:pt>
    <dgm:pt modelId="{9AB7FAFF-2CDF-468D-B459-4B897AD54A2F}" type="parTrans" cxnId="{5F669C71-B571-4C44-8530-C4F450922032}">
      <dgm:prSet/>
      <dgm:spPr/>
      <dgm:t>
        <a:bodyPr/>
        <a:lstStyle/>
        <a:p>
          <a:endParaRPr lang="zh-TW" altLang="en-US" sz="2200"/>
        </a:p>
      </dgm:t>
    </dgm:pt>
    <dgm:pt modelId="{9D9BDA66-5349-4C1D-BB1B-55A12BFF622F}">
      <dgm:prSet custT="1"/>
      <dgm:spPr/>
      <dgm:t>
        <a:bodyPr/>
        <a:lstStyle/>
        <a:p>
          <a:pPr marL="269875" indent="0" algn="l">
            <a:tabLst/>
          </a:pPr>
          <a:r>
            <a:rPr lang="zh-TW" altLang="en-US" sz="2200" b="1" dirty="0" smtClean="0">
              <a:solidFill>
                <a:srgbClr val="002060"/>
              </a:solidFill>
            </a:rPr>
            <a:t>訂定資恐防制法及洗錢防制法授權子法</a:t>
          </a:r>
          <a:endParaRPr lang="zh-TW" altLang="en-US" sz="2200" dirty="0"/>
        </a:p>
      </dgm:t>
    </dgm:pt>
    <dgm:pt modelId="{7277ACED-D2B0-4A05-A670-744F377CE064}" type="sibTrans" cxnId="{1289E8C3-555A-4882-8542-D09F866AAA39}">
      <dgm:prSet/>
      <dgm:spPr/>
      <dgm:t>
        <a:bodyPr/>
        <a:lstStyle/>
        <a:p>
          <a:endParaRPr lang="zh-TW" altLang="en-US" sz="2200"/>
        </a:p>
      </dgm:t>
    </dgm:pt>
    <dgm:pt modelId="{04F75374-574D-4A35-8856-215ACFE41DCC}" type="parTrans" cxnId="{1289E8C3-555A-4882-8542-D09F866AAA39}">
      <dgm:prSet/>
      <dgm:spPr/>
      <dgm:t>
        <a:bodyPr/>
        <a:lstStyle/>
        <a:p>
          <a:endParaRPr lang="zh-TW" altLang="en-US" sz="2200"/>
        </a:p>
      </dgm:t>
    </dgm:pt>
    <dgm:pt modelId="{97DC8F97-1962-46ED-8AE5-69B07324CBD0}">
      <dgm:prSet custT="1"/>
      <dgm:spPr/>
      <dgm:t>
        <a:bodyPr/>
        <a:lstStyle/>
        <a:p>
          <a:pPr marL="269875" indent="0" algn="just"/>
          <a:r>
            <a:rPr lang="zh-TW" altLang="en-US" sz="2200" b="1" dirty="0" smtClean="0">
              <a:solidFill>
                <a:srgbClr val="002060"/>
              </a:solidFill>
            </a:rPr>
            <a:t>辦理模擬評鑑</a:t>
          </a:r>
          <a:endParaRPr lang="zh-TW" altLang="en-US" sz="2200" dirty="0"/>
        </a:p>
      </dgm:t>
    </dgm:pt>
    <dgm:pt modelId="{1A4FDAEE-BC2F-48F5-BFFA-30F924977FB6}" type="parTrans" cxnId="{D3CCF2ED-AEBF-476B-8A88-11C40AE211CD}">
      <dgm:prSet/>
      <dgm:spPr/>
      <dgm:t>
        <a:bodyPr/>
        <a:lstStyle/>
        <a:p>
          <a:endParaRPr lang="zh-TW" altLang="en-US"/>
        </a:p>
      </dgm:t>
    </dgm:pt>
    <dgm:pt modelId="{52E073D1-304C-4D4C-BB25-CB4BEBF1C023}" type="sibTrans" cxnId="{D3CCF2ED-AEBF-476B-8A88-11C40AE211CD}">
      <dgm:prSet/>
      <dgm:spPr/>
      <dgm:t>
        <a:bodyPr/>
        <a:lstStyle/>
        <a:p>
          <a:endParaRPr lang="zh-TW" altLang="en-US"/>
        </a:p>
      </dgm:t>
    </dgm:pt>
    <dgm:pt modelId="{CBDE2876-3EB9-4DD7-BE03-B4057ED18F2B}">
      <dgm:prSet custT="1"/>
      <dgm:spPr>
        <a:solidFill>
          <a:srgbClr val="FFFFCC"/>
        </a:solidFill>
      </dgm:spPr>
      <dgm:t>
        <a:bodyPr/>
        <a:lstStyle/>
        <a:p>
          <a:pPr marL="269875" indent="0" algn="just"/>
          <a:r>
            <a:rPr lang="zh-TW" altLang="en-US" sz="2200" b="1" dirty="0" smtClean="0">
              <a:solidFill>
                <a:srgbClr val="002060"/>
              </a:solidFill>
            </a:rPr>
            <a:t>設置防制洗錢專責主管並配置足夠防制洗錢人員</a:t>
          </a:r>
          <a:endParaRPr lang="zh-TW" altLang="en-US" sz="2200" b="1" dirty="0">
            <a:solidFill>
              <a:srgbClr val="002060"/>
            </a:solidFill>
          </a:endParaRPr>
        </a:p>
      </dgm:t>
    </dgm:pt>
    <dgm:pt modelId="{CCF61E99-0EA6-4D7D-8AF3-272A35236D9F}" type="parTrans" cxnId="{11679659-CC11-40D6-A3AA-05DE475A4DE4}">
      <dgm:prSet/>
      <dgm:spPr/>
      <dgm:t>
        <a:bodyPr/>
        <a:lstStyle/>
        <a:p>
          <a:endParaRPr lang="zh-TW" altLang="en-US"/>
        </a:p>
      </dgm:t>
    </dgm:pt>
    <dgm:pt modelId="{BC570BE8-E420-4825-B5AB-D4031A197A21}" type="sibTrans" cxnId="{11679659-CC11-40D6-A3AA-05DE475A4DE4}">
      <dgm:prSet/>
      <dgm:spPr/>
      <dgm:t>
        <a:bodyPr/>
        <a:lstStyle/>
        <a:p>
          <a:endParaRPr lang="zh-TW" altLang="en-US"/>
        </a:p>
      </dgm:t>
    </dgm:pt>
    <dgm:pt modelId="{5207E5D9-679C-4E06-9B18-FC07A3DBDC9B}" type="pres">
      <dgm:prSet presAssocID="{1D2DFE99-565A-4017-8E08-CD98FEFA7F67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11473C5-696F-47AF-BF69-258505CE503C}" type="pres">
      <dgm:prSet presAssocID="{9D9BDA66-5349-4C1D-BB1B-55A12BFF622F}" presName="composite" presStyleCnt="0"/>
      <dgm:spPr/>
    </dgm:pt>
    <dgm:pt modelId="{D9541012-9626-4362-AAF4-2B59703835A9}" type="pres">
      <dgm:prSet presAssocID="{9D9BDA66-5349-4C1D-BB1B-55A12BFF622F}" presName="imgShp" presStyleLbl="fgImgPlace1" presStyleIdx="0" presStyleCnt="6" custLinFactX="-18259" custLinFactNeighborX="-100000"/>
      <dgm:spPr/>
    </dgm:pt>
    <dgm:pt modelId="{D3360328-979F-458A-90A4-E3AA69775522}" type="pres">
      <dgm:prSet presAssocID="{9D9BDA66-5349-4C1D-BB1B-55A12BFF622F}" presName="txShp" presStyleLbl="node1" presStyleIdx="0" presStyleCnt="6" custScaleX="144665" custLinFactNeighborX="27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468B603-3B59-4E31-B7FF-B920F63D3A38}" type="pres">
      <dgm:prSet presAssocID="{7277ACED-D2B0-4A05-A670-744F377CE064}" presName="spacing" presStyleCnt="0"/>
      <dgm:spPr/>
    </dgm:pt>
    <dgm:pt modelId="{1DADD07A-9537-4C1C-9A3A-5896BC521D4C}" type="pres">
      <dgm:prSet presAssocID="{7F37D1B7-6241-47F2-9EA3-AECECFCE08A2}" presName="composite" presStyleCnt="0"/>
      <dgm:spPr/>
    </dgm:pt>
    <dgm:pt modelId="{10D81969-7E28-48FF-92E9-32B0A4C422AB}" type="pres">
      <dgm:prSet presAssocID="{7F37D1B7-6241-47F2-9EA3-AECECFCE08A2}" presName="imgShp" presStyleLbl="fgImgPlace1" presStyleIdx="1" presStyleCnt="6" custLinFactX="-18259" custLinFactNeighborX="-100000"/>
      <dgm:spPr/>
    </dgm:pt>
    <dgm:pt modelId="{BC95A188-C436-4F8B-94EE-9510C95588F3}" type="pres">
      <dgm:prSet presAssocID="{7F37D1B7-6241-47F2-9EA3-AECECFCE08A2}" presName="txShp" presStyleLbl="node1" presStyleIdx="1" presStyleCnt="6" custScaleX="144665" custLinFactNeighborX="68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B5714A1-C2EC-445C-BE43-FF0E4406DA24}" type="pres">
      <dgm:prSet presAssocID="{DE13BB67-175E-4E83-B1BF-A41B383F1719}" presName="spacing" presStyleCnt="0"/>
      <dgm:spPr/>
    </dgm:pt>
    <dgm:pt modelId="{705A0493-8C04-401D-A4E0-D685D1907D98}" type="pres">
      <dgm:prSet presAssocID="{97DC8F97-1962-46ED-8AE5-69B07324CBD0}" presName="composite" presStyleCnt="0"/>
      <dgm:spPr/>
    </dgm:pt>
    <dgm:pt modelId="{8DF642B9-5222-4347-B73C-E33201670EAD}" type="pres">
      <dgm:prSet presAssocID="{97DC8F97-1962-46ED-8AE5-69B07324CBD0}" presName="imgShp" presStyleLbl="fgImgPlace1" presStyleIdx="2" presStyleCnt="6" custLinFactX="-20930" custLinFactNeighborX="-100000"/>
      <dgm:spPr/>
    </dgm:pt>
    <dgm:pt modelId="{266785BB-878F-4D76-92A8-D337445E10E7}" type="pres">
      <dgm:prSet presAssocID="{97DC8F97-1962-46ED-8AE5-69B07324CBD0}" presName="txShp" presStyleLbl="node1" presStyleIdx="2" presStyleCnt="6" custScaleX="144534" custLinFactNeighborX="268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E290CD7-A790-40D0-93B1-037416FF4259}" type="pres">
      <dgm:prSet presAssocID="{52E073D1-304C-4D4C-BB25-CB4BEBF1C023}" presName="spacing" presStyleCnt="0"/>
      <dgm:spPr/>
    </dgm:pt>
    <dgm:pt modelId="{58FE3197-8367-402F-9979-7CDC5870A3C6}" type="pres">
      <dgm:prSet presAssocID="{CBDE2876-3EB9-4DD7-BE03-B4057ED18F2B}" presName="composite" presStyleCnt="0"/>
      <dgm:spPr/>
    </dgm:pt>
    <dgm:pt modelId="{621EF434-85E2-45F6-A551-5AE163CDEB98}" type="pres">
      <dgm:prSet presAssocID="{CBDE2876-3EB9-4DD7-BE03-B4057ED18F2B}" presName="imgShp" presStyleLbl="fgImgPlace1" presStyleIdx="3" presStyleCnt="6" custLinFactX="-20930" custLinFactNeighborX="-100000"/>
      <dgm:spPr/>
    </dgm:pt>
    <dgm:pt modelId="{F23B4FBF-F019-4935-8A99-6117DA0DEDEB}" type="pres">
      <dgm:prSet presAssocID="{CBDE2876-3EB9-4DD7-BE03-B4057ED18F2B}" presName="txShp" presStyleLbl="node1" presStyleIdx="3" presStyleCnt="6" custScaleX="145005" custLinFactNeighborX="292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EAB2F35-A032-4E45-A33F-24F972528B98}" type="pres">
      <dgm:prSet presAssocID="{BC570BE8-E420-4825-B5AB-D4031A197A21}" presName="spacing" presStyleCnt="0"/>
      <dgm:spPr/>
    </dgm:pt>
    <dgm:pt modelId="{EB7AF26B-804A-4D17-B837-E71673934FE3}" type="pres">
      <dgm:prSet presAssocID="{4891E61E-D333-45FB-B1D3-F85E7B19D2E2}" presName="composite" presStyleCnt="0"/>
      <dgm:spPr/>
    </dgm:pt>
    <dgm:pt modelId="{AC8BF4AB-2491-42DE-A044-9FE04283F655}" type="pres">
      <dgm:prSet presAssocID="{4891E61E-D333-45FB-B1D3-F85E7B19D2E2}" presName="imgShp" presStyleLbl="fgImgPlace1" presStyleIdx="4" presStyleCnt="6" custLinFactX="-18259" custLinFactNeighborX="-100000"/>
      <dgm:spPr/>
    </dgm:pt>
    <dgm:pt modelId="{E37D909B-EA21-4911-8F41-41A7314E5BF6}" type="pres">
      <dgm:prSet presAssocID="{4891E61E-D333-45FB-B1D3-F85E7B19D2E2}" presName="txShp" presStyleLbl="node1" presStyleIdx="4" presStyleCnt="6" custScaleX="144665" custLinFactNeighborX="68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AE265CF-7AD8-4281-8EA2-2BA214B93340}" type="pres">
      <dgm:prSet presAssocID="{86792176-70F7-49D5-9CDF-D50560F0FC59}" presName="spacing" presStyleCnt="0"/>
      <dgm:spPr/>
    </dgm:pt>
    <dgm:pt modelId="{653C04C4-0617-4E07-96C9-72C61EE4C54E}" type="pres">
      <dgm:prSet presAssocID="{12FB3FB4-A888-49FD-9A20-D5CE47DA7FC2}" presName="composite" presStyleCnt="0"/>
      <dgm:spPr/>
    </dgm:pt>
    <dgm:pt modelId="{EC7D116B-0E62-4C79-A5EF-E376C67A4675}" type="pres">
      <dgm:prSet presAssocID="{12FB3FB4-A888-49FD-9A20-D5CE47DA7FC2}" presName="imgShp" presStyleLbl="fgImgPlace1" presStyleIdx="5" presStyleCnt="6" custLinFactX="-18259" custLinFactNeighborX="-100000"/>
      <dgm:spPr/>
    </dgm:pt>
    <dgm:pt modelId="{8D608385-194E-4808-A563-01B8340A1DD2}" type="pres">
      <dgm:prSet presAssocID="{12FB3FB4-A888-49FD-9A20-D5CE47DA7FC2}" presName="txShp" presStyleLbl="node1" presStyleIdx="5" presStyleCnt="6" custScaleX="144665" custLinFactNeighborX="68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289E8C3-555A-4882-8542-D09F866AAA39}" srcId="{1D2DFE99-565A-4017-8E08-CD98FEFA7F67}" destId="{9D9BDA66-5349-4C1D-BB1B-55A12BFF622F}" srcOrd="0" destOrd="0" parTransId="{04F75374-574D-4A35-8856-215ACFE41DCC}" sibTransId="{7277ACED-D2B0-4A05-A670-744F377CE064}"/>
    <dgm:cxn modelId="{2C4D4A1A-CC1D-47C0-9896-6E05B1AFE68C}" type="presOf" srcId="{9D9BDA66-5349-4C1D-BB1B-55A12BFF622F}" destId="{D3360328-979F-458A-90A4-E3AA69775522}" srcOrd="0" destOrd="0" presId="urn:microsoft.com/office/officeart/2005/8/layout/vList3"/>
    <dgm:cxn modelId="{5F669C71-B571-4C44-8530-C4F450922032}" srcId="{1D2DFE99-565A-4017-8E08-CD98FEFA7F67}" destId="{7F37D1B7-6241-47F2-9EA3-AECECFCE08A2}" srcOrd="1" destOrd="0" parTransId="{9AB7FAFF-2CDF-468D-B459-4B897AD54A2F}" sibTransId="{DE13BB67-175E-4E83-B1BF-A41B383F1719}"/>
    <dgm:cxn modelId="{E1AC65A4-4104-4E31-AB99-EB29B8B64CF8}" srcId="{1D2DFE99-565A-4017-8E08-CD98FEFA7F67}" destId="{12FB3FB4-A888-49FD-9A20-D5CE47DA7FC2}" srcOrd="5" destOrd="0" parTransId="{F2D54D31-810F-4297-A96A-92C1B6CEFA16}" sibTransId="{E6409877-E222-455E-A6A5-4FAB49B35849}"/>
    <dgm:cxn modelId="{70CCE7FD-6AE1-467A-9566-6A25C3E051CB}" type="presOf" srcId="{CBDE2876-3EB9-4DD7-BE03-B4057ED18F2B}" destId="{F23B4FBF-F019-4935-8A99-6117DA0DEDEB}" srcOrd="0" destOrd="0" presId="urn:microsoft.com/office/officeart/2005/8/layout/vList3"/>
    <dgm:cxn modelId="{F51C12B5-62E3-45DE-994D-3DCBC414E28E}" type="presOf" srcId="{4891E61E-D333-45FB-B1D3-F85E7B19D2E2}" destId="{E37D909B-EA21-4911-8F41-41A7314E5BF6}" srcOrd="0" destOrd="0" presId="urn:microsoft.com/office/officeart/2005/8/layout/vList3"/>
    <dgm:cxn modelId="{C9811247-E8B5-4DAC-8D03-1BC11FAF8942}" type="presOf" srcId="{97DC8F97-1962-46ED-8AE5-69B07324CBD0}" destId="{266785BB-878F-4D76-92A8-D337445E10E7}" srcOrd="0" destOrd="0" presId="urn:microsoft.com/office/officeart/2005/8/layout/vList3"/>
    <dgm:cxn modelId="{FAC8B7A6-CEF5-4313-85D1-DF71C0161A71}" srcId="{1D2DFE99-565A-4017-8E08-CD98FEFA7F67}" destId="{4891E61E-D333-45FB-B1D3-F85E7B19D2E2}" srcOrd="4" destOrd="0" parTransId="{8AA26034-B958-47D4-A7F2-361BC72E1624}" sibTransId="{86792176-70F7-49D5-9CDF-D50560F0FC59}"/>
    <dgm:cxn modelId="{11679659-CC11-40D6-A3AA-05DE475A4DE4}" srcId="{1D2DFE99-565A-4017-8E08-CD98FEFA7F67}" destId="{CBDE2876-3EB9-4DD7-BE03-B4057ED18F2B}" srcOrd="3" destOrd="0" parTransId="{CCF61E99-0EA6-4D7D-8AF3-272A35236D9F}" sibTransId="{BC570BE8-E420-4825-B5AB-D4031A197A21}"/>
    <dgm:cxn modelId="{F881A33A-DB96-472F-86C6-4FEBE01C1718}" type="presOf" srcId="{7F37D1B7-6241-47F2-9EA3-AECECFCE08A2}" destId="{BC95A188-C436-4F8B-94EE-9510C95588F3}" srcOrd="0" destOrd="0" presId="urn:microsoft.com/office/officeart/2005/8/layout/vList3"/>
    <dgm:cxn modelId="{F950B6AC-7C73-41C5-8787-6F8BF905105B}" type="presOf" srcId="{1D2DFE99-565A-4017-8E08-CD98FEFA7F67}" destId="{5207E5D9-679C-4E06-9B18-FC07A3DBDC9B}" srcOrd="0" destOrd="0" presId="urn:microsoft.com/office/officeart/2005/8/layout/vList3"/>
    <dgm:cxn modelId="{C4057127-67A3-43D3-B9B2-FA01F30EBF76}" type="presOf" srcId="{12FB3FB4-A888-49FD-9A20-D5CE47DA7FC2}" destId="{8D608385-194E-4808-A563-01B8340A1DD2}" srcOrd="0" destOrd="0" presId="urn:microsoft.com/office/officeart/2005/8/layout/vList3"/>
    <dgm:cxn modelId="{D3CCF2ED-AEBF-476B-8A88-11C40AE211CD}" srcId="{1D2DFE99-565A-4017-8E08-CD98FEFA7F67}" destId="{97DC8F97-1962-46ED-8AE5-69B07324CBD0}" srcOrd="2" destOrd="0" parTransId="{1A4FDAEE-BC2F-48F5-BFFA-30F924977FB6}" sibTransId="{52E073D1-304C-4D4C-BB25-CB4BEBF1C023}"/>
    <dgm:cxn modelId="{DFB1A343-FBE0-42BF-A1A8-B588995FCCE4}" type="presParOf" srcId="{5207E5D9-679C-4E06-9B18-FC07A3DBDC9B}" destId="{811473C5-696F-47AF-BF69-258505CE503C}" srcOrd="0" destOrd="0" presId="urn:microsoft.com/office/officeart/2005/8/layout/vList3"/>
    <dgm:cxn modelId="{10BDD542-59C7-4D7E-91D0-4071DB2D36EC}" type="presParOf" srcId="{811473C5-696F-47AF-BF69-258505CE503C}" destId="{D9541012-9626-4362-AAF4-2B59703835A9}" srcOrd="0" destOrd="0" presId="urn:microsoft.com/office/officeart/2005/8/layout/vList3"/>
    <dgm:cxn modelId="{23B56C7E-176F-4CB5-8D3F-FC5CCBD30A26}" type="presParOf" srcId="{811473C5-696F-47AF-BF69-258505CE503C}" destId="{D3360328-979F-458A-90A4-E3AA69775522}" srcOrd="1" destOrd="0" presId="urn:microsoft.com/office/officeart/2005/8/layout/vList3"/>
    <dgm:cxn modelId="{61E0AC67-6865-4EA8-BABA-C777951E2523}" type="presParOf" srcId="{5207E5D9-679C-4E06-9B18-FC07A3DBDC9B}" destId="{C468B603-3B59-4E31-B7FF-B920F63D3A38}" srcOrd="1" destOrd="0" presId="urn:microsoft.com/office/officeart/2005/8/layout/vList3"/>
    <dgm:cxn modelId="{6F824DAD-9FA6-44EB-AC22-237C9341E756}" type="presParOf" srcId="{5207E5D9-679C-4E06-9B18-FC07A3DBDC9B}" destId="{1DADD07A-9537-4C1C-9A3A-5896BC521D4C}" srcOrd="2" destOrd="0" presId="urn:microsoft.com/office/officeart/2005/8/layout/vList3"/>
    <dgm:cxn modelId="{4E4DFEB3-60A9-4577-8E5B-5C32446EEB8D}" type="presParOf" srcId="{1DADD07A-9537-4C1C-9A3A-5896BC521D4C}" destId="{10D81969-7E28-48FF-92E9-32B0A4C422AB}" srcOrd="0" destOrd="0" presId="urn:microsoft.com/office/officeart/2005/8/layout/vList3"/>
    <dgm:cxn modelId="{593A675E-E1EC-4F14-B572-6317338A6CE4}" type="presParOf" srcId="{1DADD07A-9537-4C1C-9A3A-5896BC521D4C}" destId="{BC95A188-C436-4F8B-94EE-9510C95588F3}" srcOrd="1" destOrd="0" presId="urn:microsoft.com/office/officeart/2005/8/layout/vList3"/>
    <dgm:cxn modelId="{49930EC9-9EE8-44AB-B7A2-10F6150DC02B}" type="presParOf" srcId="{5207E5D9-679C-4E06-9B18-FC07A3DBDC9B}" destId="{0B5714A1-C2EC-445C-BE43-FF0E4406DA24}" srcOrd="3" destOrd="0" presId="urn:microsoft.com/office/officeart/2005/8/layout/vList3"/>
    <dgm:cxn modelId="{1976C8B2-327B-4BE2-A6B3-DC74305FA8F7}" type="presParOf" srcId="{5207E5D9-679C-4E06-9B18-FC07A3DBDC9B}" destId="{705A0493-8C04-401D-A4E0-D685D1907D98}" srcOrd="4" destOrd="0" presId="urn:microsoft.com/office/officeart/2005/8/layout/vList3"/>
    <dgm:cxn modelId="{83BCC894-3651-4465-843A-F2BCC1B7B2C5}" type="presParOf" srcId="{705A0493-8C04-401D-A4E0-D685D1907D98}" destId="{8DF642B9-5222-4347-B73C-E33201670EAD}" srcOrd="0" destOrd="0" presId="urn:microsoft.com/office/officeart/2005/8/layout/vList3"/>
    <dgm:cxn modelId="{8E244C83-87D8-4761-90A2-2EEF14A98E9F}" type="presParOf" srcId="{705A0493-8C04-401D-A4E0-D685D1907D98}" destId="{266785BB-878F-4D76-92A8-D337445E10E7}" srcOrd="1" destOrd="0" presId="urn:microsoft.com/office/officeart/2005/8/layout/vList3"/>
    <dgm:cxn modelId="{187F975F-67AE-4394-9B13-23DFE8D4BE02}" type="presParOf" srcId="{5207E5D9-679C-4E06-9B18-FC07A3DBDC9B}" destId="{EE290CD7-A790-40D0-93B1-037416FF4259}" srcOrd="5" destOrd="0" presId="urn:microsoft.com/office/officeart/2005/8/layout/vList3"/>
    <dgm:cxn modelId="{0F9B691B-0FB9-4331-AA4B-CDF8D927FC71}" type="presParOf" srcId="{5207E5D9-679C-4E06-9B18-FC07A3DBDC9B}" destId="{58FE3197-8367-402F-9979-7CDC5870A3C6}" srcOrd="6" destOrd="0" presId="urn:microsoft.com/office/officeart/2005/8/layout/vList3"/>
    <dgm:cxn modelId="{1AEB45F8-2AB4-4E54-8ECF-925A928B32CC}" type="presParOf" srcId="{58FE3197-8367-402F-9979-7CDC5870A3C6}" destId="{621EF434-85E2-45F6-A551-5AE163CDEB98}" srcOrd="0" destOrd="0" presId="urn:microsoft.com/office/officeart/2005/8/layout/vList3"/>
    <dgm:cxn modelId="{23AD2E33-5C16-4C30-86E7-749A994F565A}" type="presParOf" srcId="{58FE3197-8367-402F-9979-7CDC5870A3C6}" destId="{F23B4FBF-F019-4935-8A99-6117DA0DEDEB}" srcOrd="1" destOrd="0" presId="urn:microsoft.com/office/officeart/2005/8/layout/vList3"/>
    <dgm:cxn modelId="{6C67272A-4E57-4F9F-9410-1407D74BE9AE}" type="presParOf" srcId="{5207E5D9-679C-4E06-9B18-FC07A3DBDC9B}" destId="{0EAB2F35-A032-4E45-A33F-24F972528B98}" srcOrd="7" destOrd="0" presId="urn:microsoft.com/office/officeart/2005/8/layout/vList3"/>
    <dgm:cxn modelId="{4201952C-D60D-42CA-8C56-D253398AFF93}" type="presParOf" srcId="{5207E5D9-679C-4E06-9B18-FC07A3DBDC9B}" destId="{EB7AF26B-804A-4D17-B837-E71673934FE3}" srcOrd="8" destOrd="0" presId="urn:microsoft.com/office/officeart/2005/8/layout/vList3"/>
    <dgm:cxn modelId="{DD98893A-5D5A-4E4E-B475-B20B7BDC72C7}" type="presParOf" srcId="{EB7AF26B-804A-4D17-B837-E71673934FE3}" destId="{AC8BF4AB-2491-42DE-A044-9FE04283F655}" srcOrd="0" destOrd="0" presId="urn:microsoft.com/office/officeart/2005/8/layout/vList3"/>
    <dgm:cxn modelId="{15DD367B-04D0-47E7-8986-9E005B5FF356}" type="presParOf" srcId="{EB7AF26B-804A-4D17-B837-E71673934FE3}" destId="{E37D909B-EA21-4911-8F41-41A7314E5BF6}" srcOrd="1" destOrd="0" presId="urn:microsoft.com/office/officeart/2005/8/layout/vList3"/>
    <dgm:cxn modelId="{A16B8835-F3EF-4A3C-8EC4-CF5311EA5926}" type="presParOf" srcId="{5207E5D9-679C-4E06-9B18-FC07A3DBDC9B}" destId="{7AE265CF-7AD8-4281-8EA2-2BA214B93340}" srcOrd="9" destOrd="0" presId="urn:microsoft.com/office/officeart/2005/8/layout/vList3"/>
    <dgm:cxn modelId="{23BB9BAF-7DE7-48A5-AB2A-2B2B0035444A}" type="presParOf" srcId="{5207E5D9-679C-4E06-9B18-FC07A3DBDC9B}" destId="{653C04C4-0617-4E07-96C9-72C61EE4C54E}" srcOrd="10" destOrd="0" presId="urn:microsoft.com/office/officeart/2005/8/layout/vList3"/>
    <dgm:cxn modelId="{2FFDB2D3-DF28-4341-BCF1-78E41116F7E9}" type="presParOf" srcId="{653C04C4-0617-4E07-96C9-72C61EE4C54E}" destId="{EC7D116B-0E62-4C79-A5EF-E376C67A4675}" srcOrd="0" destOrd="0" presId="urn:microsoft.com/office/officeart/2005/8/layout/vList3"/>
    <dgm:cxn modelId="{7477DAA6-96B0-4384-87AD-339B823AA660}" type="presParOf" srcId="{653C04C4-0617-4E07-96C9-72C61EE4C54E}" destId="{8D608385-194E-4808-A563-01B8340A1DD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60328-979F-458A-90A4-E3AA69775522}">
      <dsp:nvSpPr>
        <dsp:cNvPr id="0" name=""/>
        <dsp:cNvSpPr/>
      </dsp:nvSpPr>
      <dsp:spPr>
        <a:xfrm rot="10800000">
          <a:off x="290977" y="2415"/>
          <a:ext cx="7827882" cy="60693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7639" tIns="91440" rIns="170688" bIns="91440" numCol="1" spcCol="1270" anchor="ctr" anchorCtr="0">
          <a:noAutofit/>
        </a:bodyPr>
        <a:lstStyle/>
        <a:p>
          <a:pPr marL="17780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tabLst/>
          </a:pPr>
          <a:r>
            <a:rPr lang="zh-TW" altLang="en-US" sz="2400" b="1" kern="1200" dirty="0" smtClean="0">
              <a:solidFill>
                <a:srgbClr val="002060"/>
              </a:solidFill>
            </a:rPr>
            <a:t>成立本會專案小組，並請相關公會成立不同分組</a:t>
          </a:r>
          <a:endParaRPr lang="zh-TW" altLang="en-US" sz="2400" kern="1200" dirty="0"/>
        </a:p>
      </dsp:txBody>
      <dsp:txXfrm rot="10800000">
        <a:off x="442709" y="2415"/>
        <a:ext cx="7676150" cy="606930"/>
      </dsp:txXfrm>
    </dsp:sp>
    <dsp:sp modelId="{D9541012-9626-4362-AAF4-2B59703835A9}">
      <dsp:nvSpPr>
        <dsp:cNvPr id="0" name=""/>
        <dsp:cNvSpPr/>
      </dsp:nvSpPr>
      <dsp:spPr>
        <a:xfrm>
          <a:off x="172376" y="2415"/>
          <a:ext cx="606930" cy="60693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7D909B-EA21-4911-8F41-41A7314E5BF6}">
      <dsp:nvSpPr>
        <dsp:cNvPr id="0" name=""/>
        <dsp:cNvSpPr/>
      </dsp:nvSpPr>
      <dsp:spPr>
        <a:xfrm rot="10800000">
          <a:off x="309021" y="790519"/>
          <a:ext cx="7827882" cy="60693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7639" tIns="91440" rIns="170688" bIns="91440" numCol="1" spcCol="1270" anchor="ctr" anchorCtr="0">
          <a:noAutofit/>
        </a:bodyPr>
        <a:lstStyle/>
        <a:p>
          <a:pPr marL="17780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solidFill>
                <a:srgbClr val="002060"/>
              </a:solidFill>
            </a:rPr>
            <a:t>完成落差分析並修正本會注意事項</a:t>
          </a:r>
          <a:endParaRPr lang="zh-TW" altLang="en-US" sz="2400" kern="1200" dirty="0"/>
        </a:p>
      </dsp:txBody>
      <dsp:txXfrm rot="10800000">
        <a:off x="460753" y="790519"/>
        <a:ext cx="7676150" cy="606930"/>
      </dsp:txXfrm>
    </dsp:sp>
    <dsp:sp modelId="{AC8BF4AB-2491-42DE-A044-9FE04283F655}">
      <dsp:nvSpPr>
        <dsp:cNvPr id="0" name=""/>
        <dsp:cNvSpPr/>
      </dsp:nvSpPr>
      <dsp:spPr>
        <a:xfrm>
          <a:off x="172376" y="790519"/>
          <a:ext cx="606930" cy="60693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608385-194E-4808-A563-01B8340A1DD2}">
      <dsp:nvSpPr>
        <dsp:cNvPr id="0" name=""/>
        <dsp:cNvSpPr/>
      </dsp:nvSpPr>
      <dsp:spPr>
        <a:xfrm rot="10800000">
          <a:off x="309021" y="1578622"/>
          <a:ext cx="7827882" cy="60693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7639" tIns="91440" rIns="170688" bIns="91440" numCol="1" spcCol="1270" anchor="ctr" anchorCtr="0">
          <a:noAutofit/>
        </a:bodyPr>
        <a:lstStyle/>
        <a:p>
          <a:pPr marL="17780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solidFill>
                <a:srgbClr val="002060"/>
              </a:solidFill>
            </a:rPr>
            <a:t>強化金融檢查及相關裁罰</a:t>
          </a:r>
          <a:endParaRPr lang="zh-TW" altLang="en-US" sz="2400" kern="1200" dirty="0"/>
        </a:p>
      </dsp:txBody>
      <dsp:txXfrm rot="10800000">
        <a:off x="460753" y="1578622"/>
        <a:ext cx="7676150" cy="606930"/>
      </dsp:txXfrm>
    </dsp:sp>
    <dsp:sp modelId="{EC7D116B-0E62-4C79-A5EF-E376C67A4675}">
      <dsp:nvSpPr>
        <dsp:cNvPr id="0" name=""/>
        <dsp:cNvSpPr/>
      </dsp:nvSpPr>
      <dsp:spPr>
        <a:xfrm>
          <a:off x="172376" y="1578622"/>
          <a:ext cx="606930" cy="60693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5291EA-66F0-4554-9381-5998743FCA83}">
      <dsp:nvSpPr>
        <dsp:cNvPr id="0" name=""/>
        <dsp:cNvSpPr/>
      </dsp:nvSpPr>
      <dsp:spPr>
        <a:xfrm rot="10800000">
          <a:off x="309021" y="2366726"/>
          <a:ext cx="7827882" cy="606930"/>
        </a:xfrm>
        <a:prstGeom prst="homePlate">
          <a:avLst/>
        </a:prstGeom>
        <a:solidFill>
          <a:srgbClr val="FFFF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7639" tIns="91440" rIns="170688" bIns="91440" numCol="1" spcCol="1270" anchor="ctr" anchorCtr="0">
          <a:noAutofit/>
        </a:bodyPr>
        <a:lstStyle/>
        <a:p>
          <a:pPr marL="17780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solidFill>
                <a:srgbClr val="002060"/>
              </a:solidFill>
            </a:rPr>
            <a:t>進行洗錢及資恐風險評估</a:t>
          </a:r>
          <a:endParaRPr lang="zh-TW" altLang="en-US" sz="2400" kern="1200" dirty="0"/>
        </a:p>
      </dsp:txBody>
      <dsp:txXfrm rot="10800000">
        <a:off x="460753" y="2366726"/>
        <a:ext cx="7676150" cy="606930"/>
      </dsp:txXfrm>
    </dsp:sp>
    <dsp:sp modelId="{747597BF-C2AF-4177-89D9-67C240206A0F}">
      <dsp:nvSpPr>
        <dsp:cNvPr id="0" name=""/>
        <dsp:cNvSpPr/>
      </dsp:nvSpPr>
      <dsp:spPr>
        <a:xfrm>
          <a:off x="172376" y="2366726"/>
          <a:ext cx="606930" cy="60693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51D77B-6E65-4182-A616-72882F7B7536}">
      <dsp:nvSpPr>
        <dsp:cNvPr id="0" name=""/>
        <dsp:cNvSpPr/>
      </dsp:nvSpPr>
      <dsp:spPr>
        <a:xfrm rot="10800000">
          <a:off x="309021" y="3154830"/>
          <a:ext cx="7827882" cy="606930"/>
        </a:xfrm>
        <a:prstGeom prst="homePlate">
          <a:avLst/>
        </a:prstGeom>
        <a:solidFill>
          <a:srgbClr val="FFFF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7639" tIns="87630" rIns="163576" bIns="87630" numCol="1" spcCol="1270" anchor="ctr" anchorCtr="0">
          <a:noAutofit/>
        </a:bodyPr>
        <a:lstStyle/>
        <a:p>
          <a:pPr marL="182563" lvl="0" indent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b="1" kern="1200" dirty="0" smtClean="0">
              <a:solidFill>
                <a:srgbClr val="002060"/>
              </a:solidFill>
            </a:rPr>
            <a:t>請內外部稽核查核及填寫問卷俾瞭解其執行情形</a:t>
          </a:r>
          <a:endParaRPr lang="zh-TW" altLang="en-US" sz="2300" kern="1200" dirty="0"/>
        </a:p>
      </dsp:txBody>
      <dsp:txXfrm rot="10800000">
        <a:off x="460753" y="3154830"/>
        <a:ext cx="7676150" cy="606930"/>
      </dsp:txXfrm>
    </dsp:sp>
    <dsp:sp modelId="{BB07FB1C-21A0-4561-97FA-CC9B4C9F6F80}">
      <dsp:nvSpPr>
        <dsp:cNvPr id="0" name=""/>
        <dsp:cNvSpPr/>
      </dsp:nvSpPr>
      <dsp:spPr>
        <a:xfrm>
          <a:off x="173766" y="3154830"/>
          <a:ext cx="606930" cy="60693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DA6E35-E394-4DA5-95D3-7C2F00F4E64D}">
      <dsp:nvSpPr>
        <dsp:cNvPr id="0" name=""/>
        <dsp:cNvSpPr/>
      </dsp:nvSpPr>
      <dsp:spPr>
        <a:xfrm rot="10800000">
          <a:off x="309021" y="3942933"/>
          <a:ext cx="7827882" cy="606930"/>
        </a:xfrm>
        <a:prstGeom prst="homePlate">
          <a:avLst/>
        </a:prstGeom>
        <a:solidFill>
          <a:srgbClr val="FFFF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7639" tIns="87630" rIns="163576" bIns="87630" numCol="1" spcCol="1270" anchor="ctr" anchorCtr="0">
          <a:noAutofit/>
        </a:bodyPr>
        <a:lstStyle/>
        <a:p>
          <a:pPr marL="182563" lvl="0" indent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b="1" kern="1200" dirty="0" smtClean="0">
              <a:solidFill>
                <a:srgbClr val="002060"/>
              </a:solidFill>
            </a:rPr>
            <a:t>強</a:t>
          </a:r>
          <a:r>
            <a:rPr lang="zh-TW" altLang="en-US" sz="2300" b="1" kern="1200" dirty="0" smtClean="0">
              <a:solidFill>
                <a:srgbClr val="002060"/>
              </a:solidFill>
            </a:rPr>
            <a:t>化防制洗錢及打擊資恐之訓練、宣</a:t>
          </a:r>
          <a:r>
            <a:rPr lang="zh-TW" altLang="en-US" sz="2300" b="1" kern="1200" dirty="0" smtClean="0">
              <a:solidFill>
                <a:srgbClr val="002060"/>
              </a:solidFill>
            </a:rPr>
            <a:t>導</a:t>
          </a:r>
          <a:endParaRPr lang="zh-TW" altLang="en-US" sz="2300" kern="1200" dirty="0"/>
        </a:p>
      </dsp:txBody>
      <dsp:txXfrm rot="10800000">
        <a:off x="460753" y="3942933"/>
        <a:ext cx="7676150" cy="606930"/>
      </dsp:txXfrm>
    </dsp:sp>
    <dsp:sp modelId="{EC60437B-529F-4B32-AFD6-EEAA3F8846C7}">
      <dsp:nvSpPr>
        <dsp:cNvPr id="0" name=""/>
        <dsp:cNvSpPr/>
      </dsp:nvSpPr>
      <dsp:spPr>
        <a:xfrm>
          <a:off x="173766" y="3942933"/>
          <a:ext cx="606930" cy="60693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60328-979F-458A-90A4-E3AA69775522}">
      <dsp:nvSpPr>
        <dsp:cNvPr id="0" name=""/>
        <dsp:cNvSpPr/>
      </dsp:nvSpPr>
      <dsp:spPr>
        <a:xfrm rot="10800000">
          <a:off x="301488" y="645"/>
          <a:ext cx="7758609" cy="62662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6324" tIns="83820" rIns="156464" bIns="83820" numCol="1" spcCol="1270" anchor="ctr" anchorCtr="0">
          <a:noAutofit/>
        </a:bodyPr>
        <a:lstStyle/>
        <a:p>
          <a:pPr marL="269875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tabLst/>
          </a:pPr>
          <a:r>
            <a:rPr lang="zh-TW" altLang="en-US" sz="2200" b="1" kern="1200" dirty="0" smtClean="0">
              <a:solidFill>
                <a:srgbClr val="002060"/>
              </a:solidFill>
            </a:rPr>
            <a:t>訂定資恐防制法及洗錢防制法授權子法</a:t>
          </a:r>
          <a:endParaRPr lang="zh-TW" altLang="en-US" sz="2200" kern="1200" dirty="0"/>
        </a:p>
      </dsp:txBody>
      <dsp:txXfrm rot="10800000">
        <a:off x="458144" y="645"/>
        <a:ext cx="7601953" cy="626624"/>
      </dsp:txXfrm>
    </dsp:sp>
    <dsp:sp modelId="{D9541012-9626-4362-AAF4-2B59703835A9}">
      <dsp:nvSpPr>
        <dsp:cNvPr id="0" name=""/>
        <dsp:cNvSpPr/>
      </dsp:nvSpPr>
      <dsp:spPr>
        <a:xfrm>
          <a:off x="296518" y="645"/>
          <a:ext cx="626624" cy="62662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95A188-C436-4F8B-94EE-9510C95588F3}">
      <dsp:nvSpPr>
        <dsp:cNvPr id="0" name=""/>
        <dsp:cNvSpPr/>
      </dsp:nvSpPr>
      <dsp:spPr>
        <a:xfrm rot="10800000">
          <a:off x="306286" y="814321"/>
          <a:ext cx="7758609" cy="62662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6324" tIns="83820" rIns="156464" bIns="83820" numCol="1" spcCol="1270" anchor="ctr" anchorCtr="0">
          <a:noAutofit/>
        </a:bodyPr>
        <a:lstStyle/>
        <a:p>
          <a:pPr marL="269875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solidFill>
                <a:srgbClr val="002060"/>
              </a:solidFill>
            </a:rPr>
            <a:t>擬定「因應相互評鑑資料蒐集架構」以有系統累積資料</a:t>
          </a:r>
          <a:endParaRPr lang="zh-TW" altLang="en-US" sz="2200" kern="1200" dirty="0"/>
        </a:p>
      </dsp:txBody>
      <dsp:txXfrm rot="10800000">
        <a:off x="462942" y="814321"/>
        <a:ext cx="7601953" cy="626624"/>
      </dsp:txXfrm>
    </dsp:sp>
    <dsp:sp modelId="{10D81969-7E28-48FF-92E9-32B0A4C422AB}">
      <dsp:nvSpPr>
        <dsp:cNvPr id="0" name=""/>
        <dsp:cNvSpPr/>
      </dsp:nvSpPr>
      <dsp:spPr>
        <a:xfrm>
          <a:off x="296518" y="814321"/>
          <a:ext cx="626624" cy="62662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6785BB-878F-4D76-92A8-D337445E10E7}">
      <dsp:nvSpPr>
        <dsp:cNvPr id="0" name=""/>
        <dsp:cNvSpPr/>
      </dsp:nvSpPr>
      <dsp:spPr>
        <a:xfrm rot="10800000">
          <a:off x="300603" y="1627997"/>
          <a:ext cx="7751583" cy="62662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6324" tIns="83820" rIns="156464" bIns="83820" numCol="1" spcCol="1270" anchor="ctr" anchorCtr="0">
          <a:noAutofit/>
        </a:bodyPr>
        <a:lstStyle/>
        <a:p>
          <a:pPr marL="269875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solidFill>
                <a:srgbClr val="002060"/>
              </a:solidFill>
            </a:rPr>
            <a:t>辦理模擬評鑑</a:t>
          </a:r>
          <a:endParaRPr lang="zh-TW" altLang="en-US" sz="2200" kern="1200" dirty="0"/>
        </a:p>
      </dsp:txBody>
      <dsp:txXfrm rot="10800000">
        <a:off x="457259" y="1627997"/>
        <a:ext cx="7594927" cy="626624"/>
      </dsp:txXfrm>
    </dsp:sp>
    <dsp:sp modelId="{8DF642B9-5222-4347-B73C-E33201670EAD}">
      <dsp:nvSpPr>
        <dsp:cNvPr id="0" name=""/>
        <dsp:cNvSpPr/>
      </dsp:nvSpPr>
      <dsp:spPr>
        <a:xfrm>
          <a:off x="279781" y="1627997"/>
          <a:ext cx="626624" cy="62662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3B4FBF-F019-4935-8A99-6117DA0DEDEB}">
      <dsp:nvSpPr>
        <dsp:cNvPr id="0" name=""/>
        <dsp:cNvSpPr/>
      </dsp:nvSpPr>
      <dsp:spPr>
        <a:xfrm rot="10800000">
          <a:off x="288051" y="2441674"/>
          <a:ext cx="7776844" cy="626624"/>
        </a:xfrm>
        <a:prstGeom prst="homePlate">
          <a:avLst/>
        </a:prstGeom>
        <a:solidFill>
          <a:srgbClr val="FFFF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6324" tIns="83820" rIns="156464" bIns="83820" numCol="1" spcCol="1270" anchor="ctr" anchorCtr="0">
          <a:noAutofit/>
        </a:bodyPr>
        <a:lstStyle/>
        <a:p>
          <a:pPr marL="269875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solidFill>
                <a:srgbClr val="002060"/>
              </a:solidFill>
            </a:rPr>
            <a:t>設置防制洗錢專責主管並配置足夠防制洗錢人員</a:t>
          </a:r>
          <a:endParaRPr lang="zh-TW" altLang="en-US" sz="2200" b="1" kern="1200" dirty="0">
            <a:solidFill>
              <a:srgbClr val="002060"/>
            </a:solidFill>
          </a:endParaRPr>
        </a:p>
      </dsp:txBody>
      <dsp:txXfrm rot="10800000">
        <a:off x="444707" y="2441674"/>
        <a:ext cx="7620188" cy="626624"/>
      </dsp:txXfrm>
    </dsp:sp>
    <dsp:sp modelId="{621EF434-85E2-45F6-A551-5AE163CDEB98}">
      <dsp:nvSpPr>
        <dsp:cNvPr id="0" name=""/>
        <dsp:cNvSpPr/>
      </dsp:nvSpPr>
      <dsp:spPr>
        <a:xfrm>
          <a:off x="279781" y="2441674"/>
          <a:ext cx="626624" cy="62662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7D909B-EA21-4911-8F41-41A7314E5BF6}">
      <dsp:nvSpPr>
        <dsp:cNvPr id="0" name=""/>
        <dsp:cNvSpPr/>
      </dsp:nvSpPr>
      <dsp:spPr>
        <a:xfrm rot="10800000">
          <a:off x="306286" y="3255350"/>
          <a:ext cx="7758609" cy="626624"/>
        </a:xfrm>
        <a:prstGeom prst="homePlate">
          <a:avLst/>
        </a:prstGeom>
        <a:solidFill>
          <a:srgbClr val="FFFF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6324" tIns="83820" rIns="156464" bIns="83820" numCol="1" spcCol="1270" anchor="ctr" anchorCtr="0">
          <a:noAutofit/>
        </a:bodyPr>
        <a:lstStyle/>
        <a:p>
          <a:pPr marL="269875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solidFill>
                <a:srgbClr val="002060"/>
              </a:solidFill>
            </a:rPr>
            <a:t>委任會計師等外部專家進行專案查核</a:t>
          </a:r>
          <a:endParaRPr lang="zh-TW" altLang="en-US" sz="2200" kern="1200" dirty="0"/>
        </a:p>
      </dsp:txBody>
      <dsp:txXfrm rot="10800000">
        <a:off x="462942" y="3255350"/>
        <a:ext cx="7601953" cy="626624"/>
      </dsp:txXfrm>
    </dsp:sp>
    <dsp:sp modelId="{AC8BF4AB-2491-42DE-A044-9FE04283F655}">
      <dsp:nvSpPr>
        <dsp:cNvPr id="0" name=""/>
        <dsp:cNvSpPr/>
      </dsp:nvSpPr>
      <dsp:spPr>
        <a:xfrm>
          <a:off x="296518" y="3255350"/>
          <a:ext cx="626624" cy="62662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608385-194E-4808-A563-01B8340A1DD2}">
      <dsp:nvSpPr>
        <dsp:cNvPr id="0" name=""/>
        <dsp:cNvSpPr/>
      </dsp:nvSpPr>
      <dsp:spPr>
        <a:xfrm rot="10800000">
          <a:off x="306286" y="4069026"/>
          <a:ext cx="7758609" cy="626624"/>
        </a:xfrm>
        <a:prstGeom prst="homePlate">
          <a:avLst/>
        </a:prstGeom>
        <a:solidFill>
          <a:srgbClr val="FFFF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6324" tIns="83820" rIns="156464" bIns="83820" numCol="1" spcCol="1270" anchor="ctr" anchorCtr="0">
          <a:noAutofit/>
        </a:bodyPr>
        <a:lstStyle/>
        <a:p>
          <a:pPr marL="269875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solidFill>
                <a:srgbClr val="002060"/>
              </a:solidFill>
            </a:rPr>
            <a:t>規劃安排員工訓練（另由金</a:t>
          </a:r>
          <a:r>
            <a:rPr lang="zh-TW" altLang="en-US" sz="2200" b="1" kern="1200" dirty="0" smtClean="0">
              <a:solidFill>
                <a:srgbClr val="002060"/>
              </a:solidFill>
            </a:rPr>
            <a:t>融研訓</a:t>
          </a:r>
          <a:r>
            <a:rPr lang="zh-TW" altLang="en-US" sz="2200" b="1" kern="1200" smtClean="0">
              <a:solidFill>
                <a:srgbClr val="002060"/>
              </a:solidFill>
            </a:rPr>
            <a:t>院</a:t>
          </a:r>
          <a:r>
            <a:rPr lang="zh-TW" altLang="en-US" sz="2200" b="1" kern="1200" smtClean="0">
              <a:solidFill>
                <a:srgbClr val="002060"/>
              </a:solidFill>
            </a:rPr>
            <a:t>等周邊</a:t>
          </a:r>
          <a:r>
            <a:rPr lang="zh-TW" altLang="en-US" sz="2200" b="1" kern="1200" dirty="0" smtClean="0">
              <a:solidFill>
                <a:srgbClr val="002060"/>
              </a:solidFill>
            </a:rPr>
            <a:t>單</a:t>
          </a:r>
          <a:r>
            <a:rPr lang="zh-TW" altLang="en-US" sz="2200" b="1" kern="1200" dirty="0" smtClean="0">
              <a:solidFill>
                <a:srgbClr val="002060"/>
              </a:solidFill>
            </a:rPr>
            <a:t>位設計訓</a:t>
          </a:r>
          <a:r>
            <a:rPr lang="zh-TW" altLang="en-US" sz="2200" b="1" kern="1200" dirty="0" smtClean="0">
              <a:solidFill>
                <a:srgbClr val="002060"/>
              </a:solidFill>
            </a:rPr>
            <a:t>練課程及推動證</a:t>
          </a:r>
          <a:r>
            <a:rPr lang="zh-TW" altLang="en-US" sz="2200" b="1" kern="1200" dirty="0" smtClean="0">
              <a:solidFill>
                <a:srgbClr val="002060"/>
              </a:solidFill>
            </a:rPr>
            <a:t>照）</a:t>
          </a:r>
          <a:endParaRPr lang="zh-TW" altLang="en-US" sz="2200" kern="1200" dirty="0"/>
        </a:p>
      </dsp:txBody>
      <dsp:txXfrm rot="10800000">
        <a:off x="462942" y="4069026"/>
        <a:ext cx="7601953" cy="626624"/>
      </dsp:txXfrm>
    </dsp:sp>
    <dsp:sp modelId="{EC7D116B-0E62-4C79-A5EF-E376C67A4675}">
      <dsp:nvSpPr>
        <dsp:cNvPr id="0" name=""/>
        <dsp:cNvSpPr/>
      </dsp:nvSpPr>
      <dsp:spPr>
        <a:xfrm>
          <a:off x="296518" y="4069026"/>
          <a:ext cx="626624" cy="62662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60" cy="493154"/>
          </a:xfrm>
          <a:prstGeom prst="rect">
            <a:avLst/>
          </a:prstGeom>
        </p:spPr>
        <p:txBody>
          <a:bodyPr vert="horz" lIns="90610" tIns="45306" rIns="90610" bIns="45306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07433" y="0"/>
            <a:ext cx="2914060" cy="493154"/>
          </a:xfrm>
          <a:prstGeom prst="rect">
            <a:avLst/>
          </a:prstGeom>
        </p:spPr>
        <p:txBody>
          <a:bodyPr vert="horz" lIns="90610" tIns="45306" rIns="90610" bIns="45306" rtlCol="0"/>
          <a:lstStyle>
            <a:lvl1pPr algn="r">
              <a:defRPr sz="1200"/>
            </a:lvl1pPr>
          </a:lstStyle>
          <a:p>
            <a:fld id="{2675E9EC-BD24-474A-B79B-A3E51D350877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58884"/>
            <a:ext cx="2914060" cy="493154"/>
          </a:xfrm>
          <a:prstGeom prst="rect">
            <a:avLst/>
          </a:prstGeom>
        </p:spPr>
        <p:txBody>
          <a:bodyPr vert="horz" lIns="90610" tIns="45306" rIns="90610" bIns="45306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07433" y="9358884"/>
            <a:ext cx="2914060" cy="493154"/>
          </a:xfrm>
          <a:prstGeom prst="rect">
            <a:avLst/>
          </a:prstGeom>
        </p:spPr>
        <p:txBody>
          <a:bodyPr vert="horz" lIns="90610" tIns="45306" rIns="90610" bIns="45306" rtlCol="0" anchor="b"/>
          <a:lstStyle>
            <a:lvl1pPr algn="r">
              <a:defRPr sz="1200"/>
            </a:lvl1pPr>
          </a:lstStyle>
          <a:p>
            <a:fld id="{F163258C-E46D-42F1-9155-8EBAB533626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89597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2913327" cy="492680"/>
          </a:xfrm>
          <a:prstGeom prst="rect">
            <a:avLst/>
          </a:prstGeom>
        </p:spPr>
        <p:txBody>
          <a:bodyPr vert="horz" lIns="90594" tIns="45300" rIns="90594" bIns="4530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08184" y="4"/>
            <a:ext cx="2913327" cy="492680"/>
          </a:xfrm>
          <a:prstGeom prst="rect">
            <a:avLst/>
          </a:prstGeom>
        </p:spPr>
        <p:txBody>
          <a:bodyPr vert="horz" lIns="90594" tIns="45300" rIns="90594" bIns="45300" rtlCol="0"/>
          <a:lstStyle>
            <a:lvl1pPr algn="r">
              <a:defRPr sz="1200"/>
            </a:lvl1pPr>
          </a:lstStyle>
          <a:p>
            <a:fld id="{E43D54A3-AFC8-4196-8722-D80A3B877090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738188"/>
            <a:ext cx="4926013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594" tIns="45300" rIns="90594" bIns="4530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2307" y="4680470"/>
            <a:ext cx="5378450" cy="4434126"/>
          </a:xfrm>
          <a:prstGeom prst="rect">
            <a:avLst/>
          </a:prstGeom>
        </p:spPr>
        <p:txBody>
          <a:bodyPr vert="horz" lIns="90594" tIns="45300" rIns="90594" bIns="45300" rtlCol="0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4" y="9359223"/>
            <a:ext cx="2913327" cy="492680"/>
          </a:xfrm>
          <a:prstGeom prst="rect">
            <a:avLst/>
          </a:prstGeom>
        </p:spPr>
        <p:txBody>
          <a:bodyPr vert="horz" lIns="90594" tIns="45300" rIns="90594" bIns="4530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08184" y="9359223"/>
            <a:ext cx="2913327" cy="492680"/>
          </a:xfrm>
          <a:prstGeom prst="rect">
            <a:avLst/>
          </a:prstGeom>
        </p:spPr>
        <p:txBody>
          <a:bodyPr vert="horz" lIns="90594" tIns="45300" rIns="90594" bIns="45300" rtlCol="0" anchor="b"/>
          <a:lstStyle>
            <a:lvl1pPr algn="r">
              <a:defRPr sz="1200"/>
            </a:lvl1pPr>
          </a:lstStyle>
          <a:p>
            <a:fld id="{0172090A-9E8B-4B98-88EF-290338FDC4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8476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dt" sz="quarter" idx="1"/>
          </p:nvPr>
        </p:nvSpPr>
        <p:spPr>
          <a:xfrm>
            <a:off x="3845115" y="4"/>
            <a:ext cx="2844977" cy="45782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34512" indent="-281537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30865" indent="-22491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583841" indent="-22491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36816" indent="-22491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489792" indent="-22491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42765" indent="-22491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395741" indent="-22491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48715" indent="-22491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>
              <a:spcBef>
                <a:spcPct val="0"/>
              </a:spcBef>
            </a:pPr>
            <a:fld id="{091EDB11-3769-414F-8AF0-53497CE51F08}" type="datetime1">
              <a:rPr lang="zh-TW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2017/1/3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4339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45115" y="9392621"/>
            <a:ext cx="2844977" cy="45782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34512" indent="-281537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30865" indent="-22491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583841" indent="-22491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36816" indent="-224915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489792" indent="-22491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42765" indent="-22491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395741" indent="-22491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48715" indent="-224915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>
              <a:spcBef>
                <a:spcPct val="0"/>
              </a:spcBef>
            </a:pPr>
            <a:fld id="{B09FDA15-9EC6-41D1-8FB7-BB9AE16743C2}" type="slidenum">
              <a:rPr lang="en-US" altLang="zh-TW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43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8525" y="738188"/>
            <a:ext cx="4926013" cy="3695700"/>
          </a:xfrm>
          <a:ln/>
        </p:spPr>
      </p:sp>
      <p:sp>
        <p:nvSpPr>
          <p:cNvPr id="1434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zh-TW" altLang="en-US" dirty="0" smtClean="0">
                <a:ea typeface="新細明體" charset="-120"/>
              </a:rPr>
              <a:t>以</a:t>
            </a:r>
            <a:r>
              <a:rPr lang="en-US" altLang="zh-TW" dirty="0" smtClean="0">
                <a:ea typeface="新細明體" charset="-120"/>
              </a:rPr>
              <a:t>1-3-5-7</a:t>
            </a:r>
            <a:r>
              <a:rPr lang="zh-TW" altLang="en-US" dirty="0" smtClean="0">
                <a:ea typeface="新細明體" charset="-120"/>
              </a:rPr>
              <a:t>架構介紹</a:t>
            </a:r>
            <a:endParaRPr lang="en-US" altLang="zh-TW" dirty="0" smtClean="0">
              <a:ea typeface="新細明體" charset="-120"/>
            </a:endParaRPr>
          </a:p>
          <a:p>
            <a:pPr eaLnBrk="1" hangingPunct="1"/>
            <a:r>
              <a:rPr lang="zh-TW" altLang="en-US" dirty="0" smtClean="0">
                <a:ea typeface="新細明體" charset="-120"/>
              </a:rPr>
              <a:t>７－</a:t>
            </a:r>
            <a:r>
              <a:rPr lang="en-US" altLang="zh-TW" dirty="0" smtClean="0">
                <a:ea typeface="新細明體" charset="-120"/>
              </a:rPr>
              <a:t>40</a:t>
            </a:r>
            <a:r>
              <a:rPr lang="zh-TW" altLang="en-US" dirty="0" smtClean="0">
                <a:ea typeface="新細明體" charset="-120"/>
              </a:rPr>
              <a:t>項建議更分為七類規範，與金融機構最攸關者為第四類之預防性措施</a:t>
            </a:r>
            <a:endParaRPr lang="en-US" altLang="zh-TW" dirty="0" smtClean="0">
              <a:ea typeface="新細明體" charset="-120"/>
            </a:endParaRPr>
          </a:p>
          <a:p>
            <a:pPr eaLnBrk="1" hangingPunct="1"/>
            <a:r>
              <a:rPr lang="zh-TW" altLang="en-US" dirty="0" smtClean="0">
                <a:ea typeface="新細明體" charset="-120"/>
              </a:rPr>
              <a:t>５－最重要的五項建議，任一項未合格即列入加強追蹤</a:t>
            </a:r>
            <a:endParaRPr lang="en-US" altLang="zh-TW" dirty="0" smtClean="0">
              <a:ea typeface="新細明體" charset="-120"/>
            </a:endParaRPr>
          </a:p>
          <a:p>
            <a:pPr eaLnBrk="1" hangingPunct="1"/>
            <a:r>
              <a:rPr lang="zh-TW" altLang="en-US" dirty="0" smtClean="0">
                <a:ea typeface="新細明體" charset="-120"/>
              </a:rPr>
              <a:t>３－金融機構三大義務</a:t>
            </a:r>
            <a:endParaRPr lang="en-US" altLang="zh-TW" dirty="0" smtClean="0">
              <a:ea typeface="新細明體" charset="-120"/>
            </a:endParaRPr>
          </a:p>
          <a:p>
            <a:pPr eaLnBrk="1" hangingPunct="1"/>
            <a:r>
              <a:rPr lang="zh-TW" altLang="en-US" dirty="0" smtClean="0">
                <a:ea typeface="新細明體" charset="-120"/>
              </a:rPr>
              <a:t>１－貫穿</a:t>
            </a:r>
            <a:r>
              <a:rPr lang="en-US" altLang="zh-TW" dirty="0" smtClean="0">
                <a:ea typeface="新細明體" charset="-120"/>
              </a:rPr>
              <a:t>40</a:t>
            </a:r>
            <a:r>
              <a:rPr lang="zh-TW" altLang="en-US" dirty="0" smtClean="0">
                <a:ea typeface="新細明體" charset="-120"/>
              </a:rPr>
              <a:t>項建議之指導原則</a:t>
            </a:r>
            <a:endParaRPr lang="zh-TW" altLang="zh-TW" dirty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89000" y="744538"/>
            <a:ext cx="4954588" cy="37179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497555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889000" y="744538"/>
            <a:ext cx="4954588" cy="37179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49755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10000"/>
                  </a:schemeClr>
                </a:solidFill>
              </a:defRPr>
            </a:lvl1pPr>
            <a:lvl2pPr>
              <a:defRPr>
                <a:solidFill>
                  <a:schemeClr val="accent5">
                    <a:lumMod val="10000"/>
                  </a:schemeClr>
                </a:solidFill>
              </a:defRPr>
            </a:lvl2pPr>
            <a:lvl3pPr>
              <a:defRPr>
                <a:solidFill>
                  <a:schemeClr val="accent5">
                    <a:lumMod val="10000"/>
                  </a:schemeClr>
                </a:solidFill>
              </a:defRPr>
            </a:lvl3pPr>
            <a:lvl4pPr>
              <a:defRPr>
                <a:solidFill>
                  <a:schemeClr val="accent5">
                    <a:lumMod val="10000"/>
                  </a:schemeClr>
                </a:solidFill>
              </a:defRPr>
            </a:lvl4pPr>
            <a:lvl5pPr>
              <a:defRPr>
                <a:solidFill>
                  <a:schemeClr val="accent5">
                    <a:lumMod val="10000"/>
                  </a:schemeClr>
                </a:solidFill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4D714-8424-4D37-96D2-80B18CDE5DEE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77869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A26E1E-8AAD-4767-B4D5-FEC9166BD86F}" type="slidenum">
              <a:rPr lang="en-US" altLang="zh-TW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" name="標題 9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295121606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68313" y="1989138"/>
            <a:ext cx="4038600" cy="47386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59313" y="1989138"/>
            <a:ext cx="4038600" cy="47386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A40729-3CD1-4238-8067-E0CC2E154B5A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23434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B342D4-F93E-42FD-9C3D-2EB41AB39572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086907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6F9AA-0FBC-4090-A701-794C6A3CD980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94876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76256" y="6248400"/>
            <a:ext cx="2133600" cy="457200"/>
          </a:xfrm>
          <a:ln/>
        </p:spPr>
        <p:txBody>
          <a:bodyPr/>
          <a:lstStyle>
            <a:lvl1pPr>
              <a:defRPr b="1"/>
            </a:lvl1pPr>
          </a:lstStyle>
          <a:p>
            <a:pPr>
              <a:defRPr/>
            </a:pPr>
            <a:fld id="{58796962-F3EB-47D4-B83C-B8E014431006}" type="slidenum">
              <a:rPr lang="en-US" altLang="zh-TW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537035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66EE7-8A7C-4665-892F-78DC094DB3F0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774548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05AA1-3610-45E6-B183-F57C721D4F27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477280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7EF938-83B9-4AE5-BF9A-978F7BEB59E4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81700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40513" y="908050"/>
            <a:ext cx="2057400" cy="581977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68313" y="908050"/>
            <a:ext cx="6019800" cy="581977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 dirty="0">
              <a:solidFill>
                <a:srgbClr val="000000"/>
              </a:solidFill>
            </a:endParaRP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5C12D-8201-4928-94F7-2CD630ABCE9E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24440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68313" y="908050"/>
            <a:ext cx="8229600" cy="581977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DE9C9F-ECC4-4CA3-9829-7BC7880933C3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17173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EA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54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908050"/>
            <a:ext cx="8229600" cy="108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39955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 b="0">
                <a:ea typeface="新細明體" pitchFamily="18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9956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200" b="0">
                <a:ea typeface="新細明體" pitchFamily="18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9957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 b="0">
                <a:ea typeface="新細明體" pitchFamily="18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A26E1E-8AAD-4767-B4D5-FEC9166BD86F}" type="slidenum">
              <a:rPr lang="en-US" altLang="zh-TW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3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989138"/>
            <a:ext cx="8229600" cy="4738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pic>
        <p:nvPicPr>
          <p:cNvPr id="10" name="Picture 17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2045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rgbClr val="080808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rgbClr val="080808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rgbClr val="080808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rgbClr val="080808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rgbClr val="080808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000" b="1">
          <a:solidFill>
            <a:srgbClr val="080808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000" b="1">
          <a:solidFill>
            <a:srgbClr val="080808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000" b="1">
          <a:solidFill>
            <a:srgbClr val="080808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000" b="1">
          <a:solidFill>
            <a:srgbClr val="080808"/>
          </a:solidFill>
          <a:effectLst>
            <a:outerShdw blurRad="38100" dist="38100" dir="2700000" algn="tl">
              <a:srgbClr val="FFFFFF"/>
            </a:outerShdw>
          </a:effectLst>
          <a:latin typeface="Garamond" pitchFamily="18" charset="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C6600"/>
        </a:buClr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ü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FF3300"/>
        </a:buClr>
        <a:buChar char="•"/>
        <a:defRPr kumimoji="1" sz="28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 b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 b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 b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045030"/>
            <a:ext cx="9144000" cy="7143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Ctr="1"/>
          <a:lstStyle/>
          <a:p>
            <a:pPr>
              <a:defRPr/>
            </a:pPr>
            <a:r>
              <a:rPr lang="zh-TW" altLang="en-US" dirty="0"/>
              <a:t>金管</a:t>
            </a:r>
            <a:r>
              <a:rPr lang="zh-TW" altLang="en-US" dirty="0" smtClean="0"/>
              <a:t>會就第二輪相互評鑑之作為</a:t>
            </a:r>
            <a:endParaRPr lang="en-US" altLang="zh-TW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099" name="AutoShape 6"/>
          <p:cNvSpPr>
            <a:spLocks noChangeArrowheads="1"/>
          </p:cNvSpPr>
          <p:nvPr/>
        </p:nvSpPr>
        <p:spPr bwMode="auto">
          <a:xfrm>
            <a:off x="1331640" y="1952446"/>
            <a:ext cx="6480719" cy="860425"/>
          </a:xfrm>
          <a:prstGeom prst="roundRect">
            <a:avLst>
              <a:gd name="adj" fmla="val 16667"/>
            </a:avLst>
          </a:prstGeom>
          <a:solidFill>
            <a:schemeClr val="bg2">
              <a:alpha val="49803"/>
            </a:schemeClr>
          </a:solidFill>
          <a:ln w="9525">
            <a:solidFill>
              <a:srgbClr val="99CCFF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kumimoji="1" sz="28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16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6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6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6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6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TW" altLang="en-US" sz="3200" b="1" dirty="0" smtClean="0">
                <a:solidFill>
                  <a:srgbClr val="002060"/>
                </a:solidFill>
                <a:latin typeface="標楷體" pitchFamily="65" charset="-120"/>
              </a:rPr>
              <a:t>第二輪評鑑金融面主要缺</a:t>
            </a:r>
            <a:r>
              <a:rPr lang="zh-TW" altLang="en-US" sz="3200" b="1" dirty="0" smtClean="0">
                <a:solidFill>
                  <a:srgbClr val="002060"/>
                </a:solidFill>
                <a:latin typeface="標楷體" pitchFamily="65" charset="-120"/>
              </a:rPr>
              <a:t>失及改善</a:t>
            </a:r>
            <a:endParaRPr lang="en-US" altLang="zh-TW" sz="3200" b="1" dirty="0">
              <a:solidFill>
                <a:srgbClr val="002060"/>
              </a:solidFill>
              <a:latin typeface="標楷體" pitchFamily="65" charset="-120"/>
            </a:endParaRPr>
          </a:p>
        </p:txBody>
      </p:sp>
      <p:sp>
        <p:nvSpPr>
          <p:cNvPr id="14341" name="AutoShape 10"/>
          <p:cNvSpPr>
            <a:spLocks noChangeArrowheads="1"/>
          </p:cNvSpPr>
          <p:nvPr/>
        </p:nvSpPr>
        <p:spPr bwMode="auto">
          <a:xfrm>
            <a:off x="580230" y="3004822"/>
            <a:ext cx="2335586" cy="688975"/>
          </a:xfrm>
          <a:prstGeom prst="roundRect">
            <a:avLst>
              <a:gd name="adj" fmla="val 16667"/>
            </a:avLst>
          </a:prstGeom>
          <a:solidFill>
            <a:schemeClr val="accent2">
              <a:lumMod val="75000"/>
              <a:alpha val="90000"/>
            </a:schemeClr>
          </a:solidFill>
          <a:ln w="9525">
            <a:solidFill>
              <a:srgbClr val="99CC00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kumimoji="1" sz="3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kumimoji="1" sz="24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TW" altLang="en-US" sz="2400" b="1" dirty="0" smtClean="0">
                <a:solidFill>
                  <a:srgbClr val="002060"/>
                </a:solidFill>
                <a:latin typeface="標楷體"/>
                <a:ea typeface="標楷體"/>
              </a:rPr>
              <a:t>客戶審查</a:t>
            </a:r>
            <a:endParaRPr lang="zh-TW" altLang="en-US" sz="2400" b="1" dirty="0">
              <a:solidFill>
                <a:srgbClr val="002060"/>
              </a:solidFill>
              <a:latin typeface="標楷體"/>
              <a:ea typeface="標楷體"/>
            </a:endParaRPr>
          </a:p>
        </p:txBody>
      </p:sp>
      <p:sp>
        <p:nvSpPr>
          <p:cNvPr id="14342" name="AutoShape 10"/>
          <p:cNvSpPr>
            <a:spLocks noChangeArrowheads="1"/>
          </p:cNvSpPr>
          <p:nvPr/>
        </p:nvSpPr>
        <p:spPr bwMode="auto">
          <a:xfrm>
            <a:off x="3203848" y="2978567"/>
            <a:ext cx="2420665" cy="688975"/>
          </a:xfrm>
          <a:prstGeom prst="roundRect">
            <a:avLst>
              <a:gd name="adj" fmla="val 16667"/>
            </a:avLst>
          </a:prstGeom>
          <a:solidFill>
            <a:schemeClr val="accent2">
              <a:lumMod val="75000"/>
              <a:alpha val="90000"/>
            </a:schemeClr>
          </a:solidFill>
          <a:ln w="9525">
            <a:solidFill>
              <a:srgbClr val="99CC00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kumimoji="1" sz="3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kumimoji="1" sz="24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TW" altLang="en-US" sz="2400" b="1" dirty="0" smtClean="0">
                <a:solidFill>
                  <a:srgbClr val="002060"/>
                </a:solidFill>
                <a:latin typeface="標楷體"/>
                <a:ea typeface="標楷體"/>
              </a:rPr>
              <a:t>紀錄保存</a:t>
            </a:r>
            <a:endParaRPr lang="en-US" altLang="zh-TW" sz="2400" b="1" dirty="0">
              <a:solidFill>
                <a:srgbClr val="002060"/>
              </a:solidFill>
              <a:latin typeface="標楷體"/>
              <a:ea typeface="標楷體"/>
            </a:endParaRPr>
          </a:p>
        </p:txBody>
      </p:sp>
      <p:sp>
        <p:nvSpPr>
          <p:cNvPr id="14343" name="AutoShape 10"/>
          <p:cNvSpPr>
            <a:spLocks noChangeArrowheads="1"/>
          </p:cNvSpPr>
          <p:nvPr/>
        </p:nvSpPr>
        <p:spPr bwMode="auto">
          <a:xfrm>
            <a:off x="5926707" y="2978697"/>
            <a:ext cx="2400069" cy="688975"/>
          </a:xfrm>
          <a:prstGeom prst="roundRect">
            <a:avLst>
              <a:gd name="adj" fmla="val 16667"/>
            </a:avLst>
          </a:prstGeom>
          <a:solidFill>
            <a:schemeClr val="accent2">
              <a:lumMod val="75000"/>
              <a:alpha val="90000"/>
            </a:schemeClr>
          </a:solidFill>
          <a:ln w="9525">
            <a:solidFill>
              <a:srgbClr val="99CC00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kumimoji="1" sz="3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kumimoji="1" sz="24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TW" altLang="en-US" sz="2400" b="1" dirty="0" smtClean="0">
                <a:solidFill>
                  <a:srgbClr val="002060"/>
                </a:solidFill>
                <a:latin typeface="標楷體"/>
                <a:ea typeface="標楷體"/>
              </a:rPr>
              <a:t>可疑交易申報</a:t>
            </a:r>
            <a:endParaRPr lang="zh-TW" altLang="en-US" sz="2400" b="1" dirty="0">
              <a:solidFill>
                <a:srgbClr val="002060"/>
              </a:solidFill>
              <a:latin typeface="標楷體"/>
              <a:ea typeface="標楷體"/>
            </a:endParaRPr>
          </a:p>
        </p:txBody>
      </p:sp>
      <p:sp>
        <p:nvSpPr>
          <p:cNvPr id="14345" name="AutoShape 10"/>
          <p:cNvSpPr>
            <a:spLocks noChangeArrowheads="1"/>
          </p:cNvSpPr>
          <p:nvPr/>
        </p:nvSpPr>
        <p:spPr bwMode="auto">
          <a:xfrm>
            <a:off x="3275856" y="3832176"/>
            <a:ext cx="2345482" cy="2166143"/>
          </a:xfrm>
          <a:prstGeom prst="roundRect">
            <a:avLst>
              <a:gd name="adj" fmla="val 16667"/>
            </a:avLst>
          </a:prstGeom>
          <a:solidFill>
            <a:srgbClr val="FFFF99">
              <a:alpha val="50195"/>
            </a:srgbClr>
          </a:solidFill>
          <a:ln w="9525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lIns="0" rIns="0"/>
          <a:lstStyle/>
          <a:p>
            <a:pPr marL="176213" indent="-1762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kumimoji="1" lang="en-US" altLang="zh-TW" sz="2000" b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2013</a:t>
            </a:r>
            <a:r>
              <a:rPr kumimoji="1" lang="zh-TW" altLang="en-US" sz="2000" b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年發布注意事</a:t>
            </a:r>
            <a:r>
              <a:rPr kumimoji="1" lang="zh-TW" altLang="en-US" sz="2000" b="1" dirty="0" smtClean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項</a:t>
            </a:r>
            <a:endParaRPr kumimoji="1" lang="en-US" altLang="zh-TW" sz="2000" b="1" dirty="0" smtClean="0">
              <a:solidFill>
                <a:schemeClr val="bg1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176213" indent="-1762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kumimoji="1" lang="en-US" altLang="zh-TW" sz="2000" b="1" dirty="0" smtClean="0">
                <a:solidFill>
                  <a:srgbClr val="000000">
                    <a:lumMod val="95000"/>
                    <a:lumOff val="5000"/>
                  </a:srgbClr>
                </a:solidFill>
                <a:cs typeface="Times New Roman" panose="02020603050405020304" pitchFamily="18" charset="0"/>
              </a:rPr>
              <a:t>2014</a:t>
            </a:r>
            <a:r>
              <a:rPr kumimoji="1" lang="zh-TW" altLang="en-US" sz="2000" b="1" dirty="0" smtClean="0">
                <a:solidFill>
                  <a:srgbClr val="000000">
                    <a:lumMod val="95000"/>
                    <a:lumOff val="5000"/>
                  </a:srgbClr>
                </a:solidFill>
                <a:cs typeface="Times New Roman" panose="02020603050405020304" pitchFamily="18" charset="0"/>
              </a:rPr>
              <a:t>年</a:t>
            </a:r>
            <a:r>
              <a:rPr kumimoji="1" lang="zh-TW" altLang="en-US" sz="2000" b="1" dirty="0">
                <a:solidFill>
                  <a:srgbClr val="000000">
                    <a:lumMod val="95000"/>
                    <a:lumOff val="5000"/>
                  </a:srgbClr>
                </a:solidFill>
                <a:cs typeface="Times New Roman" panose="02020603050405020304" pitchFamily="18" charset="0"/>
              </a:rPr>
              <a:t>經</a:t>
            </a:r>
            <a:r>
              <a:rPr kumimoji="1" lang="en-US" altLang="zh-TW" sz="2000" b="1" dirty="0">
                <a:solidFill>
                  <a:srgbClr val="000000">
                    <a:lumMod val="95000"/>
                    <a:lumOff val="5000"/>
                  </a:srgbClr>
                </a:solidFill>
                <a:cs typeface="Times New Roman" panose="02020603050405020304" pitchFamily="18" charset="0"/>
              </a:rPr>
              <a:t>APG</a:t>
            </a:r>
            <a:r>
              <a:rPr kumimoji="1" lang="zh-TW" altLang="en-US" sz="2000" b="1" dirty="0">
                <a:solidFill>
                  <a:srgbClr val="000000">
                    <a:lumMod val="95000"/>
                    <a:lumOff val="5000"/>
                  </a:srgbClr>
                </a:solidFill>
                <a:cs typeface="Times New Roman" panose="02020603050405020304" pitchFamily="18" charset="0"/>
              </a:rPr>
              <a:t>年會認可已改</a:t>
            </a:r>
            <a:r>
              <a:rPr kumimoji="1" lang="zh-TW" altLang="en-US" sz="2000" b="1" dirty="0" smtClean="0">
                <a:solidFill>
                  <a:srgbClr val="000000">
                    <a:lumMod val="95000"/>
                    <a:lumOff val="5000"/>
                  </a:srgbClr>
                </a:solidFill>
                <a:cs typeface="Times New Roman" panose="02020603050405020304" pitchFamily="18" charset="0"/>
              </a:rPr>
              <a:t>善</a:t>
            </a:r>
            <a:endParaRPr kumimoji="1" lang="zh-TW" altLang="en-US" sz="2000" b="1" dirty="0">
              <a:solidFill>
                <a:srgbClr val="000000">
                  <a:lumMod val="95000"/>
                  <a:lumOff val="5000"/>
                </a:srgbClr>
              </a:solidFill>
              <a:cs typeface="Times New Roman" panose="02020603050405020304" pitchFamily="18" charset="0"/>
            </a:endParaRPr>
          </a:p>
        </p:txBody>
      </p:sp>
      <p:sp>
        <p:nvSpPr>
          <p:cNvPr id="14347" name="AutoShape 10"/>
          <p:cNvSpPr>
            <a:spLocks noChangeArrowheads="1"/>
          </p:cNvSpPr>
          <p:nvPr/>
        </p:nvSpPr>
        <p:spPr bwMode="auto">
          <a:xfrm>
            <a:off x="580230" y="3881160"/>
            <a:ext cx="2335586" cy="2183370"/>
          </a:xfrm>
          <a:prstGeom prst="roundRect">
            <a:avLst>
              <a:gd name="adj" fmla="val 16667"/>
            </a:avLst>
          </a:prstGeom>
          <a:solidFill>
            <a:srgbClr val="FFFF99">
              <a:alpha val="50195"/>
            </a:srgbClr>
          </a:solidFill>
          <a:ln w="9525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lIns="0" rIns="0"/>
          <a:lstStyle/>
          <a:p>
            <a:pPr marL="176213" indent="-1762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kumimoji="1" lang="en-US" altLang="zh-TW" sz="2000" b="1" dirty="0" smtClean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2013</a:t>
            </a:r>
            <a:r>
              <a:rPr kumimoji="1" lang="zh-TW" altLang="en-US" sz="2000" b="1" dirty="0" smtClean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年發布注意事項</a:t>
            </a:r>
            <a:endParaRPr kumimoji="1" lang="en-US" altLang="zh-TW" sz="2000" b="1" dirty="0" smtClean="0">
              <a:solidFill>
                <a:schemeClr val="bg1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176213" indent="-1762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kumimoji="1" lang="en-US" altLang="zh-TW" sz="2000" b="1" dirty="0" smtClean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2014</a:t>
            </a:r>
            <a:r>
              <a:rPr kumimoji="1" lang="zh-TW" altLang="en-US" sz="2000" b="1" dirty="0" smtClean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年</a:t>
            </a:r>
            <a:r>
              <a:rPr kumimoji="1" lang="zh-TW" altLang="en-US" sz="2000" b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經</a:t>
            </a:r>
            <a:r>
              <a:rPr kumimoji="1" lang="en-US" altLang="zh-TW" sz="2000" b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APG</a:t>
            </a:r>
            <a:r>
              <a:rPr kumimoji="1" lang="zh-TW" altLang="en-US" sz="2000" b="1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年會認可已改</a:t>
            </a:r>
            <a:r>
              <a:rPr kumimoji="1" lang="zh-TW" altLang="en-US" sz="2000" b="1" dirty="0" smtClean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善</a:t>
            </a:r>
            <a:endParaRPr kumimoji="1" lang="zh-TW" altLang="en-US" sz="2000" b="1" dirty="0">
              <a:solidFill>
                <a:schemeClr val="bg1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21" name="AutoShape 10"/>
          <p:cNvSpPr>
            <a:spLocks noChangeArrowheads="1"/>
          </p:cNvSpPr>
          <p:nvPr/>
        </p:nvSpPr>
        <p:spPr bwMode="auto">
          <a:xfrm>
            <a:off x="6012160" y="3832176"/>
            <a:ext cx="2326423" cy="2189112"/>
          </a:xfrm>
          <a:prstGeom prst="roundRect">
            <a:avLst>
              <a:gd name="adj" fmla="val 16667"/>
            </a:avLst>
          </a:prstGeom>
          <a:solidFill>
            <a:srgbClr val="FFFF99">
              <a:alpha val="50195"/>
            </a:srgbClr>
          </a:solidFill>
          <a:ln w="9525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lIns="0" rIns="0"/>
          <a:lstStyle/>
          <a:p>
            <a:pPr marL="176213" indent="-1762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kumimoji="1" lang="en-US" altLang="zh-TW" sz="2000" b="1" dirty="0" smtClean="0">
                <a:solidFill>
                  <a:srgbClr val="000000">
                    <a:lumMod val="95000"/>
                    <a:lumOff val="5000"/>
                  </a:srgbClr>
                </a:solidFill>
                <a:cs typeface="Times New Roman" panose="02020603050405020304" pitchFamily="18" charset="0"/>
              </a:rPr>
              <a:t>2008</a:t>
            </a:r>
            <a:r>
              <a:rPr kumimoji="1" lang="zh-TW" altLang="en-US" sz="2000" b="1" dirty="0" smtClean="0">
                <a:solidFill>
                  <a:srgbClr val="000000">
                    <a:lumMod val="95000"/>
                    <a:lumOff val="5000"/>
                  </a:srgbClr>
                </a:solidFill>
                <a:cs typeface="Times New Roman" panose="02020603050405020304" pitchFamily="18" charset="0"/>
              </a:rPr>
              <a:t>年</a:t>
            </a:r>
            <a:r>
              <a:rPr kumimoji="1" lang="zh-TW" altLang="en-US" sz="2000" b="1" dirty="0">
                <a:solidFill>
                  <a:srgbClr val="000000">
                    <a:lumMod val="95000"/>
                    <a:lumOff val="5000"/>
                  </a:srgbClr>
                </a:solidFill>
                <a:cs typeface="Times New Roman" panose="02020603050405020304" pitchFamily="18" charset="0"/>
              </a:rPr>
              <a:t>發</a:t>
            </a:r>
            <a:r>
              <a:rPr kumimoji="1" lang="zh-TW" altLang="en-US" sz="2000" b="1" dirty="0" smtClean="0">
                <a:solidFill>
                  <a:srgbClr val="000000">
                    <a:lumMod val="95000"/>
                    <a:lumOff val="5000"/>
                  </a:srgbClr>
                </a:solidFill>
                <a:cs typeface="Times New Roman" panose="02020603050405020304" pitchFamily="18" charset="0"/>
              </a:rPr>
              <a:t>布大額通</a:t>
            </a:r>
            <a:r>
              <a:rPr kumimoji="1" lang="zh-TW" altLang="en-US" sz="2000" b="1" dirty="0">
                <a:solidFill>
                  <a:srgbClr val="000000">
                    <a:lumMod val="95000"/>
                    <a:lumOff val="5000"/>
                  </a:srgbClr>
                </a:solidFill>
                <a:cs typeface="Times New Roman" panose="02020603050405020304" pitchFamily="18" charset="0"/>
              </a:rPr>
              <a:t>貨交易及疑似洗錢交易申報辦法</a:t>
            </a:r>
            <a:endParaRPr kumimoji="1" lang="en-US" altLang="zh-TW" sz="2000" b="1" dirty="0" smtClean="0">
              <a:solidFill>
                <a:srgbClr val="000000">
                  <a:lumMod val="95000"/>
                  <a:lumOff val="5000"/>
                </a:srgbClr>
              </a:solidFill>
              <a:cs typeface="Times New Roman" panose="02020603050405020304" pitchFamily="18" charset="0"/>
            </a:endParaRPr>
          </a:p>
          <a:p>
            <a:pPr marL="176213" indent="-176213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l"/>
              <a:defRPr/>
            </a:pPr>
            <a:r>
              <a:rPr kumimoji="1" lang="en-US" altLang="zh-TW" sz="2000" b="1" dirty="0" smtClean="0">
                <a:solidFill>
                  <a:srgbClr val="000000">
                    <a:lumMod val="95000"/>
                    <a:lumOff val="5000"/>
                  </a:srgbClr>
                </a:solidFill>
                <a:cs typeface="Times New Roman" panose="02020603050405020304" pitchFamily="18" charset="0"/>
              </a:rPr>
              <a:t>2011</a:t>
            </a:r>
            <a:r>
              <a:rPr kumimoji="1" lang="zh-TW" altLang="en-US" sz="2000" b="1" dirty="0" smtClean="0">
                <a:solidFill>
                  <a:srgbClr val="000000">
                    <a:lumMod val="95000"/>
                    <a:lumOff val="5000"/>
                  </a:srgbClr>
                </a:solidFill>
                <a:cs typeface="Times New Roman" panose="02020603050405020304" pitchFamily="18" charset="0"/>
              </a:rPr>
              <a:t>年經</a:t>
            </a:r>
            <a:r>
              <a:rPr kumimoji="1" lang="en-US" altLang="zh-TW" sz="2000" b="1" dirty="0" smtClean="0">
                <a:solidFill>
                  <a:srgbClr val="000000">
                    <a:lumMod val="95000"/>
                    <a:lumOff val="5000"/>
                  </a:srgbClr>
                </a:solidFill>
                <a:cs typeface="Times New Roman" panose="02020603050405020304" pitchFamily="18" charset="0"/>
              </a:rPr>
              <a:t>APG</a:t>
            </a:r>
            <a:r>
              <a:rPr kumimoji="1" lang="zh-TW" altLang="en-US" sz="2000" b="1" dirty="0" smtClean="0">
                <a:solidFill>
                  <a:srgbClr val="000000">
                    <a:lumMod val="95000"/>
                    <a:lumOff val="5000"/>
                  </a:srgbClr>
                </a:solidFill>
                <a:cs typeface="Times New Roman" panose="02020603050405020304" pitchFamily="18" charset="0"/>
              </a:rPr>
              <a:t>年會認可已改善</a:t>
            </a:r>
            <a:endParaRPr kumimoji="1" lang="zh-TW" altLang="en-US" sz="2000" b="1" dirty="0">
              <a:solidFill>
                <a:srgbClr val="000000">
                  <a:lumMod val="95000"/>
                  <a:lumOff val="5000"/>
                </a:srgbClr>
              </a:solidFill>
              <a:cs typeface="Times New Roman" panose="02020603050405020304" pitchFamily="18" charset="0"/>
            </a:endParaRPr>
          </a:p>
        </p:txBody>
      </p:sp>
      <p:sp>
        <p:nvSpPr>
          <p:cNvPr id="16" name="投影片編號版面配置區 3"/>
          <p:cNvSpPr txBox="1">
            <a:spLocks/>
          </p:cNvSpPr>
          <p:nvPr/>
        </p:nvSpPr>
        <p:spPr>
          <a:xfrm>
            <a:off x="6876256" y="6228928"/>
            <a:ext cx="2133600" cy="457200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9pPr>
          </a:lstStyle>
          <a:p>
            <a:pPr algn="r">
              <a:defRPr/>
            </a:pPr>
            <a:fld id="{58796962-F3EB-47D4-B83C-B8E014431006}" type="slidenum">
              <a:rPr lang="en-US" altLang="zh-TW" sz="1200" b="0" smtClean="0">
                <a:solidFill>
                  <a:srgbClr val="000000"/>
                </a:solidFill>
              </a:rPr>
              <a:pPr algn="r">
                <a:defRPr/>
              </a:pPr>
              <a:t>1</a:t>
            </a:fld>
            <a:endParaRPr lang="en-US" altLang="zh-TW" sz="1200" b="0" dirty="0">
              <a:solidFill>
                <a:srgbClr val="000000"/>
              </a:solidFill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539552" y="6093296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註：我國第二輪相互評鑑係於</a:t>
            </a:r>
            <a:r>
              <a:rPr lang="en-US" altLang="zh-TW" dirty="0" smtClean="0"/>
              <a:t>2007</a:t>
            </a:r>
            <a:r>
              <a:rPr lang="zh-TW" altLang="en-US" dirty="0" smtClean="0"/>
              <a:t>年</a:t>
            </a:r>
            <a:r>
              <a:rPr lang="en-US" altLang="zh-TW" dirty="0" smtClean="0"/>
              <a:t>1</a:t>
            </a:r>
            <a:r>
              <a:rPr lang="zh-TW" altLang="en-US" dirty="0" smtClean="0"/>
              <a:t>至</a:t>
            </a:r>
            <a:r>
              <a:rPr lang="en-US" altLang="zh-TW" dirty="0" smtClean="0"/>
              <a:t>2</a:t>
            </a:r>
            <a:r>
              <a:rPr lang="zh-TW" altLang="en-US" dirty="0" smtClean="0"/>
              <a:t>月進行實地審查，並於當年度</a:t>
            </a:r>
            <a:r>
              <a:rPr lang="en-US" altLang="zh-TW" dirty="0" smtClean="0"/>
              <a:t>7</a:t>
            </a:r>
            <a:r>
              <a:rPr lang="zh-TW" altLang="en-US" dirty="0" smtClean="0"/>
              <a:t>月亞太防制洗錢組織</a:t>
            </a:r>
            <a:r>
              <a:rPr lang="en-US" altLang="zh-TW" dirty="0" smtClean="0"/>
              <a:t>(APG)</a:t>
            </a:r>
            <a:r>
              <a:rPr lang="zh-TW" altLang="en-US" dirty="0" smtClean="0"/>
              <a:t>年會討論通過。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409034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792088"/>
          </a:xfrm>
        </p:spPr>
        <p:txBody>
          <a:bodyPr>
            <a:noAutofit/>
          </a:bodyPr>
          <a:lstStyle/>
          <a:p>
            <a:pPr algn="just">
              <a:spcBef>
                <a:spcPts val="1200"/>
              </a:spcBef>
            </a:pPr>
            <a:r>
              <a:rPr lang="zh-TW" altLang="en-US" dirty="0"/>
              <a:t>金管會因應第三</a:t>
            </a:r>
            <a:r>
              <a:rPr lang="zh-TW" altLang="en-US" dirty="0" smtClean="0"/>
              <a:t>輪評</a:t>
            </a:r>
            <a:r>
              <a:rPr lang="zh-TW" altLang="en-US" dirty="0"/>
              <a:t>鑑已採行措</a:t>
            </a:r>
            <a:r>
              <a:rPr lang="zh-TW" altLang="en-US" dirty="0" smtClean="0"/>
              <a:t>施</a:t>
            </a:r>
            <a:endParaRPr lang="en-US" altLang="zh-TW" sz="2000" dirty="0"/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3643429183"/>
              </p:ext>
            </p:extLst>
          </p:nvPr>
        </p:nvGraphicFramePr>
        <p:xfrm>
          <a:off x="670182" y="1668312"/>
          <a:ext cx="8136904" cy="4552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6876256" y="6228928"/>
            <a:ext cx="2133600" cy="457200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9pPr>
          </a:lstStyle>
          <a:p>
            <a:pPr algn="r">
              <a:defRPr/>
            </a:pPr>
            <a:fld id="{58796962-F3EB-47D4-B83C-B8E014431006}" type="slidenum">
              <a:rPr lang="en-US" altLang="zh-TW" sz="1200" b="0" smtClean="0">
                <a:solidFill>
                  <a:srgbClr val="000000"/>
                </a:solidFill>
              </a:rPr>
              <a:pPr algn="r">
                <a:defRPr/>
              </a:pPr>
              <a:t>2</a:t>
            </a:fld>
            <a:endParaRPr lang="en-US" altLang="zh-TW" sz="1200" b="0" dirty="0">
              <a:solidFill>
                <a:srgbClr val="00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83569" y="6209725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註：我國第三輪相互評鑑將於</a:t>
            </a:r>
            <a:r>
              <a:rPr lang="en-US" altLang="zh-TW" dirty="0" smtClean="0"/>
              <a:t>2018</a:t>
            </a:r>
            <a:r>
              <a:rPr lang="zh-TW" altLang="en-US" dirty="0" smtClean="0"/>
              <a:t>年第</a:t>
            </a:r>
            <a:r>
              <a:rPr lang="en-US" altLang="zh-TW" dirty="0" smtClean="0"/>
              <a:t>4</a:t>
            </a:r>
            <a:r>
              <a:rPr lang="zh-TW" altLang="en-US" dirty="0" smtClean="0"/>
              <a:t>季進行實地審查，並提</a:t>
            </a:r>
            <a:r>
              <a:rPr lang="en-US" altLang="zh-TW" dirty="0" smtClean="0"/>
              <a:t>2019</a:t>
            </a:r>
            <a:r>
              <a:rPr lang="zh-TW" altLang="en-US" dirty="0" smtClean="0"/>
              <a:t>年</a:t>
            </a:r>
            <a:r>
              <a:rPr lang="en-US" altLang="zh-TW" dirty="0" smtClean="0"/>
              <a:t>7</a:t>
            </a:r>
            <a:r>
              <a:rPr lang="zh-TW" altLang="en-US" dirty="0" smtClean="0"/>
              <a:t>月亞太防制洗錢組織</a:t>
            </a:r>
            <a:r>
              <a:rPr lang="en-US" altLang="zh-TW" dirty="0" smtClean="0"/>
              <a:t>(APG)</a:t>
            </a:r>
            <a:r>
              <a:rPr lang="zh-TW" altLang="en-US" dirty="0" smtClean="0"/>
              <a:t>年會討論。</a:t>
            </a:r>
            <a:endParaRPr lang="zh-TW" altLang="en-US" dirty="0"/>
          </a:p>
        </p:txBody>
      </p:sp>
      <p:sp>
        <p:nvSpPr>
          <p:cNvPr id="3" name="左大括弧 2"/>
          <p:cNvSpPr/>
          <p:nvPr/>
        </p:nvSpPr>
        <p:spPr>
          <a:xfrm>
            <a:off x="552292" y="1700808"/>
            <a:ext cx="288033" cy="2088232"/>
          </a:xfrm>
          <a:prstGeom prst="leftBrac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-9805" y="2073588"/>
            <a:ext cx="677108" cy="129939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3200" b="1" dirty="0" smtClean="0"/>
              <a:t>金管會</a:t>
            </a:r>
            <a:endParaRPr lang="zh-TW" altLang="en-US" sz="3200" b="1" dirty="0"/>
          </a:p>
        </p:txBody>
      </p:sp>
      <p:sp>
        <p:nvSpPr>
          <p:cNvPr id="9" name="左大括弧 8"/>
          <p:cNvSpPr/>
          <p:nvPr/>
        </p:nvSpPr>
        <p:spPr>
          <a:xfrm>
            <a:off x="521812" y="4008579"/>
            <a:ext cx="288033" cy="2088232"/>
          </a:xfrm>
          <a:prstGeom prst="leftBrac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-40285" y="4185414"/>
            <a:ext cx="677108" cy="170174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3200" b="1" dirty="0" smtClean="0"/>
              <a:t>金融機構</a:t>
            </a:r>
            <a:endParaRPr lang="zh-TW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41641026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792088"/>
          </a:xfrm>
        </p:spPr>
        <p:txBody>
          <a:bodyPr>
            <a:noAutofit/>
          </a:bodyPr>
          <a:lstStyle/>
          <a:p>
            <a:pPr algn="just">
              <a:spcBef>
                <a:spcPts val="1200"/>
              </a:spcBef>
            </a:pPr>
            <a:r>
              <a:rPr lang="zh-TW" altLang="en-US" sz="3600" dirty="0"/>
              <a:t>金管</a:t>
            </a:r>
            <a:r>
              <a:rPr lang="zh-TW" altLang="en-US" sz="3600" dirty="0" smtClean="0"/>
              <a:t>會因應評鑑之</a:t>
            </a:r>
            <a:r>
              <a:rPr lang="zh-TW" altLang="en-US" sz="3600" dirty="0"/>
              <a:t>工作計畫及規</a:t>
            </a:r>
            <a:r>
              <a:rPr lang="zh-TW" altLang="en-US" sz="3600" dirty="0" smtClean="0"/>
              <a:t>劃措</a:t>
            </a:r>
            <a:r>
              <a:rPr lang="zh-TW" altLang="en-US" sz="3600" dirty="0"/>
              <a:t>施</a:t>
            </a: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1382330905"/>
              </p:ext>
            </p:extLst>
          </p:nvPr>
        </p:nvGraphicFramePr>
        <p:xfrm>
          <a:off x="630993" y="1628800"/>
          <a:ext cx="8064896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6876256" y="6228928"/>
            <a:ext cx="2133600" cy="457200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b="1" kern="1200">
                <a:solidFill>
                  <a:schemeClr val="tx1"/>
                </a:solidFill>
                <a:latin typeface="Garamond" pitchFamily="18" charset="0"/>
                <a:ea typeface="新細明體" charset="-120"/>
                <a:cs typeface="+mn-cs"/>
              </a:defRPr>
            </a:lvl9pPr>
          </a:lstStyle>
          <a:p>
            <a:pPr algn="r">
              <a:defRPr/>
            </a:pPr>
            <a:fld id="{58796962-F3EB-47D4-B83C-B8E014431006}" type="slidenum">
              <a:rPr lang="en-US" altLang="zh-TW" sz="1200" b="0" smtClean="0">
                <a:solidFill>
                  <a:srgbClr val="000000"/>
                </a:solidFill>
              </a:rPr>
              <a:pPr algn="r">
                <a:defRPr/>
              </a:pPr>
              <a:t>3</a:t>
            </a:fld>
            <a:endParaRPr lang="en-US" altLang="zh-TW" sz="1200" b="0" dirty="0">
              <a:solidFill>
                <a:srgbClr val="000000"/>
              </a:solidFill>
            </a:endParaRPr>
          </a:p>
        </p:txBody>
      </p:sp>
      <p:sp>
        <p:nvSpPr>
          <p:cNvPr id="7" name="左大括弧 6"/>
          <p:cNvSpPr/>
          <p:nvPr/>
        </p:nvSpPr>
        <p:spPr>
          <a:xfrm>
            <a:off x="617607" y="1700808"/>
            <a:ext cx="288033" cy="2088232"/>
          </a:xfrm>
          <a:prstGeom prst="leftBrac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68573" y="2073588"/>
            <a:ext cx="677108" cy="129939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3200" b="1" dirty="0" smtClean="0"/>
              <a:t>金管會</a:t>
            </a:r>
            <a:endParaRPr lang="zh-TW" altLang="en-US" sz="3200" b="1" dirty="0"/>
          </a:p>
        </p:txBody>
      </p:sp>
      <p:sp>
        <p:nvSpPr>
          <p:cNvPr id="10" name="左大括弧 9"/>
          <p:cNvSpPr/>
          <p:nvPr/>
        </p:nvSpPr>
        <p:spPr>
          <a:xfrm>
            <a:off x="600190" y="4139209"/>
            <a:ext cx="288033" cy="2088232"/>
          </a:xfrm>
          <a:prstGeom prst="leftBrac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38093" y="4316044"/>
            <a:ext cx="677108" cy="170174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3200" b="1" dirty="0" smtClean="0"/>
              <a:t>金融機構</a:t>
            </a:r>
            <a:endParaRPr lang="zh-TW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8209609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amwork">
  <a:themeElements>
    <a:clrScheme name="自訂 1">
      <a:dk1>
        <a:srgbClr val="1F4F54"/>
      </a:dk1>
      <a:lt1>
        <a:srgbClr val="1D464B"/>
      </a:lt1>
      <a:dk2>
        <a:srgbClr val="1D464B"/>
      </a:dk2>
      <a:lt2>
        <a:srgbClr val="578793"/>
      </a:lt2>
      <a:accent1>
        <a:srgbClr val="A9D5E7"/>
      </a:accent1>
      <a:accent2>
        <a:srgbClr val="BCE1E5"/>
      </a:accent2>
      <a:accent3>
        <a:srgbClr val="C7E4DB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Teamwork">
      <a:majorFont>
        <a:latin typeface="Garamond"/>
        <a:ea typeface="標楷體"/>
        <a:cs typeface=""/>
      </a:majorFont>
      <a:minorFont>
        <a:latin typeface="Garamond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amwork 1">
        <a:dk1>
          <a:srgbClr val="000078"/>
        </a:dk1>
        <a:lt1>
          <a:srgbClr val="FFFFFF"/>
        </a:lt1>
        <a:dk2>
          <a:srgbClr val="000066"/>
        </a:dk2>
        <a:lt2>
          <a:srgbClr val="CCECFF"/>
        </a:lt2>
        <a:accent1>
          <a:srgbClr val="0099CC"/>
        </a:accent1>
        <a:accent2>
          <a:srgbClr val="008080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007373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2">
        <a:dk1>
          <a:srgbClr val="0000A6"/>
        </a:dk1>
        <a:lt1>
          <a:srgbClr val="FFFFFF"/>
        </a:lt1>
        <a:dk2>
          <a:srgbClr val="000099"/>
        </a:dk2>
        <a:lt2>
          <a:srgbClr val="CCFFFF"/>
        </a:lt2>
        <a:accent1>
          <a:srgbClr val="00CCFF"/>
        </a:accent1>
        <a:accent2>
          <a:srgbClr val="FFE701"/>
        </a:accent2>
        <a:accent3>
          <a:srgbClr val="AAAACA"/>
        </a:accent3>
        <a:accent4>
          <a:srgbClr val="DADADA"/>
        </a:accent4>
        <a:accent5>
          <a:srgbClr val="AAE2FF"/>
        </a:accent5>
        <a:accent6>
          <a:srgbClr val="E7D101"/>
        </a:accent6>
        <a:hlink>
          <a:srgbClr val="FFCC66"/>
        </a:hlink>
        <a:folHlink>
          <a:srgbClr val="00CA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3">
        <a:dk1>
          <a:srgbClr val="000000"/>
        </a:dk1>
        <a:lt1>
          <a:srgbClr val="E0EBF6"/>
        </a:lt1>
        <a:dk2>
          <a:srgbClr val="77A4AF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EDF3FA"/>
        </a:accent3>
        <a:accent4>
          <a:srgbClr val="000000"/>
        </a:accent4>
        <a:accent5>
          <a:srgbClr val="D9DEE8"/>
        </a:accent5>
        <a:accent6>
          <a:srgbClr val="A091B2"/>
        </a:accent6>
        <a:hlink>
          <a:srgbClr val="3F2FB5"/>
        </a:hlink>
        <a:folHlink>
          <a:srgbClr val="3189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amwork 4">
        <a:dk1>
          <a:srgbClr val="006E6B"/>
        </a:dk1>
        <a:lt1>
          <a:srgbClr val="FFFFFF"/>
        </a:lt1>
        <a:dk2>
          <a:srgbClr val="006666"/>
        </a:dk2>
        <a:lt2>
          <a:srgbClr val="B9EFEE"/>
        </a:lt2>
        <a:accent1>
          <a:srgbClr val="33CCCC"/>
        </a:accent1>
        <a:accent2>
          <a:srgbClr val="6AB475"/>
        </a:accent2>
        <a:accent3>
          <a:srgbClr val="AAB8B8"/>
        </a:accent3>
        <a:accent4>
          <a:srgbClr val="DADADA"/>
        </a:accent4>
        <a:accent5>
          <a:srgbClr val="ADE2E2"/>
        </a:accent5>
        <a:accent6>
          <a:srgbClr val="5FA369"/>
        </a:accent6>
        <a:hlink>
          <a:srgbClr val="00FF99"/>
        </a:hlink>
        <a:folHlink>
          <a:srgbClr val="CC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5">
        <a:dk1>
          <a:srgbClr val="8ABA8D"/>
        </a:dk1>
        <a:lt1>
          <a:srgbClr val="FFFFFF"/>
        </a:lt1>
        <a:dk2>
          <a:srgbClr val="6FB56D"/>
        </a:dk2>
        <a:lt2>
          <a:srgbClr val="DCF1F4"/>
        </a:lt2>
        <a:accent1>
          <a:srgbClr val="2E7E2E"/>
        </a:accent1>
        <a:accent2>
          <a:srgbClr val="25735D"/>
        </a:accent2>
        <a:accent3>
          <a:srgbClr val="BBD7BA"/>
        </a:accent3>
        <a:accent4>
          <a:srgbClr val="DADADA"/>
        </a:accent4>
        <a:accent5>
          <a:srgbClr val="ADC0AD"/>
        </a:accent5>
        <a:accent6>
          <a:srgbClr val="206853"/>
        </a:accent6>
        <a:hlink>
          <a:srgbClr val="FFFF00"/>
        </a:hlink>
        <a:folHlink>
          <a:srgbClr val="FFF4B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6">
        <a:dk1>
          <a:srgbClr val="005400"/>
        </a:dk1>
        <a:lt1>
          <a:srgbClr val="FFFFFF"/>
        </a:lt1>
        <a:dk2>
          <a:srgbClr val="004800"/>
        </a:dk2>
        <a:lt2>
          <a:srgbClr val="D6D8C0"/>
        </a:lt2>
        <a:accent1>
          <a:srgbClr val="339933"/>
        </a:accent1>
        <a:accent2>
          <a:srgbClr val="7D8C70"/>
        </a:accent2>
        <a:accent3>
          <a:srgbClr val="AAB1AA"/>
        </a:accent3>
        <a:accent4>
          <a:srgbClr val="DADADA"/>
        </a:accent4>
        <a:accent5>
          <a:srgbClr val="ADCAAD"/>
        </a:accent5>
        <a:accent6>
          <a:srgbClr val="717E65"/>
        </a:accent6>
        <a:hlink>
          <a:srgbClr val="CCCC00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7">
        <a:dk1>
          <a:srgbClr val="000000"/>
        </a:dk1>
        <a:lt1>
          <a:srgbClr val="F5F0BD"/>
        </a:lt1>
        <a:dk2>
          <a:srgbClr val="BD9D69"/>
        </a:dk2>
        <a:lt2>
          <a:srgbClr val="FFFFCC"/>
        </a:lt2>
        <a:accent1>
          <a:srgbClr val="CDBB77"/>
        </a:accent1>
        <a:accent2>
          <a:srgbClr val="F8EBD0"/>
        </a:accent2>
        <a:accent3>
          <a:srgbClr val="F9F6DB"/>
        </a:accent3>
        <a:accent4>
          <a:srgbClr val="000000"/>
        </a:accent4>
        <a:accent5>
          <a:srgbClr val="E3DABD"/>
        </a:accent5>
        <a:accent6>
          <a:srgbClr val="E1D5BC"/>
        </a:accent6>
        <a:hlink>
          <a:srgbClr val="FF9900"/>
        </a:hlink>
        <a:folHlink>
          <a:srgbClr val="C64B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amwork 8">
        <a:dk1>
          <a:srgbClr val="000000"/>
        </a:dk1>
        <a:lt1>
          <a:srgbClr val="E2DDD4"/>
        </a:lt1>
        <a:dk2>
          <a:srgbClr val="000000"/>
        </a:dk2>
        <a:lt2>
          <a:srgbClr val="EFEBE3"/>
        </a:lt2>
        <a:accent1>
          <a:srgbClr val="F2F2F2"/>
        </a:accent1>
        <a:accent2>
          <a:srgbClr val="C4AD74"/>
        </a:accent2>
        <a:accent3>
          <a:srgbClr val="EEEBE6"/>
        </a:accent3>
        <a:accent4>
          <a:srgbClr val="000000"/>
        </a:accent4>
        <a:accent5>
          <a:srgbClr val="F7F7F7"/>
        </a:accent5>
        <a:accent6>
          <a:srgbClr val="B19C68"/>
        </a:accent6>
        <a:hlink>
          <a:srgbClr val="A46032"/>
        </a:hlink>
        <a:folHlink>
          <a:srgbClr val="8F8E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amwork 9">
        <a:dk1>
          <a:srgbClr val="8A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5831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4AD"/>
        </a:accent5>
        <a:accent6>
          <a:srgbClr val="B24B36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3602</TotalTime>
  <Words>560</Words>
  <Application>Microsoft Office PowerPoint</Application>
  <PresentationFormat>如螢幕大小 (4:3)</PresentationFormat>
  <Paragraphs>41</Paragraphs>
  <Slides>3</Slides>
  <Notes>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4" baseType="lpstr">
      <vt:lpstr>Teamwork</vt:lpstr>
      <vt:lpstr>金管會就第二輪相互評鑑之作為</vt:lpstr>
      <vt:lpstr>金管會因應第三輪評鑑已採行措施</vt:lpstr>
      <vt:lpstr>金管會因應評鑑之工作計畫及規劃措施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洪振哲</dc:creator>
  <cp:lastModifiedBy>洪振哲</cp:lastModifiedBy>
  <cp:revision>155</cp:revision>
  <cp:lastPrinted>2017-01-03T06:29:59Z</cp:lastPrinted>
  <dcterms:created xsi:type="dcterms:W3CDTF">2016-04-01T12:20:15Z</dcterms:created>
  <dcterms:modified xsi:type="dcterms:W3CDTF">2017-01-03T06:59:32Z</dcterms:modified>
</cp:coreProperties>
</file>