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548" r:id="rId2"/>
    <p:sldId id="551" r:id="rId3"/>
    <p:sldId id="555" r:id="rId4"/>
    <p:sldId id="612" r:id="rId5"/>
    <p:sldId id="556" r:id="rId6"/>
    <p:sldId id="554" r:id="rId7"/>
    <p:sldId id="565" r:id="rId8"/>
    <p:sldId id="567" r:id="rId9"/>
    <p:sldId id="606" r:id="rId10"/>
    <p:sldId id="574" r:id="rId11"/>
    <p:sldId id="609" r:id="rId12"/>
    <p:sldId id="611" r:id="rId13"/>
    <p:sldId id="559" r:id="rId14"/>
    <p:sldId id="560" r:id="rId15"/>
    <p:sldId id="596" r:id="rId16"/>
    <p:sldId id="598" r:id="rId17"/>
    <p:sldId id="607" r:id="rId18"/>
    <p:sldId id="591" r:id="rId19"/>
    <p:sldId id="592" r:id="rId20"/>
    <p:sldId id="577" r:id="rId21"/>
    <p:sldId id="579" r:id="rId22"/>
    <p:sldId id="580" r:id="rId23"/>
    <p:sldId id="581" r:id="rId24"/>
    <p:sldId id="572" r:id="rId25"/>
    <p:sldId id="570" r:id="rId26"/>
  </p:sldIdLst>
  <p:sldSz cx="9144000" cy="6858000" type="screen4x3"/>
  <p:notesSz cx="6797675" cy="9928225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DEB400"/>
    <a:srgbClr val="339966"/>
    <a:srgbClr val="00CC99"/>
    <a:srgbClr val="0000FF"/>
    <a:srgbClr val="FF9933"/>
    <a:srgbClr val="FF00FF"/>
    <a:srgbClr val="FF99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12C8C85-51F0-491E-9774-3900AFEF0FD7}" styleName="淺色樣式 2 - 輔色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D113A9D2-9D6B-4929-AA2D-F23B5EE8CBE7}" styleName="佈景主題樣式 2 - 輔色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29" autoAdjust="0"/>
    <p:restoredTop sz="90983" autoAdjust="0"/>
  </p:normalViewPr>
  <p:slideViewPr>
    <p:cSldViewPr>
      <p:cViewPr varScale="1">
        <p:scale>
          <a:sx n="97" d="100"/>
          <a:sy n="97" d="100"/>
        </p:scale>
        <p:origin x="-36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1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518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806" tIns="45903" rIns="91806" bIns="45903" numCol="1" anchor="t" anchorCtr="0" compatLnSpc="1">
            <a:prstTxWarp prst="textNoShape">
              <a:avLst/>
            </a:prstTxWarp>
          </a:bodyPr>
          <a:lstStyle>
            <a:lvl1pPr defTabSz="917575">
              <a:defRPr kumimoji="0" sz="1200" smtClean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90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806" tIns="45903" rIns="91806" bIns="45903" numCol="1" anchor="t" anchorCtr="0" compatLnSpc="1">
            <a:prstTxWarp prst="textNoShape">
              <a:avLst/>
            </a:prstTxWarp>
          </a:bodyPr>
          <a:lstStyle>
            <a:lvl1pPr algn="r" defTabSz="917575">
              <a:defRPr kumimoji="0" sz="1200" smtClean="0"/>
            </a:lvl1pPr>
          </a:lstStyle>
          <a:p>
            <a:pPr>
              <a:defRPr/>
            </a:pPr>
            <a:fld id="{C3018E10-C572-4345-9042-4C68E6B77BBF}" type="datetimeFigureOut">
              <a:rPr lang="zh-TW" altLang="en-US"/>
              <a:pPr>
                <a:defRPr/>
              </a:pPr>
              <a:t>2016/3/3</a:t>
            </a:fld>
            <a:endParaRPr lang="en-US" altLang="zh-TW"/>
          </a:p>
        </p:txBody>
      </p:sp>
      <p:sp>
        <p:nvSpPr>
          <p:cNvPr id="1290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806" tIns="45903" rIns="91806" bIns="45903" numCol="1" anchor="b" anchorCtr="0" compatLnSpc="1">
            <a:prstTxWarp prst="textNoShape">
              <a:avLst/>
            </a:prstTxWarp>
          </a:bodyPr>
          <a:lstStyle>
            <a:lvl1pPr defTabSz="917575">
              <a:defRPr kumimoji="0" sz="1200" smtClean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90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975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806" tIns="45903" rIns="91806" bIns="45903" numCol="1" anchor="b" anchorCtr="0" compatLnSpc="1">
            <a:prstTxWarp prst="textNoShape">
              <a:avLst/>
            </a:prstTxWarp>
          </a:bodyPr>
          <a:lstStyle>
            <a:lvl1pPr algn="r" defTabSz="917575">
              <a:defRPr kumimoji="0" sz="1200" smtClean="0"/>
            </a:lvl1pPr>
          </a:lstStyle>
          <a:p>
            <a:pPr>
              <a:defRPr/>
            </a:pPr>
            <a:fld id="{8D733CE2-F548-4349-9586-58E9FF06C9C3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806" tIns="45903" rIns="91806" bIns="45903" numCol="1" anchor="t" anchorCtr="0" compatLnSpc="1">
            <a:prstTxWarp prst="textNoShape">
              <a:avLst/>
            </a:prstTxWarp>
          </a:bodyPr>
          <a:lstStyle>
            <a:lvl1pPr defTabSz="917575">
              <a:defRPr sz="1200" smtClean="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806" tIns="45903" rIns="91806" bIns="45903" numCol="1" anchor="t" anchorCtr="0" compatLnSpc="1">
            <a:prstTxWarp prst="textNoShape">
              <a:avLst/>
            </a:prstTxWarp>
          </a:bodyPr>
          <a:lstStyle>
            <a:lvl1pPr algn="r" defTabSz="917575">
              <a:defRPr sz="1200" smtClean="0"/>
            </a:lvl1pPr>
          </a:lstStyle>
          <a:p>
            <a:pPr>
              <a:defRPr/>
            </a:pPr>
            <a:fld id="{2B3DEC76-C58C-4FD6-B44F-91D7B4CFA578}" type="datetimeFigureOut">
              <a:rPr lang="zh-TW" altLang="en-US"/>
              <a:pPr>
                <a:defRPr/>
              </a:pPr>
              <a:t>2016/3/3</a:t>
            </a:fld>
            <a:endParaRPr lang="en-US" altLang="zh-TW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0938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 bwMode="auto">
          <a:xfrm>
            <a:off x="679450" y="4714875"/>
            <a:ext cx="5438775" cy="446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806" tIns="45903" rIns="91806" bIns="4590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 bwMode="auto">
          <a:xfrm>
            <a:off x="0" y="942975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806" tIns="45903" rIns="91806" bIns="45903" numCol="1" anchor="b" anchorCtr="0" compatLnSpc="1">
            <a:prstTxWarp prst="textNoShape">
              <a:avLst/>
            </a:prstTxWarp>
          </a:bodyPr>
          <a:lstStyle>
            <a:lvl1pPr defTabSz="917575">
              <a:defRPr sz="1200" smtClean="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 bwMode="auto">
          <a:xfrm>
            <a:off x="3851275" y="942975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806" tIns="45903" rIns="91806" bIns="45903" numCol="1" anchor="b" anchorCtr="0" compatLnSpc="1">
            <a:prstTxWarp prst="textNoShape">
              <a:avLst/>
            </a:prstTxWarp>
          </a:bodyPr>
          <a:lstStyle>
            <a:lvl1pPr algn="r" defTabSz="917575">
              <a:defRPr sz="1200" smtClean="0"/>
            </a:lvl1pPr>
          </a:lstStyle>
          <a:p>
            <a:pPr>
              <a:defRPr/>
            </a:pPr>
            <a:fld id="{C7073B55-4AF4-41AB-8FB2-1C277F5842FB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844824"/>
            <a:ext cx="7772400" cy="1470025"/>
          </a:xfrm>
        </p:spPr>
        <p:txBody>
          <a:bodyPr>
            <a:noAutofit/>
          </a:bodyPr>
          <a:lstStyle>
            <a:lvl1pPr>
              <a:defRPr sz="8800" b="1">
                <a:effectLst/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573016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4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>
              <a:defRPr/>
            </a:pPr>
            <a:fld id="{BA3B968C-7D5F-42BF-856C-C1B3B363C3A1}" type="datetime1">
              <a:rPr lang="zh-TW" altLang="en-US"/>
              <a:pPr>
                <a:defRPr/>
              </a:pPr>
              <a:t>2016/3/3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>
              <a:defRPr/>
            </a:pPr>
            <a:fld id="{26E6E132-732B-49B1-9492-FE5F2B90CCE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600">
                <a:latin typeface="微軟正黑體" pitchFamily="34" charset="-120"/>
                <a:ea typeface="微軟正黑體" pitchFamily="34" charset="-120"/>
              </a:defRPr>
            </a:lvl1pPr>
            <a:lvl2pPr>
              <a:defRPr sz="3200">
                <a:latin typeface="微軟正黑體" pitchFamily="34" charset="-120"/>
                <a:ea typeface="微軟正黑體" pitchFamily="34" charset="-120"/>
              </a:defRPr>
            </a:lvl2pPr>
            <a:lvl3pPr>
              <a:defRPr sz="2800">
                <a:latin typeface="微軟正黑體" pitchFamily="34" charset="-120"/>
                <a:ea typeface="微軟正黑體" pitchFamily="34" charset="-120"/>
              </a:defRPr>
            </a:lvl3pPr>
            <a:lvl4pPr>
              <a:defRPr>
                <a:latin typeface="微軟正黑體" pitchFamily="34" charset="-120"/>
                <a:ea typeface="微軟正黑體" pitchFamily="34" charset="-120"/>
              </a:defRPr>
            </a:lvl4pPr>
            <a:lvl5pPr>
              <a:defRPr>
                <a:latin typeface="微軟正黑體" pitchFamily="34" charset="-120"/>
                <a:ea typeface="微軟正黑體" pitchFamily="34" charset="-12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>
              <a:defRPr/>
            </a:pPr>
            <a:fld id="{FC5A245A-6E15-4A39-9E72-58077C202C78}" type="datetime1">
              <a:rPr lang="zh-TW" altLang="en-US"/>
              <a:pPr>
                <a:defRPr/>
              </a:pPr>
              <a:t>2016/3/3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>
              <a:defRPr/>
            </a:pPr>
            <a:fld id="{08C9D122-9429-4CB3-A7C0-6233D1C2B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A177BC-51C9-42E4-8B72-CA93EE6D7BB6}" type="datetime1">
              <a:rPr lang="zh-TW" altLang="en-US"/>
              <a:pPr>
                <a:defRPr/>
              </a:pPr>
              <a:t>2016/3/3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2086DD-B1A5-4EC2-B832-14AACF1D21A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8742D3-AE48-4B74-8D18-063EDED7BC65}" type="datetime1">
              <a:rPr lang="zh-TW" altLang="en-US"/>
              <a:pPr>
                <a:defRPr/>
              </a:pPr>
              <a:t>2016/3/3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AA6AA-9082-431D-BF85-02D535C810A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F3EAF-3DCA-4F35-A7D5-57E5C5247DE4}" type="datetime1">
              <a:rPr lang="zh-TW" altLang="en-US"/>
              <a:pPr>
                <a:defRPr/>
              </a:pPr>
              <a:t>2016/3/3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73F62-F221-44D7-BB55-A474F2769E7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33750C-6A28-49BA-AD7D-B9E41FEE6A8B}" type="datetime1">
              <a:rPr lang="zh-TW" altLang="en-US"/>
              <a:pPr>
                <a:defRPr/>
              </a:pPr>
              <a:t>2016/3/3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CE29DF-5886-47F6-A21D-C69FA8F5EE7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2949D1-8B31-4AC6-A75B-D46C2878C27E}" type="datetime1">
              <a:rPr lang="zh-TW" altLang="en-US"/>
              <a:pPr>
                <a:defRPr/>
              </a:pPr>
              <a:t>2016/3/3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057AD-8DB5-447C-9DB7-E11EEA98195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F07A7-610C-4C78-AC33-86034281583F}" type="datetime1">
              <a:rPr lang="zh-TW" altLang="en-US"/>
              <a:pPr>
                <a:defRPr/>
              </a:pPr>
              <a:t>2016/3/3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D92D03-8F5E-4D17-95FD-5D45CC55A82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4283D-87FB-4D7F-A459-8D6373289A54}" type="datetime1">
              <a:rPr lang="zh-TW" altLang="en-US"/>
              <a:pPr>
                <a:defRPr/>
              </a:pPr>
              <a:t>2016/3/3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5C5179-4A18-4C7A-9326-575CBA1E091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769322-BCC7-4E9F-B8BC-1BB4ACADD0B6}" type="datetime1">
              <a:rPr lang="zh-TW" altLang="en-US"/>
              <a:pPr>
                <a:defRPr/>
              </a:pPr>
              <a:t>2016/3/3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725A54-A1C1-4D82-8CB7-8ED8F0EA6DB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CDB895-EBF8-41D1-B121-7F39CD08D60C}" type="datetime1">
              <a:rPr lang="zh-TW" altLang="en-US"/>
              <a:pPr>
                <a:defRPr/>
              </a:pPr>
              <a:t>2016/3/3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65211-8F35-4DF8-AD73-28A75F77CF1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2051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FC6D387-6483-43D6-A5D7-A78F7BFF415B}" type="datetime1">
              <a:rPr lang="zh-TW" altLang="en-US"/>
              <a:pPr>
                <a:defRPr/>
              </a:pPr>
              <a:t>2016/3/3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kumimoji="0"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6F6C506-4F6A-4C7C-978F-B6A3BF89CF8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8" r:id="rId1"/>
    <p:sldLayoutId id="2147483789" r:id="rId2"/>
    <p:sldLayoutId id="2147483779" r:id="rId3"/>
    <p:sldLayoutId id="2147483780" r:id="rId4"/>
    <p:sldLayoutId id="2147483781" r:id="rId5"/>
    <p:sldLayoutId id="2147483782" r:id="rId6"/>
    <p:sldLayoutId id="2147483783" r:id="rId7"/>
    <p:sldLayoutId id="2147483784" r:id="rId8"/>
    <p:sldLayoutId id="2147483785" r:id="rId9"/>
    <p:sldLayoutId id="2147483786" r:id="rId10"/>
    <p:sldLayoutId id="2147483787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Microsoft_Office_Excel___1.xls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AAFA3E-1709-492D-BF2D-5B7FE792BDA6}" type="slidenum">
              <a:rPr lang="zh-TW" altLang="en-US"/>
              <a:pPr>
                <a:defRPr/>
              </a:pPr>
              <a:t>1</a:t>
            </a:fld>
            <a:endParaRPr lang="zh-TW" altLang="en-US"/>
          </a:p>
        </p:txBody>
      </p:sp>
      <p:sp>
        <p:nvSpPr>
          <p:cNvPr id="5123" name="Rectangle 4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l"/>
            <a:r>
              <a:rPr lang="zh-TW" altLang="en-US" sz="2400" b="1" smtClean="0">
                <a:latin typeface="Times New Roman" pitchFamily="18" charset="0"/>
                <a:ea typeface="標楷體" pitchFamily="65" charset="-120"/>
              </a:rPr>
              <a:t>行政院第</a:t>
            </a:r>
            <a:r>
              <a:rPr lang="en-US" altLang="zh-TW" sz="2400" b="1" smtClean="0">
                <a:latin typeface="Times New Roman" pitchFamily="18" charset="0"/>
                <a:ea typeface="標楷體" pitchFamily="65" charset="-120"/>
              </a:rPr>
              <a:t>3467</a:t>
            </a:r>
            <a:r>
              <a:rPr lang="zh-TW" altLang="en-US" sz="2400" b="1" smtClean="0">
                <a:latin typeface="Times New Roman" pitchFamily="18" charset="0"/>
                <a:ea typeface="標楷體" pitchFamily="65" charset="-120"/>
              </a:rPr>
              <a:t>次院會會議</a:t>
            </a:r>
            <a:r>
              <a:rPr lang="zh-TW" altLang="en-US" smtClean="0"/>
              <a:t> </a:t>
            </a:r>
          </a:p>
        </p:txBody>
      </p:sp>
      <p:sp>
        <p:nvSpPr>
          <p:cNvPr id="5124" name="Rectangle 5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Arial" charset="0"/>
              <a:buNone/>
            </a:pPr>
            <a:endParaRPr lang="zh-TW" altLang="en-US" sz="4000" dirty="0" smtClean="0">
              <a:latin typeface="Times New Roman" pitchFamily="18" charset="0"/>
              <a:ea typeface="標楷體" pitchFamily="65" charset="-120"/>
            </a:endParaRPr>
          </a:p>
          <a:p>
            <a:pPr algn="ctr">
              <a:lnSpc>
                <a:spcPct val="90000"/>
              </a:lnSpc>
              <a:buFont typeface="Arial" charset="0"/>
              <a:buNone/>
            </a:pPr>
            <a:r>
              <a:rPr lang="zh-TW" altLang="en-US" sz="4000" b="1" dirty="0" smtClean="0">
                <a:latin typeface="Times New Roman" pitchFamily="18" charset="0"/>
                <a:ea typeface="標楷體" pitchFamily="65" charset="-120"/>
              </a:rPr>
              <a:t>推動簽署條約或協定</a:t>
            </a:r>
          </a:p>
          <a:p>
            <a:pPr algn="ctr">
              <a:lnSpc>
                <a:spcPct val="90000"/>
              </a:lnSpc>
              <a:buFont typeface="Arial" charset="0"/>
              <a:buNone/>
            </a:pPr>
            <a:r>
              <a:rPr lang="zh-TW" altLang="en-US" sz="4000" b="1" dirty="0" smtClean="0">
                <a:latin typeface="Times New Roman" pitchFamily="18" charset="0"/>
                <a:ea typeface="標楷體" pitchFamily="65" charset="-120"/>
              </a:rPr>
              <a:t>促進雙邊或多邊國際合作成果報告</a:t>
            </a:r>
            <a:endParaRPr lang="en-US" altLang="zh-TW" sz="4000" b="1" dirty="0" smtClean="0">
              <a:latin typeface="Times New Roman" pitchFamily="18" charset="0"/>
              <a:ea typeface="標楷體" pitchFamily="65" charset="-120"/>
            </a:endParaRPr>
          </a:p>
          <a:p>
            <a:pPr>
              <a:lnSpc>
                <a:spcPct val="90000"/>
              </a:lnSpc>
              <a:buFont typeface="Arial" charset="0"/>
              <a:buNone/>
            </a:pPr>
            <a:endParaRPr lang="en-US" altLang="zh-TW" sz="2400" dirty="0" smtClean="0">
              <a:latin typeface="Times New Roman" pitchFamily="18" charset="0"/>
              <a:ea typeface="標楷體" pitchFamily="65" charset="-120"/>
            </a:endParaRPr>
          </a:p>
          <a:p>
            <a:pPr>
              <a:lnSpc>
                <a:spcPct val="90000"/>
              </a:lnSpc>
              <a:buFont typeface="Arial" charset="0"/>
              <a:buNone/>
            </a:pPr>
            <a:endParaRPr lang="en-US" altLang="zh-TW" sz="2400" dirty="0" smtClean="0">
              <a:latin typeface="Times New Roman" pitchFamily="18" charset="0"/>
              <a:ea typeface="標楷體" pitchFamily="65" charset="-120"/>
            </a:endParaRPr>
          </a:p>
          <a:p>
            <a:pPr>
              <a:lnSpc>
                <a:spcPct val="90000"/>
              </a:lnSpc>
              <a:buFont typeface="Arial" charset="0"/>
              <a:buNone/>
            </a:pPr>
            <a:endParaRPr lang="en-US" altLang="zh-TW" sz="2400" dirty="0" smtClean="0">
              <a:latin typeface="Times New Roman" pitchFamily="18" charset="0"/>
              <a:ea typeface="標楷體" pitchFamily="65" charset="-120"/>
            </a:endParaRPr>
          </a:p>
          <a:p>
            <a:pPr algn="ctr">
              <a:lnSpc>
                <a:spcPct val="90000"/>
              </a:lnSpc>
              <a:buFont typeface="Arial" charset="0"/>
              <a:buNone/>
            </a:pPr>
            <a:r>
              <a:rPr lang="zh-TW" altLang="en-US" sz="1800" b="1" dirty="0" smtClean="0">
                <a:latin typeface="Times New Roman" pitchFamily="18" charset="0"/>
                <a:ea typeface="標楷體" pitchFamily="65" charset="-120"/>
              </a:rPr>
              <a:t>外交部</a:t>
            </a:r>
          </a:p>
          <a:p>
            <a:pPr algn="ctr">
              <a:lnSpc>
                <a:spcPct val="90000"/>
              </a:lnSpc>
              <a:buFont typeface="Arial" charset="0"/>
              <a:buNone/>
            </a:pPr>
            <a:r>
              <a:rPr lang="zh-TW" altLang="en-US" sz="1800" b="1" dirty="0" smtClean="0">
                <a:latin typeface="Times New Roman" pitchFamily="18" charset="0"/>
                <a:ea typeface="標楷體" pitchFamily="65" charset="-120"/>
              </a:rPr>
              <a:t>報告人：條約法律司司長申佩璜</a:t>
            </a:r>
            <a:endParaRPr lang="en-US" altLang="zh-TW" sz="1800" b="1" dirty="0" smtClean="0">
              <a:latin typeface="Times New Roman" pitchFamily="18" charset="0"/>
              <a:ea typeface="標楷體" pitchFamily="65" charset="-120"/>
            </a:endParaRPr>
          </a:p>
          <a:p>
            <a:pPr algn="ctr">
              <a:lnSpc>
                <a:spcPct val="90000"/>
              </a:lnSpc>
              <a:buFont typeface="Arial" charset="0"/>
              <a:buNone/>
            </a:pPr>
            <a:r>
              <a:rPr lang="en-US" altLang="zh-TW" sz="1800" b="1" dirty="0" smtClean="0">
                <a:latin typeface="Times New Roman" pitchFamily="18" charset="0"/>
                <a:ea typeface="標楷體" pitchFamily="65" charset="-120"/>
              </a:rPr>
              <a:t>104</a:t>
            </a:r>
            <a:r>
              <a:rPr lang="zh-TW" altLang="en-US" sz="1800" b="1" dirty="0" smtClean="0">
                <a:latin typeface="Times New Roman" pitchFamily="18" charset="0"/>
                <a:ea typeface="標楷體" pitchFamily="65" charset="-120"/>
              </a:rPr>
              <a:t>年</a:t>
            </a:r>
            <a:r>
              <a:rPr lang="en-US" altLang="zh-TW" sz="1800" b="1" dirty="0" smtClean="0">
                <a:latin typeface="Times New Roman" pitchFamily="18" charset="0"/>
                <a:ea typeface="標楷體" pitchFamily="65" charset="-120"/>
              </a:rPr>
              <a:t>9</a:t>
            </a:r>
            <a:r>
              <a:rPr lang="zh-TW" altLang="en-US" sz="1800" b="1" dirty="0" smtClean="0">
                <a:latin typeface="Times New Roman" pitchFamily="18" charset="0"/>
                <a:ea typeface="標楷體" pitchFamily="65" charset="-120"/>
              </a:rPr>
              <a:t>月</a:t>
            </a:r>
            <a:r>
              <a:rPr lang="en-US" altLang="zh-TW" sz="1800" b="1" dirty="0" smtClean="0">
                <a:latin typeface="Times New Roman" pitchFamily="18" charset="0"/>
                <a:ea typeface="標楷體" pitchFamily="65" charset="-120"/>
              </a:rPr>
              <a:t>24</a:t>
            </a:r>
            <a:r>
              <a:rPr lang="zh-TW" altLang="en-US" sz="1800" b="1" dirty="0" smtClean="0">
                <a:latin typeface="Times New Roman" pitchFamily="18" charset="0"/>
                <a:ea typeface="標楷體" pitchFamily="65" charset="-120"/>
              </a:rPr>
              <a:t>日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</a:rPr>
              <a:t>  </a:t>
            </a:r>
            <a:endParaRPr lang="en-US" altLang="zh-TW" sz="2400" dirty="0" smtClean="0">
              <a:latin typeface="Times New Roman" pitchFamily="18" charset="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AA9F0C-334A-4043-B75E-57BE00FE0DCC}" type="slidenum">
              <a:rPr lang="zh-TW" altLang="en-US"/>
              <a:pPr>
                <a:defRPr/>
              </a:pPr>
              <a:t>2</a:t>
            </a:fld>
            <a:endParaRPr lang="zh-TW" altLang="en-US"/>
          </a:p>
        </p:txBody>
      </p:sp>
      <p:sp>
        <p:nvSpPr>
          <p:cNvPr id="6147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zh-TW" altLang="en-US" sz="4800" b="1" smtClean="0">
                <a:ea typeface="標楷體" pitchFamily="65" charset="-120"/>
              </a:rPr>
              <a:t>簡報大綱</a:t>
            </a:r>
          </a:p>
        </p:txBody>
      </p:sp>
      <p:sp>
        <p:nvSpPr>
          <p:cNvPr id="6148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916113"/>
            <a:ext cx="8229600" cy="4210050"/>
          </a:xfrm>
        </p:spPr>
        <p:txBody>
          <a:bodyPr/>
          <a:lstStyle/>
          <a:p>
            <a:pPr lvl="1">
              <a:buClr>
                <a:schemeClr val="accent1"/>
              </a:buClr>
              <a:buFont typeface="Wingdings" pitchFamily="2" charset="2"/>
              <a:buNone/>
            </a:pPr>
            <a:r>
              <a:rPr lang="zh-TW" altLang="en-US" sz="3600" b="1" smtClean="0">
                <a:ea typeface="標楷體" pitchFamily="65" charset="-120"/>
              </a:rPr>
              <a:t>一、前言</a:t>
            </a:r>
          </a:p>
          <a:p>
            <a:pPr lvl="1">
              <a:buClr>
                <a:schemeClr val="accent1"/>
              </a:buClr>
              <a:buFont typeface="Wingdings" pitchFamily="2" charset="2"/>
              <a:buNone/>
            </a:pPr>
            <a:r>
              <a:rPr lang="zh-TW" altLang="en-US" sz="3600" b="1" smtClean="0">
                <a:ea typeface="標楷體" pitchFamily="65" charset="-120"/>
              </a:rPr>
              <a:t>二、強化締約法律依據</a:t>
            </a:r>
          </a:p>
          <a:p>
            <a:pPr lvl="1">
              <a:buClr>
                <a:schemeClr val="accent1"/>
              </a:buClr>
              <a:buFont typeface="Wingdings" pitchFamily="2" charset="2"/>
              <a:buNone/>
            </a:pPr>
            <a:r>
              <a:rPr lang="zh-TW" altLang="en-US" sz="3600" b="1" smtClean="0">
                <a:ea typeface="標楷體" pitchFamily="65" charset="-120"/>
              </a:rPr>
              <a:t>三、多邊條約協定</a:t>
            </a:r>
          </a:p>
          <a:p>
            <a:pPr lvl="1">
              <a:buClr>
                <a:schemeClr val="accent1"/>
              </a:buClr>
              <a:buFont typeface="Wingdings" pitchFamily="2" charset="2"/>
              <a:buNone/>
            </a:pPr>
            <a:r>
              <a:rPr lang="zh-TW" altLang="en-US" sz="3600" b="1" smtClean="0">
                <a:ea typeface="標楷體" pitchFamily="65" charset="-120"/>
              </a:rPr>
              <a:t>四、雙邊條約協定</a:t>
            </a:r>
          </a:p>
          <a:p>
            <a:pPr lvl="1">
              <a:buClr>
                <a:schemeClr val="accent1"/>
              </a:buClr>
              <a:buFont typeface="Wingdings" pitchFamily="2" charset="2"/>
              <a:buNone/>
            </a:pPr>
            <a:r>
              <a:rPr lang="zh-TW" altLang="en-US" sz="3600" b="1" smtClean="0">
                <a:ea typeface="標楷體" pitchFamily="65" charset="-120"/>
              </a:rPr>
              <a:t>五、未來展望</a:t>
            </a:r>
          </a:p>
          <a:p>
            <a:pPr lvl="1">
              <a:buFont typeface="Arial" charset="0"/>
              <a:buNone/>
            </a:pPr>
            <a:endParaRPr lang="zh-TW" altLang="en-US" sz="3600" b="1" smtClean="0">
              <a:ea typeface="標楷體" pitchFamily="65" charset="-120"/>
            </a:endParaRPr>
          </a:p>
          <a:p>
            <a:pPr lvl="1">
              <a:buFont typeface="Arial" charset="0"/>
              <a:buNone/>
            </a:pPr>
            <a:endParaRPr lang="zh-TW" altLang="en-US" sz="3600" b="1" smtClean="0">
              <a:ea typeface="標楷體" pitchFamily="65" charset="-120"/>
            </a:endParaRPr>
          </a:p>
          <a:p>
            <a:pPr lvl="1">
              <a:buFont typeface="Arial" charset="0"/>
              <a:buNone/>
            </a:pPr>
            <a:endParaRPr lang="zh-TW" altLang="en-US" sz="3600" b="1" smtClean="0">
              <a:ea typeface="標楷體" pitchFamily="65" charset="-120"/>
            </a:endParaRPr>
          </a:p>
          <a:p>
            <a:pPr lvl="1">
              <a:buFont typeface="Arial" charset="0"/>
              <a:buNone/>
            </a:pPr>
            <a:endParaRPr lang="zh-TW" altLang="en-US" sz="3600" b="1" smtClean="0"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449B0D-1D6B-4F3B-BAFE-21C688DA0057}" type="slidenum">
              <a:rPr lang="zh-TW" altLang="en-US"/>
              <a:pPr>
                <a:defRPr/>
              </a:pPr>
              <a:t>3</a:t>
            </a:fld>
            <a:endParaRPr lang="zh-TW" altLang="en-US"/>
          </a:p>
        </p:txBody>
      </p:sp>
      <p:sp>
        <p:nvSpPr>
          <p:cNvPr id="7171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zh-TW" altLang="en-US" smtClean="0">
                <a:ea typeface="標楷體" pitchFamily="65" charset="-120"/>
              </a:rPr>
              <a:t>一、前言</a:t>
            </a:r>
          </a:p>
        </p:txBody>
      </p:sp>
      <p:sp>
        <p:nvSpPr>
          <p:cNvPr id="7172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600200"/>
            <a:ext cx="8229600" cy="4852988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zh-TW" altLang="en-US" smtClean="0">
                <a:latin typeface="Times New Roman" pitchFamily="18" charset="0"/>
                <a:ea typeface="標楷體" pitchFamily="65" charset="-120"/>
              </a:rPr>
              <a:t>國際社會互動擴大，各國建交、貿易、援外、科技文化交流、海空運交通、共同打擊犯罪等等，往往透過條約規範。</a:t>
            </a:r>
          </a:p>
          <a:p>
            <a:pPr>
              <a:buFont typeface="Wingdings" pitchFamily="2" charset="2"/>
              <a:buChar char="Ø"/>
            </a:pPr>
            <a:r>
              <a:rPr lang="zh-TW" altLang="en-US" smtClean="0">
                <a:latin typeface="Times New Roman" pitchFamily="18" charset="0"/>
                <a:ea typeface="標楷體" pitchFamily="65" charset="-120"/>
              </a:rPr>
              <a:t>我國亦不例外，自</a:t>
            </a:r>
            <a:r>
              <a:rPr lang="en-US" altLang="zh-TW" smtClean="0">
                <a:latin typeface="Times New Roman" pitchFamily="18" charset="0"/>
                <a:ea typeface="標楷體" pitchFamily="65" charset="-120"/>
              </a:rPr>
              <a:t>97</a:t>
            </a:r>
            <a:r>
              <a:rPr lang="zh-TW" altLang="en-US" smtClean="0">
                <a:latin typeface="Times New Roman" pitchFamily="18" charset="0"/>
                <a:ea typeface="標楷體" pitchFamily="65" charset="-120"/>
              </a:rPr>
              <a:t>年以來，我各部會為落實「活路外交」政策，以彈性、務實之作法，積極對外洽簽多項多邊或雙邊國際條約及協定</a:t>
            </a:r>
            <a:r>
              <a:rPr lang="en-US" altLang="zh-TW" smtClean="0">
                <a:latin typeface="Times New Roman" pitchFamily="18" charset="0"/>
                <a:ea typeface="標楷體" pitchFamily="65" charset="-120"/>
              </a:rPr>
              <a:t>492</a:t>
            </a:r>
            <a:r>
              <a:rPr lang="zh-TW" altLang="en-US" smtClean="0">
                <a:latin typeface="Times New Roman" pitchFamily="18" charset="0"/>
                <a:ea typeface="標楷體" pitchFamily="65" charset="-120"/>
              </a:rPr>
              <a:t>件，促成多項國際合作。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0C705-88F6-4998-AD4A-0CC80106BC50}" type="slidenum">
              <a:rPr lang="zh-TW" altLang="en-US"/>
              <a:pPr>
                <a:defRPr/>
              </a:pPr>
              <a:t>4</a:t>
            </a:fld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395288" y="333375"/>
            <a:ext cx="8304212" cy="1008063"/>
          </a:xfrm>
          <a:prstGeom prst="rect">
            <a:avLst/>
          </a:prstGeom>
          <a:solidFill>
            <a:schemeClr val="tx1">
              <a:lumMod val="75000"/>
              <a:lumOff val="2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pic>
        <p:nvPicPr>
          <p:cNvPr id="8196" name="Picture 2" descr="C:\software\Desktop\voa-台灣外交部大廳展示邦交國國旗.jpg"/>
          <p:cNvPicPr>
            <a:picLocks noChangeAspect="1" noChangeArrowheads="1"/>
          </p:cNvPicPr>
          <p:nvPr/>
        </p:nvPicPr>
        <p:blipFill>
          <a:blip r:embed="rId2" cstate="print"/>
          <a:srcRect t="10883" b="13068"/>
          <a:stretch>
            <a:fillRect/>
          </a:stretch>
        </p:blipFill>
        <p:spPr bwMode="auto">
          <a:xfrm>
            <a:off x="466725" y="1647825"/>
            <a:ext cx="8245475" cy="470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標題 1"/>
          <p:cNvSpPr>
            <a:spLocks noGrp="1"/>
          </p:cNvSpPr>
          <p:nvPr>
            <p:ph type="title" idx="4294967295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zh-TW" sz="3600" b="1" smtClean="0">
                <a:solidFill>
                  <a:schemeClr val="bg1"/>
                </a:solidFill>
                <a:latin typeface="Times New Roman" pitchFamily="18" charset="0"/>
                <a:ea typeface="標楷體" pitchFamily="65" charset="-120"/>
              </a:rPr>
              <a:t>97-104</a:t>
            </a:r>
            <a:r>
              <a:rPr lang="zh-TW" altLang="en-US" sz="3600" b="1" smtClean="0">
                <a:solidFill>
                  <a:schemeClr val="bg1"/>
                </a:solidFill>
                <a:latin typeface="Times New Roman" pitchFamily="18" charset="0"/>
                <a:ea typeface="標楷體" pitchFamily="65" charset="-120"/>
              </a:rPr>
              <a:t>年</a:t>
            </a:r>
            <a:r>
              <a:rPr lang="en-US" altLang="zh-TW" sz="3600" b="1" smtClean="0">
                <a:solidFill>
                  <a:schemeClr val="bg1"/>
                </a:solidFill>
                <a:latin typeface="Times New Roman" pitchFamily="18" charset="0"/>
                <a:ea typeface="標楷體" pitchFamily="65" charset="-120"/>
              </a:rPr>
              <a:t>8</a:t>
            </a:r>
            <a:r>
              <a:rPr lang="zh-TW" altLang="en-US" sz="3600" b="1" smtClean="0">
                <a:solidFill>
                  <a:schemeClr val="bg1"/>
                </a:solidFill>
                <a:latin typeface="Times New Roman" pitchFamily="18" charset="0"/>
                <a:ea typeface="標楷體" pitchFamily="65" charset="-120"/>
              </a:rPr>
              <a:t>月</a:t>
            </a:r>
            <a:r>
              <a:rPr lang="zh-TW" altLang="zh-TW" sz="3600" b="1" smtClean="0">
                <a:solidFill>
                  <a:schemeClr val="bg1"/>
                </a:solidFill>
                <a:latin typeface="Times New Roman" pitchFamily="18" charset="0"/>
                <a:ea typeface="標楷體" pitchFamily="65" charset="-120"/>
              </a:rPr>
              <a:t>條約協定數</a:t>
            </a:r>
            <a:r>
              <a:rPr lang="en-US" altLang="zh-TW" sz="3600" b="1" smtClean="0">
                <a:solidFill>
                  <a:schemeClr val="bg1"/>
                </a:solidFill>
                <a:latin typeface="Times New Roman" pitchFamily="18" charset="0"/>
                <a:ea typeface="標楷體" pitchFamily="65" charset="-120"/>
              </a:rPr>
              <a:t>(</a:t>
            </a:r>
            <a:r>
              <a:rPr lang="zh-TW" altLang="zh-TW" sz="3600" b="1" smtClean="0">
                <a:solidFill>
                  <a:schemeClr val="bg1"/>
                </a:solidFill>
                <a:latin typeface="Times New Roman" pitchFamily="18" charset="0"/>
                <a:ea typeface="標楷體" pitchFamily="65" charset="-120"/>
              </a:rPr>
              <a:t>共計</a:t>
            </a:r>
            <a:r>
              <a:rPr lang="en-US" altLang="zh-TW" sz="3600" b="1" smtClean="0">
                <a:solidFill>
                  <a:schemeClr val="bg1"/>
                </a:solidFill>
                <a:latin typeface="Times New Roman" pitchFamily="18" charset="0"/>
                <a:ea typeface="標楷體" pitchFamily="65" charset="-120"/>
              </a:rPr>
              <a:t>492</a:t>
            </a:r>
            <a:r>
              <a:rPr lang="zh-TW" altLang="zh-TW" sz="3600" b="1" smtClean="0">
                <a:solidFill>
                  <a:schemeClr val="bg1"/>
                </a:solidFill>
                <a:latin typeface="Times New Roman" pitchFamily="18" charset="0"/>
                <a:ea typeface="標楷體" pitchFamily="65" charset="-120"/>
              </a:rPr>
              <a:t>件</a:t>
            </a:r>
            <a:r>
              <a:rPr lang="en-US" altLang="zh-TW" sz="3600" b="1" smtClean="0">
                <a:solidFill>
                  <a:schemeClr val="bg1"/>
                </a:solidFill>
                <a:latin typeface="Times New Roman" pitchFamily="18" charset="0"/>
                <a:ea typeface="標楷體" pitchFamily="65" charset="-120"/>
              </a:rPr>
              <a:t>)</a:t>
            </a:r>
          </a:p>
        </p:txBody>
      </p:sp>
      <p:graphicFrame>
        <p:nvGraphicFramePr>
          <p:cNvPr id="148485" name="Group 5"/>
          <p:cNvGraphicFramePr>
            <a:graphicFrameLocks noGrp="1"/>
          </p:cNvGraphicFramePr>
          <p:nvPr/>
        </p:nvGraphicFramePr>
        <p:xfrm>
          <a:off x="827088" y="3357563"/>
          <a:ext cx="7705725" cy="1714500"/>
        </p:xfrm>
        <a:graphic>
          <a:graphicData uri="http://schemas.openxmlformats.org/drawingml/2006/table">
            <a:tbl>
              <a:tblPr/>
              <a:tblGrid>
                <a:gridCol w="720725"/>
                <a:gridCol w="792162"/>
                <a:gridCol w="792163"/>
                <a:gridCol w="792162"/>
                <a:gridCol w="863600"/>
                <a:gridCol w="792163"/>
                <a:gridCol w="863600"/>
                <a:gridCol w="792162"/>
                <a:gridCol w="1296988"/>
              </a:tblGrid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年度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新細明體" pitchFamily="18" charset="-120"/>
                        </a:rPr>
                        <a:t>97</a:t>
                      </a:r>
                      <a:endParaRPr kumimoji="0" lang="zh-TW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新細明體" pitchFamily="18" charset="-120"/>
                        </a:rPr>
                        <a:t>98</a:t>
                      </a:r>
                      <a:endParaRPr kumimoji="0" lang="zh-TW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新細明體" pitchFamily="18" charset="-120"/>
                        </a:rPr>
                        <a:t>99</a:t>
                      </a:r>
                      <a:endParaRPr kumimoji="0" lang="zh-TW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新細明體" pitchFamily="18" charset="-120"/>
                        </a:rPr>
                        <a:t>100</a:t>
                      </a:r>
                      <a:endParaRPr kumimoji="0" lang="zh-TW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新細明體" pitchFamily="18" charset="-120"/>
                        </a:rPr>
                        <a:t>101</a:t>
                      </a:r>
                      <a:endParaRPr kumimoji="0" lang="zh-TW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新細明體" pitchFamily="18" charset="-120"/>
                        </a:rPr>
                        <a:t>102</a:t>
                      </a:r>
                      <a:endParaRPr kumimoji="0" lang="zh-TW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新細明體" pitchFamily="18" charset="-120"/>
                        </a:rPr>
                        <a:t>103</a:t>
                      </a:r>
                      <a:endParaRPr kumimoji="0" lang="zh-TW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新細明體" pitchFamily="18" charset="-120"/>
                        </a:rPr>
                        <a:t>104</a:t>
                      </a:r>
                      <a:r>
                        <a:rPr kumimoji="0" lang="zh-TW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新細明體" pitchFamily="18" charset="-120"/>
                        </a:rPr>
                        <a:t> </a:t>
                      </a:r>
                      <a:r>
                        <a:rPr kumimoji="0" lang="en-US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新細明體" pitchFamily="18" charset="-120"/>
                        </a:rPr>
                        <a:t>(1-8</a:t>
                      </a:r>
                      <a:r>
                        <a:rPr kumimoji="0" lang="zh-TW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月</a:t>
                      </a:r>
                      <a:r>
                        <a:rPr kumimoji="0" lang="en-US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新細明體" pitchFamily="18" charset="-120"/>
                        </a:rPr>
                        <a:t>)</a:t>
                      </a:r>
                      <a:endParaRPr kumimoji="0" lang="zh-TW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850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件數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新細明體" pitchFamily="18" charset="-120"/>
                        </a:rPr>
                        <a:t>56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新細明體" pitchFamily="18" charset="-120"/>
                        </a:rPr>
                        <a:t>77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新細明體" pitchFamily="18" charset="-120"/>
                        </a:rPr>
                        <a:t>62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新細明體" pitchFamily="18" charset="-120"/>
                        </a:rPr>
                        <a:t>74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新細明體" pitchFamily="18" charset="-120"/>
                        </a:rPr>
                        <a:t>74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新細明體" pitchFamily="18" charset="-120"/>
                        </a:rPr>
                        <a:t>73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新細明體" pitchFamily="18" charset="-120"/>
                        </a:rPr>
                        <a:t>56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新細明體" pitchFamily="18" charset="-120"/>
                        </a:rPr>
                        <a:t>20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B26B1D-BA64-43F1-B7C0-61474A07AABF}" type="slidenum">
              <a:rPr lang="zh-TW" altLang="en-US"/>
              <a:pPr>
                <a:defRPr/>
              </a:pPr>
              <a:t>5</a:t>
            </a:fld>
            <a:endParaRPr lang="zh-TW" altLang="en-US"/>
          </a:p>
        </p:txBody>
      </p:sp>
      <p:sp>
        <p:nvSpPr>
          <p:cNvPr id="9219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l"/>
            <a:r>
              <a:rPr lang="zh-TW" altLang="en-US" b="1" smtClean="0">
                <a:ea typeface="標楷體" pitchFamily="65" charset="-120"/>
              </a:rPr>
              <a:t>二、強化締約法律依據</a:t>
            </a:r>
          </a:p>
        </p:txBody>
      </p:sp>
      <p:sp>
        <p:nvSpPr>
          <p:cNvPr id="9220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TW" b="1" smtClean="0"/>
              <a:t>《</a:t>
            </a:r>
            <a:r>
              <a:rPr lang="zh-TW" altLang="en-US" sz="3600" b="1" smtClean="0">
                <a:latin typeface="Times New Roman" pitchFamily="18" charset="0"/>
                <a:ea typeface="標楷體" pitchFamily="65" charset="-120"/>
              </a:rPr>
              <a:t>條約及協定處理準則</a:t>
            </a:r>
            <a:r>
              <a:rPr lang="en-US" altLang="zh-TW" b="1" smtClean="0"/>
              <a:t>》</a:t>
            </a:r>
            <a:r>
              <a:rPr lang="en-US" altLang="zh-TW" smtClean="0">
                <a:latin typeface="Times New Roman" pitchFamily="18" charset="0"/>
                <a:ea typeface="標楷體" pitchFamily="65" charset="-120"/>
              </a:rPr>
              <a:t>81.2.19</a:t>
            </a:r>
            <a:r>
              <a:rPr lang="zh-TW" altLang="en-US" smtClean="0">
                <a:latin typeface="Times New Roman" pitchFamily="18" charset="0"/>
                <a:ea typeface="標楷體" pitchFamily="65" charset="-120"/>
              </a:rPr>
              <a:t>訂定、</a:t>
            </a:r>
            <a:r>
              <a:rPr lang="en-US" altLang="zh-TW" smtClean="0">
                <a:latin typeface="Times New Roman" pitchFamily="18" charset="0"/>
                <a:ea typeface="標楷體" pitchFamily="65" charset="-120"/>
              </a:rPr>
              <a:t>104.7.3</a:t>
            </a:r>
            <a:r>
              <a:rPr lang="zh-TW" altLang="en-US" smtClean="0">
                <a:latin typeface="Times New Roman" pitchFamily="18" charset="0"/>
                <a:ea typeface="標楷體" pitchFamily="65" charset="-120"/>
              </a:rPr>
              <a:t>廢止</a:t>
            </a:r>
          </a:p>
          <a:p>
            <a:r>
              <a:rPr lang="en-US" altLang="zh-TW" b="1" smtClean="0"/>
              <a:t>《</a:t>
            </a:r>
            <a:r>
              <a:rPr lang="zh-TW" altLang="en-US" sz="3600" b="1" smtClean="0">
                <a:latin typeface="Times New Roman" pitchFamily="18" charset="0"/>
                <a:ea typeface="標楷體" pitchFamily="65" charset="-120"/>
              </a:rPr>
              <a:t>條約締結法</a:t>
            </a:r>
            <a:r>
              <a:rPr lang="en-US" altLang="zh-TW" b="1" smtClean="0"/>
              <a:t>》</a:t>
            </a:r>
            <a:r>
              <a:rPr lang="en-US" altLang="zh-TW" smtClean="0">
                <a:latin typeface="Times New Roman" pitchFamily="18" charset="0"/>
                <a:ea typeface="標楷體" pitchFamily="65" charset="-120"/>
              </a:rPr>
              <a:t>104.7.1</a:t>
            </a:r>
            <a:r>
              <a:rPr lang="zh-TW" altLang="en-US" smtClean="0">
                <a:latin typeface="Times New Roman" pitchFamily="18" charset="0"/>
                <a:ea typeface="標楷體" pitchFamily="65" charset="-120"/>
              </a:rPr>
              <a:t>公布施行</a:t>
            </a:r>
          </a:p>
          <a:p>
            <a:r>
              <a:rPr lang="en-US" altLang="zh-TW" sz="3600" b="1" smtClean="0"/>
              <a:t>《</a:t>
            </a:r>
            <a:r>
              <a:rPr lang="zh-TW" altLang="en-US" sz="3600" b="1" smtClean="0">
                <a:latin typeface="Times New Roman" pitchFamily="18" charset="0"/>
                <a:ea typeface="標楷體" pitchFamily="65" charset="-120"/>
              </a:rPr>
              <a:t>行政院所屬各機關多邊國際條約及協定國內法化作業要點</a:t>
            </a:r>
            <a:r>
              <a:rPr lang="en-US" altLang="zh-TW" sz="3600" b="1" smtClean="0"/>
              <a:t>》</a:t>
            </a: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 </a:t>
            </a:r>
            <a:r>
              <a:rPr lang="en-US" altLang="zh-TW" smtClean="0">
                <a:latin typeface="Times New Roman" pitchFamily="18" charset="0"/>
                <a:ea typeface="標楷體" pitchFamily="65" charset="-120"/>
              </a:rPr>
              <a:t>103.8.5</a:t>
            </a:r>
            <a:r>
              <a:rPr lang="zh-TW" altLang="en-US" smtClean="0">
                <a:latin typeface="Times New Roman" pitchFamily="18" charset="0"/>
                <a:ea typeface="標楷體" pitchFamily="65" charset="-120"/>
              </a:rPr>
              <a:t>訂定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B064BE-9A6D-49EE-8206-FDFF11C26983}" type="slidenum">
              <a:rPr lang="zh-TW" altLang="en-US"/>
              <a:pPr>
                <a:defRPr/>
              </a:pPr>
              <a:t>6</a:t>
            </a:fld>
            <a:endParaRPr lang="zh-TW" altLang="en-US"/>
          </a:p>
        </p:txBody>
      </p:sp>
      <p:sp>
        <p:nvSpPr>
          <p:cNvPr id="10243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l"/>
            <a:r>
              <a:rPr lang="zh-TW" altLang="en-US" b="1" smtClean="0">
                <a:ea typeface="標楷體" pitchFamily="65" charset="-120"/>
              </a:rPr>
              <a:t>三、多邊條約協定</a:t>
            </a:r>
            <a:r>
              <a:rPr lang="zh-TW" altLang="en-US" smtClean="0"/>
              <a:t> </a:t>
            </a:r>
            <a:r>
              <a:rPr lang="en-US" altLang="zh-TW" b="1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b="1" smtClean="0">
                <a:latin typeface="標楷體" pitchFamily="65" charset="-120"/>
                <a:ea typeface="標楷體" pitchFamily="65" charset="-120"/>
              </a:rPr>
              <a:t>正式加入</a:t>
            </a:r>
            <a:r>
              <a:rPr lang="en-US" altLang="zh-TW" b="1" smtClean="0">
                <a:latin typeface="標楷體" pitchFamily="65" charset="-120"/>
                <a:ea typeface="標楷體" pitchFamily="65" charset="-120"/>
              </a:rPr>
              <a:t>)</a:t>
            </a:r>
          </a:p>
        </p:txBody>
      </p:sp>
      <p:sp>
        <p:nvSpPr>
          <p:cNvPr id="10244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711200" indent="-711200">
              <a:buFont typeface="Arial" charset="0"/>
              <a:buNone/>
            </a:pPr>
            <a:r>
              <a:rPr lang="en-US" altLang="zh-TW" sz="3600" b="1" smtClean="0">
                <a:latin typeface="Times New Roman" pitchFamily="18" charset="0"/>
                <a:ea typeface="標楷體" pitchFamily="65" charset="-120"/>
              </a:rPr>
              <a:t>(</a:t>
            </a:r>
            <a:r>
              <a:rPr lang="zh-TW" altLang="en-US" sz="3600" b="1" smtClean="0">
                <a:latin typeface="Times New Roman" pitchFamily="18" charset="0"/>
                <a:ea typeface="標楷體" pitchFamily="65" charset="-120"/>
              </a:rPr>
              <a:t>一</a:t>
            </a:r>
            <a:r>
              <a:rPr lang="en-US" altLang="zh-TW" sz="3600" b="1" smtClean="0">
                <a:latin typeface="Times New Roman" pitchFamily="18" charset="0"/>
                <a:ea typeface="標楷體" pitchFamily="65" charset="-120"/>
              </a:rPr>
              <a:t>) WTO</a:t>
            </a:r>
            <a:r>
              <a:rPr lang="zh-TW" altLang="en-US" sz="3600" b="1" smtClean="0">
                <a:latin typeface="Times New Roman" pitchFamily="18" charset="0"/>
                <a:ea typeface="標楷體" pitchFamily="65" charset="-120"/>
              </a:rPr>
              <a:t>所屬協定</a:t>
            </a:r>
          </a:p>
          <a:p>
            <a:pPr marL="711200" indent="-711200"/>
            <a:r>
              <a:rPr lang="zh-TW" altLang="en-US" sz="3600" b="1" smtClean="0">
                <a:latin typeface="Times New Roman" pitchFamily="18" charset="0"/>
                <a:ea typeface="標楷體" pitchFamily="65" charset="-120"/>
              </a:rPr>
              <a:t>政府採購協定</a:t>
            </a:r>
            <a:r>
              <a:rPr lang="en-US" altLang="zh-TW" sz="3600" b="1" smtClean="0">
                <a:latin typeface="Times New Roman" pitchFamily="18" charset="0"/>
                <a:ea typeface="標楷體" pitchFamily="65" charset="-120"/>
              </a:rPr>
              <a:t>(GPA)</a:t>
            </a:r>
            <a:r>
              <a:rPr lang="zh-TW" altLang="en-US" sz="3600" b="1" smtClean="0">
                <a:latin typeface="Times New Roman" pitchFamily="18" charset="0"/>
                <a:ea typeface="標楷體" pitchFamily="65" charset="-120"/>
              </a:rPr>
              <a:t>及新版</a:t>
            </a:r>
            <a:r>
              <a:rPr lang="en-US" altLang="zh-TW" sz="3600" b="1" smtClean="0">
                <a:latin typeface="Times New Roman" pitchFamily="18" charset="0"/>
                <a:ea typeface="標楷體" pitchFamily="65" charset="-120"/>
              </a:rPr>
              <a:t>GPA</a:t>
            </a:r>
          </a:p>
          <a:p>
            <a:pPr marL="711200" indent="-711200"/>
            <a:r>
              <a:rPr lang="zh-TW" altLang="en-US" sz="3600" b="1" smtClean="0">
                <a:latin typeface="Times New Roman" pitchFamily="18" charset="0"/>
                <a:ea typeface="標楷體" pitchFamily="65" charset="-120"/>
              </a:rPr>
              <a:t>貿易便捷化協定</a:t>
            </a:r>
            <a:r>
              <a:rPr lang="en-US" altLang="zh-TW" sz="3600" b="1" smtClean="0">
                <a:latin typeface="Times New Roman" pitchFamily="18" charset="0"/>
                <a:ea typeface="標楷體" pitchFamily="65" charset="-120"/>
              </a:rPr>
              <a:t>(TFA)</a:t>
            </a:r>
            <a:endParaRPr lang="en-US" altLang="zh-TW" sz="360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F8A90C-19E1-4B57-859B-17BFA230E6AB}" type="slidenum">
              <a:rPr lang="zh-TW" altLang="en-US"/>
              <a:pPr>
                <a:defRPr/>
              </a:pPr>
              <a:t>7</a:t>
            </a:fld>
            <a:endParaRPr lang="zh-TW" altLang="en-US"/>
          </a:p>
        </p:txBody>
      </p:sp>
      <p:sp>
        <p:nvSpPr>
          <p:cNvPr id="11267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zh-TW" altLang="en-US" b="1" smtClean="0">
                <a:ea typeface="標楷體" pitchFamily="65" charset="-120"/>
              </a:rPr>
              <a:t>三、多邊條約協定</a:t>
            </a:r>
            <a:r>
              <a:rPr lang="zh-TW" altLang="en-US" smtClean="0"/>
              <a:t> </a:t>
            </a:r>
            <a:r>
              <a:rPr lang="en-US" altLang="zh-TW" b="1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b="1" smtClean="0">
                <a:latin typeface="標楷體" pitchFamily="65" charset="-120"/>
                <a:ea typeface="標楷體" pitchFamily="65" charset="-120"/>
              </a:rPr>
              <a:t>正式加入</a:t>
            </a:r>
            <a:r>
              <a:rPr lang="en-US" altLang="zh-TW" b="1" smtClean="0"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b="1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268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600200"/>
            <a:ext cx="7931150" cy="452596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US" altLang="zh-TW" sz="3800" b="1" smtClean="0">
                <a:latin typeface="Times New Roman" pitchFamily="18" charset="0"/>
                <a:ea typeface="標楷體" pitchFamily="65" charset="-120"/>
              </a:rPr>
              <a:t>(</a:t>
            </a:r>
            <a:r>
              <a:rPr lang="zh-TW" altLang="en-US" sz="3800" b="1" smtClean="0">
                <a:latin typeface="Times New Roman" pitchFamily="18" charset="0"/>
                <a:ea typeface="標楷體" pitchFamily="65" charset="-120"/>
              </a:rPr>
              <a:t>二</a:t>
            </a:r>
            <a:r>
              <a:rPr lang="en-US" altLang="zh-TW" sz="3800" b="1" smtClean="0">
                <a:latin typeface="Times New Roman" pitchFamily="18" charset="0"/>
                <a:ea typeface="標楷體" pitchFamily="65" charset="-120"/>
              </a:rPr>
              <a:t>) </a:t>
            </a:r>
            <a:r>
              <a:rPr lang="zh-TW" altLang="en-US" sz="3800" b="1" smtClean="0">
                <a:latin typeface="Times New Roman" pitchFamily="18" charset="0"/>
                <a:ea typeface="標楷體" pitchFamily="65" charset="-120"/>
              </a:rPr>
              <a:t>區域漁業組織</a:t>
            </a:r>
            <a:r>
              <a:rPr lang="en-US" altLang="zh-TW" sz="3800" b="1" smtClean="0">
                <a:latin typeface="Times New Roman" pitchFamily="18" charset="0"/>
                <a:ea typeface="標楷體" pitchFamily="65" charset="-120"/>
              </a:rPr>
              <a:t>(RFMOs)</a:t>
            </a:r>
          </a:p>
          <a:p>
            <a:r>
              <a:rPr lang="zh-TW" altLang="en-US" sz="3300" smtClean="0">
                <a:latin typeface="Times New Roman" pitchFamily="18" charset="0"/>
                <a:ea typeface="標楷體" pitchFamily="65" charset="-120"/>
              </a:rPr>
              <a:t>「美洲熱帶鮪魚委員會」</a:t>
            </a:r>
            <a:r>
              <a:rPr lang="en-US" altLang="zh-TW" sz="3300" smtClean="0">
                <a:latin typeface="Times New Roman" pitchFamily="18" charset="0"/>
                <a:ea typeface="標楷體" pitchFamily="65" charset="-120"/>
              </a:rPr>
              <a:t>(IATTC</a:t>
            </a:r>
            <a:r>
              <a:rPr lang="zh-TW" altLang="en-US" sz="3300" smtClean="0">
                <a:latin typeface="Times New Roman" pitchFamily="18" charset="0"/>
                <a:ea typeface="標楷體" pitchFamily="65" charset="-120"/>
              </a:rPr>
              <a:t>、</a:t>
            </a:r>
            <a:r>
              <a:rPr lang="en-US" altLang="zh-TW" sz="3300" smtClean="0">
                <a:latin typeface="Times New Roman" pitchFamily="18" charset="0"/>
                <a:ea typeface="標楷體" pitchFamily="65" charset="-120"/>
              </a:rPr>
              <a:t>99</a:t>
            </a:r>
            <a:r>
              <a:rPr lang="zh-TW" altLang="en-US" sz="3300" smtClean="0">
                <a:latin typeface="Times New Roman" pitchFamily="18" charset="0"/>
                <a:ea typeface="標楷體" pitchFamily="65" charset="-120"/>
              </a:rPr>
              <a:t>年</a:t>
            </a:r>
            <a:r>
              <a:rPr lang="en-US" altLang="zh-TW" sz="3300" smtClean="0">
                <a:latin typeface="Times New Roman" pitchFamily="18" charset="0"/>
                <a:ea typeface="標楷體" pitchFamily="65" charset="-120"/>
              </a:rPr>
              <a:t>)</a:t>
            </a:r>
          </a:p>
          <a:p>
            <a:r>
              <a:rPr lang="zh-TW" altLang="en-US" sz="3300" smtClean="0">
                <a:latin typeface="Times New Roman" pitchFamily="18" charset="0"/>
                <a:ea typeface="標楷體" pitchFamily="65" charset="-120"/>
              </a:rPr>
              <a:t>「南太平洋區域漁業管理組織」</a:t>
            </a:r>
            <a:r>
              <a:rPr lang="en-US" altLang="zh-TW" sz="3300" smtClean="0">
                <a:latin typeface="Times New Roman" pitchFamily="18" charset="0"/>
                <a:ea typeface="標楷體" pitchFamily="65" charset="-120"/>
              </a:rPr>
              <a:t>(SPRFMO</a:t>
            </a:r>
            <a:r>
              <a:rPr lang="zh-TW" altLang="en-US" sz="3300" smtClean="0">
                <a:latin typeface="Times New Roman" pitchFamily="18" charset="0"/>
                <a:ea typeface="標楷體" pitchFamily="65" charset="-120"/>
              </a:rPr>
              <a:t>、</a:t>
            </a:r>
            <a:r>
              <a:rPr lang="en-US" altLang="zh-TW" sz="3300" smtClean="0">
                <a:latin typeface="Times New Roman" pitchFamily="18" charset="0"/>
                <a:ea typeface="標楷體" pitchFamily="65" charset="-120"/>
              </a:rPr>
              <a:t>101</a:t>
            </a:r>
            <a:r>
              <a:rPr lang="zh-TW" altLang="en-US" sz="3300" smtClean="0">
                <a:latin typeface="Times New Roman" pitchFamily="18" charset="0"/>
                <a:ea typeface="標楷體" pitchFamily="65" charset="-120"/>
              </a:rPr>
              <a:t>年</a:t>
            </a:r>
            <a:r>
              <a:rPr lang="en-US" altLang="zh-TW" sz="3300" smtClean="0">
                <a:latin typeface="Times New Roman" pitchFamily="18" charset="0"/>
                <a:ea typeface="標楷體" pitchFamily="65" charset="-120"/>
              </a:rPr>
              <a:t>)</a:t>
            </a:r>
          </a:p>
          <a:p>
            <a:r>
              <a:rPr lang="zh-TW" altLang="en-US" smtClean="0">
                <a:latin typeface="Times New Roman" pitchFamily="18" charset="0"/>
                <a:ea typeface="標楷體" pitchFamily="65" charset="-120"/>
              </a:rPr>
              <a:t>「北太平洋漁業委員會」</a:t>
            </a:r>
            <a:r>
              <a:rPr lang="en-US" altLang="zh-TW" smtClean="0">
                <a:latin typeface="Times New Roman" pitchFamily="18" charset="0"/>
                <a:ea typeface="標楷體" pitchFamily="65" charset="-120"/>
              </a:rPr>
              <a:t>(NPFC</a:t>
            </a:r>
            <a:r>
              <a:rPr lang="zh-TW" altLang="en-US" smtClean="0">
                <a:latin typeface="Times New Roman" pitchFamily="18" charset="0"/>
                <a:ea typeface="標楷體" pitchFamily="65" charset="-120"/>
              </a:rPr>
              <a:t>、</a:t>
            </a:r>
            <a:r>
              <a:rPr lang="en-US" altLang="zh-TW" smtClean="0">
                <a:latin typeface="Times New Roman" pitchFamily="18" charset="0"/>
                <a:ea typeface="標楷體" pitchFamily="65" charset="-120"/>
              </a:rPr>
              <a:t>104</a:t>
            </a:r>
            <a:r>
              <a:rPr lang="zh-TW" altLang="en-US" smtClean="0">
                <a:latin typeface="Times New Roman" pitchFamily="18" charset="0"/>
                <a:ea typeface="標楷體" pitchFamily="65" charset="-120"/>
              </a:rPr>
              <a:t>年</a:t>
            </a:r>
            <a:r>
              <a:rPr lang="en-US" altLang="zh-TW" smtClean="0">
                <a:latin typeface="Times New Roman" pitchFamily="18" charset="0"/>
                <a:ea typeface="標楷體" pitchFamily="65" charset="-120"/>
              </a:rPr>
              <a:t>)</a:t>
            </a:r>
            <a:endParaRPr lang="zh-TW" altLang="en-US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F7361D-9125-402B-AE01-785D8A462CD2}" type="slidenum">
              <a:rPr lang="zh-TW" altLang="en-US"/>
              <a:pPr>
                <a:defRPr/>
              </a:pPr>
              <a:t>8</a:t>
            </a:fld>
            <a:endParaRPr lang="zh-TW" altLang="en-US"/>
          </a:p>
        </p:txBody>
      </p:sp>
      <p:sp>
        <p:nvSpPr>
          <p:cNvPr id="12291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zh-TW" altLang="en-US" sz="4000" b="1" smtClean="0">
                <a:ea typeface="標楷體" pitchFamily="65" charset="-120"/>
              </a:rPr>
              <a:t>三、多邊條約協定</a:t>
            </a:r>
            <a:r>
              <a:rPr lang="zh-TW" altLang="en-US" sz="4000" smtClean="0"/>
              <a:t> </a:t>
            </a:r>
            <a:r>
              <a:rPr lang="en-US" altLang="zh-TW" sz="4000" b="1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4000" b="1" smtClean="0">
                <a:latin typeface="標楷體" pitchFamily="65" charset="-120"/>
                <a:ea typeface="標楷體" pitchFamily="65" charset="-120"/>
              </a:rPr>
              <a:t>未能正式加入之前將條約協定內容國內法化</a:t>
            </a:r>
            <a:r>
              <a:rPr lang="en-US" altLang="zh-TW" sz="4000" b="1" smtClean="0">
                <a:latin typeface="標楷體" pitchFamily="65" charset="-120"/>
                <a:ea typeface="標楷體" pitchFamily="65" charset="-120"/>
              </a:rPr>
              <a:t>)</a:t>
            </a:r>
          </a:p>
        </p:txBody>
      </p:sp>
      <p:sp>
        <p:nvSpPr>
          <p:cNvPr id="8397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  <a:defRPr/>
            </a:pPr>
            <a:r>
              <a:rPr lang="en-US" altLang="zh-TW" b="1" smtClean="0">
                <a:latin typeface="Times New Roman" pitchFamily="18" charset="0"/>
                <a:ea typeface="標楷體" pitchFamily="65" charset="-120"/>
              </a:rPr>
              <a:t>(</a:t>
            </a:r>
            <a:r>
              <a:rPr lang="zh-TW" altLang="en-US" b="1" smtClean="0">
                <a:latin typeface="Times New Roman" pitchFamily="18" charset="0"/>
                <a:ea typeface="標楷體" pitchFamily="65" charset="-120"/>
              </a:rPr>
              <a:t>一</a:t>
            </a:r>
            <a:r>
              <a:rPr lang="en-US" altLang="zh-TW" b="1" smtClean="0">
                <a:latin typeface="Times New Roman" pitchFamily="18" charset="0"/>
                <a:ea typeface="標楷體" pitchFamily="65" charset="-120"/>
              </a:rPr>
              <a:t>) </a:t>
            </a:r>
            <a:r>
              <a:rPr lang="zh-TW" altLang="en-US" b="1" smtClean="0">
                <a:latin typeface="Times New Roman" pitchFamily="18" charset="0"/>
                <a:ea typeface="標楷體" pitchFamily="65" charset="-120"/>
              </a:rPr>
              <a:t>兩人權公約國內法化</a:t>
            </a:r>
            <a:endParaRPr lang="en-US" altLang="zh-TW" sz="2800" b="1" smtClean="0">
              <a:latin typeface="Times New Roman" pitchFamily="18" charset="0"/>
              <a:ea typeface="標楷體" pitchFamily="65" charset="-120"/>
            </a:endParaRPr>
          </a:p>
          <a:p>
            <a:pPr>
              <a:buFont typeface="Arial" pitchFamily="34" charset="0"/>
              <a:buNone/>
              <a:defRPr/>
            </a:pPr>
            <a:endParaRPr lang="zh-TW" altLang="en-US" sz="2400" b="1" smtClean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</a:endParaRPr>
          </a:p>
        </p:txBody>
      </p:sp>
      <p:pic>
        <p:nvPicPr>
          <p:cNvPr id="12293" name="Picture 4" descr="653C5722-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2349500"/>
            <a:ext cx="6624638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973" name="Text Box 5"/>
          <p:cNvSpPr txBox="1">
            <a:spLocks noChangeArrowheads="1"/>
          </p:cNvSpPr>
          <p:nvPr/>
        </p:nvSpPr>
        <p:spPr bwMode="auto">
          <a:xfrm>
            <a:off x="1258888" y="5949950"/>
            <a:ext cx="6626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kumimoji="0" lang="zh-TW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馬總統簽署二人權公約批准書儀式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957982-16CB-4A71-8CB7-5EBA2626180A}" type="slidenum">
              <a:rPr lang="zh-TW" altLang="en-US"/>
              <a:pPr>
                <a:defRPr/>
              </a:pPr>
              <a:t>9</a:t>
            </a:fld>
            <a:endParaRPr lang="zh-TW" altLang="en-US"/>
          </a:p>
        </p:txBody>
      </p:sp>
      <p:sp>
        <p:nvSpPr>
          <p:cNvPr id="13315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zh-TW" altLang="en-US" sz="4000" b="1" smtClean="0">
                <a:ea typeface="標楷體" pitchFamily="65" charset="-120"/>
              </a:rPr>
              <a:t>三、多邊條約協定</a:t>
            </a:r>
            <a:r>
              <a:rPr lang="zh-TW" altLang="en-US" sz="4000" smtClean="0"/>
              <a:t> </a:t>
            </a:r>
            <a:r>
              <a:rPr lang="en-US" altLang="zh-TW" sz="4000" b="1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4000" b="1" smtClean="0">
                <a:latin typeface="標楷體" pitchFamily="65" charset="-120"/>
                <a:ea typeface="標楷體" pitchFamily="65" charset="-120"/>
              </a:rPr>
              <a:t>未能正式加入之前將條約協定內容國內法化</a:t>
            </a:r>
            <a:r>
              <a:rPr lang="en-US" altLang="zh-TW" sz="4000" b="1" smtClean="0"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4000" b="1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316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en-US" altLang="zh-TW" sz="3600" b="1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600" b="1" smtClean="0">
                <a:latin typeface="標楷體" pitchFamily="65" charset="-120"/>
                <a:ea typeface="標楷體" pitchFamily="65" charset="-120"/>
              </a:rPr>
              <a:t>二</a:t>
            </a:r>
            <a:r>
              <a:rPr lang="en-US" altLang="zh-TW" sz="3600" b="1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3600" b="1" smtClean="0">
                <a:latin typeface="標楷體" pitchFamily="65" charset="-120"/>
                <a:ea typeface="標楷體" pitchFamily="65" charset="-120"/>
              </a:rPr>
              <a:t>其他其他多邊條約或協定國內法化</a:t>
            </a:r>
            <a:endParaRPr lang="en-US" altLang="zh-TW" sz="360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3600" smtClean="0">
                <a:latin typeface="標楷體" pitchFamily="65" charset="-120"/>
                <a:ea typeface="標楷體" pitchFamily="65" charset="-120"/>
              </a:rPr>
              <a:t>《</a:t>
            </a:r>
            <a:r>
              <a:rPr lang="zh-TW" altLang="en-US" sz="3600" smtClean="0">
                <a:latin typeface="標楷體" pitchFamily="65" charset="-120"/>
                <a:ea typeface="標楷體" pitchFamily="65" charset="-120"/>
              </a:rPr>
              <a:t>聯合國反貪腐公約施行法</a:t>
            </a:r>
            <a:r>
              <a:rPr lang="en-US" altLang="zh-TW" sz="3600" smtClean="0">
                <a:latin typeface="標楷體" pitchFamily="65" charset="-120"/>
                <a:ea typeface="標楷體" pitchFamily="65" charset="-120"/>
              </a:rPr>
              <a:t>》</a:t>
            </a:r>
          </a:p>
          <a:p>
            <a:r>
              <a:rPr lang="en-US" altLang="zh-TW" sz="3600" smtClean="0">
                <a:latin typeface="標楷體" pitchFamily="65" charset="-120"/>
                <a:ea typeface="標楷體" pitchFamily="65" charset="-120"/>
              </a:rPr>
              <a:t>《</a:t>
            </a:r>
            <a:r>
              <a:rPr lang="zh-TW" altLang="en-US" sz="3600" smtClean="0">
                <a:latin typeface="標楷體" pitchFamily="65" charset="-120"/>
                <a:ea typeface="標楷體" pitchFamily="65" charset="-120"/>
              </a:rPr>
              <a:t>兒童權利公約施行法</a:t>
            </a:r>
            <a:r>
              <a:rPr lang="en-US" altLang="zh-TW" sz="3600" smtClean="0">
                <a:latin typeface="標楷體" pitchFamily="65" charset="-120"/>
                <a:ea typeface="標楷體" pitchFamily="65" charset="-120"/>
              </a:rPr>
              <a:t>》</a:t>
            </a:r>
            <a:endParaRPr lang="zh-TW" altLang="en-US" sz="360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3600" smtClean="0">
                <a:latin typeface="標楷體" pitchFamily="65" charset="-120"/>
                <a:ea typeface="標楷體" pitchFamily="65" charset="-120"/>
              </a:rPr>
              <a:t>《</a:t>
            </a:r>
            <a:r>
              <a:rPr lang="zh-TW" altLang="en-US" sz="3600" smtClean="0">
                <a:latin typeface="標楷體" pitchFamily="65" charset="-120"/>
                <a:ea typeface="標楷體" pitchFamily="65" charset="-120"/>
              </a:rPr>
              <a:t>身心障礙者權利公約施行法</a:t>
            </a:r>
            <a:r>
              <a:rPr lang="en-US" altLang="zh-TW" sz="3600" smtClean="0">
                <a:latin typeface="標楷體" pitchFamily="65" charset="-120"/>
                <a:ea typeface="標楷體" pitchFamily="65" charset="-120"/>
              </a:rPr>
              <a:t>》</a:t>
            </a:r>
            <a:endParaRPr lang="zh-TW" altLang="en-US" sz="3600" smtClean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6E3114-016B-4286-ABCF-C91EF905B7E2}" type="slidenum">
              <a:rPr lang="zh-TW" altLang="en-US"/>
              <a:pPr>
                <a:defRPr/>
              </a:pPr>
              <a:t>10</a:t>
            </a:fld>
            <a:endParaRPr lang="zh-TW" altLang="en-US"/>
          </a:p>
        </p:txBody>
      </p:sp>
      <p:sp>
        <p:nvSpPr>
          <p:cNvPr id="14339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l"/>
            <a:r>
              <a:rPr lang="zh-TW" altLang="en-US" b="1" smtClean="0">
                <a:ea typeface="標楷體" pitchFamily="65" charset="-120"/>
              </a:rPr>
              <a:t>四、雙邊條約協定</a:t>
            </a:r>
          </a:p>
        </p:txBody>
      </p:sp>
      <p:sp>
        <p:nvSpPr>
          <p:cNvPr id="14340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自</a:t>
            </a:r>
            <a:r>
              <a:rPr lang="en-US" altLang="zh-TW" sz="3600" smtClean="0">
                <a:latin typeface="Times New Roman" pitchFamily="18" charset="0"/>
                <a:ea typeface="標楷體" pitchFamily="65" charset="-120"/>
              </a:rPr>
              <a:t>97</a:t>
            </a: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年以來，我國積極對外洽簽多項經貿類、司法互助類、租稅類、外交領事</a:t>
            </a:r>
            <a:r>
              <a:rPr lang="en-US" altLang="zh-TW" sz="3600" smtClean="0">
                <a:latin typeface="Times New Roman" pitchFamily="18" charset="0"/>
                <a:ea typeface="標楷體" pitchFamily="65" charset="-120"/>
              </a:rPr>
              <a:t>(</a:t>
            </a: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特權豁免、簽證便利</a:t>
            </a:r>
            <a:r>
              <a:rPr lang="en-US" altLang="zh-TW" sz="3600" smtClean="0">
                <a:latin typeface="Times New Roman" pitchFamily="18" charset="0"/>
                <a:ea typeface="標楷體" pitchFamily="65" charset="-120"/>
              </a:rPr>
              <a:t>)</a:t>
            </a: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類、度假打工類、技術合作</a:t>
            </a:r>
            <a:r>
              <a:rPr lang="en-US" altLang="zh-TW" sz="3600" smtClean="0">
                <a:latin typeface="Times New Roman" pitchFamily="18" charset="0"/>
                <a:ea typeface="標楷體" pitchFamily="65" charset="-120"/>
              </a:rPr>
              <a:t>(</a:t>
            </a: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援助</a:t>
            </a:r>
            <a:r>
              <a:rPr lang="en-US" altLang="zh-TW" sz="3600" smtClean="0">
                <a:latin typeface="Times New Roman" pitchFamily="18" charset="0"/>
                <a:ea typeface="標楷體" pitchFamily="65" charset="-120"/>
              </a:rPr>
              <a:t>)</a:t>
            </a: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類</a:t>
            </a:r>
            <a:r>
              <a:rPr lang="zh-TW" altLang="en-US" sz="3600" b="1" smtClean="0">
                <a:latin typeface="Times New Roman" pitchFamily="18" charset="0"/>
                <a:ea typeface="標楷體" pitchFamily="65" charset="-120"/>
              </a:rPr>
              <a:t>雙邊</a:t>
            </a: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國際條約及協定，促成多項成國際合作，顯示活路外交具體成就。</a:t>
            </a:r>
            <a:r>
              <a:rPr lang="zh-TW" altLang="en-US" smtClean="0"/>
              <a:t>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D63402-0095-448B-AD9C-9220ED64E982}" type="slidenum">
              <a:rPr lang="zh-TW" altLang="en-US"/>
              <a:pPr>
                <a:defRPr/>
              </a:pPr>
              <a:t>11</a:t>
            </a:fld>
            <a:endParaRPr lang="zh-TW" altLang="en-US"/>
          </a:p>
        </p:txBody>
      </p:sp>
      <p:sp>
        <p:nvSpPr>
          <p:cNvPr id="16" name="矩形 15"/>
          <p:cNvSpPr/>
          <p:nvPr/>
        </p:nvSpPr>
        <p:spPr>
          <a:xfrm>
            <a:off x="468313" y="333375"/>
            <a:ext cx="8278812" cy="1008063"/>
          </a:xfrm>
          <a:prstGeom prst="rect">
            <a:avLst/>
          </a:prstGeom>
          <a:solidFill>
            <a:schemeClr val="tx1">
              <a:lumMod val="75000"/>
              <a:lumOff val="25000"/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5364" name="標題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altLang="zh-TW" b="1" smtClean="0">
                <a:solidFill>
                  <a:schemeClr val="bg1"/>
                </a:solidFill>
                <a:latin typeface="Times New Roman" pitchFamily="18" charset="0"/>
                <a:ea typeface="標楷體" pitchFamily="65" charset="-120"/>
              </a:rPr>
              <a:t>97-104</a:t>
            </a:r>
            <a:r>
              <a:rPr lang="zh-TW" altLang="en-US" b="1" smtClean="0">
                <a:solidFill>
                  <a:schemeClr val="bg1"/>
                </a:solidFill>
                <a:latin typeface="Times New Roman" pitchFamily="18" charset="0"/>
                <a:ea typeface="標楷體" pitchFamily="65" charset="-120"/>
              </a:rPr>
              <a:t>年</a:t>
            </a:r>
            <a:r>
              <a:rPr lang="en-US" altLang="zh-TW" b="1" smtClean="0">
                <a:solidFill>
                  <a:schemeClr val="bg1"/>
                </a:solidFill>
                <a:latin typeface="Times New Roman" pitchFamily="18" charset="0"/>
                <a:ea typeface="標楷體" pitchFamily="65" charset="-120"/>
              </a:rPr>
              <a:t>8</a:t>
            </a:r>
            <a:r>
              <a:rPr lang="zh-TW" altLang="en-US" b="1" smtClean="0">
                <a:solidFill>
                  <a:schemeClr val="bg1"/>
                </a:solidFill>
                <a:latin typeface="Times New Roman" pitchFamily="18" charset="0"/>
                <a:ea typeface="標楷體" pitchFamily="65" charset="-120"/>
              </a:rPr>
              <a:t>月條約協定數</a:t>
            </a:r>
            <a:r>
              <a:rPr lang="en-US" altLang="zh-TW" b="1" smtClean="0">
                <a:solidFill>
                  <a:schemeClr val="bg1"/>
                </a:solidFill>
                <a:latin typeface="Times New Roman" pitchFamily="18" charset="0"/>
                <a:ea typeface="標楷體" pitchFamily="65" charset="-120"/>
              </a:rPr>
              <a:t>(</a:t>
            </a:r>
            <a:r>
              <a:rPr lang="zh-TW" altLang="en-US" b="1" smtClean="0">
                <a:solidFill>
                  <a:schemeClr val="bg1"/>
                </a:solidFill>
                <a:latin typeface="Times New Roman" pitchFamily="18" charset="0"/>
                <a:ea typeface="標楷體" pitchFamily="65" charset="-120"/>
              </a:rPr>
              <a:t>區域</a:t>
            </a:r>
            <a:r>
              <a:rPr lang="en-US" altLang="zh-TW" b="1" smtClean="0">
                <a:solidFill>
                  <a:schemeClr val="bg1"/>
                </a:solidFill>
                <a:latin typeface="Times New Roman" pitchFamily="18" charset="0"/>
                <a:ea typeface="標楷體" pitchFamily="65" charset="-120"/>
              </a:rPr>
              <a:t>)</a:t>
            </a:r>
          </a:p>
        </p:txBody>
      </p:sp>
      <p:sp>
        <p:nvSpPr>
          <p:cNvPr id="15365" name="內容版面配置區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15366" name="Picture 2" descr="C:\software\Desktop\Winkel_triple_projection_S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677988"/>
            <a:ext cx="8208963" cy="503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流程圖: 磁碟 3"/>
          <p:cNvSpPr/>
          <p:nvPr/>
        </p:nvSpPr>
        <p:spPr>
          <a:xfrm>
            <a:off x="6210300" y="1584325"/>
            <a:ext cx="1368425" cy="1511300"/>
          </a:xfrm>
          <a:prstGeom prst="flowChartMagneticDisk">
            <a:avLst/>
          </a:prstGeom>
          <a:solidFill>
            <a:schemeClr val="tx2">
              <a:lumMod val="40000"/>
              <a:lumOff val="60000"/>
              <a:alpha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1" name="流程圖: 磁碟 10"/>
          <p:cNvSpPr/>
          <p:nvPr/>
        </p:nvSpPr>
        <p:spPr>
          <a:xfrm>
            <a:off x="4284663" y="1844675"/>
            <a:ext cx="1042987" cy="963613"/>
          </a:xfrm>
          <a:prstGeom prst="flowChartMagneticDisk">
            <a:avLst/>
          </a:prstGeom>
          <a:solidFill>
            <a:schemeClr val="accent3">
              <a:lumMod val="40000"/>
              <a:lumOff val="60000"/>
              <a:alpha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2" name="流程圖: 磁碟 11"/>
          <p:cNvSpPr/>
          <p:nvPr/>
        </p:nvSpPr>
        <p:spPr>
          <a:xfrm>
            <a:off x="4765675" y="3789363"/>
            <a:ext cx="561975" cy="611187"/>
          </a:xfrm>
          <a:prstGeom prst="flowChartMagneticDisk">
            <a:avLst/>
          </a:prstGeom>
          <a:solidFill>
            <a:schemeClr val="accent2">
              <a:alpha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3" name="流程圖: 磁碟 12"/>
          <p:cNvSpPr/>
          <p:nvPr/>
        </p:nvSpPr>
        <p:spPr>
          <a:xfrm>
            <a:off x="5360988" y="3213100"/>
            <a:ext cx="395287" cy="393700"/>
          </a:xfrm>
          <a:prstGeom prst="flowChartMagneticDisk">
            <a:avLst/>
          </a:prstGeom>
          <a:solidFill>
            <a:srgbClr val="FFFF00">
              <a:alpha val="6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4" name="流程圖: 磁碟 13"/>
          <p:cNvSpPr/>
          <p:nvPr/>
        </p:nvSpPr>
        <p:spPr>
          <a:xfrm>
            <a:off x="2843213" y="3789363"/>
            <a:ext cx="936625" cy="809625"/>
          </a:xfrm>
          <a:prstGeom prst="flowChartMagneticDisk">
            <a:avLst/>
          </a:prstGeom>
          <a:solidFill>
            <a:srgbClr val="FFC000">
              <a:alpha val="6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5" name="流程圖: 磁碟 14"/>
          <p:cNvSpPr/>
          <p:nvPr/>
        </p:nvSpPr>
        <p:spPr>
          <a:xfrm>
            <a:off x="1443038" y="2078038"/>
            <a:ext cx="1258887" cy="1081087"/>
          </a:xfrm>
          <a:prstGeom prst="flowChartMagneticDisk">
            <a:avLst/>
          </a:prstGeom>
          <a:solidFill>
            <a:schemeClr val="accent2">
              <a:lumMod val="40000"/>
              <a:lumOff val="60000"/>
              <a:alpha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6959979" y="2871894"/>
            <a:ext cx="123783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</a:rPr>
              <a:t>135</a:t>
            </a:r>
            <a:endParaRPr kumimoji="0" lang="zh-TW" altLang="en-US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ea typeface="+mn-ea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898372" y="4136708"/>
            <a:ext cx="88678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</a:rPr>
              <a:t>51</a:t>
            </a:r>
            <a:endParaRPr kumimoji="0" lang="zh-TW" altLang="en-US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ea typeface="+mn-ea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756284" y="3283546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</a:rPr>
              <a:t>32</a:t>
            </a:r>
            <a:endParaRPr kumimoji="0" lang="zh-TW" altLang="en-US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ea typeface="+mn-ea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55576" y="2865710"/>
            <a:ext cx="123783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</a:rPr>
              <a:t>106</a:t>
            </a:r>
            <a:endParaRPr kumimoji="0" lang="zh-TW" altLang="en-US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ea typeface="+mn-ea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514871" y="2185833"/>
            <a:ext cx="80983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4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</a:rPr>
              <a:t>82</a:t>
            </a:r>
            <a:endParaRPr kumimoji="0" lang="zh-TW" altLang="en-US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ea typeface="+mn-ea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2400417" y="4598373"/>
            <a:ext cx="88678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</a:rPr>
              <a:t>81</a:t>
            </a:r>
            <a:endParaRPr kumimoji="0" lang="zh-TW" altLang="en-US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ea typeface="+mn-ea"/>
            </a:endParaRPr>
          </a:p>
        </p:txBody>
      </p:sp>
      <p:sp>
        <p:nvSpPr>
          <p:cNvPr id="15379" name="文字方塊 5"/>
          <p:cNvSpPr txBox="1">
            <a:spLocks noChangeArrowheads="1"/>
          </p:cNvSpPr>
          <p:nvPr/>
        </p:nvSpPr>
        <p:spPr bwMode="auto">
          <a:xfrm>
            <a:off x="4471988" y="1700213"/>
            <a:ext cx="461962" cy="118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r>
              <a:rPr kumimoji="0" lang="zh-TW" altLang="en-US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歐洲地區</a:t>
            </a:r>
          </a:p>
        </p:txBody>
      </p:sp>
      <p:sp>
        <p:nvSpPr>
          <p:cNvPr id="15380" name="文字方塊 18"/>
          <p:cNvSpPr txBox="1">
            <a:spLocks noChangeArrowheads="1"/>
          </p:cNvSpPr>
          <p:nvPr/>
        </p:nvSpPr>
        <p:spPr bwMode="auto">
          <a:xfrm>
            <a:off x="2170113" y="2097088"/>
            <a:ext cx="460375" cy="118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r>
              <a:rPr kumimoji="0" lang="zh-TW" altLang="en-US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北美地區</a:t>
            </a:r>
          </a:p>
        </p:txBody>
      </p:sp>
      <p:sp>
        <p:nvSpPr>
          <p:cNvPr id="15381" name="文字方塊 19"/>
          <p:cNvSpPr txBox="1">
            <a:spLocks noChangeArrowheads="1"/>
          </p:cNvSpPr>
          <p:nvPr/>
        </p:nvSpPr>
        <p:spPr bwMode="auto">
          <a:xfrm>
            <a:off x="3514725" y="4598988"/>
            <a:ext cx="461963" cy="118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r>
              <a:rPr kumimoji="0" lang="zh-TW" altLang="en-US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拉美地區</a:t>
            </a:r>
          </a:p>
        </p:txBody>
      </p:sp>
      <p:sp>
        <p:nvSpPr>
          <p:cNvPr id="15382" name="文字方塊 24"/>
          <p:cNvSpPr txBox="1">
            <a:spLocks noChangeArrowheads="1"/>
          </p:cNvSpPr>
          <p:nvPr/>
        </p:nvSpPr>
        <p:spPr bwMode="auto">
          <a:xfrm>
            <a:off x="5637213" y="4467225"/>
            <a:ext cx="461962" cy="118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r>
              <a:rPr kumimoji="0" lang="zh-TW" altLang="en-US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非洲地區</a:t>
            </a:r>
          </a:p>
        </p:txBody>
      </p:sp>
      <p:sp>
        <p:nvSpPr>
          <p:cNvPr id="15383" name="文字方塊 26"/>
          <p:cNvSpPr txBox="1">
            <a:spLocks noChangeArrowheads="1"/>
          </p:cNvSpPr>
          <p:nvPr/>
        </p:nvSpPr>
        <p:spPr bwMode="auto">
          <a:xfrm>
            <a:off x="7578725" y="1825625"/>
            <a:ext cx="461963" cy="118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r>
              <a:rPr kumimoji="0" lang="zh-TW" altLang="en-US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亞太地區</a:t>
            </a:r>
          </a:p>
        </p:txBody>
      </p:sp>
      <p:sp>
        <p:nvSpPr>
          <p:cNvPr id="15384" name="文字方塊 27"/>
          <p:cNvSpPr txBox="1">
            <a:spLocks noChangeArrowheads="1"/>
          </p:cNvSpPr>
          <p:nvPr/>
        </p:nvSpPr>
        <p:spPr bwMode="auto">
          <a:xfrm>
            <a:off x="5613400" y="2224088"/>
            <a:ext cx="460375" cy="118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r>
              <a:rPr kumimoji="0" lang="zh-TW" altLang="en-US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亞西地區</a:t>
            </a:r>
          </a:p>
        </p:txBody>
      </p:sp>
      <p:sp>
        <p:nvSpPr>
          <p:cNvPr id="15385" name="文字方塊 1"/>
          <p:cNvSpPr txBox="1">
            <a:spLocks noChangeArrowheads="1"/>
          </p:cNvSpPr>
          <p:nvPr/>
        </p:nvSpPr>
        <p:spPr bwMode="auto">
          <a:xfrm>
            <a:off x="6372225" y="6092825"/>
            <a:ext cx="20193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1200">
                <a:solidFill>
                  <a:srgbClr val="953735"/>
                </a:solidFill>
                <a:latin typeface="標楷體" pitchFamily="65" charset="-120"/>
                <a:ea typeface="標楷體" pitchFamily="65" charset="-120"/>
              </a:rPr>
              <a:t>註：不含多邊條約協定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94634C-C7F9-465E-97B4-025E1A15EA48}" type="slidenum">
              <a:rPr lang="zh-TW" altLang="en-US"/>
              <a:pPr>
                <a:defRPr/>
              </a:pPr>
              <a:t>12</a:t>
            </a:fld>
            <a:endParaRPr lang="zh-TW" altLang="en-US"/>
          </a:p>
        </p:txBody>
      </p:sp>
      <p:pic>
        <p:nvPicPr>
          <p:cNvPr id="147458" name="Picture 2" descr="C:\software\Desktop\41376821594137427.jpg"/>
          <p:cNvPicPr>
            <a:picLocks noChangeAspect="1" noChangeArrowheads="1"/>
          </p:cNvPicPr>
          <p:nvPr/>
        </p:nvPicPr>
        <p:blipFill>
          <a:blip r:embed="rId3" cstate="print"/>
          <a:srcRect l="2745" t="12419" r="641" b="8527"/>
          <a:stretch>
            <a:fillRect/>
          </a:stretch>
        </p:blipFill>
        <p:spPr bwMode="auto">
          <a:xfrm>
            <a:off x="468313" y="1628775"/>
            <a:ext cx="8278812" cy="4895850"/>
          </a:xfrm>
          <a:prstGeom prst="rect">
            <a:avLst/>
          </a:prstGeom>
          <a:blipFill dpi="0" rotWithShape="1">
            <a:blip r:embed="rId4" cstate="print">
              <a:alphaModFix amt="51000"/>
            </a:blip>
            <a:srcRect l="2745" t="12419" r="641" b="8527"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>
            <a:outerShdw sx="999" sy="999" algn="ctr" rotWithShape="0">
              <a:srgbClr val="000000"/>
            </a:outerShdw>
          </a:effectLst>
        </p:spPr>
      </p:pic>
      <p:sp>
        <p:nvSpPr>
          <p:cNvPr id="5" name="矩形 4"/>
          <p:cNvSpPr/>
          <p:nvPr/>
        </p:nvSpPr>
        <p:spPr>
          <a:xfrm>
            <a:off x="468313" y="333375"/>
            <a:ext cx="8278812" cy="1008063"/>
          </a:xfrm>
          <a:prstGeom prst="rect">
            <a:avLst/>
          </a:prstGeom>
          <a:solidFill>
            <a:schemeClr val="tx1">
              <a:lumMod val="75000"/>
              <a:lumOff val="25000"/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030" name="標題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altLang="zh-TW" b="1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97-104</a:t>
            </a:r>
            <a:r>
              <a:rPr lang="zh-TW" altLang="zh-TW" b="1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年8月條約協定數</a:t>
            </a:r>
            <a:r>
              <a:rPr lang="en-US" altLang="zh-TW" b="1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zh-TW" b="1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分類</a:t>
            </a:r>
            <a:r>
              <a:rPr lang="en-US" altLang="zh-TW" b="1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</a:p>
        </p:txBody>
      </p:sp>
      <p:graphicFrame>
        <p:nvGraphicFramePr>
          <p:cNvPr id="1026" name="內容版面配置區 3"/>
          <p:cNvGraphicFramePr>
            <a:graphicFrameLocks noGrp="1"/>
          </p:cNvGraphicFramePr>
          <p:nvPr>
            <p:ph idx="4294967295"/>
          </p:nvPr>
        </p:nvGraphicFramePr>
        <p:xfrm>
          <a:off x="442913" y="1762125"/>
          <a:ext cx="8331200" cy="4627563"/>
        </p:xfrm>
        <a:graphic>
          <a:graphicData uri="http://schemas.openxmlformats.org/presentationml/2006/ole">
            <p:oleObj spid="_x0000_s1026" r:id="rId5" imgW="8327858" imgH="4627265" progId="Excel.Chart.8">
              <p:embed/>
            </p:oleObj>
          </a:graphicData>
        </a:graphic>
      </p:graphicFrame>
      <p:sp>
        <p:nvSpPr>
          <p:cNvPr id="6" name="文字方塊 5"/>
          <p:cNvSpPr txBox="1"/>
          <p:nvPr/>
        </p:nvSpPr>
        <p:spPr>
          <a:xfrm>
            <a:off x="5148263" y="1700213"/>
            <a:ext cx="2376487" cy="641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buFont typeface="Arial" pitchFamily="34" charset="0"/>
              <a:buNone/>
              <a:defRPr/>
            </a:pPr>
            <a:r>
              <a:rPr kumimoji="0" lang="zh-TW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另有</a:t>
            </a:r>
            <a:r>
              <a:rPr kumimoji="0" lang="en-US" altLang="zh-TW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149</a:t>
            </a:r>
            <a:r>
              <a:rPr kumimoji="0" lang="zh-TW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件其他種類之條約協定。</a:t>
            </a:r>
          </a:p>
        </p:txBody>
      </p:sp>
      <p:sp>
        <p:nvSpPr>
          <p:cNvPr id="1032" name="文字方塊 3"/>
          <p:cNvSpPr txBox="1">
            <a:spLocks noChangeArrowheads="1"/>
          </p:cNvSpPr>
          <p:nvPr/>
        </p:nvSpPr>
        <p:spPr bwMode="auto">
          <a:xfrm>
            <a:off x="6767513" y="6294438"/>
            <a:ext cx="197961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kumimoji="0" lang="zh-TW" altLang="en-US" sz="1200">
                <a:solidFill>
                  <a:srgbClr val="953735"/>
                </a:solidFill>
                <a:latin typeface="標楷體" pitchFamily="65" charset="-120"/>
                <a:ea typeface="標楷體" pitchFamily="65" charset="-120"/>
              </a:rPr>
              <a:t>註</a:t>
            </a:r>
            <a:r>
              <a:rPr kumimoji="0" lang="en-US" altLang="zh-TW" sz="1200">
                <a:solidFill>
                  <a:srgbClr val="953735"/>
                </a:solidFill>
                <a:latin typeface="標楷體" pitchFamily="65" charset="-120"/>
                <a:ea typeface="標楷體" pitchFamily="65" charset="-120"/>
              </a:rPr>
              <a:t>1</a:t>
            </a:r>
            <a:r>
              <a:rPr kumimoji="0" lang="zh-TW" altLang="en-US" sz="1200">
                <a:solidFill>
                  <a:srgbClr val="953735"/>
                </a:solidFill>
                <a:latin typeface="標楷體" pitchFamily="65" charset="-120"/>
                <a:ea typeface="標楷體" pitchFamily="65" charset="-120"/>
              </a:rPr>
              <a:t>：不含多邊條約協定</a:t>
            </a:r>
            <a:endParaRPr kumimoji="0" lang="zh-TW" altLang="en-US" sz="1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CBAACF-8960-40A9-949E-872852392482}" type="slidenum">
              <a:rPr lang="zh-TW" altLang="en-US"/>
              <a:pPr>
                <a:defRPr/>
              </a:pPr>
              <a:t>13</a:t>
            </a:fld>
            <a:endParaRPr lang="zh-TW" altLang="en-US"/>
          </a:p>
        </p:txBody>
      </p:sp>
      <p:sp>
        <p:nvSpPr>
          <p:cNvPr id="16387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l"/>
            <a:r>
              <a:rPr lang="zh-TW" altLang="en-US" b="1" smtClean="0">
                <a:ea typeface="標楷體" pitchFamily="65" charset="-120"/>
              </a:rPr>
              <a:t>四、雙邊條約協定</a:t>
            </a:r>
            <a:endParaRPr lang="en-US" altLang="zh-TW" b="1" smtClean="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6388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533400" indent="-533400">
              <a:buFont typeface="Wingdings" pitchFamily="2" charset="2"/>
              <a:buChar char="Ë"/>
            </a:pPr>
            <a:r>
              <a:rPr lang="zh-TW" altLang="en-US" b="1" smtClean="0">
                <a:latin typeface="Times New Roman" pitchFamily="18" charset="0"/>
                <a:ea typeface="標楷體" pitchFamily="65" charset="-120"/>
              </a:rPr>
              <a:t>經貿、投資類</a:t>
            </a:r>
          </a:p>
          <a:p>
            <a:pPr marL="533400" indent="-533400">
              <a:buFont typeface="Wingdings" pitchFamily="2" charset="2"/>
              <a:buChar char="Ø"/>
            </a:pPr>
            <a:r>
              <a:rPr lang="zh-TW" altLang="en-US" smtClean="0">
                <a:latin typeface="Times New Roman" pitchFamily="18" charset="0"/>
                <a:ea typeface="標楷體" pitchFamily="65" charset="-120"/>
              </a:rPr>
              <a:t>「臺紐經濟合作協定」</a:t>
            </a:r>
            <a:r>
              <a:rPr lang="en-US" altLang="zh-TW" smtClean="0">
                <a:latin typeface="Times New Roman" pitchFamily="18" charset="0"/>
                <a:ea typeface="標楷體" pitchFamily="65" charset="-120"/>
              </a:rPr>
              <a:t>(ANZTEC)</a:t>
            </a:r>
          </a:p>
          <a:p>
            <a:pPr marL="533400" indent="-533400">
              <a:buFont typeface="Wingdings" pitchFamily="2" charset="2"/>
              <a:buChar char="Ø"/>
            </a:pPr>
            <a:r>
              <a:rPr lang="zh-TW" altLang="en-US" smtClean="0">
                <a:latin typeface="Times New Roman" pitchFamily="18" charset="0"/>
                <a:ea typeface="標楷體" pitchFamily="65" charset="-120"/>
              </a:rPr>
              <a:t>「臺星經濟夥伴協定」</a:t>
            </a:r>
            <a:r>
              <a:rPr lang="en-US" altLang="zh-TW" smtClean="0">
                <a:latin typeface="Times New Roman" pitchFamily="18" charset="0"/>
                <a:ea typeface="標楷體" pitchFamily="65" charset="-120"/>
              </a:rPr>
              <a:t>(ASTEP)</a:t>
            </a:r>
            <a:r>
              <a:rPr lang="zh-TW" altLang="en-US" smtClean="0">
                <a:latin typeface="Times New Roman" pitchFamily="18" charset="0"/>
                <a:ea typeface="標楷體" pitchFamily="65" charset="-120"/>
              </a:rPr>
              <a:t> </a:t>
            </a:r>
          </a:p>
          <a:p>
            <a:pPr marL="533400" indent="-533400">
              <a:buFont typeface="Wingdings" pitchFamily="2" charset="2"/>
              <a:buChar char="Ø"/>
            </a:pPr>
            <a:r>
              <a:rPr lang="zh-TW" altLang="en-US" smtClean="0">
                <a:latin typeface="Times New Roman" pitchFamily="18" charset="0"/>
                <a:ea typeface="標楷體" pitchFamily="65" charset="-120"/>
              </a:rPr>
              <a:t>「臺日有關投資自由化、促進及保護合作協議」及與菲律賓、澳大利亞等國促進投資協定或協議。</a:t>
            </a:r>
            <a:endParaRPr lang="zh-TW" altLang="en-US" sz="2800" smtClean="0">
              <a:latin typeface="Times New Roman" pitchFamily="18" charset="0"/>
              <a:ea typeface="標楷體" pitchFamily="65" charset="-120"/>
            </a:endParaRPr>
          </a:p>
          <a:p>
            <a:pPr marL="533400" indent="-533400">
              <a:buFont typeface="Arial" charset="0"/>
              <a:buNone/>
            </a:pPr>
            <a:endParaRPr lang="zh-TW" altLang="en-US" sz="280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5B47D1-E5C4-458D-ACD4-7A4142A29CD9}" type="slidenum">
              <a:rPr lang="zh-TW" altLang="en-US"/>
              <a:pPr>
                <a:defRPr/>
              </a:pPr>
              <a:t>14</a:t>
            </a:fld>
            <a:endParaRPr lang="zh-TW" altLang="en-US"/>
          </a:p>
        </p:txBody>
      </p:sp>
      <p:sp>
        <p:nvSpPr>
          <p:cNvPr id="17411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l"/>
            <a:r>
              <a:rPr lang="zh-TW" altLang="en-US" b="1" smtClean="0">
                <a:ea typeface="標楷體" pitchFamily="65" charset="-120"/>
              </a:rPr>
              <a:t>四、雙邊條約協定</a:t>
            </a:r>
          </a:p>
        </p:txBody>
      </p:sp>
      <p:sp>
        <p:nvSpPr>
          <p:cNvPr id="17412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zh-TW" altLang="en-US" smtClean="0">
                <a:latin typeface="Times New Roman" pitchFamily="18" charset="0"/>
                <a:ea typeface="標楷體" pitchFamily="65" charset="-120"/>
                <a:sym typeface="Wingdings" pitchFamily="2" charset="2"/>
              </a:rPr>
              <a:t></a:t>
            </a:r>
            <a:r>
              <a:rPr lang="zh-TW" altLang="en-US" sz="3600" b="1" smtClean="0">
                <a:latin typeface="Times New Roman" pitchFamily="18" charset="0"/>
                <a:ea typeface="標楷體" pitchFamily="65" charset="-120"/>
              </a:rPr>
              <a:t>租稅類</a:t>
            </a: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 </a:t>
            </a:r>
          </a:p>
          <a:p>
            <a:pPr>
              <a:buFont typeface="Wingdings" pitchFamily="2" charset="2"/>
              <a:buChar char="Ø"/>
            </a:pP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自</a:t>
            </a:r>
            <a:r>
              <a:rPr lang="en-US" altLang="zh-TW" sz="3600" smtClean="0">
                <a:latin typeface="Times New Roman" pitchFamily="18" charset="0"/>
                <a:ea typeface="標楷體" pitchFamily="65" charset="-120"/>
              </a:rPr>
              <a:t>97</a:t>
            </a: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年起我與奧地利、德國、瑞士、盧森堡、吉里巴斯、斯洛伐克、印度、法國、匈牙利、以色列、巴拉圭等</a:t>
            </a:r>
            <a:r>
              <a:rPr lang="en-US" altLang="zh-TW" sz="3600" smtClean="0">
                <a:latin typeface="Times New Roman" pitchFamily="18" charset="0"/>
                <a:ea typeface="標楷體" pitchFamily="65" charset="-120"/>
              </a:rPr>
              <a:t>11</a:t>
            </a: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國簽署租稅協定</a:t>
            </a:r>
            <a:r>
              <a:rPr lang="en-US" altLang="zh-TW" sz="3600" smtClean="0">
                <a:latin typeface="Times New Roman" pitchFamily="18" charset="0"/>
                <a:ea typeface="標楷體" pitchFamily="65" charset="-120"/>
              </a:rPr>
              <a:t>(</a:t>
            </a: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避免雙重課稅協定</a:t>
            </a:r>
            <a:r>
              <a:rPr lang="en-US" altLang="zh-TW" sz="3600" smtClean="0">
                <a:latin typeface="Times New Roman" pitchFamily="18" charset="0"/>
                <a:ea typeface="標楷體" pitchFamily="65" charset="-120"/>
              </a:rPr>
              <a:t>)</a:t>
            </a: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，目前租稅協定總數已達</a:t>
            </a:r>
            <a:r>
              <a:rPr lang="en-US" altLang="zh-TW" sz="3600" smtClean="0">
                <a:latin typeface="Times New Roman" pitchFamily="18" charset="0"/>
                <a:ea typeface="標楷體" pitchFamily="65" charset="-120"/>
              </a:rPr>
              <a:t>28</a:t>
            </a: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件。</a:t>
            </a:r>
          </a:p>
          <a:p>
            <a:pPr>
              <a:buFont typeface="Arial" charset="0"/>
              <a:buNone/>
            </a:pPr>
            <a:endParaRPr lang="zh-TW" altLang="en-US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472610-30AE-4E78-8FF6-7C8736E0D757}" type="slidenum">
              <a:rPr lang="zh-TW" altLang="en-US"/>
              <a:pPr>
                <a:defRPr/>
              </a:pPr>
              <a:t>15</a:t>
            </a:fld>
            <a:endParaRPr lang="zh-TW" altLang="en-US"/>
          </a:p>
        </p:txBody>
      </p:sp>
      <p:sp>
        <p:nvSpPr>
          <p:cNvPr id="18435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l"/>
            <a:r>
              <a:rPr lang="zh-TW" altLang="en-US" b="1" smtClean="0">
                <a:ea typeface="標楷體" pitchFamily="65" charset="-120"/>
              </a:rPr>
              <a:t>四、雙邊條約協定</a:t>
            </a:r>
          </a:p>
        </p:txBody>
      </p:sp>
      <p:sp>
        <p:nvSpPr>
          <p:cNvPr id="18436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zh-TW" altLang="en-US" sz="2000" smtClean="0">
                <a:latin typeface="Times New Roman" pitchFamily="18" charset="0"/>
                <a:ea typeface="標楷體" pitchFamily="65" charset="-120"/>
                <a:sym typeface="Wingdings" pitchFamily="2" charset="2"/>
              </a:rPr>
              <a:t></a:t>
            </a:r>
            <a:r>
              <a:rPr lang="zh-TW" altLang="en-US" sz="3500" b="1" smtClean="0">
                <a:latin typeface="Times New Roman" pitchFamily="18" charset="0"/>
                <a:ea typeface="標楷體" pitchFamily="65" charset="-120"/>
              </a:rPr>
              <a:t>司法互助類</a:t>
            </a:r>
          </a:p>
          <a:p>
            <a:pPr>
              <a:buFont typeface="Wingdings" pitchFamily="2" charset="2"/>
              <a:buChar char="Ø"/>
            </a:pPr>
            <a:r>
              <a:rPr lang="zh-TW" altLang="en-US" sz="3500" smtClean="0">
                <a:latin typeface="Times New Roman" pitchFamily="18" charset="0"/>
                <a:ea typeface="標楷體" pitchFamily="65" charset="-120"/>
              </a:rPr>
              <a:t>司法互助協定</a:t>
            </a:r>
          </a:p>
          <a:p>
            <a:pPr>
              <a:buFontTx/>
              <a:buChar char="•"/>
            </a:pPr>
            <a:r>
              <a:rPr lang="en-US" altLang="zh-TW" smtClean="0">
                <a:latin typeface="Times New Roman" pitchFamily="18" charset="0"/>
                <a:ea typeface="標楷體" pitchFamily="65" charset="-120"/>
              </a:rPr>
              <a:t>99</a:t>
            </a:r>
            <a:r>
              <a:rPr lang="zh-TW" altLang="en-US" smtClean="0">
                <a:latin typeface="Times New Roman" pitchFamily="18" charset="0"/>
                <a:ea typeface="標楷體" pitchFamily="65" charset="-120"/>
              </a:rPr>
              <a:t>年</a:t>
            </a:r>
            <a:r>
              <a:rPr lang="en-US" altLang="zh-TW" smtClean="0">
                <a:latin typeface="Times New Roman" pitchFamily="18" charset="0"/>
                <a:ea typeface="標楷體" pitchFamily="65" charset="-120"/>
              </a:rPr>
              <a:t>4</a:t>
            </a:r>
            <a:r>
              <a:rPr lang="zh-TW" altLang="en-US" smtClean="0">
                <a:latin typeface="Times New Roman" pitchFamily="18" charset="0"/>
                <a:ea typeface="標楷體" pitchFamily="65" charset="-120"/>
              </a:rPr>
              <a:t>月與越南簽署「民事司法互助協定」</a:t>
            </a:r>
          </a:p>
          <a:p>
            <a:pPr>
              <a:buFontTx/>
              <a:buChar char="•"/>
            </a:pPr>
            <a:r>
              <a:rPr lang="en-US" altLang="zh-TW" sz="3400" smtClean="0">
                <a:latin typeface="Times New Roman" pitchFamily="18" charset="0"/>
                <a:ea typeface="標楷體" pitchFamily="65" charset="-120"/>
              </a:rPr>
              <a:t>102</a:t>
            </a:r>
            <a:r>
              <a:rPr lang="zh-TW" altLang="en-US" sz="3400" smtClean="0">
                <a:latin typeface="Times New Roman" pitchFamily="18" charset="0"/>
                <a:ea typeface="標楷體" pitchFamily="65" charset="-120"/>
              </a:rPr>
              <a:t>年</a:t>
            </a:r>
            <a:r>
              <a:rPr lang="en-US" altLang="zh-TW" sz="3400" smtClean="0">
                <a:latin typeface="Times New Roman" pitchFamily="18" charset="0"/>
                <a:ea typeface="標楷體" pitchFamily="65" charset="-120"/>
              </a:rPr>
              <a:t>7</a:t>
            </a:r>
            <a:r>
              <a:rPr lang="zh-TW" altLang="en-US" sz="3400" smtClean="0">
                <a:latin typeface="Times New Roman" pitchFamily="18" charset="0"/>
                <a:ea typeface="標楷體" pitchFamily="65" charset="-120"/>
              </a:rPr>
              <a:t>月與菲律賓簽署「刑事司法互助協定」</a:t>
            </a:r>
          </a:p>
          <a:p>
            <a:pPr>
              <a:buFontTx/>
              <a:buChar char="•"/>
            </a:pPr>
            <a:r>
              <a:rPr lang="en-US" altLang="zh-TW" sz="3100" smtClean="0">
                <a:latin typeface="Times New Roman" pitchFamily="18" charset="0"/>
                <a:ea typeface="標楷體" pitchFamily="65" charset="-120"/>
              </a:rPr>
              <a:t>102</a:t>
            </a:r>
            <a:r>
              <a:rPr lang="zh-TW" altLang="en-US" sz="3100" smtClean="0">
                <a:latin typeface="Times New Roman" pitchFamily="18" charset="0"/>
                <a:ea typeface="標楷體" pitchFamily="65" charset="-120"/>
              </a:rPr>
              <a:t>年</a:t>
            </a:r>
            <a:r>
              <a:rPr lang="en-US" altLang="zh-TW" sz="3100" smtClean="0">
                <a:latin typeface="Times New Roman" pitchFamily="18" charset="0"/>
                <a:ea typeface="標楷體" pitchFamily="65" charset="-120"/>
              </a:rPr>
              <a:t>7</a:t>
            </a:r>
            <a:r>
              <a:rPr lang="zh-TW" altLang="en-US" sz="3100" smtClean="0">
                <a:latin typeface="Times New Roman" pitchFamily="18" charset="0"/>
                <a:ea typeface="標楷體" pitchFamily="65" charset="-120"/>
              </a:rPr>
              <a:t>月與南非簽署「刑事司法互助協定」</a:t>
            </a:r>
            <a:endParaRPr lang="en-US" altLang="zh-TW" sz="3100" smtClean="0">
              <a:latin typeface="Times New Roman" pitchFamily="18" charset="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E528B7-76D7-493A-9095-4F02AC8B67FF}" type="slidenum">
              <a:rPr lang="zh-TW" altLang="en-US"/>
              <a:pPr>
                <a:defRPr/>
              </a:pPr>
              <a:t>16</a:t>
            </a:fld>
            <a:endParaRPr lang="zh-TW" altLang="en-US"/>
          </a:p>
        </p:txBody>
      </p:sp>
      <p:sp>
        <p:nvSpPr>
          <p:cNvPr id="19459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l"/>
            <a:r>
              <a:rPr lang="zh-TW" altLang="en-US" b="1" smtClean="0">
                <a:ea typeface="標楷體" pitchFamily="65" charset="-120"/>
              </a:rPr>
              <a:t>四、雙邊條約協定</a:t>
            </a:r>
          </a:p>
        </p:txBody>
      </p:sp>
      <p:sp>
        <p:nvSpPr>
          <p:cNvPr id="19460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zh-TW" altLang="en-US" smtClean="0">
                <a:latin typeface="Times New Roman" pitchFamily="18" charset="0"/>
                <a:ea typeface="標楷體" pitchFamily="65" charset="-120"/>
                <a:sym typeface="Wingdings" pitchFamily="2" charset="2"/>
              </a:rPr>
              <a:t></a:t>
            </a:r>
            <a:r>
              <a:rPr lang="zh-TW" altLang="en-US" sz="3500" b="1" smtClean="0">
                <a:latin typeface="Times New Roman" pitchFamily="18" charset="0"/>
                <a:ea typeface="標楷體" pitchFamily="65" charset="-120"/>
              </a:rPr>
              <a:t>司法互助類</a:t>
            </a:r>
          </a:p>
          <a:p>
            <a:pPr>
              <a:buFont typeface="Wingdings" pitchFamily="2" charset="2"/>
              <a:buChar char="Ø"/>
            </a:pPr>
            <a:r>
              <a:rPr lang="zh-TW" altLang="en-US" sz="3500" smtClean="0">
                <a:latin typeface="Times New Roman" pitchFamily="18" charset="0"/>
                <a:ea typeface="標楷體" pitchFamily="65" charset="-120"/>
              </a:rPr>
              <a:t>防制洗錢</a:t>
            </a:r>
          </a:p>
          <a:p>
            <a:pPr>
              <a:buFontTx/>
              <a:buChar char="•"/>
            </a:pPr>
            <a:r>
              <a:rPr lang="zh-TW" altLang="en-US" sz="3500" smtClean="0">
                <a:latin typeface="Times New Roman" pitchFamily="18" charset="0"/>
                <a:ea typeface="標楷體" pitchFamily="65" charset="-120"/>
              </a:rPr>
              <a:t>自</a:t>
            </a:r>
            <a:r>
              <a:rPr lang="en-US" altLang="zh-TW" sz="3500" smtClean="0">
                <a:latin typeface="Times New Roman" pitchFamily="18" charset="0"/>
                <a:ea typeface="標楷體" pitchFamily="65" charset="-120"/>
              </a:rPr>
              <a:t>97</a:t>
            </a:r>
            <a:r>
              <a:rPr lang="zh-TW" altLang="en-US" sz="3500" smtClean="0">
                <a:latin typeface="Times New Roman" pitchFamily="18" charset="0"/>
                <a:ea typeface="標楷體" pitchFamily="65" charset="-120"/>
              </a:rPr>
              <a:t>年起我與</a:t>
            </a:r>
            <a:r>
              <a:rPr lang="zh-TW" altLang="en-US" sz="3500" b="1" smtClean="0">
                <a:latin typeface="Times New Roman" pitchFamily="18" charset="0"/>
                <a:ea typeface="標楷體" pitchFamily="65" charset="-120"/>
              </a:rPr>
              <a:t>芬蘭、加拿大、日本、美國及沙烏地阿拉伯等</a:t>
            </a:r>
            <a:r>
              <a:rPr lang="en-US" altLang="zh-TW" sz="3500" b="1" smtClean="0">
                <a:latin typeface="Times New Roman" pitchFamily="18" charset="0"/>
                <a:ea typeface="標楷體" pitchFamily="65" charset="-120"/>
              </a:rPr>
              <a:t>26</a:t>
            </a:r>
            <a:r>
              <a:rPr lang="zh-TW" altLang="en-US" sz="3500" b="1" smtClean="0">
                <a:latin typeface="Times New Roman" pitchFamily="18" charset="0"/>
                <a:ea typeface="標楷體" pitchFamily="65" charset="-120"/>
              </a:rPr>
              <a:t>個國家簽署洗錢防制合作協定</a:t>
            </a:r>
            <a:r>
              <a:rPr lang="zh-TW" altLang="en-US" sz="3500" smtClean="0">
                <a:latin typeface="Times New Roman" pitchFamily="18" charset="0"/>
                <a:ea typeface="標楷體" pitchFamily="65" charset="-120"/>
              </a:rPr>
              <a:t>。促進兩國間於涉嫌洗錢、相關前置犯罪案件分析之合作。</a:t>
            </a:r>
            <a:endParaRPr lang="zh-TW" altLang="en-US" smtClean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D95F51-6920-4F7D-A26C-8F6ED001ACA9}" type="slidenum">
              <a:rPr lang="zh-TW" altLang="en-US"/>
              <a:pPr>
                <a:defRPr/>
              </a:pPr>
              <a:t>17</a:t>
            </a:fld>
            <a:endParaRPr lang="zh-TW" altLang="en-US"/>
          </a:p>
        </p:txBody>
      </p:sp>
      <p:sp>
        <p:nvSpPr>
          <p:cNvPr id="20483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l"/>
            <a:r>
              <a:rPr lang="zh-TW" altLang="en-US" b="1" smtClean="0">
                <a:ea typeface="標楷體" pitchFamily="65" charset="-120"/>
              </a:rPr>
              <a:t>四、雙邊條約協定</a:t>
            </a:r>
          </a:p>
        </p:txBody>
      </p:sp>
      <p:sp>
        <p:nvSpPr>
          <p:cNvPr id="20484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Arial" charset="0"/>
              <a:buNone/>
            </a:pPr>
            <a:r>
              <a:rPr lang="zh-TW" altLang="en-US" smtClean="0">
                <a:latin typeface="Times New Roman" pitchFamily="18" charset="0"/>
                <a:ea typeface="標楷體" pitchFamily="65" charset="-120"/>
                <a:sym typeface="Wingdings" pitchFamily="2" charset="2"/>
              </a:rPr>
              <a:t></a:t>
            </a:r>
            <a:r>
              <a:rPr lang="zh-TW" altLang="en-US" sz="3600" b="1" smtClean="0">
                <a:latin typeface="Times New Roman" pitchFamily="18" charset="0"/>
                <a:ea typeface="標楷體" pitchFamily="65" charset="-120"/>
              </a:rPr>
              <a:t>司法互助類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移民事務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自</a:t>
            </a:r>
            <a:r>
              <a:rPr lang="en-US" altLang="zh-TW" sz="3600" smtClean="0">
                <a:latin typeface="Times New Roman" pitchFamily="18" charset="0"/>
                <a:ea typeface="標楷體" pitchFamily="65" charset="-120"/>
              </a:rPr>
              <a:t>97</a:t>
            </a: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年起我與</a:t>
            </a:r>
            <a:r>
              <a:rPr lang="zh-TW" altLang="en-US" sz="3600" b="1" smtClean="0">
                <a:latin typeface="Times New Roman" pitchFamily="18" charset="0"/>
                <a:ea typeface="標楷體" pitchFamily="65" charset="-120"/>
              </a:rPr>
              <a:t>荷蘭、印尼、越南、宏都拉斯及瓜地馬拉等</a:t>
            </a:r>
            <a:r>
              <a:rPr lang="en-US" altLang="zh-TW" sz="3600" b="1" smtClean="0">
                <a:latin typeface="Times New Roman" pitchFamily="18" charset="0"/>
                <a:ea typeface="標楷體" pitchFamily="65" charset="-120"/>
              </a:rPr>
              <a:t>12</a:t>
            </a:r>
            <a:r>
              <a:rPr lang="zh-TW" altLang="en-US" sz="3600" b="1" smtClean="0">
                <a:latin typeface="Times New Roman" pitchFamily="18" charset="0"/>
                <a:ea typeface="標楷體" pitchFamily="65" charset="-120"/>
              </a:rPr>
              <a:t>個國家簽署移民事務合作協定。</a:t>
            </a: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與各國進行移民事務及防制人口販運方面合作。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自</a:t>
            </a:r>
            <a:r>
              <a:rPr lang="en-US" altLang="zh-TW" sz="3600" smtClean="0">
                <a:latin typeface="Times New Roman" pitchFamily="18" charset="0"/>
                <a:ea typeface="標楷體" pitchFamily="65" charset="-120"/>
              </a:rPr>
              <a:t>99</a:t>
            </a: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年起已連續</a:t>
            </a:r>
            <a:r>
              <a:rPr lang="en-US" altLang="zh-TW" sz="3600" smtClean="0">
                <a:latin typeface="Times New Roman" pitchFamily="18" charset="0"/>
                <a:ea typeface="標楷體" pitchFamily="65" charset="-120"/>
              </a:rPr>
              <a:t>5</a:t>
            </a: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年獲</a:t>
            </a:r>
            <a:r>
              <a:rPr lang="zh-TW" altLang="en-US" sz="3600" b="1" smtClean="0">
                <a:latin typeface="Times New Roman" pitchFamily="18" charset="0"/>
                <a:ea typeface="標楷體" pitchFamily="65" charset="-120"/>
              </a:rPr>
              <a:t>美國人口販運報告</a:t>
            </a: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評等列為</a:t>
            </a:r>
            <a:r>
              <a:rPr lang="zh-TW" altLang="en-US" sz="3600" b="1" smtClean="0">
                <a:latin typeface="Times New Roman" pitchFamily="18" charset="0"/>
                <a:ea typeface="標楷體" pitchFamily="65" charset="-120"/>
              </a:rPr>
              <a:t>防制績效第一級</a:t>
            </a: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的國家。</a:t>
            </a:r>
            <a:r>
              <a:rPr lang="zh-TW" altLang="en-US" smtClean="0">
                <a:latin typeface="標楷體" pitchFamily="65" charset="-120"/>
                <a:ea typeface="標楷體" pitchFamily="65" charset="-120"/>
              </a:rPr>
              <a:t> 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79354A-0472-4E59-AC21-3E561273CFB8}" type="slidenum">
              <a:rPr lang="zh-TW" altLang="en-US"/>
              <a:pPr>
                <a:defRPr/>
              </a:pPr>
              <a:t>18</a:t>
            </a:fld>
            <a:endParaRPr lang="zh-TW" altLang="en-US"/>
          </a:p>
        </p:txBody>
      </p:sp>
      <p:sp>
        <p:nvSpPr>
          <p:cNvPr id="21507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l"/>
            <a:r>
              <a:rPr lang="zh-TW" altLang="en-US" b="1" smtClean="0">
                <a:ea typeface="標楷體" pitchFamily="65" charset="-120"/>
              </a:rPr>
              <a:t>四、雙邊條約協定</a:t>
            </a:r>
          </a:p>
        </p:txBody>
      </p:sp>
      <p:sp>
        <p:nvSpPr>
          <p:cNvPr id="21508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zh-TW" altLang="en-US" sz="2400" smtClean="0">
                <a:latin typeface="Times New Roman" pitchFamily="18" charset="0"/>
                <a:ea typeface="標楷體" pitchFamily="65" charset="-120"/>
                <a:sym typeface="Wingdings" pitchFamily="2" charset="2"/>
              </a:rPr>
              <a:t></a:t>
            </a:r>
            <a:r>
              <a:rPr lang="zh-TW" altLang="en-US" sz="3100" b="1" smtClean="0">
                <a:latin typeface="Times New Roman" pitchFamily="18" charset="0"/>
                <a:ea typeface="標楷體" pitchFamily="65" charset="-120"/>
              </a:rPr>
              <a:t>司法互助類</a:t>
            </a:r>
          </a:p>
          <a:p>
            <a:pPr>
              <a:buFont typeface="Wingdings" pitchFamily="2" charset="2"/>
              <a:buChar char="Ø"/>
            </a:pPr>
            <a:r>
              <a:rPr lang="zh-TW" altLang="en-US" sz="3100" smtClean="0">
                <a:latin typeface="Times New Roman" pitchFamily="18" charset="0"/>
                <a:ea typeface="標楷體" pitchFamily="65" charset="-120"/>
              </a:rPr>
              <a:t>移交受刑</a:t>
            </a:r>
            <a:r>
              <a:rPr lang="en-US" altLang="zh-TW" sz="3100" smtClean="0">
                <a:latin typeface="Times New Roman" pitchFamily="18" charset="0"/>
                <a:ea typeface="標楷體" pitchFamily="65" charset="-120"/>
              </a:rPr>
              <a:t>(</a:t>
            </a:r>
            <a:r>
              <a:rPr lang="zh-TW" altLang="en-US" sz="3100" smtClean="0">
                <a:latin typeface="Times New Roman" pitchFamily="18" charset="0"/>
                <a:ea typeface="標楷體" pitchFamily="65" charset="-120"/>
              </a:rPr>
              <a:t>裁判</a:t>
            </a:r>
            <a:r>
              <a:rPr lang="en-US" altLang="zh-TW" sz="3100" smtClean="0">
                <a:latin typeface="Times New Roman" pitchFamily="18" charset="0"/>
                <a:ea typeface="標楷體" pitchFamily="65" charset="-120"/>
              </a:rPr>
              <a:t>)</a:t>
            </a:r>
            <a:r>
              <a:rPr lang="zh-TW" altLang="en-US" sz="3100" smtClean="0">
                <a:latin typeface="Times New Roman" pitchFamily="18" charset="0"/>
                <a:ea typeface="標楷體" pitchFamily="65" charset="-120"/>
              </a:rPr>
              <a:t>人協定</a:t>
            </a:r>
          </a:p>
          <a:p>
            <a:pPr>
              <a:buFontTx/>
              <a:buChar char="•"/>
            </a:pPr>
            <a:r>
              <a:rPr lang="zh-TW" altLang="en-US" sz="3100" smtClean="0">
                <a:latin typeface="Times New Roman" pitchFamily="18" charset="0"/>
                <a:ea typeface="標楷體" pitchFamily="65" charset="-120"/>
              </a:rPr>
              <a:t>我國於</a:t>
            </a:r>
            <a:r>
              <a:rPr lang="en-US" altLang="zh-TW" sz="3100" smtClean="0">
                <a:latin typeface="Times New Roman" pitchFamily="18" charset="0"/>
                <a:ea typeface="標楷體" pitchFamily="65" charset="-120"/>
              </a:rPr>
              <a:t>99</a:t>
            </a:r>
            <a:r>
              <a:rPr lang="zh-TW" altLang="en-US" sz="3100" smtClean="0">
                <a:latin typeface="Times New Roman" pitchFamily="18" charset="0"/>
                <a:ea typeface="標楷體" pitchFamily="65" charset="-120"/>
              </a:rPr>
              <a:t>年</a:t>
            </a:r>
            <a:r>
              <a:rPr lang="en-US" altLang="zh-TW" sz="3100" smtClean="0">
                <a:latin typeface="Times New Roman" pitchFamily="18" charset="0"/>
                <a:ea typeface="標楷體" pitchFamily="65" charset="-120"/>
              </a:rPr>
              <a:t>7</a:t>
            </a:r>
            <a:r>
              <a:rPr lang="zh-TW" altLang="en-US" sz="3100" smtClean="0">
                <a:latin typeface="Times New Roman" pitchFamily="18" charset="0"/>
                <a:ea typeface="標楷體" pitchFamily="65" charset="-120"/>
              </a:rPr>
              <a:t>月與巴拿馬簽署「臺巴遣送受裁判人條約」</a:t>
            </a:r>
          </a:p>
          <a:p>
            <a:pPr>
              <a:buFontTx/>
              <a:buChar char="•"/>
            </a:pPr>
            <a:r>
              <a:rPr lang="zh-TW" altLang="en-US" sz="3100" smtClean="0">
                <a:latin typeface="Times New Roman" pitchFamily="18" charset="0"/>
                <a:ea typeface="標楷體" pitchFamily="65" charset="-120"/>
              </a:rPr>
              <a:t>嗣於</a:t>
            </a:r>
            <a:r>
              <a:rPr lang="en-US" altLang="zh-TW" sz="3100" smtClean="0">
                <a:latin typeface="Times New Roman" pitchFamily="18" charset="0"/>
                <a:ea typeface="標楷體" pitchFamily="65" charset="-120"/>
              </a:rPr>
              <a:t>102</a:t>
            </a:r>
            <a:r>
              <a:rPr lang="zh-TW" altLang="en-US" sz="3100" smtClean="0">
                <a:latin typeface="Times New Roman" pitchFamily="18" charset="0"/>
                <a:ea typeface="標楷體" pitchFamily="65" charset="-120"/>
              </a:rPr>
              <a:t>年</a:t>
            </a:r>
            <a:r>
              <a:rPr lang="en-US" altLang="zh-TW" sz="3100" smtClean="0">
                <a:latin typeface="Times New Roman" pitchFamily="18" charset="0"/>
                <a:ea typeface="標楷體" pitchFamily="65" charset="-120"/>
              </a:rPr>
              <a:t>10</a:t>
            </a:r>
            <a:r>
              <a:rPr lang="zh-TW" altLang="en-US" sz="3100" smtClean="0">
                <a:latin typeface="Times New Roman" pitchFamily="18" charset="0"/>
                <a:ea typeface="標楷體" pitchFamily="65" charset="-120"/>
              </a:rPr>
              <a:t>月與德國簽署「移交受刑人及合作執行刑罰協議」，此為我</a:t>
            </a:r>
            <a:r>
              <a:rPr lang="zh-TW" altLang="en-US" sz="3100" b="1" smtClean="0">
                <a:latin typeface="Times New Roman" pitchFamily="18" charset="0"/>
                <a:ea typeface="標楷體" pitchFamily="65" charset="-120"/>
              </a:rPr>
              <a:t>首度與歐洲國家</a:t>
            </a:r>
            <a:r>
              <a:rPr lang="zh-TW" altLang="en-US" sz="3100" smtClean="0">
                <a:latin typeface="Times New Roman" pitchFamily="18" charset="0"/>
                <a:ea typeface="標楷體" pitchFamily="65" charset="-120"/>
              </a:rPr>
              <a:t>簽署此類協定。本年</a:t>
            </a:r>
            <a:r>
              <a:rPr lang="en-US" altLang="zh-TW" sz="3100" smtClean="0">
                <a:latin typeface="Times New Roman" pitchFamily="18" charset="0"/>
                <a:ea typeface="標楷體" pitchFamily="65" charset="-120"/>
              </a:rPr>
              <a:t>2</a:t>
            </a:r>
            <a:r>
              <a:rPr lang="zh-TW" altLang="en-US" sz="3100" smtClean="0">
                <a:latin typeface="Times New Roman" pitchFamily="18" charset="0"/>
                <a:ea typeface="標楷體" pitchFamily="65" charset="-120"/>
              </a:rPr>
              <a:t>月已有一名德籍受刑人依此協議，順利移交回德國繼續服刑。</a:t>
            </a:r>
          </a:p>
          <a:p>
            <a:pPr>
              <a:buFont typeface="Arial" charset="0"/>
              <a:buNone/>
            </a:pPr>
            <a:endParaRPr lang="zh-TW" altLang="en-US" sz="2800" smtClean="0">
              <a:latin typeface="Times New Roman" pitchFamily="18" charset="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491F9F-DEFE-4199-ADB6-6B4146CBC6B9}" type="slidenum">
              <a:rPr lang="zh-TW" altLang="en-US"/>
              <a:pPr>
                <a:defRPr/>
              </a:pPr>
              <a:t>19</a:t>
            </a:fld>
            <a:endParaRPr lang="zh-TW" altLang="en-US"/>
          </a:p>
        </p:txBody>
      </p:sp>
      <p:sp>
        <p:nvSpPr>
          <p:cNvPr id="22531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l"/>
            <a:r>
              <a:rPr lang="zh-TW" altLang="en-US" b="1" smtClean="0">
                <a:ea typeface="標楷體" pitchFamily="65" charset="-120"/>
              </a:rPr>
              <a:t>四、雙邊條約協定</a:t>
            </a:r>
          </a:p>
        </p:txBody>
      </p:sp>
      <p:sp>
        <p:nvSpPr>
          <p:cNvPr id="22532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zh-TW" altLang="en-US" smtClean="0">
                <a:latin typeface="標楷體" pitchFamily="65" charset="-120"/>
                <a:ea typeface="標楷體" pitchFamily="65" charset="-120"/>
                <a:sym typeface="Wingdings" pitchFamily="2" charset="2"/>
              </a:rPr>
              <a:t></a:t>
            </a:r>
            <a:r>
              <a:rPr lang="zh-TW" altLang="en-US" b="1" smtClean="0">
                <a:latin typeface="標楷體" pitchFamily="65" charset="-120"/>
                <a:ea typeface="標楷體" pitchFamily="65" charset="-120"/>
                <a:sym typeface="Wingdings" pitchFamily="2" charset="2"/>
              </a:rPr>
              <a:t>臺日漁業協議</a:t>
            </a:r>
          </a:p>
          <a:p>
            <a:pPr>
              <a:buFont typeface="Wingdings" pitchFamily="2" charset="2"/>
              <a:buChar char="Ø"/>
            </a:pPr>
            <a:r>
              <a:rPr lang="zh-TW" altLang="en-US" smtClean="0">
                <a:latin typeface="Times New Roman" pitchFamily="18" charset="0"/>
                <a:ea typeface="標楷體" pitchFamily="65" charset="-120"/>
              </a:rPr>
              <a:t>臺日釣魚台列嶼漁權爭議多年，馬總統於</a:t>
            </a:r>
            <a:r>
              <a:rPr lang="en-US" altLang="zh-TW" smtClean="0">
                <a:latin typeface="Times New Roman" pitchFamily="18" charset="0"/>
                <a:ea typeface="標楷體" pitchFamily="65" charset="-120"/>
              </a:rPr>
              <a:t>101</a:t>
            </a:r>
            <a:r>
              <a:rPr lang="zh-TW" altLang="en-US" smtClean="0">
                <a:latin typeface="Times New Roman" pitchFamily="18" charset="0"/>
                <a:ea typeface="標楷體" pitchFamily="65" charset="-120"/>
              </a:rPr>
              <a:t>年</a:t>
            </a:r>
            <a:r>
              <a:rPr lang="en-US" altLang="zh-TW" smtClean="0">
                <a:latin typeface="Times New Roman" pitchFamily="18" charset="0"/>
                <a:ea typeface="標楷體" pitchFamily="65" charset="-120"/>
              </a:rPr>
              <a:t>8</a:t>
            </a:r>
            <a:r>
              <a:rPr lang="zh-TW" altLang="en-US" smtClean="0">
                <a:latin typeface="Times New Roman" pitchFamily="18" charset="0"/>
                <a:ea typeface="標楷體" pitchFamily="65" charset="-120"/>
              </a:rPr>
              <a:t>月提出「東海和平倡議」後，雙方終於</a:t>
            </a:r>
            <a:r>
              <a:rPr lang="en-US" altLang="zh-TW" smtClean="0">
                <a:latin typeface="Times New Roman" pitchFamily="18" charset="0"/>
                <a:ea typeface="標楷體" pitchFamily="65" charset="-120"/>
              </a:rPr>
              <a:t>102</a:t>
            </a:r>
            <a:r>
              <a:rPr lang="zh-TW" altLang="en-US" smtClean="0">
                <a:latin typeface="Times New Roman" pitchFamily="18" charset="0"/>
                <a:ea typeface="標楷體" pitchFamily="65" charset="-120"/>
              </a:rPr>
              <a:t>年</a:t>
            </a:r>
            <a:r>
              <a:rPr lang="en-US" altLang="zh-TW" smtClean="0">
                <a:latin typeface="Times New Roman" pitchFamily="18" charset="0"/>
                <a:ea typeface="標楷體" pitchFamily="65" charset="-120"/>
              </a:rPr>
              <a:t>4</a:t>
            </a:r>
            <a:r>
              <a:rPr lang="zh-TW" altLang="en-US" smtClean="0">
                <a:latin typeface="Times New Roman" pitchFamily="18" charset="0"/>
                <a:ea typeface="標楷體" pitchFamily="65" charset="-120"/>
              </a:rPr>
              <a:t>月簽署「漁業協議」，和平務實解決兩國紛擾多年之漁權爭議，維護漁民權益，促進區域和平穩定。</a:t>
            </a:r>
          </a:p>
          <a:p>
            <a:pPr>
              <a:buFont typeface="Wingdings" pitchFamily="2" charset="2"/>
              <a:buChar char="Ø"/>
            </a:pPr>
            <a:endParaRPr lang="zh-TW" altLang="en-US" smtClean="0">
              <a:latin typeface="標楷體" pitchFamily="65" charset="-120"/>
              <a:ea typeface="標楷體" pitchFamily="65" charset="-120"/>
            </a:endParaRPr>
          </a:p>
          <a:p>
            <a:pPr>
              <a:buFont typeface="Wingdings" pitchFamily="2" charset="2"/>
              <a:buChar char="Ø"/>
            </a:pPr>
            <a:endParaRPr lang="zh-TW" altLang="en-US" smtClean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B9658A-F3C5-403B-920A-55DAC6EA951D}" type="slidenum">
              <a:rPr lang="zh-TW" altLang="en-US"/>
              <a:pPr>
                <a:defRPr/>
              </a:pPr>
              <a:t>20</a:t>
            </a:fld>
            <a:endParaRPr lang="zh-TW" altLang="en-US"/>
          </a:p>
        </p:txBody>
      </p:sp>
      <p:sp>
        <p:nvSpPr>
          <p:cNvPr id="23555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l"/>
            <a:r>
              <a:rPr lang="zh-TW" altLang="en-US" b="1" smtClean="0">
                <a:ea typeface="標楷體" pitchFamily="65" charset="-120"/>
              </a:rPr>
              <a:t>四、雙邊條約協定</a:t>
            </a:r>
          </a:p>
        </p:txBody>
      </p:sp>
      <p:sp>
        <p:nvSpPr>
          <p:cNvPr id="23556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zh-TW" altLang="en-US" smtClean="0">
                <a:latin typeface="標楷體" pitchFamily="65" charset="-120"/>
                <a:ea typeface="標楷體" pitchFamily="65" charset="-120"/>
                <a:sym typeface="Wingdings" pitchFamily="2" charset="2"/>
              </a:rPr>
              <a:t></a:t>
            </a:r>
            <a:r>
              <a:rPr lang="zh-TW" altLang="en-US" sz="3600" b="1" smtClean="0">
                <a:latin typeface="標楷體" pitchFamily="65" charset="-120"/>
                <a:ea typeface="標楷體" pitchFamily="65" charset="-120"/>
                <a:sym typeface="Wingdings" pitchFamily="2" charset="2"/>
              </a:rPr>
              <a:t>臺美</a:t>
            </a:r>
            <a:r>
              <a:rPr lang="zh-TW" altLang="en-US" sz="3600" b="1" smtClean="0">
                <a:latin typeface="標楷體" pitchFamily="65" charset="-120"/>
                <a:ea typeface="標楷體" pitchFamily="65" charset="-120"/>
              </a:rPr>
              <a:t>特權豁免協定</a:t>
            </a:r>
          </a:p>
          <a:p>
            <a:pPr>
              <a:buFont typeface="Wingdings" pitchFamily="2" charset="2"/>
              <a:buChar char="Ø"/>
            </a:pP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我與美國於</a:t>
            </a:r>
            <a:r>
              <a:rPr lang="en-US" altLang="zh-TW" sz="3600" smtClean="0">
                <a:latin typeface="Times New Roman" pitchFamily="18" charset="0"/>
                <a:ea typeface="標楷體" pitchFamily="65" charset="-120"/>
              </a:rPr>
              <a:t>102</a:t>
            </a: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年</a:t>
            </a:r>
            <a:r>
              <a:rPr lang="en-US" altLang="zh-TW" sz="3600" smtClean="0">
                <a:latin typeface="Times New Roman" pitchFamily="18" charset="0"/>
                <a:ea typeface="標楷體" pitchFamily="65" charset="-120"/>
              </a:rPr>
              <a:t>2</a:t>
            </a: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月</a:t>
            </a:r>
            <a:r>
              <a:rPr lang="en-US" altLang="zh-TW" sz="3600" smtClean="0">
                <a:latin typeface="Times New Roman" pitchFamily="18" charset="0"/>
                <a:ea typeface="標楷體" pitchFamily="65" charset="-120"/>
              </a:rPr>
              <a:t>24</a:t>
            </a: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日重新簽署「特權免稅暨豁免協定」 ，雙方派駐人員特權豁免待遇獲得確認及提升。</a:t>
            </a:r>
          </a:p>
          <a:p>
            <a:pPr>
              <a:buFont typeface="Wingdings" pitchFamily="2" charset="2"/>
              <a:buNone/>
            </a:pPr>
            <a:r>
              <a:rPr lang="zh-TW" altLang="en-US" smtClean="0">
                <a:latin typeface="標楷體" pitchFamily="65" charset="-120"/>
                <a:ea typeface="標楷體" pitchFamily="65" charset="-120"/>
              </a:rPr>
              <a:t>  </a:t>
            </a:r>
          </a:p>
          <a:p>
            <a:pPr>
              <a:buFont typeface="Wingdings" pitchFamily="2" charset="2"/>
              <a:buChar char="Ø"/>
            </a:pPr>
            <a:endParaRPr lang="en-US" altLang="zh-TW" smtClean="0"/>
          </a:p>
          <a:p>
            <a:pPr>
              <a:buFont typeface="Wingdings" pitchFamily="2" charset="2"/>
              <a:buChar char="Ø"/>
            </a:pPr>
            <a:endParaRPr lang="zh-TW" altLang="en-US" smtClean="0"/>
          </a:p>
          <a:p>
            <a:pPr>
              <a:buFont typeface="Arial" charset="0"/>
              <a:buNone/>
            </a:pPr>
            <a:endParaRPr lang="zh-TW" altLang="en-US" smtClean="0"/>
          </a:p>
          <a:p>
            <a:pPr>
              <a:buFont typeface="Arial" charset="0"/>
              <a:buNone/>
            </a:pPr>
            <a:endParaRPr lang="zh-TW" altLang="en-US" smtClean="0"/>
          </a:p>
          <a:p>
            <a:pPr>
              <a:buFont typeface="Arial" charset="0"/>
              <a:buNone/>
            </a:pPr>
            <a:endParaRPr lang="zh-TW" altLang="en-US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FE3B42-DB32-4596-B30B-A0C453FA489E}" type="slidenum">
              <a:rPr lang="zh-TW" altLang="en-US"/>
              <a:pPr>
                <a:defRPr/>
              </a:pPr>
              <a:t>21</a:t>
            </a:fld>
            <a:endParaRPr lang="zh-TW" altLang="en-US"/>
          </a:p>
        </p:txBody>
      </p:sp>
      <p:sp>
        <p:nvSpPr>
          <p:cNvPr id="24579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l"/>
            <a:r>
              <a:rPr lang="zh-TW" altLang="en-US" b="1" smtClean="0">
                <a:ea typeface="標楷體" pitchFamily="65" charset="-120"/>
              </a:rPr>
              <a:t>四、雙邊條約協定</a:t>
            </a:r>
          </a:p>
        </p:txBody>
      </p:sp>
      <p:sp>
        <p:nvSpPr>
          <p:cNvPr id="24580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381000" indent="-381000">
              <a:lnSpc>
                <a:spcPct val="90000"/>
              </a:lnSpc>
              <a:buFont typeface="Wingdings" pitchFamily="2" charset="2"/>
              <a:buNone/>
            </a:pPr>
            <a:r>
              <a:rPr lang="zh-TW" altLang="en-US" sz="3600" b="1" smtClean="0">
                <a:latin typeface="Times New Roman" pitchFamily="18" charset="0"/>
                <a:ea typeface="標楷體" pitchFamily="65" charset="-120"/>
                <a:sym typeface="Wingdings" pitchFamily="2" charset="2"/>
              </a:rPr>
              <a:t></a:t>
            </a:r>
            <a:r>
              <a:rPr lang="zh-TW" altLang="en-US" sz="3600" b="1" smtClean="0">
                <a:latin typeface="Times New Roman" pitchFamily="18" charset="0"/>
                <a:ea typeface="標楷體" pitchFamily="65" charset="-120"/>
              </a:rPr>
              <a:t>簽證便利</a:t>
            </a:r>
          </a:p>
          <a:p>
            <a:pPr marL="381000" indent="-381000">
              <a:lnSpc>
                <a:spcPct val="90000"/>
              </a:lnSpc>
              <a:buFont typeface="Wingdings" pitchFamily="2" charset="2"/>
              <a:buChar char="Ø"/>
            </a:pPr>
            <a:r>
              <a:rPr lang="zh-TW" altLang="en-US" sz="3500" smtClean="0">
                <a:latin typeface="Times New Roman" pitchFamily="18" charset="0"/>
                <a:ea typeface="標楷體" pitchFamily="65" charset="-120"/>
              </a:rPr>
              <a:t>自</a:t>
            </a:r>
            <a:r>
              <a:rPr lang="en-US" altLang="zh-TW" sz="3500" smtClean="0">
                <a:latin typeface="Times New Roman" pitchFamily="18" charset="0"/>
                <a:ea typeface="標楷體" pitchFamily="65" charset="-120"/>
              </a:rPr>
              <a:t>97</a:t>
            </a:r>
            <a:r>
              <a:rPr lang="zh-TW" altLang="en-US" sz="3500" smtClean="0">
                <a:latin typeface="Times New Roman" pitchFamily="18" charset="0"/>
                <a:ea typeface="標楷體" pitchFamily="65" charset="-120"/>
              </a:rPr>
              <a:t>年起，我與諾魯等</a:t>
            </a:r>
            <a:r>
              <a:rPr lang="en-US" altLang="zh-TW" sz="3500" smtClean="0">
                <a:latin typeface="Times New Roman" pitchFamily="18" charset="0"/>
                <a:ea typeface="標楷體" pitchFamily="65" charset="-120"/>
              </a:rPr>
              <a:t>5</a:t>
            </a:r>
            <a:r>
              <a:rPr lang="zh-TW" altLang="en-US" sz="3500" smtClean="0">
                <a:latin typeface="Times New Roman" pitchFamily="18" charset="0"/>
                <a:ea typeface="標楷體" pitchFamily="65" charset="-120"/>
              </a:rPr>
              <a:t>友邦簽署外交、公務護照互免簽證協定，另與以色列於</a:t>
            </a:r>
            <a:r>
              <a:rPr lang="en-US" altLang="zh-TW" sz="3500" smtClean="0">
                <a:latin typeface="Times New Roman" pitchFamily="18" charset="0"/>
                <a:ea typeface="標楷體" pitchFamily="65" charset="-120"/>
              </a:rPr>
              <a:t>100</a:t>
            </a:r>
            <a:r>
              <a:rPr lang="zh-TW" altLang="en-US" sz="3500" smtClean="0">
                <a:latin typeface="Times New Roman" pitchFamily="18" charset="0"/>
                <a:ea typeface="標楷體" pitchFamily="65" charset="-120"/>
              </a:rPr>
              <a:t>年</a:t>
            </a:r>
            <a:r>
              <a:rPr lang="en-US" altLang="zh-TW" sz="3500" smtClean="0">
                <a:latin typeface="Times New Roman" pitchFamily="18" charset="0"/>
                <a:ea typeface="標楷體" pitchFamily="65" charset="-120"/>
              </a:rPr>
              <a:t>6</a:t>
            </a:r>
            <a:r>
              <a:rPr lang="zh-TW" altLang="en-US" sz="3500" smtClean="0">
                <a:latin typeface="Times New Roman" pitchFamily="18" charset="0"/>
                <a:ea typeface="標楷體" pitchFamily="65" charset="-120"/>
              </a:rPr>
              <a:t>月簽署互免簽證協議。</a:t>
            </a:r>
          </a:p>
          <a:p>
            <a:pPr marL="381000" indent="-381000">
              <a:lnSpc>
                <a:spcPct val="90000"/>
              </a:lnSpc>
              <a:buFont typeface="Wingdings" pitchFamily="2" charset="2"/>
              <a:buChar char="Ø"/>
            </a:pPr>
            <a:r>
              <a:rPr lang="en-US" altLang="zh-TW" sz="3500" smtClean="0">
                <a:latin typeface="Times New Roman" pitchFamily="18" charset="0"/>
                <a:ea typeface="標楷體" pitchFamily="65" charset="-120"/>
              </a:rPr>
              <a:t>97</a:t>
            </a:r>
            <a:r>
              <a:rPr lang="zh-TW" altLang="en-US" sz="3500" smtClean="0">
                <a:latin typeface="Times New Roman" pitchFamily="18" charset="0"/>
                <a:ea typeface="標楷體" pitchFamily="65" charset="-120"/>
              </a:rPr>
              <a:t>年</a:t>
            </a:r>
            <a:r>
              <a:rPr lang="en-US" altLang="zh-TW" sz="3500" smtClean="0">
                <a:latin typeface="Times New Roman" pitchFamily="18" charset="0"/>
                <a:ea typeface="標楷體" pitchFamily="65" charset="-120"/>
              </a:rPr>
              <a:t>5</a:t>
            </a:r>
            <a:r>
              <a:rPr lang="zh-TW" altLang="en-US" sz="3500" smtClean="0">
                <a:latin typeface="Times New Roman" pitchFamily="18" charset="0"/>
                <a:ea typeface="標楷體" pitchFamily="65" charset="-120"/>
              </a:rPr>
              <a:t>月起，經由本部積極努力對外洽繫，予我免</a:t>
            </a:r>
            <a:r>
              <a:rPr lang="en-US" altLang="zh-TW" sz="3500" smtClean="0">
                <a:latin typeface="Times New Roman" pitchFamily="18" charset="0"/>
                <a:ea typeface="標楷體" pitchFamily="65" charset="-120"/>
              </a:rPr>
              <a:t>(</a:t>
            </a:r>
            <a:r>
              <a:rPr lang="zh-TW" altLang="en-US" sz="3500" smtClean="0">
                <a:latin typeface="Times New Roman" pitchFamily="18" charset="0"/>
                <a:ea typeface="標楷體" pitchFamily="65" charset="-120"/>
              </a:rPr>
              <a:t>落</a:t>
            </a:r>
            <a:r>
              <a:rPr lang="en-US" altLang="zh-TW" sz="3500" smtClean="0">
                <a:latin typeface="Times New Roman" pitchFamily="18" charset="0"/>
                <a:ea typeface="標楷體" pitchFamily="65" charset="-120"/>
              </a:rPr>
              <a:t>)</a:t>
            </a:r>
            <a:r>
              <a:rPr lang="zh-TW" altLang="en-US" sz="3500" smtClean="0">
                <a:latin typeface="Times New Roman" pitchFamily="18" charset="0"/>
                <a:ea typeface="標楷體" pitchFamily="65" charset="-120"/>
              </a:rPr>
              <a:t>簽或電子簽證國家或地區數大幅增加，至本年</a:t>
            </a:r>
            <a:r>
              <a:rPr lang="en-US" altLang="zh-TW" sz="3500" smtClean="0">
                <a:latin typeface="Times New Roman" pitchFamily="18" charset="0"/>
                <a:ea typeface="標楷體" pitchFamily="65" charset="-120"/>
              </a:rPr>
              <a:t>8</a:t>
            </a:r>
            <a:r>
              <a:rPr lang="zh-TW" altLang="en-US" sz="3500" smtClean="0">
                <a:latin typeface="Times New Roman" pitchFamily="18" charset="0"/>
                <a:ea typeface="標楷體" pitchFamily="65" charset="-120"/>
              </a:rPr>
              <a:t>月，總數已增至</a:t>
            </a:r>
            <a:r>
              <a:rPr lang="en-US" altLang="zh-TW" sz="3500" smtClean="0">
                <a:latin typeface="Times New Roman" pitchFamily="18" charset="0"/>
                <a:ea typeface="標楷體" pitchFamily="65" charset="-120"/>
              </a:rPr>
              <a:t>148</a:t>
            </a:r>
            <a:r>
              <a:rPr lang="zh-TW" altLang="en-US" sz="3500" smtClean="0">
                <a:latin typeface="Times New Roman" pitchFamily="18" charset="0"/>
                <a:ea typeface="標楷體" pitchFamily="65" charset="-120"/>
              </a:rPr>
              <a:t>個。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BDD816-3D9A-49EA-989B-80CD3DB3ECBC}" type="slidenum">
              <a:rPr lang="zh-TW" altLang="en-US"/>
              <a:pPr>
                <a:defRPr/>
              </a:pPr>
              <a:t>22</a:t>
            </a:fld>
            <a:endParaRPr lang="zh-TW" altLang="en-US"/>
          </a:p>
        </p:txBody>
      </p:sp>
      <p:sp>
        <p:nvSpPr>
          <p:cNvPr id="25603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l"/>
            <a:r>
              <a:rPr lang="zh-TW" altLang="en-US" b="1" smtClean="0">
                <a:ea typeface="標楷體" pitchFamily="65" charset="-120"/>
              </a:rPr>
              <a:t>四、雙邊條約協定</a:t>
            </a:r>
          </a:p>
        </p:txBody>
      </p:sp>
      <p:sp>
        <p:nvSpPr>
          <p:cNvPr id="25604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812800" indent="-812800">
              <a:buFont typeface="Arial" charset="0"/>
              <a:buNone/>
            </a:pPr>
            <a:r>
              <a:rPr lang="zh-TW" altLang="en-US" b="1" smtClean="0">
                <a:latin typeface="Times New Roman" pitchFamily="18" charset="0"/>
                <a:ea typeface="標楷體" pitchFamily="65" charset="-120"/>
                <a:sym typeface="Wingdings" pitchFamily="2" charset="2"/>
              </a:rPr>
              <a:t></a:t>
            </a:r>
            <a:r>
              <a:rPr lang="zh-TW" altLang="en-US" b="1" smtClean="0">
                <a:latin typeface="Times New Roman" pitchFamily="18" charset="0"/>
                <a:ea typeface="標楷體" pitchFamily="65" charset="-120"/>
              </a:rPr>
              <a:t>度假打工</a:t>
            </a:r>
          </a:p>
          <a:p>
            <a:pPr marL="812800" indent="-812800">
              <a:buFont typeface="Wingdings" pitchFamily="2" charset="2"/>
              <a:buChar char="Ø"/>
            </a:pPr>
            <a:r>
              <a:rPr lang="zh-TW" altLang="en-US" sz="3100" smtClean="0">
                <a:latin typeface="Times New Roman" pitchFamily="18" charset="0"/>
                <a:ea typeface="標楷體" pitchFamily="65" charset="-120"/>
              </a:rPr>
              <a:t>目前我國已與</a:t>
            </a:r>
            <a:r>
              <a:rPr lang="zh-TW" altLang="en-US" sz="2800" smtClean="0">
                <a:latin typeface="Times New Roman" pitchFamily="18" charset="0"/>
                <a:ea typeface="標楷體" pitchFamily="65" charset="-120"/>
              </a:rPr>
              <a:t>紐西蘭、澳大利亞、日本、加拿大、德國（聯合聲明）、韓國、英國、愛爾蘭、比利時、匈牙利、斯洛伐克、波蘭及奧地利（聯合聲明）等</a:t>
            </a:r>
            <a:r>
              <a:rPr lang="zh-TW" altLang="en-US" sz="2800" smtClean="0"/>
              <a:t> </a:t>
            </a:r>
            <a:r>
              <a:rPr lang="en-US" altLang="zh-TW" sz="3100" smtClean="0">
                <a:latin typeface="Times New Roman" pitchFamily="18" charset="0"/>
                <a:ea typeface="標楷體" pitchFamily="65" charset="-120"/>
              </a:rPr>
              <a:t>13</a:t>
            </a:r>
            <a:r>
              <a:rPr lang="zh-TW" altLang="en-US" sz="3100" smtClean="0">
                <a:latin typeface="Times New Roman" pitchFamily="18" charset="0"/>
                <a:ea typeface="標楷體" pitchFamily="65" charset="-120"/>
              </a:rPr>
              <a:t>個國家簽署「度假打工」協定或聯合聲明。</a:t>
            </a:r>
          </a:p>
          <a:p>
            <a:pPr marL="812800" indent="-812800">
              <a:buFont typeface="Wingdings" pitchFamily="2" charset="2"/>
              <a:buChar char="Ø"/>
            </a:pPr>
            <a:r>
              <a:rPr lang="zh-TW" altLang="en-US" sz="3100" smtClean="0">
                <a:latin typeface="Times New Roman" pitchFamily="18" charset="0"/>
                <a:ea typeface="標楷體" pitchFamily="65" charset="-120"/>
              </a:rPr>
              <a:t>迄今已逾</a:t>
            </a:r>
            <a:r>
              <a:rPr lang="en-US" altLang="zh-TW" sz="3100" smtClean="0">
                <a:latin typeface="Times New Roman" pitchFamily="18" charset="0"/>
                <a:ea typeface="標楷體" pitchFamily="65" charset="-120"/>
              </a:rPr>
              <a:t>16</a:t>
            </a:r>
            <a:r>
              <a:rPr lang="zh-TW" altLang="en-US" sz="3100" smtClean="0">
                <a:latin typeface="Times New Roman" pitchFamily="18" charset="0"/>
                <a:ea typeface="標楷體" pitchFamily="65" charset="-120"/>
              </a:rPr>
              <a:t>萬名我國青年出國度假打工；而我國已發出</a:t>
            </a:r>
            <a:r>
              <a:rPr lang="en-US" altLang="zh-TW" sz="3100" smtClean="0">
                <a:latin typeface="Times New Roman" pitchFamily="18" charset="0"/>
                <a:ea typeface="標楷體" pitchFamily="65" charset="-120"/>
              </a:rPr>
              <a:t>3,775</a:t>
            </a:r>
            <a:r>
              <a:rPr lang="zh-TW" altLang="en-US" sz="3100" smtClean="0">
                <a:latin typeface="Times New Roman" pitchFamily="18" charset="0"/>
                <a:ea typeface="標楷體" pitchFamily="65" charset="-120"/>
              </a:rPr>
              <a:t>件簽證予來臺度假打工之青年。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DDB7B-4062-4C0F-9B50-781925E34106}" type="slidenum">
              <a:rPr lang="zh-TW" altLang="en-US"/>
              <a:pPr>
                <a:defRPr/>
              </a:pPr>
              <a:t>23</a:t>
            </a:fld>
            <a:endParaRPr lang="zh-TW" altLang="en-US"/>
          </a:p>
        </p:txBody>
      </p:sp>
      <p:sp>
        <p:nvSpPr>
          <p:cNvPr id="26627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l"/>
            <a:r>
              <a:rPr lang="zh-TW" altLang="en-US" b="1" smtClean="0">
                <a:ea typeface="標楷體" pitchFamily="65" charset="-120"/>
              </a:rPr>
              <a:t>四、雙邊條約協定</a:t>
            </a:r>
          </a:p>
        </p:txBody>
      </p:sp>
      <p:sp>
        <p:nvSpPr>
          <p:cNvPr id="26628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2060575"/>
            <a:ext cx="8229600" cy="4065588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zh-TW" altLang="en-US" sz="3600" smtClean="0">
                <a:latin typeface="Times New Roman" pitchFamily="18" charset="0"/>
                <a:ea typeface="標楷體" pitchFamily="65" charset="-120"/>
                <a:sym typeface="Wingdings" pitchFamily="2" charset="2"/>
              </a:rPr>
              <a:t></a:t>
            </a:r>
            <a:r>
              <a:rPr lang="zh-TW" altLang="en-US" sz="3600" b="1" smtClean="0">
                <a:latin typeface="Times New Roman" pitchFamily="18" charset="0"/>
                <a:ea typeface="標楷體" pitchFamily="65" charset="-120"/>
              </a:rPr>
              <a:t>技術合作與援助</a:t>
            </a:r>
          </a:p>
          <a:p>
            <a:pPr>
              <a:buFont typeface="Wingdings" pitchFamily="2" charset="2"/>
              <a:buChar char="Ø"/>
            </a:pP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對外提供技術合作與援助為我國外交重要工作項目之ㄧ，此類協定為我對外洽簽之協定中數量最高者，自</a:t>
            </a:r>
            <a:r>
              <a:rPr lang="en-US" altLang="zh-TW" sz="3600" smtClean="0">
                <a:latin typeface="Times New Roman" pitchFamily="18" charset="0"/>
                <a:ea typeface="標楷體" pitchFamily="65" charset="-120"/>
              </a:rPr>
              <a:t>97</a:t>
            </a: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年起共計簽署達</a:t>
            </a:r>
            <a:r>
              <a:rPr lang="en-US" altLang="zh-TW" sz="3600" smtClean="0">
                <a:latin typeface="Times New Roman" pitchFamily="18" charset="0"/>
                <a:ea typeface="標楷體" pitchFamily="65" charset="-120"/>
              </a:rPr>
              <a:t>61</a:t>
            </a: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件，占總協定數</a:t>
            </a:r>
            <a:r>
              <a:rPr lang="en-US" altLang="zh-TW" sz="3600" smtClean="0">
                <a:latin typeface="Times New Roman" pitchFamily="18" charset="0"/>
                <a:ea typeface="標楷體" pitchFamily="65" charset="-120"/>
              </a:rPr>
              <a:t>13%</a:t>
            </a: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。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BA6215-35E6-4C05-97DF-0618BA6EB006}" type="slidenum">
              <a:rPr lang="zh-TW" altLang="en-US"/>
              <a:pPr>
                <a:defRPr/>
              </a:pPr>
              <a:t>24</a:t>
            </a:fld>
            <a:endParaRPr lang="zh-TW" altLang="en-US"/>
          </a:p>
        </p:txBody>
      </p:sp>
      <p:sp>
        <p:nvSpPr>
          <p:cNvPr id="27651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l"/>
            <a:r>
              <a:rPr lang="zh-TW" altLang="en-US" smtClean="0">
                <a:ea typeface="標楷體" pitchFamily="65" charset="-120"/>
              </a:rPr>
              <a:t>五、未來展望</a:t>
            </a:r>
          </a:p>
        </p:txBody>
      </p:sp>
      <p:sp>
        <p:nvSpPr>
          <p:cNvPr id="27652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844675"/>
            <a:ext cx="8229600" cy="482441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zh-TW" altLang="en-US" sz="3500" smtClean="0">
                <a:latin typeface="Times New Roman" pitchFamily="18" charset="0"/>
                <a:ea typeface="標楷體" pitchFamily="65" charset="-120"/>
                <a:sym typeface="Wingdings" pitchFamily="2" charset="2"/>
              </a:rPr>
              <a:t></a:t>
            </a: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本部將本於「活路外交」政策，續與各部會密切合作，推動加入</a:t>
            </a:r>
            <a:r>
              <a:rPr lang="en-US" altLang="zh-TW" sz="3600" smtClean="0">
                <a:latin typeface="Times New Roman" pitchFamily="18" charset="0"/>
                <a:ea typeface="標楷體" pitchFamily="65" charset="-120"/>
              </a:rPr>
              <a:t>TPP</a:t>
            </a: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及</a:t>
            </a:r>
            <a:r>
              <a:rPr lang="en-US" altLang="zh-TW" sz="3600" smtClean="0">
                <a:latin typeface="Times New Roman" pitchFamily="18" charset="0"/>
                <a:ea typeface="標楷體" pitchFamily="65" charset="-120"/>
              </a:rPr>
              <a:t>RCEP</a:t>
            </a:r>
            <a:r>
              <a:rPr lang="zh-TW" altLang="en-US" sz="3600" smtClean="0">
                <a:latin typeface="Times New Roman" pitchFamily="18" charset="0"/>
                <a:ea typeface="標楷體" pitchFamily="65" charset="-120"/>
              </a:rPr>
              <a:t>等重點多邊經貿協定，以及洽簽其他雙邊條約協定，深化與邦交國及非邦交國之合作，與國際主流規範接軌，提升國人便利與福祉。</a:t>
            </a:r>
            <a:r>
              <a:rPr lang="zh-TW" altLang="en-US" smtClean="0"/>
              <a:t> 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D5ABFC-4E77-4916-AA9F-C0065EBE37A8}" type="slidenum">
              <a:rPr lang="zh-TW" altLang="en-US"/>
              <a:pPr>
                <a:defRPr/>
              </a:pPr>
              <a:t>25</a:t>
            </a:fld>
            <a:endParaRPr lang="zh-TW" altLang="en-US"/>
          </a:p>
        </p:txBody>
      </p:sp>
      <p:sp>
        <p:nvSpPr>
          <p:cNvPr id="28675" name="Rectangle 4"/>
          <p:cNvSpPr>
            <a:spLocks noGrp="1"/>
          </p:cNvSpPr>
          <p:nvPr>
            <p:ph type="ctrTitle" idx="4294967295"/>
          </p:nvPr>
        </p:nvSpPr>
        <p:spPr>
          <a:xfrm>
            <a:off x="827088" y="188913"/>
            <a:ext cx="7772400" cy="1470025"/>
          </a:xfrm>
        </p:spPr>
        <p:txBody>
          <a:bodyPr/>
          <a:lstStyle/>
          <a:p>
            <a:endParaRPr lang="zh-TW" altLang="en-US" smtClean="0"/>
          </a:p>
        </p:txBody>
      </p:sp>
      <p:sp>
        <p:nvSpPr>
          <p:cNvPr id="28676" name="Rectangle 5"/>
          <p:cNvSpPr>
            <a:spLocks noGrp="1"/>
          </p:cNvSpPr>
          <p:nvPr>
            <p:ph type="subTitle" idx="4294967295"/>
          </p:nvPr>
        </p:nvSpPr>
        <p:spPr>
          <a:xfrm>
            <a:off x="1371600" y="2997200"/>
            <a:ext cx="6400800" cy="2641600"/>
          </a:xfrm>
        </p:spPr>
        <p:txBody>
          <a:bodyPr/>
          <a:lstStyle/>
          <a:p>
            <a:pPr marL="0" indent="0" algn="ctr">
              <a:buFont typeface="Arial" charset="0"/>
              <a:buNone/>
            </a:pPr>
            <a:r>
              <a:rPr lang="zh-TW" altLang="en-US" sz="4400" b="1" smtClean="0">
                <a:solidFill>
                  <a:schemeClr val="accent1"/>
                </a:solidFill>
                <a:latin typeface="Times New Roman" pitchFamily="18" charset="0"/>
                <a:ea typeface="標楷體" pitchFamily="65" charset="-120"/>
              </a:rPr>
              <a:t>簡報完畢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11217</TotalTime>
  <Words>1344</Words>
  <Application>Microsoft Office PowerPoint</Application>
  <PresentationFormat>如螢幕大小 (4:3)</PresentationFormat>
  <Paragraphs>157</Paragraphs>
  <Slides>25</Slides>
  <Notes>0</Notes>
  <HiddenSlides>0</HiddenSlides>
  <MMClips>0</MMClips>
  <ScaleCrop>false</ScaleCrop>
  <HeadingPairs>
    <vt:vector size="8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25</vt:i4>
      </vt:variant>
    </vt:vector>
  </HeadingPairs>
  <TitlesOfParts>
    <vt:vector size="34" baseType="lpstr">
      <vt:lpstr>Calibri</vt:lpstr>
      <vt:lpstr>新細明體</vt:lpstr>
      <vt:lpstr>Arial</vt:lpstr>
      <vt:lpstr>微軟正黑體</vt:lpstr>
      <vt:lpstr>Times New Roman</vt:lpstr>
      <vt:lpstr>標楷體</vt:lpstr>
      <vt:lpstr>Wingdings</vt:lpstr>
      <vt:lpstr>Office 佈景主題</vt:lpstr>
      <vt:lpstr>Microsoft Excel 圖表</vt:lpstr>
      <vt:lpstr>行政院第3467次院會會議 </vt:lpstr>
      <vt:lpstr>簡報大綱</vt:lpstr>
      <vt:lpstr>一、前言</vt:lpstr>
      <vt:lpstr>97-104年8月條約協定數(共計492件)</vt:lpstr>
      <vt:lpstr>二、強化締約法律依據</vt:lpstr>
      <vt:lpstr>三、多邊條約協定 (正式加入)</vt:lpstr>
      <vt:lpstr>三、多邊條約協定 (正式加入)</vt:lpstr>
      <vt:lpstr>三、多邊條約協定 (未能正式加入之前將條約協定內容國內法化)</vt:lpstr>
      <vt:lpstr>三、多邊條約協定 (未能正式加入之前將條約協定內容國內法化)</vt:lpstr>
      <vt:lpstr>四、雙邊條約協定</vt:lpstr>
      <vt:lpstr>97-104年8月條約協定數(區域)</vt:lpstr>
      <vt:lpstr>97-104年8月條約協定數(分類)</vt:lpstr>
      <vt:lpstr>四、雙邊條約協定</vt:lpstr>
      <vt:lpstr>四、雙邊條約協定</vt:lpstr>
      <vt:lpstr>四、雙邊條約協定</vt:lpstr>
      <vt:lpstr>四、雙邊條約協定</vt:lpstr>
      <vt:lpstr>四、雙邊條約協定</vt:lpstr>
      <vt:lpstr>四、雙邊條約協定</vt:lpstr>
      <vt:lpstr>四、雙邊條約協定</vt:lpstr>
      <vt:lpstr>四、雙邊條約協定</vt:lpstr>
      <vt:lpstr>四、雙邊條約協定</vt:lpstr>
      <vt:lpstr>四、雙邊條約協定</vt:lpstr>
      <vt:lpstr>四、雙邊條約協定</vt:lpstr>
      <vt:lpstr>五、未來展望</vt:lpstr>
      <vt:lpstr>投影片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文宣新思維</dc:title>
  <dc:creator>Yili</dc:creator>
  <cp:lastModifiedBy>Administrator</cp:lastModifiedBy>
  <cp:revision>916</cp:revision>
  <cp:lastPrinted>2014-09-11T03:18:23Z</cp:lastPrinted>
  <dcterms:created xsi:type="dcterms:W3CDTF">2011-11-01T07:15:07Z</dcterms:created>
  <dcterms:modified xsi:type="dcterms:W3CDTF">2016-03-03T07:56:16Z</dcterms:modified>
</cp:coreProperties>
</file>