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9"/>
  </p:notesMasterIdLst>
  <p:handoutMasterIdLst>
    <p:handoutMasterId r:id="rId10"/>
  </p:handoutMasterIdLst>
  <p:sldIdLst>
    <p:sldId id="259" r:id="rId2"/>
    <p:sldId id="286" r:id="rId3"/>
    <p:sldId id="287" r:id="rId4"/>
    <p:sldId id="282" r:id="rId5"/>
    <p:sldId id="284" r:id="rId6"/>
    <p:sldId id="285" r:id="rId7"/>
    <p:sldId id="288" r:id="rId8"/>
  </p:sldIdLst>
  <p:sldSz cx="9144000" cy="6858000" type="screen4x3"/>
  <p:notesSz cx="6807200" cy="993933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3366"/>
    <a:srgbClr val="CC0066"/>
    <a:srgbClr val="006666"/>
    <a:srgbClr val="CCCC00"/>
    <a:srgbClr val="F0EA00"/>
    <a:srgbClr val="FF6600"/>
    <a:srgbClr val="FF6699"/>
    <a:srgbClr val="FF216B"/>
    <a:srgbClr val="008080"/>
    <a:srgbClr val="2E8E5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D7B26C5-4107-4FEC-AEDC-1716B250A1EF}" styleName="淺色樣式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E3FDE45-AF77-4B5C-9715-49D594BDF05E}" styleName="淺色樣式 1 - 輔色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-1428" y="-1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0.&#37041;&#37041;&#26989;&#21209;\4.&#32317;&#38928;&#31639;&#36039;&#26009;(&#24409;&#25972;)\1060911%20&#37325;&#32232;107&#38928;&#31639;&#26696;&#26360;&#35498;&#26126;&#24409;&#25972;\107&#32317;&#35498;&#26126;&#22294;&#34920;09131105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25"/>
      <c:rotY val="4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spPr>
            <a:noFill/>
            <a:ln w="12700">
              <a:solidFill>
                <a:srgbClr val="000000"/>
              </a:solidFill>
              <a:prstDash val="solid"/>
            </a:ln>
          </c:spPr>
          <c:dPt>
            <c:idx val="0"/>
            <c:bubble3D val="0"/>
            <c:spPr>
              <a:solidFill>
                <a:schemeClr val="bg1">
                  <a:lumMod val="50000"/>
                </a:schemeClr>
              </a:solidFill>
              <a:ln w="25400">
                <a:noFill/>
              </a:ln>
            </c:spPr>
          </c:dPt>
          <c:dPt>
            <c:idx val="1"/>
            <c:bubble3D val="0"/>
            <c:spPr>
              <a:solidFill>
                <a:srgbClr val="FF4F4F"/>
              </a:solidFill>
              <a:ln w="25400">
                <a:noFill/>
              </a:ln>
            </c:spPr>
          </c:dPt>
          <c:dPt>
            <c:idx val="2"/>
            <c:bubble3D val="0"/>
            <c:spPr>
              <a:solidFill>
                <a:srgbClr val="AD9CC4"/>
              </a:solidFill>
              <a:ln w="25400">
                <a:noFill/>
              </a:ln>
            </c:spPr>
          </c:dPt>
          <c:dPt>
            <c:idx val="3"/>
            <c:bubble3D val="0"/>
            <c:spPr>
              <a:solidFill>
                <a:srgbClr val="2E8E5E"/>
              </a:solidFill>
              <a:ln w="25400">
                <a:noFill/>
              </a:ln>
            </c:spPr>
          </c:dPt>
          <c:dPt>
            <c:idx val="4"/>
            <c:bubble3D val="0"/>
            <c:spPr>
              <a:solidFill>
                <a:schemeClr val="accent5">
                  <a:lumMod val="75000"/>
                </a:schemeClr>
              </a:solidFill>
              <a:ln w="25400">
                <a:noFill/>
              </a:ln>
            </c:spPr>
          </c:dPt>
          <c:dPt>
            <c:idx val="5"/>
            <c:bubble3D val="0"/>
            <c:spPr>
              <a:solidFill>
                <a:schemeClr val="accent3">
                  <a:lumMod val="50000"/>
                </a:schemeClr>
              </a:solidFill>
              <a:ln w="25400">
                <a:noFill/>
              </a:ln>
            </c:spPr>
          </c:dPt>
          <c:dPt>
            <c:idx val="6"/>
            <c:bubble3D val="0"/>
            <c:spPr>
              <a:solidFill>
                <a:srgbClr val="FFFF01"/>
              </a:solidFill>
              <a:ln w="25400">
                <a:noFill/>
              </a:ln>
            </c:spPr>
          </c:dPt>
          <c:dPt>
            <c:idx val="7"/>
            <c:bubble3D val="0"/>
            <c:spPr>
              <a:solidFill>
                <a:srgbClr val="F68D36"/>
              </a:solidFill>
              <a:ln w="25400">
                <a:noFill/>
              </a:ln>
            </c:spPr>
          </c:dPt>
          <c:dPt>
            <c:idx val="8"/>
            <c:bubble3D val="0"/>
            <c:spPr>
              <a:solidFill>
                <a:srgbClr val="FF99CC"/>
              </a:solidFill>
              <a:ln w="25400">
                <a:noFill/>
              </a:ln>
            </c:spPr>
          </c:dPt>
          <c:dLbls>
            <c:dLbl>
              <c:idx val="0"/>
              <c:layout>
                <c:manualLayout>
                  <c:x val="-0.67343736903693174"/>
                  <c:y val="-0.29179615637034606"/>
                </c:manualLayout>
              </c:layout>
              <c:tx>
                <c:rich>
                  <a:bodyPr/>
                  <a:lstStyle/>
                  <a:p>
                    <a:pPr>
                      <a:defRPr sz="1600" b="0" i="0" u="none" strike="noStrike" baseline="0">
                        <a:solidFill>
                          <a:schemeClr val="accent5">
                            <a:lumMod val="75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zh-TW" altLang="en-US" sz="1600" b="1" i="0" u="none" strike="noStrike" baseline="0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標楷體"/>
                        <a:ea typeface="標楷體"/>
                      </a:rPr>
                      <a:t>一般</a:t>
                    </a:r>
                    <a:r>
                      <a:rPr lang="zh-TW" altLang="en-US" sz="1600" b="1" i="0" u="none" strike="noStrike" baseline="0" dirty="0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標楷體"/>
                        <a:ea typeface="標楷體"/>
                      </a:rPr>
                      <a:t>政務</a:t>
                    </a:r>
                    <a:endParaRPr lang="en-US" altLang="zh-TW" sz="1600" b="1" i="0" u="none" strike="noStrike" baseline="0" dirty="0" smtClean="0">
                      <a:solidFill>
                        <a:schemeClr val="accent5">
                          <a:lumMod val="75000"/>
                        </a:schemeClr>
                      </a:solidFill>
                      <a:latin typeface="標楷體"/>
                      <a:ea typeface="標楷體"/>
                    </a:endParaRPr>
                  </a:p>
                  <a:p>
                    <a:pPr>
                      <a:defRPr sz="1600" b="0" i="0" u="none" strike="noStrike" baseline="0">
                        <a:solidFill>
                          <a:schemeClr val="accent5">
                            <a:lumMod val="75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en-US" altLang="zh-TW" sz="1600" b="1" i="0" u="none" strike="noStrike" baseline="0" dirty="0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標楷體"/>
                        <a:ea typeface="標楷體"/>
                      </a:rPr>
                      <a:t>1,904</a:t>
                    </a:r>
                    <a:r>
                      <a:rPr lang="zh-TW" altLang="en-US" sz="1600" b="1" i="0" u="none" strike="noStrike" baseline="0" dirty="0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標楷體"/>
                        <a:ea typeface="標楷體"/>
                      </a:rPr>
                      <a:t>億元</a:t>
                    </a:r>
                    <a:endParaRPr lang="zh-TW" altLang="en-US" sz="1600" b="1" i="0" u="none" strike="noStrike" baseline="0" dirty="0">
                      <a:solidFill>
                        <a:schemeClr val="accent5">
                          <a:lumMod val="75000"/>
                        </a:schemeClr>
                      </a:solidFill>
                      <a:latin typeface="標楷體"/>
                      <a:ea typeface="標楷體"/>
                    </a:endParaRPr>
                  </a:p>
                  <a:p>
                    <a:pPr>
                      <a:defRPr sz="1600" b="0" i="0" u="none" strike="noStrike" baseline="0">
                        <a:solidFill>
                          <a:schemeClr val="accent5">
                            <a:lumMod val="75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zh-TW" altLang="en-US" sz="1600" b="1" i="0" u="none" strike="noStrike" baseline="0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標楷體"/>
                        <a:ea typeface="標楷體"/>
                      </a:rPr>
                      <a:t>支出9.</a:t>
                    </a:r>
                    <a:r>
                      <a:rPr lang="en-US" altLang="zh-TW" sz="1600" b="1" i="0" u="none" strike="noStrike" baseline="0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標楷體"/>
                        <a:ea typeface="標楷體"/>
                      </a:rPr>
                      <a:t>6</a:t>
                    </a:r>
                    <a:r>
                      <a:rPr lang="zh-TW" altLang="en-US" sz="1600" b="1" i="0" u="none" strike="noStrike" baseline="0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標楷體"/>
                        <a:ea typeface="標楷體"/>
                      </a:rPr>
                      <a:t>％</a:t>
                    </a:r>
                    <a:endParaRPr lang="zh-TW" altLang="en-US" sz="1000" b="1" i="0" u="none" strike="noStrike" baseline="0" dirty="0">
                      <a:solidFill>
                        <a:schemeClr val="accent5">
                          <a:lumMod val="75000"/>
                        </a:schemeClr>
                      </a:solidFill>
                      <a:latin typeface="標楷體"/>
                      <a:ea typeface="標楷體"/>
                    </a:endParaRPr>
                  </a:p>
                </c:rich>
              </c:tx>
              <c:spPr>
                <a:noFill/>
                <a:ln w="25400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0.56175643121133678"/>
                  <c:y val="-7.6823330278431606E-2"/>
                </c:manualLayout>
              </c:layout>
              <c:tx>
                <c:rich>
                  <a:bodyPr/>
                  <a:lstStyle/>
                  <a:p>
                    <a:pPr>
                      <a:defRPr sz="1600" b="0" i="0" u="none" strike="noStrike" baseline="0">
                        <a:solidFill>
                          <a:srgbClr val="0000FF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zh-TW" altLang="zh-TW" sz="1600" b="1" i="0" u="none" strike="noStrike" baseline="0" dirty="0" smtClean="0">
                        <a:solidFill>
                          <a:srgbClr val="993366"/>
                        </a:solidFill>
                        <a:effectLst/>
                      </a:rPr>
                      <a:t>③</a:t>
                    </a:r>
                    <a:r>
                      <a:rPr lang="zh-TW" altLang="en-US" sz="1600" b="1" i="0" u="none" strike="noStrike" baseline="0" dirty="0" smtClean="0">
                        <a:solidFill>
                          <a:srgbClr val="993366"/>
                        </a:solidFill>
                        <a:latin typeface="標楷體"/>
                        <a:ea typeface="標楷體"/>
                      </a:rPr>
                      <a:t>國防支出</a:t>
                    </a:r>
                    <a:endParaRPr lang="en-US" altLang="zh-TW" sz="1600" b="1" i="0" u="none" strike="noStrike" baseline="0" dirty="0" smtClean="0">
                      <a:solidFill>
                        <a:srgbClr val="993366"/>
                      </a:solidFill>
                      <a:latin typeface="標楷體"/>
                      <a:ea typeface="標楷體"/>
                    </a:endParaRPr>
                  </a:p>
                  <a:p>
                    <a:pPr>
                      <a:defRPr sz="1600" b="0" i="0" u="none" strike="noStrike" baseline="0">
                        <a:solidFill>
                          <a:srgbClr val="0000FF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en-US" altLang="zh-TW" sz="1600" b="1" i="0" u="none" strike="noStrike" baseline="0" dirty="0" smtClean="0">
                        <a:solidFill>
                          <a:srgbClr val="993366"/>
                        </a:solidFill>
                        <a:latin typeface="標楷體"/>
                        <a:ea typeface="標楷體"/>
                      </a:rPr>
                      <a:t>3,206</a:t>
                    </a:r>
                    <a:r>
                      <a:rPr lang="zh-TW" altLang="en-US" sz="1600" b="1" i="0" u="none" strike="noStrike" baseline="0" dirty="0" smtClean="0">
                        <a:solidFill>
                          <a:srgbClr val="993366"/>
                        </a:solidFill>
                        <a:latin typeface="標楷體"/>
                        <a:ea typeface="標楷體"/>
                      </a:rPr>
                      <a:t>億元</a:t>
                    </a:r>
                    <a:endParaRPr lang="zh-TW" altLang="en-US" sz="1600" b="1" i="0" u="none" strike="noStrike" baseline="0" dirty="0">
                      <a:solidFill>
                        <a:srgbClr val="993366"/>
                      </a:solidFill>
                      <a:latin typeface="標楷體"/>
                      <a:ea typeface="標楷體"/>
                    </a:endParaRPr>
                  </a:p>
                  <a:p>
                    <a:pPr>
                      <a:defRPr sz="1600" b="0" i="0" u="none" strike="noStrike" baseline="0">
                        <a:solidFill>
                          <a:srgbClr val="0000FF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zh-TW" altLang="en-US" sz="1600" b="1" i="0" u="none" strike="noStrike" baseline="0" dirty="0">
                        <a:solidFill>
                          <a:srgbClr val="993366"/>
                        </a:solidFill>
                        <a:latin typeface="標楷體"/>
                        <a:ea typeface="標楷體"/>
                      </a:rPr>
                      <a:t>16.1％</a:t>
                    </a:r>
                    <a:endParaRPr lang="zh-TW" altLang="en-US" sz="1000" b="1" i="0" u="none" strike="noStrike" baseline="0" dirty="0">
                      <a:solidFill>
                        <a:srgbClr val="993366"/>
                      </a:solidFill>
                      <a:latin typeface="標楷體"/>
                      <a:ea typeface="標楷體"/>
                    </a:endParaRPr>
                  </a:p>
                </c:rich>
              </c:tx>
              <c:spPr>
                <a:noFill/>
                <a:ln w="25400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0.80448066898754134"/>
                  <c:y val="5.5143319170582301E-2"/>
                </c:manualLayout>
              </c:layout>
              <c:tx>
                <c:rich>
                  <a:bodyPr/>
                  <a:lstStyle/>
                  <a:p>
                    <a:pPr>
                      <a:defRPr sz="1600" b="0" i="0" u="none" strike="noStrike" baseline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zh-TW" altLang="zh-TW" sz="1600" b="1" i="0" u="none" strike="noStrike" baseline="0" dirty="0" smtClean="0">
                        <a:effectLst/>
                      </a:rPr>
                      <a:t>①</a:t>
                    </a:r>
                    <a:r>
                      <a:rPr lang="zh-TW" altLang="en-US" sz="1600" b="1" i="0" u="none" strike="noStrike" baseline="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標楷體"/>
                        <a:ea typeface="標楷體"/>
                      </a:rPr>
                      <a:t>社會福利支出</a:t>
                    </a:r>
                    <a:endParaRPr lang="en-US" altLang="zh-TW" sz="1600" b="1" i="0" u="none" strike="noStrike" baseline="0" dirty="0" smtClean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標楷體"/>
                      <a:ea typeface="標楷體"/>
                    </a:endParaRPr>
                  </a:p>
                  <a:p>
                    <a:pPr>
                      <a:defRPr sz="1600" b="0" i="0" u="none" strike="noStrike" baseline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en-US" altLang="zh-TW" sz="1600" b="1" i="0" u="none" strike="noStrike" baseline="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標楷體"/>
                        <a:ea typeface="標楷體"/>
                      </a:rPr>
                      <a:t>4,911</a:t>
                    </a:r>
                    <a:r>
                      <a:rPr lang="zh-TW" altLang="en-US" sz="1600" b="1" i="0" u="none" strike="noStrike" baseline="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標楷體"/>
                        <a:ea typeface="標楷體"/>
                      </a:rPr>
                      <a:t>億元</a:t>
                    </a:r>
                    <a:endParaRPr lang="en-US" altLang="zh-TW" sz="1600" b="1" i="0" u="none" strike="noStrike" baseline="0" dirty="0" smtClean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標楷體"/>
                      <a:ea typeface="標楷體"/>
                    </a:endParaRPr>
                  </a:p>
                  <a:p>
                    <a:pPr>
                      <a:defRPr sz="1600" b="0" i="0" u="none" strike="noStrike" baseline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zh-TW" altLang="en-US" sz="1600" b="1" i="0" u="none" strike="noStrike" baseline="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標楷體"/>
                        <a:ea typeface="標楷體"/>
                      </a:rPr>
                      <a:t>24</a:t>
                    </a:r>
                    <a:r>
                      <a:rPr lang="zh-TW" altLang="en-US" sz="1600" b="1" i="0" u="none" strike="noStrike" baseline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標楷體"/>
                        <a:ea typeface="標楷體"/>
                      </a:rPr>
                      <a:t>.7％</a:t>
                    </a:r>
                    <a:endParaRPr lang="zh-TW" altLang="en-US" sz="1000" b="1" i="0" u="none" strike="noStrike" baseline="0" dirty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標楷體"/>
                      <a:ea typeface="標楷體"/>
                    </a:endParaRPr>
                  </a:p>
                </c:rich>
              </c:tx>
              <c:spPr>
                <a:noFill/>
                <a:ln w="25400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9.5821786857985228E-4"/>
                  <c:y val="-0.12913075423719381"/>
                </c:manualLayout>
              </c:layout>
              <c:tx>
                <c:rich>
                  <a:bodyPr/>
                  <a:lstStyle/>
                  <a:p>
                    <a:pPr>
                      <a:defRPr sz="1600" b="0" i="0" u="none" strike="noStrike" baseline="0">
                        <a:solidFill>
                          <a:srgbClr val="00808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zh-TW" altLang="zh-TW" sz="1600" b="1" i="0" u="none" strike="noStrike" baseline="0" dirty="0" smtClean="0">
                        <a:effectLst/>
                      </a:rPr>
                      <a:t>④</a:t>
                    </a:r>
                    <a:r>
                      <a:rPr lang="zh-TW" altLang="en-US" sz="1600" b="1" i="0" u="none" strike="noStrike" baseline="0" dirty="0" smtClean="0">
                        <a:solidFill>
                          <a:srgbClr val="006666"/>
                        </a:solidFill>
                        <a:latin typeface="標楷體"/>
                        <a:ea typeface="標楷體"/>
                      </a:rPr>
                      <a:t>經濟</a:t>
                    </a:r>
                    <a:r>
                      <a:rPr lang="zh-TW" altLang="en-US" sz="1600" b="1" i="0" u="none" strike="noStrike" baseline="0" dirty="0">
                        <a:solidFill>
                          <a:srgbClr val="006666"/>
                        </a:solidFill>
                        <a:latin typeface="標楷體"/>
                        <a:ea typeface="標楷體"/>
                      </a:rPr>
                      <a:t>發展</a:t>
                    </a:r>
                    <a:r>
                      <a:rPr lang="zh-TW" altLang="en-US" sz="1600" b="1" i="0" u="none" strike="noStrike" baseline="0" dirty="0" smtClean="0">
                        <a:solidFill>
                          <a:srgbClr val="006666"/>
                        </a:solidFill>
                        <a:latin typeface="標楷體"/>
                        <a:ea typeface="標楷體"/>
                      </a:rPr>
                      <a:t>支出</a:t>
                    </a:r>
                    <a:endParaRPr lang="en-US" altLang="zh-TW" sz="1600" b="1" i="0" u="none" strike="noStrike" baseline="0" dirty="0" smtClean="0">
                      <a:solidFill>
                        <a:srgbClr val="006666"/>
                      </a:solidFill>
                      <a:latin typeface="標楷體"/>
                      <a:ea typeface="標楷體"/>
                    </a:endParaRPr>
                  </a:p>
                  <a:p>
                    <a:pPr>
                      <a:defRPr sz="1600" b="0" i="0" u="none" strike="noStrike" baseline="0">
                        <a:solidFill>
                          <a:srgbClr val="00808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en-US" altLang="zh-TW" sz="1600" b="1" i="0" u="none" strike="noStrike" baseline="0" dirty="0" smtClean="0">
                        <a:solidFill>
                          <a:srgbClr val="006666"/>
                        </a:solidFill>
                        <a:latin typeface="標楷體"/>
                        <a:ea typeface="標楷體"/>
                      </a:rPr>
                      <a:t>2,444</a:t>
                    </a:r>
                    <a:r>
                      <a:rPr lang="zh-TW" altLang="en-US" sz="1600" b="1" i="0" u="none" strike="noStrike" baseline="0" dirty="0" smtClean="0">
                        <a:solidFill>
                          <a:srgbClr val="006666"/>
                        </a:solidFill>
                        <a:latin typeface="標楷體"/>
                        <a:ea typeface="標楷體"/>
                      </a:rPr>
                      <a:t>億元</a:t>
                    </a:r>
                    <a:endParaRPr lang="zh-TW" altLang="en-US" sz="1600" b="1" i="0" u="none" strike="noStrike" baseline="0" dirty="0">
                      <a:solidFill>
                        <a:srgbClr val="006666"/>
                      </a:solidFill>
                      <a:latin typeface="標楷體"/>
                      <a:ea typeface="標楷體"/>
                    </a:endParaRPr>
                  </a:p>
                  <a:p>
                    <a:pPr>
                      <a:defRPr sz="1600" b="0" i="0" u="none" strike="noStrike" baseline="0">
                        <a:solidFill>
                          <a:srgbClr val="00808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zh-TW" altLang="en-US" sz="1600" b="1" i="0" u="none" strike="noStrike" baseline="0" dirty="0">
                        <a:solidFill>
                          <a:srgbClr val="006666"/>
                        </a:solidFill>
                        <a:latin typeface="標楷體"/>
                        <a:ea typeface="標楷體"/>
                      </a:rPr>
                      <a:t>12.</a:t>
                    </a:r>
                    <a:r>
                      <a:rPr lang="en-US" altLang="zh-TW" sz="1600" b="1" i="0" u="none" strike="noStrike" baseline="0" dirty="0">
                        <a:solidFill>
                          <a:srgbClr val="006666"/>
                        </a:solidFill>
                        <a:latin typeface="標楷體"/>
                        <a:ea typeface="標楷體"/>
                      </a:rPr>
                      <a:t>3</a:t>
                    </a:r>
                    <a:r>
                      <a:rPr lang="zh-TW" altLang="en-US" sz="1600" b="1" i="0" u="none" strike="noStrike" baseline="0" dirty="0">
                        <a:solidFill>
                          <a:srgbClr val="006666"/>
                        </a:solidFill>
                        <a:latin typeface="標楷體"/>
                        <a:ea typeface="標楷體"/>
                      </a:rPr>
                      <a:t>％</a:t>
                    </a:r>
                    <a:endParaRPr lang="zh-TW" altLang="en-US" sz="1000" b="1" i="0" u="none" strike="noStrike" baseline="0" dirty="0">
                      <a:solidFill>
                        <a:srgbClr val="006666"/>
                      </a:solidFill>
                      <a:latin typeface="標楷體"/>
                      <a:ea typeface="標楷體"/>
                    </a:endParaRPr>
                  </a:p>
                </c:rich>
              </c:tx>
              <c:spPr>
                <a:noFill/>
                <a:ln w="25400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0.76221858134482379"/>
                  <c:y val="1.7170822774521061E-2"/>
                </c:manualLayout>
              </c:layout>
              <c:tx>
                <c:rich>
                  <a:bodyPr/>
                  <a:lstStyle/>
                  <a:p>
                    <a:pPr>
                      <a:defRPr sz="1600" b="0" i="0" u="none" strike="noStrike" baseline="0">
                        <a:solidFill>
                          <a:srgbClr val="FF216B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zh-TW" altLang="en-US" sz="1600" b="1" i="0" u="none" strike="noStrike" baseline="0" dirty="0">
                        <a:solidFill>
                          <a:srgbClr val="FF216B"/>
                        </a:solidFill>
                        <a:latin typeface="標楷體"/>
                        <a:ea typeface="標楷體"/>
                      </a:rPr>
                      <a:t>社區發展及</a:t>
                    </a:r>
                  </a:p>
                  <a:p>
                    <a:pPr>
                      <a:defRPr sz="1600" b="0" i="0" u="none" strike="noStrike" baseline="0">
                        <a:solidFill>
                          <a:srgbClr val="FF216B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zh-TW" altLang="en-US" sz="1600" b="1" i="0" u="none" strike="noStrike" baseline="0" dirty="0">
                        <a:solidFill>
                          <a:srgbClr val="FF216B"/>
                        </a:solidFill>
                        <a:latin typeface="標楷體"/>
                        <a:ea typeface="標楷體"/>
                      </a:rPr>
                      <a:t>環境保護</a:t>
                    </a:r>
                    <a:r>
                      <a:rPr lang="zh-TW" altLang="en-US" sz="1600" b="1" i="0" u="none" strike="noStrike" baseline="0" dirty="0" smtClean="0">
                        <a:solidFill>
                          <a:srgbClr val="FF216B"/>
                        </a:solidFill>
                        <a:latin typeface="標楷體"/>
                        <a:ea typeface="標楷體"/>
                      </a:rPr>
                      <a:t>支出</a:t>
                    </a:r>
                    <a:endParaRPr lang="en-US" altLang="zh-TW" sz="1600" b="1" i="0" u="none" strike="noStrike" baseline="0" dirty="0" smtClean="0">
                      <a:solidFill>
                        <a:srgbClr val="FF216B"/>
                      </a:solidFill>
                      <a:latin typeface="標楷體"/>
                      <a:ea typeface="標楷體"/>
                    </a:endParaRPr>
                  </a:p>
                  <a:p>
                    <a:pPr>
                      <a:defRPr sz="1600" b="0" i="0" u="none" strike="noStrike" baseline="0">
                        <a:solidFill>
                          <a:srgbClr val="FF216B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en-US" altLang="zh-TW" sz="1600" b="1" i="0" u="none" strike="noStrike" baseline="0" dirty="0" smtClean="0">
                        <a:solidFill>
                          <a:srgbClr val="FF216B"/>
                        </a:solidFill>
                        <a:latin typeface="標楷體"/>
                        <a:ea typeface="標楷體"/>
                      </a:rPr>
                      <a:t>187</a:t>
                    </a:r>
                    <a:r>
                      <a:rPr lang="zh-TW" altLang="en-US" sz="1600" b="1" i="0" u="none" strike="noStrike" baseline="0" dirty="0" smtClean="0">
                        <a:solidFill>
                          <a:srgbClr val="FF216B"/>
                        </a:solidFill>
                        <a:latin typeface="標楷體"/>
                        <a:ea typeface="標楷體"/>
                      </a:rPr>
                      <a:t>億元</a:t>
                    </a:r>
                    <a:endParaRPr lang="zh-TW" altLang="en-US" sz="1600" b="1" i="0" u="none" strike="noStrike" baseline="0" dirty="0">
                      <a:solidFill>
                        <a:srgbClr val="FF216B"/>
                      </a:solidFill>
                      <a:latin typeface="標楷體"/>
                      <a:ea typeface="標楷體"/>
                    </a:endParaRPr>
                  </a:p>
                  <a:p>
                    <a:pPr>
                      <a:defRPr sz="1600" b="0" i="0" u="none" strike="noStrike" baseline="0">
                        <a:solidFill>
                          <a:srgbClr val="FF216B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en-US" altLang="zh-TW" sz="1600" b="1" i="0" u="none" strike="noStrike" baseline="0" dirty="0">
                        <a:solidFill>
                          <a:srgbClr val="FF216B"/>
                        </a:solidFill>
                        <a:latin typeface="標楷體"/>
                        <a:ea typeface="標楷體"/>
                      </a:rPr>
                      <a:t>0.9</a:t>
                    </a:r>
                    <a:r>
                      <a:rPr lang="zh-TW" altLang="en-US" sz="1600" b="1" i="0" u="none" strike="noStrike" baseline="0" dirty="0">
                        <a:solidFill>
                          <a:srgbClr val="FF216B"/>
                        </a:solidFill>
                        <a:latin typeface="標楷體"/>
                        <a:ea typeface="標楷體"/>
                      </a:rPr>
                      <a:t>％</a:t>
                    </a:r>
                    <a:endParaRPr lang="zh-TW" altLang="en-US" sz="1000" b="1" i="0" u="none" strike="noStrike" baseline="0" dirty="0">
                      <a:solidFill>
                        <a:srgbClr val="FF216B"/>
                      </a:solidFill>
                      <a:latin typeface="標楷體"/>
                      <a:ea typeface="標楷體"/>
                    </a:endParaRPr>
                  </a:p>
                </c:rich>
              </c:tx>
              <c:spPr>
                <a:noFill/>
                <a:ln w="25400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0.34396215202359165"/>
                  <c:y val="0.80021307073463055"/>
                </c:manualLayout>
              </c:layout>
              <c:tx>
                <c:rich>
                  <a:bodyPr/>
                  <a:lstStyle/>
                  <a:p>
                    <a:pPr>
                      <a:defRPr sz="1600" b="0" i="0" u="none" strike="noStrike" baseline="0">
                        <a:solidFill>
                          <a:srgbClr val="FF3F3F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zh-TW" altLang="zh-TW" sz="1600" b="1" i="0" u="none" strike="noStrike" baseline="0" dirty="0" smtClean="0">
                        <a:effectLst/>
                      </a:rPr>
                      <a:t>②</a:t>
                    </a:r>
                    <a:r>
                      <a:rPr lang="zh-TW" altLang="en-US" sz="1600" b="1" i="0" u="none" strike="noStrike" baseline="0" dirty="0" smtClean="0">
                        <a:solidFill>
                          <a:srgbClr val="FF3F3F"/>
                        </a:solidFill>
                        <a:latin typeface="標楷體"/>
                        <a:ea typeface="標楷體"/>
                      </a:rPr>
                      <a:t>教育科學</a:t>
                    </a:r>
                    <a:endParaRPr lang="en-US" altLang="zh-TW" sz="1600" b="1" i="0" u="none" strike="noStrike" baseline="0" dirty="0" smtClean="0">
                      <a:solidFill>
                        <a:srgbClr val="FF3F3F"/>
                      </a:solidFill>
                      <a:latin typeface="標楷體"/>
                      <a:ea typeface="標楷體"/>
                    </a:endParaRPr>
                  </a:p>
                  <a:p>
                    <a:pPr>
                      <a:defRPr sz="1600" b="0" i="0" u="none" strike="noStrike" baseline="0">
                        <a:solidFill>
                          <a:srgbClr val="FF3F3F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zh-TW" altLang="en-US" sz="1600" b="1" i="0" u="none" strike="noStrike" baseline="0" dirty="0" smtClean="0">
                        <a:solidFill>
                          <a:srgbClr val="FF3F3F"/>
                        </a:solidFill>
                        <a:latin typeface="標楷體"/>
                        <a:ea typeface="標楷體"/>
                      </a:rPr>
                      <a:t>文化支出</a:t>
                    </a:r>
                    <a:endParaRPr lang="en-US" altLang="zh-TW" sz="1600" b="1" i="0" u="none" strike="noStrike" baseline="0" dirty="0" smtClean="0">
                      <a:solidFill>
                        <a:srgbClr val="FF3F3F"/>
                      </a:solidFill>
                      <a:latin typeface="標楷體"/>
                      <a:ea typeface="標楷體"/>
                    </a:endParaRPr>
                  </a:p>
                  <a:p>
                    <a:pPr>
                      <a:defRPr sz="1600" b="0" i="0" u="none" strike="noStrike" baseline="0">
                        <a:solidFill>
                          <a:srgbClr val="FF3F3F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en-US" altLang="zh-TW" sz="1600" b="1" i="0" u="none" strike="noStrike" baseline="0" dirty="0" smtClean="0">
                        <a:solidFill>
                          <a:srgbClr val="FF3F3F"/>
                        </a:solidFill>
                        <a:latin typeface="標楷體"/>
                        <a:ea typeface="標楷體"/>
                      </a:rPr>
                      <a:t>4,030</a:t>
                    </a:r>
                    <a:r>
                      <a:rPr lang="zh-TW" altLang="en-US" sz="1600" b="1" i="0" u="none" strike="noStrike" baseline="0" dirty="0" smtClean="0">
                        <a:solidFill>
                          <a:srgbClr val="FF3F3F"/>
                        </a:solidFill>
                        <a:latin typeface="標楷體"/>
                        <a:ea typeface="標楷體"/>
                      </a:rPr>
                      <a:t>億元</a:t>
                    </a:r>
                    <a:endParaRPr lang="zh-TW" altLang="en-US" sz="1600" b="1" i="0" u="none" strike="noStrike" baseline="0" dirty="0">
                      <a:solidFill>
                        <a:srgbClr val="FF3F3F"/>
                      </a:solidFill>
                      <a:latin typeface="標楷體"/>
                      <a:ea typeface="標楷體"/>
                    </a:endParaRPr>
                  </a:p>
                  <a:p>
                    <a:pPr>
                      <a:defRPr sz="1600" b="0" i="0" u="none" strike="noStrike" baseline="0">
                        <a:solidFill>
                          <a:srgbClr val="FF3F3F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zh-TW" altLang="en-US" sz="1600" b="1" i="0" u="none" strike="noStrike" baseline="0" dirty="0">
                        <a:solidFill>
                          <a:srgbClr val="FF3F3F"/>
                        </a:solidFill>
                        <a:latin typeface="標楷體"/>
                        <a:ea typeface="標楷體"/>
                      </a:rPr>
                      <a:t>20.</a:t>
                    </a:r>
                    <a:r>
                      <a:rPr lang="en-US" altLang="zh-TW" sz="1600" b="1" i="0" u="none" strike="noStrike" baseline="0" dirty="0">
                        <a:solidFill>
                          <a:srgbClr val="FF3F3F"/>
                        </a:solidFill>
                        <a:latin typeface="標楷體"/>
                        <a:ea typeface="標楷體"/>
                      </a:rPr>
                      <a:t>2</a:t>
                    </a:r>
                    <a:r>
                      <a:rPr lang="zh-TW" altLang="en-US" sz="1600" b="1" i="0" u="none" strike="noStrike" baseline="0" dirty="0">
                        <a:solidFill>
                          <a:srgbClr val="FF3F3F"/>
                        </a:solidFill>
                        <a:latin typeface="標楷體"/>
                        <a:ea typeface="標楷體"/>
                      </a:rPr>
                      <a:t>％</a:t>
                    </a:r>
                    <a:endParaRPr lang="zh-TW" altLang="en-US" sz="1000" b="1" i="0" u="none" strike="noStrike" baseline="0" dirty="0">
                      <a:solidFill>
                        <a:srgbClr val="FF3F3F"/>
                      </a:solidFill>
                      <a:latin typeface="標楷體"/>
                      <a:ea typeface="標楷體"/>
                    </a:endParaRPr>
                  </a:p>
                </c:rich>
              </c:tx>
              <c:spPr>
                <a:noFill/>
                <a:ln w="25400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0.26581023636344914"/>
                  <c:y val="-1.7541023597063863E-2"/>
                </c:manualLayout>
              </c:layout>
              <c:tx>
                <c:rich>
                  <a:bodyPr/>
                  <a:lstStyle/>
                  <a:p>
                    <a:pPr>
                      <a:defRPr sz="1600" b="0" i="0" u="none" strike="noStrike" baseline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zh-TW" altLang="en-US" sz="1600" b="1" i="0" u="none" strike="noStrike" baseline="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標楷體"/>
                        <a:ea typeface="標楷體"/>
                      </a:rPr>
                      <a:t>退休撫</a:t>
                    </a:r>
                    <a:r>
                      <a:rPr lang="zh-TW" altLang="en-US" sz="1600" b="1" i="0" u="none" strike="noStrike" baseline="0" dirty="0" smtClean="0">
                        <a:solidFill>
                          <a:schemeClr val="accent3">
                            <a:lumMod val="50000"/>
                          </a:schemeClr>
                        </a:solidFill>
                        <a:latin typeface="標楷體"/>
                        <a:ea typeface="標楷體"/>
                      </a:rPr>
                      <a:t>卹</a:t>
                    </a:r>
                    <a:endParaRPr lang="en-US" altLang="zh-TW" sz="1600" b="1" i="0" u="none" strike="noStrike" baseline="0" dirty="0" smtClean="0">
                      <a:solidFill>
                        <a:schemeClr val="accent3">
                          <a:lumMod val="50000"/>
                        </a:schemeClr>
                      </a:solidFill>
                      <a:latin typeface="標楷體"/>
                      <a:ea typeface="標楷體"/>
                    </a:endParaRPr>
                  </a:p>
                  <a:p>
                    <a:pPr>
                      <a:defRPr sz="1600" b="0" i="0" u="none" strike="noStrike" baseline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en-US" altLang="zh-TW" sz="1600" b="1" i="0" u="none" strike="noStrike" baseline="0" dirty="0" smtClean="0">
                        <a:solidFill>
                          <a:schemeClr val="accent3">
                            <a:lumMod val="50000"/>
                          </a:schemeClr>
                        </a:solidFill>
                        <a:latin typeface="標楷體"/>
                        <a:ea typeface="標楷體"/>
                      </a:rPr>
                      <a:t>1,404</a:t>
                    </a:r>
                    <a:r>
                      <a:rPr lang="zh-TW" altLang="en-US" sz="1600" b="1" i="0" u="none" strike="noStrike" baseline="0" dirty="0" smtClean="0">
                        <a:solidFill>
                          <a:schemeClr val="accent3">
                            <a:lumMod val="50000"/>
                          </a:schemeClr>
                        </a:solidFill>
                        <a:latin typeface="標楷體"/>
                        <a:ea typeface="標楷體"/>
                      </a:rPr>
                      <a:t>億元</a:t>
                    </a:r>
                    <a:endParaRPr lang="zh-TW" altLang="en-US" sz="1600" b="1" i="0" u="none" strike="noStrike" baseline="0" dirty="0">
                      <a:solidFill>
                        <a:schemeClr val="accent3">
                          <a:lumMod val="50000"/>
                        </a:schemeClr>
                      </a:solidFill>
                      <a:latin typeface="標楷體"/>
                      <a:ea typeface="標楷體"/>
                    </a:endParaRPr>
                  </a:p>
                  <a:p>
                    <a:pPr>
                      <a:defRPr sz="1600" b="0" i="0" u="none" strike="noStrike" baseline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zh-TW" altLang="en-US" sz="1600" b="1" i="0" u="none" strike="noStrike" baseline="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標楷體"/>
                        <a:ea typeface="標楷體"/>
                      </a:rPr>
                      <a:t>支出</a:t>
                    </a:r>
                    <a:r>
                      <a:rPr lang="en-US" altLang="zh-TW" sz="1600" b="1" i="0" u="none" strike="noStrike" baseline="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標楷體"/>
                        <a:ea typeface="標楷體"/>
                      </a:rPr>
                      <a:t>7.0</a:t>
                    </a:r>
                    <a:r>
                      <a:rPr lang="zh-TW" altLang="en-US" sz="1600" b="1" i="0" u="none" strike="noStrike" baseline="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標楷體"/>
                        <a:ea typeface="標楷體"/>
                      </a:rPr>
                      <a:t>％</a:t>
                    </a:r>
                    <a:endParaRPr lang="zh-TW" altLang="en-US" sz="1000" b="1" i="0" u="none" strike="noStrike" baseline="0" dirty="0">
                      <a:solidFill>
                        <a:schemeClr val="accent3">
                          <a:lumMod val="50000"/>
                        </a:schemeClr>
                      </a:solidFill>
                      <a:latin typeface="標楷體"/>
                      <a:ea typeface="標楷體"/>
                    </a:endParaRPr>
                  </a:p>
                </c:rich>
              </c:tx>
              <c:spPr>
                <a:noFill/>
                <a:ln w="25400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-7.6151663559291219E-2"/>
                  <c:y val="-4.9474083114372347E-2"/>
                </c:manualLayout>
              </c:layout>
              <c:tx>
                <c:rich>
                  <a:bodyPr/>
                  <a:lstStyle/>
                  <a:p>
                    <a:pPr>
                      <a:defRPr sz="1600" b="0" i="0" u="none" strike="noStrike" baseline="0">
                        <a:solidFill>
                          <a:srgbClr val="FF66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zh-TW" altLang="en-US" sz="1600" b="1" i="0" u="none" strike="noStrike" baseline="0" dirty="0">
                        <a:solidFill>
                          <a:srgbClr val="FF6600"/>
                        </a:solidFill>
                        <a:latin typeface="標楷體"/>
                        <a:ea typeface="標楷體"/>
                      </a:rPr>
                      <a:t>補助</a:t>
                    </a:r>
                    <a:r>
                      <a:rPr lang="zh-TW" altLang="en-US" sz="1600" b="1" i="0" u="none" strike="noStrike" baseline="0" dirty="0" smtClean="0">
                        <a:solidFill>
                          <a:srgbClr val="FF6600"/>
                        </a:solidFill>
                        <a:latin typeface="標楷體"/>
                        <a:ea typeface="標楷體"/>
                      </a:rPr>
                      <a:t>及其他支出</a:t>
                    </a:r>
                    <a:endParaRPr lang="en-US" altLang="zh-TW" sz="1600" b="1" i="0" u="none" strike="noStrike" baseline="0" dirty="0" smtClean="0">
                      <a:solidFill>
                        <a:srgbClr val="FF6600"/>
                      </a:solidFill>
                      <a:latin typeface="標楷體"/>
                      <a:ea typeface="標楷體"/>
                    </a:endParaRPr>
                  </a:p>
                  <a:p>
                    <a:pPr>
                      <a:defRPr sz="1600" b="0" i="0" u="none" strike="noStrike" baseline="0">
                        <a:solidFill>
                          <a:srgbClr val="FF66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en-US" altLang="zh-TW" sz="1600" b="1" i="0" u="none" strike="noStrike" baseline="0" dirty="0" smtClean="0">
                        <a:solidFill>
                          <a:srgbClr val="FF6600"/>
                        </a:solidFill>
                        <a:latin typeface="標楷體"/>
                        <a:ea typeface="標楷體"/>
                      </a:rPr>
                      <a:t>674</a:t>
                    </a:r>
                    <a:r>
                      <a:rPr lang="zh-TW" altLang="en-US" sz="1600" b="1" i="0" u="none" strike="noStrike" baseline="0" dirty="0" smtClean="0">
                        <a:solidFill>
                          <a:srgbClr val="FF6600"/>
                        </a:solidFill>
                        <a:latin typeface="標楷體"/>
                        <a:ea typeface="標楷體"/>
                      </a:rPr>
                      <a:t>億元</a:t>
                    </a:r>
                    <a:endParaRPr lang="zh-TW" altLang="en-US" sz="1600" b="1" i="0" u="none" strike="noStrike" baseline="0" dirty="0">
                      <a:solidFill>
                        <a:srgbClr val="FF6600"/>
                      </a:solidFill>
                      <a:latin typeface="標楷體"/>
                      <a:ea typeface="標楷體"/>
                    </a:endParaRPr>
                  </a:p>
                  <a:p>
                    <a:pPr>
                      <a:defRPr sz="1600" b="0" i="0" u="none" strike="noStrike" baseline="0">
                        <a:solidFill>
                          <a:srgbClr val="FF66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zh-TW" altLang="en-US" sz="1600" b="1" i="0" u="none" strike="noStrike" baseline="0" dirty="0">
                        <a:solidFill>
                          <a:srgbClr val="FF6600"/>
                        </a:solidFill>
                        <a:latin typeface="標楷體"/>
                        <a:ea typeface="標楷體"/>
                      </a:rPr>
                      <a:t>3.</a:t>
                    </a:r>
                    <a:r>
                      <a:rPr lang="en-US" altLang="zh-TW" sz="1600" b="1" i="0" u="none" strike="noStrike" baseline="0" dirty="0">
                        <a:solidFill>
                          <a:srgbClr val="FF6600"/>
                        </a:solidFill>
                        <a:latin typeface="標楷體"/>
                        <a:ea typeface="標楷體"/>
                      </a:rPr>
                      <a:t>4</a:t>
                    </a:r>
                    <a:r>
                      <a:rPr lang="zh-TW" altLang="en-US" sz="1600" b="1" i="0" u="none" strike="noStrike" baseline="0" dirty="0">
                        <a:solidFill>
                          <a:srgbClr val="FF6600"/>
                        </a:solidFill>
                        <a:latin typeface="標楷體"/>
                        <a:ea typeface="標楷體"/>
                      </a:rPr>
                      <a:t>％</a:t>
                    </a:r>
                    <a:endParaRPr lang="zh-TW" altLang="en-US" sz="1000" b="1" i="0" u="none" strike="noStrike" baseline="0" dirty="0">
                      <a:solidFill>
                        <a:srgbClr val="FF6600"/>
                      </a:solidFill>
                      <a:latin typeface="標楷體"/>
                      <a:ea typeface="標楷體"/>
                    </a:endParaRPr>
                  </a:p>
                </c:rich>
              </c:tx>
              <c:spPr>
                <a:noFill/>
                <a:ln w="25400">
                  <a:noFill/>
                </a:ln>
              </c:spPr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-0.26785493851098602"/>
                  <c:y val="-9.8111428440582404E-2"/>
                </c:manualLayout>
              </c:layout>
              <c:tx>
                <c:rich>
                  <a:bodyPr/>
                  <a:lstStyle/>
                  <a:p>
                    <a:pPr>
                      <a:defRPr sz="1600" b="0" i="0" u="none" strike="noStrike" baseline="0">
                        <a:solidFill>
                          <a:srgbClr val="A29E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zh-TW" altLang="en-US" sz="1600" b="1" i="0" u="none" strike="noStrike" baseline="0" dirty="0">
                        <a:solidFill>
                          <a:srgbClr val="A29E00"/>
                        </a:solidFill>
                        <a:latin typeface="標楷體"/>
                        <a:ea typeface="標楷體"/>
                      </a:rPr>
                      <a:t>債務</a:t>
                    </a:r>
                    <a:r>
                      <a:rPr lang="zh-TW" altLang="en-US" sz="1600" b="1" i="0" u="none" strike="noStrike" baseline="0" dirty="0" smtClean="0">
                        <a:solidFill>
                          <a:srgbClr val="A29E00"/>
                        </a:solidFill>
                        <a:latin typeface="標楷體"/>
                        <a:ea typeface="標楷體"/>
                      </a:rPr>
                      <a:t>支出</a:t>
                    </a:r>
                    <a:endParaRPr lang="en-US" altLang="zh-TW" sz="1600" b="1" i="0" u="none" strike="noStrike" baseline="0" dirty="0" smtClean="0">
                      <a:solidFill>
                        <a:srgbClr val="A29E00"/>
                      </a:solidFill>
                      <a:latin typeface="標楷體"/>
                      <a:ea typeface="標楷體"/>
                    </a:endParaRPr>
                  </a:p>
                  <a:p>
                    <a:pPr>
                      <a:defRPr sz="1600" b="0" i="0" u="none" strike="noStrike" baseline="0">
                        <a:solidFill>
                          <a:srgbClr val="A29E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en-US" altLang="zh-TW" sz="1600" b="1" i="0" u="none" strike="noStrike" baseline="0" dirty="0" smtClean="0">
                        <a:solidFill>
                          <a:srgbClr val="A29E00"/>
                        </a:solidFill>
                        <a:latin typeface="標楷體"/>
                        <a:ea typeface="標楷體"/>
                      </a:rPr>
                      <a:t>1,158</a:t>
                    </a:r>
                    <a:r>
                      <a:rPr lang="zh-TW" altLang="en-US" sz="1600" b="1" i="0" u="none" strike="noStrike" baseline="0" dirty="0" smtClean="0">
                        <a:solidFill>
                          <a:srgbClr val="A29E00"/>
                        </a:solidFill>
                        <a:latin typeface="標楷體"/>
                        <a:ea typeface="標楷體"/>
                      </a:rPr>
                      <a:t>億元</a:t>
                    </a:r>
                    <a:endParaRPr lang="zh-TW" altLang="en-US" sz="1600" b="1" i="0" u="none" strike="noStrike" baseline="0" dirty="0">
                      <a:solidFill>
                        <a:srgbClr val="A29E00"/>
                      </a:solidFill>
                      <a:latin typeface="標楷體"/>
                      <a:ea typeface="標楷體"/>
                    </a:endParaRPr>
                  </a:p>
                  <a:p>
                    <a:pPr>
                      <a:defRPr sz="1600" b="0" i="0" u="none" strike="noStrike" baseline="0">
                        <a:solidFill>
                          <a:srgbClr val="A29E00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zh-TW" altLang="en-US" sz="1600" b="1" i="0" u="none" strike="noStrike" baseline="0" dirty="0">
                        <a:solidFill>
                          <a:srgbClr val="A29E00"/>
                        </a:solidFill>
                        <a:latin typeface="標楷體"/>
                        <a:ea typeface="標楷體"/>
                      </a:rPr>
                      <a:t>5.8％</a:t>
                    </a:r>
                    <a:endParaRPr lang="zh-TW" altLang="en-US" sz="1000" b="1" i="0" u="none" strike="noStrike" baseline="0" dirty="0">
                      <a:solidFill>
                        <a:srgbClr val="A29E00"/>
                      </a:solidFill>
                      <a:latin typeface="標楷體"/>
                      <a:ea typeface="標楷體"/>
                    </a:endParaRPr>
                  </a:p>
                </c:rich>
              </c:tx>
              <c:spPr>
                <a:noFill/>
                <a:ln w="25400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numFmt formatCode="0%" sourceLinked="0"/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600" b="0" i="0" u="none" strike="noStrike" baseline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zh-TW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</c:dLbls>
          <c:cat>
            <c:strRef>
              <c:f>歲出data!$A$1:$A$9</c:f>
              <c:strCache>
                <c:ptCount val="9"/>
                <c:pt idx="0">
                  <c:v>社會福利支出</c:v>
                </c:pt>
                <c:pt idx="1">
                  <c:v>教育科學文化支出</c:v>
                </c:pt>
                <c:pt idx="2">
                  <c:v>國防支出</c:v>
                </c:pt>
                <c:pt idx="3">
                  <c:v>經濟發展支出</c:v>
                </c:pt>
                <c:pt idx="4">
                  <c:v>一般政務支出</c:v>
                </c:pt>
                <c:pt idx="5">
                  <c:v>退休撫卹支出</c:v>
                </c:pt>
                <c:pt idx="6">
                  <c:v>債務支出</c:v>
                </c:pt>
                <c:pt idx="7">
                  <c:v>補助及其他支出</c:v>
                </c:pt>
                <c:pt idx="8">
                  <c:v>社區發展及環境保護支出</c:v>
                </c:pt>
              </c:strCache>
            </c:strRef>
          </c:cat>
          <c:val>
            <c:numRef>
              <c:f>歲出data!$B$1:$B$9</c:f>
              <c:numCache>
                <c:formatCode>#,##0.0_ </c:formatCode>
                <c:ptCount val="9"/>
                <c:pt idx="0">
                  <c:v>24.7</c:v>
                </c:pt>
                <c:pt idx="1">
                  <c:v>20.2</c:v>
                </c:pt>
                <c:pt idx="2">
                  <c:v>16.100000000000001</c:v>
                </c:pt>
                <c:pt idx="3">
                  <c:v>12.3</c:v>
                </c:pt>
                <c:pt idx="4">
                  <c:v>9.6</c:v>
                </c:pt>
                <c:pt idx="5">
                  <c:v>7</c:v>
                </c:pt>
                <c:pt idx="6">
                  <c:v>5.8</c:v>
                </c:pt>
                <c:pt idx="7">
                  <c:v>3.4</c:v>
                </c:pt>
                <c:pt idx="8">
                  <c:v>0.9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 w="25400">
          <a:noFill/>
        </a:ln>
      </c:spPr>
    </c:plotArea>
    <c:plotVisOnly val="1"/>
    <c:dispBlanksAs val="zero"/>
    <c:showDLblsOverMax val="0"/>
  </c:chart>
  <c:spPr>
    <a:noFill/>
    <a:ln w="9525">
      <a:noFill/>
    </a:ln>
  </c:spPr>
  <c:txPr>
    <a:bodyPr/>
    <a:lstStyle/>
    <a:p>
      <a:pPr>
        <a:defRPr sz="1000" b="0" i="0" u="none" strike="noStrike" baseline="0">
          <a:solidFill>
            <a:srgbClr val="0000FF"/>
          </a:solidFill>
          <a:latin typeface="Times New Roman"/>
          <a:ea typeface="Times New Roman"/>
          <a:cs typeface="Times New Roman"/>
        </a:defRPr>
      </a:pPr>
      <a:endParaRPr lang="zh-TW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FB4F8E5-5914-4DC4-A95D-214F04003747}" type="doc">
      <dgm:prSet loTypeId="urn:microsoft.com/office/officeart/2005/8/layout/vList2" loCatId="list" qsTypeId="urn:microsoft.com/office/officeart/2005/8/quickstyle/simple2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B4BCF0E2-38CA-4684-A034-FAB8B0E04E84}">
      <dgm:prSet phldrT="[文字]" custT="1"/>
      <dgm:spPr>
        <a:xfrm>
          <a:off x="0" y="46790"/>
          <a:ext cx="8352928" cy="492880"/>
        </a:xfrm>
        <a:prstGeom prst="roundRect">
          <a:avLst/>
        </a:prstGeom>
        <a:solidFill>
          <a:srgbClr val="C0504D">
            <a:hueOff val="0"/>
            <a:satOff val="0"/>
            <a:lumOff val="0"/>
            <a:alphaOff val="0"/>
          </a:srgbClr>
        </a:solidFill>
        <a:ln w="38100" cap="flat" cmpd="sng" algn="ctr">
          <a:noFill/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  <dgm:t>
        <a:bodyPr/>
        <a:lstStyle/>
        <a:p>
          <a:r>
            <a:rPr lang="zh-TW" altLang="en-US" sz="2400" b="1" dirty="0" smtClean="0">
              <a:solidFill>
                <a:sysClr val="window" lastClr="FFFFFF"/>
              </a:solidFill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在不增加差短、不增加舉債下重新檢討。</a:t>
          </a:r>
          <a:endParaRPr lang="zh-TW" altLang="en-US" sz="2400" b="1" dirty="0">
            <a:solidFill>
              <a:sysClr val="window" lastClr="FFFFFF"/>
            </a:solidFill>
            <a:latin typeface="標楷體" panose="03000509000000000000" pitchFamily="65" charset="-120"/>
            <a:ea typeface="標楷體" panose="03000509000000000000" pitchFamily="65" charset="-120"/>
            <a:cs typeface="+mn-cs"/>
          </a:endParaRPr>
        </a:p>
      </dgm:t>
    </dgm:pt>
    <dgm:pt modelId="{6D50656C-79EE-4906-AF3C-0BB282C47A6C}" type="parTrans" cxnId="{B3AD36BC-033E-494B-9D10-DF1F90B924AF}">
      <dgm:prSet/>
      <dgm:spPr/>
      <dgm:t>
        <a:bodyPr/>
        <a:lstStyle/>
        <a:p>
          <a:endParaRPr lang="zh-TW" altLang="en-US"/>
        </a:p>
      </dgm:t>
    </dgm:pt>
    <dgm:pt modelId="{614F4DD0-D88E-4F74-8CFD-8CF8B3C29464}" type="sibTrans" cxnId="{B3AD36BC-033E-494B-9D10-DF1F90B924AF}">
      <dgm:prSet/>
      <dgm:spPr/>
      <dgm:t>
        <a:bodyPr/>
        <a:lstStyle/>
        <a:p>
          <a:endParaRPr lang="zh-TW" altLang="en-US"/>
        </a:p>
      </dgm:t>
    </dgm:pt>
    <dgm:pt modelId="{4E0540F1-9445-46D1-900E-42AB54B5560A}">
      <dgm:prSet phldrT="[文字]" custT="1"/>
      <dgm:spPr>
        <a:xfrm>
          <a:off x="0" y="594391"/>
          <a:ext cx="8352928" cy="492880"/>
        </a:xfrm>
        <a:prstGeom prst="roundRect">
          <a:avLst/>
        </a:prstGeom>
        <a:solidFill>
          <a:srgbClr val="C0504D">
            <a:hueOff val="4681519"/>
            <a:satOff val="-5839"/>
            <a:lumOff val="1373"/>
            <a:alphaOff val="0"/>
          </a:srgbClr>
        </a:solidFill>
        <a:ln w="38100" cap="flat" cmpd="sng" algn="ctr">
          <a:noFill/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  <dgm:t>
        <a:bodyPr/>
        <a:lstStyle/>
        <a:p>
          <a:r>
            <a:rPr lang="zh-TW" altLang="en-US" sz="2400" b="1" dirty="0" smtClean="0">
              <a:solidFill>
                <a:sysClr val="window" lastClr="FFFFFF"/>
              </a:solidFill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調整原則</a:t>
          </a:r>
          <a:endParaRPr lang="zh-TW" altLang="en-US" sz="2400" b="1" dirty="0">
            <a:solidFill>
              <a:sysClr val="window" lastClr="FFFFFF"/>
            </a:solidFill>
            <a:latin typeface="標楷體" panose="03000509000000000000" pitchFamily="65" charset="-120"/>
            <a:ea typeface="標楷體" panose="03000509000000000000" pitchFamily="65" charset="-120"/>
            <a:cs typeface="+mn-cs"/>
          </a:endParaRPr>
        </a:p>
      </dgm:t>
    </dgm:pt>
    <dgm:pt modelId="{D8A9A8E0-CF36-4E00-8BD2-B57BD85AA572}" type="parTrans" cxnId="{86B3943E-6027-4C0F-97D0-7B5D722612BC}">
      <dgm:prSet/>
      <dgm:spPr/>
      <dgm:t>
        <a:bodyPr/>
        <a:lstStyle/>
        <a:p>
          <a:endParaRPr lang="zh-TW" altLang="en-US"/>
        </a:p>
      </dgm:t>
    </dgm:pt>
    <dgm:pt modelId="{D90227CC-7267-4F0E-8E7C-4033CD306A59}" type="sibTrans" cxnId="{86B3943E-6027-4C0F-97D0-7B5D722612BC}">
      <dgm:prSet/>
      <dgm:spPr/>
      <dgm:t>
        <a:bodyPr/>
        <a:lstStyle/>
        <a:p>
          <a:endParaRPr lang="zh-TW" altLang="en-US"/>
        </a:p>
      </dgm:t>
    </dgm:pt>
    <dgm:pt modelId="{8F2D014A-74E0-4C80-94AC-C8615171AB63}">
      <dgm:prSet phldrT="[文字]" custT="1"/>
      <dgm:spPr>
        <a:xfrm>
          <a:off x="0" y="1087271"/>
          <a:ext cx="8352928" cy="825929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pPr>
            <a:lnSpc>
              <a:spcPts val="3500"/>
            </a:lnSpc>
          </a:pPr>
          <a:r>
            <a:rPr lang="zh-TW" altLang="en-US" sz="24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本撙節及杜絕浪費之原則，依總統提示</a:t>
          </a:r>
          <a:r>
            <a:rPr lang="en-US" altLang="zh-TW" sz="24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7</a:t>
          </a:r>
          <a:r>
            <a:rPr lang="zh-TW" altLang="en-US" sz="24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項期許，檢討減列不必要開支。</a:t>
          </a:r>
          <a:endParaRPr lang="zh-TW" altLang="en-US" sz="24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標楷體" panose="03000509000000000000" pitchFamily="65" charset="-120"/>
            <a:ea typeface="標楷體" panose="03000509000000000000" pitchFamily="65" charset="-120"/>
            <a:cs typeface="+mn-cs"/>
          </a:endParaRPr>
        </a:p>
      </dgm:t>
    </dgm:pt>
    <dgm:pt modelId="{9D8F87F6-6B5F-4738-BB55-0A3E154065CA}" type="parTrans" cxnId="{8F910408-DCFA-467B-BE0D-A8DDEF454ABE}">
      <dgm:prSet/>
      <dgm:spPr/>
      <dgm:t>
        <a:bodyPr/>
        <a:lstStyle/>
        <a:p>
          <a:endParaRPr lang="zh-TW" altLang="en-US"/>
        </a:p>
      </dgm:t>
    </dgm:pt>
    <dgm:pt modelId="{A4DA8DEE-6F6E-4C1B-AB5E-7AFEC544601D}" type="sibTrans" cxnId="{8F910408-DCFA-467B-BE0D-A8DDEF454ABE}">
      <dgm:prSet/>
      <dgm:spPr/>
      <dgm:t>
        <a:bodyPr/>
        <a:lstStyle/>
        <a:p>
          <a:endParaRPr lang="zh-TW" altLang="en-US"/>
        </a:p>
      </dgm:t>
    </dgm:pt>
    <dgm:pt modelId="{FD31DD99-69EE-4188-AB3F-2F83C3CB0299}">
      <dgm:prSet phldrT="[文字]" custT="1"/>
      <dgm:spPr>
        <a:xfrm>
          <a:off x="0" y="1087271"/>
          <a:ext cx="8352928" cy="825929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pPr>
            <a:lnSpc>
              <a:spcPts val="3500"/>
            </a:lnSpc>
          </a:pPr>
          <a:r>
            <a:rPr lang="zh-TW" altLang="en-US" sz="24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新增計畫經費需求，應自行檢討減列原編歲出作為相對財源支應。</a:t>
          </a:r>
          <a:endParaRPr lang="zh-TW" altLang="en-US" sz="24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標楷體" panose="03000509000000000000" pitchFamily="65" charset="-120"/>
            <a:ea typeface="標楷體" panose="03000509000000000000" pitchFamily="65" charset="-120"/>
            <a:cs typeface="+mn-cs"/>
          </a:endParaRPr>
        </a:p>
      </dgm:t>
    </dgm:pt>
    <dgm:pt modelId="{1C82A6CD-4287-404F-AC0D-68B97E4FD4D2}" type="parTrans" cxnId="{8AFAB968-803F-4B5B-AF57-C4C02A25CD85}">
      <dgm:prSet/>
      <dgm:spPr/>
      <dgm:t>
        <a:bodyPr/>
        <a:lstStyle/>
        <a:p>
          <a:endParaRPr lang="zh-TW" altLang="en-US"/>
        </a:p>
      </dgm:t>
    </dgm:pt>
    <dgm:pt modelId="{74E91116-266C-4359-A284-C41CC8A5E9AE}" type="sibTrans" cxnId="{8AFAB968-803F-4B5B-AF57-C4C02A25CD85}">
      <dgm:prSet/>
      <dgm:spPr/>
      <dgm:t>
        <a:bodyPr/>
        <a:lstStyle/>
        <a:p>
          <a:endParaRPr lang="zh-TW" altLang="en-US"/>
        </a:p>
      </dgm:t>
    </dgm:pt>
    <dgm:pt modelId="{EA818CCA-8D3C-4B4B-8770-67E5714E6DAE}">
      <dgm:prSet phldrT="[文字]" custT="1"/>
      <dgm:spPr>
        <a:xfrm>
          <a:off x="0" y="1087271"/>
          <a:ext cx="8352928" cy="825929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pPr>
            <a:lnSpc>
              <a:spcPts val="3500"/>
            </a:lnSpc>
          </a:pPr>
          <a:r>
            <a:rPr lang="zh-TW" altLang="en-US" sz="24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因客觀情勢條件改變，或對近日外界所提建議，認為確屬合理且必要之部分，應予檢討修正。</a:t>
          </a:r>
          <a:endParaRPr lang="zh-TW" altLang="en-US" sz="24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標楷體" panose="03000509000000000000" pitchFamily="65" charset="-120"/>
            <a:ea typeface="標楷體" panose="03000509000000000000" pitchFamily="65" charset="-120"/>
            <a:cs typeface="+mn-cs"/>
          </a:endParaRPr>
        </a:p>
      </dgm:t>
    </dgm:pt>
    <dgm:pt modelId="{C1B75BED-4791-4FC3-B92A-38BFD57F7203}" type="parTrans" cxnId="{6B482B9B-4350-463C-889E-E2C13B1EB82D}">
      <dgm:prSet/>
      <dgm:spPr/>
      <dgm:t>
        <a:bodyPr/>
        <a:lstStyle/>
        <a:p>
          <a:endParaRPr lang="zh-TW" altLang="en-US"/>
        </a:p>
      </dgm:t>
    </dgm:pt>
    <dgm:pt modelId="{A0F5DEBF-3679-49CD-87C4-0D8F16BBD1B1}" type="sibTrans" cxnId="{6B482B9B-4350-463C-889E-E2C13B1EB82D}">
      <dgm:prSet/>
      <dgm:spPr/>
      <dgm:t>
        <a:bodyPr/>
        <a:lstStyle/>
        <a:p>
          <a:endParaRPr lang="zh-TW" altLang="en-US"/>
        </a:p>
      </dgm:t>
    </dgm:pt>
    <dgm:pt modelId="{A41CA3F5-7ED4-412E-8673-33C5BEDE2852}" type="pres">
      <dgm:prSet presAssocID="{CFB4F8E5-5914-4DC4-A95D-214F0400374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A267B733-4852-403A-A0CD-5DDFD930A3E4}" type="pres">
      <dgm:prSet presAssocID="{B4BCF0E2-38CA-4684-A034-FAB8B0E04E84}" presName="parentText" presStyleLbl="node1" presStyleIdx="0" presStyleCnt="2" custScaleY="43246" custLinFactY="-41513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040CFCE-2A1E-470E-B172-11790331D239}" type="pres">
      <dgm:prSet presAssocID="{614F4DD0-D88E-4F74-8CFD-8CF8B3C29464}" presName="spacer" presStyleCnt="0"/>
      <dgm:spPr/>
    </dgm:pt>
    <dgm:pt modelId="{7D052C87-4DC6-4EA7-9674-8A0D8946802A}" type="pres">
      <dgm:prSet presAssocID="{4E0540F1-9445-46D1-900E-42AB54B5560A}" presName="parentText" presStyleLbl="node1" presStyleIdx="1" presStyleCnt="2" custScaleY="43246" custLinFactNeighborY="-1369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5A088F6-255E-440B-9F1D-16600B267388}" type="pres">
      <dgm:prSet presAssocID="{4E0540F1-9445-46D1-900E-42AB54B5560A}" presName="childText" presStyleLbl="revTx" presStyleIdx="0" presStyleCnt="1" custLinFactNeighborY="-2847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137A9B19-E234-4CC7-846C-17C70143230F}" type="presOf" srcId="{8F2D014A-74E0-4C80-94AC-C8615171AB63}" destId="{05A088F6-255E-440B-9F1D-16600B267388}" srcOrd="0" destOrd="0" presId="urn:microsoft.com/office/officeart/2005/8/layout/vList2"/>
    <dgm:cxn modelId="{86B3943E-6027-4C0F-97D0-7B5D722612BC}" srcId="{CFB4F8E5-5914-4DC4-A95D-214F04003747}" destId="{4E0540F1-9445-46D1-900E-42AB54B5560A}" srcOrd="1" destOrd="0" parTransId="{D8A9A8E0-CF36-4E00-8BD2-B57BD85AA572}" sibTransId="{D90227CC-7267-4F0E-8E7C-4033CD306A59}"/>
    <dgm:cxn modelId="{2CE45001-5B76-4F57-9930-FC6A5843F942}" type="presOf" srcId="{FD31DD99-69EE-4188-AB3F-2F83C3CB0299}" destId="{05A088F6-255E-440B-9F1D-16600B267388}" srcOrd="0" destOrd="1" presId="urn:microsoft.com/office/officeart/2005/8/layout/vList2"/>
    <dgm:cxn modelId="{FE3709A9-EA9C-443C-86F8-1E73C21E8D26}" type="presOf" srcId="{CFB4F8E5-5914-4DC4-A95D-214F04003747}" destId="{A41CA3F5-7ED4-412E-8673-33C5BEDE2852}" srcOrd="0" destOrd="0" presId="urn:microsoft.com/office/officeart/2005/8/layout/vList2"/>
    <dgm:cxn modelId="{8AFAB968-803F-4B5B-AF57-C4C02A25CD85}" srcId="{4E0540F1-9445-46D1-900E-42AB54B5560A}" destId="{FD31DD99-69EE-4188-AB3F-2F83C3CB0299}" srcOrd="1" destOrd="0" parTransId="{1C82A6CD-4287-404F-AC0D-68B97E4FD4D2}" sibTransId="{74E91116-266C-4359-A284-C41CC8A5E9AE}"/>
    <dgm:cxn modelId="{6B482B9B-4350-463C-889E-E2C13B1EB82D}" srcId="{4E0540F1-9445-46D1-900E-42AB54B5560A}" destId="{EA818CCA-8D3C-4B4B-8770-67E5714E6DAE}" srcOrd="2" destOrd="0" parTransId="{C1B75BED-4791-4FC3-B92A-38BFD57F7203}" sibTransId="{A0F5DEBF-3679-49CD-87C4-0D8F16BBD1B1}"/>
    <dgm:cxn modelId="{15305A31-4F12-4589-9740-2F4A5EB83D2E}" type="presOf" srcId="{EA818CCA-8D3C-4B4B-8770-67E5714E6DAE}" destId="{05A088F6-255E-440B-9F1D-16600B267388}" srcOrd="0" destOrd="2" presId="urn:microsoft.com/office/officeart/2005/8/layout/vList2"/>
    <dgm:cxn modelId="{B3AD36BC-033E-494B-9D10-DF1F90B924AF}" srcId="{CFB4F8E5-5914-4DC4-A95D-214F04003747}" destId="{B4BCF0E2-38CA-4684-A034-FAB8B0E04E84}" srcOrd="0" destOrd="0" parTransId="{6D50656C-79EE-4906-AF3C-0BB282C47A6C}" sibTransId="{614F4DD0-D88E-4F74-8CFD-8CF8B3C29464}"/>
    <dgm:cxn modelId="{6D7B7707-3134-4C4D-A522-C23BC3B8F4C0}" type="presOf" srcId="{4E0540F1-9445-46D1-900E-42AB54B5560A}" destId="{7D052C87-4DC6-4EA7-9674-8A0D8946802A}" srcOrd="0" destOrd="0" presId="urn:microsoft.com/office/officeart/2005/8/layout/vList2"/>
    <dgm:cxn modelId="{8F910408-DCFA-467B-BE0D-A8DDEF454ABE}" srcId="{4E0540F1-9445-46D1-900E-42AB54B5560A}" destId="{8F2D014A-74E0-4C80-94AC-C8615171AB63}" srcOrd="0" destOrd="0" parTransId="{9D8F87F6-6B5F-4738-BB55-0A3E154065CA}" sibTransId="{A4DA8DEE-6F6E-4C1B-AB5E-7AFEC544601D}"/>
    <dgm:cxn modelId="{B57EA8C9-442F-490C-AAFA-74B41E2DE178}" type="presOf" srcId="{B4BCF0E2-38CA-4684-A034-FAB8B0E04E84}" destId="{A267B733-4852-403A-A0CD-5DDFD930A3E4}" srcOrd="0" destOrd="0" presId="urn:microsoft.com/office/officeart/2005/8/layout/vList2"/>
    <dgm:cxn modelId="{F4626BF3-BC0F-4CDB-8E1F-AA89385236DF}" type="presParOf" srcId="{A41CA3F5-7ED4-412E-8673-33C5BEDE2852}" destId="{A267B733-4852-403A-A0CD-5DDFD930A3E4}" srcOrd="0" destOrd="0" presId="urn:microsoft.com/office/officeart/2005/8/layout/vList2"/>
    <dgm:cxn modelId="{DFDE0D3A-A5B0-4CC6-BD5D-1639F095DEE5}" type="presParOf" srcId="{A41CA3F5-7ED4-412E-8673-33C5BEDE2852}" destId="{6040CFCE-2A1E-470E-B172-11790331D239}" srcOrd="1" destOrd="0" presId="urn:microsoft.com/office/officeart/2005/8/layout/vList2"/>
    <dgm:cxn modelId="{739C4952-057C-4E2D-A4B8-4372BCD87383}" type="presParOf" srcId="{A41CA3F5-7ED4-412E-8673-33C5BEDE2852}" destId="{7D052C87-4DC6-4EA7-9674-8A0D8946802A}" srcOrd="2" destOrd="0" presId="urn:microsoft.com/office/officeart/2005/8/layout/vList2"/>
    <dgm:cxn modelId="{A8AE2B39-4E3A-480B-BCCA-AB79AA20BA71}" type="presParOf" srcId="{A41CA3F5-7ED4-412E-8673-33C5BEDE2852}" destId="{05A088F6-255E-440B-9F1D-16600B267388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7E46A65-D07C-4A6A-B2B8-97815F391446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F980552A-AE0C-4653-93A9-F65E1ACE6049}">
      <dgm:prSet phldrT="[文字]"/>
      <dgm:spPr>
        <a:xfrm>
          <a:off x="0" y="90879"/>
          <a:ext cx="6096000" cy="936000"/>
        </a:xfrm>
        <a:prstGeom prst="roundRect">
          <a:avLst/>
        </a:prstGeom>
        <a:noFill/>
        <a:ln w="38100" cap="flat" cmpd="sng" algn="ctr">
          <a:solidFill>
            <a:schemeClr val="accent4">
              <a:lumMod val="75000"/>
            </a:schemeClr>
          </a:solidFill>
          <a:prstDash val="solid"/>
        </a:ln>
        <a:effectLst/>
      </dgm:spPr>
      <dgm:t>
        <a:bodyPr/>
        <a:lstStyle/>
        <a:p>
          <a:r>
            <a:rPr lang="zh-TW" altLang="en-US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歲入調增</a:t>
          </a:r>
          <a:r>
            <a:rPr lang="en-US" altLang="zh-TW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70</a:t>
          </a:r>
          <a:r>
            <a:rPr lang="zh-TW" altLang="en-US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億元，改列</a:t>
          </a:r>
          <a:r>
            <a:rPr lang="en-US" altLang="zh-TW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1</a:t>
          </a:r>
          <a:r>
            <a:rPr lang="zh-TW" altLang="en-US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兆</a:t>
          </a:r>
          <a:r>
            <a:rPr lang="en-US" altLang="zh-TW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8,974</a:t>
          </a:r>
          <a:r>
            <a:rPr lang="zh-TW" altLang="en-US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億元，較</a:t>
          </a:r>
          <a:r>
            <a:rPr lang="en-US" altLang="zh-TW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106</a:t>
          </a:r>
          <a:r>
            <a:rPr lang="zh-TW" altLang="en-US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年度增加</a:t>
          </a:r>
          <a:r>
            <a:rPr lang="en-US" altLang="zh-TW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563</a:t>
          </a:r>
          <a:r>
            <a:rPr lang="zh-TW" altLang="en-US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億元；歲出調增</a:t>
          </a:r>
          <a:r>
            <a:rPr lang="en-US" altLang="zh-TW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68</a:t>
          </a:r>
          <a:r>
            <a:rPr lang="zh-TW" altLang="en-US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億元，改列</a:t>
          </a:r>
          <a:r>
            <a:rPr lang="en-US" altLang="zh-TW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1</a:t>
          </a:r>
          <a:r>
            <a:rPr lang="zh-TW" altLang="en-US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兆</a:t>
          </a:r>
          <a:r>
            <a:rPr lang="en-US" altLang="zh-TW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9,918</a:t>
          </a:r>
          <a:r>
            <a:rPr lang="zh-TW" altLang="en-US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億元，較</a:t>
          </a:r>
          <a:r>
            <a:rPr lang="en-US" altLang="zh-TW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106</a:t>
          </a:r>
          <a:r>
            <a:rPr lang="zh-TW" altLang="en-US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年度增加</a:t>
          </a:r>
          <a:r>
            <a:rPr lang="en-US" altLang="zh-TW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178</a:t>
          </a:r>
          <a:r>
            <a:rPr lang="zh-TW" altLang="en-US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億元；歲出成長</a:t>
          </a:r>
          <a:r>
            <a:rPr lang="en-US" altLang="zh-TW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0.9%</a:t>
          </a:r>
          <a:r>
            <a:rPr lang="zh-TW" altLang="en-US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低於歲入成長</a:t>
          </a:r>
          <a:r>
            <a:rPr lang="en-US" altLang="zh-TW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3.1%</a:t>
          </a:r>
          <a:r>
            <a:rPr lang="zh-TW" altLang="en-US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。 </a:t>
          </a:r>
          <a:endParaRPr lang="zh-TW" altLang="en-US" dirty="0">
            <a:solidFill>
              <a:schemeClr val="tx1"/>
            </a:solidFill>
            <a:latin typeface="Calibri"/>
            <a:ea typeface="新細明體"/>
            <a:cs typeface="+mn-cs"/>
          </a:endParaRPr>
        </a:p>
      </dgm:t>
    </dgm:pt>
    <dgm:pt modelId="{35119647-53B6-4A3F-8FB0-7CBB55520E4A}" type="parTrans" cxnId="{6E4BE25D-D144-4006-932B-C6BD2C76FE75}">
      <dgm:prSet/>
      <dgm:spPr/>
      <dgm:t>
        <a:bodyPr/>
        <a:lstStyle/>
        <a:p>
          <a:endParaRPr lang="zh-TW" altLang="en-US"/>
        </a:p>
      </dgm:t>
    </dgm:pt>
    <dgm:pt modelId="{A43739E9-77FD-4107-9926-FDC118F93FFF}" type="sibTrans" cxnId="{6E4BE25D-D144-4006-932B-C6BD2C76FE75}">
      <dgm:prSet/>
      <dgm:spPr/>
      <dgm:t>
        <a:bodyPr/>
        <a:lstStyle/>
        <a:p>
          <a:endParaRPr lang="zh-TW" altLang="en-US"/>
        </a:p>
      </dgm:t>
    </dgm:pt>
    <dgm:pt modelId="{269D910F-9CD0-4A41-80ED-E08CDC61D49F}">
      <dgm:prSet phldrT="[文字]"/>
      <dgm:spPr>
        <a:xfrm>
          <a:off x="0" y="1072959"/>
          <a:ext cx="6096000" cy="936000"/>
        </a:xfrm>
        <a:prstGeom prst="roundRect">
          <a:avLst/>
        </a:prstGeom>
        <a:noFill/>
        <a:ln w="38100" cap="flat" cmpd="sng" algn="ctr">
          <a:solidFill>
            <a:schemeClr val="accent3">
              <a:lumMod val="75000"/>
            </a:schemeClr>
          </a:solidFill>
          <a:prstDash val="solid"/>
        </a:ln>
        <a:effectLst/>
      </dgm:spPr>
      <dgm:t>
        <a:bodyPr/>
        <a:lstStyle/>
        <a:p>
          <a:r>
            <a:rPr lang="zh-TW" altLang="en-US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歲入歲出差短調減</a:t>
          </a:r>
          <a:r>
            <a:rPr lang="en-US" altLang="zh-TW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2</a:t>
          </a:r>
          <a:r>
            <a:rPr lang="zh-TW" altLang="en-US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億元，改列</a:t>
          </a:r>
          <a:r>
            <a:rPr lang="en-US" altLang="zh-TW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944</a:t>
          </a:r>
          <a:r>
            <a:rPr lang="zh-TW" altLang="en-US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億元，較</a:t>
          </a:r>
          <a:r>
            <a:rPr lang="en-US" altLang="zh-TW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106</a:t>
          </a:r>
          <a:r>
            <a:rPr lang="zh-TW" altLang="en-US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年度減少</a:t>
          </a:r>
          <a:r>
            <a:rPr lang="en-US" altLang="zh-TW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385</a:t>
          </a:r>
          <a:r>
            <a:rPr lang="zh-TW" altLang="en-US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億元，約減</a:t>
          </a:r>
          <a:r>
            <a:rPr lang="en-US" altLang="zh-TW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29</a:t>
          </a:r>
          <a:r>
            <a:rPr lang="zh-TW" altLang="en-US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％；債務還本調增</a:t>
          </a:r>
          <a:r>
            <a:rPr lang="en-US" altLang="zh-TW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2</a:t>
          </a:r>
          <a:r>
            <a:rPr lang="zh-TW" altLang="en-US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億元，改列</a:t>
          </a:r>
          <a:r>
            <a:rPr lang="en-US" altLang="zh-TW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792</a:t>
          </a:r>
          <a:r>
            <a:rPr lang="zh-TW" altLang="en-US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億元，較</a:t>
          </a:r>
          <a:r>
            <a:rPr lang="en-US" altLang="zh-TW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106</a:t>
          </a:r>
          <a:r>
            <a:rPr lang="zh-TW" altLang="en-US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年度增加</a:t>
          </a:r>
          <a:r>
            <a:rPr lang="en-US" altLang="zh-TW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52</a:t>
          </a:r>
          <a:r>
            <a:rPr lang="zh-TW" altLang="en-US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億元，約增</a:t>
          </a:r>
          <a:r>
            <a:rPr lang="en-US" altLang="zh-TW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7</a:t>
          </a:r>
          <a:r>
            <a:rPr lang="zh-TW" altLang="en-US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％。</a:t>
          </a:r>
          <a:endParaRPr lang="zh-TW" altLang="en-US" dirty="0">
            <a:solidFill>
              <a:schemeClr val="tx1"/>
            </a:solidFill>
            <a:latin typeface="Calibri"/>
            <a:ea typeface="新細明體"/>
            <a:cs typeface="+mn-cs"/>
          </a:endParaRPr>
        </a:p>
      </dgm:t>
    </dgm:pt>
    <dgm:pt modelId="{2F8762A2-38FE-4576-A8C4-C19F02368DAD}" type="parTrans" cxnId="{E9B6C25B-715E-473E-8542-4E1086D132DD}">
      <dgm:prSet/>
      <dgm:spPr/>
      <dgm:t>
        <a:bodyPr/>
        <a:lstStyle/>
        <a:p>
          <a:endParaRPr lang="zh-TW" altLang="en-US"/>
        </a:p>
      </dgm:t>
    </dgm:pt>
    <dgm:pt modelId="{F69E3341-2C90-41DF-80A0-B9252921078F}" type="sibTrans" cxnId="{E9B6C25B-715E-473E-8542-4E1086D132DD}">
      <dgm:prSet/>
      <dgm:spPr/>
      <dgm:t>
        <a:bodyPr/>
        <a:lstStyle/>
        <a:p>
          <a:endParaRPr lang="zh-TW" altLang="en-US"/>
        </a:p>
      </dgm:t>
    </dgm:pt>
    <dgm:pt modelId="{252C37F4-B471-4D2C-93AC-224829E6F471}">
      <dgm:prSet phldrT="[文字]"/>
      <dgm:spPr>
        <a:xfrm>
          <a:off x="0" y="2055039"/>
          <a:ext cx="6096000" cy="936000"/>
        </a:xfrm>
        <a:prstGeom prst="roundRect">
          <a:avLst/>
        </a:prstGeom>
        <a:noFill/>
        <a:ln w="38100" cap="flat" cmpd="sng" algn="ctr">
          <a:solidFill>
            <a:schemeClr val="bg2">
              <a:lumMod val="60000"/>
              <a:lumOff val="40000"/>
            </a:schemeClr>
          </a:solidFill>
          <a:prstDash val="solid"/>
        </a:ln>
        <a:effectLst/>
      </dgm:spPr>
      <dgm:t>
        <a:bodyPr/>
        <a:lstStyle/>
        <a:p>
          <a:r>
            <a:rPr lang="en-US" altLang="zh-TW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107</a:t>
          </a:r>
          <a:r>
            <a:rPr lang="zh-TW" altLang="en-US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年度債務舉借</a:t>
          </a:r>
          <a:r>
            <a:rPr lang="en-US" altLang="zh-TW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1,736</a:t>
          </a:r>
          <a:r>
            <a:rPr lang="zh-TW" altLang="en-US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億元，較</a:t>
          </a:r>
          <a:r>
            <a:rPr lang="en-US" altLang="zh-TW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106</a:t>
          </a:r>
          <a:r>
            <a:rPr lang="zh-TW" altLang="en-US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年度減少</a:t>
          </a:r>
          <a:r>
            <a:rPr lang="en-US" altLang="zh-TW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333</a:t>
          </a:r>
          <a:r>
            <a:rPr lang="zh-TW" altLang="en-US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億元，約減</a:t>
          </a:r>
          <a:r>
            <a:rPr lang="en-US" altLang="zh-TW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16.1</a:t>
          </a:r>
          <a:r>
            <a:rPr lang="zh-TW" altLang="en-US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％，其占歲出比率</a:t>
          </a:r>
          <a:r>
            <a:rPr lang="en-US" altLang="zh-TW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8.7%</a:t>
          </a:r>
          <a:r>
            <a:rPr lang="zh-TW" altLang="en-US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，亦較</a:t>
          </a:r>
          <a:r>
            <a:rPr lang="en-US" altLang="zh-TW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106</a:t>
          </a:r>
          <a:r>
            <a:rPr lang="zh-TW" altLang="en-US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年度減少</a:t>
          </a:r>
          <a:r>
            <a:rPr lang="en-US" altLang="zh-TW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1.8</a:t>
          </a:r>
          <a:r>
            <a:rPr lang="zh-TW" altLang="en-US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個百分點 。</a:t>
          </a:r>
          <a:endParaRPr lang="zh-TW" altLang="en-US" dirty="0">
            <a:solidFill>
              <a:schemeClr val="tx1"/>
            </a:solidFill>
            <a:latin typeface="Calibri"/>
            <a:ea typeface="新細明體"/>
            <a:cs typeface="+mn-cs"/>
          </a:endParaRPr>
        </a:p>
      </dgm:t>
    </dgm:pt>
    <dgm:pt modelId="{19091FAE-C688-4BE0-A44C-6F9E13B8E97D}" type="parTrans" cxnId="{F3C7F238-C7CF-4ADE-A968-AAA09EF1310C}">
      <dgm:prSet/>
      <dgm:spPr/>
      <dgm:t>
        <a:bodyPr/>
        <a:lstStyle/>
        <a:p>
          <a:endParaRPr lang="zh-TW" altLang="en-US"/>
        </a:p>
      </dgm:t>
    </dgm:pt>
    <dgm:pt modelId="{AD81CBB7-CE13-420C-810F-B877E848738C}" type="sibTrans" cxnId="{F3C7F238-C7CF-4ADE-A968-AAA09EF1310C}">
      <dgm:prSet/>
      <dgm:spPr/>
      <dgm:t>
        <a:bodyPr/>
        <a:lstStyle/>
        <a:p>
          <a:endParaRPr lang="zh-TW" altLang="en-US"/>
        </a:p>
      </dgm:t>
    </dgm:pt>
    <dgm:pt modelId="{AB99CB8D-1F83-46CA-BA38-299F85386A20}">
      <dgm:prSet phldrT="[文字]"/>
      <dgm:spPr>
        <a:xfrm>
          <a:off x="0" y="3037120"/>
          <a:ext cx="6096000" cy="936000"/>
        </a:xfrm>
        <a:prstGeom prst="roundRect">
          <a:avLst/>
        </a:prstGeom>
        <a:noFill/>
        <a:ln w="38100" cap="flat" cmpd="sng" algn="ctr">
          <a:solidFill>
            <a:schemeClr val="accent5">
              <a:lumMod val="60000"/>
              <a:lumOff val="40000"/>
            </a:schemeClr>
          </a:solidFill>
          <a:prstDash val="solid"/>
        </a:ln>
        <a:effectLst/>
      </dgm:spPr>
      <dgm:t>
        <a:bodyPr/>
        <a:lstStyle/>
        <a:p>
          <a:r>
            <a:rPr lang="zh-TW" altLang="en-US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累計債務未償餘額占前</a:t>
          </a:r>
          <a:r>
            <a:rPr lang="en-US" altLang="zh-TW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3</a:t>
          </a:r>
          <a:r>
            <a:rPr lang="zh-TW" altLang="en-US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年度名目</a:t>
          </a:r>
          <a:r>
            <a:rPr lang="en-US" altLang="zh-TW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GDP</a:t>
          </a:r>
          <a:r>
            <a:rPr lang="zh-TW" altLang="en-US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平均數</a:t>
          </a:r>
          <a:r>
            <a:rPr lang="en-US" altLang="zh-TW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33.4%</a:t>
          </a:r>
          <a:r>
            <a:rPr lang="zh-TW" altLang="en-US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，較</a:t>
          </a:r>
          <a:r>
            <a:rPr lang="en-US" altLang="zh-TW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106</a:t>
          </a:r>
          <a:r>
            <a:rPr lang="zh-TW" altLang="en-US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年度僅微幅增加</a:t>
          </a:r>
          <a:r>
            <a:rPr lang="en-US" altLang="zh-TW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0.4</a:t>
          </a:r>
          <a:r>
            <a:rPr lang="zh-TW" altLang="en-US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個百分點，較公債法規定之債限</a:t>
          </a:r>
          <a:r>
            <a:rPr lang="en-US" altLang="zh-TW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40.6%</a:t>
          </a:r>
          <a:r>
            <a:rPr lang="zh-TW" altLang="en-US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，尚有</a:t>
          </a:r>
          <a:r>
            <a:rPr lang="en-US" altLang="zh-TW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7.2</a:t>
          </a:r>
          <a:r>
            <a:rPr lang="zh-TW" altLang="en-US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個百分點（可舉債空間約</a:t>
          </a:r>
          <a:r>
            <a:rPr lang="en-US" altLang="zh-TW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1.2</a:t>
          </a:r>
          <a:r>
            <a:rPr lang="zh-TW" altLang="en-US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兆元）。</a:t>
          </a:r>
          <a:endParaRPr lang="zh-TW" altLang="en-US" dirty="0">
            <a:solidFill>
              <a:schemeClr val="tx1"/>
            </a:solidFill>
            <a:latin typeface="Calibri"/>
            <a:ea typeface="新細明體"/>
            <a:cs typeface="+mn-cs"/>
          </a:endParaRPr>
        </a:p>
      </dgm:t>
    </dgm:pt>
    <dgm:pt modelId="{91DA72E2-CFAC-4624-9531-A187B4CA6B3B}" type="parTrans" cxnId="{63296B2C-5399-4BCA-BC10-EB21B04A1749}">
      <dgm:prSet/>
      <dgm:spPr/>
      <dgm:t>
        <a:bodyPr/>
        <a:lstStyle/>
        <a:p>
          <a:endParaRPr lang="zh-TW" altLang="en-US"/>
        </a:p>
      </dgm:t>
    </dgm:pt>
    <dgm:pt modelId="{FEC9B735-CA9D-4F34-A16D-F4E7D7132DBA}" type="sibTrans" cxnId="{63296B2C-5399-4BCA-BC10-EB21B04A1749}">
      <dgm:prSet/>
      <dgm:spPr/>
      <dgm:t>
        <a:bodyPr/>
        <a:lstStyle/>
        <a:p>
          <a:endParaRPr lang="zh-TW" altLang="en-US"/>
        </a:p>
      </dgm:t>
    </dgm:pt>
    <dgm:pt modelId="{F9FAE965-E723-4835-86C5-3CEC091EC87F}" type="pres">
      <dgm:prSet presAssocID="{A7E46A65-D07C-4A6A-B2B8-97815F39144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C69B80C4-1AE7-43AE-B400-980F317AAB03}" type="pres">
      <dgm:prSet presAssocID="{F980552A-AE0C-4653-93A9-F65E1ACE6049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891876F-C83E-435B-8984-6CA6ED89C7D8}" type="pres">
      <dgm:prSet presAssocID="{A43739E9-77FD-4107-9926-FDC118F93FFF}" presName="spacer" presStyleCnt="0"/>
      <dgm:spPr/>
    </dgm:pt>
    <dgm:pt modelId="{D47599AC-AB26-418A-8755-E759AA109AEB}" type="pres">
      <dgm:prSet presAssocID="{269D910F-9CD0-4A41-80ED-E08CDC61D49F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427A187-531A-46D2-9867-11526E020486}" type="pres">
      <dgm:prSet presAssocID="{F69E3341-2C90-41DF-80A0-B9252921078F}" presName="spacer" presStyleCnt="0"/>
      <dgm:spPr/>
    </dgm:pt>
    <dgm:pt modelId="{E6D03D02-2D25-4535-8A24-2F0559D518A7}" type="pres">
      <dgm:prSet presAssocID="{252C37F4-B471-4D2C-93AC-224829E6F471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AEF9C6C-0CEA-44CD-B7D3-3BFC27A4676C}" type="pres">
      <dgm:prSet presAssocID="{AD81CBB7-CE13-420C-810F-B877E848738C}" presName="spacer" presStyleCnt="0"/>
      <dgm:spPr/>
    </dgm:pt>
    <dgm:pt modelId="{873980F1-1711-425A-BA8C-911CA41F5B55}" type="pres">
      <dgm:prSet presAssocID="{AB99CB8D-1F83-46CA-BA38-299F85386A20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E9B6C25B-715E-473E-8542-4E1086D132DD}" srcId="{A7E46A65-D07C-4A6A-B2B8-97815F391446}" destId="{269D910F-9CD0-4A41-80ED-E08CDC61D49F}" srcOrd="1" destOrd="0" parTransId="{2F8762A2-38FE-4576-A8C4-C19F02368DAD}" sibTransId="{F69E3341-2C90-41DF-80A0-B9252921078F}"/>
    <dgm:cxn modelId="{F3C7F238-C7CF-4ADE-A968-AAA09EF1310C}" srcId="{A7E46A65-D07C-4A6A-B2B8-97815F391446}" destId="{252C37F4-B471-4D2C-93AC-224829E6F471}" srcOrd="2" destOrd="0" parTransId="{19091FAE-C688-4BE0-A44C-6F9E13B8E97D}" sibTransId="{AD81CBB7-CE13-420C-810F-B877E848738C}"/>
    <dgm:cxn modelId="{28600043-5629-45B5-91BA-A50A08574593}" type="presOf" srcId="{269D910F-9CD0-4A41-80ED-E08CDC61D49F}" destId="{D47599AC-AB26-418A-8755-E759AA109AEB}" srcOrd="0" destOrd="0" presId="urn:microsoft.com/office/officeart/2005/8/layout/vList2"/>
    <dgm:cxn modelId="{63296B2C-5399-4BCA-BC10-EB21B04A1749}" srcId="{A7E46A65-D07C-4A6A-B2B8-97815F391446}" destId="{AB99CB8D-1F83-46CA-BA38-299F85386A20}" srcOrd="3" destOrd="0" parTransId="{91DA72E2-CFAC-4624-9531-A187B4CA6B3B}" sibTransId="{FEC9B735-CA9D-4F34-A16D-F4E7D7132DBA}"/>
    <dgm:cxn modelId="{1B1CEAF1-3DB4-4B1D-8EC8-D37791F8C1FA}" type="presOf" srcId="{252C37F4-B471-4D2C-93AC-224829E6F471}" destId="{E6D03D02-2D25-4535-8A24-2F0559D518A7}" srcOrd="0" destOrd="0" presId="urn:microsoft.com/office/officeart/2005/8/layout/vList2"/>
    <dgm:cxn modelId="{6E4BE25D-D144-4006-932B-C6BD2C76FE75}" srcId="{A7E46A65-D07C-4A6A-B2B8-97815F391446}" destId="{F980552A-AE0C-4653-93A9-F65E1ACE6049}" srcOrd="0" destOrd="0" parTransId="{35119647-53B6-4A3F-8FB0-7CBB55520E4A}" sibTransId="{A43739E9-77FD-4107-9926-FDC118F93FFF}"/>
    <dgm:cxn modelId="{64B3A3DE-5FA4-413C-871B-5722D5D60928}" type="presOf" srcId="{F980552A-AE0C-4653-93A9-F65E1ACE6049}" destId="{C69B80C4-1AE7-43AE-B400-980F317AAB03}" srcOrd="0" destOrd="0" presId="urn:microsoft.com/office/officeart/2005/8/layout/vList2"/>
    <dgm:cxn modelId="{26AB2139-254F-4521-8B3F-1540CAC10BB2}" type="presOf" srcId="{AB99CB8D-1F83-46CA-BA38-299F85386A20}" destId="{873980F1-1711-425A-BA8C-911CA41F5B55}" srcOrd="0" destOrd="0" presId="urn:microsoft.com/office/officeart/2005/8/layout/vList2"/>
    <dgm:cxn modelId="{E887C4D5-772D-4C0A-9CE9-E1EA148B0625}" type="presOf" srcId="{A7E46A65-D07C-4A6A-B2B8-97815F391446}" destId="{F9FAE965-E723-4835-86C5-3CEC091EC87F}" srcOrd="0" destOrd="0" presId="urn:microsoft.com/office/officeart/2005/8/layout/vList2"/>
    <dgm:cxn modelId="{33949ECE-F425-4735-A757-3F097B43BD2E}" type="presParOf" srcId="{F9FAE965-E723-4835-86C5-3CEC091EC87F}" destId="{C69B80C4-1AE7-43AE-B400-980F317AAB03}" srcOrd="0" destOrd="0" presId="urn:microsoft.com/office/officeart/2005/8/layout/vList2"/>
    <dgm:cxn modelId="{528D3A71-4920-4737-86C2-1F5DD7C28117}" type="presParOf" srcId="{F9FAE965-E723-4835-86C5-3CEC091EC87F}" destId="{8891876F-C83E-435B-8984-6CA6ED89C7D8}" srcOrd="1" destOrd="0" presId="urn:microsoft.com/office/officeart/2005/8/layout/vList2"/>
    <dgm:cxn modelId="{91CB8929-691E-447A-9113-8E7F1D94F4F2}" type="presParOf" srcId="{F9FAE965-E723-4835-86C5-3CEC091EC87F}" destId="{D47599AC-AB26-418A-8755-E759AA109AEB}" srcOrd="2" destOrd="0" presId="urn:microsoft.com/office/officeart/2005/8/layout/vList2"/>
    <dgm:cxn modelId="{3F04F9D9-BEBB-4FE8-944E-E494716D504F}" type="presParOf" srcId="{F9FAE965-E723-4835-86C5-3CEC091EC87F}" destId="{0427A187-531A-46D2-9867-11526E020486}" srcOrd="3" destOrd="0" presId="urn:microsoft.com/office/officeart/2005/8/layout/vList2"/>
    <dgm:cxn modelId="{55AD2D58-4D1A-411B-9BF2-CFC026F691EE}" type="presParOf" srcId="{F9FAE965-E723-4835-86C5-3CEC091EC87F}" destId="{E6D03D02-2D25-4535-8A24-2F0559D518A7}" srcOrd="4" destOrd="0" presId="urn:microsoft.com/office/officeart/2005/8/layout/vList2"/>
    <dgm:cxn modelId="{CCB41AFE-0CD8-42A6-834D-1CDE0AA40620}" type="presParOf" srcId="{F9FAE965-E723-4835-86C5-3CEC091EC87F}" destId="{AAEF9C6C-0CEA-44CD-B7D3-3BFC27A4676C}" srcOrd="5" destOrd="0" presId="urn:microsoft.com/office/officeart/2005/8/layout/vList2"/>
    <dgm:cxn modelId="{F372892B-F96D-4770-98F6-DE63EDC3F937}" type="presParOf" srcId="{F9FAE965-E723-4835-86C5-3CEC091EC87F}" destId="{873980F1-1711-425A-BA8C-911CA41F5B55}" srcOrd="6" destOrd="0" presId="urn:microsoft.com/office/officeart/2005/8/layout/vList2"/>
  </dgm:cxnLst>
  <dgm:bg>
    <a:noFill/>
  </dgm:bg>
  <dgm:whole>
    <a:ln w="38100"/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67B733-4852-403A-A0CD-5DDFD930A3E4}">
      <dsp:nvSpPr>
        <dsp:cNvPr id="0" name=""/>
        <dsp:cNvSpPr/>
      </dsp:nvSpPr>
      <dsp:spPr>
        <a:xfrm>
          <a:off x="0" y="0"/>
          <a:ext cx="8352928" cy="518121"/>
        </a:xfrm>
        <a:prstGeom prst="roundRect">
          <a:avLst/>
        </a:prstGeom>
        <a:solidFill>
          <a:srgbClr val="C0504D">
            <a:hueOff val="0"/>
            <a:satOff val="0"/>
            <a:lumOff val="0"/>
            <a:alphaOff val="0"/>
          </a:srgbClr>
        </a:solidFill>
        <a:ln w="38100" cap="flat" cmpd="sng" algn="ctr">
          <a:noFill/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solidFill>
                <a:sysClr val="window" lastClr="FFFFFF"/>
              </a:solidFill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在不增加差短、不增加舉債下重新檢討。</a:t>
          </a:r>
          <a:endParaRPr lang="zh-TW" altLang="en-US" sz="2400" b="1" kern="1200" dirty="0">
            <a:solidFill>
              <a:sysClr val="window" lastClr="FFFFFF"/>
            </a:solidFill>
            <a:latin typeface="標楷體" panose="03000509000000000000" pitchFamily="65" charset="-120"/>
            <a:ea typeface="標楷體" panose="03000509000000000000" pitchFamily="65" charset="-120"/>
            <a:cs typeface="+mn-cs"/>
          </a:endParaRPr>
        </a:p>
      </dsp:txBody>
      <dsp:txXfrm>
        <a:off x="25293" y="25293"/>
        <a:ext cx="8302342" cy="467535"/>
      </dsp:txXfrm>
    </dsp:sp>
    <dsp:sp modelId="{7D052C87-4DC6-4EA7-9674-8A0D8946802A}">
      <dsp:nvSpPr>
        <dsp:cNvPr id="0" name=""/>
        <dsp:cNvSpPr/>
      </dsp:nvSpPr>
      <dsp:spPr>
        <a:xfrm>
          <a:off x="0" y="792102"/>
          <a:ext cx="8352928" cy="518121"/>
        </a:xfrm>
        <a:prstGeom prst="roundRect">
          <a:avLst/>
        </a:prstGeom>
        <a:solidFill>
          <a:srgbClr val="C0504D">
            <a:hueOff val="4681519"/>
            <a:satOff val="-5839"/>
            <a:lumOff val="1373"/>
            <a:alphaOff val="0"/>
          </a:srgbClr>
        </a:solidFill>
        <a:ln w="38100" cap="flat" cmpd="sng" algn="ctr">
          <a:noFill/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solidFill>
                <a:sysClr val="window" lastClr="FFFFFF"/>
              </a:solidFill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調整原則</a:t>
          </a:r>
          <a:endParaRPr lang="zh-TW" altLang="en-US" sz="2400" b="1" kern="1200" dirty="0">
            <a:solidFill>
              <a:sysClr val="window" lastClr="FFFFFF"/>
            </a:solidFill>
            <a:latin typeface="標楷體" panose="03000509000000000000" pitchFamily="65" charset="-120"/>
            <a:ea typeface="標楷體" panose="03000509000000000000" pitchFamily="65" charset="-120"/>
            <a:cs typeface="+mn-cs"/>
          </a:endParaRPr>
        </a:p>
      </dsp:txBody>
      <dsp:txXfrm>
        <a:off x="25293" y="817395"/>
        <a:ext cx="8302342" cy="467535"/>
      </dsp:txXfrm>
    </dsp:sp>
    <dsp:sp modelId="{05A088F6-255E-440B-9F1D-16600B267388}">
      <dsp:nvSpPr>
        <dsp:cNvPr id="0" name=""/>
        <dsp:cNvSpPr/>
      </dsp:nvSpPr>
      <dsp:spPr>
        <a:xfrm>
          <a:off x="0" y="1368156"/>
          <a:ext cx="8352928" cy="29145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5205" tIns="30480" rIns="170688" bIns="30480" numCol="1" spcCol="1270" anchor="t" anchorCtr="0">
          <a:noAutofit/>
        </a:bodyPr>
        <a:lstStyle/>
        <a:p>
          <a:pPr marL="228600" lvl="1" indent="-228600" algn="l" defTabSz="1066800">
            <a:lnSpc>
              <a:spcPts val="35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zh-TW" altLang="en-US" sz="24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本撙節及杜絕浪費之原則，依總統提示</a:t>
          </a:r>
          <a:r>
            <a:rPr lang="en-US" altLang="zh-TW" sz="24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7</a:t>
          </a:r>
          <a:r>
            <a:rPr lang="zh-TW" altLang="en-US" sz="24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項期許，檢討減列不必要開支。</a:t>
          </a:r>
          <a:endParaRPr lang="zh-TW" altLang="en-US" sz="24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標楷體" panose="03000509000000000000" pitchFamily="65" charset="-120"/>
            <a:ea typeface="標楷體" panose="03000509000000000000" pitchFamily="65" charset="-120"/>
            <a:cs typeface="+mn-cs"/>
          </a:endParaRPr>
        </a:p>
        <a:p>
          <a:pPr marL="228600" lvl="1" indent="-228600" algn="l" defTabSz="1066800">
            <a:lnSpc>
              <a:spcPts val="35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zh-TW" altLang="en-US" sz="24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新增計畫經費需求，應自行檢討減列原編歲出作為相對財源支應。</a:t>
          </a:r>
          <a:endParaRPr lang="zh-TW" altLang="en-US" sz="24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標楷體" panose="03000509000000000000" pitchFamily="65" charset="-120"/>
            <a:ea typeface="標楷體" panose="03000509000000000000" pitchFamily="65" charset="-120"/>
            <a:cs typeface="+mn-cs"/>
          </a:endParaRPr>
        </a:p>
        <a:p>
          <a:pPr marL="228600" lvl="1" indent="-228600" algn="l" defTabSz="1066800">
            <a:lnSpc>
              <a:spcPts val="35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zh-TW" altLang="en-US" sz="24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因客觀情勢條件改變，或對近日外界所提建議，認為確屬合理且必要之部分，應予檢討修正。</a:t>
          </a:r>
          <a:endParaRPr lang="zh-TW" altLang="en-US" sz="24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標楷體" panose="03000509000000000000" pitchFamily="65" charset="-120"/>
            <a:ea typeface="標楷體" panose="03000509000000000000" pitchFamily="65" charset="-120"/>
            <a:cs typeface="+mn-cs"/>
          </a:endParaRPr>
        </a:p>
      </dsp:txBody>
      <dsp:txXfrm>
        <a:off x="0" y="1368156"/>
        <a:ext cx="8352928" cy="291456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9B80C4-1AE7-43AE-B400-980F317AAB03}">
      <dsp:nvSpPr>
        <dsp:cNvPr id="0" name=""/>
        <dsp:cNvSpPr/>
      </dsp:nvSpPr>
      <dsp:spPr>
        <a:xfrm>
          <a:off x="0" y="101767"/>
          <a:ext cx="7848872" cy="1170000"/>
        </a:xfrm>
        <a:prstGeom prst="roundRect">
          <a:avLst/>
        </a:prstGeom>
        <a:noFill/>
        <a:ln w="38100" cap="flat" cmpd="sng" algn="ctr">
          <a:solidFill>
            <a:schemeClr val="accent4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歲入調增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70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億元，改列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1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兆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8,974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億元，較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106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年度增加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563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億元；歲出調增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68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億元，改列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1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兆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9,918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億元，較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106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年度增加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178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億元；歲出成長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0.9%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低於歲入成長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3.1%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。 </a:t>
          </a:r>
          <a:endParaRPr lang="zh-TW" altLang="en-US" sz="2000" kern="1200" dirty="0">
            <a:solidFill>
              <a:schemeClr val="tx1"/>
            </a:solidFill>
            <a:latin typeface="Calibri"/>
            <a:ea typeface="新細明體"/>
            <a:cs typeface="+mn-cs"/>
          </a:endParaRPr>
        </a:p>
      </dsp:txBody>
      <dsp:txXfrm>
        <a:off x="57115" y="158882"/>
        <a:ext cx="7734642" cy="1055770"/>
      </dsp:txXfrm>
    </dsp:sp>
    <dsp:sp modelId="{D47599AC-AB26-418A-8755-E759AA109AEB}">
      <dsp:nvSpPr>
        <dsp:cNvPr id="0" name=""/>
        <dsp:cNvSpPr/>
      </dsp:nvSpPr>
      <dsp:spPr>
        <a:xfrm>
          <a:off x="0" y="1329368"/>
          <a:ext cx="7848872" cy="1170000"/>
        </a:xfrm>
        <a:prstGeom prst="roundRect">
          <a:avLst/>
        </a:prstGeom>
        <a:noFill/>
        <a:ln w="38100" cap="flat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歲入歲出差短調減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2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億元，改列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944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億元，較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106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年度減少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385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億元，約減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29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％；債務還本調增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2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億元，改列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792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億元，較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106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年度增加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52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億元，約增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7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％。</a:t>
          </a:r>
          <a:endParaRPr lang="zh-TW" altLang="en-US" sz="2000" kern="1200" dirty="0">
            <a:solidFill>
              <a:schemeClr val="tx1"/>
            </a:solidFill>
            <a:latin typeface="Calibri"/>
            <a:ea typeface="新細明體"/>
            <a:cs typeface="+mn-cs"/>
          </a:endParaRPr>
        </a:p>
      </dsp:txBody>
      <dsp:txXfrm>
        <a:off x="57115" y="1386483"/>
        <a:ext cx="7734642" cy="1055770"/>
      </dsp:txXfrm>
    </dsp:sp>
    <dsp:sp modelId="{E6D03D02-2D25-4535-8A24-2F0559D518A7}">
      <dsp:nvSpPr>
        <dsp:cNvPr id="0" name=""/>
        <dsp:cNvSpPr/>
      </dsp:nvSpPr>
      <dsp:spPr>
        <a:xfrm>
          <a:off x="0" y="2556968"/>
          <a:ext cx="7848872" cy="1170000"/>
        </a:xfrm>
        <a:prstGeom prst="roundRect">
          <a:avLst/>
        </a:prstGeom>
        <a:noFill/>
        <a:ln w="38100" cap="flat" cmpd="sng" algn="ctr">
          <a:solidFill>
            <a:schemeClr val="bg2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107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年度債務舉借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1,736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億元，較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106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年度減少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333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億元，約減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16.1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％，其占歲出比率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8.7%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，亦較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106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年度減少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1.8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個百分點 。</a:t>
          </a:r>
          <a:endParaRPr lang="zh-TW" altLang="en-US" sz="2000" kern="1200" dirty="0">
            <a:solidFill>
              <a:schemeClr val="tx1"/>
            </a:solidFill>
            <a:latin typeface="Calibri"/>
            <a:ea typeface="新細明體"/>
            <a:cs typeface="+mn-cs"/>
          </a:endParaRPr>
        </a:p>
      </dsp:txBody>
      <dsp:txXfrm>
        <a:off x="57115" y="2614083"/>
        <a:ext cx="7734642" cy="1055770"/>
      </dsp:txXfrm>
    </dsp:sp>
    <dsp:sp modelId="{873980F1-1711-425A-BA8C-911CA41F5B55}">
      <dsp:nvSpPr>
        <dsp:cNvPr id="0" name=""/>
        <dsp:cNvSpPr/>
      </dsp:nvSpPr>
      <dsp:spPr>
        <a:xfrm>
          <a:off x="0" y="3784568"/>
          <a:ext cx="7848872" cy="1170000"/>
        </a:xfrm>
        <a:prstGeom prst="roundRect">
          <a:avLst/>
        </a:prstGeom>
        <a:noFill/>
        <a:ln w="38100" cap="flat" cmpd="sng" algn="ctr">
          <a:solidFill>
            <a:schemeClr val="accent5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累計債務未償餘額占前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3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年度名目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GDP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平均數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33.4%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，較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106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年度僅微幅增加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0.4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個百分點，較公債法規定之債限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40.6%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，尚有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7.2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個百分點（可舉債空間約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1.2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+mn-cs"/>
            </a:rPr>
            <a:t>兆元）。</a:t>
          </a:r>
          <a:endParaRPr lang="zh-TW" altLang="en-US" sz="2000" kern="1200" dirty="0">
            <a:solidFill>
              <a:schemeClr val="tx1"/>
            </a:solidFill>
            <a:latin typeface="Calibri"/>
            <a:ea typeface="新細明體"/>
            <a:cs typeface="+mn-cs"/>
          </a:endParaRPr>
        </a:p>
      </dsp:txBody>
      <dsp:txXfrm>
        <a:off x="57115" y="3841683"/>
        <a:ext cx="7734642" cy="10557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4957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1" tIns="45716" rIns="91431" bIns="45716" numCol="1" anchor="t" anchorCtr="0" compatLnSpc="1">
            <a:prstTxWarp prst="textNoShape">
              <a:avLst/>
            </a:prstTxWarp>
          </a:bodyPr>
          <a:lstStyle>
            <a:lvl1pPr defTabSz="915988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 bwMode="auto">
          <a:xfrm>
            <a:off x="3856038" y="0"/>
            <a:ext cx="294957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1" tIns="45716" rIns="91431" bIns="45716" numCol="1" anchor="t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pPr>
              <a:defRPr/>
            </a:pPr>
            <a:fld id="{3399E5BF-E15E-4FAA-9635-6CBB9C424E99}" type="datetimeFigureOut">
              <a:rPr lang="zh-TW" altLang="en-US"/>
              <a:pPr>
                <a:defRPr/>
              </a:pPr>
              <a:t>2017/9/13</a:t>
            </a:fld>
            <a:endParaRPr lang="en-US" alt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 bwMode="auto">
          <a:xfrm>
            <a:off x="0" y="9440863"/>
            <a:ext cx="294957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1" tIns="45716" rIns="91431" bIns="45716" numCol="1" anchor="b" anchorCtr="0" compatLnSpc="1">
            <a:prstTxWarp prst="textNoShape">
              <a:avLst/>
            </a:prstTxWarp>
          </a:bodyPr>
          <a:lstStyle>
            <a:lvl1pPr defTabSz="915988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 bwMode="auto">
          <a:xfrm>
            <a:off x="3856038" y="9440863"/>
            <a:ext cx="294957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1" tIns="45716" rIns="91431" bIns="45716" numCol="1" anchor="b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pPr>
              <a:defRPr/>
            </a:pPr>
            <a:fld id="{9040C6BD-1CB0-44E1-B574-4CCF35BFDBDC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1511986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5116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50" tIns="45775" rIns="91550" bIns="45775" numCol="1" anchor="t" anchorCtr="0" compatLnSpc="1">
            <a:prstTxWarp prst="textNoShape">
              <a:avLst/>
            </a:prstTxWarp>
          </a:bodyPr>
          <a:lstStyle>
            <a:lvl1pPr defTabSz="915988"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4450" y="0"/>
            <a:ext cx="295116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50" tIns="45775" rIns="91550" bIns="45775" numCol="1" anchor="t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pPr>
              <a:defRPr/>
            </a:pPr>
            <a:fld id="{F267B288-9234-4FAF-8E6F-5F949965A647}" type="datetimeFigureOut">
              <a:rPr lang="zh-TW" altLang="en-US"/>
              <a:pPr>
                <a:defRPr/>
              </a:pPr>
              <a:t>2017/9/13</a:t>
            </a:fld>
            <a:endParaRPr lang="en-US" altLang="zh-TW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0750" y="746125"/>
            <a:ext cx="4967288" cy="37258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1038" y="4721225"/>
            <a:ext cx="5445125" cy="447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50" tIns="45775" rIns="91550" bIns="4577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按一下以編輯母片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0863"/>
            <a:ext cx="295116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50" tIns="45775" rIns="91550" bIns="45775" numCol="1" anchor="b" anchorCtr="0" compatLnSpc="1">
            <a:prstTxWarp prst="textNoShape">
              <a:avLst/>
            </a:prstTxWarp>
          </a:bodyPr>
          <a:lstStyle>
            <a:lvl1pPr defTabSz="915988"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4450" y="9440863"/>
            <a:ext cx="295116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50" tIns="45775" rIns="91550" bIns="45775" numCol="1" anchor="b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pPr>
              <a:defRPr/>
            </a:pPr>
            <a:fld id="{52EA72FC-83C6-4BC9-8CAB-F7ED04F936EE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9049309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FF5313-2001-4FCA-9EB7-D436DA050FEB}" type="datetime1">
              <a:rPr lang="zh-TW" altLang="en-US"/>
              <a:pPr>
                <a:defRPr/>
              </a:pPr>
              <a:t>2017/9/13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5A6732-C8D9-44D0-94EA-9E7DFB5D774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A35F54-7169-4E23-9456-A4A8677A066F}" type="datetime1">
              <a:rPr lang="zh-TW" altLang="en-US"/>
              <a:pPr>
                <a:defRPr/>
              </a:pPr>
              <a:t>2017/9/13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9ED107-C056-4B4C-A944-929A6CC6CCB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962B53-6569-4BF7-BD6C-23D37695F2AD}" type="datetime1">
              <a:rPr lang="zh-TW" altLang="en-US"/>
              <a:pPr>
                <a:defRPr/>
              </a:pPr>
              <a:t>2017/9/13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A6DCE3-98F2-4F98-8D68-654C6C31DFA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38EAEF-D70C-4848-AC12-FE05F09BD9A2}" type="datetime1">
              <a:rPr lang="zh-TW" altLang="en-US"/>
              <a:pPr>
                <a:defRPr/>
              </a:pPr>
              <a:t>2017/9/13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D36DEA-E847-4C34-9B06-A41B9B07F6B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769485-DE9D-46D4-8B27-FB0C7827C7C6}" type="datetime1">
              <a:rPr lang="zh-TW" altLang="en-US"/>
              <a:pPr>
                <a:defRPr/>
              </a:pPr>
              <a:t>2017/9/13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10E2CD-B5AF-428A-B8C3-6AF358258C0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9EBF46-8BFA-4180-8564-CBAB0D87A789}" type="datetime1">
              <a:rPr lang="zh-TW" altLang="en-US"/>
              <a:pPr>
                <a:defRPr/>
              </a:pPr>
              <a:t>2017/9/13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EBC59E-DF0F-4790-AA59-3CF3B91A36F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833525-6048-4F4C-942B-8A3EAF43F932}" type="datetime1">
              <a:rPr lang="zh-TW" altLang="en-US"/>
              <a:pPr>
                <a:defRPr/>
              </a:pPr>
              <a:t>2017/9/13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7E99BF-3385-4013-8408-DAA3F797572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18835D-369B-4B16-880B-EE8B32262871}" type="datetime1">
              <a:rPr lang="zh-TW" altLang="en-US"/>
              <a:pPr>
                <a:defRPr/>
              </a:pPr>
              <a:t>2017/9/13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755BE4-FCF6-4E55-A708-59281BF7381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1631C5-42A8-4331-982C-4133BDFF374D}" type="datetime1">
              <a:rPr lang="zh-TW" altLang="en-US"/>
              <a:pPr>
                <a:defRPr/>
              </a:pPr>
              <a:t>2017/9/13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390E83-405E-4DE6-B827-14C48874576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52F80E-3973-461E-82A2-3C47F7E5345E}" type="datetime1">
              <a:rPr lang="zh-TW" altLang="en-US"/>
              <a:pPr>
                <a:defRPr/>
              </a:pPr>
              <a:t>2017/9/13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5C5F5E-EF24-4618-9A14-D22ABF3655C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A513F2-884A-4718-9505-1F7589FD9E99}" type="datetime1">
              <a:rPr lang="zh-TW" altLang="en-US"/>
              <a:pPr>
                <a:defRPr/>
              </a:pPr>
              <a:t>2017/9/13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5CCBF6-ECCF-4E9B-A65F-33F90759291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zh-TW" altLang="en-US" noProof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A09713-396C-4BED-81E8-60945C29A124}" type="datetime1">
              <a:rPr lang="zh-TW" altLang="en-US"/>
              <a:pPr>
                <a:defRPr/>
              </a:pPr>
              <a:t>2017/9/13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452188-8253-4DDC-ABAD-BE4CEDE44B1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D748B35A-96F1-474F-B785-CA5C7DBE69EF}" type="datetime1">
              <a:rPr lang="zh-TW" altLang="en-US"/>
              <a:pPr>
                <a:defRPr/>
              </a:pPr>
              <a:t>2017/9/13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kumimoji="0"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09F2EF6D-D304-4D34-80F1-0326D787838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5" r:id="rId2"/>
    <p:sldLayoutId id="2147483754" r:id="rId3"/>
    <p:sldLayoutId id="2147483753" r:id="rId4"/>
    <p:sldLayoutId id="2147483752" r:id="rId5"/>
    <p:sldLayoutId id="2147483751" r:id="rId6"/>
    <p:sldLayoutId id="2147483750" r:id="rId7"/>
    <p:sldLayoutId id="2147483749" r:id="rId8"/>
    <p:sldLayoutId id="2147483748" r:id="rId9"/>
    <p:sldLayoutId id="2147483747" r:id="rId10"/>
    <p:sldLayoutId id="2147483746" r:id="rId11"/>
    <p:sldLayoutId id="2147483745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內容版面配置區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BF9F48-91FE-4994-9828-BACC2F6DD155}" type="slidenum">
              <a:rPr lang="zh-TW" altLang="en-US"/>
              <a:pPr>
                <a:defRPr/>
              </a:pPr>
              <a:t>1</a:t>
            </a:fld>
            <a:endParaRPr lang="zh-TW" altLang="en-US"/>
          </a:p>
        </p:txBody>
      </p:sp>
      <p:sp>
        <p:nvSpPr>
          <p:cNvPr id="6" name="投影片編號版面配置區 5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A5B7E866-3B6C-46DC-8625-05116F35DCA6}" type="slidenum">
              <a:rPr kumimoji="0" lang="zh-TW" altLang="en-US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</a:t>
            </a:fld>
            <a:endParaRPr kumimoji="0" lang="zh-TW" altLang="en-US" sz="1200">
              <a:solidFill>
                <a:schemeClr val="tx1">
                  <a:tint val="7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6388" name="文字方塊 4"/>
          <p:cNvSpPr txBox="1">
            <a:spLocks noChangeArrowheads="1"/>
          </p:cNvSpPr>
          <p:nvPr/>
        </p:nvSpPr>
        <p:spPr bwMode="auto">
          <a:xfrm>
            <a:off x="3132138" y="4221163"/>
            <a:ext cx="287972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 sz="2800" b="1">
                <a:latin typeface="標楷體" pitchFamily="65" charset="-120"/>
                <a:ea typeface="標楷體" pitchFamily="65" charset="-120"/>
              </a:rPr>
              <a:t>行政院主計總處</a:t>
            </a:r>
          </a:p>
        </p:txBody>
      </p:sp>
      <p:sp>
        <p:nvSpPr>
          <p:cNvPr id="16389" name="文字方塊 5"/>
          <p:cNvSpPr txBox="1">
            <a:spLocks noChangeArrowheads="1"/>
          </p:cNvSpPr>
          <p:nvPr/>
        </p:nvSpPr>
        <p:spPr bwMode="auto">
          <a:xfrm>
            <a:off x="3851275" y="4797425"/>
            <a:ext cx="1389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zh-TW" sz="2400" b="1" dirty="0" smtClean="0">
                <a:latin typeface="Times New Roman" pitchFamily="18" charset="0"/>
                <a:cs typeface="Times New Roman" pitchFamily="18" charset="0"/>
              </a:rPr>
              <a:t>106.9.14</a:t>
            </a:r>
            <a:endParaRPr kumimoji="0" lang="zh-TW" alt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90" name="Rectangle 7"/>
          <p:cNvSpPr>
            <a:spLocks noChangeArrowheads="1"/>
          </p:cNvSpPr>
          <p:nvPr/>
        </p:nvSpPr>
        <p:spPr bwMode="auto">
          <a:xfrm>
            <a:off x="611188" y="2009775"/>
            <a:ext cx="7777162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US" altLang="zh-TW" sz="4800" b="1" dirty="0">
                <a:latin typeface="標楷體" pitchFamily="65" charset="-120"/>
                <a:ea typeface="標楷體" pitchFamily="65" charset="-120"/>
              </a:rPr>
              <a:t>107</a:t>
            </a:r>
            <a:r>
              <a:rPr lang="zh-TW" altLang="en-US" sz="4800" b="1" dirty="0">
                <a:latin typeface="標楷體" pitchFamily="65" charset="-120"/>
                <a:ea typeface="標楷體" pitchFamily="65" charset="-120"/>
              </a:rPr>
              <a:t>年度中央政府總預算案</a:t>
            </a:r>
            <a:endParaRPr lang="zh-HK" altLang="en-US" sz="4800" b="1" dirty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7E99BF-3385-4013-8408-DAA3F7975721}" type="slidenum">
              <a:rPr lang="zh-TW" altLang="en-US" smtClean="0"/>
              <a:pPr>
                <a:defRPr/>
              </a:pPr>
              <a:t>2</a:t>
            </a:fld>
            <a:endParaRPr lang="zh-TW" altLang="en-US"/>
          </a:p>
        </p:txBody>
      </p:sp>
      <p:sp>
        <p:nvSpPr>
          <p:cNvPr id="6" name="Rectangle 472"/>
          <p:cNvSpPr>
            <a:spLocks noChangeArrowheads="1"/>
          </p:cNvSpPr>
          <p:nvPr/>
        </p:nvSpPr>
        <p:spPr bwMode="auto">
          <a:xfrm>
            <a:off x="2555776" y="253873"/>
            <a:ext cx="3954929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7" dist="17961" dir="2700000">
              <a:srgbClr val="999999"/>
            </a:prstShdw>
          </a:effectLst>
        </p:spPr>
        <p:txBody>
          <a:bodyPr wrap="none">
            <a:spAutoFit/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2800" b="1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預算重編原則及結果</a:t>
            </a:r>
            <a:r>
              <a:rPr kumimoji="0" lang="en-US" altLang="zh-TW" sz="28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kumimoji="0" lang="en-US" altLang="zh-TW" sz="2800" b="1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1)</a:t>
            </a:r>
          </a:p>
        </p:txBody>
      </p:sp>
      <p:graphicFrame>
        <p:nvGraphicFramePr>
          <p:cNvPr id="9" name="資料庫圖表 8"/>
          <p:cNvGraphicFramePr/>
          <p:nvPr>
            <p:extLst>
              <p:ext uri="{D42A27DB-BD31-4B8C-83A1-F6EECF244321}">
                <p14:modId xmlns:p14="http://schemas.microsoft.com/office/powerpoint/2010/main" val="108088362"/>
              </p:ext>
            </p:extLst>
          </p:nvPr>
        </p:nvGraphicFramePr>
        <p:xfrm>
          <a:off x="395536" y="1052736"/>
          <a:ext cx="8352928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089464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7E99BF-3385-4013-8408-DAA3F7975721}" type="slidenum">
              <a:rPr lang="zh-TW" altLang="en-US" smtClean="0"/>
              <a:pPr>
                <a:defRPr/>
              </a:pPr>
              <a:t>3</a:t>
            </a:fld>
            <a:endParaRPr lang="zh-TW" altLang="en-US"/>
          </a:p>
        </p:txBody>
      </p:sp>
      <p:graphicFrame>
        <p:nvGraphicFramePr>
          <p:cNvPr id="3" name="內容版面配置區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56350223"/>
              </p:ext>
            </p:extLst>
          </p:nvPr>
        </p:nvGraphicFramePr>
        <p:xfrm>
          <a:off x="418439" y="908720"/>
          <a:ext cx="8229601" cy="5499208"/>
        </p:xfrm>
        <a:graphic>
          <a:graphicData uri="http://schemas.openxmlformats.org/drawingml/2006/table">
            <a:tbl>
              <a:tblPr firstRow="1" bandRow="1"/>
              <a:tblGrid>
                <a:gridCol w="1450504"/>
                <a:gridCol w="864096"/>
                <a:gridCol w="864096"/>
                <a:gridCol w="864096"/>
                <a:gridCol w="4186809"/>
              </a:tblGrid>
              <a:tr h="64807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項目</a:t>
                      </a:r>
                      <a:endParaRPr lang="zh-TW" altLang="en-US" sz="1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9BBB59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12700" cap="flat" cmpd="sng" algn="ctr">
                      <a:solidFill>
                        <a:srgbClr val="9BBB59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BBB59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9BBB59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BBB5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原編數</a:t>
                      </a:r>
                      <a:endParaRPr lang="zh-TW" altLang="en-US" sz="1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BBB59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BBB59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9BBB59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BBB5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改列數</a:t>
                      </a:r>
                      <a:endParaRPr lang="zh-TW" altLang="en-US" sz="1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BBB59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BBB59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9BBB59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BBB5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差異數</a:t>
                      </a:r>
                      <a:endParaRPr lang="zh-TW" altLang="en-US" sz="1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BBB59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BBB59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9BBB59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BBB5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調整說明</a:t>
                      </a:r>
                      <a:endParaRPr lang="zh-TW" altLang="en-US" sz="1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9BBB59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BBB59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9BBB59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9BBB59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BBB59"/>
                    </a:solidFill>
                  </a:tcPr>
                </a:tc>
              </a:tr>
              <a:tr h="76956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zh-TW" altLang="en-US" sz="20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歲入</a:t>
                      </a:r>
                      <a:endParaRPr lang="zh-TW" altLang="en-US" sz="2000" b="1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9BBB59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12700" cap="flat" cmpd="sng" algn="ctr">
                      <a:solidFill>
                        <a:srgbClr val="9BBB59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BBB59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9BBB59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18,904</a:t>
                      </a:r>
                    </a:p>
                  </a:txBody>
                  <a:tcPr marT="45728" marB="45728" anchor="ctr" horzOverflow="overflow">
                    <a:lnL w="12700" cap="flat" cmpd="sng" algn="ctr">
                      <a:solidFill>
                        <a:srgbClr val="9BBB59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BBB59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9BBB59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18,974</a:t>
                      </a:r>
                    </a:p>
                  </a:txBody>
                  <a:tcPr marT="45728" marB="45728" anchor="ctr" horzOverflow="overflow">
                    <a:lnL w="12700" cap="flat" cmpd="sng" algn="ctr">
                      <a:solidFill>
                        <a:srgbClr val="9BBB59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BBB59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9BBB59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70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T="45728" marB="45728" anchor="ctr" horzOverflow="overflow">
                    <a:lnL w="12700" cap="flat" cmpd="sng" algn="ctr">
                      <a:solidFill>
                        <a:srgbClr val="9BBB59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BBB59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9BBB59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ts val="2400"/>
                        </a:lnSpc>
                      </a:pPr>
                      <a:r>
                        <a:rPr lang="zh-TW" altLang="en-US" sz="18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經財政部衡酌近期證券市場交易量成長增列證券交易稅</a:t>
                      </a:r>
                      <a:r>
                        <a:rPr lang="en-US" altLang="zh-TW" sz="18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70</a:t>
                      </a:r>
                      <a:r>
                        <a:rPr lang="zh-TW" altLang="en-US" sz="18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億元。</a:t>
                      </a:r>
                    </a:p>
                  </a:txBody>
                  <a:tcPr>
                    <a:lnL w="12700" cap="flat" cmpd="sng" algn="ctr">
                      <a:solidFill>
                        <a:srgbClr val="9BBB59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BBB59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9BBB59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9BBB59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35539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zh-TW" altLang="en-US" sz="20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歲出</a:t>
                      </a:r>
                      <a:endParaRPr lang="zh-TW" altLang="en-US" sz="2000" b="1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9BBB59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12700" cap="flat" cmpd="sng" algn="ctr">
                      <a:solidFill>
                        <a:srgbClr val="9BBB59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BBB59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9BBB59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19,850</a:t>
                      </a:r>
                    </a:p>
                  </a:txBody>
                  <a:tcPr marT="45728" marB="45728" anchor="ctr" horzOverflow="overflow">
                    <a:lnL w="12700" cap="flat" cmpd="sng" algn="ctr">
                      <a:solidFill>
                        <a:srgbClr val="9BBB59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BBB59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9BBB59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19,918</a:t>
                      </a:r>
                    </a:p>
                  </a:txBody>
                  <a:tcPr marT="45728" marB="45728" anchor="ctr" horzOverflow="overflow">
                    <a:lnL w="12700" cap="flat" cmpd="sng" algn="ctr">
                      <a:solidFill>
                        <a:srgbClr val="9BBB59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BBB59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9BBB59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68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T="45728" marB="45728" anchor="ctr" horzOverflow="overflow">
                    <a:lnL w="12700" cap="flat" cmpd="sng" algn="ctr">
                      <a:solidFill>
                        <a:srgbClr val="9BBB59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BBB59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9BBB59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ts val="2400"/>
                        </a:lnSpc>
                      </a:pPr>
                      <a:r>
                        <a:rPr lang="en-US" altLang="zh-TW" sz="18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1.</a:t>
                      </a:r>
                      <a:r>
                        <a:rPr lang="zh-TW" altLang="en-US" sz="18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通案撙節經常性支出</a:t>
                      </a:r>
                      <a:r>
                        <a:rPr lang="en-US" altLang="zh-TW" sz="18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117</a:t>
                      </a:r>
                      <a:r>
                        <a:rPr lang="zh-TW" altLang="en-US" sz="18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億元：</a:t>
                      </a:r>
                      <a:endParaRPr lang="en-US" altLang="zh-TW" sz="1800" b="1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522900" lvl="1" indent="-342900">
                        <a:lnSpc>
                          <a:spcPts val="2400"/>
                        </a:lnSpc>
                        <a:buFont typeface="+mj-lt"/>
                        <a:buAutoNum type="arabicParenR"/>
                      </a:pPr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人事費</a:t>
                      </a:r>
                      <a:r>
                        <a:rPr lang="en-US" altLang="zh-TW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不含退休退職給付</a:t>
                      </a:r>
                      <a:r>
                        <a:rPr lang="en-US" altLang="zh-TW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)0.5%</a:t>
                      </a:r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。</a:t>
                      </a:r>
                      <a:endParaRPr lang="en-US" altLang="zh-TW" sz="16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522900" lvl="1" indent="-342900">
                        <a:lnSpc>
                          <a:spcPts val="2400"/>
                        </a:lnSpc>
                        <a:buFont typeface="+mj-lt"/>
                        <a:buAutoNum type="arabicParenR"/>
                      </a:pPr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委辦費</a:t>
                      </a:r>
                      <a:r>
                        <a:rPr lang="en-US" altLang="zh-TW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4%</a:t>
                      </a:r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。</a:t>
                      </a:r>
                      <a:endParaRPr lang="en-US" altLang="zh-TW" sz="16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522900" lvl="1" indent="-342900">
                        <a:lnSpc>
                          <a:spcPts val="2400"/>
                        </a:lnSpc>
                        <a:buFont typeface="+mj-lt"/>
                        <a:buAutoNum type="arabicParenR"/>
                      </a:pPr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委辦費以外之業務費</a:t>
                      </a:r>
                      <a:r>
                        <a:rPr lang="en-US" altLang="zh-TW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3%</a:t>
                      </a:r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。</a:t>
                      </a:r>
                      <a:endParaRPr lang="en-US" altLang="zh-TW" sz="16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522900" lvl="1" indent="-342900">
                        <a:lnSpc>
                          <a:spcPts val="2400"/>
                        </a:lnSpc>
                        <a:buFont typeface="+mj-lt"/>
                        <a:buAutoNum type="arabicParenR"/>
                      </a:pPr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對國內團體之捐助與政府機關間補助</a:t>
                      </a:r>
                      <a:r>
                        <a:rPr lang="en-US" altLang="zh-TW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不含法律義務支出</a:t>
                      </a:r>
                      <a:r>
                        <a:rPr lang="en-US" altLang="zh-TW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)3%</a:t>
                      </a:r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。</a:t>
                      </a:r>
                      <a:endParaRPr lang="en-US" altLang="zh-TW" sz="16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522900" lvl="1" indent="-342900">
                        <a:lnSpc>
                          <a:spcPts val="2400"/>
                        </a:lnSpc>
                        <a:buFont typeface="+mj-lt"/>
                        <a:buAutoNum type="arabicParenR"/>
                      </a:pPr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對地方政府之補助</a:t>
                      </a:r>
                      <a:r>
                        <a:rPr lang="en-US" altLang="zh-TW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不含法律義務支出及一般性補助款</a:t>
                      </a:r>
                      <a:r>
                        <a:rPr lang="en-US" altLang="zh-TW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)3%</a:t>
                      </a:r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。</a:t>
                      </a:r>
                    </a:p>
                    <a:p>
                      <a:pPr>
                        <a:lnSpc>
                          <a:spcPts val="2400"/>
                        </a:lnSpc>
                      </a:pPr>
                      <a:r>
                        <a:rPr lang="en-US" altLang="zh-TW" sz="18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2.</a:t>
                      </a:r>
                      <a:r>
                        <a:rPr lang="zh-TW" altLang="en-US" sz="18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各部會自行檢討調整淨計減列</a:t>
                      </a:r>
                      <a:r>
                        <a:rPr lang="en-US" altLang="zh-TW" sz="18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</a:t>
                      </a:r>
                      <a:r>
                        <a:rPr lang="zh-TW" altLang="en-US" sz="18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億元。</a:t>
                      </a:r>
                    </a:p>
                    <a:p>
                      <a:pPr>
                        <a:lnSpc>
                          <a:spcPts val="2400"/>
                        </a:lnSpc>
                      </a:pPr>
                      <a:r>
                        <a:rPr lang="en-US" altLang="zh-TW" sz="18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3.</a:t>
                      </a:r>
                      <a:r>
                        <a:rPr lang="zh-TW" altLang="en-US" sz="18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新增調整待遇準備</a:t>
                      </a:r>
                      <a:r>
                        <a:rPr lang="en-US" altLang="zh-TW" sz="18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180</a:t>
                      </a:r>
                      <a:r>
                        <a:rPr lang="zh-TW" altLang="en-US" sz="18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億元。</a:t>
                      </a:r>
                    </a:p>
                    <a:p>
                      <a:pPr>
                        <a:lnSpc>
                          <a:spcPts val="2400"/>
                        </a:lnSpc>
                      </a:pPr>
                      <a:r>
                        <a:rPr lang="en-US" altLang="zh-TW" sz="18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4.</a:t>
                      </a:r>
                      <a:r>
                        <a:rPr lang="zh-TW" altLang="en-US" sz="18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新增補助勞工勞、健保經費</a:t>
                      </a:r>
                      <a:r>
                        <a:rPr lang="en-US" altLang="zh-TW" sz="18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10</a:t>
                      </a:r>
                      <a:r>
                        <a:rPr lang="zh-TW" altLang="en-US" sz="18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億元。</a:t>
                      </a:r>
                    </a:p>
                  </a:txBody>
                  <a:tcPr>
                    <a:lnL w="12700" cap="flat" cmpd="sng" algn="ctr">
                      <a:solidFill>
                        <a:srgbClr val="9BBB59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BBB59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9BBB59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9BBB59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65891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zh-TW" altLang="en-US" sz="16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歲入歲出差短</a:t>
                      </a:r>
                      <a:endParaRPr lang="zh-TW" altLang="en-US" sz="1600" b="1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9BBB59">
                          <a:shade val="95000"/>
                          <a:satMod val="105000"/>
                        </a:srgbClr>
                      </a:solidFill>
                      <a:prstDash val="solid"/>
                    </a:lnL>
                    <a:lnR w="12700" cap="flat" cmpd="sng" algn="ctr">
                      <a:solidFill>
                        <a:srgbClr val="9BBB59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BBB59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9BBB59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946</a:t>
                      </a:r>
                    </a:p>
                  </a:txBody>
                  <a:tcPr marT="45728" marB="45728" anchor="ctr" horzOverflow="overflow">
                    <a:lnL w="12700" cap="flat" cmpd="sng" algn="ctr">
                      <a:solidFill>
                        <a:srgbClr val="9BBB59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BBB59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9BBB59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944</a:t>
                      </a:r>
                    </a:p>
                  </a:txBody>
                  <a:tcPr marT="45728" marB="45728" anchor="ctr" horzOverflow="overflow">
                    <a:lnL w="12700" cap="flat" cmpd="sng" algn="ctr">
                      <a:solidFill>
                        <a:srgbClr val="9BBB59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BBB59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9BBB59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-2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T="45728" marB="45728" anchor="ctr" horzOverflow="overflow">
                    <a:lnL w="12700" cap="flat" cmpd="sng" algn="ctr">
                      <a:solidFill>
                        <a:srgbClr val="9BBB59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BB59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BBB59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9BBB59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endParaRPr lang="zh-TW" altLang="en-US" sz="1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rgbClr val="9BBB59">
                          <a:lumMod val="75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BBB59">
                          <a:shade val="95000"/>
                          <a:satMod val="105000"/>
                        </a:srgbClr>
                      </a:solidFill>
                      <a:prstDash val="solid"/>
                    </a:lnR>
                    <a:lnT w="9525" cap="flat" cmpd="sng" algn="ctr">
                      <a:solidFill>
                        <a:srgbClr val="9BBB59">
                          <a:shade val="95000"/>
                          <a:satMod val="105000"/>
                        </a:srgbClr>
                      </a:solidFill>
                      <a:prstDash val="solid"/>
                    </a:lnT>
                    <a:lnB w="9525" cap="flat" cmpd="sng" algn="ctr">
                      <a:solidFill>
                        <a:srgbClr val="9BBB59">
                          <a:shade val="95000"/>
                          <a:satMod val="105000"/>
                        </a:srgbClr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Rectangle 472"/>
          <p:cNvSpPr>
            <a:spLocks noChangeArrowheads="1"/>
          </p:cNvSpPr>
          <p:nvPr/>
        </p:nvSpPr>
        <p:spPr bwMode="auto">
          <a:xfrm>
            <a:off x="2555776" y="253873"/>
            <a:ext cx="3954929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7" dist="17961" dir="2700000">
              <a:srgbClr val="999999"/>
            </a:prstShdw>
          </a:effectLst>
        </p:spPr>
        <p:txBody>
          <a:bodyPr wrap="none">
            <a:spAutoFit/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2800" b="1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預算重編原則及結果</a:t>
            </a:r>
            <a:r>
              <a:rPr kumimoji="0" lang="en-US" altLang="zh-TW" sz="2800" b="1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(2)</a:t>
            </a:r>
          </a:p>
        </p:txBody>
      </p:sp>
    </p:spTree>
    <p:extLst>
      <p:ext uri="{BB962C8B-B14F-4D97-AF65-F5344CB8AC3E}">
        <p14:creationId xmlns:p14="http://schemas.microsoft.com/office/powerpoint/2010/main" val="37168036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8"/>
          <p:cNvSpPr txBox="1">
            <a:spLocks noGrp="1" noChangeArrowheads="1"/>
          </p:cNvSpPr>
          <p:nvPr/>
        </p:nvSpPr>
        <p:spPr bwMode="auto">
          <a:xfrm>
            <a:off x="7162800" y="6237288"/>
            <a:ext cx="18732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030067B1-7663-4564-8508-AF37FFE7A2A5}" type="slidenum">
              <a:rPr kumimoji="0" lang="en-US" altLang="zh-TW" sz="1400">
                <a:latin typeface="Times New Roman" pitchFamily="18" charset="0"/>
              </a:rPr>
              <a:pPr algn="r"/>
              <a:t>4</a:t>
            </a:fld>
            <a:endParaRPr kumimoji="0" lang="en-US" altLang="zh-TW" sz="1400">
              <a:latin typeface="Times New Roman" pitchFamily="18" charset="0"/>
            </a:endParaRPr>
          </a:p>
        </p:txBody>
      </p:sp>
      <p:sp>
        <p:nvSpPr>
          <p:cNvPr id="17410" name="Text Box 468"/>
          <p:cNvSpPr txBox="1">
            <a:spLocks noChangeArrowheads="1"/>
          </p:cNvSpPr>
          <p:nvPr/>
        </p:nvSpPr>
        <p:spPr bwMode="auto">
          <a:xfrm>
            <a:off x="7235825" y="765175"/>
            <a:ext cx="1539875" cy="3508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7" dist="17961" dir="2700000">
              <a:srgbClr val="999999"/>
            </a:prstShdw>
          </a:effectLst>
        </p:spPr>
        <p:txBody>
          <a:bodyPr wrap="none">
            <a:spAutoFit/>
          </a:bodyPr>
          <a:lstStyle/>
          <a:p>
            <a:pPr eaLnBrk="0" hangingPunct="0"/>
            <a:r>
              <a:rPr lang="zh-TW" altLang="en-US" sz="1700">
                <a:latin typeface="Times New Roman" pitchFamily="18" charset="0"/>
                <a:ea typeface="標楷體" pitchFamily="65" charset="-120"/>
              </a:rPr>
              <a:t>單位</a:t>
            </a:r>
            <a:r>
              <a:rPr lang="en-US" altLang="zh-TW" sz="1700">
                <a:latin typeface="Times New Roman" pitchFamily="18" charset="0"/>
                <a:ea typeface="標楷體" pitchFamily="65" charset="-120"/>
              </a:rPr>
              <a:t>:</a:t>
            </a:r>
            <a:r>
              <a:rPr lang="zh-TW" altLang="en-US" sz="1700">
                <a:latin typeface="Times New Roman" pitchFamily="18" charset="0"/>
                <a:ea typeface="標楷體" pitchFamily="65" charset="-120"/>
              </a:rPr>
              <a:t>億元；％</a:t>
            </a:r>
            <a:endParaRPr lang="en-US" altLang="zh-TW" sz="1700"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17411" name="Rectangle 472"/>
          <p:cNvSpPr>
            <a:spLocks noChangeArrowheads="1"/>
          </p:cNvSpPr>
          <p:nvPr/>
        </p:nvSpPr>
        <p:spPr bwMode="auto">
          <a:xfrm>
            <a:off x="2195736" y="241955"/>
            <a:ext cx="4852610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7" dist="17961" dir="2700000">
              <a:srgbClr val="999999"/>
            </a:prstShdw>
          </a:effectLst>
        </p:spPr>
        <p:txBody>
          <a:bodyPr wrap="none">
            <a:spAutoFit/>
          </a:bodyPr>
          <a:lstStyle/>
          <a:p>
            <a:pPr eaLnBrk="0" hangingPunct="0"/>
            <a:r>
              <a:rPr lang="zh-TW" altLang="en-US" sz="2800" b="1" dirty="0">
                <a:latin typeface="Times New Roman" pitchFamily="18" charset="0"/>
                <a:ea typeface="標楷體" pitchFamily="65" charset="-120"/>
              </a:rPr>
              <a:t>歲入歲出差短及融資調度情形</a:t>
            </a:r>
          </a:p>
        </p:txBody>
      </p:sp>
      <p:graphicFrame>
        <p:nvGraphicFramePr>
          <p:cNvPr id="8" name="Group 6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6587456"/>
              </p:ext>
            </p:extLst>
          </p:nvPr>
        </p:nvGraphicFramePr>
        <p:xfrm>
          <a:off x="395536" y="1127845"/>
          <a:ext cx="8280921" cy="5064581"/>
        </p:xfrm>
        <a:graphic>
          <a:graphicData uri="http://schemas.openxmlformats.org/drawingml/2006/table">
            <a:tbl>
              <a:tblPr/>
              <a:tblGrid>
                <a:gridCol w="3999585"/>
                <a:gridCol w="1200978"/>
                <a:gridCol w="1213569"/>
                <a:gridCol w="933395"/>
                <a:gridCol w="933394"/>
              </a:tblGrid>
              <a:tr h="527050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項　　目</a:t>
                      </a:r>
                    </a:p>
                  </a:txBody>
                  <a:tcPr marT="45728" marB="45728" anchor="ctr" horzOverflow="overflow">
                    <a:lnL>
                      <a:noFill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BBB59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107</a:t>
                      </a:r>
                      <a:r>
                        <a:rPr kumimoji="0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年度</a:t>
                      </a:r>
                      <a:endParaRPr kumimoji="0" lang="en-US" altLang="zh-TW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BBB59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106</a:t>
                      </a:r>
                      <a:r>
                        <a:rPr kumimoji="0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年度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BBB59"/>
                    </a:solidFill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107</a:t>
                      </a:r>
                      <a:r>
                        <a:rPr kumimoji="0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年度</a:t>
                      </a: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(</a:t>
                      </a:r>
                      <a:r>
                        <a:rPr kumimoji="0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重編</a:t>
                      </a: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)</a:t>
                      </a:r>
                      <a:r>
                        <a:rPr kumimoji="0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及</a:t>
                      </a: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106</a:t>
                      </a:r>
                      <a:r>
                        <a:rPr kumimoji="0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年度比較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BBB5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53022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金 額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%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00"/>
                    </a:solidFill>
                  </a:tcPr>
                </a:tc>
              </a:tr>
              <a:tr h="5270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一</a:t>
                      </a:r>
                      <a:r>
                        <a:rPr kumimoji="0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.</a:t>
                      </a:r>
                      <a:r>
                        <a:rPr kumimoji="0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歲入</a:t>
                      </a:r>
                    </a:p>
                  </a:txBody>
                  <a:tcPr marT="45728" marB="45728" anchor="ctr" horzOverflow="overflow">
                    <a:lnL>
                      <a:noFill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18,974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18,411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563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3.1</a:t>
                      </a:r>
                      <a:r>
                        <a:rPr kumimoji="0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　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</a:tr>
              <a:tr h="53181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二</a:t>
                      </a:r>
                      <a:r>
                        <a:rPr kumimoji="0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.</a:t>
                      </a:r>
                      <a:r>
                        <a:rPr kumimoji="0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歲出</a:t>
                      </a:r>
                    </a:p>
                  </a:txBody>
                  <a:tcPr marT="45728" marB="45728" anchor="ctr" horzOverflow="overflow">
                    <a:lnL>
                      <a:noFill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19,918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19,740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178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0.9 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</a:tr>
              <a:tr h="5270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三</a:t>
                      </a:r>
                      <a:r>
                        <a:rPr kumimoji="0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.</a:t>
                      </a:r>
                      <a:r>
                        <a:rPr kumimoji="0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歲入歲出差短</a:t>
                      </a:r>
                    </a:p>
                  </a:txBody>
                  <a:tcPr marT="45728" marB="45728" anchor="ctr" horzOverflow="overflow">
                    <a:lnL>
                      <a:noFill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944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1,329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-385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-29.0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</a:tr>
              <a:tr h="52863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四</a:t>
                      </a:r>
                      <a:r>
                        <a:rPr kumimoji="0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.</a:t>
                      </a:r>
                      <a:r>
                        <a:rPr kumimoji="0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債務還本</a:t>
                      </a:r>
                    </a:p>
                  </a:txBody>
                  <a:tcPr marT="45728" marB="45728" anchor="ctr" horzOverflow="overflow">
                    <a:lnL>
                      <a:noFill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792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740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52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7.0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</a:tr>
              <a:tr h="52863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五</a:t>
                      </a:r>
                      <a:r>
                        <a:rPr kumimoji="0" lang="en-US" altLang="zh-TW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.</a:t>
                      </a:r>
                      <a:r>
                        <a:rPr kumimoji="0" lang="zh-TW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須融資調度數</a:t>
                      </a:r>
                      <a:r>
                        <a:rPr kumimoji="0" lang="en-US" altLang="zh-TW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(</a:t>
                      </a:r>
                      <a:r>
                        <a:rPr kumimoji="0" lang="zh-HK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舉借債務</a:t>
                      </a:r>
                      <a:r>
                        <a:rPr kumimoji="0" lang="en-US" altLang="zh-TW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)</a:t>
                      </a:r>
                    </a:p>
                  </a:txBody>
                  <a:tcPr marT="45728" marB="45728" anchor="ctr" horzOverflow="overflow">
                    <a:lnL>
                      <a:noFill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1,736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2,069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-333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-16.1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</a:tr>
              <a:tr h="51986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363538" marR="0" lvl="0" indent="-363538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六</a:t>
                      </a:r>
                      <a:r>
                        <a:rPr kumimoji="0" lang="en-US" altLang="zh-TW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.</a:t>
                      </a:r>
                      <a:r>
                        <a:rPr kumimoji="0" lang="zh-TW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總預算舉債占歲出</a:t>
                      </a:r>
                      <a:r>
                        <a:rPr kumimoji="0" lang="en-US" altLang="zh-TW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%(</a:t>
                      </a:r>
                      <a:r>
                        <a:rPr kumimoji="0" lang="zh-TW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上限</a:t>
                      </a:r>
                      <a:r>
                        <a:rPr kumimoji="0" lang="en-US" altLang="zh-TW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15%)</a:t>
                      </a:r>
                    </a:p>
                  </a:txBody>
                  <a:tcPr marT="45728" marB="45728" anchor="ctr" horzOverflow="overflow">
                    <a:lnL>
                      <a:noFill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+mn-cs"/>
                        </a:rPr>
                        <a:t>8.7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10.5 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-1.8(</a:t>
                      </a:r>
                      <a:r>
                        <a:rPr kumimoji="0" lang="zh-TW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百分點</a:t>
                      </a:r>
                      <a:r>
                        <a:rPr kumimoji="0" lang="en-US" altLang="zh-TW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)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3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79216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363538" marR="0" lvl="0" indent="-363538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七</a:t>
                      </a:r>
                      <a:r>
                        <a:rPr kumimoji="0" lang="en-US" altLang="zh-TW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.</a:t>
                      </a:r>
                      <a:r>
                        <a:rPr kumimoji="0" lang="zh-TW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總預算及特別預算債務未償餘額占前</a:t>
                      </a:r>
                      <a:r>
                        <a:rPr kumimoji="0" lang="en-US" altLang="zh-TW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3</a:t>
                      </a:r>
                      <a:r>
                        <a:rPr kumimoji="0" lang="zh-TW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年度</a:t>
                      </a:r>
                      <a:r>
                        <a:rPr kumimoji="0" lang="en-US" altLang="zh-TW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GDP</a:t>
                      </a:r>
                      <a:r>
                        <a:rPr kumimoji="0" lang="zh-TW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平均數</a:t>
                      </a:r>
                      <a:r>
                        <a:rPr kumimoji="0" lang="en-US" altLang="zh-TW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%(</a:t>
                      </a:r>
                      <a:r>
                        <a:rPr kumimoji="0" lang="zh-TW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上限</a:t>
                      </a:r>
                      <a:r>
                        <a:rPr kumimoji="0" lang="en-US" altLang="zh-TW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40.6%)</a:t>
                      </a:r>
                      <a:endParaRPr kumimoji="0" lang="zh-TW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T="45728" marB="45728" anchor="ctr" horzOverflow="overflow">
                    <a:lnL>
                      <a:noFill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33.4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33.0 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+0.4(</a:t>
                      </a:r>
                      <a:r>
                        <a:rPr kumimoji="0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百分點</a:t>
                      </a:r>
                      <a:r>
                        <a:rPr kumimoji="0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)</a:t>
                      </a:r>
                    </a:p>
                  </a:txBody>
                  <a:tcPr marT="45728" marB="45728" anchor="ctr" horzOverflow="overflow"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E7D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8"/>
          <p:cNvSpPr txBox="1">
            <a:spLocks noGrp="1" noChangeArrowheads="1"/>
          </p:cNvSpPr>
          <p:nvPr/>
        </p:nvSpPr>
        <p:spPr bwMode="auto">
          <a:xfrm>
            <a:off x="7162800" y="6237288"/>
            <a:ext cx="18732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70423ACA-CA57-4110-9E8B-AD44F6A8348B}" type="slidenum">
              <a:rPr kumimoji="0" lang="en-US" altLang="zh-TW" sz="1400">
                <a:latin typeface="Times New Roman" pitchFamily="18" charset="0"/>
              </a:rPr>
              <a:pPr algn="r"/>
              <a:t>5</a:t>
            </a:fld>
            <a:endParaRPr kumimoji="0" lang="en-US" altLang="zh-TW" sz="1400">
              <a:latin typeface="Times New Roman" pitchFamily="18" charset="0"/>
            </a:endParaRPr>
          </a:p>
        </p:txBody>
      </p:sp>
      <p:sp>
        <p:nvSpPr>
          <p:cNvPr id="19459" name="Rectangle 81"/>
          <p:cNvSpPr>
            <a:spLocks noChangeArrowheads="1"/>
          </p:cNvSpPr>
          <p:nvPr/>
        </p:nvSpPr>
        <p:spPr bwMode="auto">
          <a:xfrm>
            <a:off x="2555875" y="188640"/>
            <a:ext cx="4105275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7" dist="17961" dir="2700000">
              <a:srgbClr val="999999"/>
            </a:prstShdw>
          </a:effectLst>
        </p:spPr>
        <p:txBody>
          <a:bodyPr anchor="ctr">
            <a:spAutoFit/>
          </a:bodyPr>
          <a:lstStyle/>
          <a:p>
            <a:pPr marL="762000" indent="-762000" algn="ctr" eaLnBrk="0" hangingPunct="0"/>
            <a:r>
              <a:rPr lang="zh-TW" altLang="en-US" sz="2800" b="1" dirty="0">
                <a:latin typeface="Times New Roman" pitchFamily="18" charset="0"/>
                <a:ea typeface="標楷體" pitchFamily="65" charset="-120"/>
              </a:rPr>
              <a:t>歲出政事別情形</a:t>
            </a:r>
          </a:p>
        </p:txBody>
      </p:sp>
      <p:graphicFrame>
        <p:nvGraphicFramePr>
          <p:cNvPr id="7" name="圖表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87826989"/>
              </p:ext>
            </p:extLst>
          </p:nvPr>
        </p:nvGraphicFramePr>
        <p:xfrm>
          <a:off x="683568" y="815975"/>
          <a:ext cx="7671533" cy="54808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pPr>
              <a:defRPr/>
            </a:pPr>
            <a:fld id="{C782FCB1-1196-4EC1-AD4C-986BA640DF36}" type="slidenum">
              <a:rPr lang="zh-TW" altLang="en-US" smtClean="0"/>
              <a:pPr>
                <a:defRPr/>
              </a:pPr>
              <a:t>6</a:t>
            </a:fld>
            <a:endParaRPr lang="zh-TW" altLang="en-US"/>
          </a:p>
        </p:txBody>
      </p:sp>
      <p:sp>
        <p:nvSpPr>
          <p:cNvPr id="20482" name="Rectangle 81"/>
          <p:cNvSpPr>
            <a:spLocks noChangeArrowheads="1"/>
          </p:cNvSpPr>
          <p:nvPr/>
        </p:nvSpPr>
        <p:spPr bwMode="auto">
          <a:xfrm>
            <a:off x="2627313" y="115888"/>
            <a:ext cx="4105275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7" dist="17961" dir="2700000">
              <a:srgbClr val="999999"/>
            </a:prstShdw>
          </a:effectLst>
        </p:spPr>
        <p:txBody>
          <a:bodyPr anchor="ctr">
            <a:spAutoFit/>
          </a:bodyPr>
          <a:lstStyle/>
          <a:p>
            <a:pPr marL="762000" indent="-762000" algn="ctr" eaLnBrk="0" hangingPunct="0"/>
            <a:r>
              <a:rPr lang="zh-TW" altLang="en-US" sz="2800" b="1" dirty="0">
                <a:latin typeface="Times New Roman" pitchFamily="18" charset="0"/>
                <a:ea typeface="標楷體" pitchFamily="65" charset="-120"/>
              </a:rPr>
              <a:t>預算編列之特色及重點</a:t>
            </a:r>
          </a:p>
        </p:txBody>
      </p:sp>
      <p:sp>
        <p:nvSpPr>
          <p:cNvPr id="20483" name="Text Box 5"/>
          <p:cNvSpPr txBox="1">
            <a:spLocks noChangeArrowheads="1"/>
          </p:cNvSpPr>
          <p:nvPr/>
        </p:nvSpPr>
        <p:spPr bwMode="auto">
          <a:xfrm>
            <a:off x="7235825" y="692150"/>
            <a:ext cx="1460500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7" dist="17961" dir="2700000">
              <a:srgbClr val="999999"/>
            </a:prstShdw>
          </a:effectLst>
        </p:spPr>
        <p:txBody>
          <a:bodyPr wrap="none">
            <a:spAutoFit/>
          </a:bodyPr>
          <a:lstStyle/>
          <a:p>
            <a:pPr eaLnBrk="0" hangingPunct="0"/>
            <a:r>
              <a:rPr lang="zh-TW" altLang="en-US" sz="1600">
                <a:latin typeface="Times New Roman" pitchFamily="18" charset="0"/>
                <a:ea typeface="標楷體" pitchFamily="65" charset="-120"/>
              </a:rPr>
              <a:t>單位</a:t>
            </a:r>
            <a:r>
              <a:rPr lang="en-US" altLang="zh-TW" sz="1600">
                <a:latin typeface="Times New Roman" pitchFamily="18" charset="0"/>
                <a:ea typeface="標楷體" pitchFamily="65" charset="-120"/>
              </a:rPr>
              <a:t>:</a:t>
            </a:r>
            <a:r>
              <a:rPr lang="zh-TW" altLang="en-US" sz="1600">
                <a:latin typeface="Times New Roman" pitchFamily="18" charset="0"/>
                <a:ea typeface="標楷體" pitchFamily="65" charset="-120"/>
              </a:rPr>
              <a:t>億元；％</a:t>
            </a:r>
            <a:endParaRPr lang="en-US" altLang="zh-TW" sz="1600"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20546" name="文字方塊 5"/>
          <p:cNvSpPr txBox="1">
            <a:spLocks noChangeArrowheads="1"/>
          </p:cNvSpPr>
          <p:nvPr/>
        </p:nvSpPr>
        <p:spPr bwMode="auto">
          <a:xfrm>
            <a:off x="611560" y="6245225"/>
            <a:ext cx="7848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6725" indent="-457200"/>
            <a:r>
              <a:rPr lang="zh-TW" altLang="en-US" sz="1400" dirty="0">
                <a:latin typeface="標楷體" pitchFamily="65" charset="-120"/>
                <a:ea typeface="標楷體" pitchFamily="65" charset="-120"/>
              </a:rPr>
              <a:t>註：表列編列數包括總預算、特別預算及附屬單位預算。</a:t>
            </a:r>
          </a:p>
        </p:txBody>
      </p:sp>
      <p:graphicFrame>
        <p:nvGraphicFramePr>
          <p:cNvPr id="7" name="Group 7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0857438"/>
              </p:ext>
            </p:extLst>
          </p:nvPr>
        </p:nvGraphicFramePr>
        <p:xfrm>
          <a:off x="611188" y="1028700"/>
          <a:ext cx="8064500" cy="5120280"/>
        </p:xfrm>
        <a:graphic>
          <a:graphicData uri="http://schemas.openxmlformats.org/drawingml/2006/table">
            <a:tbl>
              <a:tblPr/>
              <a:tblGrid>
                <a:gridCol w="3384550"/>
                <a:gridCol w="1368425"/>
                <a:gridCol w="1439862"/>
                <a:gridCol w="863600"/>
                <a:gridCol w="1008063"/>
              </a:tblGrid>
              <a:tr h="420688">
                <a:tc row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項　　目</a:t>
                      </a:r>
                      <a:endParaRPr kumimoji="1" lang="zh-TW" alt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</a:endParaRPr>
                    </a:p>
                  </a:txBody>
                  <a:tcPr marL="91445" marR="91445" marT="45705" marB="45705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182563" marR="0" lvl="0" indent="-182563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107</a:t>
                      </a:r>
                      <a:r>
                        <a:rPr kumimoji="1" lang="zh-TW" alt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年度</a:t>
                      </a:r>
                      <a:endParaRPr kumimoji="1" lang="zh-TW" alt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</a:endParaRPr>
                    </a:p>
                  </a:txBody>
                  <a:tcPr marL="91445" marR="91445" marT="45705" marB="45705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106</a:t>
                      </a:r>
                      <a:r>
                        <a:rPr kumimoji="1" lang="zh-TW" alt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年度</a:t>
                      </a:r>
                      <a:endParaRPr kumimoji="1" lang="zh-TW" altLang="en-US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</a:endParaRPr>
                    </a:p>
                  </a:txBody>
                  <a:tcPr marL="91445" marR="91445" marT="45705" marB="45705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比　較</a:t>
                      </a:r>
                      <a:endParaRPr kumimoji="1" lang="zh-TW" alt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</a:endParaRPr>
                    </a:p>
                  </a:txBody>
                  <a:tcPr marL="91445" marR="91445" marT="45705" marB="45705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42068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金額</a:t>
                      </a:r>
                      <a:endParaRPr kumimoji="1" lang="zh-TW" altLang="en-US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</a:endParaRPr>
                    </a:p>
                  </a:txBody>
                  <a:tcPr marL="91445" marR="91445" marT="45705" marB="45705" anchor="ctr" horzOverflow="overflow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%</a:t>
                      </a:r>
                      <a:endParaRPr kumimoji="1" lang="en-US" altLang="zh-TW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</a:endParaRPr>
                    </a:p>
                  </a:txBody>
                  <a:tcPr marL="91445" marR="91445" marT="45705" marB="45705" anchor="ctr" horzOverflow="overflow">
                    <a:lnL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一、公共建設計畫</a:t>
                      </a:r>
                    </a:p>
                  </a:txBody>
                  <a:tcPr marL="91445" marR="91445" marT="45705" marB="45705" anchor="ctr" horzOverflow="overflow">
                    <a:lnL>
                      <a:noFill/>
                    </a:lnL>
                    <a:lnR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3,749 </a:t>
                      </a:r>
                    </a:p>
                  </a:txBody>
                  <a:tcPr marL="91445" marR="91445" marT="45705" marB="45705" anchor="ctr" horzOverflow="overflow">
                    <a:lnL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3,316 </a:t>
                      </a:r>
                    </a:p>
                  </a:txBody>
                  <a:tcPr marL="91445" marR="91445" marT="45705" marB="45705" anchor="ctr" horzOverflow="overflow">
                    <a:lnL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433</a:t>
                      </a:r>
                    </a:p>
                  </a:txBody>
                  <a:tcPr marL="91445" marR="91445" marT="45705" marB="45705" anchor="ctr" horzOverflow="overflow">
                    <a:lnL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13.1 </a:t>
                      </a:r>
                    </a:p>
                  </a:txBody>
                  <a:tcPr marL="91445" marR="91445" marT="45705" marB="45705" anchor="ctr" horzOverflow="overflow">
                    <a:lnL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二、科技發展計畫</a:t>
                      </a:r>
                      <a:endParaRPr kumimoji="1" lang="zh-TW" altLang="en-US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</a:endParaRPr>
                    </a:p>
                  </a:txBody>
                  <a:tcPr marL="91445" marR="91445" marT="45705" marB="45705" anchor="ctr" horzOverflow="overflow">
                    <a:lnL>
                      <a:noFill/>
                    </a:lnL>
                    <a:lnR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1,460 </a:t>
                      </a:r>
                    </a:p>
                  </a:txBody>
                  <a:tcPr marL="91445" marR="91445" marT="45705" marB="45705" anchor="ctr" horzOverflow="overflow">
                    <a:lnL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1,339 </a:t>
                      </a:r>
                    </a:p>
                  </a:txBody>
                  <a:tcPr marL="91445" marR="91445" marT="45705" marB="45705" anchor="ctr" horzOverflow="overflow">
                    <a:lnL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121 </a:t>
                      </a:r>
                    </a:p>
                  </a:txBody>
                  <a:tcPr marL="91445" marR="91445" marT="45705" marB="45705" anchor="ctr" horzOverflow="overflow">
                    <a:lnL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9.1 </a:t>
                      </a:r>
                    </a:p>
                  </a:txBody>
                  <a:tcPr marL="91445" marR="91445" marT="45705" marB="45705" anchor="ctr" horzOverflow="overflow">
                    <a:lnL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三、產業創新計畫</a:t>
                      </a:r>
                      <a:endParaRPr kumimoji="1" lang="zh-TW" altLang="en-US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</a:endParaRPr>
                    </a:p>
                  </a:txBody>
                  <a:tcPr marL="91445" marR="91445" marT="45705" marB="45705" anchor="ctr" horzOverflow="overflow">
                    <a:lnL>
                      <a:noFill/>
                    </a:lnL>
                    <a:lnR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620 </a:t>
                      </a:r>
                    </a:p>
                  </a:txBody>
                  <a:tcPr marL="91445" marR="91445" marT="45705" marB="45705" anchor="ctr" horzOverflow="overflow">
                    <a:lnL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462 </a:t>
                      </a:r>
                    </a:p>
                  </a:txBody>
                  <a:tcPr marL="91445" marR="91445" marT="45705" marB="45705" anchor="ctr" horzOverflow="overflow">
                    <a:lnL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158 </a:t>
                      </a:r>
                    </a:p>
                  </a:txBody>
                  <a:tcPr marL="91445" marR="91445" marT="45705" marB="45705" anchor="ctr" horzOverflow="overflow">
                    <a:lnL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34</a:t>
                      </a:r>
                    </a:p>
                  </a:txBody>
                  <a:tcPr marL="91445" marR="91445" marT="45705" marB="45705" anchor="ctr" horzOverflow="overflow">
                    <a:lnL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四、推動新南向政策</a:t>
                      </a:r>
                      <a:endParaRPr kumimoji="1" lang="en-US" altLang="zh-TW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91445" marR="91445" marT="45705" marB="45705" anchor="ctr" horzOverflow="overflow">
                    <a:lnL>
                      <a:noFill/>
                    </a:lnL>
                    <a:lnR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71.9 </a:t>
                      </a:r>
                    </a:p>
                  </a:txBody>
                  <a:tcPr marL="91445" marR="91445" marT="45705" marB="45705" anchor="ctr" horzOverflow="overflow">
                    <a:lnL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44.5 </a:t>
                      </a:r>
                    </a:p>
                  </a:txBody>
                  <a:tcPr marL="91445" marR="91445" marT="45705" marB="45705" anchor="ctr" horzOverflow="overflow">
                    <a:lnL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27.4 </a:t>
                      </a:r>
                    </a:p>
                  </a:txBody>
                  <a:tcPr marL="91445" marR="91445" marT="45705" marB="45705" anchor="ctr" horzOverflow="overflow">
                    <a:lnL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61.6 </a:t>
                      </a:r>
                    </a:p>
                  </a:txBody>
                  <a:tcPr marL="91445" marR="91445" marT="45705" marB="45705" anchor="ctr" horzOverflow="overflow">
                    <a:lnL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五、教育經費</a:t>
                      </a:r>
                    </a:p>
                  </a:txBody>
                  <a:tcPr marL="91445" marR="91445" marT="45705" marB="45705" anchor="ctr" horzOverflow="overflow">
                    <a:lnL>
                      <a:noFill/>
                    </a:lnL>
                    <a:lnR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2,958 </a:t>
                      </a:r>
                    </a:p>
                  </a:txBody>
                  <a:tcPr marL="91445" marR="91445" marT="45705" marB="45705" anchor="ctr" horzOverflow="overflow">
                    <a:lnL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2,834</a:t>
                      </a:r>
                    </a:p>
                  </a:txBody>
                  <a:tcPr marL="91445" marR="91445" marT="45705" marB="45705" anchor="ctr" horzOverflow="overflow">
                    <a:lnL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124</a:t>
                      </a:r>
                    </a:p>
                  </a:txBody>
                  <a:tcPr marL="91445" marR="91445" marT="45705" marB="45705" anchor="ctr" horzOverflow="overflow">
                    <a:lnL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4.4</a:t>
                      </a:r>
                    </a:p>
                  </a:txBody>
                  <a:tcPr marL="91445" marR="91445" marT="45705" marB="45705" anchor="ctr" horzOverflow="overflow">
                    <a:lnL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六、原住民族經費</a:t>
                      </a:r>
                    </a:p>
                  </a:txBody>
                  <a:tcPr marL="91445" marR="91445" marT="45705" marB="45705" anchor="ctr" horzOverflow="overflow">
                    <a:lnL>
                      <a:noFill/>
                    </a:lnL>
                    <a:lnR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89</a:t>
                      </a:r>
                    </a:p>
                  </a:txBody>
                  <a:tcPr marL="91445" marR="91445" marT="45705" marB="45705" anchor="ctr" horzOverflow="overflow">
                    <a:lnL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78.1 </a:t>
                      </a:r>
                    </a:p>
                  </a:txBody>
                  <a:tcPr marL="91445" marR="91445" marT="45705" marB="45705" anchor="ctr" horzOverflow="overflow">
                    <a:lnL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10.9</a:t>
                      </a:r>
                    </a:p>
                  </a:txBody>
                  <a:tcPr marL="91445" marR="91445" marT="45705" marB="45705" anchor="ctr" horzOverflow="overflow">
                    <a:lnL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13.9 </a:t>
                      </a:r>
                    </a:p>
                  </a:txBody>
                  <a:tcPr marL="91445" marR="91445" marT="45705" marB="45705" anchor="ctr" horzOverflow="overflow">
                    <a:lnL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七、食安經費</a:t>
                      </a:r>
                    </a:p>
                  </a:txBody>
                  <a:tcPr marL="91445" marR="91445" marT="45705" marB="45705" anchor="ctr" horzOverflow="overflow">
                    <a:lnL>
                      <a:noFill/>
                    </a:lnL>
                    <a:lnR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53.6 </a:t>
                      </a:r>
                    </a:p>
                  </a:txBody>
                  <a:tcPr marL="91445" marR="91445" marT="45705" marB="45705" anchor="ctr" horzOverflow="overflow">
                    <a:lnL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40 </a:t>
                      </a:r>
                    </a:p>
                  </a:txBody>
                  <a:tcPr marL="91445" marR="91445" marT="45705" marB="45705" anchor="ctr" horzOverflow="overflow">
                    <a:lnL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13.6 </a:t>
                      </a:r>
                    </a:p>
                  </a:txBody>
                  <a:tcPr marL="91445" marR="91445" marT="45705" marB="45705" anchor="ctr" horzOverflow="overflow">
                    <a:lnL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33.9 </a:t>
                      </a:r>
                    </a:p>
                  </a:txBody>
                  <a:tcPr marL="91445" marR="91445" marT="45705" marB="45705" anchor="ctr" horzOverflow="overflow">
                    <a:lnL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八、毒品防制經費</a:t>
                      </a:r>
                    </a:p>
                  </a:txBody>
                  <a:tcPr marL="91445" marR="91445" marT="45705" marB="45705" anchor="ctr" horzOverflow="overflow">
                    <a:lnL>
                      <a:noFill/>
                    </a:lnL>
                    <a:lnR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33.1 </a:t>
                      </a:r>
                    </a:p>
                  </a:txBody>
                  <a:tcPr marL="91445" marR="91445" marT="45705" marB="45705" anchor="ctr" horzOverflow="overflow">
                    <a:lnL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11.9 </a:t>
                      </a:r>
                    </a:p>
                  </a:txBody>
                  <a:tcPr marL="91445" marR="91445" marT="45705" marB="45705" anchor="ctr" horzOverflow="overflow">
                    <a:lnL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21.2 </a:t>
                      </a:r>
                    </a:p>
                  </a:txBody>
                  <a:tcPr marL="91445" marR="91445" marT="45705" marB="45705" anchor="ctr" horzOverflow="overflow">
                    <a:lnL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178.1 </a:t>
                      </a:r>
                    </a:p>
                  </a:txBody>
                  <a:tcPr marL="91445" marR="91445" marT="45705" marB="45705" anchor="ctr" horzOverflow="overflow">
                    <a:lnL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九、長照服務經費</a:t>
                      </a:r>
                    </a:p>
                  </a:txBody>
                  <a:tcPr marL="91445" marR="91445" marT="45705" marB="45705" anchor="ctr" horzOverflow="overflow">
                    <a:lnL>
                      <a:noFill/>
                    </a:lnL>
                    <a:lnR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367 </a:t>
                      </a:r>
                    </a:p>
                  </a:txBody>
                  <a:tcPr marL="91445" marR="91445" marT="45705" marB="45705" anchor="ctr" horzOverflow="overflow">
                    <a:lnL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184 </a:t>
                      </a:r>
                    </a:p>
                  </a:txBody>
                  <a:tcPr marL="91445" marR="91445" marT="45705" marB="45705" anchor="ctr" horzOverflow="overflow">
                    <a:lnL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183 </a:t>
                      </a:r>
                    </a:p>
                  </a:txBody>
                  <a:tcPr marL="91445" marR="91445" marT="45705" marB="45705" anchor="ctr" horzOverflow="overflow">
                    <a:lnL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99.8</a:t>
                      </a:r>
                    </a:p>
                  </a:txBody>
                  <a:tcPr marL="91445" marR="91445" marT="45705" marB="45705" anchor="ctr" horzOverflow="overflow">
                    <a:lnL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十、空污防制經費</a:t>
                      </a:r>
                      <a:endParaRPr kumimoji="1" lang="zh-TW" altLang="en-US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</a:endParaRPr>
                    </a:p>
                  </a:txBody>
                  <a:tcPr marL="91445" marR="91445" marT="45705" marB="45705" anchor="ctr" horzOverflow="overflow">
                    <a:lnL>
                      <a:noFill/>
                    </a:lnL>
                    <a:lnR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140 </a:t>
                      </a:r>
                    </a:p>
                  </a:txBody>
                  <a:tcPr marL="91445" marR="91445" marT="45705" marB="45705" anchor="ctr" horzOverflow="overflow">
                    <a:lnL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94.2 </a:t>
                      </a:r>
                    </a:p>
                  </a:txBody>
                  <a:tcPr marL="91445" marR="91445" marT="45705" marB="45705" anchor="ctr" horzOverflow="overflow">
                    <a:lnL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45.8</a:t>
                      </a:r>
                    </a:p>
                  </a:txBody>
                  <a:tcPr marL="91445" marR="91445" marT="45705" marB="45705" anchor="ctr" horzOverflow="overflow">
                    <a:lnL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48.7</a:t>
                      </a:r>
                    </a:p>
                  </a:txBody>
                  <a:tcPr marL="91445" marR="91445" marT="45705" marB="45705" anchor="ctr" horzOverflow="overflow">
                    <a:lnL w="12700" cap="flat" cmpd="sng" algn="ctr">
                      <a:solidFill>
                        <a:srgbClr val="FD97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7E99BF-3385-4013-8408-DAA3F7975721}" type="slidenum">
              <a:rPr lang="zh-TW" altLang="en-US" smtClean="0"/>
              <a:pPr>
                <a:defRPr/>
              </a:pPr>
              <a:t>7</a:t>
            </a:fld>
            <a:endParaRPr lang="zh-TW" altLang="en-US"/>
          </a:p>
        </p:txBody>
      </p:sp>
      <p:graphicFrame>
        <p:nvGraphicFramePr>
          <p:cNvPr id="3" name="資料庫圖表 2"/>
          <p:cNvGraphicFramePr/>
          <p:nvPr>
            <p:extLst>
              <p:ext uri="{D42A27DB-BD31-4B8C-83A1-F6EECF244321}">
                <p14:modId xmlns:p14="http://schemas.microsoft.com/office/powerpoint/2010/main" val="2614614867"/>
              </p:ext>
            </p:extLst>
          </p:nvPr>
        </p:nvGraphicFramePr>
        <p:xfrm>
          <a:off x="575333" y="1196752"/>
          <a:ext cx="7848872" cy="5056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990464" y="316840"/>
            <a:ext cx="7018610" cy="523220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TW" altLang="en-US" sz="2800" b="1" dirty="0">
                <a:latin typeface="Times New Roman" pitchFamily="18" charset="0"/>
                <a:ea typeface="標楷體" pitchFamily="65" charset="-120"/>
              </a:rPr>
              <a:t>回應民眾對國家建設之期待並兼顧財政健全</a:t>
            </a:r>
          </a:p>
        </p:txBody>
      </p:sp>
    </p:spTree>
    <p:extLst>
      <p:ext uri="{BB962C8B-B14F-4D97-AF65-F5344CB8AC3E}">
        <p14:creationId xmlns:p14="http://schemas.microsoft.com/office/powerpoint/2010/main" val="34063631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自訂 2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5ECE99"/>
      </a:accent1>
      <a:accent2>
        <a:srgbClr val="FC5230"/>
      </a:accent2>
      <a:accent3>
        <a:srgbClr val="15C1C5"/>
      </a:accent3>
      <a:accent4>
        <a:srgbClr val="7AA893"/>
      </a:accent4>
      <a:accent5>
        <a:srgbClr val="867D5C"/>
      </a:accent5>
      <a:accent6>
        <a:srgbClr val="9D936F"/>
      </a:accent6>
      <a:hlink>
        <a:srgbClr val="646464"/>
      </a:hlink>
      <a:folHlink>
        <a:srgbClr val="969696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2056</TotalTime>
  <Words>852</Words>
  <Application>Microsoft Office PowerPoint</Application>
  <PresentationFormat>如螢幕大小 (4:3)</PresentationFormat>
  <Paragraphs>180</Paragraphs>
  <Slides>7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8" baseType="lpstr"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邱建智</dc:creator>
  <cp:lastModifiedBy>邱建智</cp:lastModifiedBy>
  <cp:revision>128</cp:revision>
  <cp:lastPrinted>2017-09-13T11:29:34Z</cp:lastPrinted>
  <dcterms:created xsi:type="dcterms:W3CDTF">2017-01-25T00:49:11Z</dcterms:created>
  <dcterms:modified xsi:type="dcterms:W3CDTF">2017-09-13T11:30:37Z</dcterms:modified>
</cp:coreProperties>
</file>