
<file path=[Content_Types].xml><?xml version="1.0" encoding="utf-8"?>
<Types xmlns="http://schemas.openxmlformats.org/package/2006/content-types">
  <Default ContentType="application/xml" Extension="xml"/>
  <Default ContentType="image/x-emf" Extension="emf"/>
  <Default ContentType="image/png" Extension="png"/>
  <Default ContentType="application/vnd.openxmlformats-package.relationships+xml" Extension="rels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theme+xml" PartName="/ppt/theme/theme1.xml"/>
  <Override ContentType="application/vnd.openxmlformats-officedocument.presentationml.slide+xml" PartName="/ppt/slides/slide2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presentation.main+xml" PartName="/ppt/presentation.xml"/>
  <Override ContentType="application/vnd.openxmlformats-officedocument.presentationml.tableStyles+xml" PartName="/ppt/tableStyles1.xml"/>
  <Override ContentType="application/vnd.openxmlformats-officedocument.presentationml.presProps+xml" PartName="/ppt/presProps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strictFirstAndLastChars="0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y="9601200" cx="12801600"/>
  <p:notesSz cx="6735750" cy="9869475"/>
  <p:defaultTextStyle>
    <a:defPPr lvl="0">
      <a:defRPr lang="zh-TW"/>
    </a:defPPr>
    <a:lvl1pPr defTabSz="1075334" eaLnBrk="1" hangingPunct="1" latinLnBrk="0" lvl="0" marL="0" rtl="0" algn="l">
      <a:defRPr kern="1200" sz="2117">
        <a:solidFill>
          <a:schemeClr val="tx1"/>
        </a:solidFill>
        <a:latin typeface="+mn-lt"/>
        <a:ea typeface="+mn-ea"/>
        <a:cs typeface="+mn-cs"/>
      </a:defRPr>
    </a:lvl1pPr>
    <a:lvl2pPr defTabSz="1075334" eaLnBrk="1" hangingPunct="1" latinLnBrk="0" lvl="1" marL="537667" rtl="0" algn="l">
      <a:defRPr kern="1200" sz="2117">
        <a:solidFill>
          <a:schemeClr val="tx1"/>
        </a:solidFill>
        <a:latin typeface="+mn-lt"/>
        <a:ea typeface="+mn-ea"/>
        <a:cs typeface="+mn-cs"/>
      </a:defRPr>
    </a:lvl2pPr>
    <a:lvl3pPr defTabSz="1075334" eaLnBrk="1" hangingPunct="1" latinLnBrk="0" lvl="2" marL="1075334" rtl="0" algn="l">
      <a:defRPr kern="1200" sz="2117">
        <a:solidFill>
          <a:schemeClr val="tx1"/>
        </a:solidFill>
        <a:latin typeface="+mn-lt"/>
        <a:ea typeface="+mn-ea"/>
        <a:cs typeface="+mn-cs"/>
      </a:defRPr>
    </a:lvl3pPr>
    <a:lvl4pPr defTabSz="1075334" eaLnBrk="1" hangingPunct="1" latinLnBrk="0" lvl="3" marL="1613002" rtl="0" algn="l">
      <a:defRPr kern="1200" sz="2117">
        <a:solidFill>
          <a:schemeClr val="tx1"/>
        </a:solidFill>
        <a:latin typeface="+mn-lt"/>
        <a:ea typeface="+mn-ea"/>
        <a:cs typeface="+mn-cs"/>
      </a:defRPr>
    </a:lvl4pPr>
    <a:lvl5pPr defTabSz="1075334" eaLnBrk="1" hangingPunct="1" latinLnBrk="0" lvl="4" marL="2150669" rtl="0" algn="l">
      <a:defRPr kern="1200" sz="2117">
        <a:solidFill>
          <a:schemeClr val="tx1"/>
        </a:solidFill>
        <a:latin typeface="+mn-lt"/>
        <a:ea typeface="+mn-ea"/>
        <a:cs typeface="+mn-cs"/>
      </a:defRPr>
    </a:lvl5pPr>
    <a:lvl6pPr defTabSz="1075334" eaLnBrk="1" hangingPunct="1" latinLnBrk="0" lvl="5" marL="2688336" rtl="0" algn="l">
      <a:defRPr kern="1200" sz="2117">
        <a:solidFill>
          <a:schemeClr val="tx1"/>
        </a:solidFill>
        <a:latin typeface="+mn-lt"/>
        <a:ea typeface="+mn-ea"/>
        <a:cs typeface="+mn-cs"/>
      </a:defRPr>
    </a:lvl6pPr>
    <a:lvl7pPr defTabSz="1075334" eaLnBrk="1" hangingPunct="1" latinLnBrk="0" lvl="6" marL="3226003" rtl="0" algn="l">
      <a:defRPr kern="1200" sz="2117">
        <a:solidFill>
          <a:schemeClr val="tx1"/>
        </a:solidFill>
        <a:latin typeface="+mn-lt"/>
        <a:ea typeface="+mn-ea"/>
        <a:cs typeface="+mn-cs"/>
      </a:defRPr>
    </a:lvl7pPr>
    <a:lvl8pPr defTabSz="1075334" eaLnBrk="1" hangingPunct="1" latinLnBrk="0" lvl="7" marL="3763670" rtl="0" algn="l">
      <a:defRPr kern="1200" sz="2117">
        <a:solidFill>
          <a:schemeClr val="tx1"/>
        </a:solidFill>
        <a:latin typeface="+mn-lt"/>
        <a:ea typeface="+mn-ea"/>
        <a:cs typeface="+mn-cs"/>
      </a:defRPr>
    </a:lvl8pPr>
    <a:lvl9pPr defTabSz="1075334" eaLnBrk="1" hangingPunct="1" latinLnBrk="0" lvl="8" marL="4301338" rtl="0" algn="l">
      <a:defRPr kern="1200" sz="2117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1.xml><?xml version="1.0" encoding="utf-8"?>
<a:tblStyleLst xmlns:a="http://schemas.openxmlformats.org/drawingml/2006/main" xmlns:r="http://schemas.openxmlformats.org/officeDocument/2006/relationships" def="{90651C3A-4460-11DB-9652-00E08161165F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cmpd="sng" w="12700">
              <a:solidFill>
                <a:schemeClr val="lt1"/>
              </a:solidFill>
            </a:ln>
          </a:left>
          <a:right>
            <a:ln cmpd="sng" w="12700">
              <a:solidFill>
                <a:schemeClr val="lt1"/>
              </a:solidFill>
            </a:ln>
          </a:right>
          <a:top>
            <a:ln cmpd="sng" w="12700">
              <a:solidFill>
                <a:schemeClr val="lt1"/>
              </a:solidFill>
            </a:ln>
          </a:top>
          <a:bottom>
            <a:ln cmpd="sng" w="12700">
              <a:solidFill>
                <a:schemeClr val="lt1"/>
              </a:solidFill>
            </a:ln>
          </a:bottom>
          <a:insideH>
            <a:ln cmpd="sng" w="12700">
              <a:solidFill>
                <a:schemeClr val="lt1"/>
              </a:solidFill>
            </a:ln>
          </a:insideH>
          <a:insideV>
            <a:ln cmpd="sng"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cmpd="sng"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cmpd="sng"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_rels/presentation.xml.rels><?xml version="1.0" encoding="UTF-8" standalone="yes"?><Relationships xmlns="http://schemas.openxmlformats.org/package/2006/relationships"><Relationship Id="rId2" Type="http://schemas.openxmlformats.org/officeDocument/2006/relationships/presProps" Target="presProps1.xml"/><Relationship Id="rId5" Type="http://schemas.openxmlformats.org/officeDocument/2006/relationships/slide" Target="slides/slide1.xml"/><Relationship Id="rId8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3" Type="http://schemas.openxmlformats.org/officeDocument/2006/relationships/tableStyles" Target="tableStyles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7920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30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2607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5193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371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9033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" y="396"/>
            <a:ext cx="12801071" cy="960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74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" y="396"/>
            <a:ext cx="12801071" cy="9600803"/>
          </a:xfrm>
          <a:prstGeom prst="rect">
            <a:avLst/>
          </a:prstGeom>
        </p:spPr>
      </p:pic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1500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2158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4907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2130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0718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121A1-A611-45D1-80BD-81505B4742A4}" type="datetimeFigureOut">
              <a:rPr lang="zh-TW" altLang="en-US" smtClean="0"/>
              <a:pPr/>
              <a:t>2016/6/29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B75C8-A143-40E9-927C-B1DC219EC5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0913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2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24456" y="1860443"/>
            <a:ext cx="4141614" cy="6121831"/>
          </a:xfrm>
          <a:prstGeom prst="rect">
            <a:avLst/>
          </a:prstGeom>
          <a:solidFill>
            <a:schemeClr val="bg1"/>
          </a:solidFill>
          <a:ln w="31750">
            <a:solidFill>
              <a:srgbClr val="4B60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3057230" y="1120006"/>
            <a:ext cx="2476066" cy="648000"/>
          </a:xfrm>
          <a:prstGeom prst="rect">
            <a:avLst/>
          </a:prstGeom>
          <a:solidFill>
            <a:srgbClr val="4B6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95396" y="1107345"/>
            <a:ext cx="21218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>
                    <a:lumMod val="9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勞工</a:t>
            </a:r>
            <a:endParaRPr lang="zh-TW" altLang="en-US" sz="3200" dirty="0">
              <a:solidFill>
                <a:schemeClr val="bg1">
                  <a:lumMod val="95000"/>
                </a:schemeClr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cxnSp>
        <p:nvCxnSpPr>
          <p:cNvPr id="11" name="直線接點 10"/>
          <p:cNvCxnSpPr/>
          <p:nvPr/>
        </p:nvCxnSpPr>
        <p:spPr>
          <a:xfrm>
            <a:off x="2637070" y="1477108"/>
            <a:ext cx="316523" cy="0"/>
          </a:xfrm>
          <a:prstGeom prst="line">
            <a:avLst/>
          </a:prstGeom>
          <a:ln w="38100" cap="rnd">
            <a:solidFill>
              <a:schemeClr val="accent6">
                <a:lumMod val="50000"/>
              </a:schemeClr>
            </a:solidFill>
            <a:round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2637070" y="1477108"/>
            <a:ext cx="0" cy="276568"/>
          </a:xfrm>
          <a:prstGeom prst="line">
            <a:avLst/>
          </a:prstGeom>
          <a:ln w="38100" cap="rnd">
            <a:solidFill>
              <a:schemeClr val="accent6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 flipH="1">
            <a:off x="5602386" y="1477108"/>
            <a:ext cx="316523" cy="0"/>
          </a:xfrm>
          <a:prstGeom prst="line">
            <a:avLst/>
          </a:prstGeom>
          <a:ln w="38100" cap="rnd">
            <a:solidFill>
              <a:schemeClr val="accent6">
                <a:lumMod val="50000"/>
              </a:schemeClr>
            </a:solidFill>
            <a:round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H="1">
            <a:off x="5918909" y="1477108"/>
            <a:ext cx="0" cy="276568"/>
          </a:xfrm>
          <a:prstGeom prst="line">
            <a:avLst/>
          </a:prstGeom>
          <a:ln w="38100" cap="rnd">
            <a:solidFill>
              <a:schemeClr val="accent6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圓角矩形 20"/>
          <p:cNvSpPr/>
          <p:nvPr/>
        </p:nvSpPr>
        <p:spPr>
          <a:xfrm>
            <a:off x="2542711" y="1964608"/>
            <a:ext cx="3505104" cy="610675"/>
          </a:xfrm>
          <a:prstGeom prst="roundRect">
            <a:avLst>
              <a:gd name="adj" fmla="val 15303"/>
            </a:avLst>
          </a:prstGeom>
          <a:solidFill>
            <a:srgbClr val="4B602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文字方塊 22"/>
          <p:cNvSpPr txBox="1"/>
          <p:nvPr/>
        </p:nvSpPr>
        <p:spPr>
          <a:xfrm>
            <a:off x="3351809" y="1928952"/>
            <a:ext cx="162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>
                <a:solidFill>
                  <a:schemeClr val="bg1"/>
                </a:solidFill>
                <a:latin typeface="Adobe 繁黑體 Std B" pitchFamily="34" charset="-120"/>
                <a:ea typeface="Adobe 繁黑體 Std B" pitchFamily="34" charset="-120"/>
              </a:rPr>
              <a:t>例 假</a:t>
            </a:r>
            <a:endParaRPr lang="en-US" altLang="zh-TW" sz="2000" dirty="0">
              <a:solidFill>
                <a:schemeClr val="bg1"/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255244" y="295578"/>
            <a:ext cx="94179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週休二日為何不是兩例假，要一例一休？</a:t>
            </a:r>
          </a:p>
        </p:txBody>
      </p:sp>
      <p:sp>
        <p:nvSpPr>
          <p:cNvPr id="28" name="圓角矩形 27"/>
          <p:cNvSpPr/>
          <p:nvPr/>
        </p:nvSpPr>
        <p:spPr>
          <a:xfrm>
            <a:off x="1646985" y="463464"/>
            <a:ext cx="540000" cy="540000"/>
          </a:xfrm>
          <a:prstGeom prst="roundRect">
            <a:avLst>
              <a:gd name="adj" fmla="val 30655"/>
            </a:avLst>
          </a:prstGeom>
          <a:solidFill>
            <a:srgbClr val="548235"/>
          </a:solidFill>
          <a:ln>
            <a:solidFill>
              <a:srgbClr val="68A0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9" name="圖片 2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8137" y="564666"/>
            <a:ext cx="432000" cy="424918"/>
          </a:xfrm>
          <a:prstGeom prst="rect">
            <a:avLst/>
          </a:prstGeom>
        </p:spPr>
      </p:pic>
      <p:sp>
        <p:nvSpPr>
          <p:cNvPr id="31" name="矩形 30"/>
          <p:cNvSpPr/>
          <p:nvPr/>
        </p:nvSpPr>
        <p:spPr>
          <a:xfrm>
            <a:off x="7745493" y="1845427"/>
            <a:ext cx="4121779" cy="6090834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8751797" y="1120006"/>
            <a:ext cx="2476066" cy="64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8972359" y="1120840"/>
            <a:ext cx="21218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>
                    <a:lumMod val="9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公務人員</a:t>
            </a:r>
            <a:endParaRPr lang="zh-TW" altLang="en-US" sz="3200" dirty="0">
              <a:solidFill>
                <a:schemeClr val="bg1">
                  <a:lumMod val="95000"/>
                </a:schemeClr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cxnSp>
        <p:nvCxnSpPr>
          <p:cNvPr id="34" name="直線接點 33"/>
          <p:cNvCxnSpPr/>
          <p:nvPr/>
        </p:nvCxnSpPr>
        <p:spPr>
          <a:xfrm>
            <a:off x="8295522" y="1493906"/>
            <a:ext cx="316523" cy="0"/>
          </a:xfrm>
          <a:prstGeom prst="line">
            <a:avLst/>
          </a:prstGeom>
          <a:ln w="38100" cap="rnd">
            <a:solidFill>
              <a:schemeClr val="accent4">
                <a:lumMod val="50000"/>
              </a:schemeClr>
            </a:solidFill>
            <a:round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接點 34"/>
          <p:cNvCxnSpPr/>
          <p:nvPr/>
        </p:nvCxnSpPr>
        <p:spPr>
          <a:xfrm>
            <a:off x="8295522" y="1477108"/>
            <a:ext cx="0" cy="276568"/>
          </a:xfrm>
          <a:prstGeom prst="line">
            <a:avLst/>
          </a:prstGeom>
          <a:ln w="38100" cap="rnd">
            <a:solidFill>
              <a:schemeClr val="accent4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接點 35"/>
          <p:cNvCxnSpPr/>
          <p:nvPr/>
        </p:nvCxnSpPr>
        <p:spPr>
          <a:xfrm flipH="1">
            <a:off x="11376694" y="1493906"/>
            <a:ext cx="316523" cy="0"/>
          </a:xfrm>
          <a:prstGeom prst="line">
            <a:avLst/>
          </a:prstGeom>
          <a:ln w="38100" cap="rnd">
            <a:solidFill>
              <a:schemeClr val="accent4">
                <a:lumMod val="50000"/>
              </a:schemeClr>
            </a:solidFill>
            <a:round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 flipH="1">
            <a:off x="11693217" y="1490603"/>
            <a:ext cx="0" cy="276568"/>
          </a:xfrm>
          <a:prstGeom prst="line">
            <a:avLst/>
          </a:prstGeom>
          <a:ln w="38100" cap="rnd">
            <a:solidFill>
              <a:schemeClr val="accent4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圓角矩形 38"/>
          <p:cNvSpPr/>
          <p:nvPr/>
        </p:nvSpPr>
        <p:spPr>
          <a:xfrm>
            <a:off x="8053830" y="1955576"/>
            <a:ext cx="3505104" cy="610675"/>
          </a:xfrm>
          <a:prstGeom prst="roundRect">
            <a:avLst>
              <a:gd name="adj" fmla="val 15303"/>
            </a:avLst>
          </a:prstGeom>
          <a:solidFill>
            <a:schemeClr val="accent4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文字方塊 39"/>
          <p:cNvSpPr txBox="1"/>
          <p:nvPr/>
        </p:nvSpPr>
        <p:spPr>
          <a:xfrm>
            <a:off x="8903205" y="1901237"/>
            <a:ext cx="162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>
                <a:solidFill>
                  <a:schemeClr val="bg1"/>
                </a:solidFill>
                <a:latin typeface="Adobe 繁黑體 Std B" pitchFamily="34" charset="-120"/>
                <a:ea typeface="Adobe 繁黑體 Std B" pitchFamily="34" charset="-120"/>
              </a:rPr>
              <a:t>例 假</a:t>
            </a:r>
            <a:endParaRPr lang="en-US" altLang="zh-TW" sz="2000" dirty="0">
              <a:solidFill>
                <a:schemeClr val="bg1"/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510212" y="2731522"/>
            <a:ext cx="3505104" cy="2643806"/>
          </a:xfrm>
          <a:prstGeom prst="rect">
            <a:avLst/>
          </a:prstGeom>
          <a:solidFill>
            <a:srgbClr val="4B6026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矩形 44"/>
          <p:cNvSpPr/>
          <p:nvPr/>
        </p:nvSpPr>
        <p:spPr>
          <a:xfrm>
            <a:off x="2589687" y="2798724"/>
            <a:ext cx="3024498" cy="4558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文字方塊 45"/>
          <p:cNvSpPr txBox="1"/>
          <p:nvPr/>
        </p:nvSpPr>
        <p:spPr>
          <a:xfrm>
            <a:off x="2595900" y="2792880"/>
            <a:ext cx="3031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>
                <a:solidFill>
                  <a:srgbClr val="78885C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出勤要件</a:t>
            </a:r>
            <a:r>
              <a:rPr lang="zh-TW" altLang="en-US" sz="2400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受嚴格要求</a:t>
            </a:r>
          </a:p>
        </p:txBody>
      </p:sp>
      <p:sp>
        <p:nvSpPr>
          <p:cNvPr id="47" name="矩形 46"/>
          <p:cNvSpPr/>
          <p:nvPr/>
        </p:nvSpPr>
        <p:spPr>
          <a:xfrm>
            <a:off x="2613292" y="3404395"/>
            <a:ext cx="3038806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>
                <a:solidFill>
                  <a:srgbClr val="9AA97F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需發生天災、事變或突發事件。</a:t>
            </a:r>
            <a:endParaRPr lang="en-US" altLang="zh-TW" sz="2400" dirty="0">
              <a:solidFill>
                <a:srgbClr val="9AA97F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>
                <a:solidFill>
                  <a:srgbClr val="9AA97F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非上開事由，勞工自願加班也違法。</a:t>
            </a:r>
          </a:p>
        </p:txBody>
      </p:sp>
      <p:sp>
        <p:nvSpPr>
          <p:cNvPr id="48" name="矩形 47"/>
          <p:cNvSpPr/>
          <p:nvPr/>
        </p:nvSpPr>
        <p:spPr>
          <a:xfrm>
            <a:off x="2498574" y="5485395"/>
            <a:ext cx="3505104" cy="2268246"/>
          </a:xfrm>
          <a:prstGeom prst="rect">
            <a:avLst/>
          </a:prstGeom>
          <a:solidFill>
            <a:srgbClr val="313F19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9" name="矩形 48"/>
          <p:cNvSpPr/>
          <p:nvPr/>
        </p:nvSpPr>
        <p:spPr>
          <a:xfrm>
            <a:off x="2692775" y="5713304"/>
            <a:ext cx="3024498" cy="4558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文字方塊 49"/>
          <p:cNvSpPr txBox="1"/>
          <p:nvPr/>
        </p:nvSpPr>
        <p:spPr>
          <a:xfrm>
            <a:off x="2542711" y="5756095"/>
            <a:ext cx="3031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>
                <a:solidFill>
                  <a:srgbClr val="596444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出勤權益</a:t>
            </a:r>
          </a:p>
        </p:txBody>
      </p:sp>
      <p:sp>
        <p:nvSpPr>
          <p:cNvPr id="51" name="矩形 50"/>
          <p:cNvSpPr/>
          <p:nvPr/>
        </p:nvSpPr>
        <p:spPr>
          <a:xfrm>
            <a:off x="2482103" y="6353448"/>
            <a:ext cx="33211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>
                <a:solidFill>
                  <a:srgbClr val="596444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出勤工資加倍發給。</a:t>
            </a:r>
            <a:endParaRPr lang="en-US" altLang="zh-TW" sz="2400" dirty="0">
              <a:solidFill>
                <a:srgbClr val="596444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8035583" y="2649162"/>
            <a:ext cx="3523351" cy="2726166"/>
          </a:xfrm>
          <a:prstGeom prst="rect">
            <a:avLst/>
          </a:prstGeom>
          <a:solidFill>
            <a:schemeClr val="accent4">
              <a:lumMod val="75000"/>
              <a:alpha val="1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4" name="矩形 63"/>
          <p:cNvSpPr/>
          <p:nvPr/>
        </p:nvSpPr>
        <p:spPr>
          <a:xfrm>
            <a:off x="8352196" y="2757754"/>
            <a:ext cx="3024498" cy="4558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文字方塊 64"/>
          <p:cNvSpPr txBox="1"/>
          <p:nvPr/>
        </p:nvSpPr>
        <p:spPr>
          <a:xfrm>
            <a:off x="8432101" y="2731050"/>
            <a:ext cx="3031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>
                <a:solidFill>
                  <a:schemeClr val="accent4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出勤要件</a:t>
            </a:r>
          </a:p>
        </p:txBody>
      </p:sp>
      <p:sp>
        <p:nvSpPr>
          <p:cNvPr id="72" name="文字方塊 71"/>
          <p:cNvSpPr txBox="1"/>
          <p:nvPr/>
        </p:nvSpPr>
        <p:spPr>
          <a:xfrm>
            <a:off x="8105598" y="3194757"/>
            <a:ext cx="354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accent4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依公務員服務法，雖有每週</a:t>
            </a:r>
            <a:r>
              <a:rPr lang="en-US" altLang="zh-TW" sz="2400" dirty="0">
                <a:solidFill>
                  <a:schemeClr val="accent4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2</a:t>
            </a:r>
            <a:r>
              <a:rPr lang="zh-TW" altLang="en-US" sz="2400" dirty="0">
                <a:solidFill>
                  <a:schemeClr val="accent4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日例假之規定</a:t>
            </a:r>
            <a:r>
              <a:rPr lang="en-US" altLang="zh-TW" sz="2400" dirty="0">
                <a:solidFill>
                  <a:schemeClr val="accent4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…</a:t>
            </a:r>
          </a:p>
        </p:txBody>
      </p:sp>
      <p:sp>
        <p:nvSpPr>
          <p:cNvPr id="61" name="文字方塊 60"/>
          <p:cNvSpPr txBox="1"/>
          <p:nvPr/>
        </p:nvSpPr>
        <p:spPr>
          <a:xfrm>
            <a:off x="8079613" y="4467387"/>
            <a:ext cx="354626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b="1" dirty="0">
                <a:solidFill>
                  <a:schemeClr val="accent4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隨時可能被要求出勤。</a:t>
            </a:r>
            <a:endParaRPr lang="en-US" altLang="zh-TW" sz="2400" b="1" dirty="0">
              <a:solidFill>
                <a:schemeClr val="accent4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b="1" dirty="0">
                <a:solidFill>
                  <a:schemeClr val="accent4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無任何限制規範。</a:t>
            </a:r>
            <a:endParaRPr lang="en-US" altLang="zh-TW" sz="2400" b="1" dirty="0">
              <a:solidFill>
                <a:schemeClr val="accent4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8007385" y="3923547"/>
            <a:ext cx="591999" cy="60829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5" name="文字方塊 54"/>
          <p:cNvSpPr txBox="1"/>
          <p:nvPr/>
        </p:nvSpPr>
        <p:spPr>
          <a:xfrm rot="20638125">
            <a:off x="8033671" y="3801499"/>
            <a:ext cx="1131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chemeClr val="bg1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但</a:t>
            </a:r>
            <a:endParaRPr lang="en-US" altLang="zh-TW" sz="3600" b="1" dirty="0">
              <a:solidFill>
                <a:schemeClr val="bg1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70" name="文字方塊 69"/>
          <p:cNvSpPr txBox="1"/>
          <p:nvPr/>
        </p:nvSpPr>
        <p:spPr>
          <a:xfrm>
            <a:off x="6486721" y="1437067"/>
            <a:ext cx="9550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明體" panose="02020C09000000000000" pitchFamily="49" charset="-120"/>
                <a:ea typeface="華康超明體" panose="02020C09000000000000" pitchFamily="49" charset="-120"/>
              </a:rPr>
              <a:t>≠</a:t>
            </a:r>
            <a:endParaRPr lang="en-US" altLang="zh-TW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7952" y="5724119"/>
            <a:ext cx="302418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矩形 61"/>
          <p:cNvSpPr/>
          <p:nvPr/>
        </p:nvSpPr>
        <p:spPr>
          <a:xfrm>
            <a:off x="8203880" y="6427915"/>
            <a:ext cx="33211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>
                <a:solidFill>
                  <a:srgbClr val="596444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加班費申請有上限，其餘以補休方式處理。</a:t>
            </a:r>
            <a:endParaRPr lang="en-US" altLang="zh-TW" sz="2400" dirty="0">
              <a:solidFill>
                <a:srgbClr val="596444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8025559" y="5485395"/>
            <a:ext cx="3523351" cy="2268247"/>
          </a:xfrm>
          <a:prstGeom prst="rect">
            <a:avLst/>
          </a:prstGeom>
          <a:solidFill>
            <a:schemeClr val="accent4">
              <a:lumMod val="75000"/>
              <a:alpha val="1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矩形 70"/>
          <p:cNvSpPr/>
          <p:nvPr/>
        </p:nvSpPr>
        <p:spPr>
          <a:xfrm>
            <a:off x="8175703" y="5736549"/>
            <a:ext cx="3024498" cy="4558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8" name="矩形 67"/>
          <p:cNvSpPr/>
          <p:nvPr/>
        </p:nvSpPr>
        <p:spPr>
          <a:xfrm>
            <a:off x="896785" y="8217859"/>
            <a:ext cx="73987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rgbClr val="FF0066"/>
                </a:solidFill>
                <a:latin typeface="華康特粗楷體" panose="03000909000000000000" pitchFamily="65" charset="-120"/>
                <a:ea typeface="華康特粗楷體" panose="03000909000000000000" pitchFamily="65" charset="-120"/>
              </a:rPr>
              <a:t>「</a:t>
            </a:r>
            <a:r>
              <a:rPr lang="en-US" altLang="zh-TW" sz="2800" b="1" dirty="0">
                <a:solidFill>
                  <a:srgbClr val="FF0066"/>
                </a:solidFill>
                <a:latin typeface="華康特粗楷體" panose="03000909000000000000" pitchFamily="65" charset="-120"/>
                <a:ea typeface="華康特粗楷體" panose="03000909000000000000" pitchFamily="65" charset="-120"/>
              </a:rPr>
              <a:t>1</a:t>
            </a:r>
            <a:r>
              <a:rPr lang="zh-TW" altLang="en-US" sz="2800" b="1" dirty="0">
                <a:solidFill>
                  <a:srgbClr val="FF0066"/>
                </a:solidFill>
                <a:latin typeface="華康特粗楷體" panose="03000909000000000000" pitchFamily="65" charset="-120"/>
                <a:ea typeface="華康特粗楷體" panose="03000909000000000000" pitchFamily="65" charset="-120"/>
              </a:rPr>
              <a:t>例</a:t>
            </a:r>
            <a:r>
              <a:rPr lang="en-US" altLang="zh-TW" sz="2800" b="1" dirty="0">
                <a:solidFill>
                  <a:srgbClr val="FF0066"/>
                </a:solidFill>
                <a:latin typeface="華康特粗楷體" panose="03000909000000000000" pitchFamily="65" charset="-120"/>
                <a:ea typeface="華康特粗楷體" panose="03000909000000000000" pitchFamily="65" charset="-120"/>
              </a:rPr>
              <a:t>1</a:t>
            </a:r>
            <a:r>
              <a:rPr lang="zh-TW" altLang="en-US" sz="2800" b="1" dirty="0">
                <a:solidFill>
                  <a:srgbClr val="FF0066"/>
                </a:solidFill>
                <a:latin typeface="華康特粗楷體" panose="03000909000000000000" pitchFamily="65" charset="-120"/>
                <a:ea typeface="華康特粗楷體" panose="03000909000000000000" pitchFamily="65" charset="-120"/>
              </a:rPr>
              <a:t>休」勞資雙方仍保有休息日加班的選項，惟休息日工作應徵得勞工同意。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3385" y="5687117"/>
            <a:ext cx="303053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936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980629"/>
              </p:ext>
            </p:extLst>
          </p:nvPr>
        </p:nvGraphicFramePr>
        <p:xfrm>
          <a:off x="600502" y="2392544"/>
          <a:ext cx="11614245" cy="5272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2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6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1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29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902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056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  <a:cs typeface="+mn-cs"/>
                        </a:rPr>
                        <a:t>項目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solidFill>
                            <a:srgbClr val="503D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前</a:t>
                      </a:r>
                      <a:r>
                        <a:rPr lang="en-US" altLang="zh-TW" sz="2400" b="1" dirty="0">
                          <a:solidFill>
                            <a:srgbClr val="503D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2</a:t>
                      </a:r>
                      <a:r>
                        <a:rPr lang="zh-TW" altLang="en-US" sz="2400" b="1" dirty="0">
                          <a:solidFill>
                            <a:srgbClr val="503D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小時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solidFill>
                            <a:srgbClr val="503D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後</a:t>
                      </a:r>
                      <a:r>
                        <a:rPr lang="en-US" altLang="zh-TW" sz="2400" b="1" dirty="0">
                          <a:solidFill>
                            <a:srgbClr val="503D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6</a:t>
                      </a:r>
                      <a:r>
                        <a:rPr lang="zh-TW" altLang="en-US" sz="2400" b="1" dirty="0">
                          <a:solidFill>
                            <a:srgbClr val="503D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小時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solidFill>
                            <a:srgbClr val="672F09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加班費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dirty="0">
                          <a:solidFill>
                            <a:srgbClr val="672F09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休息時間規範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122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   現行</a:t>
                      </a:r>
                      <a:endParaRPr lang="en-US" altLang="zh-TW" sz="24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  <a:p>
                      <a:pPr algn="ctr"/>
                      <a:r>
                        <a:rPr lang="zh-TW" altLang="en-US" sz="3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（一例）</a:t>
                      </a:r>
                      <a:endParaRPr lang="en-US" altLang="zh-TW" sz="3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b="1" dirty="0">
                          <a:solidFill>
                            <a:srgbClr val="9E78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 </a:t>
                      </a:r>
                      <a:endParaRPr lang="zh-TW" altLang="en-US" sz="2800" b="1" dirty="0">
                        <a:solidFill>
                          <a:srgbClr val="9E7800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b="1" dirty="0">
                        <a:solidFill>
                          <a:srgbClr val="9E7800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700</a:t>
                      </a:r>
                      <a:r>
                        <a:rPr lang="zh-TW" altLang="en-US" sz="28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元</a:t>
                      </a:r>
                      <a:endParaRPr lang="en-US" altLang="zh-TW" sz="2800" b="1" dirty="0">
                        <a:solidFill>
                          <a:srgbClr val="A54C0F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未規定休息日，雇主可將</a:t>
                      </a:r>
                      <a:r>
                        <a:rPr lang="zh-TW" altLang="en-US" sz="3600" b="1" dirty="0">
                          <a:solidFill>
                            <a:srgbClr val="FF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正常工時</a:t>
                      </a:r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在非例假時間內作分散配置</a:t>
                      </a:r>
                      <a:endParaRPr lang="en-US" altLang="zh-TW" sz="3600" b="1" dirty="0">
                        <a:solidFill>
                          <a:srgbClr val="A54C0F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122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修法後</a:t>
                      </a:r>
                      <a:endParaRPr lang="en-US" altLang="zh-TW" sz="2400" b="1" dirty="0">
                        <a:solidFill>
                          <a:srgbClr val="C00000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  <a:p>
                      <a:pPr algn="ctr"/>
                      <a:r>
                        <a:rPr lang="en-US" altLang="zh-TW" sz="2800" b="1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(</a:t>
                      </a:r>
                      <a:r>
                        <a:rPr lang="zh-TW" altLang="en-US" sz="2800" b="1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一例一休</a:t>
                      </a:r>
                      <a:r>
                        <a:rPr lang="en-US" altLang="zh-TW" sz="2800" b="1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3600" b="0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  </a:t>
                      </a:r>
                      <a:r>
                        <a:rPr lang="en-US" altLang="zh-TW" sz="3600" b="1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1 </a:t>
                      </a:r>
                      <a:r>
                        <a:rPr lang="en-US" altLang="zh-TW" sz="3600" b="0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   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3600" b="0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  </a:t>
                      </a:r>
                      <a:r>
                        <a:rPr lang="zh-TW" altLang="en-US" sz="3600" b="0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  </a:t>
                      </a:r>
                      <a:r>
                        <a:rPr lang="en-US" altLang="zh-TW" sz="3600" b="1" dirty="0">
                          <a:solidFill>
                            <a:srgbClr val="C0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1</a:t>
                      </a:r>
                      <a:endParaRPr lang="zh-TW" altLang="en-US" sz="3600" b="1" dirty="0">
                        <a:solidFill>
                          <a:srgbClr val="C00000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1,900</a:t>
                      </a:r>
                      <a:r>
                        <a:rPr lang="zh-TW" altLang="en-US" sz="28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元</a:t>
                      </a:r>
                      <a:endParaRPr lang="en-US" altLang="zh-TW" sz="2800" b="1" dirty="0">
                        <a:solidFill>
                          <a:srgbClr val="A54C0F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明定</a:t>
                      </a:r>
                      <a:r>
                        <a:rPr lang="en-US" altLang="zh-TW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1</a:t>
                      </a:r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日</a:t>
                      </a:r>
                      <a:r>
                        <a:rPr lang="zh-TW" altLang="en-US" sz="36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「休息日」</a:t>
                      </a:r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，休息日出勤的</a:t>
                      </a:r>
                      <a:r>
                        <a:rPr lang="zh-TW" altLang="en-US" sz="3600" b="1" dirty="0">
                          <a:solidFill>
                            <a:srgbClr val="FFFF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工時屬性</a:t>
                      </a:r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與</a:t>
                      </a:r>
                      <a:r>
                        <a:rPr lang="zh-TW" altLang="en-US" sz="3600" b="1" dirty="0">
                          <a:solidFill>
                            <a:srgbClr val="FFFF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加班費</a:t>
                      </a:r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比照</a:t>
                      </a:r>
                      <a:r>
                        <a:rPr lang="zh-TW" altLang="en-US" sz="3600" b="1" dirty="0">
                          <a:solidFill>
                            <a:srgbClr val="FF0000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延長工時</a:t>
                      </a:r>
                      <a:r>
                        <a:rPr lang="zh-TW" altLang="en-US" sz="3600" b="1" dirty="0">
                          <a:solidFill>
                            <a:srgbClr val="A54C0F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工資</a:t>
                      </a:r>
                      <a:endParaRPr lang="en-US" altLang="zh-TW" sz="3600" b="1" dirty="0">
                        <a:solidFill>
                          <a:srgbClr val="A54C0F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3264454" y="293952"/>
            <a:ext cx="63401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現行與修法後的加班費計算</a:t>
            </a:r>
          </a:p>
        </p:txBody>
      </p:sp>
      <p:sp>
        <p:nvSpPr>
          <p:cNvPr id="4" name="圓角矩形 3"/>
          <p:cNvSpPr/>
          <p:nvPr/>
        </p:nvSpPr>
        <p:spPr>
          <a:xfrm>
            <a:off x="2610118" y="389230"/>
            <a:ext cx="540000" cy="540000"/>
          </a:xfrm>
          <a:prstGeom prst="roundRect">
            <a:avLst>
              <a:gd name="adj" fmla="val 30655"/>
            </a:avLst>
          </a:prstGeom>
          <a:solidFill>
            <a:srgbClr val="595959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7868" y="402880"/>
            <a:ext cx="401870" cy="468000"/>
          </a:xfrm>
          <a:prstGeom prst="rect">
            <a:avLst/>
          </a:prstGeom>
        </p:spPr>
      </p:pic>
      <p:grpSp>
        <p:nvGrpSpPr>
          <p:cNvPr id="6" name="群組 128"/>
          <p:cNvGrpSpPr/>
          <p:nvPr/>
        </p:nvGrpSpPr>
        <p:grpSpPr>
          <a:xfrm>
            <a:off x="3214395" y="4176553"/>
            <a:ext cx="350367" cy="800220"/>
            <a:chOff x="3419820" y="3109303"/>
            <a:chExt cx="350367" cy="800220"/>
          </a:xfrm>
        </p:grpSpPr>
        <p:sp>
          <p:nvSpPr>
            <p:cNvPr id="7" name="矩形 6"/>
            <p:cNvSpPr/>
            <p:nvPr/>
          </p:nvSpPr>
          <p:spPr>
            <a:xfrm>
              <a:off x="3419820" y="3109303"/>
              <a:ext cx="28405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1</a:t>
              </a:r>
              <a:endParaRPr lang="zh-TW" altLang="en-US" sz="20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cxnSp>
          <p:nvCxnSpPr>
            <p:cNvPr id="8" name="直線接點 7"/>
            <p:cNvCxnSpPr/>
            <p:nvPr/>
          </p:nvCxnSpPr>
          <p:spPr>
            <a:xfrm>
              <a:off x="3419820" y="3505289"/>
              <a:ext cx="314510" cy="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3441251" y="3509413"/>
              <a:ext cx="32893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3</a:t>
              </a:r>
              <a:endParaRPr lang="zh-TW" altLang="en-US" sz="20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</p:grpSp>
      <p:grpSp>
        <p:nvGrpSpPr>
          <p:cNvPr id="10" name="群組 128"/>
          <p:cNvGrpSpPr/>
          <p:nvPr/>
        </p:nvGrpSpPr>
        <p:grpSpPr>
          <a:xfrm>
            <a:off x="3423394" y="5834187"/>
            <a:ext cx="406473" cy="1034890"/>
            <a:chOff x="3419820" y="2997743"/>
            <a:chExt cx="406473" cy="1034890"/>
          </a:xfrm>
        </p:grpSpPr>
        <p:sp>
          <p:nvSpPr>
            <p:cNvPr id="11" name="矩形 10"/>
            <p:cNvSpPr/>
            <p:nvPr/>
          </p:nvSpPr>
          <p:spPr>
            <a:xfrm>
              <a:off x="3441251" y="2997743"/>
              <a:ext cx="32412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8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1</a:t>
              </a:r>
              <a:endParaRPr lang="zh-TW" altLang="en-US" sz="28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3419820" y="3505289"/>
              <a:ext cx="314510" cy="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3441251" y="3509413"/>
              <a:ext cx="3850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8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3</a:t>
              </a:r>
              <a:endParaRPr lang="zh-TW" altLang="en-US" sz="28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</p:grpSp>
      <p:grpSp>
        <p:nvGrpSpPr>
          <p:cNvPr id="14" name="群組 128"/>
          <p:cNvGrpSpPr/>
          <p:nvPr/>
        </p:nvGrpSpPr>
        <p:grpSpPr>
          <a:xfrm>
            <a:off x="4862059" y="4208713"/>
            <a:ext cx="333199" cy="800220"/>
            <a:chOff x="3413955" y="3109303"/>
            <a:chExt cx="333199" cy="800220"/>
          </a:xfrm>
        </p:grpSpPr>
        <p:sp>
          <p:nvSpPr>
            <p:cNvPr id="15" name="矩形 14"/>
            <p:cNvSpPr/>
            <p:nvPr/>
          </p:nvSpPr>
          <p:spPr>
            <a:xfrm>
              <a:off x="3419820" y="3109303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2</a:t>
              </a:r>
              <a:endParaRPr lang="zh-TW" altLang="en-US" sz="20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cxnSp>
          <p:nvCxnSpPr>
            <p:cNvPr id="16" name="直線接點 15"/>
            <p:cNvCxnSpPr/>
            <p:nvPr/>
          </p:nvCxnSpPr>
          <p:spPr>
            <a:xfrm>
              <a:off x="3419820" y="3505289"/>
              <a:ext cx="314510" cy="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3413955" y="3509413"/>
              <a:ext cx="32893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3</a:t>
              </a:r>
              <a:endParaRPr lang="zh-TW" altLang="en-US" sz="20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</p:grpSp>
      <p:grpSp>
        <p:nvGrpSpPr>
          <p:cNvPr id="18" name="群組 128"/>
          <p:cNvGrpSpPr/>
          <p:nvPr/>
        </p:nvGrpSpPr>
        <p:grpSpPr>
          <a:xfrm>
            <a:off x="5025179" y="5907597"/>
            <a:ext cx="628398" cy="1062628"/>
            <a:chOff x="3452311" y="2939051"/>
            <a:chExt cx="397131" cy="1076033"/>
          </a:xfrm>
        </p:grpSpPr>
        <p:sp>
          <p:nvSpPr>
            <p:cNvPr id="19" name="矩形 18"/>
            <p:cNvSpPr/>
            <p:nvPr/>
          </p:nvSpPr>
          <p:spPr>
            <a:xfrm>
              <a:off x="3464400" y="2939051"/>
              <a:ext cx="3850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8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2</a:t>
              </a:r>
              <a:endParaRPr lang="zh-TW" altLang="en-US" sz="28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cxnSp>
          <p:nvCxnSpPr>
            <p:cNvPr id="20" name="直線接點 19"/>
            <p:cNvCxnSpPr/>
            <p:nvPr/>
          </p:nvCxnSpPr>
          <p:spPr>
            <a:xfrm>
              <a:off x="3476517" y="3464569"/>
              <a:ext cx="314510" cy="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矩形 20"/>
            <p:cNvSpPr/>
            <p:nvPr/>
          </p:nvSpPr>
          <p:spPr>
            <a:xfrm>
              <a:off x="3452311" y="3491864"/>
              <a:ext cx="3850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8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3</a:t>
              </a:r>
              <a:endParaRPr lang="zh-TW" altLang="en-US" sz="28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567431" y="1120095"/>
            <a:ext cx="54000" cy="756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594431" y="1236485"/>
            <a:ext cx="983311" cy="5232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567430" y="1236485"/>
            <a:ext cx="10373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假設</a:t>
            </a:r>
            <a:endParaRPr lang="zh-TW" altLang="en-US" sz="2400" dirty="0">
              <a:solidFill>
                <a:schemeClr val="bg1">
                  <a:lumMod val="95000"/>
                </a:schemeClr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604741" y="1210168"/>
            <a:ext cx="111109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勞工月薪</a:t>
            </a:r>
            <a:r>
              <a:rPr lang="en-US" altLang="zh-TW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36,000</a:t>
            </a:r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元，一日工資為</a:t>
            </a:r>
            <a:r>
              <a:rPr lang="en-US" altLang="zh-TW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1,200</a:t>
            </a:r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元，每小時工資為</a:t>
            </a:r>
            <a:r>
              <a:rPr lang="en-US" altLang="zh-TW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150</a:t>
            </a:r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元。</a:t>
            </a:r>
          </a:p>
        </p:txBody>
      </p:sp>
      <p:sp>
        <p:nvSpPr>
          <p:cNvPr id="29" name="矩形 28"/>
          <p:cNvSpPr/>
          <p:nvPr/>
        </p:nvSpPr>
        <p:spPr>
          <a:xfrm>
            <a:off x="476976" y="1057408"/>
            <a:ext cx="11942936" cy="1062012"/>
          </a:xfrm>
          <a:prstGeom prst="rect">
            <a:avLst/>
          </a:prstGeom>
          <a:solidFill>
            <a:schemeClr val="tx1">
              <a:lumMod val="65000"/>
              <a:lumOff val="35000"/>
              <a:alpha val="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圓角矩形 31"/>
          <p:cNvSpPr/>
          <p:nvPr/>
        </p:nvSpPr>
        <p:spPr>
          <a:xfrm>
            <a:off x="5745708" y="3766781"/>
            <a:ext cx="1501254" cy="1356155"/>
          </a:xfrm>
          <a:prstGeom prst="roundRect">
            <a:avLst/>
          </a:prstGeom>
          <a:solidFill>
            <a:srgbClr val="5B9BD5">
              <a:alpha val="0"/>
            </a:srgbClr>
          </a:solidFill>
          <a:ln w="47625">
            <a:solidFill>
              <a:schemeClr val="accent2">
                <a:lumMod val="50000"/>
                <a:alpha val="7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圓角矩形 32"/>
          <p:cNvSpPr/>
          <p:nvPr/>
        </p:nvSpPr>
        <p:spPr>
          <a:xfrm>
            <a:off x="5780911" y="5759820"/>
            <a:ext cx="1473959" cy="1358183"/>
          </a:xfrm>
          <a:prstGeom prst="roundRect">
            <a:avLst/>
          </a:prstGeom>
          <a:solidFill>
            <a:srgbClr val="5B9BD5">
              <a:alpha val="0"/>
            </a:srgbClr>
          </a:solidFill>
          <a:ln w="47625">
            <a:solidFill>
              <a:schemeClr val="accent2">
                <a:lumMod val="50000"/>
                <a:alpha val="7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627797" y="7805467"/>
            <a:ext cx="743803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TW" altLang="en-US" sz="32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*</a:t>
            </a:r>
            <a:r>
              <a:rPr lang="zh-TW" altLang="en-US" sz="320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正常工時：單週</a:t>
            </a:r>
            <a:r>
              <a:rPr lang="en-US" altLang="zh-TW" sz="320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40</a:t>
            </a:r>
            <a:r>
              <a:rPr lang="zh-TW" altLang="en-US" sz="320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小時</a:t>
            </a:r>
            <a:endParaRPr lang="en-US" altLang="zh-TW" sz="32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 scaled="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zh-TW" altLang="en-US" sz="32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延長</a:t>
            </a:r>
            <a:r>
              <a:rPr lang="zh-TW" altLang="en-US" sz="320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工時：</a:t>
            </a:r>
            <a:r>
              <a:rPr lang="zh-TW" altLang="en-US" sz="32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每月不得超過</a:t>
            </a:r>
            <a:r>
              <a:rPr lang="en-US" altLang="zh-TW" sz="320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46</a:t>
            </a:r>
            <a:r>
              <a:rPr lang="zh-TW" altLang="en-US" sz="3200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小時</a:t>
            </a:r>
            <a:endParaRPr lang="zh-TW" altLang="en-US" sz="32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 scaled="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9617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595818" y="1020935"/>
            <a:ext cx="11874768" cy="7399734"/>
          </a:xfrm>
          <a:prstGeom prst="rect">
            <a:avLst/>
          </a:prstGeom>
          <a:solidFill>
            <a:srgbClr val="E9ECE4"/>
          </a:solidFill>
          <a:ln w="31750">
            <a:solidFill>
              <a:srgbClr val="9CAA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400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654144" y="313049"/>
            <a:ext cx="104438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休息日加班會不會增加勞工工時，造成過勞</a:t>
            </a:r>
            <a:r>
              <a:rPr lang="en-US" altLang="zh-TW" sz="4000" dirty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﹖</a:t>
            </a:r>
            <a:endParaRPr lang="zh-TW" altLang="en-US" sz="4000" dirty="0">
              <a:solidFill>
                <a:srgbClr val="6FAC46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1091476" y="396992"/>
            <a:ext cx="540000" cy="540000"/>
          </a:xfrm>
          <a:prstGeom prst="roundRect">
            <a:avLst>
              <a:gd name="adj" fmla="val 30655"/>
            </a:avLst>
          </a:prstGeom>
          <a:solidFill>
            <a:srgbClr val="548235"/>
          </a:solidFill>
          <a:ln>
            <a:solidFill>
              <a:srgbClr val="68A0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0104" y="474699"/>
            <a:ext cx="468000" cy="38458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1459192" y="1116897"/>
            <a:ext cx="11059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3200" dirty="0">
                <a:solidFill>
                  <a:srgbClr val="78885C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休息日出勤納入</a:t>
            </a:r>
            <a:r>
              <a:rPr lang="zh-TW" altLang="en-US" sz="3200" b="1" dirty="0">
                <a:solidFill>
                  <a:srgbClr val="C0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延長工時總數</a:t>
            </a:r>
            <a:r>
              <a:rPr lang="en-US" altLang="zh-TW" sz="3200" b="1" dirty="0">
                <a:solidFill>
                  <a:srgbClr val="C0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(46H)</a:t>
            </a:r>
            <a:r>
              <a:rPr lang="zh-TW" altLang="en-US" sz="3200" dirty="0">
                <a:solidFill>
                  <a:srgbClr val="78885C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計算，可避免雇主濫用。</a:t>
            </a:r>
            <a:endParaRPr lang="en-US" altLang="zh-TW" sz="3200" dirty="0">
              <a:solidFill>
                <a:srgbClr val="78885C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pic>
        <p:nvPicPr>
          <p:cNvPr id="38" name="圖片 3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810" y="1081337"/>
            <a:ext cx="687698" cy="589456"/>
          </a:xfrm>
          <a:prstGeom prst="rect">
            <a:avLst/>
          </a:prstGeom>
        </p:spPr>
      </p:pic>
      <p:grpSp>
        <p:nvGrpSpPr>
          <p:cNvPr id="73" name="群組 72"/>
          <p:cNvGrpSpPr/>
          <p:nvPr/>
        </p:nvGrpSpPr>
        <p:grpSpPr>
          <a:xfrm>
            <a:off x="917399" y="2006541"/>
            <a:ext cx="8876382" cy="1746132"/>
            <a:chOff x="871467" y="2118500"/>
            <a:chExt cx="8043176" cy="1574225"/>
          </a:xfrm>
        </p:grpSpPr>
        <p:sp>
          <p:nvSpPr>
            <p:cNvPr id="10" name="圓角矩形 9"/>
            <p:cNvSpPr/>
            <p:nvPr/>
          </p:nvSpPr>
          <p:spPr>
            <a:xfrm>
              <a:off x="871467" y="2118500"/>
              <a:ext cx="8043176" cy="1574225"/>
            </a:xfrm>
            <a:prstGeom prst="roundRect">
              <a:avLst>
                <a:gd name="adj" fmla="val 8337"/>
              </a:avLst>
            </a:prstGeom>
            <a:solidFill>
              <a:srgbClr val="5D6947"/>
            </a:solidFill>
            <a:ln w="19050">
              <a:solidFill>
                <a:srgbClr val="8293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圓角化同側角落矩形 10"/>
            <p:cNvSpPr/>
            <p:nvPr/>
          </p:nvSpPr>
          <p:spPr>
            <a:xfrm flipV="1">
              <a:off x="933076" y="2776573"/>
              <a:ext cx="7920491" cy="857394"/>
            </a:xfrm>
            <a:prstGeom prst="round2SameRect">
              <a:avLst>
                <a:gd name="adj1" fmla="val 1217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946442" y="2847791"/>
              <a:ext cx="911028" cy="2608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16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正常工時</a:t>
              </a:r>
              <a:endParaRPr lang="en-US" altLang="zh-TW" sz="16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946442" y="3294998"/>
              <a:ext cx="911028" cy="2608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16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延長工時</a:t>
              </a:r>
              <a:endParaRPr lang="en-US" altLang="zh-TW" sz="16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2038369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1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131891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2311974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30789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2</a:t>
              </a: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3172490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3352574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41195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3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4213089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4393175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72413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</a:t>
              </a:r>
            </a:p>
          </p:txBody>
        </p:sp>
        <p:sp>
          <p:nvSpPr>
            <p:cNvPr id="26" name="文字方塊 25"/>
            <p:cNvSpPr txBox="1"/>
            <p:nvPr/>
          </p:nvSpPr>
          <p:spPr>
            <a:xfrm>
              <a:off x="8113951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</a:t>
              </a: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8248142" y="3286891"/>
              <a:ext cx="446219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例</a:t>
              </a:r>
              <a:endParaRPr lang="en-US" altLang="zh-TW" sz="24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8248142" y="2839684"/>
              <a:ext cx="446219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例</a:t>
              </a:r>
              <a:endParaRPr lang="en-US" altLang="zh-TW" sz="24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9" name="文字方塊 28"/>
            <p:cNvSpPr txBox="1"/>
            <p:nvPr/>
          </p:nvSpPr>
          <p:spPr>
            <a:xfrm>
              <a:off x="62007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5</a:t>
              </a: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6474375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6294288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5160169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4</a:t>
              </a:r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5433774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5253688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cxnSp>
          <p:nvCxnSpPr>
            <p:cNvPr id="35" name="直線接點 34"/>
            <p:cNvCxnSpPr/>
            <p:nvPr/>
          </p:nvCxnSpPr>
          <p:spPr>
            <a:xfrm>
              <a:off x="1834470" y="2677877"/>
              <a:ext cx="0" cy="966893"/>
            </a:xfrm>
            <a:prstGeom prst="line">
              <a:avLst/>
            </a:prstGeom>
            <a:ln w="9525">
              <a:solidFill>
                <a:srgbClr val="78885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接點 35"/>
            <p:cNvCxnSpPr>
              <a:stCxn id="11" idx="0"/>
            </p:cNvCxnSpPr>
            <p:nvPr/>
          </p:nvCxnSpPr>
          <p:spPr>
            <a:xfrm flipH="1">
              <a:off x="922815" y="3205271"/>
              <a:ext cx="7930753" cy="2220"/>
            </a:xfrm>
            <a:prstGeom prst="line">
              <a:avLst/>
            </a:prstGeom>
            <a:ln w="28575">
              <a:solidFill>
                <a:srgbClr val="7888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圓角矩形 66"/>
            <p:cNvSpPr/>
            <p:nvPr/>
          </p:nvSpPr>
          <p:spPr>
            <a:xfrm>
              <a:off x="1831828" y="3161323"/>
              <a:ext cx="5056951" cy="531402"/>
            </a:xfrm>
            <a:prstGeom prst="roundRect">
              <a:avLst>
                <a:gd name="adj" fmla="val 8821"/>
              </a:avLst>
            </a:prstGeom>
            <a:noFill/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8" name="文字方塊 67"/>
            <p:cNvSpPr txBox="1"/>
            <p:nvPr/>
          </p:nvSpPr>
          <p:spPr>
            <a:xfrm>
              <a:off x="7326585" y="2840581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b="1" dirty="0">
                  <a:solidFill>
                    <a:srgbClr val="C00000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69" name="文字方塊 68"/>
            <p:cNvSpPr txBox="1"/>
            <p:nvPr/>
          </p:nvSpPr>
          <p:spPr>
            <a:xfrm>
              <a:off x="7541174" y="330640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</p:grpSp>
      <p:sp>
        <p:nvSpPr>
          <p:cNvPr id="47" name="向下箭號 46"/>
          <p:cNvSpPr/>
          <p:nvPr/>
        </p:nvSpPr>
        <p:spPr>
          <a:xfrm>
            <a:off x="4537692" y="3552446"/>
            <a:ext cx="649705" cy="705491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8" name="手繪多邊形 47"/>
          <p:cNvSpPr/>
          <p:nvPr/>
        </p:nvSpPr>
        <p:spPr>
          <a:xfrm>
            <a:off x="1864126" y="3773474"/>
            <a:ext cx="2575550" cy="1464870"/>
          </a:xfrm>
          <a:custGeom>
            <a:avLst/>
            <a:gdLst>
              <a:gd name="connsiteX0" fmla="*/ 1620186 w 3006779"/>
              <a:gd name="connsiteY0" fmla="*/ 0 h 1658576"/>
              <a:gd name="connsiteX1" fmla="*/ 2000339 w 3006779"/>
              <a:gd name="connsiteY1" fmla="*/ 157464 h 1658576"/>
              <a:gd name="connsiteX2" fmla="*/ 2063487 w 3006779"/>
              <a:gd name="connsiteY2" fmla="*/ 234000 h 1658576"/>
              <a:gd name="connsiteX3" fmla="*/ 2113657 w 3006779"/>
              <a:gd name="connsiteY3" fmla="*/ 218427 h 1658576"/>
              <a:gd name="connsiteX4" fmla="*/ 2247642 w 3006779"/>
              <a:gd name="connsiteY4" fmla="*/ 204920 h 1658576"/>
              <a:gd name="connsiteX5" fmla="*/ 2619353 w 3006779"/>
              <a:gd name="connsiteY5" fmla="*/ 318462 h 1658576"/>
              <a:gd name="connsiteX6" fmla="*/ 2697707 w 3006779"/>
              <a:gd name="connsiteY6" fmla="*/ 383110 h 1658576"/>
              <a:gd name="connsiteX7" fmla="*/ 3006779 w 3006779"/>
              <a:gd name="connsiteY7" fmla="*/ 327994 h 1658576"/>
              <a:gd name="connsiteX8" fmla="*/ 2867614 w 3006779"/>
              <a:gd name="connsiteY8" fmla="*/ 634778 h 1658576"/>
              <a:gd name="connsiteX9" fmla="*/ 2898961 w 3006779"/>
              <a:gd name="connsiteY9" fmla="*/ 735761 h 1658576"/>
              <a:gd name="connsiteX10" fmla="*/ 2912468 w 3006779"/>
              <a:gd name="connsiteY10" fmla="*/ 869746 h 1658576"/>
              <a:gd name="connsiteX11" fmla="*/ 2247642 w 3006779"/>
              <a:gd name="connsiteY11" fmla="*/ 1534572 h 1658576"/>
              <a:gd name="connsiteX12" fmla="*/ 1988862 w 3006779"/>
              <a:gd name="connsiteY12" fmla="*/ 1482327 h 1658576"/>
              <a:gd name="connsiteX13" fmla="*/ 1951215 w 3006779"/>
              <a:gd name="connsiteY13" fmla="*/ 1461893 h 1658576"/>
              <a:gd name="connsiteX14" fmla="*/ 1949724 w 3006779"/>
              <a:gd name="connsiteY14" fmla="*/ 1464639 h 1658576"/>
              <a:gd name="connsiteX15" fmla="*/ 1596527 w 3006779"/>
              <a:gd name="connsiteY15" fmla="*/ 1652432 h 1658576"/>
              <a:gd name="connsiteX16" fmla="*/ 1430732 w 3006779"/>
              <a:gd name="connsiteY16" fmla="*/ 1618960 h 1658576"/>
              <a:gd name="connsiteX17" fmla="*/ 1358738 w 3006779"/>
              <a:gd name="connsiteY17" fmla="*/ 1579883 h 1658576"/>
              <a:gd name="connsiteX18" fmla="*/ 1351528 w 3006779"/>
              <a:gd name="connsiteY18" fmla="*/ 1585832 h 1658576"/>
              <a:gd name="connsiteX19" fmla="*/ 1113380 w 3006779"/>
              <a:gd name="connsiteY19" fmla="*/ 1658576 h 1658576"/>
              <a:gd name="connsiteX20" fmla="*/ 812194 w 3006779"/>
              <a:gd name="connsiteY20" fmla="*/ 1533821 h 1658576"/>
              <a:gd name="connsiteX21" fmla="*/ 807949 w 3006779"/>
              <a:gd name="connsiteY21" fmla="*/ 1528676 h 1658576"/>
              <a:gd name="connsiteX22" fmla="*/ 729999 w 3006779"/>
              <a:gd name="connsiteY22" fmla="*/ 1564130 h 1658576"/>
              <a:gd name="connsiteX23" fmla="*/ 525464 w 3006779"/>
              <a:gd name="connsiteY23" fmla="*/ 1598732 h 1658576"/>
              <a:gd name="connsiteX24" fmla="*/ 0 w 3006779"/>
              <a:gd name="connsiteY24" fmla="*/ 1158412 h 1658576"/>
              <a:gd name="connsiteX25" fmla="*/ 89741 w 3006779"/>
              <a:gd name="connsiteY25" fmla="*/ 912225 h 1658576"/>
              <a:gd name="connsiteX26" fmla="*/ 148559 w 3006779"/>
              <a:gd name="connsiteY26" fmla="*/ 852489 h 1658576"/>
              <a:gd name="connsiteX27" fmla="*/ 126790 w 3006779"/>
              <a:gd name="connsiteY27" fmla="*/ 782361 h 1658576"/>
              <a:gd name="connsiteX28" fmla="*/ 118744 w 3006779"/>
              <a:gd name="connsiteY28" fmla="*/ 702549 h 1658576"/>
              <a:gd name="connsiteX29" fmla="*/ 514763 w 3006779"/>
              <a:gd name="connsiteY29" fmla="*/ 306530 h 1658576"/>
              <a:gd name="connsiteX30" fmla="*/ 594575 w 3006779"/>
              <a:gd name="connsiteY30" fmla="*/ 314575 h 1658576"/>
              <a:gd name="connsiteX31" fmla="*/ 624913 w 3006779"/>
              <a:gd name="connsiteY31" fmla="*/ 323993 h 1658576"/>
              <a:gd name="connsiteX32" fmla="*/ 631891 w 3006779"/>
              <a:gd name="connsiteY32" fmla="*/ 311136 h 1658576"/>
              <a:gd name="connsiteX33" fmla="*/ 985088 w 3006779"/>
              <a:gd name="connsiteY33" fmla="*/ 123343 h 1658576"/>
              <a:gd name="connsiteX34" fmla="*/ 1150884 w 3006779"/>
              <a:gd name="connsiteY34" fmla="*/ 156815 h 1658576"/>
              <a:gd name="connsiteX35" fmla="*/ 1212828 w 3006779"/>
              <a:gd name="connsiteY35" fmla="*/ 190437 h 1658576"/>
              <a:gd name="connsiteX36" fmla="*/ 1240033 w 3006779"/>
              <a:gd name="connsiteY36" fmla="*/ 157464 h 1658576"/>
              <a:gd name="connsiteX37" fmla="*/ 1620186 w 3006779"/>
              <a:gd name="connsiteY37" fmla="*/ 0 h 1658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006779" h="1658576">
                <a:moveTo>
                  <a:pt x="1620186" y="0"/>
                </a:moveTo>
                <a:cubicBezTo>
                  <a:pt x="1768645" y="0"/>
                  <a:pt x="1903049" y="60175"/>
                  <a:pt x="2000339" y="157464"/>
                </a:cubicBezTo>
                <a:lnTo>
                  <a:pt x="2063487" y="234000"/>
                </a:lnTo>
                <a:lnTo>
                  <a:pt x="2113657" y="218427"/>
                </a:lnTo>
                <a:cubicBezTo>
                  <a:pt x="2156935" y="209571"/>
                  <a:pt x="2201746" y="204920"/>
                  <a:pt x="2247642" y="204920"/>
                </a:cubicBezTo>
                <a:cubicBezTo>
                  <a:pt x="2385332" y="204920"/>
                  <a:pt x="2513246" y="246777"/>
                  <a:pt x="2619353" y="318462"/>
                </a:cubicBezTo>
                <a:lnTo>
                  <a:pt x="2697707" y="383110"/>
                </a:lnTo>
                <a:lnTo>
                  <a:pt x="3006779" y="327994"/>
                </a:lnTo>
                <a:lnTo>
                  <a:pt x="2867614" y="634778"/>
                </a:lnTo>
                <a:lnTo>
                  <a:pt x="2898961" y="735761"/>
                </a:lnTo>
                <a:cubicBezTo>
                  <a:pt x="2907817" y="779039"/>
                  <a:pt x="2912468" y="823850"/>
                  <a:pt x="2912468" y="869746"/>
                </a:cubicBezTo>
                <a:cubicBezTo>
                  <a:pt x="2912468" y="1236919"/>
                  <a:pt x="2614815" y="1534572"/>
                  <a:pt x="2247642" y="1534572"/>
                </a:cubicBezTo>
                <a:cubicBezTo>
                  <a:pt x="2155849" y="1534572"/>
                  <a:pt x="2068401" y="1515969"/>
                  <a:pt x="1988862" y="1482327"/>
                </a:cubicBezTo>
                <a:lnTo>
                  <a:pt x="1951215" y="1461893"/>
                </a:lnTo>
                <a:lnTo>
                  <a:pt x="1949724" y="1464639"/>
                </a:lnTo>
                <a:cubicBezTo>
                  <a:pt x="1873180" y="1577940"/>
                  <a:pt x="1743553" y="1652432"/>
                  <a:pt x="1596527" y="1652432"/>
                </a:cubicBezTo>
                <a:cubicBezTo>
                  <a:pt x="1537717" y="1652432"/>
                  <a:pt x="1481690" y="1640513"/>
                  <a:pt x="1430732" y="1618960"/>
                </a:cubicBezTo>
                <a:lnTo>
                  <a:pt x="1358738" y="1579883"/>
                </a:lnTo>
                <a:lnTo>
                  <a:pt x="1351528" y="1585832"/>
                </a:lnTo>
                <a:cubicBezTo>
                  <a:pt x="1283547" y="1631759"/>
                  <a:pt x="1201595" y="1658576"/>
                  <a:pt x="1113380" y="1658576"/>
                </a:cubicBezTo>
                <a:cubicBezTo>
                  <a:pt x="995760" y="1658576"/>
                  <a:pt x="889274" y="1610901"/>
                  <a:pt x="812194" y="1533821"/>
                </a:cubicBezTo>
                <a:lnTo>
                  <a:pt x="807949" y="1528676"/>
                </a:lnTo>
                <a:lnTo>
                  <a:pt x="729999" y="1564130"/>
                </a:lnTo>
                <a:cubicBezTo>
                  <a:pt x="667133" y="1586411"/>
                  <a:pt x="598016" y="1598732"/>
                  <a:pt x="525464" y="1598732"/>
                </a:cubicBezTo>
                <a:cubicBezTo>
                  <a:pt x="235258" y="1598732"/>
                  <a:pt x="0" y="1401594"/>
                  <a:pt x="0" y="1158412"/>
                </a:cubicBezTo>
                <a:cubicBezTo>
                  <a:pt x="0" y="1067219"/>
                  <a:pt x="33083" y="982501"/>
                  <a:pt x="89741" y="912225"/>
                </a:cubicBezTo>
                <a:lnTo>
                  <a:pt x="148559" y="852489"/>
                </a:lnTo>
                <a:lnTo>
                  <a:pt x="126790" y="782361"/>
                </a:lnTo>
                <a:cubicBezTo>
                  <a:pt x="121515" y="756581"/>
                  <a:pt x="118744" y="729889"/>
                  <a:pt x="118744" y="702549"/>
                </a:cubicBezTo>
                <a:cubicBezTo>
                  <a:pt x="118744" y="483834"/>
                  <a:pt x="296048" y="306530"/>
                  <a:pt x="514763" y="306530"/>
                </a:cubicBezTo>
                <a:cubicBezTo>
                  <a:pt x="542102" y="306530"/>
                  <a:pt x="568795" y="309300"/>
                  <a:pt x="594575" y="314575"/>
                </a:cubicBezTo>
                <a:lnTo>
                  <a:pt x="624913" y="323993"/>
                </a:lnTo>
                <a:lnTo>
                  <a:pt x="631891" y="311136"/>
                </a:lnTo>
                <a:cubicBezTo>
                  <a:pt x="708436" y="197835"/>
                  <a:pt x="838062" y="123343"/>
                  <a:pt x="985088" y="123343"/>
                </a:cubicBezTo>
                <a:cubicBezTo>
                  <a:pt x="1043898" y="123343"/>
                  <a:pt x="1099925" y="135262"/>
                  <a:pt x="1150884" y="156815"/>
                </a:cubicBezTo>
                <a:lnTo>
                  <a:pt x="1212828" y="190437"/>
                </a:lnTo>
                <a:lnTo>
                  <a:pt x="1240033" y="157464"/>
                </a:lnTo>
                <a:cubicBezTo>
                  <a:pt x="1337323" y="60175"/>
                  <a:pt x="1471727" y="0"/>
                  <a:pt x="16201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9" name="矩形 48"/>
          <p:cNvSpPr/>
          <p:nvPr/>
        </p:nvSpPr>
        <p:spPr>
          <a:xfrm rot="21252662">
            <a:off x="1911716" y="3942081"/>
            <a:ext cx="26419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平常日僅剰</a:t>
            </a:r>
            <a:r>
              <a:rPr lang="en-US" altLang="zh-TW" sz="40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14H</a:t>
            </a:r>
            <a:r>
              <a:rPr lang="zh-TW" altLang="en-US" sz="24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加班時數可運用</a:t>
            </a:r>
            <a:endParaRPr lang="en-US" altLang="zh-TW" sz="2400" b="1" dirty="0">
              <a:solidFill>
                <a:srgbClr val="C0000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51" name="圓角矩形 50"/>
          <p:cNvSpPr/>
          <p:nvPr/>
        </p:nvSpPr>
        <p:spPr>
          <a:xfrm>
            <a:off x="7842500" y="2761014"/>
            <a:ext cx="921439" cy="456585"/>
          </a:xfrm>
          <a:prstGeom prst="roundRect">
            <a:avLst>
              <a:gd name="adj" fmla="val 8821"/>
            </a:avLst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向下箭號 51"/>
          <p:cNvSpPr/>
          <p:nvPr/>
        </p:nvSpPr>
        <p:spPr>
          <a:xfrm rot="16200000">
            <a:off x="9060375" y="2355405"/>
            <a:ext cx="457856" cy="1336762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手繪多邊形 52"/>
          <p:cNvSpPr/>
          <p:nvPr/>
        </p:nvSpPr>
        <p:spPr>
          <a:xfrm rot="10800000">
            <a:off x="10007371" y="2323022"/>
            <a:ext cx="2220401" cy="1331298"/>
          </a:xfrm>
          <a:custGeom>
            <a:avLst/>
            <a:gdLst>
              <a:gd name="connsiteX0" fmla="*/ 1620186 w 3006779"/>
              <a:gd name="connsiteY0" fmla="*/ 0 h 1658576"/>
              <a:gd name="connsiteX1" fmla="*/ 2000339 w 3006779"/>
              <a:gd name="connsiteY1" fmla="*/ 157464 h 1658576"/>
              <a:gd name="connsiteX2" fmla="*/ 2063487 w 3006779"/>
              <a:gd name="connsiteY2" fmla="*/ 234000 h 1658576"/>
              <a:gd name="connsiteX3" fmla="*/ 2113657 w 3006779"/>
              <a:gd name="connsiteY3" fmla="*/ 218427 h 1658576"/>
              <a:gd name="connsiteX4" fmla="*/ 2247642 w 3006779"/>
              <a:gd name="connsiteY4" fmla="*/ 204920 h 1658576"/>
              <a:gd name="connsiteX5" fmla="*/ 2619353 w 3006779"/>
              <a:gd name="connsiteY5" fmla="*/ 318462 h 1658576"/>
              <a:gd name="connsiteX6" fmla="*/ 2697707 w 3006779"/>
              <a:gd name="connsiteY6" fmla="*/ 383110 h 1658576"/>
              <a:gd name="connsiteX7" fmla="*/ 3006779 w 3006779"/>
              <a:gd name="connsiteY7" fmla="*/ 327994 h 1658576"/>
              <a:gd name="connsiteX8" fmla="*/ 2867614 w 3006779"/>
              <a:gd name="connsiteY8" fmla="*/ 634778 h 1658576"/>
              <a:gd name="connsiteX9" fmla="*/ 2898961 w 3006779"/>
              <a:gd name="connsiteY9" fmla="*/ 735761 h 1658576"/>
              <a:gd name="connsiteX10" fmla="*/ 2912468 w 3006779"/>
              <a:gd name="connsiteY10" fmla="*/ 869746 h 1658576"/>
              <a:gd name="connsiteX11" fmla="*/ 2247642 w 3006779"/>
              <a:gd name="connsiteY11" fmla="*/ 1534572 h 1658576"/>
              <a:gd name="connsiteX12" fmla="*/ 1988862 w 3006779"/>
              <a:gd name="connsiteY12" fmla="*/ 1482327 h 1658576"/>
              <a:gd name="connsiteX13" fmla="*/ 1951215 w 3006779"/>
              <a:gd name="connsiteY13" fmla="*/ 1461893 h 1658576"/>
              <a:gd name="connsiteX14" fmla="*/ 1949724 w 3006779"/>
              <a:gd name="connsiteY14" fmla="*/ 1464639 h 1658576"/>
              <a:gd name="connsiteX15" fmla="*/ 1596527 w 3006779"/>
              <a:gd name="connsiteY15" fmla="*/ 1652432 h 1658576"/>
              <a:gd name="connsiteX16" fmla="*/ 1430732 w 3006779"/>
              <a:gd name="connsiteY16" fmla="*/ 1618960 h 1658576"/>
              <a:gd name="connsiteX17" fmla="*/ 1358738 w 3006779"/>
              <a:gd name="connsiteY17" fmla="*/ 1579883 h 1658576"/>
              <a:gd name="connsiteX18" fmla="*/ 1351528 w 3006779"/>
              <a:gd name="connsiteY18" fmla="*/ 1585832 h 1658576"/>
              <a:gd name="connsiteX19" fmla="*/ 1113380 w 3006779"/>
              <a:gd name="connsiteY19" fmla="*/ 1658576 h 1658576"/>
              <a:gd name="connsiteX20" fmla="*/ 812194 w 3006779"/>
              <a:gd name="connsiteY20" fmla="*/ 1533821 h 1658576"/>
              <a:gd name="connsiteX21" fmla="*/ 807949 w 3006779"/>
              <a:gd name="connsiteY21" fmla="*/ 1528676 h 1658576"/>
              <a:gd name="connsiteX22" fmla="*/ 729999 w 3006779"/>
              <a:gd name="connsiteY22" fmla="*/ 1564130 h 1658576"/>
              <a:gd name="connsiteX23" fmla="*/ 525464 w 3006779"/>
              <a:gd name="connsiteY23" fmla="*/ 1598732 h 1658576"/>
              <a:gd name="connsiteX24" fmla="*/ 0 w 3006779"/>
              <a:gd name="connsiteY24" fmla="*/ 1158412 h 1658576"/>
              <a:gd name="connsiteX25" fmla="*/ 89741 w 3006779"/>
              <a:gd name="connsiteY25" fmla="*/ 912225 h 1658576"/>
              <a:gd name="connsiteX26" fmla="*/ 148559 w 3006779"/>
              <a:gd name="connsiteY26" fmla="*/ 852489 h 1658576"/>
              <a:gd name="connsiteX27" fmla="*/ 126790 w 3006779"/>
              <a:gd name="connsiteY27" fmla="*/ 782361 h 1658576"/>
              <a:gd name="connsiteX28" fmla="*/ 118744 w 3006779"/>
              <a:gd name="connsiteY28" fmla="*/ 702549 h 1658576"/>
              <a:gd name="connsiteX29" fmla="*/ 514763 w 3006779"/>
              <a:gd name="connsiteY29" fmla="*/ 306530 h 1658576"/>
              <a:gd name="connsiteX30" fmla="*/ 594575 w 3006779"/>
              <a:gd name="connsiteY30" fmla="*/ 314575 h 1658576"/>
              <a:gd name="connsiteX31" fmla="*/ 624913 w 3006779"/>
              <a:gd name="connsiteY31" fmla="*/ 323993 h 1658576"/>
              <a:gd name="connsiteX32" fmla="*/ 631891 w 3006779"/>
              <a:gd name="connsiteY32" fmla="*/ 311136 h 1658576"/>
              <a:gd name="connsiteX33" fmla="*/ 985088 w 3006779"/>
              <a:gd name="connsiteY33" fmla="*/ 123343 h 1658576"/>
              <a:gd name="connsiteX34" fmla="*/ 1150884 w 3006779"/>
              <a:gd name="connsiteY34" fmla="*/ 156815 h 1658576"/>
              <a:gd name="connsiteX35" fmla="*/ 1212828 w 3006779"/>
              <a:gd name="connsiteY35" fmla="*/ 190437 h 1658576"/>
              <a:gd name="connsiteX36" fmla="*/ 1240033 w 3006779"/>
              <a:gd name="connsiteY36" fmla="*/ 157464 h 1658576"/>
              <a:gd name="connsiteX37" fmla="*/ 1620186 w 3006779"/>
              <a:gd name="connsiteY37" fmla="*/ 0 h 1658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006779" h="1658576">
                <a:moveTo>
                  <a:pt x="1620186" y="0"/>
                </a:moveTo>
                <a:cubicBezTo>
                  <a:pt x="1768645" y="0"/>
                  <a:pt x="1903049" y="60175"/>
                  <a:pt x="2000339" y="157464"/>
                </a:cubicBezTo>
                <a:lnTo>
                  <a:pt x="2063487" y="234000"/>
                </a:lnTo>
                <a:lnTo>
                  <a:pt x="2113657" y="218427"/>
                </a:lnTo>
                <a:cubicBezTo>
                  <a:pt x="2156935" y="209571"/>
                  <a:pt x="2201746" y="204920"/>
                  <a:pt x="2247642" y="204920"/>
                </a:cubicBezTo>
                <a:cubicBezTo>
                  <a:pt x="2385332" y="204920"/>
                  <a:pt x="2513246" y="246777"/>
                  <a:pt x="2619353" y="318462"/>
                </a:cubicBezTo>
                <a:lnTo>
                  <a:pt x="2697707" y="383110"/>
                </a:lnTo>
                <a:lnTo>
                  <a:pt x="3006779" y="327994"/>
                </a:lnTo>
                <a:lnTo>
                  <a:pt x="2867614" y="634778"/>
                </a:lnTo>
                <a:lnTo>
                  <a:pt x="2898961" y="735761"/>
                </a:lnTo>
                <a:cubicBezTo>
                  <a:pt x="2907817" y="779039"/>
                  <a:pt x="2912468" y="823850"/>
                  <a:pt x="2912468" y="869746"/>
                </a:cubicBezTo>
                <a:cubicBezTo>
                  <a:pt x="2912468" y="1236919"/>
                  <a:pt x="2614815" y="1534572"/>
                  <a:pt x="2247642" y="1534572"/>
                </a:cubicBezTo>
                <a:cubicBezTo>
                  <a:pt x="2155849" y="1534572"/>
                  <a:pt x="2068401" y="1515969"/>
                  <a:pt x="1988862" y="1482327"/>
                </a:cubicBezTo>
                <a:lnTo>
                  <a:pt x="1951215" y="1461893"/>
                </a:lnTo>
                <a:lnTo>
                  <a:pt x="1949724" y="1464639"/>
                </a:lnTo>
                <a:cubicBezTo>
                  <a:pt x="1873180" y="1577940"/>
                  <a:pt x="1743553" y="1652432"/>
                  <a:pt x="1596527" y="1652432"/>
                </a:cubicBezTo>
                <a:cubicBezTo>
                  <a:pt x="1537717" y="1652432"/>
                  <a:pt x="1481690" y="1640513"/>
                  <a:pt x="1430732" y="1618960"/>
                </a:cubicBezTo>
                <a:lnTo>
                  <a:pt x="1358738" y="1579883"/>
                </a:lnTo>
                <a:lnTo>
                  <a:pt x="1351528" y="1585832"/>
                </a:lnTo>
                <a:cubicBezTo>
                  <a:pt x="1283547" y="1631759"/>
                  <a:pt x="1201595" y="1658576"/>
                  <a:pt x="1113380" y="1658576"/>
                </a:cubicBezTo>
                <a:cubicBezTo>
                  <a:pt x="995760" y="1658576"/>
                  <a:pt x="889274" y="1610901"/>
                  <a:pt x="812194" y="1533821"/>
                </a:cubicBezTo>
                <a:lnTo>
                  <a:pt x="807949" y="1528676"/>
                </a:lnTo>
                <a:lnTo>
                  <a:pt x="729999" y="1564130"/>
                </a:lnTo>
                <a:cubicBezTo>
                  <a:pt x="667133" y="1586411"/>
                  <a:pt x="598016" y="1598732"/>
                  <a:pt x="525464" y="1598732"/>
                </a:cubicBezTo>
                <a:cubicBezTo>
                  <a:pt x="235258" y="1598732"/>
                  <a:pt x="0" y="1401594"/>
                  <a:pt x="0" y="1158412"/>
                </a:cubicBezTo>
                <a:cubicBezTo>
                  <a:pt x="0" y="1067219"/>
                  <a:pt x="33083" y="982501"/>
                  <a:pt x="89741" y="912225"/>
                </a:cubicBezTo>
                <a:lnTo>
                  <a:pt x="148559" y="852489"/>
                </a:lnTo>
                <a:lnTo>
                  <a:pt x="126790" y="782361"/>
                </a:lnTo>
                <a:cubicBezTo>
                  <a:pt x="121515" y="756581"/>
                  <a:pt x="118744" y="729889"/>
                  <a:pt x="118744" y="702549"/>
                </a:cubicBezTo>
                <a:cubicBezTo>
                  <a:pt x="118744" y="483834"/>
                  <a:pt x="296048" y="306530"/>
                  <a:pt x="514763" y="306530"/>
                </a:cubicBezTo>
                <a:cubicBezTo>
                  <a:pt x="542102" y="306530"/>
                  <a:pt x="568795" y="309300"/>
                  <a:pt x="594575" y="314575"/>
                </a:cubicBezTo>
                <a:lnTo>
                  <a:pt x="624913" y="323993"/>
                </a:lnTo>
                <a:lnTo>
                  <a:pt x="631891" y="311136"/>
                </a:lnTo>
                <a:cubicBezTo>
                  <a:pt x="708436" y="197835"/>
                  <a:pt x="838062" y="123343"/>
                  <a:pt x="985088" y="123343"/>
                </a:cubicBezTo>
                <a:cubicBezTo>
                  <a:pt x="1043898" y="123343"/>
                  <a:pt x="1099925" y="135262"/>
                  <a:pt x="1150884" y="156815"/>
                </a:cubicBezTo>
                <a:lnTo>
                  <a:pt x="1212828" y="190437"/>
                </a:lnTo>
                <a:lnTo>
                  <a:pt x="1240033" y="157464"/>
                </a:lnTo>
                <a:cubicBezTo>
                  <a:pt x="1337323" y="60175"/>
                  <a:pt x="1471727" y="0"/>
                  <a:pt x="16201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4" name="矩形 53"/>
          <p:cNvSpPr/>
          <p:nvPr/>
        </p:nvSpPr>
        <p:spPr>
          <a:xfrm rot="21252662">
            <a:off x="10098918" y="2546646"/>
            <a:ext cx="23294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4</a:t>
            </a:r>
            <a:r>
              <a:rPr lang="zh-TW" altLang="en-US" sz="24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週休息日加班時數共</a:t>
            </a:r>
            <a:r>
              <a:rPr lang="en-US" altLang="zh-TW" sz="32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32H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889127" y="1635500"/>
            <a:ext cx="10930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rgbClr val="548235"/>
                </a:solidFill>
                <a:latin typeface="+mn-ea"/>
              </a:rPr>
              <a:t>(</a:t>
            </a:r>
            <a:r>
              <a:rPr lang="zh-TW" altLang="en-US" sz="2000" b="1" dirty="0">
                <a:solidFill>
                  <a:srgbClr val="548235"/>
                </a:solidFill>
                <a:latin typeface="+mn-ea"/>
              </a:rPr>
              <a:t>一</a:t>
            </a:r>
            <a:r>
              <a:rPr lang="en-US" altLang="zh-TW" sz="2000" b="1" dirty="0">
                <a:solidFill>
                  <a:srgbClr val="548235"/>
                </a:solidFill>
                <a:latin typeface="+mn-ea"/>
              </a:rPr>
              <a:t>)</a:t>
            </a:r>
            <a:endParaRPr lang="zh-TW" altLang="en-US" sz="2000" b="1" dirty="0">
              <a:solidFill>
                <a:srgbClr val="548235"/>
              </a:solidFill>
              <a:latin typeface="+mn-ea"/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919398" y="4949737"/>
            <a:ext cx="10930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rgbClr val="548235"/>
                </a:solidFill>
                <a:latin typeface="+mn-ea"/>
              </a:rPr>
              <a:t>(</a:t>
            </a:r>
            <a:r>
              <a:rPr lang="zh-TW" altLang="en-US" sz="2000" b="1" dirty="0">
                <a:solidFill>
                  <a:srgbClr val="548235"/>
                </a:solidFill>
                <a:latin typeface="+mn-ea"/>
              </a:rPr>
              <a:t>二</a:t>
            </a:r>
            <a:r>
              <a:rPr lang="en-US" altLang="zh-TW" sz="2000" b="1" dirty="0">
                <a:solidFill>
                  <a:srgbClr val="548235"/>
                </a:solidFill>
                <a:latin typeface="+mn-ea"/>
              </a:rPr>
              <a:t>)</a:t>
            </a:r>
            <a:endParaRPr lang="zh-TW" altLang="en-US" sz="2000" b="1" dirty="0">
              <a:solidFill>
                <a:srgbClr val="548235"/>
              </a:solidFill>
              <a:latin typeface="+mn-ea"/>
            </a:endParaRPr>
          </a:p>
        </p:txBody>
      </p:sp>
      <p:grpSp>
        <p:nvGrpSpPr>
          <p:cNvPr id="57" name="群組 56"/>
          <p:cNvGrpSpPr/>
          <p:nvPr/>
        </p:nvGrpSpPr>
        <p:grpSpPr>
          <a:xfrm>
            <a:off x="918213" y="5326227"/>
            <a:ext cx="8876382" cy="1746132"/>
            <a:chOff x="871467" y="2118501"/>
            <a:chExt cx="8043176" cy="1574225"/>
          </a:xfrm>
        </p:grpSpPr>
        <p:sp>
          <p:nvSpPr>
            <p:cNvPr id="58" name="圓角矩形 57"/>
            <p:cNvSpPr/>
            <p:nvPr/>
          </p:nvSpPr>
          <p:spPr>
            <a:xfrm>
              <a:off x="871467" y="2118501"/>
              <a:ext cx="8043176" cy="1574225"/>
            </a:xfrm>
            <a:prstGeom prst="roundRect">
              <a:avLst>
                <a:gd name="adj" fmla="val 8337"/>
              </a:avLst>
            </a:prstGeom>
            <a:solidFill>
              <a:srgbClr val="5D6947"/>
            </a:solidFill>
            <a:ln w="19050">
              <a:solidFill>
                <a:srgbClr val="8293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" name="圓角化同側角落矩形 58"/>
            <p:cNvSpPr/>
            <p:nvPr/>
          </p:nvSpPr>
          <p:spPr>
            <a:xfrm flipV="1">
              <a:off x="933076" y="2776573"/>
              <a:ext cx="7920491" cy="857394"/>
            </a:xfrm>
            <a:prstGeom prst="round2SameRect">
              <a:avLst>
                <a:gd name="adj1" fmla="val 1217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" name="文字方塊 59"/>
            <p:cNvSpPr txBox="1"/>
            <p:nvPr/>
          </p:nvSpPr>
          <p:spPr>
            <a:xfrm>
              <a:off x="946442" y="2847791"/>
              <a:ext cx="911028" cy="2608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16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正常工時</a:t>
              </a:r>
              <a:endParaRPr lang="en-US" altLang="zh-TW" sz="16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61" name="文字方塊 60"/>
            <p:cNvSpPr txBox="1"/>
            <p:nvPr/>
          </p:nvSpPr>
          <p:spPr>
            <a:xfrm>
              <a:off x="946442" y="3294998"/>
              <a:ext cx="911028" cy="2608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1600" b="1" dirty="0">
                  <a:solidFill>
                    <a:schemeClr val="accent2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延長工時</a:t>
              </a:r>
              <a:endParaRPr lang="en-US" altLang="zh-TW" sz="1600" b="1" dirty="0">
                <a:solidFill>
                  <a:schemeClr val="accent2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62" name="文字方塊 61"/>
            <p:cNvSpPr txBox="1"/>
            <p:nvPr/>
          </p:nvSpPr>
          <p:spPr>
            <a:xfrm>
              <a:off x="2038369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1</a:t>
              </a:r>
            </a:p>
          </p:txBody>
        </p:sp>
        <p:sp>
          <p:nvSpPr>
            <p:cNvPr id="63" name="文字方塊 62"/>
            <p:cNvSpPr txBox="1"/>
            <p:nvPr/>
          </p:nvSpPr>
          <p:spPr>
            <a:xfrm>
              <a:off x="2131891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64" name="文字方塊 63"/>
            <p:cNvSpPr txBox="1"/>
            <p:nvPr/>
          </p:nvSpPr>
          <p:spPr>
            <a:xfrm>
              <a:off x="2311974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65" name="文字方塊 64"/>
            <p:cNvSpPr txBox="1"/>
            <p:nvPr/>
          </p:nvSpPr>
          <p:spPr>
            <a:xfrm>
              <a:off x="30789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2</a:t>
              </a:r>
            </a:p>
          </p:txBody>
        </p:sp>
        <p:sp>
          <p:nvSpPr>
            <p:cNvPr id="66" name="文字方塊 65"/>
            <p:cNvSpPr txBox="1"/>
            <p:nvPr/>
          </p:nvSpPr>
          <p:spPr>
            <a:xfrm>
              <a:off x="3172490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70" name="文字方塊 69"/>
            <p:cNvSpPr txBox="1"/>
            <p:nvPr/>
          </p:nvSpPr>
          <p:spPr>
            <a:xfrm>
              <a:off x="3352574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71" name="文字方塊 70"/>
            <p:cNvSpPr txBox="1"/>
            <p:nvPr/>
          </p:nvSpPr>
          <p:spPr>
            <a:xfrm>
              <a:off x="41195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3</a:t>
              </a:r>
            </a:p>
          </p:txBody>
        </p:sp>
        <p:sp>
          <p:nvSpPr>
            <p:cNvPr id="72" name="文字方塊 71"/>
            <p:cNvSpPr txBox="1"/>
            <p:nvPr/>
          </p:nvSpPr>
          <p:spPr>
            <a:xfrm>
              <a:off x="4213089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74" name="文字方塊 73"/>
            <p:cNvSpPr txBox="1"/>
            <p:nvPr/>
          </p:nvSpPr>
          <p:spPr>
            <a:xfrm>
              <a:off x="4393175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75" name="文字方塊 74"/>
            <p:cNvSpPr txBox="1"/>
            <p:nvPr/>
          </p:nvSpPr>
          <p:spPr>
            <a:xfrm>
              <a:off x="72413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</a:t>
              </a:r>
            </a:p>
          </p:txBody>
        </p:sp>
        <p:sp>
          <p:nvSpPr>
            <p:cNvPr id="76" name="文字方塊 75"/>
            <p:cNvSpPr txBox="1"/>
            <p:nvPr/>
          </p:nvSpPr>
          <p:spPr>
            <a:xfrm>
              <a:off x="8113951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</a:t>
              </a:r>
            </a:p>
          </p:txBody>
        </p:sp>
        <p:sp>
          <p:nvSpPr>
            <p:cNvPr id="77" name="文字方塊 76"/>
            <p:cNvSpPr txBox="1"/>
            <p:nvPr/>
          </p:nvSpPr>
          <p:spPr>
            <a:xfrm>
              <a:off x="8248142" y="3286891"/>
              <a:ext cx="446219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例</a:t>
              </a:r>
              <a:endParaRPr lang="en-US" altLang="zh-TW" sz="24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78" name="文字方塊 77"/>
            <p:cNvSpPr txBox="1"/>
            <p:nvPr/>
          </p:nvSpPr>
          <p:spPr>
            <a:xfrm>
              <a:off x="8248142" y="2839684"/>
              <a:ext cx="446219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例</a:t>
              </a:r>
              <a:endParaRPr lang="en-US" altLang="zh-TW" sz="24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79" name="文字方塊 78"/>
            <p:cNvSpPr txBox="1"/>
            <p:nvPr/>
          </p:nvSpPr>
          <p:spPr>
            <a:xfrm>
              <a:off x="62007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5</a:t>
              </a:r>
            </a:p>
          </p:txBody>
        </p:sp>
        <p:sp>
          <p:nvSpPr>
            <p:cNvPr id="80" name="文字方塊 79"/>
            <p:cNvSpPr txBox="1"/>
            <p:nvPr/>
          </p:nvSpPr>
          <p:spPr>
            <a:xfrm>
              <a:off x="6474375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81" name="文字方塊 80"/>
            <p:cNvSpPr txBox="1"/>
            <p:nvPr/>
          </p:nvSpPr>
          <p:spPr>
            <a:xfrm>
              <a:off x="6294288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82" name="文字方塊 81"/>
            <p:cNvSpPr txBox="1"/>
            <p:nvPr/>
          </p:nvSpPr>
          <p:spPr>
            <a:xfrm>
              <a:off x="5160169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4</a:t>
              </a:r>
            </a:p>
          </p:txBody>
        </p:sp>
        <p:sp>
          <p:nvSpPr>
            <p:cNvPr id="83" name="文字方塊 82"/>
            <p:cNvSpPr txBox="1"/>
            <p:nvPr/>
          </p:nvSpPr>
          <p:spPr>
            <a:xfrm>
              <a:off x="5433774" y="330791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84" name="文字方塊 83"/>
            <p:cNvSpPr txBox="1"/>
            <p:nvPr/>
          </p:nvSpPr>
          <p:spPr>
            <a:xfrm>
              <a:off x="5253688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cxnSp>
          <p:nvCxnSpPr>
            <p:cNvPr id="85" name="直線接點 84"/>
            <p:cNvCxnSpPr/>
            <p:nvPr/>
          </p:nvCxnSpPr>
          <p:spPr>
            <a:xfrm>
              <a:off x="1834470" y="2677877"/>
              <a:ext cx="0" cy="966893"/>
            </a:xfrm>
            <a:prstGeom prst="line">
              <a:avLst/>
            </a:prstGeom>
            <a:ln w="9525">
              <a:solidFill>
                <a:srgbClr val="78885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線接點 85"/>
            <p:cNvCxnSpPr>
              <a:stCxn id="59" idx="0"/>
            </p:cNvCxnSpPr>
            <p:nvPr/>
          </p:nvCxnSpPr>
          <p:spPr>
            <a:xfrm flipH="1">
              <a:off x="922815" y="3205271"/>
              <a:ext cx="7930753" cy="2220"/>
            </a:xfrm>
            <a:prstGeom prst="line">
              <a:avLst/>
            </a:prstGeom>
            <a:ln w="28575">
              <a:solidFill>
                <a:srgbClr val="7888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圓角矩形 86"/>
            <p:cNvSpPr/>
            <p:nvPr/>
          </p:nvSpPr>
          <p:spPr>
            <a:xfrm>
              <a:off x="1831828" y="3161323"/>
              <a:ext cx="5056951" cy="531402"/>
            </a:xfrm>
            <a:prstGeom prst="roundRect">
              <a:avLst>
                <a:gd name="adj" fmla="val 8821"/>
              </a:avLst>
            </a:prstGeom>
            <a:noFill/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8" name="文字方塊 87"/>
            <p:cNvSpPr txBox="1"/>
            <p:nvPr/>
          </p:nvSpPr>
          <p:spPr>
            <a:xfrm>
              <a:off x="7506670" y="2840581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b="1" dirty="0">
                <a:solidFill>
                  <a:srgbClr val="C0000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89" name="文字方塊 88"/>
            <p:cNvSpPr txBox="1"/>
            <p:nvPr/>
          </p:nvSpPr>
          <p:spPr>
            <a:xfrm>
              <a:off x="7541174" y="3306408"/>
              <a:ext cx="16739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</p:grpSp>
      <p:sp>
        <p:nvSpPr>
          <p:cNvPr id="90" name="向下箭號 89"/>
          <p:cNvSpPr/>
          <p:nvPr/>
        </p:nvSpPr>
        <p:spPr>
          <a:xfrm>
            <a:off x="4657096" y="6839429"/>
            <a:ext cx="649705" cy="705491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1" name="手繪多邊形 90"/>
          <p:cNvSpPr/>
          <p:nvPr/>
        </p:nvSpPr>
        <p:spPr>
          <a:xfrm>
            <a:off x="1828753" y="7192174"/>
            <a:ext cx="2807876" cy="1132268"/>
          </a:xfrm>
          <a:custGeom>
            <a:avLst/>
            <a:gdLst>
              <a:gd name="connsiteX0" fmla="*/ 1620186 w 3006779"/>
              <a:gd name="connsiteY0" fmla="*/ 0 h 1658576"/>
              <a:gd name="connsiteX1" fmla="*/ 2000339 w 3006779"/>
              <a:gd name="connsiteY1" fmla="*/ 157464 h 1658576"/>
              <a:gd name="connsiteX2" fmla="*/ 2063487 w 3006779"/>
              <a:gd name="connsiteY2" fmla="*/ 234000 h 1658576"/>
              <a:gd name="connsiteX3" fmla="*/ 2113657 w 3006779"/>
              <a:gd name="connsiteY3" fmla="*/ 218427 h 1658576"/>
              <a:gd name="connsiteX4" fmla="*/ 2247642 w 3006779"/>
              <a:gd name="connsiteY4" fmla="*/ 204920 h 1658576"/>
              <a:gd name="connsiteX5" fmla="*/ 2619353 w 3006779"/>
              <a:gd name="connsiteY5" fmla="*/ 318462 h 1658576"/>
              <a:gd name="connsiteX6" fmla="*/ 2697707 w 3006779"/>
              <a:gd name="connsiteY6" fmla="*/ 383110 h 1658576"/>
              <a:gd name="connsiteX7" fmla="*/ 3006779 w 3006779"/>
              <a:gd name="connsiteY7" fmla="*/ 327994 h 1658576"/>
              <a:gd name="connsiteX8" fmla="*/ 2867614 w 3006779"/>
              <a:gd name="connsiteY8" fmla="*/ 634778 h 1658576"/>
              <a:gd name="connsiteX9" fmla="*/ 2898961 w 3006779"/>
              <a:gd name="connsiteY9" fmla="*/ 735761 h 1658576"/>
              <a:gd name="connsiteX10" fmla="*/ 2912468 w 3006779"/>
              <a:gd name="connsiteY10" fmla="*/ 869746 h 1658576"/>
              <a:gd name="connsiteX11" fmla="*/ 2247642 w 3006779"/>
              <a:gd name="connsiteY11" fmla="*/ 1534572 h 1658576"/>
              <a:gd name="connsiteX12" fmla="*/ 1988862 w 3006779"/>
              <a:gd name="connsiteY12" fmla="*/ 1482327 h 1658576"/>
              <a:gd name="connsiteX13" fmla="*/ 1951215 w 3006779"/>
              <a:gd name="connsiteY13" fmla="*/ 1461893 h 1658576"/>
              <a:gd name="connsiteX14" fmla="*/ 1949724 w 3006779"/>
              <a:gd name="connsiteY14" fmla="*/ 1464639 h 1658576"/>
              <a:gd name="connsiteX15" fmla="*/ 1596527 w 3006779"/>
              <a:gd name="connsiteY15" fmla="*/ 1652432 h 1658576"/>
              <a:gd name="connsiteX16" fmla="*/ 1430732 w 3006779"/>
              <a:gd name="connsiteY16" fmla="*/ 1618960 h 1658576"/>
              <a:gd name="connsiteX17" fmla="*/ 1358738 w 3006779"/>
              <a:gd name="connsiteY17" fmla="*/ 1579883 h 1658576"/>
              <a:gd name="connsiteX18" fmla="*/ 1351528 w 3006779"/>
              <a:gd name="connsiteY18" fmla="*/ 1585832 h 1658576"/>
              <a:gd name="connsiteX19" fmla="*/ 1113380 w 3006779"/>
              <a:gd name="connsiteY19" fmla="*/ 1658576 h 1658576"/>
              <a:gd name="connsiteX20" fmla="*/ 812194 w 3006779"/>
              <a:gd name="connsiteY20" fmla="*/ 1533821 h 1658576"/>
              <a:gd name="connsiteX21" fmla="*/ 807949 w 3006779"/>
              <a:gd name="connsiteY21" fmla="*/ 1528676 h 1658576"/>
              <a:gd name="connsiteX22" fmla="*/ 729999 w 3006779"/>
              <a:gd name="connsiteY22" fmla="*/ 1564130 h 1658576"/>
              <a:gd name="connsiteX23" fmla="*/ 525464 w 3006779"/>
              <a:gd name="connsiteY23" fmla="*/ 1598732 h 1658576"/>
              <a:gd name="connsiteX24" fmla="*/ 0 w 3006779"/>
              <a:gd name="connsiteY24" fmla="*/ 1158412 h 1658576"/>
              <a:gd name="connsiteX25" fmla="*/ 89741 w 3006779"/>
              <a:gd name="connsiteY25" fmla="*/ 912225 h 1658576"/>
              <a:gd name="connsiteX26" fmla="*/ 148559 w 3006779"/>
              <a:gd name="connsiteY26" fmla="*/ 852489 h 1658576"/>
              <a:gd name="connsiteX27" fmla="*/ 126790 w 3006779"/>
              <a:gd name="connsiteY27" fmla="*/ 782361 h 1658576"/>
              <a:gd name="connsiteX28" fmla="*/ 118744 w 3006779"/>
              <a:gd name="connsiteY28" fmla="*/ 702549 h 1658576"/>
              <a:gd name="connsiteX29" fmla="*/ 514763 w 3006779"/>
              <a:gd name="connsiteY29" fmla="*/ 306530 h 1658576"/>
              <a:gd name="connsiteX30" fmla="*/ 594575 w 3006779"/>
              <a:gd name="connsiteY30" fmla="*/ 314575 h 1658576"/>
              <a:gd name="connsiteX31" fmla="*/ 624913 w 3006779"/>
              <a:gd name="connsiteY31" fmla="*/ 323993 h 1658576"/>
              <a:gd name="connsiteX32" fmla="*/ 631891 w 3006779"/>
              <a:gd name="connsiteY32" fmla="*/ 311136 h 1658576"/>
              <a:gd name="connsiteX33" fmla="*/ 985088 w 3006779"/>
              <a:gd name="connsiteY33" fmla="*/ 123343 h 1658576"/>
              <a:gd name="connsiteX34" fmla="*/ 1150884 w 3006779"/>
              <a:gd name="connsiteY34" fmla="*/ 156815 h 1658576"/>
              <a:gd name="connsiteX35" fmla="*/ 1212828 w 3006779"/>
              <a:gd name="connsiteY35" fmla="*/ 190437 h 1658576"/>
              <a:gd name="connsiteX36" fmla="*/ 1240033 w 3006779"/>
              <a:gd name="connsiteY36" fmla="*/ 157464 h 1658576"/>
              <a:gd name="connsiteX37" fmla="*/ 1620186 w 3006779"/>
              <a:gd name="connsiteY37" fmla="*/ 0 h 1658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006779" h="1658576">
                <a:moveTo>
                  <a:pt x="1620186" y="0"/>
                </a:moveTo>
                <a:cubicBezTo>
                  <a:pt x="1768645" y="0"/>
                  <a:pt x="1903049" y="60175"/>
                  <a:pt x="2000339" y="157464"/>
                </a:cubicBezTo>
                <a:lnTo>
                  <a:pt x="2063487" y="234000"/>
                </a:lnTo>
                <a:lnTo>
                  <a:pt x="2113657" y="218427"/>
                </a:lnTo>
                <a:cubicBezTo>
                  <a:pt x="2156935" y="209571"/>
                  <a:pt x="2201746" y="204920"/>
                  <a:pt x="2247642" y="204920"/>
                </a:cubicBezTo>
                <a:cubicBezTo>
                  <a:pt x="2385332" y="204920"/>
                  <a:pt x="2513246" y="246777"/>
                  <a:pt x="2619353" y="318462"/>
                </a:cubicBezTo>
                <a:lnTo>
                  <a:pt x="2697707" y="383110"/>
                </a:lnTo>
                <a:lnTo>
                  <a:pt x="3006779" y="327994"/>
                </a:lnTo>
                <a:lnTo>
                  <a:pt x="2867614" y="634778"/>
                </a:lnTo>
                <a:lnTo>
                  <a:pt x="2898961" y="735761"/>
                </a:lnTo>
                <a:cubicBezTo>
                  <a:pt x="2907817" y="779039"/>
                  <a:pt x="2912468" y="823850"/>
                  <a:pt x="2912468" y="869746"/>
                </a:cubicBezTo>
                <a:cubicBezTo>
                  <a:pt x="2912468" y="1236919"/>
                  <a:pt x="2614815" y="1534572"/>
                  <a:pt x="2247642" y="1534572"/>
                </a:cubicBezTo>
                <a:cubicBezTo>
                  <a:pt x="2155849" y="1534572"/>
                  <a:pt x="2068401" y="1515969"/>
                  <a:pt x="1988862" y="1482327"/>
                </a:cubicBezTo>
                <a:lnTo>
                  <a:pt x="1951215" y="1461893"/>
                </a:lnTo>
                <a:lnTo>
                  <a:pt x="1949724" y="1464639"/>
                </a:lnTo>
                <a:cubicBezTo>
                  <a:pt x="1873180" y="1577940"/>
                  <a:pt x="1743553" y="1652432"/>
                  <a:pt x="1596527" y="1652432"/>
                </a:cubicBezTo>
                <a:cubicBezTo>
                  <a:pt x="1537717" y="1652432"/>
                  <a:pt x="1481690" y="1640513"/>
                  <a:pt x="1430732" y="1618960"/>
                </a:cubicBezTo>
                <a:lnTo>
                  <a:pt x="1358738" y="1579883"/>
                </a:lnTo>
                <a:lnTo>
                  <a:pt x="1351528" y="1585832"/>
                </a:lnTo>
                <a:cubicBezTo>
                  <a:pt x="1283547" y="1631759"/>
                  <a:pt x="1201595" y="1658576"/>
                  <a:pt x="1113380" y="1658576"/>
                </a:cubicBezTo>
                <a:cubicBezTo>
                  <a:pt x="995760" y="1658576"/>
                  <a:pt x="889274" y="1610901"/>
                  <a:pt x="812194" y="1533821"/>
                </a:cubicBezTo>
                <a:lnTo>
                  <a:pt x="807949" y="1528676"/>
                </a:lnTo>
                <a:lnTo>
                  <a:pt x="729999" y="1564130"/>
                </a:lnTo>
                <a:cubicBezTo>
                  <a:pt x="667133" y="1586411"/>
                  <a:pt x="598016" y="1598732"/>
                  <a:pt x="525464" y="1598732"/>
                </a:cubicBezTo>
                <a:cubicBezTo>
                  <a:pt x="235258" y="1598732"/>
                  <a:pt x="0" y="1401594"/>
                  <a:pt x="0" y="1158412"/>
                </a:cubicBezTo>
                <a:cubicBezTo>
                  <a:pt x="0" y="1067219"/>
                  <a:pt x="33083" y="982501"/>
                  <a:pt x="89741" y="912225"/>
                </a:cubicBezTo>
                <a:lnTo>
                  <a:pt x="148559" y="852489"/>
                </a:lnTo>
                <a:lnTo>
                  <a:pt x="126790" y="782361"/>
                </a:lnTo>
                <a:cubicBezTo>
                  <a:pt x="121515" y="756581"/>
                  <a:pt x="118744" y="729889"/>
                  <a:pt x="118744" y="702549"/>
                </a:cubicBezTo>
                <a:cubicBezTo>
                  <a:pt x="118744" y="483834"/>
                  <a:pt x="296048" y="306530"/>
                  <a:pt x="514763" y="306530"/>
                </a:cubicBezTo>
                <a:cubicBezTo>
                  <a:pt x="542102" y="306530"/>
                  <a:pt x="568795" y="309300"/>
                  <a:pt x="594575" y="314575"/>
                </a:cubicBezTo>
                <a:lnTo>
                  <a:pt x="624913" y="323993"/>
                </a:lnTo>
                <a:lnTo>
                  <a:pt x="631891" y="311136"/>
                </a:lnTo>
                <a:cubicBezTo>
                  <a:pt x="708436" y="197835"/>
                  <a:pt x="838062" y="123343"/>
                  <a:pt x="985088" y="123343"/>
                </a:cubicBezTo>
                <a:cubicBezTo>
                  <a:pt x="1043898" y="123343"/>
                  <a:pt x="1099925" y="135262"/>
                  <a:pt x="1150884" y="156815"/>
                </a:cubicBezTo>
                <a:lnTo>
                  <a:pt x="1212828" y="190437"/>
                </a:lnTo>
                <a:lnTo>
                  <a:pt x="1240033" y="157464"/>
                </a:lnTo>
                <a:cubicBezTo>
                  <a:pt x="1337323" y="60175"/>
                  <a:pt x="1471727" y="0"/>
                  <a:pt x="16201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2" name="矩形 91"/>
          <p:cNvSpPr/>
          <p:nvPr/>
        </p:nvSpPr>
        <p:spPr>
          <a:xfrm rot="21252662">
            <a:off x="1947172" y="7219698"/>
            <a:ext cx="26419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每月平常日加班時數如已達</a:t>
            </a:r>
            <a:r>
              <a:rPr lang="en-US" altLang="zh-TW" sz="4000" b="1" dirty="0">
                <a:solidFill>
                  <a:schemeClr val="accent2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46H</a:t>
            </a:r>
          </a:p>
        </p:txBody>
      </p:sp>
      <p:sp>
        <p:nvSpPr>
          <p:cNvPr id="93" name="圓角矩形 92"/>
          <p:cNvSpPr/>
          <p:nvPr/>
        </p:nvSpPr>
        <p:spPr>
          <a:xfrm>
            <a:off x="7908259" y="6080699"/>
            <a:ext cx="921439" cy="926484"/>
          </a:xfrm>
          <a:prstGeom prst="roundRect">
            <a:avLst>
              <a:gd name="adj" fmla="val 8821"/>
            </a:avLst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4" name="向下箭號 93"/>
          <p:cNvSpPr/>
          <p:nvPr/>
        </p:nvSpPr>
        <p:spPr>
          <a:xfrm rot="16200000">
            <a:off x="9051847" y="5697039"/>
            <a:ext cx="457856" cy="1353818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5" name="手繪多邊形 94"/>
          <p:cNvSpPr/>
          <p:nvPr/>
        </p:nvSpPr>
        <p:spPr>
          <a:xfrm rot="10800000">
            <a:off x="10056742" y="5390512"/>
            <a:ext cx="2220401" cy="1331298"/>
          </a:xfrm>
          <a:custGeom>
            <a:avLst/>
            <a:gdLst>
              <a:gd name="connsiteX0" fmla="*/ 1620186 w 3006779"/>
              <a:gd name="connsiteY0" fmla="*/ 0 h 1658576"/>
              <a:gd name="connsiteX1" fmla="*/ 2000339 w 3006779"/>
              <a:gd name="connsiteY1" fmla="*/ 157464 h 1658576"/>
              <a:gd name="connsiteX2" fmla="*/ 2063487 w 3006779"/>
              <a:gd name="connsiteY2" fmla="*/ 234000 h 1658576"/>
              <a:gd name="connsiteX3" fmla="*/ 2113657 w 3006779"/>
              <a:gd name="connsiteY3" fmla="*/ 218427 h 1658576"/>
              <a:gd name="connsiteX4" fmla="*/ 2247642 w 3006779"/>
              <a:gd name="connsiteY4" fmla="*/ 204920 h 1658576"/>
              <a:gd name="connsiteX5" fmla="*/ 2619353 w 3006779"/>
              <a:gd name="connsiteY5" fmla="*/ 318462 h 1658576"/>
              <a:gd name="connsiteX6" fmla="*/ 2697707 w 3006779"/>
              <a:gd name="connsiteY6" fmla="*/ 383110 h 1658576"/>
              <a:gd name="connsiteX7" fmla="*/ 3006779 w 3006779"/>
              <a:gd name="connsiteY7" fmla="*/ 327994 h 1658576"/>
              <a:gd name="connsiteX8" fmla="*/ 2867614 w 3006779"/>
              <a:gd name="connsiteY8" fmla="*/ 634778 h 1658576"/>
              <a:gd name="connsiteX9" fmla="*/ 2898961 w 3006779"/>
              <a:gd name="connsiteY9" fmla="*/ 735761 h 1658576"/>
              <a:gd name="connsiteX10" fmla="*/ 2912468 w 3006779"/>
              <a:gd name="connsiteY10" fmla="*/ 869746 h 1658576"/>
              <a:gd name="connsiteX11" fmla="*/ 2247642 w 3006779"/>
              <a:gd name="connsiteY11" fmla="*/ 1534572 h 1658576"/>
              <a:gd name="connsiteX12" fmla="*/ 1988862 w 3006779"/>
              <a:gd name="connsiteY12" fmla="*/ 1482327 h 1658576"/>
              <a:gd name="connsiteX13" fmla="*/ 1951215 w 3006779"/>
              <a:gd name="connsiteY13" fmla="*/ 1461893 h 1658576"/>
              <a:gd name="connsiteX14" fmla="*/ 1949724 w 3006779"/>
              <a:gd name="connsiteY14" fmla="*/ 1464639 h 1658576"/>
              <a:gd name="connsiteX15" fmla="*/ 1596527 w 3006779"/>
              <a:gd name="connsiteY15" fmla="*/ 1652432 h 1658576"/>
              <a:gd name="connsiteX16" fmla="*/ 1430732 w 3006779"/>
              <a:gd name="connsiteY16" fmla="*/ 1618960 h 1658576"/>
              <a:gd name="connsiteX17" fmla="*/ 1358738 w 3006779"/>
              <a:gd name="connsiteY17" fmla="*/ 1579883 h 1658576"/>
              <a:gd name="connsiteX18" fmla="*/ 1351528 w 3006779"/>
              <a:gd name="connsiteY18" fmla="*/ 1585832 h 1658576"/>
              <a:gd name="connsiteX19" fmla="*/ 1113380 w 3006779"/>
              <a:gd name="connsiteY19" fmla="*/ 1658576 h 1658576"/>
              <a:gd name="connsiteX20" fmla="*/ 812194 w 3006779"/>
              <a:gd name="connsiteY20" fmla="*/ 1533821 h 1658576"/>
              <a:gd name="connsiteX21" fmla="*/ 807949 w 3006779"/>
              <a:gd name="connsiteY21" fmla="*/ 1528676 h 1658576"/>
              <a:gd name="connsiteX22" fmla="*/ 729999 w 3006779"/>
              <a:gd name="connsiteY22" fmla="*/ 1564130 h 1658576"/>
              <a:gd name="connsiteX23" fmla="*/ 525464 w 3006779"/>
              <a:gd name="connsiteY23" fmla="*/ 1598732 h 1658576"/>
              <a:gd name="connsiteX24" fmla="*/ 0 w 3006779"/>
              <a:gd name="connsiteY24" fmla="*/ 1158412 h 1658576"/>
              <a:gd name="connsiteX25" fmla="*/ 89741 w 3006779"/>
              <a:gd name="connsiteY25" fmla="*/ 912225 h 1658576"/>
              <a:gd name="connsiteX26" fmla="*/ 148559 w 3006779"/>
              <a:gd name="connsiteY26" fmla="*/ 852489 h 1658576"/>
              <a:gd name="connsiteX27" fmla="*/ 126790 w 3006779"/>
              <a:gd name="connsiteY27" fmla="*/ 782361 h 1658576"/>
              <a:gd name="connsiteX28" fmla="*/ 118744 w 3006779"/>
              <a:gd name="connsiteY28" fmla="*/ 702549 h 1658576"/>
              <a:gd name="connsiteX29" fmla="*/ 514763 w 3006779"/>
              <a:gd name="connsiteY29" fmla="*/ 306530 h 1658576"/>
              <a:gd name="connsiteX30" fmla="*/ 594575 w 3006779"/>
              <a:gd name="connsiteY30" fmla="*/ 314575 h 1658576"/>
              <a:gd name="connsiteX31" fmla="*/ 624913 w 3006779"/>
              <a:gd name="connsiteY31" fmla="*/ 323993 h 1658576"/>
              <a:gd name="connsiteX32" fmla="*/ 631891 w 3006779"/>
              <a:gd name="connsiteY32" fmla="*/ 311136 h 1658576"/>
              <a:gd name="connsiteX33" fmla="*/ 985088 w 3006779"/>
              <a:gd name="connsiteY33" fmla="*/ 123343 h 1658576"/>
              <a:gd name="connsiteX34" fmla="*/ 1150884 w 3006779"/>
              <a:gd name="connsiteY34" fmla="*/ 156815 h 1658576"/>
              <a:gd name="connsiteX35" fmla="*/ 1212828 w 3006779"/>
              <a:gd name="connsiteY35" fmla="*/ 190437 h 1658576"/>
              <a:gd name="connsiteX36" fmla="*/ 1240033 w 3006779"/>
              <a:gd name="connsiteY36" fmla="*/ 157464 h 1658576"/>
              <a:gd name="connsiteX37" fmla="*/ 1620186 w 3006779"/>
              <a:gd name="connsiteY37" fmla="*/ 0 h 1658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006779" h="1658576">
                <a:moveTo>
                  <a:pt x="1620186" y="0"/>
                </a:moveTo>
                <a:cubicBezTo>
                  <a:pt x="1768645" y="0"/>
                  <a:pt x="1903049" y="60175"/>
                  <a:pt x="2000339" y="157464"/>
                </a:cubicBezTo>
                <a:lnTo>
                  <a:pt x="2063487" y="234000"/>
                </a:lnTo>
                <a:lnTo>
                  <a:pt x="2113657" y="218427"/>
                </a:lnTo>
                <a:cubicBezTo>
                  <a:pt x="2156935" y="209571"/>
                  <a:pt x="2201746" y="204920"/>
                  <a:pt x="2247642" y="204920"/>
                </a:cubicBezTo>
                <a:cubicBezTo>
                  <a:pt x="2385332" y="204920"/>
                  <a:pt x="2513246" y="246777"/>
                  <a:pt x="2619353" y="318462"/>
                </a:cubicBezTo>
                <a:lnTo>
                  <a:pt x="2697707" y="383110"/>
                </a:lnTo>
                <a:lnTo>
                  <a:pt x="3006779" y="327994"/>
                </a:lnTo>
                <a:lnTo>
                  <a:pt x="2867614" y="634778"/>
                </a:lnTo>
                <a:lnTo>
                  <a:pt x="2898961" y="735761"/>
                </a:lnTo>
                <a:cubicBezTo>
                  <a:pt x="2907817" y="779039"/>
                  <a:pt x="2912468" y="823850"/>
                  <a:pt x="2912468" y="869746"/>
                </a:cubicBezTo>
                <a:cubicBezTo>
                  <a:pt x="2912468" y="1236919"/>
                  <a:pt x="2614815" y="1534572"/>
                  <a:pt x="2247642" y="1534572"/>
                </a:cubicBezTo>
                <a:cubicBezTo>
                  <a:pt x="2155849" y="1534572"/>
                  <a:pt x="2068401" y="1515969"/>
                  <a:pt x="1988862" y="1482327"/>
                </a:cubicBezTo>
                <a:lnTo>
                  <a:pt x="1951215" y="1461893"/>
                </a:lnTo>
                <a:lnTo>
                  <a:pt x="1949724" y="1464639"/>
                </a:lnTo>
                <a:cubicBezTo>
                  <a:pt x="1873180" y="1577940"/>
                  <a:pt x="1743553" y="1652432"/>
                  <a:pt x="1596527" y="1652432"/>
                </a:cubicBezTo>
                <a:cubicBezTo>
                  <a:pt x="1537717" y="1652432"/>
                  <a:pt x="1481690" y="1640513"/>
                  <a:pt x="1430732" y="1618960"/>
                </a:cubicBezTo>
                <a:lnTo>
                  <a:pt x="1358738" y="1579883"/>
                </a:lnTo>
                <a:lnTo>
                  <a:pt x="1351528" y="1585832"/>
                </a:lnTo>
                <a:cubicBezTo>
                  <a:pt x="1283547" y="1631759"/>
                  <a:pt x="1201595" y="1658576"/>
                  <a:pt x="1113380" y="1658576"/>
                </a:cubicBezTo>
                <a:cubicBezTo>
                  <a:pt x="995760" y="1658576"/>
                  <a:pt x="889274" y="1610901"/>
                  <a:pt x="812194" y="1533821"/>
                </a:cubicBezTo>
                <a:lnTo>
                  <a:pt x="807949" y="1528676"/>
                </a:lnTo>
                <a:lnTo>
                  <a:pt x="729999" y="1564130"/>
                </a:lnTo>
                <a:cubicBezTo>
                  <a:pt x="667133" y="1586411"/>
                  <a:pt x="598016" y="1598732"/>
                  <a:pt x="525464" y="1598732"/>
                </a:cubicBezTo>
                <a:cubicBezTo>
                  <a:pt x="235258" y="1598732"/>
                  <a:pt x="0" y="1401594"/>
                  <a:pt x="0" y="1158412"/>
                </a:cubicBezTo>
                <a:cubicBezTo>
                  <a:pt x="0" y="1067219"/>
                  <a:pt x="33083" y="982501"/>
                  <a:pt x="89741" y="912225"/>
                </a:cubicBezTo>
                <a:lnTo>
                  <a:pt x="148559" y="852489"/>
                </a:lnTo>
                <a:lnTo>
                  <a:pt x="126790" y="782361"/>
                </a:lnTo>
                <a:cubicBezTo>
                  <a:pt x="121515" y="756581"/>
                  <a:pt x="118744" y="729889"/>
                  <a:pt x="118744" y="702549"/>
                </a:cubicBezTo>
                <a:cubicBezTo>
                  <a:pt x="118744" y="483834"/>
                  <a:pt x="296048" y="306530"/>
                  <a:pt x="514763" y="306530"/>
                </a:cubicBezTo>
                <a:cubicBezTo>
                  <a:pt x="542102" y="306530"/>
                  <a:pt x="568795" y="309300"/>
                  <a:pt x="594575" y="314575"/>
                </a:cubicBezTo>
                <a:lnTo>
                  <a:pt x="624913" y="323993"/>
                </a:lnTo>
                <a:lnTo>
                  <a:pt x="631891" y="311136"/>
                </a:lnTo>
                <a:cubicBezTo>
                  <a:pt x="708436" y="197835"/>
                  <a:pt x="838062" y="123343"/>
                  <a:pt x="985088" y="123343"/>
                </a:cubicBezTo>
                <a:cubicBezTo>
                  <a:pt x="1043898" y="123343"/>
                  <a:pt x="1099925" y="135262"/>
                  <a:pt x="1150884" y="156815"/>
                </a:cubicBezTo>
                <a:lnTo>
                  <a:pt x="1212828" y="190437"/>
                </a:lnTo>
                <a:lnTo>
                  <a:pt x="1240033" y="157464"/>
                </a:lnTo>
                <a:cubicBezTo>
                  <a:pt x="1337323" y="60175"/>
                  <a:pt x="1471727" y="0"/>
                  <a:pt x="16201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6" name="矩形 95"/>
          <p:cNvSpPr/>
          <p:nvPr/>
        </p:nvSpPr>
        <p:spPr>
          <a:xfrm rot="21252662">
            <a:off x="10251319" y="5423297"/>
            <a:ext cx="23294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休息日</a:t>
            </a:r>
            <a:endParaRPr lang="en-US" altLang="zh-TW" sz="2400" b="1" dirty="0">
              <a:solidFill>
                <a:schemeClr val="accent2">
                  <a:lumMod val="75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不能加班</a:t>
            </a:r>
            <a:endParaRPr lang="en-US" altLang="zh-TW" sz="4000" b="1" dirty="0">
              <a:solidFill>
                <a:schemeClr val="accent2">
                  <a:lumMod val="75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6" name="乘號 5"/>
          <p:cNvSpPr/>
          <p:nvPr/>
        </p:nvSpPr>
        <p:spPr>
          <a:xfrm>
            <a:off x="7908259" y="6073819"/>
            <a:ext cx="794665" cy="846690"/>
          </a:xfrm>
          <a:prstGeom prst="mathMultiply">
            <a:avLst/>
          </a:prstGeom>
          <a:solidFill>
            <a:schemeClr val="accent2">
              <a:lumMod val="75000"/>
            </a:schemeClr>
          </a:solidFill>
          <a:ln w="6350" cmpd="thickThin"/>
          <a:effectLst>
            <a:innerShdw blurRad="63500" dist="50800" dir="10800000">
              <a:srgbClr val="C0000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776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624147" y="1392694"/>
            <a:ext cx="2952000" cy="5232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843758" y="3312238"/>
            <a:ext cx="8876382" cy="1746132"/>
            <a:chOff x="871467" y="2118500"/>
            <a:chExt cx="8043176" cy="1574225"/>
          </a:xfrm>
        </p:grpSpPr>
        <p:sp>
          <p:nvSpPr>
            <p:cNvPr id="3" name="圓角矩形 2"/>
            <p:cNvSpPr/>
            <p:nvPr/>
          </p:nvSpPr>
          <p:spPr>
            <a:xfrm>
              <a:off x="871467" y="2118500"/>
              <a:ext cx="8043176" cy="1574225"/>
            </a:xfrm>
            <a:prstGeom prst="roundRect">
              <a:avLst>
                <a:gd name="adj" fmla="val 8337"/>
              </a:avLst>
            </a:prstGeom>
            <a:solidFill>
              <a:srgbClr val="5D6947"/>
            </a:solidFill>
            <a:ln w="19050">
              <a:solidFill>
                <a:srgbClr val="8293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" name="圓角化同側角落矩形 3"/>
            <p:cNvSpPr/>
            <p:nvPr/>
          </p:nvSpPr>
          <p:spPr>
            <a:xfrm flipV="1">
              <a:off x="933076" y="2776573"/>
              <a:ext cx="7920491" cy="857394"/>
            </a:xfrm>
            <a:prstGeom prst="round2SameRect">
              <a:avLst>
                <a:gd name="adj1" fmla="val 1217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文字方塊 4"/>
            <p:cNvSpPr txBox="1"/>
            <p:nvPr/>
          </p:nvSpPr>
          <p:spPr>
            <a:xfrm>
              <a:off x="985655" y="2847791"/>
              <a:ext cx="83259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第</a:t>
              </a: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1</a:t>
              </a:r>
              <a:r>
                <a:rPr lang="zh-TW" altLang="en-US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週</a:t>
              </a: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961695" y="3294998"/>
              <a:ext cx="880526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第</a:t>
              </a: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2</a:t>
              </a:r>
              <a:r>
                <a:rPr lang="zh-TW" altLang="en-US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週</a:t>
              </a: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2038369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1</a:t>
              </a: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2131889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2131891" y="3307918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30789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2</a:t>
              </a: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3172489" y="2860710"/>
              <a:ext cx="52756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172488" y="3307918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41195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3</a:t>
              </a: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4213088" y="2860710"/>
              <a:ext cx="527560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213090" y="3307918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72413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</a:t>
              </a: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8113951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</a:t>
              </a: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8248142" y="3286891"/>
              <a:ext cx="446219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例</a:t>
              </a:r>
              <a:endParaRPr lang="en-US" altLang="zh-TW" sz="24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8248142" y="2839684"/>
              <a:ext cx="446219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例</a:t>
              </a:r>
              <a:endParaRPr lang="en-US" altLang="zh-TW" sz="24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6200770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5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6294290" y="3307918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6294288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5160169" y="2199573"/>
              <a:ext cx="688009" cy="592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DAY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sz="2000" b="1" dirty="0">
                  <a:solidFill>
                    <a:schemeClr val="bg1"/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4</a:t>
              </a: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5253687" y="3307918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5253688" y="2860710"/>
              <a:ext cx="527561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8H</a:t>
              </a:r>
            </a:p>
          </p:txBody>
        </p:sp>
        <p:cxnSp>
          <p:nvCxnSpPr>
            <p:cNvPr id="26" name="直線接點 25"/>
            <p:cNvCxnSpPr/>
            <p:nvPr/>
          </p:nvCxnSpPr>
          <p:spPr>
            <a:xfrm>
              <a:off x="1834470" y="2677877"/>
              <a:ext cx="0" cy="966893"/>
            </a:xfrm>
            <a:prstGeom prst="line">
              <a:avLst/>
            </a:prstGeom>
            <a:ln w="9525">
              <a:solidFill>
                <a:srgbClr val="78885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接點 26"/>
            <p:cNvCxnSpPr>
              <a:stCxn id="4" idx="0"/>
            </p:cNvCxnSpPr>
            <p:nvPr/>
          </p:nvCxnSpPr>
          <p:spPr>
            <a:xfrm flipH="1">
              <a:off x="922815" y="3205271"/>
              <a:ext cx="7930753" cy="2220"/>
            </a:xfrm>
            <a:prstGeom prst="line">
              <a:avLst/>
            </a:prstGeom>
            <a:ln w="28575">
              <a:solidFill>
                <a:srgbClr val="7888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圓角矩形 27"/>
            <p:cNvSpPr/>
            <p:nvPr/>
          </p:nvSpPr>
          <p:spPr>
            <a:xfrm>
              <a:off x="1854677" y="2776573"/>
              <a:ext cx="6998890" cy="433756"/>
            </a:xfrm>
            <a:prstGeom prst="roundRect">
              <a:avLst>
                <a:gd name="adj" fmla="val 8821"/>
              </a:avLst>
            </a:prstGeom>
            <a:noFill/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文字方塊 28"/>
            <p:cNvSpPr txBox="1"/>
            <p:nvPr/>
          </p:nvSpPr>
          <p:spPr>
            <a:xfrm>
              <a:off x="7227811" y="2840581"/>
              <a:ext cx="725105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加班</a:t>
              </a: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7262314" y="3306408"/>
              <a:ext cx="725105" cy="3496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TW" altLang="en-US" sz="24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加班</a:t>
              </a:r>
              <a:endParaRPr lang="en-US" altLang="zh-TW" sz="2400" dirty="0">
                <a:solidFill>
                  <a:schemeClr val="bg2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</p:grpSp>
      <p:sp>
        <p:nvSpPr>
          <p:cNvPr id="32" name="圓角矩形 31"/>
          <p:cNvSpPr/>
          <p:nvPr/>
        </p:nvSpPr>
        <p:spPr>
          <a:xfrm>
            <a:off x="2361422" y="606543"/>
            <a:ext cx="540000" cy="480989"/>
          </a:xfrm>
          <a:prstGeom prst="roundRect">
            <a:avLst>
              <a:gd name="adj" fmla="val 30655"/>
            </a:avLst>
          </a:prstGeom>
          <a:solidFill>
            <a:srgbClr val="595959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1" name="圖片 3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2497" y="606543"/>
            <a:ext cx="480989" cy="480989"/>
          </a:xfrm>
          <a:prstGeom prst="rect">
            <a:avLst/>
          </a:prstGeom>
        </p:spPr>
      </p:pic>
      <p:sp>
        <p:nvSpPr>
          <p:cNvPr id="33" name="文字方塊 32"/>
          <p:cNvSpPr txBox="1"/>
          <p:nvPr/>
        </p:nvSpPr>
        <p:spPr>
          <a:xfrm>
            <a:off x="2952702" y="493094"/>
            <a:ext cx="89050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檢討例假更動函釋，避免勞工連續工作</a:t>
            </a:r>
            <a:endParaRPr lang="en-US" altLang="zh-TW" sz="4000" dirty="0">
              <a:solidFill>
                <a:schemeClr val="tx1">
                  <a:lumMod val="65000"/>
                  <a:lumOff val="35000"/>
                </a:schemeClr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0403" y="1200980"/>
            <a:ext cx="11942936" cy="1050901"/>
          </a:xfrm>
          <a:prstGeom prst="rect">
            <a:avLst/>
          </a:prstGeom>
          <a:solidFill>
            <a:schemeClr val="tx1">
              <a:lumMod val="65000"/>
              <a:lumOff val="35000"/>
              <a:alpha val="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矩形 34"/>
          <p:cNvSpPr/>
          <p:nvPr/>
        </p:nvSpPr>
        <p:spPr>
          <a:xfrm>
            <a:off x="3553455" y="1249376"/>
            <a:ext cx="89998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允許雇主遇必要時，得徵得勞工同意於各該週期內酌情更動例假，極端情況下可能產生連續工作</a:t>
            </a:r>
            <a:r>
              <a:rPr lang="en-US" altLang="zh-TW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12</a:t>
            </a:r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天情況</a:t>
            </a:r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/>
                <a:ea typeface="標楷體"/>
              </a:rPr>
              <a:t>。</a:t>
            </a:r>
            <a:endParaRPr lang="zh-TW" altLang="en-US" sz="2800" dirty="0">
              <a:solidFill>
                <a:schemeClr val="bg1">
                  <a:lumMod val="65000"/>
                </a:schemeClr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6459" y="1399365"/>
            <a:ext cx="27844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內政部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75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年函釋</a:t>
            </a:r>
            <a:endParaRPr lang="zh-TW" altLang="en-US" sz="2400" dirty="0">
              <a:solidFill>
                <a:schemeClr val="bg1">
                  <a:lumMod val="95000"/>
                </a:schemeClr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900425" y="2643429"/>
            <a:ext cx="1863348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標楷體"/>
                <a:ea typeface="標楷體"/>
              </a:rPr>
              <a:t>《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標楷體"/>
                <a:ea typeface="標楷體"/>
              </a:rPr>
              <a:t>現行規定</a:t>
            </a:r>
            <a:r>
              <a:rPr lang="en-US" altLang="zh-TW" b="1" dirty="0">
                <a:solidFill>
                  <a:schemeClr val="accent2">
                    <a:lumMod val="75000"/>
                  </a:schemeClr>
                </a:solidFill>
                <a:latin typeface="標楷體"/>
                <a:ea typeface="標楷體"/>
              </a:rPr>
              <a:t>》</a:t>
            </a:r>
            <a:endParaRPr lang="zh-TW" alt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" name="橢圓 39"/>
          <p:cNvSpPr/>
          <p:nvPr/>
        </p:nvSpPr>
        <p:spPr>
          <a:xfrm>
            <a:off x="8812978" y="3724470"/>
            <a:ext cx="1069608" cy="892741"/>
          </a:xfrm>
          <a:prstGeom prst="ellipse">
            <a:avLst/>
          </a:prstGeom>
          <a:noFill/>
          <a:ln w="57150" cap="rnd" cmpd="sng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橢圓 40"/>
          <p:cNvSpPr/>
          <p:nvPr/>
        </p:nvSpPr>
        <p:spPr>
          <a:xfrm>
            <a:off x="1976377" y="3741388"/>
            <a:ext cx="1069608" cy="892741"/>
          </a:xfrm>
          <a:prstGeom prst="ellipse">
            <a:avLst/>
          </a:prstGeom>
          <a:noFill/>
          <a:ln w="57150" cap="rnd" cmpd="sng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矩形 43"/>
          <p:cNvSpPr/>
          <p:nvPr/>
        </p:nvSpPr>
        <p:spPr>
          <a:xfrm>
            <a:off x="854176" y="5720352"/>
            <a:ext cx="10227805" cy="17176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外界對此調移例假之方式存有疑慮。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立法委員正式提案要求廢止此函釋。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勞動部將檢討內政部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75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年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5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月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17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日台內勞字第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398001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號函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標楷體"/>
                <a:ea typeface="標楷體"/>
              </a:rPr>
              <a:t>。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52" name="弧形箭號 (上彎) 51"/>
          <p:cNvSpPr/>
          <p:nvPr/>
        </p:nvSpPr>
        <p:spPr>
          <a:xfrm rot="10499860">
            <a:off x="2763772" y="2643428"/>
            <a:ext cx="6220821" cy="1081041"/>
          </a:xfrm>
          <a:prstGeom prst="curvedUpArrow">
            <a:avLst/>
          </a:prstGeom>
          <a:solidFill>
            <a:schemeClr val="accent2">
              <a:lumMod val="50000"/>
            </a:schemeClr>
          </a:solidFill>
          <a:ln w="3492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21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