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414" r:id="rId2"/>
    <p:sldId id="418" r:id="rId3"/>
    <p:sldId id="417" r:id="rId4"/>
  </p:sldIdLst>
  <p:sldSz cx="9144000" cy="6858000" type="screen4x3"/>
  <p:notesSz cx="6797675" cy="9926638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CCCC"/>
    <a:srgbClr val="FFCC99"/>
    <a:srgbClr val="F7F4EF"/>
    <a:srgbClr val="F9F1ED"/>
    <a:srgbClr val="CCFFFF"/>
    <a:srgbClr val="FFFF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8" autoAdjust="0"/>
    <p:restoredTop sz="92849" autoAdjust="0"/>
  </p:normalViewPr>
  <p:slideViewPr>
    <p:cSldViewPr>
      <p:cViewPr varScale="1">
        <p:scale>
          <a:sx n="81" d="100"/>
          <a:sy n="81" d="100"/>
        </p:scale>
        <p:origin x="1517" y="67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200" b="0">
                <a:solidFill>
                  <a:srgbClr val="000000"/>
                </a:solidFill>
                <a:effectLst/>
                <a:latin typeface="Arial" charset="0"/>
                <a:ea typeface="微軟正黑體" pitchFamily="34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5" tIns="45713" rIns="91425" bIns="45713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200" b="0">
                <a:solidFill>
                  <a:srgbClr val="000000"/>
                </a:solidFill>
                <a:effectLst/>
                <a:latin typeface="Arial" charset="0"/>
                <a:ea typeface="微軟正黑體" pitchFamily="34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4"/>
            <a:ext cx="2946400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5" tIns="45713" rIns="91425" bIns="45713" numCol="1" anchor="b" anchorCtr="0" compatLnSpc="1">
            <a:prstTxWarp prst="textNoShape">
              <a:avLst/>
            </a:prstTxWarp>
          </a:bodyPr>
          <a:lstStyle>
            <a:lvl1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200" b="0">
                <a:solidFill>
                  <a:srgbClr val="000000"/>
                </a:solidFill>
                <a:effectLst/>
                <a:latin typeface="Arial" charset="0"/>
                <a:ea typeface="微軟正黑體" pitchFamily="34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4"/>
            <a:ext cx="2946400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25" tIns="45713" rIns="91425" bIns="45713" numCol="1" anchor="b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200" b="0">
                <a:solidFill>
                  <a:srgbClr val="000000"/>
                </a:solidFill>
                <a:effectLst/>
                <a:latin typeface="Arial" charset="0"/>
                <a:ea typeface="微軟正黑體" pitchFamily="34" charset="-120"/>
              </a:defRPr>
            </a:lvl1pPr>
          </a:lstStyle>
          <a:p>
            <a:pPr>
              <a:defRPr/>
            </a:pPr>
            <a:fld id="{24304D95-B30D-4F31-A252-550015DE93B6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728469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8075" y="814388"/>
            <a:ext cx="5340350" cy="40052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409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6826"/>
            <a:ext cx="6046788" cy="48101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 altLang="en-US" noProof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2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 b="0">
                <a:solidFill>
                  <a:srgbClr val="000000"/>
                </a:solidFill>
                <a:effectLst/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5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 b="0">
                <a:solidFill>
                  <a:srgbClr val="000000"/>
                </a:solidFill>
                <a:effectLst/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2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 b="0">
                <a:solidFill>
                  <a:srgbClr val="000000"/>
                </a:solidFill>
                <a:effectLst/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5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 b="0">
                <a:solidFill>
                  <a:srgbClr val="000000"/>
                </a:solidFill>
                <a:effectLst/>
                <a:latin typeface="Times New Roman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fld id="{621FB1D5-7027-4DB9-8DED-0562189A09F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194013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kumimoji="1" sz="1200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kumimoji="1" sz="1200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kumimoji="1" sz="1200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kumimoji="1" sz="1200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kumimoji="1" sz="1200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482A225-9E9B-474A-896A-7CE592FEC045}" type="slidenum">
              <a:rPr lang="en-US" altLang="zh-TW" smtClean="0">
                <a:ea typeface="新細明體" charset="-120"/>
              </a:rPr>
              <a:pPr/>
              <a:t>1</a:t>
            </a:fld>
            <a:endParaRPr lang="en-US" altLang="zh-TW" smtClean="0">
              <a:ea typeface="新細明體" charset="-120"/>
            </a:endParaRPr>
          </a:p>
        </p:txBody>
      </p:sp>
      <p:sp>
        <p:nvSpPr>
          <p:cNvPr id="2048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4112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48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6464"/>
            <a:ext cx="5438775" cy="4465637"/>
          </a:xfrm>
          <a:noFill/>
        </p:spPr>
        <p:txBody>
          <a:bodyPr lIns="91425" tIns="45713" rIns="91425" bIns="45713"/>
          <a:lstStyle/>
          <a:p>
            <a:pPr>
              <a:spcBef>
                <a:spcPct val="0"/>
              </a:spcBef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</a:pPr>
            <a:r>
              <a:rPr lang="zh-TW" altLang="en-US" sz="2000" smtClean="0">
                <a:latin typeface="Arial" charset="0"/>
                <a:ea typeface="微軟正黑體" pitchFamily="34" charset="-120"/>
              </a:rPr>
              <a:t> </a:t>
            </a:r>
            <a:endParaRPr lang="zh-TW" altLang="zh-TW" sz="2000" smtClean="0">
              <a:latin typeface="Arial" charset="0"/>
              <a:ea typeface="微軟正黑體" pitchFamily="34" charset="-120"/>
            </a:endParaRPr>
          </a:p>
        </p:txBody>
      </p:sp>
      <p:sp>
        <p:nvSpPr>
          <p:cNvPr id="20485" name="Text Box 3"/>
          <p:cNvSpPr txBox="1">
            <a:spLocks noChangeArrowheads="1"/>
          </p:cNvSpPr>
          <p:nvPr/>
        </p:nvSpPr>
        <p:spPr bwMode="auto">
          <a:xfrm>
            <a:off x="3849688" y="9428164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13" rIns="91425" bIns="45713" anchor="b"/>
          <a:lstStyle/>
          <a:p>
            <a: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</a:pPr>
            <a:fld id="{DDC66D03-9CD4-452C-B3D0-21EF29DFBDBF}" type="slidenum">
              <a:rPr lang="en-US" altLang="zh-TW" sz="1200" b="0">
                <a:solidFill>
                  <a:srgbClr val="000000"/>
                </a:solidFill>
                <a:latin typeface="Calibri" pitchFamily="34" charset="0"/>
              </a:rPr>
              <a:pPr algn="r"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449263" algn="l"/>
                  <a:tab pos="898525" algn="l"/>
                  <a:tab pos="1347788" algn="l"/>
                  <a:tab pos="1797050" algn="l"/>
                  <a:tab pos="2246313" algn="l"/>
                  <a:tab pos="2695575" algn="l"/>
                </a:tabLst>
              </a:pPr>
              <a:t>1</a:t>
            </a:fld>
            <a:endParaRPr lang="en-US" altLang="zh-TW" sz="1200" b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344EA5-FF26-44E3-A6FC-912549395222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4DD86-7A3C-4547-905A-42EE8215A9C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D4D9E-BCE3-4ED3-A701-5C5C09C775BC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72E5D-9DDD-4DB7-9576-DD0C5533C03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68DA5-6132-44D3-9E30-FB7E4E666E1B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93AF8-84D7-48C6-8D4F-D947967D1AE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531CD-D4A6-47CE-BE8C-CAA3E79B926F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89D63-4424-4EA2-8F3B-2C712AD433C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8BD4A-1FDF-441D-9A88-01B949C33DA9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03F870-39B7-445D-994D-A61D5153410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35E0F-F086-4AE4-AA81-7B7762233794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C67EF1-1F6C-43F4-B496-491F25FF624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D4512-DFCB-45BB-B3CA-A50BDBFF300B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9FD33-89F7-4CF1-9F4F-641D8D951C6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7FBA11-7126-4A4A-9536-7860FF88D700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57851-7A15-4600-905B-A9FA9F6EC17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C84AC3-24BC-47FA-88BE-F853D52E3654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C3614-4AD7-4BB6-959E-815D109E0CC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0E289B-6E1E-4215-BB3A-FE7FE2497D3C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36D75-7A7F-4F7B-BCC0-E63ABB807C4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9E1F06-9EAF-4E27-BE25-F448F1804887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CC29E1-3F4A-44E6-A61C-D0109F179BE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FBFD03-4297-459C-820E-C48AE3DE88E0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F6A3A-B959-4BAA-A4D0-DE826709C8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35E3D-60D3-4517-BDDD-06B7ABA2AB33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CBDBD-3270-435E-802E-DB9CB2CD666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70813" cy="146843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E6C18-06E6-4528-B531-0DFF0450488A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275E24-F673-4A70-9951-80D332C36D3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70813" cy="146843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13DFA-A3DE-455B-BEA1-BA5126C31847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5369A1-26EB-45B1-95EF-64FF4C04E37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130425"/>
            <a:ext cx="7770813" cy="1468438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GB" smtClean="0"/>
              <a:t>按一下以編輯母片標題樣式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1200" b="0">
                <a:solidFill>
                  <a:srgbClr val="8B8B8B"/>
                </a:solidFill>
                <a:effectLst/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F433D7F8-09B9-46E9-B3FB-EF22A0BA8F0B}" type="datetime1">
              <a:rPr lang="en-US" altLang="zh-TW"/>
              <a:pPr>
                <a:defRPr/>
              </a:pPr>
              <a:t>8/23/2017</a:t>
            </a:fld>
            <a:endParaRPr lang="en-US" altLang="zh-TW"/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zh-TW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軟正黑體" pitchFamily="34" charset="-12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hangingPunct="1">
              <a:lnSpc>
                <a:spcPct val="100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1200" b="0">
                <a:solidFill>
                  <a:srgbClr val="898989"/>
                </a:solidFill>
                <a:effectLst/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3CD79D6D-C4A7-440C-8142-9D2D1FF59D1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lvl1pPr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新細明體" pitchFamily="18" charset="-120"/>
        </a:defRPr>
      </a:lvl2pPr>
      <a:lvl3pPr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新細明體" pitchFamily="18" charset="-120"/>
        </a:defRPr>
      </a:lvl3pPr>
      <a:lvl4pPr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新細明體" pitchFamily="18" charset="-120"/>
        </a:defRPr>
      </a:lvl4pPr>
      <a:lvl5pPr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新細明體" pitchFamily="18" charset="-120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新細明體" pitchFamily="18" charset="-120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新細明體" pitchFamily="18" charset="-120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新細明體" pitchFamily="18" charset="-120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defTabSz="449263" rtl="0" eaLnBrk="0" fontAlgn="base" hangingPunct="0">
        <a:lnSpc>
          <a:spcPct val="111000"/>
        </a:lnSpc>
        <a:spcBef>
          <a:spcPts val="1425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11000"/>
        </a:lnSpc>
        <a:spcBef>
          <a:spcPts val="113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11000"/>
        </a:lnSpc>
        <a:spcBef>
          <a:spcPts val="8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11000"/>
        </a:lnSpc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11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111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111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111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111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D95F9B2-07D4-4DEC-862C-BC14587138BB}" type="slidenum">
              <a:rPr lang="en-US" altLang="zh-TW"/>
              <a:pPr>
                <a:defRPr/>
              </a:pPr>
              <a:t>1</a:t>
            </a:fld>
            <a:endParaRPr lang="en-US" altLang="zh-TW"/>
          </a:p>
        </p:txBody>
      </p:sp>
      <p:pic>
        <p:nvPicPr>
          <p:cNvPr id="1945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557338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</p:spPr>
      </p:pic>
      <p:sp>
        <p:nvSpPr>
          <p:cNvPr id="19460" name="Text Box 6"/>
          <p:cNvSpPr txBox="1">
            <a:spLocks noChangeArrowheads="1"/>
          </p:cNvSpPr>
          <p:nvPr/>
        </p:nvSpPr>
        <p:spPr bwMode="auto">
          <a:xfrm>
            <a:off x="756418" y="2631232"/>
            <a:ext cx="7920038" cy="209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zh-TW" altLang="en-US" sz="6800" b="0" dirty="0">
                <a:ea typeface="微軟正黑體" pitchFamily="34" charset="-120"/>
              </a:rPr>
              <a:t>海關緝私條例暨    關稅法修正草案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1331913" y="5805488"/>
            <a:ext cx="6553200" cy="5461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US" altLang="zh-TW" sz="3200" b="0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en-US" sz="3200" b="0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3200" b="0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3200" b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3200" b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24</a:t>
            </a:r>
            <a:r>
              <a:rPr lang="zh-TW" altLang="en-US" sz="3200" b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日 </a:t>
            </a:r>
            <a:endParaRPr lang="zh-TW" altLang="en-US" sz="3200" b="0" dirty="0">
              <a:effectLst>
                <a:outerShdw blurRad="38100" dist="38100" dir="2700000" algn="tl">
                  <a:srgbClr val="C0C0C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90672E5D-9DDD-4DB7-9576-DD0C5533C031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  <p:sp>
        <p:nvSpPr>
          <p:cNvPr id="5" name="投影片編號版面配置區 3"/>
          <p:cNvSpPr txBox="1">
            <a:spLocks/>
          </p:cNvSpPr>
          <p:nvPr/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GB"/>
            </a:defPPr>
            <a:lvl1pPr algn="r" defTabSz="449263" rtl="0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1200" b="0" kern="1200">
                <a:solidFill>
                  <a:srgbClr val="898989"/>
                </a:solidFill>
                <a:effectLst/>
                <a:latin typeface="Arial" charset="0"/>
                <a:ea typeface="+mn-ea"/>
                <a:cs typeface="+mn-cs"/>
              </a:defRPr>
            </a:lvl1pPr>
            <a:lvl2pPr marL="742950" indent="-285750" algn="l" defTabSz="449263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1143000" indent="-228600" algn="l" defTabSz="449263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600200" indent="-228600" algn="l" defTabSz="449263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2057400" indent="-228600" algn="l" defTabSz="449263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>
              <a:defRPr/>
            </a:pPr>
            <a:fld id="{0DCC752E-D7ED-4818-A934-94F04376C741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  <p:sp>
        <p:nvSpPr>
          <p:cNvPr id="6" name="投影片編號版面配置區 3"/>
          <p:cNvSpPr txBox="1">
            <a:spLocks/>
          </p:cNvSpPr>
          <p:nvPr/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</a:pPr>
            <a:fld id="{D986408C-A031-4463-9142-F0DB21E98AA3}" type="slidenum">
              <a:rPr lang="en-US" altLang="zh-TW" sz="1200" b="0">
                <a:solidFill>
                  <a:srgbClr val="898989"/>
                </a:solidFill>
              </a:rPr>
              <a:pPr algn="r"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449263" algn="l"/>
                  <a:tab pos="898525" algn="l"/>
                  <a:tab pos="1347788" algn="l"/>
                  <a:tab pos="1797050" algn="l"/>
                </a:tabLst>
              </a:pPr>
              <a:t>2</a:t>
            </a:fld>
            <a:endParaRPr lang="en-US" altLang="zh-TW" sz="1200" b="0">
              <a:solidFill>
                <a:srgbClr val="898989"/>
              </a:solidFill>
            </a:endParaRPr>
          </a:p>
        </p:txBody>
      </p:sp>
      <p:graphicFrame>
        <p:nvGraphicFramePr>
          <p:cNvPr id="7" name="Group 4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423767"/>
              </p:ext>
            </p:extLst>
          </p:nvPr>
        </p:nvGraphicFramePr>
        <p:xfrm>
          <a:off x="0" y="836613"/>
          <a:ext cx="9144000" cy="5995975"/>
        </p:xfrm>
        <a:graphic>
          <a:graphicData uri="http://schemas.openxmlformats.org/drawingml/2006/table">
            <a:tbl>
              <a:tblPr/>
              <a:tblGrid>
                <a:gridCol w="2546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2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44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9676"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修法重點</a:t>
                      </a:r>
                      <a:endParaRPr kumimoji="0" lang="zh-TW" altLang="en-GB" sz="2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相關條文</a:t>
                      </a:r>
                      <a:endParaRPr kumimoji="0" lang="zh-TW" altLang="en-GB" sz="2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預期效益</a:t>
                      </a:r>
                      <a:endParaRPr kumimoji="0" lang="zh-TW" altLang="en-GB" sz="2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0623"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增訂自動補報補繳加計利息免罰規定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45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條之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</a:t>
                      </a:r>
                      <a:endParaRPr kumimoji="0" lang="en-US" altLang="zh-TW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鼓勵行為人主動陳報自新，降低海關查緝及稽徵成本，落實法規鬆綁，疏減訟源。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4457"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增訂沒入貨物處理費用追償規定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45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條之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4</a:t>
                      </a:r>
                      <a:endParaRPr kumimoji="0" lang="en-US" altLang="zh-TW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節省公帑，實現公平公義。</a:t>
                      </a:r>
                    </a:p>
                  </a:txBody>
                  <a:tcPr marL="90000" marR="90000" marT="46800" marB="4680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0725"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刪除倍數罰下限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28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、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36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、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37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、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39-1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、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43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條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海關得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依違章情節輕重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酌情處罰，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以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符合比例原則。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51363"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刪除業者管理規定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29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至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31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條、第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32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至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35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條、第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41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條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避免與關稅法重複規範，並使關稅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回歸以貨主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進出口人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為裁罰對象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。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49131"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修正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貨幣單位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23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、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25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、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26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、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35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至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37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、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40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、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42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、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53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條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避免造成民眾誤解，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解決折算貨幣單位不便問題，維護法律適用之統一性。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0070C0">
              <a:alpha val="77000"/>
            </a:srgbClr>
          </a:solidFill>
          <a:ln>
            <a:noFill/>
          </a:ln>
          <a:ex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9" name="文字方塊 3"/>
          <p:cNvSpPr txBox="1">
            <a:spLocks noChangeArrowheads="1"/>
          </p:cNvSpPr>
          <p:nvPr/>
        </p:nvSpPr>
        <p:spPr bwMode="auto">
          <a:xfrm>
            <a:off x="468313" y="6350"/>
            <a:ext cx="8207375" cy="8302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/>
            </a:outerShdw>
          </a:effectLst>
          <a:extLst/>
        </p:spPr>
        <p:txBody>
          <a:bodyPr>
            <a:spAutoFit/>
          </a:bodyPr>
          <a:lstStyle>
            <a:lvl1pPr eaLnBrk="0"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1pPr>
            <a:lvl2pPr eaLnBrk="0"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2pPr>
            <a:lvl3pPr eaLnBrk="0"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3pPr>
            <a:lvl4pPr eaLnBrk="0"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4pPr>
            <a:lvl5pPr eaLnBrk="0"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9pPr>
          </a:lstStyle>
          <a:p>
            <a:pPr algn="ctr" defTabSz="914400" eaLnBrk="1">
              <a:defRPr/>
            </a:pPr>
            <a:r>
              <a:rPr lang="en-US" altLang="zh-TW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</a:rPr>
              <a:t>《</a:t>
            </a:r>
            <a:r>
              <a:rPr lang="zh-TW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</a:rPr>
              <a:t>海關緝私條例修正說明</a:t>
            </a:r>
            <a:r>
              <a:rPr lang="en-US" altLang="zh-TW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1861350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B655C8C-AC7B-4B51-8954-DBD2769343C3}" type="slidenum">
              <a:rPr lang="en-US" altLang="zh-TW" smtClean="0"/>
              <a:pPr>
                <a:defRPr/>
              </a:pPr>
              <a:t>3</a:t>
            </a:fld>
            <a:endParaRPr lang="en-US" altLang="zh-TW"/>
          </a:p>
        </p:txBody>
      </p:sp>
      <p:sp>
        <p:nvSpPr>
          <p:cNvPr id="22532" name="投影片編號版面配置區 3"/>
          <p:cNvSpPr txBox="1">
            <a:spLocks/>
          </p:cNvSpPr>
          <p:nvPr/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</a:pPr>
            <a:fld id="{18641016-6279-44B3-9876-7128BB966870}" type="slidenum">
              <a:rPr lang="en-US" altLang="zh-TW" sz="1200" b="0">
                <a:solidFill>
                  <a:srgbClr val="898989"/>
                </a:solidFill>
              </a:rPr>
              <a:pPr algn="r"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449263" algn="l"/>
                  <a:tab pos="898525" algn="l"/>
                  <a:tab pos="1347788" algn="l"/>
                  <a:tab pos="1797050" algn="l"/>
                </a:tabLst>
              </a:pPr>
              <a:t>3</a:t>
            </a:fld>
            <a:endParaRPr lang="en-US" altLang="zh-TW" sz="1200" b="0">
              <a:solidFill>
                <a:srgbClr val="898989"/>
              </a:solidFill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0" y="0"/>
            <a:ext cx="9144000" cy="836613"/>
          </a:xfrm>
          <a:prstGeom prst="rect">
            <a:avLst/>
          </a:prstGeom>
          <a:solidFill>
            <a:srgbClr val="0070C0">
              <a:alpha val="77000"/>
            </a:srgbClr>
          </a:solidFill>
          <a:ln>
            <a:noFill/>
          </a:ln>
          <a:ex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9" name="文字方塊 3"/>
          <p:cNvSpPr txBox="1">
            <a:spLocks noChangeArrowheads="1"/>
          </p:cNvSpPr>
          <p:nvPr/>
        </p:nvSpPr>
        <p:spPr bwMode="auto">
          <a:xfrm>
            <a:off x="468313" y="6350"/>
            <a:ext cx="8207375" cy="8302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/>
            </a:outerShdw>
          </a:effectLst>
          <a:extLst/>
        </p:spPr>
        <p:txBody>
          <a:bodyPr>
            <a:spAutoFit/>
          </a:bodyPr>
          <a:lstStyle>
            <a:lvl1pPr eaLnBrk="0"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1pPr>
            <a:lvl2pPr eaLnBrk="0"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2pPr>
            <a:lvl3pPr eaLnBrk="0"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3pPr>
            <a:lvl4pPr eaLnBrk="0"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4pPr>
            <a:lvl5pPr eaLnBrk="0"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b="1"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9pPr>
          </a:lstStyle>
          <a:p>
            <a:pPr algn="ctr" defTabSz="914400" eaLnBrk="1">
              <a:defRPr/>
            </a:pPr>
            <a:r>
              <a:rPr lang="en-US" altLang="zh-TW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</a:rPr>
              <a:t>《</a:t>
            </a:r>
            <a:r>
              <a:rPr lang="zh-TW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</a:rPr>
              <a:t>關稅法修正說明</a:t>
            </a:r>
            <a:r>
              <a:rPr lang="en-US" altLang="zh-TW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</a:rPr>
              <a:t>》</a:t>
            </a:r>
          </a:p>
        </p:txBody>
      </p:sp>
      <p:graphicFrame>
        <p:nvGraphicFramePr>
          <p:cNvPr id="10" name="Group 4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088664"/>
              </p:ext>
            </p:extLst>
          </p:nvPr>
        </p:nvGraphicFramePr>
        <p:xfrm>
          <a:off x="17488" y="861393"/>
          <a:ext cx="9108504" cy="5996606"/>
        </p:xfrm>
        <a:graphic>
          <a:graphicData uri="http://schemas.openxmlformats.org/drawingml/2006/table">
            <a:tbl>
              <a:tblPr/>
              <a:tblGrid>
                <a:gridCol w="3203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58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888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7288"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修法重點</a:t>
                      </a:r>
                      <a:endParaRPr kumimoji="0" lang="zh-TW" altLang="en-GB" sz="2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相關條文</a:t>
                      </a:r>
                      <a:endParaRPr kumimoji="0" lang="zh-TW" altLang="en-GB" sz="2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預期效益</a:t>
                      </a:r>
                      <a:endParaRPr kumimoji="0" lang="zh-TW" altLang="en-GB" sz="2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0862"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刪除進、出口人更正報單免罰規定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17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條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關稅法及海關緝私條例之免罰規定分立，體例一致並達成各自規範目的。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54228"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增訂報關業者更正報單免罰規定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84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條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鼓勵報關業者主動陳報自新、即時更正報單錯誤事項，降低海關查核成本，並符公平、合理。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54228"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縮短責令退運或追繳貨價之處分期限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96</a:t>
                      </a:r>
                      <a:r>
                        <a:rPr kumimoji="0" lang="zh-TW" alt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條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>
                      <a:lvl1pPr eaLnBrk="0">
                        <a:lnSpc>
                          <a:spcPct val="111000"/>
                        </a:lnSpc>
                        <a:spcBef>
                          <a:spcPts val="1425"/>
                        </a:spcBef>
                        <a:defRPr sz="28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1pPr>
                      <a:lvl2pPr marL="457200" eaLnBrk="0">
                        <a:lnSpc>
                          <a:spcPct val="111000"/>
                        </a:lnSpc>
                        <a:spcBef>
                          <a:spcPts val="1138"/>
                        </a:spcBef>
                        <a:defRPr sz="2000"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2pPr>
                      <a:lvl3pPr marL="914400" eaLnBrk="0">
                        <a:lnSpc>
                          <a:spcPct val="111000"/>
                        </a:lnSpc>
                        <a:spcBef>
                          <a:spcPts val="850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3pPr>
                      <a:lvl4pPr marL="1371600" eaLnBrk="0">
                        <a:lnSpc>
                          <a:spcPct val="111000"/>
                        </a:lnSpc>
                        <a:spcBef>
                          <a:spcPts val="575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4pPr>
                      <a:lvl5pPr marL="1828800" eaLnBrk="0">
                        <a:lnSpc>
                          <a:spcPct val="111000"/>
                        </a:lnSpc>
                        <a:spcBef>
                          <a:spcPts val="288"/>
                        </a:spcBef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5pPr>
                      <a:lvl6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6pPr>
                      <a:lvl7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7pPr>
                      <a:lvl8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8pPr>
                      <a:lvl9pPr indent="-228600" defTabSz="449263" eaLnBrk="0" fontAlgn="base" hangingPunct="0">
                        <a:lnSpc>
                          <a:spcPct val="111000"/>
                        </a:lnSpc>
                        <a:spcBef>
                          <a:spcPts val="28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defRPr>
                          <a:solidFill>
                            <a:srgbClr val="000000"/>
                          </a:solidFill>
                          <a:latin typeface="Malgun Gothic" pitchFamily="34" charset="-127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just" defTabSz="449263" rtl="0" eaLnBrk="0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海關對已放行並進入國內之不得進口貨物所為處分期限趨於合理，有助達成行政目的，避免對人民權益過度侵害。</a:t>
                      </a:r>
                      <a:endParaRPr kumimoji="0" lang="zh-TW" alt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FF"/>
      </a:hlink>
      <a:folHlink>
        <a:srgbClr val="0000FF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Malgun Gothic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altLang="zh-TW" sz="1800" b="1" i="0" u="none" strike="noStrike" cap="none" normalizeH="0" baseline="0" smtClean="0">
            <a:ln>
              <a:noFill/>
            </a:ln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ea typeface="微軟正黑體" pitchFamily="34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altLang="zh-TW" sz="1800" b="1" i="0" u="none" strike="noStrike" cap="none" normalizeH="0" baseline="0" smtClean="0">
            <a:ln>
              <a:noFill/>
            </a:ln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ea typeface="微軟正黑體" pitchFamily="34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FF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9619</TotalTime>
  <Words>335</Words>
  <Application>Microsoft Office PowerPoint</Application>
  <PresentationFormat>如螢幕大小 (4:3)</PresentationFormat>
  <Paragraphs>43</Paragraphs>
  <Slides>3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11" baseType="lpstr">
      <vt:lpstr>Malgun Gothic</vt:lpstr>
      <vt:lpstr>微軟正黑體</vt:lpstr>
      <vt:lpstr>新細明體</vt:lpstr>
      <vt:lpstr>標楷體</vt:lpstr>
      <vt:lpstr>Arial</vt:lpstr>
      <vt:lpstr>Calibri</vt:lpstr>
      <vt:lpstr>Times New Roman</vt:lpstr>
      <vt:lpstr>預設簡報設計</vt:lpstr>
      <vt:lpstr>PowerPoint 簡報</vt:lpstr>
      <vt:lpstr>PowerPoint 簡報</vt:lpstr>
      <vt:lpstr>PowerPoint 簡報</vt:lpstr>
    </vt:vector>
  </TitlesOfParts>
  <Company>關務署稅則法制組法制科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行政罰法關務案例專題研討</dc:title>
  <dc:creator>陳怡蒨</dc:creator>
  <cp:lastModifiedBy>曾涵副</cp:lastModifiedBy>
  <cp:revision>1544</cp:revision>
  <cp:lastPrinted>2017-08-22T08:27:41Z</cp:lastPrinted>
  <dcterms:created xsi:type="dcterms:W3CDTF">2015-03-30T22:54:18Z</dcterms:created>
  <dcterms:modified xsi:type="dcterms:W3CDTF">2017-08-23T02:48:42Z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22</vt:i4>
  </property>
  <property fmtid="{D5CDD505-2E9C-101B-9397-08002B2CF9AE}" pid="8" name="PresentationFormat">
    <vt:lpwstr>如螢幕大小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22</vt:i4>
  </property>
</Properties>
</file>