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53" r:id="rId2"/>
    <p:sldId id="396" r:id="rId3"/>
    <p:sldId id="592" r:id="rId4"/>
    <p:sldId id="593" r:id="rId5"/>
    <p:sldId id="584" r:id="rId6"/>
    <p:sldId id="585" r:id="rId7"/>
    <p:sldId id="587" r:id="rId8"/>
    <p:sldId id="588" r:id="rId9"/>
    <p:sldId id="589" r:id="rId10"/>
    <p:sldId id="590" r:id="rId11"/>
    <p:sldId id="591" r:id="rId12"/>
    <p:sldId id="595" r:id="rId13"/>
    <p:sldId id="596" r:id="rId14"/>
    <p:sldId id="597" r:id="rId15"/>
    <p:sldId id="598" r:id="rId16"/>
    <p:sldId id="599" r:id="rId17"/>
    <p:sldId id="600" r:id="rId18"/>
    <p:sldId id="602" r:id="rId19"/>
    <p:sldId id="476" r:id="rId20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未命名的章節" id="{5F183389-FAA3-4BD5-AB60-78FE38B7DBF9}">
          <p14:sldIdLst>
            <p14:sldId id="353"/>
            <p14:sldId id="396"/>
            <p14:sldId id="592"/>
            <p14:sldId id="593"/>
            <p14:sldId id="584"/>
            <p14:sldId id="585"/>
            <p14:sldId id="587"/>
            <p14:sldId id="588"/>
            <p14:sldId id="589"/>
            <p14:sldId id="590"/>
            <p14:sldId id="591"/>
            <p14:sldId id="595"/>
            <p14:sldId id="596"/>
            <p14:sldId id="597"/>
            <p14:sldId id="598"/>
            <p14:sldId id="599"/>
            <p14:sldId id="600"/>
            <p14:sldId id="602"/>
            <p14:sldId id="47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何昇融" initials="何昇融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CC"/>
    <a:srgbClr val="38B323"/>
    <a:srgbClr val="333399"/>
    <a:srgbClr val="0691B2"/>
    <a:srgbClr val="F2F6F2"/>
    <a:srgbClr val="FBF3F3"/>
    <a:srgbClr val="FFCCFF"/>
    <a:srgbClr val="FFFFFF"/>
    <a:srgbClr val="FFCCCC"/>
    <a:srgbClr val="FF99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6060" autoAdjust="0"/>
  </p:normalViewPr>
  <p:slideViewPr>
    <p:cSldViewPr snapToGrid="0">
      <p:cViewPr>
        <p:scale>
          <a:sx n="70" d="100"/>
          <a:sy n="70" d="100"/>
        </p:scale>
        <p:origin x="-1296" y="-48"/>
      </p:cViewPr>
      <p:guideLst>
        <p:guide orient="horz" pos="2168"/>
        <p:guide pos="2901"/>
      </p:guideLst>
    </p:cSldViewPr>
  </p:slideViewPr>
  <p:outlineViewPr>
    <p:cViewPr>
      <p:scale>
        <a:sx n="33" d="100"/>
        <a:sy n="33" d="100"/>
      </p:scale>
      <p:origin x="0" y="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title>
      <c:tx>
        <c:rich>
          <a:bodyPr/>
          <a:lstStyle/>
          <a:p>
            <a:pPr>
              <a:defRPr sz="180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r>
              <a:rPr lang="zh-TW" altLang="en-US" sz="1800" dirty="0" smtClean="0">
                <a:solidFill>
                  <a:schemeClr val="accent1">
                    <a:lumMod val="75000"/>
                  </a:schemeClr>
                </a:solidFill>
              </a:rPr>
              <a:t>累計通過案件數</a:t>
            </a:r>
            <a:r>
              <a:rPr lang="en-US" altLang="zh-TW" sz="18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zh-TW" altLang="en-US" sz="1800" dirty="0" smtClean="0">
                <a:solidFill>
                  <a:schemeClr val="accent1">
                    <a:lumMod val="75000"/>
                  </a:schemeClr>
                </a:solidFill>
              </a:rPr>
              <a:t>依產業別</a:t>
            </a:r>
            <a:r>
              <a:rPr lang="en-US" altLang="zh-TW" sz="18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altLang="zh-TW" sz="1800" dirty="0">
              <a:solidFill>
                <a:schemeClr val="accent1">
                  <a:lumMod val="75000"/>
                </a:schemeClr>
              </a:solidFill>
            </a:endParaRPr>
          </a:p>
        </c:rich>
      </c:tx>
      <c:layout>
        <c:manualLayout>
          <c:xMode val="edge"/>
          <c:yMode val="edge"/>
          <c:x val="0.26956282014488597"/>
          <c:y val="5.7408634109500187E-2"/>
        </c:manualLayout>
      </c:layout>
    </c:title>
    <c:plotArea>
      <c:layout>
        <c:manualLayout>
          <c:layoutTarget val="inner"/>
          <c:xMode val="edge"/>
          <c:yMode val="edge"/>
          <c:x val="0.33087705566716241"/>
          <c:y val="0.29396456119008552"/>
          <c:w val="0.32278327115239125"/>
          <c:h val="0.60818904718707578"/>
        </c:manualLayout>
      </c:layout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累計通過案件數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4.7171913768255885E-2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200" dirty="0"/>
                      <a:t>電機電子</a:t>
                    </a:r>
                    <a:r>
                      <a:rPr lang="zh-TW" altLang="en-US" sz="1200" dirty="0" smtClean="0"/>
                      <a:t>資訊</a:t>
                    </a:r>
                    <a:r>
                      <a:rPr lang="en-US" altLang="zh-TW" sz="1200" dirty="0" smtClean="0"/>
                      <a:t>  48</a:t>
                    </a:r>
                    <a:r>
                      <a:rPr lang="zh-TW" altLang="en-US" sz="1200" baseline="0" dirty="0" smtClean="0"/>
                      <a:t> </a:t>
                    </a:r>
                    <a:r>
                      <a:rPr lang="en-US" altLang="zh-TW" sz="1200" baseline="0" dirty="0" smtClean="0">
                        <a:solidFill>
                          <a:srgbClr val="C00000"/>
                        </a:solidFill>
                      </a:rPr>
                      <a:t>(26.7%)</a:t>
                    </a:r>
                    <a:endParaRPr lang="zh-TW" altLang="en-US" sz="1200" dirty="0">
                      <a:solidFill>
                        <a:srgbClr val="C00000"/>
                      </a:solidFill>
                    </a:endParaRPr>
                  </a:p>
                </c:rich>
              </c:tx>
              <c:spPr/>
              <c:dLblPos val="bestFit"/>
              <c:showVal val="1"/>
              <c:showCatName val="1"/>
            </c:dLbl>
            <c:dLbl>
              <c:idx val="1"/>
              <c:layout>
                <c:manualLayout>
                  <c:x val="2.5818345720718113E-2"/>
                  <c:y val="-0.16248103631288144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200" dirty="0"/>
                      <a:t>生醫與醫療</a:t>
                    </a:r>
                    <a:r>
                      <a:rPr lang="en-US" altLang="zh-TW" sz="1200" dirty="0"/>
                      <a:t>(</a:t>
                    </a:r>
                    <a:r>
                      <a:rPr lang="zh-TW" altLang="en-US" sz="1200" dirty="0"/>
                      <a:t>材</a:t>
                    </a:r>
                    <a:r>
                      <a:rPr lang="en-US" altLang="zh-TW" sz="1200" dirty="0" smtClean="0"/>
                      <a:t>)  23 </a:t>
                    </a:r>
                    <a:r>
                      <a:rPr lang="en-US" altLang="zh-TW" sz="1200" dirty="0" smtClean="0">
                        <a:solidFill>
                          <a:srgbClr val="C00000"/>
                        </a:solidFill>
                      </a:rPr>
                      <a:t>(12.8%)</a:t>
                    </a:r>
                    <a:endParaRPr lang="zh-TW" altLang="en-US" sz="1200" dirty="0">
                      <a:solidFill>
                        <a:srgbClr val="C00000"/>
                      </a:solidFill>
                    </a:endParaRPr>
                  </a:p>
                </c:rich>
              </c:tx>
              <c:spPr/>
              <c:dLblPos val="bestFit"/>
              <c:showVal val="1"/>
              <c:showCatName val="1"/>
            </c:dLbl>
            <c:dLbl>
              <c:idx val="2"/>
              <c:layout>
                <c:manualLayout>
                  <c:x val="6.8894744623305265E-4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200" dirty="0"/>
                      <a:t>環保與綠</a:t>
                    </a:r>
                    <a:r>
                      <a:rPr lang="zh-TW" altLang="en-US" sz="1200" dirty="0" smtClean="0"/>
                      <a:t>能</a:t>
                    </a:r>
                    <a:r>
                      <a:rPr lang="en-US" altLang="zh-TW" sz="1200" dirty="0" smtClean="0"/>
                      <a:t>  </a:t>
                    </a:r>
                  </a:p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sz="1200" dirty="0" smtClean="0"/>
                      <a:t>7 </a:t>
                    </a:r>
                    <a:r>
                      <a:rPr lang="en-US" altLang="zh-TW" sz="1200" dirty="0" smtClean="0">
                        <a:solidFill>
                          <a:srgbClr val="C00000"/>
                        </a:solidFill>
                      </a:rPr>
                      <a:t>(3.9%)</a:t>
                    </a:r>
                    <a:endParaRPr lang="zh-TW" altLang="en-US" sz="1200" dirty="0">
                      <a:solidFill>
                        <a:srgbClr val="C00000"/>
                      </a:solidFill>
                    </a:endParaRPr>
                  </a:p>
                </c:rich>
              </c:tx>
              <c:spPr/>
              <c:dLblPos val="bestFit"/>
              <c:showVal val="1"/>
              <c:showCatName val="1"/>
            </c:dLbl>
            <c:dLbl>
              <c:idx val="3"/>
              <c:layout>
                <c:manualLayout>
                  <c:x val="-3.5039183478117401E-2"/>
                  <c:y val="-4.7171913768255885E-2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200" dirty="0"/>
                      <a:t>民生文創</a:t>
                    </a:r>
                    <a:r>
                      <a:rPr lang="zh-TW" altLang="en-US" sz="1200" dirty="0" smtClean="0"/>
                      <a:t>休閒</a:t>
                    </a:r>
                    <a:r>
                      <a:rPr lang="en-US" altLang="zh-TW" sz="1200" dirty="0" smtClean="0"/>
                      <a:t>  63 </a:t>
                    </a:r>
                    <a:r>
                      <a:rPr lang="en-US" altLang="zh-TW" sz="1200" dirty="0" smtClean="0">
                        <a:solidFill>
                          <a:srgbClr val="C00000"/>
                        </a:solidFill>
                      </a:rPr>
                      <a:t>(35.0%)</a:t>
                    </a:r>
                    <a:endParaRPr lang="zh-TW" altLang="en-US" sz="1200" dirty="0">
                      <a:solidFill>
                        <a:srgbClr val="C00000"/>
                      </a:solidFill>
                    </a:endParaRPr>
                  </a:p>
                </c:rich>
              </c:tx>
              <c:spPr/>
              <c:dLblPos val="bestFit"/>
              <c:showVal val="1"/>
              <c:showCatName val="1"/>
            </c:dLbl>
            <c:dLbl>
              <c:idx val="4"/>
              <c:layout>
                <c:manualLayout>
                  <c:x val="0"/>
                  <c:y val="7.3378532528398072E-2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zh-TW" altLang="en-US" sz="1200" dirty="0"/>
                      <a:t>流通及</a:t>
                    </a:r>
                    <a:r>
                      <a:rPr lang="zh-TW" altLang="en-US" sz="1200" dirty="0" smtClean="0"/>
                      <a:t>電子商務</a:t>
                    </a:r>
                    <a:endParaRPr lang="en-US" altLang="zh-TW" sz="1200" dirty="0" smtClean="0"/>
                  </a:p>
                  <a:p>
                    <a:pPr>
                      <a:lnSpc>
                        <a:spcPct val="90000"/>
                      </a:lnSpc>
                      <a:defRPr sz="1200"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sz="1200" dirty="0" smtClean="0"/>
                      <a:t>39 </a:t>
                    </a:r>
                    <a:r>
                      <a:rPr lang="en-US" altLang="zh-TW" sz="1200" dirty="0" smtClean="0">
                        <a:solidFill>
                          <a:srgbClr val="C00000"/>
                        </a:solidFill>
                      </a:rPr>
                      <a:t>(21.7%)</a:t>
                    </a:r>
                    <a:endParaRPr lang="zh-TW" altLang="en-US" sz="1200" dirty="0">
                      <a:solidFill>
                        <a:srgbClr val="C00000"/>
                      </a:solidFill>
                    </a:endParaRPr>
                  </a:p>
                </c:rich>
              </c:tx>
              <c:spPr/>
              <c:dLblPos val="bestFit"/>
              <c:showVal val="1"/>
              <c:showCatName val="1"/>
            </c:dLbl>
            <c:txPr>
              <a:bodyPr/>
              <a:lstStyle/>
              <a:p>
                <a:pPr>
                  <a:lnSpc>
                    <a:spcPct val="90000"/>
                  </a:lnSpc>
                  <a:defRPr sz="1400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dLblPos val="outEnd"/>
            <c:showVal val="1"/>
            <c:showCatName val="1"/>
            <c:showLeaderLines val="1"/>
          </c:dLbls>
          <c:cat>
            <c:strRef>
              <c:f>工作表1!$A$2:$A$6</c:f>
              <c:strCache>
                <c:ptCount val="5"/>
                <c:pt idx="0">
                  <c:v>電機電子資訊</c:v>
                </c:pt>
                <c:pt idx="1">
                  <c:v>生醫與醫療(材)</c:v>
                </c:pt>
                <c:pt idx="2">
                  <c:v>環保與綠能</c:v>
                </c:pt>
                <c:pt idx="3">
                  <c:v>民生文創休閒</c:v>
                </c:pt>
                <c:pt idx="4">
                  <c:v>流通及電子商務</c:v>
                </c:pt>
              </c:strCache>
            </c:strRef>
          </c:cat>
          <c:val>
            <c:numRef>
              <c:f>工作表1!$B$2:$B$6</c:f>
              <c:numCache>
                <c:formatCode>_-* #,##0_-;\-* #,##0_-;_-* "-"??_-;_-@_-</c:formatCode>
                <c:ptCount val="5"/>
                <c:pt idx="0">
                  <c:v>48</c:v>
                </c:pt>
                <c:pt idx="1">
                  <c:v>23</c:v>
                </c:pt>
                <c:pt idx="2">
                  <c:v>7</c:v>
                </c:pt>
                <c:pt idx="3">
                  <c:v>63</c:v>
                </c:pt>
                <c:pt idx="4">
                  <c:v>39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style val="28"/>
  <c:chart>
    <c:title>
      <c:layout>
        <c:manualLayout>
          <c:xMode val="edge"/>
          <c:yMode val="edge"/>
          <c:x val="0.18801619775878631"/>
          <c:y val="0"/>
        </c:manualLayout>
      </c:layout>
      <c:txPr>
        <a:bodyPr/>
        <a:lstStyle/>
        <a:p>
          <a:pPr>
            <a:defRPr sz="1600">
              <a:latin typeface="微軟正黑體" panose="020B0604030504040204" pitchFamily="34" charset="-120"/>
              <a:ea typeface="微軟正黑體" panose="020B0604030504040204" pitchFamily="34" charset="-120"/>
            </a:defRPr>
          </a:pPr>
          <a:endParaRPr lang="zh-TW"/>
        </a:p>
      </c:txPr>
    </c:title>
    <c:plotArea>
      <c:layout>
        <c:manualLayout>
          <c:layoutTarget val="inner"/>
          <c:xMode val="edge"/>
          <c:yMode val="edge"/>
          <c:x val="0.18526508883885501"/>
          <c:y val="0.18981836942966032"/>
          <c:w val="0.78075649049856832"/>
          <c:h val="0.58531477490306649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本國銀行對創意產業放款餘額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Val val="1"/>
          </c:dLbls>
          <c:cat>
            <c:strRef>
              <c:f>工作表1!$A$2:$A$4</c:f>
              <c:strCache>
                <c:ptCount val="3"/>
                <c:pt idx="0">
                  <c:v>102年底</c:v>
                </c:pt>
                <c:pt idx="1">
                  <c:v>103年底</c:v>
                </c:pt>
                <c:pt idx="2">
                  <c:v>104年8月</c:v>
                </c:pt>
              </c:strCache>
            </c:strRef>
          </c:cat>
          <c:val>
            <c:numRef>
              <c:f>工作表1!$B$2:$B$4</c:f>
              <c:numCache>
                <c:formatCode>#,##0_);[Red]\(#,##0\)</c:formatCode>
                <c:ptCount val="3"/>
                <c:pt idx="0">
                  <c:v>1817</c:v>
                </c:pt>
                <c:pt idx="1">
                  <c:v>2582</c:v>
                </c:pt>
                <c:pt idx="2">
                  <c:v>3096</c:v>
                </c:pt>
              </c:numCache>
            </c:numRef>
          </c:val>
        </c:ser>
        <c:dLbls/>
        <c:axId val="120130560"/>
        <c:axId val="114226304"/>
      </c:barChart>
      <c:catAx>
        <c:axId val="120130560"/>
        <c:scaling>
          <c:orientation val="minMax"/>
        </c:scaling>
        <c:axPos val="b"/>
        <c:majorTickMark val="in"/>
        <c:tickLblPos val="nextTo"/>
        <c:txPr>
          <a:bodyPr/>
          <a:lstStyle/>
          <a:p>
            <a:pPr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  <c:crossAx val="114226304"/>
        <c:crosses val="autoZero"/>
        <c:auto val="1"/>
        <c:lblAlgn val="ctr"/>
        <c:lblOffset val="100"/>
      </c:catAx>
      <c:valAx>
        <c:axId val="114226304"/>
        <c:scaling>
          <c:orientation val="minMax"/>
        </c:scaling>
        <c:axPos val="l"/>
        <c:majorGridlines/>
        <c:numFmt formatCode="#,##0_);[Red]\(#,##0\)" sourceLinked="1"/>
        <c:majorTickMark val="in"/>
        <c:tickLblPos val="nextTo"/>
        <c:txPr>
          <a:bodyPr/>
          <a:lstStyle/>
          <a:p>
            <a:pPr>
              <a:defRPr sz="1400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  <c:crossAx val="120130560"/>
        <c:crosses val="autoZero"/>
        <c:crossBetween val="between"/>
        <c:majorUnit val="1000"/>
      </c:valAx>
    </c:plotArea>
    <c:plotVisOnly val="1"/>
    <c:dispBlanksAs val="gap"/>
  </c:chart>
  <c:spPr>
    <a:solidFill>
      <a:schemeClr val="bg1"/>
    </a:solidFill>
    <a:ln>
      <a:solidFill>
        <a:schemeClr val="bg2">
          <a:lumMod val="50000"/>
        </a:schemeClr>
      </a:solidFill>
    </a:ln>
  </c:spPr>
  <c:txPr>
    <a:bodyPr/>
    <a:lstStyle/>
    <a:p>
      <a:pPr>
        <a:defRPr sz="1800"/>
      </a:pPr>
      <a:endParaRPr lang="zh-TW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title>
      <c:tx>
        <c:rich>
          <a:bodyPr/>
          <a:lstStyle/>
          <a:p>
            <a:pPr>
              <a:defRPr sz="1600"/>
            </a:pPr>
            <a:r>
              <a:rPr lang="zh-TW" altLang="en-US" sz="1600" dirty="0" smtClean="0"/>
              <a:t>登錄創櫃板家數</a:t>
            </a:r>
            <a:r>
              <a:rPr lang="en-US" altLang="zh-TW" sz="1600" dirty="0" smtClean="0"/>
              <a:t>(</a:t>
            </a:r>
            <a:r>
              <a:rPr lang="zh-TW" altLang="en-US" sz="1600" dirty="0" smtClean="0"/>
              <a:t>依產業別</a:t>
            </a:r>
            <a:r>
              <a:rPr lang="en-US" altLang="zh-TW" sz="1600" dirty="0" smtClean="0"/>
              <a:t>)</a:t>
            </a:r>
            <a:endParaRPr lang="en-US" altLang="zh-TW" sz="1600" dirty="0"/>
          </a:p>
        </c:rich>
      </c:tx>
      <c:layout>
        <c:manualLayout>
          <c:xMode val="edge"/>
          <c:yMode val="edge"/>
          <c:x val="0.3359235054544169"/>
          <c:y val="0.13439410521894393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數列 1</c:v>
                </c:pt>
              </c:strCache>
            </c:strRef>
          </c:tx>
          <c:spPr>
            <a:gradFill>
              <a:gsLst>
                <a:gs pos="0">
                  <a:schemeClr val="accent2"/>
                </a:gs>
                <a:gs pos="50000">
                  <a:schemeClr val="accent2">
                    <a:lumMod val="40000"/>
                    <a:lumOff val="6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5400000" scaled="0"/>
            </a:gradFill>
          </c:spPr>
          <c:dLbls>
            <c:txPr>
              <a:bodyPr/>
              <a:lstStyle/>
              <a:p>
                <a:pPr>
                  <a:defRPr>
                    <a:solidFill>
                      <a:srgbClr val="0033CC"/>
                    </a:solidFill>
                  </a:defRPr>
                </a:pPr>
                <a:endParaRPr lang="zh-TW"/>
              </a:p>
            </c:txPr>
            <c:showVal val="1"/>
          </c:dLbls>
          <c:cat>
            <c:strRef>
              <c:f>工作表1!$A$2:$A$8</c:f>
              <c:strCache>
                <c:ptCount val="7"/>
                <c:pt idx="0">
                  <c:v>電子科技</c:v>
                </c:pt>
                <c:pt idx="1">
                  <c:v>文化創意</c:v>
                </c:pt>
                <c:pt idx="2">
                  <c:v>生技醫療</c:v>
                </c:pt>
                <c:pt idx="3">
                  <c:v>農林漁牧</c:v>
                </c:pt>
                <c:pt idx="4">
                  <c:v>社會企業</c:v>
                </c:pt>
                <c:pt idx="5">
                  <c:v>電子商務</c:v>
                </c:pt>
                <c:pt idx="6">
                  <c:v>其他</c:v>
                </c:pt>
              </c:strCache>
            </c:strRef>
          </c:cat>
          <c:val>
            <c:numRef>
              <c:f>工作表1!$B$2:$B$8</c:f>
              <c:numCache>
                <c:formatCode>General</c:formatCode>
                <c:ptCount val="7"/>
                <c:pt idx="0">
                  <c:v>20</c:v>
                </c:pt>
                <c:pt idx="1">
                  <c:v>15</c:v>
                </c:pt>
                <c:pt idx="2">
                  <c:v>16</c:v>
                </c:pt>
                <c:pt idx="3">
                  <c:v>6</c:v>
                </c:pt>
                <c:pt idx="4">
                  <c:v>1</c:v>
                </c:pt>
                <c:pt idx="5">
                  <c:v>4</c:v>
                </c:pt>
                <c:pt idx="6">
                  <c:v>5</c:v>
                </c:pt>
              </c:numCache>
            </c:numRef>
          </c:val>
        </c:ser>
        <c:dLbls/>
        <c:gapWidth val="100"/>
        <c:axId val="120985472"/>
        <c:axId val="120987008"/>
      </c:barChart>
      <c:catAx>
        <c:axId val="120985472"/>
        <c:scaling>
          <c:orientation val="minMax"/>
        </c:scaling>
        <c:axPos val="b"/>
        <c:majorTickMark val="in"/>
        <c:tickLblPos val="nextTo"/>
        <c:txPr>
          <a:bodyPr/>
          <a:lstStyle/>
          <a:p>
            <a:pPr>
              <a:defRPr b="1"/>
            </a:pPr>
            <a:endParaRPr lang="zh-TW"/>
          </a:p>
        </c:txPr>
        <c:crossAx val="120987008"/>
        <c:crosses val="autoZero"/>
        <c:auto val="1"/>
        <c:lblAlgn val="ctr"/>
        <c:lblOffset val="100"/>
      </c:catAx>
      <c:valAx>
        <c:axId val="120987008"/>
        <c:scaling>
          <c:orientation val="minMax"/>
        </c:scaling>
        <c:axPos val="l"/>
        <c:numFmt formatCode="General" sourceLinked="1"/>
        <c:majorTickMark val="in"/>
        <c:tickLblPos val="nextTo"/>
        <c:crossAx val="1209854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sz="1400">
          <a:latin typeface="微軟正黑體" panose="020B0604030504040204" pitchFamily="34" charset="-120"/>
          <a:ea typeface="微軟正黑體" panose="020B0604030504040204" pitchFamily="34" charset="-120"/>
        </a:defRPr>
      </a:pPr>
      <a:endParaRPr lang="zh-TW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4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EF2FBC7A-A272-417E-817E-4A2E0548AD49}" type="datetimeFigureOut">
              <a:rPr lang="zh-TW" altLang="en-US" smtClean="0"/>
              <a:pPr/>
              <a:t>2015/11/5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428246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46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F0F55782-867F-41BE-B30C-50C2A1F98E8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029144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45659" cy="49805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1" y="7"/>
            <a:ext cx="2945659" cy="49805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268843A0-06A4-4E67-BB37-2B7E7CCDB499}" type="datetimeFigureOut">
              <a:rPr lang="zh-TW" altLang="en-US" smtClean="0"/>
              <a:pPr/>
              <a:t>2015/11/5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200"/>
            <a:ext cx="5438140" cy="3908614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7" y="9428587"/>
            <a:ext cx="2945659" cy="498054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1" y="9428587"/>
            <a:ext cx="2945659" cy="498054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10AEEB84-A78F-4289-A46B-F9141456B21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28993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32322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在這張組織架構圖上，可以清楚瞭解創新創業政策會報的組織架構與任務。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會報由副院長擔任召集人，由馮燕政委、蔡玉玲政委、杜紫軍政委、葉欣誠政委、以及顏鴻森政委擔任副召集人，顏政委也同時擔任執行秘書的角色。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04347">
              <a:defRPr/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對應到上一頁所提的政策推動布局，創新創業政策會報下設四個組，分別對應四項重點工作。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第一組是「社會創新與青年創業組」，由經濟部及科技部擔任幕僚機關，由馮政委負責督導；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第二組是「國際鏈結組」，由科技部及國發基金擔任幕僚機關，由顏政委負責督導；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第三組是「創業環境組」，由國發會法協中心擔任幕僚機關，由蔡政委負責督導；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第四組是「創新生態環境組」，由國發會產發處擔任幕僚機關，由杜政委負責督導。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近期引發外界期待與討論的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開放原金華官邸為社企聚落及青創基地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，屬社會創新與青年創業組之重要工作；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打造原空軍總部成為新世代創新基地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，以及，建立花博園區為國際創新創業園區，屬於創新生態環境組之重要工作，其中金華官邸與空軍總部兩項，目前為預告性活動。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幕僚單位由科技會報辦公室擔任，另外，也將青年顧問團納入會報，作為多元意見的</a:t>
            </a: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諮詢管道。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8993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在這張組織架構圖上，可以清楚瞭解創新創業政策會報的組織架構與任務。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會報由副院長擔任召集人，由馮燕政委、蔡玉玲政委、杜紫軍政委、葉欣誠政委、以及顏鴻森政委擔任副召集人，顏政委也同時擔任執行秘書的角色。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04347">
              <a:defRPr/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對應到上一頁所提的政策推動布局，創新創業政策會報下設四個組，分別對應四項重點工作。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第一組是「社會創新與青年創業組」，由經濟部及科技部擔任幕僚機關，由馮政委負責督導；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第二組是「國際鏈結組」，由科技部及國發基金擔任幕僚機關，由顏政委負責督導；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第三組是「創業環境組」，由國發會法協中心擔任幕僚機關，由蔡政委負責督導；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第四組是「創新生態環境組」，由國發會產發處擔任幕僚機關，由杜政委負責督導。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近期引發外界期待與討論的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開放原金華官邸為社企聚落及青創基地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，屬社會創新與青年創業組之重要工作；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打造原空軍總部成為新世代創新基地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，以及，建立花博園區為國際創新創業園區，屬於創新生態環境組之重要工作，其中金華官邸與空軍總部兩項，目前為預告性活動。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幕僚單位由科技會報辦公室擔任，另外，也將青年顧問團納入會報，作為多元意見的</a:t>
            </a: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諮詢管道。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8993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37F717-B4F8-480D-8F67-B2D87ACBAC15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052089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37F717-B4F8-480D-8F67-B2D87ACBAC15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052089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/>
              <a:t>+</a:t>
            </a:r>
            <a:r>
              <a:rPr lang="zh-TW" altLang="en-US" smtClean="0"/>
              <a:t>創櫃板推動緣起、成效</a:t>
            </a:r>
            <a:r>
              <a:rPr lang="en-US" altLang="zh-TW" smtClean="0"/>
              <a:t>(</a:t>
            </a:r>
            <a:r>
              <a:rPr lang="zh-TW" altLang="en-US" smtClean="0"/>
              <a:t>第一波</a:t>
            </a:r>
            <a:r>
              <a:rPr lang="en-US" altLang="zh-TW" smtClean="0"/>
              <a:t>19</a:t>
            </a:r>
            <a:r>
              <a:rPr lang="zh-TW" altLang="en-US" smtClean="0"/>
              <a:t>家、第二波</a:t>
            </a:r>
            <a:r>
              <a:rPr lang="en-US" altLang="zh-TW" smtClean="0"/>
              <a:t>27</a:t>
            </a:r>
            <a:r>
              <a:rPr lang="zh-TW" altLang="en-US" smtClean="0"/>
              <a:t>家</a:t>
            </a:r>
            <a:r>
              <a:rPr lang="en-US" altLang="zh-TW" smtClean="0"/>
              <a:t>)</a:t>
            </a:r>
            <a:r>
              <a:rPr lang="zh-TW" altLang="en-US" smtClean="0"/>
              <a:t>，其中</a:t>
            </a:r>
            <a:r>
              <a:rPr lang="en-US" altLang="zh-TW" smtClean="0"/>
              <a:t>#</a:t>
            </a:r>
            <a:r>
              <a:rPr lang="zh-TW" altLang="en-US" smtClean="0"/>
              <a:t>為中小企業處推薦。</a:t>
            </a:r>
          </a:p>
        </p:txBody>
      </p:sp>
      <p:sp>
        <p:nvSpPr>
          <p:cNvPr id="184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17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defTabSz="9017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defTabSz="9017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defTabSz="9017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defTabSz="9017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9017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9017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9017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9017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D8232FE-3F24-4169-8E61-57FD404F52AB}" type="slidenum">
              <a:rPr kumimoji="1" lang="zh-TW" altLang="en-US" smtClean="0">
                <a:solidFill>
                  <a:srgbClr val="000000"/>
                </a:solidFill>
                <a:latin typeface="Times New Roman" pitchFamily="18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kumimoji="1" lang="en-US" altLang="zh-TW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81675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84205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16108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86124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65592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603" y="5790"/>
            <a:ext cx="7886700" cy="1325563"/>
          </a:xfrm>
        </p:spPr>
        <p:txBody>
          <a:bodyPr>
            <a:normAutofit/>
          </a:bodyPr>
          <a:lstStyle>
            <a:lvl1pPr marL="360000" algn="ctr">
              <a:defRPr sz="48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603" y="1386306"/>
            <a:ext cx="7886700" cy="4670401"/>
          </a:xfrm>
        </p:spPr>
        <p:txBody>
          <a:bodyPr/>
          <a:lstStyle>
            <a:lvl1pPr marL="457200" indent="-4572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l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800100" indent="-342900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257300" indent="-342900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ü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5029201" y="6056708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15566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6" name="Footer Placeholder 4"/>
          <p:cNvSpPr txBox="1">
            <a:spLocks/>
          </p:cNvSpPr>
          <p:nvPr userDrawn="1"/>
        </p:nvSpPr>
        <p:spPr>
          <a:xfrm>
            <a:off x="5029201" y="6056708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135628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99248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27143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52411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6194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70000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55317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63108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97716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25983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70000" y="6520533"/>
            <a:ext cx="774000" cy="365125"/>
          </a:xfrm>
          <a:prstGeom prst="rect">
            <a:avLst/>
          </a:prstGeom>
        </p:spPr>
        <p:txBody>
          <a:bodyPr/>
          <a:lstStyle/>
          <a:p>
            <a:fld id="{8874E710-CA64-44E7-9277-506E55562EC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67958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466661"/>
            <a:ext cx="8229600" cy="1143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fr-CA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792256"/>
            <a:ext cx="8229600" cy="4805129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370000" y="6519863"/>
            <a:ext cx="774000" cy="365125"/>
          </a:xfrm>
        </p:spPr>
        <p:txBody>
          <a:bodyPr rtlCol="0" anchor="ctr"/>
          <a:lstStyle>
            <a:lvl1pPr marL="0" algn="ctr" defTabSz="914400" rtl="0" eaLnBrk="1" fontAlgn="auto" latinLnBrk="0" hangingPunct="1">
              <a:spcAft>
                <a:spcPts val="0"/>
              </a:spcAft>
              <a:defRPr lang="fr-CA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6F959DD-17C9-498A-9D02-24F0D8391FDE}" type="slidenum">
              <a:rPr lang="en-US" altLang="zh-TW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620332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0" y="5481322"/>
            <a:ext cx="9144000" cy="1464295"/>
            <a:chOff x="0" y="5072063"/>
            <a:chExt cx="9144000" cy="1863516"/>
          </a:xfrm>
        </p:grpSpPr>
        <p:pic>
          <p:nvPicPr>
            <p:cNvPr id="8" name="图片 8" descr="4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72063"/>
              <a:ext cx="9144000" cy="1785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9" name="图片 13" descr="10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1040" y="5649704"/>
              <a:ext cx="4572000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4" y="1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pic>
        <p:nvPicPr>
          <p:cNvPr id="11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8327881" y="120900"/>
            <a:ext cx="698009" cy="70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F22E0DA7-F77E-4EC0-BF40-A489780484E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2869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w.image.search.yahoo.com/images/view;_ylt=A8tUwJlRnIhQvRMAaWxt1gt.;_ylu=X3oDMTBlMTQ4cGxyBHNlYwNzcgRzbGsDaW1n?back=http://tw.image.search.yahoo.com/search/images?p=%E4%BF%A1%E7%94%A8%E5%8D%A1&amp;n=30&amp;ei=utf-8&amp;y=%E6%90%9C%E5%B0%8B&amp;fr=yfp&amp;tab=organic&amp;ri=60&amp;w=871&amp;h=1024&amp;imgurl=pic8.nipic.com/20100707/2457331_120240547667_2.jpg&amp;rurl=http://www.tupian99.com/show-2-64-f16e50fa6f37d22e.html&amp;size=156.2+KB&amp;name=%E6%8C%A4%E5%8E%8B%E7%9A%84%3cb%3e%E4%BF%A1%E7%94%A8%E5%8D%A1%3c/b%3e%E8%AE%BE%E8%AE%A1%E5%9B%BE+%E7%82%B9%E5%87%BB%E8%BF%98%E5%8E%9F&amp;p=%E4%BF%A1%E7%94%A8%E5%8D%A1&amp;oid=5825df0f3d7c9694ab4c47f3cdb64dce&amp;fr2=&amp;fr=yfp&amp;tt=%E6%8C%A4%E5%8E%8B%E7%9A%84%3cb%3e%E4%BF%A1%E7%94%A8%E5%8D%A1%3c/b%3e%E8%AE%BE%E8%AE%A1%E5%9B%BE+%E7%82%B9%E5%87%BB%E8%BF%98%E5%8E%9F&amp;b=31&amp;ni=72&amp;no=60&amp;ts=&amp;tab=organic&amp;sigr=11n5homfm&amp;sigb=148h41tag&amp;sigi=11ik3m7vi&amp;.crumb=8nOuw9BWNrN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5478" y="1419226"/>
            <a:ext cx="7886700" cy="2867024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政府協助新創事業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多元籌資推動情形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1690432" y="4639354"/>
            <a:ext cx="5929567" cy="2086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marL="360000"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lnSpc>
                <a:spcPts val="4300"/>
              </a:lnSpc>
            </a:pPr>
            <a:r>
              <a:rPr lang="zh-TW" altLang="en-US" sz="2800" dirty="0"/>
              <a:t>國家發展</a:t>
            </a:r>
            <a:r>
              <a:rPr lang="zh-TW" altLang="en-US" sz="2800" dirty="0" smtClean="0"/>
              <a:t>委員會 </a:t>
            </a:r>
            <a:endParaRPr lang="en-US" altLang="zh-TW" sz="2800" dirty="0" smtClean="0"/>
          </a:p>
          <a:p>
            <a:pPr>
              <a:lnSpc>
                <a:spcPts val="4300"/>
              </a:lnSpc>
            </a:pPr>
            <a:r>
              <a:rPr lang="zh-TW" altLang="en-US" sz="2800" dirty="0"/>
              <a:t>報告人</a:t>
            </a:r>
            <a:r>
              <a:rPr lang="zh-TW" altLang="en-US" sz="2800" dirty="0" smtClean="0"/>
              <a:t>：產業發展處  詹</a:t>
            </a:r>
            <a:r>
              <a:rPr lang="zh-TW" altLang="en-US" sz="2800" dirty="0"/>
              <a:t>處長方冠</a:t>
            </a:r>
            <a:endParaRPr lang="en-US" altLang="zh-TW" sz="2800" dirty="0"/>
          </a:p>
          <a:p>
            <a:pPr>
              <a:lnSpc>
                <a:spcPts val="4300"/>
              </a:lnSpc>
            </a:pPr>
            <a:r>
              <a:rPr lang="en-US" altLang="zh-TW" sz="2800" dirty="0" smtClean="0"/>
              <a:t>104</a:t>
            </a:r>
            <a:r>
              <a:rPr lang="zh-TW" altLang="en-US" sz="2800" dirty="0" smtClean="0"/>
              <a:t>年</a:t>
            </a:r>
            <a:r>
              <a:rPr lang="en-US" altLang="zh-TW" sz="2800" dirty="0" smtClean="0"/>
              <a:t>11</a:t>
            </a:r>
            <a:r>
              <a:rPr lang="zh-TW" altLang="en-US" sz="2800" dirty="0" smtClean="0"/>
              <a:t>月</a:t>
            </a:r>
            <a:r>
              <a:rPr lang="en-US" altLang="zh-TW" sz="2800" dirty="0" smtClean="0"/>
              <a:t>5</a:t>
            </a:r>
            <a:r>
              <a:rPr lang="zh-TW" altLang="en-US" sz="2800" dirty="0" smtClean="0"/>
              <a:t>日</a:t>
            </a:r>
            <a:endParaRPr lang="en-US" altLang="zh-TW" sz="2800" dirty="0"/>
          </a:p>
        </p:txBody>
      </p:sp>
      <p:sp>
        <p:nvSpPr>
          <p:cNvPr id="7" name="矩形 6"/>
          <p:cNvSpPr/>
          <p:nvPr/>
        </p:nvSpPr>
        <p:spPr>
          <a:xfrm>
            <a:off x="420708" y="304680"/>
            <a:ext cx="314701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行政院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第 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3473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次會議</a:t>
            </a:r>
            <a:endParaRPr lang="zh-TW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54652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0066"/>
                </a:solidFill>
              </a:rPr>
              <a:t>大綱</a:t>
            </a:r>
            <a:endParaRPr lang="zh-TW" altLang="en-US" dirty="0">
              <a:solidFill>
                <a:srgbClr val="000066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653" y="1157706"/>
            <a:ext cx="7886700" cy="4947819"/>
          </a:xfrm>
        </p:spPr>
        <p:txBody>
          <a:bodyPr>
            <a:normAutofit/>
          </a:bodyPr>
          <a:lstStyle/>
          <a:p>
            <a:pPr marL="0" indent="0"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 smtClean="0">
                <a:solidFill>
                  <a:srgbClr val="002060"/>
                </a:solidFill>
              </a:rPr>
              <a:t>壹、前言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>
                <a:solidFill>
                  <a:srgbClr val="002060"/>
                </a:solidFill>
              </a:rPr>
              <a:t>貳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、創業各</a:t>
            </a:r>
            <a:r>
              <a:rPr lang="zh-TW" altLang="en-US" sz="3200" b="1" dirty="0">
                <a:solidFill>
                  <a:srgbClr val="002060"/>
                </a:solidFill>
              </a:rPr>
              <a:t>階段政府資金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協助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>
                <a:solidFill>
                  <a:srgbClr val="002060"/>
                </a:solidFill>
              </a:rPr>
              <a:t>参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、推動進度及成效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342900" lvl="1" indent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 smtClean="0">
                <a:solidFill>
                  <a:srgbClr val="002060"/>
                </a:solidFill>
              </a:rPr>
              <a:t>一</a:t>
            </a:r>
            <a:r>
              <a:rPr lang="zh-TW" altLang="en-US" sz="3200" b="1" dirty="0">
                <a:solidFill>
                  <a:srgbClr val="002060"/>
                </a:solidFill>
              </a:rPr>
              <a:t>、創業補助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342900" lvl="1" indent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 smtClean="0">
                <a:solidFill>
                  <a:srgbClr val="002060"/>
                </a:solidFill>
              </a:rPr>
              <a:t>二</a:t>
            </a:r>
            <a:r>
              <a:rPr lang="zh-TW" altLang="en-US" sz="3200" b="1" dirty="0">
                <a:solidFill>
                  <a:srgbClr val="002060"/>
                </a:solidFill>
              </a:rPr>
              <a:t>、創業融資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342900" lvl="1" indent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 smtClean="0">
                <a:solidFill>
                  <a:srgbClr val="002060"/>
                </a:solidFill>
              </a:rPr>
              <a:t>三</a:t>
            </a:r>
            <a:r>
              <a:rPr lang="zh-TW" altLang="en-US" sz="3200" b="1" dirty="0">
                <a:solidFill>
                  <a:srgbClr val="002060"/>
                </a:solidFill>
              </a:rPr>
              <a:t>、創業投資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342900" lvl="1" indent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dirty="0" smtClean="0">
                <a:solidFill>
                  <a:srgbClr val="002060"/>
                </a:solidFill>
                <a:sym typeface="Wingdings"/>
              </a:rPr>
              <a:t>四、籌資法規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300"/>
              </a:spcBef>
              <a:spcAft>
                <a:spcPts val="300"/>
              </a:spcAft>
              <a:buNone/>
            </a:pPr>
            <a:r>
              <a:rPr lang="zh-TW" altLang="en-US" sz="3200" b="1" smtClean="0">
                <a:solidFill>
                  <a:srgbClr val="002060"/>
                </a:solidFill>
              </a:rPr>
              <a:t>肆、結語</a:t>
            </a:r>
            <a:endParaRPr lang="en-US" altLang="zh-TW" sz="3200" b="1" dirty="0" smtClean="0">
              <a:solidFill>
                <a:srgbClr val="00206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8636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0400" y="276225"/>
            <a:ext cx="7956550" cy="85090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、前言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294967295"/>
          </p:nvPr>
        </p:nvSpPr>
        <p:spPr>
          <a:xfrm>
            <a:off x="8370001" y="6519600"/>
            <a:ext cx="774000" cy="365125"/>
          </a:xfrm>
          <a:prstGeom prst="rect">
            <a:avLst/>
          </a:prstGeom>
        </p:spPr>
        <p:txBody>
          <a:bodyPr/>
          <a:lstStyle/>
          <a:p>
            <a:pPr algn="ctr"/>
            <a:fld id="{83CF881E-439E-4423-AC22-1F55B826CAC4}" type="slidenum">
              <a:rPr lang="zh-TW" altLang="en-US" smtClean="0"/>
              <a:pPr algn="ctr"/>
              <a:t>3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815974" y="1167846"/>
            <a:ext cx="7661276" cy="445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indent="-803275" algn="just">
              <a:lnSpc>
                <a:spcPct val="120000"/>
              </a:lnSpc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年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美國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CB Insights 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 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101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個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科技創新失敗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案例的國外研究指出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，在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大主要原因中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，無法獲得足夠資金排名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，有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29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新創團隊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面臨此一問題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23900" indent="-723900" algn="just">
              <a:lnSpc>
                <a:spcPct val="120000"/>
              </a:lnSpc>
              <a:spcBef>
                <a:spcPts val="1800"/>
              </a:spcBef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二、早期資金的協助，對新創團隊而言非常重要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，但常無法獲得投資人的支持</a:t>
            </a:r>
            <a:r>
              <a:rPr lang="zh-TW" altLang="en-US" sz="2800" dirty="0" smtClean="0">
                <a:latin typeface="微軟正黑體"/>
                <a:ea typeface="微軟正黑體"/>
              </a:rPr>
              <a:t>，近年政府積極推動新創事業多元籌資政策，期補足市場失靈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35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5200" y="80827"/>
            <a:ext cx="7956550" cy="850900"/>
          </a:xfrm>
        </p:spPr>
        <p:txBody>
          <a:bodyPr>
            <a:normAutofit/>
          </a:bodyPr>
          <a:lstStyle/>
          <a:p>
            <a:pPr marL="360000"/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貳、創業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各階段政府資金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294967295"/>
          </p:nvPr>
        </p:nvSpPr>
        <p:spPr>
          <a:xfrm>
            <a:off x="8372475" y="6492875"/>
            <a:ext cx="771526" cy="365125"/>
          </a:xfrm>
          <a:prstGeom prst="rect">
            <a:avLst/>
          </a:prstGeom>
        </p:spPr>
        <p:txBody>
          <a:bodyPr/>
          <a:lstStyle/>
          <a:p>
            <a:pPr algn="ctr"/>
            <a:fld id="{83CF881E-439E-4423-AC22-1F55B826CAC4}" type="slidenum">
              <a:rPr lang="zh-TW" altLang="en-US" smtClean="0"/>
              <a:pPr algn="ctr"/>
              <a:t>4</a:t>
            </a:fld>
            <a:endParaRPr lang="zh-TW" altLang="en-US" dirty="0"/>
          </a:p>
        </p:txBody>
      </p:sp>
      <p:grpSp>
        <p:nvGrpSpPr>
          <p:cNvPr id="136" name="群組 135"/>
          <p:cNvGrpSpPr/>
          <p:nvPr/>
        </p:nvGrpSpPr>
        <p:grpSpPr>
          <a:xfrm>
            <a:off x="1351295" y="4783143"/>
            <a:ext cx="3441281" cy="704243"/>
            <a:chOff x="9521464" y="90140"/>
            <a:chExt cx="2359264" cy="1027932"/>
          </a:xfrm>
        </p:grpSpPr>
        <p:sp>
          <p:nvSpPr>
            <p:cNvPr id="76" name="橢圓 75"/>
            <p:cNvSpPr/>
            <p:nvPr/>
          </p:nvSpPr>
          <p:spPr>
            <a:xfrm>
              <a:off x="9792589" y="90140"/>
              <a:ext cx="1841627" cy="65514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F81B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 dirty="0" smtClean="0">
                <a:solidFill>
                  <a:prstClr val="black"/>
                </a:solidFill>
                <a:latin typeface="Calibri"/>
                <a:ea typeface="新細明體"/>
              </a:endParaRPr>
            </a:p>
          </p:txBody>
        </p:sp>
        <p:sp>
          <p:nvSpPr>
            <p:cNvPr id="128" name="文字方塊 127"/>
            <p:cNvSpPr txBox="1"/>
            <p:nvPr/>
          </p:nvSpPr>
          <p:spPr>
            <a:xfrm>
              <a:off x="9521464" y="106962"/>
              <a:ext cx="2359264" cy="1011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青年創業及啟動金貸款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經濟部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lnSpc>
                  <a:spcPts val="1200"/>
                </a:lnSpc>
              </a:pP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</a:t>
              </a:r>
              <a:endParaRPr lang="en-US" altLang="zh-TW" sz="1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9" name="手繪多邊形 78"/>
          <p:cNvSpPr/>
          <p:nvPr/>
        </p:nvSpPr>
        <p:spPr>
          <a:xfrm>
            <a:off x="1752752" y="2327812"/>
            <a:ext cx="7045994" cy="4320000"/>
          </a:xfrm>
          <a:custGeom>
            <a:avLst/>
            <a:gdLst>
              <a:gd name="connsiteX0" fmla="*/ 0 w 7665720"/>
              <a:gd name="connsiteY0" fmla="*/ 2495973 h 3367329"/>
              <a:gd name="connsiteX1" fmla="*/ 990600 w 7665720"/>
              <a:gd name="connsiteY1" fmla="*/ 3257973 h 3367329"/>
              <a:gd name="connsiteX2" fmla="*/ 4343400 w 7665720"/>
              <a:gd name="connsiteY2" fmla="*/ 392853 h 3367329"/>
              <a:gd name="connsiteX3" fmla="*/ 6858000 w 7665720"/>
              <a:gd name="connsiteY3" fmla="*/ 27093 h 3367329"/>
              <a:gd name="connsiteX4" fmla="*/ 7665720 w 7665720"/>
              <a:gd name="connsiteY4" fmla="*/ 27093 h 3367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5720" h="3367329">
                <a:moveTo>
                  <a:pt x="0" y="2495973"/>
                </a:moveTo>
                <a:cubicBezTo>
                  <a:pt x="133350" y="3052233"/>
                  <a:pt x="266700" y="3608493"/>
                  <a:pt x="990600" y="3257973"/>
                </a:cubicBezTo>
                <a:cubicBezTo>
                  <a:pt x="1714500" y="2907453"/>
                  <a:pt x="3365500" y="931333"/>
                  <a:pt x="4343400" y="392853"/>
                </a:cubicBezTo>
                <a:cubicBezTo>
                  <a:pt x="5321300" y="-145627"/>
                  <a:pt x="6304280" y="88053"/>
                  <a:pt x="6858000" y="27093"/>
                </a:cubicBezTo>
                <a:cubicBezTo>
                  <a:pt x="7411720" y="-33867"/>
                  <a:pt x="7665720" y="27093"/>
                  <a:pt x="7665720" y="27093"/>
                </a:cubicBezTo>
              </a:path>
            </a:pathLst>
          </a:cu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kern="0" smtClean="0">
              <a:solidFill>
                <a:prstClr val="white"/>
              </a:solidFill>
              <a:latin typeface="Calibri"/>
              <a:ea typeface="新細明體"/>
            </a:endParaRPr>
          </a:p>
        </p:txBody>
      </p:sp>
      <p:cxnSp>
        <p:nvCxnSpPr>
          <p:cNvPr id="81" name="Straight Connector 25"/>
          <p:cNvCxnSpPr>
            <a:cxnSpLocks noChangeShapeType="1"/>
          </p:cNvCxnSpPr>
          <p:nvPr/>
        </p:nvCxnSpPr>
        <p:spPr bwMode="auto">
          <a:xfrm flipH="1">
            <a:off x="6441152" y="1524870"/>
            <a:ext cx="3334" cy="4531650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82" name="Straight Connector 25"/>
          <p:cNvCxnSpPr>
            <a:cxnSpLocks noChangeShapeType="1"/>
          </p:cNvCxnSpPr>
          <p:nvPr/>
        </p:nvCxnSpPr>
        <p:spPr bwMode="auto">
          <a:xfrm>
            <a:off x="3423345" y="1686803"/>
            <a:ext cx="0" cy="4453254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83" name="Straight Connector 25"/>
          <p:cNvCxnSpPr>
            <a:cxnSpLocks noChangeShapeType="1"/>
          </p:cNvCxnSpPr>
          <p:nvPr/>
        </p:nvCxnSpPr>
        <p:spPr bwMode="auto">
          <a:xfrm>
            <a:off x="8057000" y="1550225"/>
            <a:ext cx="0" cy="4590875"/>
          </a:xfrm>
          <a:prstGeom prst="line">
            <a:avLst/>
          </a:prstGeom>
          <a:noFill/>
          <a:ln w="3175">
            <a:solidFill>
              <a:srgbClr val="7F7F7F"/>
            </a:solidFill>
            <a:prstDash val="solid"/>
            <a:round/>
            <a:headEnd/>
            <a:tailEnd/>
          </a:ln>
        </p:spPr>
      </p:cxnSp>
      <p:cxnSp>
        <p:nvCxnSpPr>
          <p:cNvPr id="84" name="Straight Connector 25"/>
          <p:cNvCxnSpPr>
            <a:cxnSpLocks noChangeShapeType="1"/>
          </p:cNvCxnSpPr>
          <p:nvPr/>
        </p:nvCxnSpPr>
        <p:spPr bwMode="auto">
          <a:xfrm>
            <a:off x="1741302" y="1014800"/>
            <a:ext cx="0" cy="5074075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sp>
        <p:nvSpPr>
          <p:cNvPr id="85" name="矩形 31"/>
          <p:cNvSpPr>
            <a:spLocks noChangeArrowheads="1"/>
          </p:cNvSpPr>
          <p:nvPr/>
        </p:nvSpPr>
        <p:spPr bwMode="auto">
          <a:xfrm>
            <a:off x="2167887" y="5725986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種子期</a:t>
            </a:r>
            <a:endParaRPr kumimoji="0" lang="zh-TW" altLang="en-US" sz="1600" dirty="0">
              <a:solidFill>
                <a:srgbClr val="0033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86" name="矩形 32"/>
          <p:cNvSpPr>
            <a:spLocks noChangeArrowheads="1"/>
          </p:cNvSpPr>
          <p:nvPr/>
        </p:nvSpPr>
        <p:spPr bwMode="auto">
          <a:xfrm>
            <a:off x="3713090" y="5725986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創建期</a:t>
            </a:r>
            <a:endParaRPr kumimoji="0" lang="zh-TW" altLang="en-US" sz="1600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87" name="矩形 33"/>
          <p:cNvSpPr>
            <a:spLocks noChangeArrowheads="1"/>
          </p:cNvSpPr>
          <p:nvPr/>
        </p:nvSpPr>
        <p:spPr bwMode="auto">
          <a:xfrm>
            <a:off x="5535123" y="5725986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dirty="0" smtClean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擴充期</a:t>
            </a:r>
            <a:endParaRPr kumimoji="0" lang="zh-TW" altLang="en-US" sz="1600" dirty="0">
              <a:solidFill>
                <a:srgbClr val="66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88" name="矩形 34"/>
          <p:cNvSpPr>
            <a:spLocks noChangeArrowheads="1"/>
          </p:cNvSpPr>
          <p:nvPr/>
        </p:nvSpPr>
        <p:spPr bwMode="auto">
          <a:xfrm>
            <a:off x="6850635" y="5724591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成熟期</a:t>
            </a:r>
            <a:endParaRPr kumimoji="0" lang="zh-TW" altLang="en-US" sz="16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cxnSp>
        <p:nvCxnSpPr>
          <p:cNvPr id="89" name="Straight Connector 25"/>
          <p:cNvCxnSpPr>
            <a:cxnSpLocks noChangeShapeType="1"/>
          </p:cNvCxnSpPr>
          <p:nvPr/>
        </p:nvCxnSpPr>
        <p:spPr bwMode="auto">
          <a:xfrm>
            <a:off x="4494632" y="1070254"/>
            <a:ext cx="0" cy="5125257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90" name="直線單箭頭接點 89"/>
          <p:cNvCxnSpPr/>
          <p:nvPr/>
        </p:nvCxnSpPr>
        <p:spPr>
          <a:xfrm flipV="1">
            <a:off x="1741302" y="1014800"/>
            <a:ext cx="0" cy="5125257"/>
          </a:xfrm>
          <a:prstGeom prst="straightConnector1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91" name="直線單箭頭接點 90"/>
          <p:cNvCxnSpPr/>
          <p:nvPr/>
        </p:nvCxnSpPr>
        <p:spPr>
          <a:xfrm>
            <a:off x="180701" y="5708102"/>
            <a:ext cx="8769552" cy="0"/>
          </a:xfrm>
          <a:prstGeom prst="straightConnector1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headEnd type="none" w="med" len="med"/>
            <a:tailEnd type="triangle" w="med" len="med"/>
          </a:ln>
          <a:effectLst/>
        </p:spPr>
      </p:cxnSp>
      <p:sp>
        <p:nvSpPr>
          <p:cNvPr id="92" name="矩形 31"/>
          <p:cNvSpPr>
            <a:spLocks noChangeArrowheads="1"/>
          </p:cNvSpPr>
          <p:nvPr/>
        </p:nvSpPr>
        <p:spPr bwMode="auto">
          <a:xfrm>
            <a:off x="434850" y="5725986"/>
            <a:ext cx="12105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dirty="0" smtClean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創業準備期</a:t>
            </a:r>
            <a:endParaRPr kumimoji="0" lang="zh-TW" altLang="en-US" sz="1600" dirty="0">
              <a:solidFill>
                <a:srgbClr val="F79646">
                  <a:lumMod val="7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93" name="文字方塊 92"/>
          <p:cNvSpPr txBox="1"/>
          <p:nvPr/>
        </p:nvSpPr>
        <p:spPr>
          <a:xfrm>
            <a:off x="1274146" y="72390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企業盈利</a:t>
            </a:r>
          </a:p>
        </p:txBody>
      </p:sp>
      <p:cxnSp>
        <p:nvCxnSpPr>
          <p:cNvPr id="94" name="Straight Connector 25"/>
          <p:cNvCxnSpPr>
            <a:cxnSpLocks noChangeShapeType="1"/>
          </p:cNvCxnSpPr>
          <p:nvPr/>
        </p:nvCxnSpPr>
        <p:spPr bwMode="auto">
          <a:xfrm>
            <a:off x="7176535" y="994452"/>
            <a:ext cx="0" cy="4705755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sp>
        <p:nvSpPr>
          <p:cNvPr id="95" name="文字方塊 94"/>
          <p:cNvSpPr txBox="1"/>
          <p:nvPr/>
        </p:nvSpPr>
        <p:spPr>
          <a:xfrm>
            <a:off x="7256899" y="3043892"/>
            <a:ext cx="6323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</a:t>
            </a:r>
            <a:r>
              <a:rPr lang="zh-TW" altLang="en-US" sz="14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次上市</a:t>
            </a:r>
            <a:endParaRPr lang="en-US" altLang="zh-TW" sz="1400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4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IPO</a:t>
            </a:r>
            <a:endParaRPr lang="zh-TW" altLang="en-US" sz="14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8152892" y="3103577"/>
            <a:ext cx="949941" cy="585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120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TW" altLang="en-US" sz="1400" dirty="0"/>
              <a:t>後續資本市場募資</a:t>
            </a:r>
            <a:endParaRPr lang="en-US" altLang="zh-TW" sz="1400" dirty="0"/>
          </a:p>
        </p:txBody>
      </p:sp>
      <p:cxnSp>
        <p:nvCxnSpPr>
          <p:cNvPr id="97" name="Straight Connector 25"/>
          <p:cNvCxnSpPr>
            <a:cxnSpLocks noChangeShapeType="1"/>
          </p:cNvCxnSpPr>
          <p:nvPr/>
        </p:nvCxnSpPr>
        <p:spPr bwMode="auto">
          <a:xfrm>
            <a:off x="3427231" y="5192369"/>
            <a:ext cx="0" cy="516472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cxnSp>
        <p:nvCxnSpPr>
          <p:cNvPr id="98" name="Straight Connector 25"/>
          <p:cNvCxnSpPr>
            <a:cxnSpLocks noChangeShapeType="1"/>
          </p:cNvCxnSpPr>
          <p:nvPr/>
        </p:nvCxnSpPr>
        <p:spPr bwMode="auto">
          <a:xfrm>
            <a:off x="4494632" y="4626328"/>
            <a:ext cx="0" cy="582893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cxnSp>
        <p:nvCxnSpPr>
          <p:cNvPr id="99" name="直線接點 98"/>
          <p:cNvCxnSpPr/>
          <p:nvPr/>
        </p:nvCxnSpPr>
        <p:spPr>
          <a:xfrm>
            <a:off x="3427231" y="5209221"/>
            <a:ext cx="1065996" cy="0"/>
          </a:xfrm>
          <a:prstGeom prst="line">
            <a:avLst/>
          </a:prstGeom>
          <a:noFill/>
          <a:ln w="9525" cap="flat" cmpd="sng" algn="ctr">
            <a:solidFill>
              <a:srgbClr val="0000FF"/>
            </a:solidFill>
            <a:prstDash val="solid"/>
          </a:ln>
          <a:effectLst/>
        </p:spPr>
      </p:cxnSp>
      <p:cxnSp>
        <p:nvCxnSpPr>
          <p:cNvPr id="107" name="Straight Connector 25"/>
          <p:cNvCxnSpPr>
            <a:cxnSpLocks noChangeShapeType="1"/>
          </p:cNvCxnSpPr>
          <p:nvPr/>
        </p:nvCxnSpPr>
        <p:spPr bwMode="auto">
          <a:xfrm>
            <a:off x="5555105" y="2142207"/>
            <a:ext cx="0" cy="1897090"/>
          </a:xfrm>
          <a:prstGeom prst="line">
            <a:avLst/>
          </a:prstGeom>
          <a:noFill/>
          <a:ln w="3175">
            <a:solidFill>
              <a:srgbClr val="0000FF"/>
            </a:solidFill>
            <a:prstDash val="dash"/>
            <a:round/>
            <a:headEnd/>
            <a:tailEnd/>
          </a:ln>
        </p:spPr>
      </p:cxnSp>
      <p:cxnSp>
        <p:nvCxnSpPr>
          <p:cNvPr id="109" name="直線接點 108"/>
          <p:cNvCxnSpPr/>
          <p:nvPr/>
        </p:nvCxnSpPr>
        <p:spPr>
          <a:xfrm>
            <a:off x="4501681" y="4626328"/>
            <a:ext cx="1053425" cy="0"/>
          </a:xfrm>
          <a:prstGeom prst="line">
            <a:avLst/>
          </a:prstGeom>
          <a:noFill/>
          <a:ln w="9525" cap="flat" cmpd="sng" algn="ctr">
            <a:solidFill>
              <a:srgbClr val="0000FF"/>
            </a:solidFill>
            <a:prstDash val="solid"/>
          </a:ln>
          <a:effectLst/>
        </p:spPr>
      </p:cxnSp>
      <p:cxnSp>
        <p:nvCxnSpPr>
          <p:cNvPr id="110" name="Straight Connector 25"/>
          <p:cNvCxnSpPr>
            <a:cxnSpLocks noChangeShapeType="1"/>
          </p:cNvCxnSpPr>
          <p:nvPr/>
        </p:nvCxnSpPr>
        <p:spPr bwMode="auto">
          <a:xfrm>
            <a:off x="5555105" y="4043434"/>
            <a:ext cx="0" cy="582893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cxnSp>
        <p:nvCxnSpPr>
          <p:cNvPr id="111" name="直線接點 110"/>
          <p:cNvCxnSpPr/>
          <p:nvPr/>
        </p:nvCxnSpPr>
        <p:spPr>
          <a:xfrm flipV="1">
            <a:off x="5555105" y="4036053"/>
            <a:ext cx="882521" cy="0"/>
          </a:xfrm>
          <a:prstGeom prst="line">
            <a:avLst/>
          </a:prstGeom>
          <a:noFill/>
          <a:ln w="9525" cap="flat" cmpd="sng" algn="ctr">
            <a:solidFill>
              <a:srgbClr val="0000FF"/>
            </a:solidFill>
            <a:prstDash val="solid"/>
          </a:ln>
          <a:effectLst/>
        </p:spPr>
      </p:cxnSp>
      <p:cxnSp>
        <p:nvCxnSpPr>
          <p:cNvPr id="112" name="Straight Connector 25"/>
          <p:cNvCxnSpPr>
            <a:cxnSpLocks noChangeShapeType="1"/>
          </p:cNvCxnSpPr>
          <p:nvPr/>
        </p:nvCxnSpPr>
        <p:spPr bwMode="auto">
          <a:xfrm>
            <a:off x="6437626" y="3476818"/>
            <a:ext cx="0" cy="578756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cxnSp>
        <p:nvCxnSpPr>
          <p:cNvPr id="113" name="直線接點 112"/>
          <p:cNvCxnSpPr/>
          <p:nvPr/>
        </p:nvCxnSpPr>
        <p:spPr>
          <a:xfrm>
            <a:off x="6448564" y="3476818"/>
            <a:ext cx="719504" cy="0"/>
          </a:xfrm>
          <a:prstGeom prst="line">
            <a:avLst/>
          </a:prstGeom>
          <a:noFill/>
          <a:ln w="9525" cap="flat" cmpd="sng" algn="ctr">
            <a:solidFill>
              <a:srgbClr val="0000FF"/>
            </a:solidFill>
            <a:prstDash val="solid"/>
          </a:ln>
          <a:effectLst/>
        </p:spPr>
      </p:cxnSp>
      <p:cxnSp>
        <p:nvCxnSpPr>
          <p:cNvPr id="116" name="直線單箭頭接點 115"/>
          <p:cNvCxnSpPr/>
          <p:nvPr/>
        </p:nvCxnSpPr>
        <p:spPr>
          <a:xfrm>
            <a:off x="180701" y="1537948"/>
            <a:ext cx="1546673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cxnSp>
        <p:nvCxnSpPr>
          <p:cNvPr id="117" name="Straight Connector 25"/>
          <p:cNvCxnSpPr>
            <a:cxnSpLocks noChangeShapeType="1"/>
          </p:cNvCxnSpPr>
          <p:nvPr/>
        </p:nvCxnSpPr>
        <p:spPr bwMode="auto">
          <a:xfrm>
            <a:off x="180700" y="1014081"/>
            <a:ext cx="0" cy="5125257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sp>
        <p:nvSpPr>
          <p:cNvPr id="121" name="文字方塊 120"/>
          <p:cNvSpPr txBox="1"/>
          <p:nvPr/>
        </p:nvSpPr>
        <p:spPr>
          <a:xfrm>
            <a:off x="312018" y="121720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創業獎金</a:t>
            </a:r>
            <a:endParaRPr lang="zh-TW" altLang="en-US" sz="16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3" name="文字方塊 122"/>
          <p:cNvSpPr txBox="1"/>
          <p:nvPr/>
        </p:nvSpPr>
        <p:spPr>
          <a:xfrm>
            <a:off x="7810174" y="122794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資本市場籌資</a:t>
            </a:r>
            <a:endParaRPr lang="zh-TW" altLang="en-US" sz="16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8" name="直線單箭頭接點 107"/>
          <p:cNvCxnSpPr/>
          <p:nvPr/>
        </p:nvCxnSpPr>
        <p:spPr>
          <a:xfrm>
            <a:off x="5470193" y="1541015"/>
            <a:ext cx="1734505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cxnSp>
        <p:nvCxnSpPr>
          <p:cNvPr id="114" name="直線單箭頭接點 113"/>
          <p:cNvCxnSpPr/>
          <p:nvPr/>
        </p:nvCxnSpPr>
        <p:spPr>
          <a:xfrm>
            <a:off x="1736743" y="1538973"/>
            <a:ext cx="3784680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sp>
        <p:nvSpPr>
          <p:cNvPr id="124" name="文字方塊 123"/>
          <p:cNvSpPr txBox="1"/>
          <p:nvPr/>
        </p:nvSpPr>
        <p:spPr>
          <a:xfrm>
            <a:off x="6179283" y="122799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晚期投資</a:t>
            </a:r>
            <a:endParaRPr lang="zh-TW" altLang="en-US" sz="16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5" name="文字方塊 124"/>
          <p:cNvSpPr txBox="1"/>
          <p:nvPr/>
        </p:nvSpPr>
        <p:spPr>
          <a:xfrm>
            <a:off x="3388414" y="122129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早期投資</a:t>
            </a:r>
            <a:endParaRPr lang="zh-TW" altLang="en-US" sz="16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弧形 129"/>
          <p:cNvSpPr/>
          <p:nvPr/>
        </p:nvSpPr>
        <p:spPr>
          <a:xfrm rot="8667818">
            <a:off x="1550633" y="4039550"/>
            <a:ext cx="2843534" cy="1804069"/>
          </a:xfrm>
          <a:prstGeom prst="arc">
            <a:avLst>
              <a:gd name="adj1" fmla="val 16450038"/>
              <a:gd name="adj2" fmla="val 119142"/>
            </a:avLst>
          </a:prstGeom>
          <a:noFill/>
          <a:ln w="19050" cap="flat" cmpd="sng" algn="ctr">
            <a:solidFill>
              <a:srgbClr val="0066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標楷體"/>
              <a:cs typeface="+mn-cs"/>
            </a:endParaRPr>
          </a:p>
        </p:txBody>
      </p:sp>
      <p:grpSp>
        <p:nvGrpSpPr>
          <p:cNvPr id="145" name="群組 144"/>
          <p:cNvGrpSpPr/>
          <p:nvPr/>
        </p:nvGrpSpPr>
        <p:grpSpPr>
          <a:xfrm>
            <a:off x="1759229" y="3290930"/>
            <a:ext cx="3139684" cy="554733"/>
            <a:chOff x="1609362" y="2727400"/>
            <a:chExt cx="2855168" cy="481384"/>
          </a:xfrm>
        </p:grpSpPr>
        <p:sp>
          <p:nvSpPr>
            <p:cNvPr id="133" name="橢圓 132"/>
            <p:cNvSpPr/>
            <p:nvPr/>
          </p:nvSpPr>
          <p:spPr>
            <a:xfrm>
              <a:off x="2079502" y="2727400"/>
              <a:ext cx="1928990" cy="402570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 dirty="0" smtClean="0">
                <a:solidFill>
                  <a:prstClr val="black"/>
                </a:solidFill>
                <a:latin typeface="Calibri"/>
                <a:ea typeface="新細明體"/>
              </a:endParaRPr>
            </a:p>
          </p:txBody>
        </p:sp>
        <p:sp>
          <p:nvSpPr>
            <p:cNvPr id="134" name="文字方塊 133"/>
            <p:cNvSpPr txBox="1"/>
            <p:nvPr/>
          </p:nvSpPr>
          <p:spPr>
            <a:xfrm>
              <a:off x="1609362" y="2750785"/>
              <a:ext cx="2855168" cy="457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創業拔萃方案投資計畫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國發基金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150" name="群組 149"/>
          <p:cNvGrpSpPr/>
          <p:nvPr/>
        </p:nvGrpSpPr>
        <p:grpSpPr>
          <a:xfrm>
            <a:off x="615933" y="3790696"/>
            <a:ext cx="3432029" cy="560819"/>
            <a:chOff x="461968" y="3519843"/>
            <a:chExt cx="2947996" cy="658018"/>
          </a:xfrm>
        </p:grpSpPr>
        <p:sp>
          <p:nvSpPr>
            <p:cNvPr id="126" name="文字方塊 125"/>
            <p:cNvSpPr txBox="1"/>
            <p:nvPr/>
          </p:nvSpPr>
          <p:spPr>
            <a:xfrm>
              <a:off x="461968" y="3519899"/>
              <a:ext cx="2947996" cy="6579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創業天使計畫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國發基金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147" name="橢圓 146"/>
            <p:cNvSpPr/>
            <p:nvPr/>
          </p:nvSpPr>
          <p:spPr>
            <a:xfrm>
              <a:off x="1212556" y="3519843"/>
              <a:ext cx="1629907" cy="575766"/>
            </a:xfrm>
            <a:prstGeom prst="ellips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9" name="群組 148"/>
          <p:cNvGrpSpPr/>
          <p:nvPr/>
        </p:nvGrpSpPr>
        <p:grpSpPr>
          <a:xfrm>
            <a:off x="1781574" y="2771537"/>
            <a:ext cx="3219211" cy="511292"/>
            <a:chOff x="1732629" y="2883394"/>
            <a:chExt cx="2909222" cy="837945"/>
          </a:xfrm>
        </p:grpSpPr>
        <p:sp>
          <p:nvSpPr>
            <p:cNvPr id="75" name="橢圓 74"/>
            <p:cNvSpPr/>
            <p:nvPr/>
          </p:nvSpPr>
          <p:spPr>
            <a:xfrm>
              <a:off x="2164365" y="2908953"/>
              <a:ext cx="1932231" cy="73337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F79646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 dirty="0" smtClean="0">
                <a:solidFill>
                  <a:prstClr val="black"/>
                </a:solidFill>
                <a:latin typeface="Calibri"/>
                <a:ea typeface="新細明體"/>
              </a:endParaRPr>
            </a:p>
          </p:txBody>
        </p:sp>
        <p:sp>
          <p:nvSpPr>
            <p:cNvPr id="148" name="文字方塊 147"/>
            <p:cNvSpPr txBox="1"/>
            <p:nvPr/>
          </p:nvSpPr>
          <p:spPr>
            <a:xfrm>
              <a:off x="1732629" y="2883394"/>
              <a:ext cx="2909222" cy="837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台灣矽谷科技基金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科技部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國發基金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144" name="群組 143"/>
          <p:cNvGrpSpPr/>
          <p:nvPr/>
        </p:nvGrpSpPr>
        <p:grpSpPr>
          <a:xfrm>
            <a:off x="1558052" y="4276935"/>
            <a:ext cx="2982476" cy="551435"/>
            <a:chOff x="1563690" y="3918497"/>
            <a:chExt cx="2680931" cy="585374"/>
          </a:xfrm>
        </p:grpSpPr>
        <p:sp>
          <p:nvSpPr>
            <p:cNvPr id="142" name="橢圓 141"/>
            <p:cNvSpPr/>
            <p:nvPr/>
          </p:nvSpPr>
          <p:spPr>
            <a:xfrm>
              <a:off x="1740389" y="3918497"/>
              <a:ext cx="2428937" cy="500243"/>
            </a:xfrm>
            <a:prstGeom prst="ellipse">
              <a:avLst/>
            </a:prstGeom>
            <a:noFill/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3" name="文字方塊 142"/>
            <p:cNvSpPr txBox="1"/>
            <p:nvPr/>
          </p:nvSpPr>
          <p:spPr>
            <a:xfrm>
              <a:off x="1563690" y="3943602"/>
              <a:ext cx="2680931" cy="560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金融挺創意產業專案計畫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金管會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1757795" y="2237694"/>
            <a:ext cx="3808316" cy="513607"/>
            <a:chOff x="1826275" y="2226582"/>
            <a:chExt cx="3441600" cy="479214"/>
          </a:xfrm>
        </p:grpSpPr>
        <p:sp>
          <p:nvSpPr>
            <p:cNvPr id="153" name="橢圓 152"/>
            <p:cNvSpPr/>
            <p:nvPr/>
          </p:nvSpPr>
          <p:spPr>
            <a:xfrm>
              <a:off x="1826275" y="2226582"/>
              <a:ext cx="3441600" cy="432000"/>
            </a:xfrm>
            <a:prstGeom prst="ellipse">
              <a:avLst/>
            </a:prstGeom>
            <a:noFill/>
            <a:ln w="254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4" name="文字方塊 153"/>
            <p:cNvSpPr txBox="1"/>
            <p:nvPr/>
          </p:nvSpPr>
          <p:spPr>
            <a:xfrm>
              <a:off x="2401420" y="2228742"/>
              <a:ext cx="2448000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民間股權群眾募資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金管會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1753467" y="1686181"/>
            <a:ext cx="3806851" cy="495967"/>
            <a:chOff x="1822364" y="1609639"/>
            <a:chExt cx="3440276" cy="462755"/>
          </a:xfrm>
        </p:grpSpPr>
        <p:sp>
          <p:nvSpPr>
            <p:cNvPr id="156" name="橢圓 155"/>
            <p:cNvSpPr/>
            <p:nvPr/>
          </p:nvSpPr>
          <p:spPr>
            <a:xfrm>
              <a:off x="1822364" y="1610219"/>
              <a:ext cx="3440276" cy="432000"/>
            </a:xfrm>
            <a:prstGeom prst="ellipse">
              <a:avLst/>
            </a:prstGeom>
            <a:noFill/>
            <a:ln w="25400">
              <a:solidFill>
                <a:srgbClr val="33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7" name="文字方塊 156"/>
            <p:cNvSpPr txBox="1"/>
            <p:nvPr/>
          </p:nvSpPr>
          <p:spPr>
            <a:xfrm>
              <a:off x="2384907" y="1609639"/>
              <a:ext cx="2448000" cy="4627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tIns="46800" rtlCol="0" anchor="ctr" anchorCtr="0">
              <a:spAutoFit/>
            </a:bodyPr>
            <a:lstStyle/>
            <a:p>
              <a:pPr algn="ctr">
                <a:spcAft>
                  <a:spcPts val="200"/>
                </a:spcAft>
              </a:pPr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創櫃</a:t>
              </a:r>
              <a:r>
                <a:rPr lang="zh-TW" altLang="en-US" sz="14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板</a:t>
              </a:r>
              <a:endParaRPr lang="en-US" altLang="zh-TW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1000"/>
                </a:lnSpc>
              </a:pP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金管會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1" name="群組 160"/>
          <p:cNvGrpSpPr/>
          <p:nvPr/>
        </p:nvGrpSpPr>
        <p:grpSpPr>
          <a:xfrm>
            <a:off x="1324107" y="5266632"/>
            <a:ext cx="2517142" cy="527785"/>
            <a:chOff x="9315447" y="-1899"/>
            <a:chExt cx="2777599" cy="715661"/>
          </a:xfrm>
        </p:grpSpPr>
        <p:sp>
          <p:nvSpPr>
            <p:cNvPr id="162" name="橢圓 161"/>
            <p:cNvSpPr/>
            <p:nvPr/>
          </p:nvSpPr>
          <p:spPr>
            <a:xfrm>
              <a:off x="9792589" y="29260"/>
              <a:ext cx="1841627" cy="52370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F81B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 dirty="0" smtClean="0">
                <a:solidFill>
                  <a:prstClr val="black"/>
                </a:solidFill>
                <a:latin typeface="Calibri"/>
                <a:ea typeface="新細明體"/>
              </a:endParaRPr>
            </a:p>
          </p:txBody>
        </p:sp>
        <p:sp>
          <p:nvSpPr>
            <p:cNvPr id="163" name="文字方塊 162"/>
            <p:cNvSpPr txBox="1"/>
            <p:nvPr/>
          </p:nvSpPr>
          <p:spPr>
            <a:xfrm>
              <a:off x="9315447" y="-1899"/>
              <a:ext cx="2777599" cy="715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企業小頭家貸款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經濟部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127" name="群組 126"/>
          <p:cNvGrpSpPr/>
          <p:nvPr/>
        </p:nvGrpSpPr>
        <p:grpSpPr>
          <a:xfrm>
            <a:off x="-102871" y="5192363"/>
            <a:ext cx="2130496" cy="583597"/>
            <a:chOff x="1416284" y="4021802"/>
            <a:chExt cx="1979201" cy="537609"/>
          </a:xfrm>
        </p:grpSpPr>
        <p:sp>
          <p:nvSpPr>
            <p:cNvPr id="129" name="橢圓 128"/>
            <p:cNvSpPr/>
            <p:nvPr/>
          </p:nvSpPr>
          <p:spPr>
            <a:xfrm>
              <a:off x="1740389" y="4021802"/>
              <a:ext cx="1354926" cy="448945"/>
            </a:xfrm>
            <a:prstGeom prst="ellipse">
              <a:avLst/>
            </a:prstGeom>
            <a:noFill/>
            <a:ln w="25400">
              <a:solidFill>
                <a:srgbClr val="0691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7" name="文字方塊 136"/>
            <p:cNvSpPr txBox="1"/>
            <p:nvPr/>
          </p:nvSpPr>
          <p:spPr>
            <a:xfrm>
              <a:off x="1416284" y="4073216"/>
              <a:ext cx="1979201" cy="4861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創新創業激勵計畫</a:t>
              </a: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科技部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sp>
        <p:nvSpPr>
          <p:cNvPr id="3" name="文字方塊 2"/>
          <p:cNvSpPr txBox="1"/>
          <p:nvPr/>
        </p:nvSpPr>
        <p:spPr>
          <a:xfrm>
            <a:off x="110022" y="6619208"/>
            <a:ext cx="27232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資料來源：國發基金</a:t>
            </a:r>
            <a:r>
              <a:rPr lang="en-US" altLang="zh-TW" sz="1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國發會</a:t>
            </a:r>
            <a:endParaRPr lang="zh-TW" altLang="en-US" sz="1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087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370000" y="6519600"/>
            <a:ext cx="774000" cy="3636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fld id="{720D34E3-C9A6-480F-856D-3CB1B338B7C5}" type="slidenum">
              <a:rPr lang="en-US" altLang="zh-TW" smtClean="0"/>
              <a:pPr algn="ctr">
                <a:defRPr/>
              </a:pPr>
              <a:t>5</a:t>
            </a:fld>
            <a:endParaRPr lang="en-US" altLang="zh-TW" dirty="0"/>
          </a:p>
        </p:txBody>
      </p:sp>
      <p:sp>
        <p:nvSpPr>
          <p:cNvPr id="7" name="矩形 6"/>
          <p:cNvSpPr/>
          <p:nvPr/>
        </p:nvSpPr>
        <p:spPr>
          <a:xfrm>
            <a:off x="611810" y="927632"/>
            <a:ext cx="5105885" cy="416332"/>
          </a:xfrm>
          <a:prstGeom prst="rect">
            <a:avLst/>
          </a:prstGeom>
        </p:spPr>
        <p:txBody>
          <a:bodyPr wrap="none" tIns="46800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一、</a:t>
            </a:r>
            <a:r>
              <a:rPr lang="zh-TW" altLang="en-US" sz="2800" b="1" dirty="0">
                <a:solidFill>
                  <a:srgbClr val="0691B2"/>
                </a:solidFill>
                <a:latin typeface="微軟正黑體"/>
                <a:ea typeface="微軟正黑體"/>
              </a:rPr>
              <a:t>創新創業激勵計畫</a:t>
            </a:r>
            <a:r>
              <a:rPr lang="en-US" altLang="zh-TW" sz="2800" b="1" dirty="0">
                <a:solidFill>
                  <a:srgbClr val="0691B2"/>
                </a:solidFill>
                <a:latin typeface="微軟正黑體"/>
                <a:ea typeface="微軟正黑體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/>
                <a:ea typeface="微軟正黑體"/>
              </a:rPr>
              <a:t>科技部</a:t>
            </a:r>
            <a:r>
              <a:rPr lang="en-US" altLang="zh-TW" sz="2800" b="1" dirty="0">
                <a:solidFill>
                  <a:srgbClr val="0691B2"/>
                </a:solidFill>
                <a:latin typeface="微軟正黑體"/>
                <a:ea typeface="微軟正黑體"/>
              </a:rPr>
              <a:t>)</a:t>
            </a:r>
            <a:endParaRPr lang="en-US" altLang="zh-TW" sz="2800" b="1" dirty="0" smtClean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84168" y="1750515"/>
            <a:ext cx="4202986" cy="2769989"/>
          </a:xfrm>
        </p:spPr>
        <p:txBody>
          <a:bodyPr wrap="square">
            <a:spAutoFit/>
          </a:bodyPr>
          <a:lstStyle/>
          <a:p>
            <a:pPr marL="285750" lvl="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cs typeface="+mn-cs"/>
              </a:rPr>
              <a:t>強化學術成果產業化效益</a:t>
            </a:r>
            <a:endParaRPr lang="en-US" altLang="zh-TW" sz="2200" dirty="0" smtClean="0">
              <a:cs typeface="+mn-cs"/>
            </a:endParaRPr>
          </a:p>
          <a:p>
            <a:pPr marL="285750" lvl="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altLang="zh-TW" sz="2200" dirty="0" smtClean="0">
                <a:cs typeface="+mn-cs"/>
              </a:rPr>
              <a:t>8</a:t>
            </a:r>
            <a:r>
              <a:rPr lang="zh-TW" altLang="en-US" sz="2200" dirty="0" smtClean="0">
                <a:cs typeface="+mn-cs"/>
              </a:rPr>
              <a:t>家企業贊助／</a:t>
            </a:r>
            <a:r>
              <a:rPr lang="en-US" altLang="zh-TW" sz="2200" dirty="0" smtClean="0">
                <a:cs typeface="+mn-cs"/>
              </a:rPr>
              <a:t>200</a:t>
            </a:r>
            <a:r>
              <a:rPr lang="zh-TW" altLang="en-US" sz="2200" dirty="0">
                <a:cs typeface="+mn-cs"/>
              </a:rPr>
              <a:t>萬創業</a:t>
            </a:r>
            <a:r>
              <a:rPr lang="zh-TW" altLang="en-US" sz="2200" dirty="0" smtClean="0">
                <a:cs typeface="+mn-cs"/>
              </a:rPr>
              <a:t>基金</a:t>
            </a:r>
            <a:endParaRPr lang="en-US" altLang="zh-TW" sz="2200" dirty="0">
              <a:cs typeface="+mn-cs"/>
            </a:endParaRPr>
          </a:p>
          <a:p>
            <a:pPr marL="285750" lvl="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cs typeface="+mn-cs"/>
              </a:rPr>
              <a:t>國內外輔導業師／矽谷</a:t>
            </a:r>
            <a:r>
              <a:rPr lang="zh-TW" altLang="en-US" sz="2200" dirty="0">
                <a:cs typeface="+mn-cs"/>
              </a:rPr>
              <a:t>天使</a:t>
            </a:r>
            <a:r>
              <a:rPr lang="zh-TW" altLang="en-US" sz="2200" dirty="0" smtClean="0">
                <a:cs typeface="+mn-cs"/>
              </a:rPr>
              <a:t>群經驗傳承</a:t>
            </a:r>
            <a:endParaRPr lang="en-US" altLang="zh-TW" sz="2200" dirty="0">
              <a:cs typeface="+mn-cs"/>
            </a:endParaRPr>
          </a:p>
          <a:p>
            <a:pPr marL="285750" lvl="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cs typeface="+mn-cs"/>
              </a:rPr>
              <a:t>深度培訓／</a:t>
            </a:r>
            <a:r>
              <a:rPr lang="zh-TW" altLang="en-US" sz="2200" dirty="0" smtClean="0"/>
              <a:t>技術支援／原型</a:t>
            </a:r>
            <a:r>
              <a:rPr lang="zh-TW" altLang="en-US" sz="2200" dirty="0"/>
              <a:t>製作服務</a:t>
            </a:r>
            <a:endParaRPr lang="zh-TW" altLang="en-US" sz="2200" dirty="0">
              <a:cs typeface="+mn-cs"/>
            </a:endParaRPr>
          </a:p>
          <a:p>
            <a:pPr marL="285750" lvl="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cs typeface="+mn-cs"/>
              </a:rPr>
              <a:t>鏈</a:t>
            </a:r>
            <a:r>
              <a:rPr lang="zh-TW" altLang="en-US" sz="2200" dirty="0">
                <a:cs typeface="+mn-cs"/>
              </a:rPr>
              <a:t>結天使、創投與企業</a:t>
            </a:r>
            <a:r>
              <a:rPr lang="zh-TW" altLang="en-US" sz="2200" dirty="0" smtClean="0">
                <a:cs typeface="+mn-cs"/>
              </a:rPr>
              <a:t>投資</a:t>
            </a:r>
            <a:endParaRPr lang="zh-TW" altLang="en-US" sz="2200" dirty="0"/>
          </a:p>
        </p:txBody>
      </p:sp>
      <p:sp>
        <p:nvSpPr>
          <p:cNvPr id="21" name="Oval 78"/>
          <p:cNvSpPr>
            <a:spLocks noChangeArrowheads="1"/>
          </p:cNvSpPr>
          <p:nvPr/>
        </p:nvSpPr>
        <p:spPr bwMode="gray">
          <a:xfrm>
            <a:off x="4764961" y="1391283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pic>
        <p:nvPicPr>
          <p:cNvPr id="22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764961" y="1383835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AutoShape 52"/>
          <p:cNvSpPr>
            <a:spLocks noChangeArrowheads="1"/>
          </p:cNvSpPr>
          <p:nvPr/>
        </p:nvSpPr>
        <p:spPr bwMode="gray">
          <a:xfrm>
            <a:off x="4784010" y="1399674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sp>
        <p:nvSpPr>
          <p:cNvPr id="24" name="Text Box 53"/>
          <p:cNvSpPr txBox="1">
            <a:spLocks noChangeArrowheads="1"/>
          </p:cNvSpPr>
          <p:nvPr/>
        </p:nvSpPr>
        <p:spPr bwMode="auto">
          <a:xfrm>
            <a:off x="5160544" y="1373153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推動成效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Oval 78"/>
          <p:cNvSpPr>
            <a:spLocks noChangeArrowheads="1"/>
          </p:cNvSpPr>
          <p:nvPr/>
        </p:nvSpPr>
        <p:spPr bwMode="gray">
          <a:xfrm>
            <a:off x="524102" y="1378514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pic>
        <p:nvPicPr>
          <p:cNvPr id="27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524102" y="1371066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AutoShape 52"/>
          <p:cNvSpPr>
            <a:spLocks noChangeArrowheads="1"/>
          </p:cNvSpPr>
          <p:nvPr/>
        </p:nvSpPr>
        <p:spPr bwMode="gray">
          <a:xfrm>
            <a:off x="543152" y="1386905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sp>
        <p:nvSpPr>
          <p:cNvPr id="29" name="Text Box 53"/>
          <p:cNvSpPr txBox="1">
            <a:spLocks noChangeArrowheads="1"/>
          </p:cNvSpPr>
          <p:nvPr/>
        </p:nvSpPr>
        <p:spPr bwMode="auto">
          <a:xfrm>
            <a:off x="919683" y="1359326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Rectangle 300"/>
          <p:cNvSpPr>
            <a:spLocks noChangeArrowheads="1"/>
          </p:cNvSpPr>
          <p:nvPr/>
        </p:nvSpPr>
        <p:spPr bwMode="auto">
          <a:xfrm>
            <a:off x="4879255" y="1803075"/>
            <a:ext cx="4045670" cy="248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102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起，已完成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梯次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月底，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培育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成立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63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家新創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企業，募資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4,918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首度與矽谷知名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創業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加速器合作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60213" y="4472256"/>
            <a:ext cx="7882137" cy="1795019"/>
            <a:chOff x="250367" y="4035141"/>
            <a:chExt cx="9084639" cy="2384452"/>
          </a:xfrm>
        </p:grpSpPr>
        <p:sp>
          <p:nvSpPr>
            <p:cNvPr id="18" name="燕尾形向右箭號 17"/>
            <p:cNvSpPr/>
            <p:nvPr/>
          </p:nvSpPr>
          <p:spPr>
            <a:xfrm>
              <a:off x="250367" y="4590606"/>
              <a:ext cx="9077320" cy="1753294"/>
            </a:xfrm>
            <a:prstGeom prst="notched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661045" y="5040193"/>
              <a:ext cx="710534" cy="86078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報名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769136" y="5033205"/>
              <a:ext cx="1120289" cy="87034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宏圖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營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4181785" y="5033205"/>
              <a:ext cx="1120289" cy="87034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實踐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營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5694394" y="5031161"/>
              <a:ext cx="1327750" cy="87034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天使創投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媒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</a:t>
              </a:r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向右箭號 30"/>
            <p:cNvSpPr/>
            <p:nvPr/>
          </p:nvSpPr>
          <p:spPr>
            <a:xfrm>
              <a:off x="8251830" y="4581917"/>
              <a:ext cx="1083176" cy="1769389"/>
            </a:xfrm>
            <a:prstGeom prst="rightArrow">
              <a:avLst>
                <a:gd name="adj1" fmla="val 50000"/>
                <a:gd name="adj2" fmla="val 71271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591645" y="5031762"/>
              <a:ext cx="954320" cy="87034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開業式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986680" y="4420795"/>
              <a:ext cx="1230843" cy="4965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30-40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隊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3389077" y="4436308"/>
              <a:ext cx="1258557" cy="527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至多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20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隊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5078405" y="4437998"/>
              <a:ext cx="1053478" cy="527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8-12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隊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6883264" y="4472533"/>
              <a:ext cx="900130" cy="527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4-6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隊</a:t>
              </a:r>
              <a:endPara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Arial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340465" y="5911518"/>
              <a:ext cx="637777" cy="496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3</a:t>
              </a:r>
              <a:r>
                <a:rPr lang="zh-TW" altLang="en-US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萬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4376831" y="5923019"/>
              <a:ext cx="796667" cy="496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1</a:t>
              </a:r>
              <a:r>
                <a:rPr lang="en-US" altLang="zh-TW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0</a:t>
              </a:r>
              <a:r>
                <a:rPr lang="zh-TW" altLang="en-US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萬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6014050" y="5897715"/>
              <a:ext cx="796667" cy="49657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55</a:t>
              </a:r>
              <a:r>
                <a:rPr lang="zh-TW" altLang="en-US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萬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7457030" y="5874019"/>
              <a:ext cx="955557" cy="4965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200</a:t>
              </a:r>
              <a:r>
                <a:rPr lang="zh-TW" altLang="en-US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萬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70315" y="4036441"/>
              <a:ext cx="933386" cy="527407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[</a:t>
              </a: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初選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]</a:t>
              </a:r>
              <a:endParaRPr lang="zh-TW" altLang="en-US" b="1" dirty="0" smtClean="0">
                <a:solidFill>
                  <a:srgbClr val="38B3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3428804" y="4035143"/>
              <a:ext cx="1199435" cy="527406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評選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(</a:t>
              </a: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一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)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5019497" y="4035142"/>
              <a:ext cx="1199435" cy="527406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評選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(</a:t>
              </a: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二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)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6841332" y="4035141"/>
              <a:ext cx="933386" cy="527407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marL="0" lvl="2" defTabSz="304800" hangingPunct="0">
                <a:lnSpc>
                  <a:spcPct val="110000"/>
                </a:lnSpc>
                <a:spcAft>
                  <a:spcPts val="600"/>
                </a:spcAft>
                <a:buClr>
                  <a:srgbClr val="929292"/>
                </a:buClr>
                <a:buSzPct val="100000"/>
              </a:pP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[</a:t>
              </a:r>
              <a:r>
                <a:rPr lang="zh-TW" altLang="en-US" b="1" dirty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決</a:t>
              </a:r>
              <a:r>
                <a:rPr lang="zh-TW" altLang="en-US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選</a:t>
              </a:r>
              <a:r>
                <a:rPr lang="en-US" altLang="zh-TW" b="1" dirty="0" smtClean="0">
                  <a:solidFill>
                    <a:srgbClr val="38B32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charset="0"/>
                </a:rPr>
                <a:t>]</a:t>
              </a:r>
              <a:endParaRPr lang="zh-TW" altLang="en-US" b="1" dirty="0" smtClean="0">
                <a:solidFill>
                  <a:srgbClr val="38B3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charset="0"/>
              </a:endParaRPr>
            </a:p>
          </p:txBody>
        </p:sp>
      </p:grpSp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295575" y="266400"/>
            <a:ext cx="7886700" cy="590931"/>
          </a:xfrm>
        </p:spPr>
        <p:txBody>
          <a:bodyPr>
            <a:spAutoFit/>
          </a:bodyPr>
          <a:lstStyle/>
          <a:p>
            <a:pPr marL="0"/>
            <a:r>
              <a:rPr lang="zh-TW" altLang="en-US" sz="3600" dirty="0" smtClean="0"/>
              <a:t>叁、推動進度</a:t>
            </a:r>
            <a:r>
              <a:rPr lang="zh-TW" altLang="en-US" sz="3600" dirty="0" smtClean="0">
                <a:latin typeface="微軟正黑體"/>
                <a:ea typeface="微軟正黑體"/>
              </a:rPr>
              <a:t>及成效－創業</a:t>
            </a:r>
            <a:r>
              <a:rPr lang="zh-TW" altLang="en-US" sz="3600" dirty="0">
                <a:latin typeface="微軟正黑體"/>
                <a:ea typeface="微軟正黑體"/>
              </a:rPr>
              <a:t>補助</a:t>
            </a:r>
            <a:r>
              <a:rPr lang="en-US" altLang="zh-TW" sz="3600" dirty="0" smtClean="0">
                <a:latin typeface="微軟正黑體"/>
                <a:ea typeface="微軟正黑體"/>
              </a:rPr>
              <a:t>(1/2)</a:t>
            </a:r>
            <a:endParaRPr lang="zh-TW" altLang="en-US" sz="3600" dirty="0"/>
          </a:p>
        </p:txBody>
      </p:sp>
      <p:cxnSp>
        <p:nvCxnSpPr>
          <p:cNvPr id="8" name="直線接點 7"/>
          <p:cNvCxnSpPr/>
          <p:nvPr/>
        </p:nvCxnSpPr>
        <p:spPr>
          <a:xfrm>
            <a:off x="1824016" y="5144400"/>
            <a:ext cx="0" cy="945856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>
            <a:off x="4033816" y="5144400"/>
            <a:ext cx="0" cy="945856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8" name="直線接點 47"/>
          <p:cNvCxnSpPr/>
          <p:nvPr/>
        </p:nvCxnSpPr>
        <p:spPr>
          <a:xfrm>
            <a:off x="5300641" y="5144400"/>
            <a:ext cx="0" cy="945856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0" name="直線接點 49"/>
          <p:cNvCxnSpPr/>
          <p:nvPr/>
        </p:nvCxnSpPr>
        <p:spPr>
          <a:xfrm>
            <a:off x="6888544" y="5144400"/>
            <a:ext cx="0" cy="945856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8036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370000" y="6519600"/>
            <a:ext cx="774000" cy="363600"/>
          </a:xfrm>
          <a:prstGeom prst="rect">
            <a:avLst/>
          </a:prstGeom>
        </p:spPr>
        <p:txBody>
          <a:bodyPr/>
          <a:lstStyle/>
          <a:p>
            <a:pPr algn="ctr"/>
            <a:fld id="{720D34E3-C9A6-480F-856D-3CB1B338B7C5}" type="slidenum">
              <a:rPr lang="en-US" altLang="zh-TW"/>
              <a:pPr algn="ctr"/>
              <a:t>6</a:t>
            </a:fld>
            <a:endParaRPr lang="en-US" altLang="zh-TW" dirty="0"/>
          </a:p>
        </p:txBody>
      </p:sp>
      <p:sp>
        <p:nvSpPr>
          <p:cNvPr id="7" name="矩形 6"/>
          <p:cNvSpPr/>
          <p:nvPr/>
        </p:nvSpPr>
        <p:spPr>
          <a:xfrm>
            <a:off x="550561" y="1004586"/>
            <a:ext cx="4746812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二、創業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天使計畫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國發基金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  <a:endParaRPr lang="zh-TW" altLang="en-US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99500" y="-1219436"/>
            <a:ext cx="4572000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723900" indent="-368300" fontAlgn="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endParaRPr lang="en-US" altLang="zh-TW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Oval 78"/>
          <p:cNvSpPr>
            <a:spLocks noChangeArrowheads="1"/>
          </p:cNvSpPr>
          <p:nvPr/>
        </p:nvSpPr>
        <p:spPr bwMode="gray">
          <a:xfrm>
            <a:off x="4447985" y="1532801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447985" y="1525353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52"/>
          <p:cNvSpPr>
            <a:spLocks noChangeArrowheads="1"/>
          </p:cNvSpPr>
          <p:nvPr/>
        </p:nvSpPr>
        <p:spPr bwMode="gray">
          <a:xfrm>
            <a:off x="4467035" y="1541192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 Box 53"/>
          <p:cNvSpPr txBox="1">
            <a:spLocks noChangeArrowheads="1"/>
          </p:cNvSpPr>
          <p:nvPr/>
        </p:nvSpPr>
        <p:spPr bwMode="auto">
          <a:xfrm>
            <a:off x="4800437" y="1504669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推動成效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Oval 78"/>
          <p:cNvSpPr>
            <a:spLocks noChangeArrowheads="1"/>
          </p:cNvSpPr>
          <p:nvPr/>
        </p:nvSpPr>
        <p:spPr bwMode="gray">
          <a:xfrm>
            <a:off x="454776" y="1520032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54776" y="1512584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AutoShape 52"/>
          <p:cNvSpPr>
            <a:spLocks noChangeArrowheads="1"/>
          </p:cNvSpPr>
          <p:nvPr/>
        </p:nvSpPr>
        <p:spPr bwMode="gray">
          <a:xfrm>
            <a:off x="473826" y="1528423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 Box 53"/>
          <p:cNvSpPr txBox="1">
            <a:spLocks noChangeArrowheads="1"/>
          </p:cNvSpPr>
          <p:nvPr/>
        </p:nvSpPr>
        <p:spPr bwMode="auto">
          <a:xfrm>
            <a:off x="807228" y="1486794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 anchor="ctr" anchorCtr="0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Rectangle 300"/>
          <p:cNvSpPr>
            <a:spLocks noChangeArrowheads="1"/>
          </p:cNvSpPr>
          <p:nvPr/>
        </p:nvSpPr>
        <p:spPr bwMode="auto">
          <a:xfrm>
            <a:off x="4581525" y="1933258"/>
            <a:ext cx="4305300" cy="378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just" eaLnBrk="0" hangingPunct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月開辦，至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止，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1,422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件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申請，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180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件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通過率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14.9%)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輔導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資金達新臺幣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6.22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元，平均每案金額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345.8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</a:p>
          <a:p>
            <a:pPr marL="285750" indent="-28575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 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月辦理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Demo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Salon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，展現本計畫成果效益，並加速受輔導企業商機及資金媒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345057" y="1952309"/>
            <a:ext cx="4150743" cy="1791555"/>
          </a:xfrm>
        </p:spPr>
        <p:txBody>
          <a:bodyPr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US" altLang="zh-TW" sz="2200" dirty="0" smtClean="0"/>
              <a:t>5</a:t>
            </a:r>
            <a:r>
              <a:rPr lang="zh-TW" altLang="en-US" sz="2200" dirty="0" smtClean="0"/>
              <a:t>年匡列</a:t>
            </a:r>
            <a:r>
              <a:rPr lang="en-US" altLang="zh-TW" sz="2200" dirty="0" smtClean="0"/>
              <a:t>10</a:t>
            </a:r>
            <a:r>
              <a:rPr lang="zh-TW" altLang="en-US" sz="2200" dirty="0" smtClean="0"/>
              <a:t>億元額度</a:t>
            </a:r>
            <a:endParaRPr lang="en-US" altLang="zh-TW" sz="2200" dirty="0" smtClean="0"/>
          </a:p>
          <a:p>
            <a:pPr marL="28575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/>
              <a:t>不分</a:t>
            </a:r>
            <a:r>
              <a:rPr lang="zh-TW" altLang="en-US" sz="2200" dirty="0"/>
              <a:t>產業</a:t>
            </a:r>
            <a:r>
              <a:rPr lang="zh-TW" altLang="en-US" sz="2200" dirty="0" smtClean="0"/>
              <a:t>類別</a:t>
            </a:r>
            <a:endParaRPr lang="zh-TW" altLang="en-US" sz="2200" dirty="0"/>
          </a:p>
          <a:p>
            <a:pPr marL="28575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/>
              <a:t>專業審議制度／諮詢</a:t>
            </a:r>
            <a:r>
              <a:rPr lang="zh-TW" altLang="en-US" sz="2200" dirty="0" smtClean="0"/>
              <a:t>窗口</a:t>
            </a:r>
            <a:endParaRPr lang="zh-TW" altLang="en-US" sz="2200" dirty="0"/>
          </a:p>
          <a:p>
            <a:pPr marL="285750" indent="-2857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zh-TW" altLang="en-US" sz="2200" dirty="0"/>
              <a:t>即時資金</a:t>
            </a:r>
            <a:r>
              <a:rPr lang="zh-TW" altLang="en-US" sz="2200" dirty="0" smtClean="0"/>
              <a:t>協助／資金</a:t>
            </a:r>
            <a:r>
              <a:rPr lang="zh-TW" altLang="en-US" sz="2200" dirty="0"/>
              <a:t>回饋</a:t>
            </a:r>
            <a:r>
              <a:rPr lang="zh-TW" altLang="en-US" sz="2200" dirty="0" smtClean="0"/>
              <a:t>機制</a:t>
            </a:r>
            <a:endParaRPr lang="zh-TW" altLang="en-US" sz="2200" dirty="0"/>
          </a:p>
        </p:txBody>
      </p:sp>
      <p:sp>
        <p:nvSpPr>
          <p:cNvPr id="20" name="標題 19"/>
          <p:cNvSpPr>
            <a:spLocks noGrp="1"/>
          </p:cNvSpPr>
          <p:nvPr>
            <p:ph type="title"/>
          </p:nvPr>
        </p:nvSpPr>
        <p:spPr>
          <a:xfrm>
            <a:off x="295200" y="266400"/>
            <a:ext cx="7886700" cy="590931"/>
          </a:xfrm>
        </p:spPr>
        <p:txBody>
          <a:bodyPr>
            <a:spAutoFit/>
          </a:bodyPr>
          <a:lstStyle/>
          <a:p>
            <a:pPr marL="0"/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dirty="0">
                <a:latin typeface="微軟正黑體"/>
                <a:ea typeface="微軟正黑體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zh-TW" sz="3600" dirty="0">
                <a:latin typeface="微軟正黑體"/>
                <a:ea typeface="微軟正黑體"/>
                <a:cs typeface="Arial"/>
              </a:rPr>
              <a:t>補助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(2/2)</a:t>
            </a:r>
            <a:endParaRPr lang="zh-TW" altLang="en-US" dirty="0"/>
          </a:p>
        </p:txBody>
      </p:sp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xmlns="" val="3968034138"/>
              </p:ext>
            </p:extLst>
          </p:nvPr>
        </p:nvGraphicFramePr>
        <p:xfrm>
          <a:off x="-185783" y="3648973"/>
          <a:ext cx="5749350" cy="29301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50277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18"/>
          <p:cNvSpPr>
            <a:spLocks noChangeArrowheads="1"/>
          </p:cNvSpPr>
          <p:nvPr/>
        </p:nvSpPr>
        <p:spPr bwMode="auto">
          <a:xfrm>
            <a:off x="316883" y="1921972"/>
            <a:ext cx="4568855" cy="1794337"/>
          </a:xfrm>
          <a:prstGeom prst="rect">
            <a:avLst/>
          </a:prstGeom>
          <a:extLst/>
        </p:spPr>
        <p:txBody>
          <a:bodyPr vert="horz" wrap="square" lIns="91440" tIns="45720" rIns="91440" bIns="45720" rtlCol="0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提供青年創業第一桶金及其新創事業設立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年內經營所需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資金貸款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貸款資格放寬／貸款金額加碼／貸款條件從優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51" name="Rectangle 300"/>
          <p:cNvSpPr>
            <a:spLocks noChangeArrowheads="1"/>
          </p:cNvSpPr>
          <p:nvPr/>
        </p:nvSpPr>
        <p:spPr bwMode="auto">
          <a:xfrm>
            <a:off x="4866689" y="1920908"/>
            <a:ext cx="4138678" cy="1274323"/>
          </a:xfrm>
          <a:prstGeom prst="rect">
            <a:avLst/>
          </a:prstGeom>
          <a:extLst/>
        </p:spPr>
        <p:txBody>
          <a:bodyPr vert="horz" wrap="square" lIns="91440" tIns="45720" rIns="91440" bIns="45720" rtlCol="0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自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103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開辦至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8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月止，辦理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5,226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件，協助取得融資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50.37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億元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66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370000" y="6519600"/>
            <a:ext cx="775062" cy="365125"/>
          </a:xfrm>
          <a:prstGeom prst="rect">
            <a:avLst/>
          </a:prstGeo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7</a:t>
            </a:fld>
            <a:endParaRPr lang="zh-TW" altLang="en-US" dirty="0"/>
          </a:p>
        </p:txBody>
      </p:sp>
      <p:sp>
        <p:nvSpPr>
          <p:cNvPr id="59" name="標題 3"/>
          <p:cNvSpPr txBox="1">
            <a:spLocks noGrp="1"/>
          </p:cNvSpPr>
          <p:nvPr>
            <p:ph type="title"/>
          </p:nvPr>
        </p:nvSpPr>
        <p:spPr>
          <a:xfrm>
            <a:off x="295200" y="266400"/>
            <a:ext cx="78876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微軟正黑體"/>
                <a:ea typeface="微軟正黑體"/>
              </a:rPr>
              <a:t>叁、推動進度及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/>
                <a:ea typeface="微軟正黑體"/>
              </a:rPr>
              <a:t>成效－創業</a:t>
            </a:r>
            <a:r>
              <a:rPr lang="zh-TW" altLang="en-US" sz="3600" b="1" dirty="0">
                <a:solidFill>
                  <a:srgbClr val="002060"/>
                </a:solidFill>
                <a:latin typeface="微軟正黑體"/>
                <a:ea typeface="微軟正黑體"/>
              </a:rPr>
              <a:t>融資</a:t>
            </a:r>
            <a:r>
              <a:rPr lang="en-US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</a:rPr>
              <a:t>(1/4)</a:t>
            </a:r>
            <a:endParaRPr lang="en-US" altLang="zh-TW" sz="3600" b="1" spc="50" dirty="0">
              <a:ln w="11430">
                <a:noFill/>
              </a:ln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56037" y="1001971"/>
            <a:ext cx="5824030" cy="4152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一、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青年創業及啟動金貸款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經濟部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  <a:endParaRPr lang="en-US" altLang="zh-TW" sz="2800" b="1" dirty="0" smtClean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74" name="Oval 78"/>
          <p:cNvSpPr>
            <a:spLocks noChangeArrowheads="1"/>
          </p:cNvSpPr>
          <p:nvPr/>
        </p:nvSpPr>
        <p:spPr bwMode="gray">
          <a:xfrm>
            <a:off x="4866688" y="1496391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pic>
        <p:nvPicPr>
          <p:cNvPr id="77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866688" y="1488943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AutoShape 52"/>
          <p:cNvSpPr>
            <a:spLocks noChangeArrowheads="1"/>
          </p:cNvSpPr>
          <p:nvPr/>
        </p:nvSpPr>
        <p:spPr bwMode="gray">
          <a:xfrm>
            <a:off x="4885738" y="1504782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sp>
        <p:nvSpPr>
          <p:cNvPr id="79" name="Text Box 53"/>
          <p:cNvSpPr txBox="1">
            <a:spLocks noChangeArrowheads="1"/>
          </p:cNvSpPr>
          <p:nvPr/>
        </p:nvSpPr>
        <p:spPr bwMode="auto">
          <a:xfrm>
            <a:off x="5218532" y="1477630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推動成效</a:t>
            </a:r>
            <a:endParaRPr kumimoji="0" lang="zh-TW" altLang="en-US" sz="2400" b="1" kern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Oval 78"/>
          <p:cNvSpPr>
            <a:spLocks noChangeArrowheads="1"/>
          </p:cNvSpPr>
          <p:nvPr/>
        </p:nvSpPr>
        <p:spPr bwMode="gray">
          <a:xfrm>
            <a:off x="541036" y="1505214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pic>
        <p:nvPicPr>
          <p:cNvPr id="81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541036" y="1497766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AutoShape 52"/>
          <p:cNvSpPr>
            <a:spLocks noChangeArrowheads="1"/>
          </p:cNvSpPr>
          <p:nvPr/>
        </p:nvSpPr>
        <p:spPr bwMode="gray">
          <a:xfrm>
            <a:off x="560086" y="1513605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rgbClr val="333399"/>
              </a:solidFill>
            </a:endParaRPr>
          </a:p>
        </p:txBody>
      </p:sp>
      <p:sp>
        <p:nvSpPr>
          <p:cNvPr id="83" name="Text Box 53"/>
          <p:cNvSpPr txBox="1">
            <a:spLocks noChangeArrowheads="1"/>
          </p:cNvSpPr>
          <p:nvPr/>
        </p:nvSpPr>
        <p:spPr bwMode="auto">
          <a:xfrm>
            <a:off x="936619" y="1475951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 anchor="ctr" anchorCtr="0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3" name="群組 42"/>
          <p:cNvGrpSpPr/>
          <p:nvPr/>
        </p:nvGrpSpPr>
        <p:grpSpPr>
          <a:xfrm>
            <a:off x="544053" y="3508637"/>
            <a:ext cx="8461314" cy="2962972"/>
            <a:chOff x="287867" y="2507078"/>
            <a:chExt cx="8882792" cy="3168076"/>
          </a:xfrm>
        </p:grpSpPr>
        <p:grpSp>
          <p:nvGrpSpPr>
            <p:cNvPr id="48" name="Group 35"/>
            <p:cNvGrpSpPr>
              <a:grpSpLocks/>
            </p:cNvGrpSpPr>
            <p:nvPr/>
          </p:nvGrpSpPr>
          <p:grpSpPr bwMode="auto">
            <a:xfrm>
              <a:off x="322671" y="4361895"/>
              <a:ext cx="2356430" cy="606399"/>
              <a:chOff x="730" y="1407"/>
              <a:chExt cx="4059" cy="533"/>
            </a:xfrm>
          </p:grpSpPr>
          <p:grpSp>
            <p:nvGrpSpPr>
              <p:cNvPr id="92" name="Group 37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94" name="AutoShape 38"/>
                <p:cNvSpPr>
                  <a:spLocks noChangeArrowheads="1"/>
                </p:cNvSpPr>
                <p:nvPr/>
              </p:nvSpPr>
              <p:spPr bwMode="gray">
                <a:xfrm>
                  <a:off x="745" y="1737"/>
                  <a:ext cx="3987" cy="11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CCCCFF">
                        <a:alpha val="0"/>
                      </a:srgbClr>
                    </a:gs>
                    <a:gs pos="100000">
                      <a:srgbClr val="CCCCFF">
                        <a:gamma/>
                        <a:tint val="0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  <p:sp>
              <p:nvSpPr>
                <p:cNvPr id="95" name="AutoShape 39"/>
                <p:cNvSpPr>
                  <a:spLocks noChangeArrowheads="1"/>
                </p:cNvSpPr>
                <p:nvPr/>
              </p:nvSpPr>
              <p:spPr bwMode="gray">
                <a:xfrm>
                  <a:off x="745" y="1407"/>
                  <a:ext cx="3987" cy="11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CCCCFF">
                        <a:gamma/>
                        <a:tint val="25490"/>
                        <a:invGamma/>
                      </a:srgbClr>
                    </a:gs>
                    <a:gs pos="100000">
                      <a:srgbClr val="CCCCFF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</p:grpSp>
          <p:sp>
            <p:nvSpPr>
              <p:cNvPr id="93" name="AutoShape 36"/>
              <p:cNvSpPr>
                <a:spLocks noChangeArrowheads="1"/>
              </p:cNvSpPr>
              <p:nvPr/>
            </p:nvSpPr>
            <p:spPr bwMode="gray">
              <a:xfrm>
                <a:off x="731" y="1460"/>
                <a:ext cx="4058" cy="480"/>
              </a:xfrm>
              <a:prstGeom prst="roundRect">
                <a:avLst>
                  <a:gd name="adj" fmla="val 17509"/>
                </a:avLst>
              </a:prstGeom>
              <a:solidFill>
                <a:srgbClr val="FF990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 kern="0" smtClean="0"/>
              </a:p>
            </p:txBody>
          </p:sp>
        </p:grpSp>
        <p:pic>
          <p:nvPicPr>
            <p:cNvPr id="49" name="Picture 5" descr="youth%252520group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3441" y="3255804"/>
              <a:ext cx="1427162" cy="1268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AutoShape 7"/>
            <p:cNvSpPr>
              <a:spLocks noChangeArrowheads="1"/>
            </p:cNvSpPr>
            <p:nvPr/>
          </p:nvSpPr>
          <p:spPr bwMode="gray">
            <a:xfrm rot="5400000">
              <a:off x="1435260" y="4007485"/>
              <a:ext cx="2978150" cy="357187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666699">
                    <a:alpha val="79999"/>
                  </a:srgbClr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defRPr/>
              </a:pPr>
              <a:endParaRPr lang="zh-TW" altLang="en-US" kern="0" smtClean="0"/>
            </a:p>
          </p:txBody>
        </p:sp>
        <p:grpSp>
          <p:nvGrpSpPr>
            <p:cNvPr id="60" name="Group 29"/>
            <p:cNvGrpSpPr>
              <a:grpSpLocks/>
            </p:cNvGrpSpPr>
            <p:nvPr/>
          </p:nvGrpSpPr>
          <p:grpSpPr bwMode="auto">
            <a:xfrm>
              <a:off x="287867" y="3425262"/>
              <a:ext cx="2381923" cy="621186"/>
              <a:chOff x="703" y="1407"/>
              <a:chExt cx="4070" cy="546"/>
            </a:xfrm>
          </p:grpSpPr>
          <p:sp>
            <p:nvSpPr>
              <p:cNvPr id="88" name="AutoShape 30"/>
              <p:cNvSpPr>
                <a:spLocks noChangeArrowheads="1"/>
              </p:cNvSpPr>
              <p:nvPr/>
            </p:nvSpPr>
            <p:spPr bwMode="gray">
              <a:xfrm>
                <a:off x="703" y="1473"/>
                <a:ext cx="4058" cy="480"/>
              </a:xfrm>
              <a:prstGeom prst="roundRect">
                <a:avLst>
                  <a:gd name="adj" fmla="val 17509"/>
                </a:avLst>
              </a:prstGeom>
              <a:solidFill>
                <a:srgbClr val="99CC0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 kern="0" smtClean="0"/>
              </a:p>
            </p:txBody>
          </p:sp>
          <p:grpSp>
            <p:nvGrpSpPr>
              <p:cNvPr id="89" name="Group 31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90" name="AutoShape 32"/>
                <p:cNvSpPr>
                  <a:spLocks noChangeArrowheads="1"/>
                </p:cNvSpPr>
                <p:nvPr/>
              </p:nvSpPr>
              <p:spPr bwMode="gray">
                <a:xfrm>
                  <a:off x="745" y="1737"/>
                  <a:ext cx="3987" cy="11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3333CC">
                        <a:alpha val="0"/>
                      </a:srgbClr>
                    </a:gs>
                    <a:gs pos="100000">
                      <a:srgbClr val="3333CC">
                        <a:gamma/>
                        <a:tint val="0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  <p:sp>
              <p:nvSpPr>
                <p:cNvPr id="91" name="AutoShape 33"/>
                <p:cNvSpPr>
                  <a:spLocks noChangeArrowheads="1"/>
                </p:cNvSpPr>
                <p:nvPr/>
              </p:nvSpPr>
              <p:spPr bwMode="gray">
                <a:xfrm>
                  <a:off x="745" y="1407"/>
                  <a:ext cx="3987" cy="11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3333CC">
                        <a:gamma/>
                        <a:tint val="15686"/>
                        <a:invGamma/>
                      </a:srgbClr>
                    </a:gs>
                    <a:gs pos="100000">
                      <a:srgbClr val="3333CC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</p:grpSp>
        </p:grpSp>
        <p:sp>
          <p:nvSpPr>
            <p:cNvPr id="62" name="Text Box 42"/>
            <p:cNvSpPr txBox="1">
              <a:spLocks noChangeArrowheads="1"/>
            </p:cNvSpPr>
            <p:nvPr/>
          </p:nvSpPr>
          <p:spPr bwMode="auto">
            <a:xfrm>
              <a:off x="595152" y="3552909"/>
              <a:ext cx="1871663" cy="4113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zh-TW" altLang="en-US" sz="1900" kern="0" dirty="0" smtClean="0">
                  <a:solidFill>
                    <a:srgbClr val="3333C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青年創業貸款 </a:t>
              </a:r>
            </a:p>
          </p:txBody>
        </p:sp>
        <p:sp>
          <p:nvSpPr>
            <p:cNvPr id="63" name="Text Box 43"/>
            <p:cNvSpPr txBox="1">
              <a:spLocks noChangeArrowheads="1"/>
            </p:cNvSpPr>
            <p:nvPr/>
          </p:nvSpPr>
          <p:spPr bwMode="auto">
            <a:xfrm>
              <a:off x="1232853" y="3809841"/>
              <a:ext cx="431800" cy="70167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7A5C"/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1B34B1"/>
                </a:buClr>
                <a:buSzPct val="80000"/>
                <a:buFont typeface="Wingdings" pitchFamily="2" charset="2"/>
                <a:buChar char="p"/>
                <a:defRPr kumimoji="1" sz="2400" b="1">
                  <a:solidFill>
                    <a:schemeClr val="accent2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Blip>
                  <a:blip r:embed="rId5"/>
                </a:buBlip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16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1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12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2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2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2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2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zh-TW" sz="4000">
                  <a:solidFill>
                    <a:srgbClr val="6666FF"/>
                  </a:solidFill>
                  <a:latin typeface="Arial" charset="0"/>
                  <a:ea typeface="新細明體" charset="-120"/>
                </a:rPr>
                <a:t>+</a:t>
              </a:r>
            </a:p>
          </p:txBody>
        </p:sp>
        <p:grpSp>
          <p:nvGrpSpPr>
            <p:cNvPr id="64" name="Group 44"/>
            <p:cNvGrpSpPr>
              <a:grpSpLocks/>
            </p:cNvGrpSpPr>
            <p:nvPr/>
          </p:nvGrpSpPr>
          <p:grpSpPr bwMode="auto">
            <a:xfrm>
              <a:off x="3106103" y="4552791"/>
              <a:ext cx="2143125" cy="576263"/>
              <a:chOff x="720" y="1392"/>
              <a:chExt cx="4058" cy="480"/>
            </a:xfrm>
          </p:grpSpPr>
          <p:sp>
            <p:nvSpPr>
              <p:cNvPr id="84" name="AutoShape 45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solidFill>
                <a:srgbClr val="3366FF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 kern="0" smtClean="0"/>
              </a:p>
            </p:txBody>
          </p:sp>
          <p:grpSp>
            <p:nvGrpSpPr>
              <p:cNvPr id="85" name="Group 46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86" name="AutoShape 47"/>
                <p:cNvSpPr>
                  <a:spLocks noChangeArrowheads="1"/>
                </p:cNvSpPr>
                <p:nvPr/>
              </p:nvSpPr>
              <p:spPr bwMode="gray">
                <a:xfrm>
                  <a:off x="743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CCCCFF">
                        <a:alpha val="0"/>
                      </a:srgbClr>
                    </a:gs>
                    <a:gs pos="100000">
                      <a:srgbClr val="CCCCFF">
                        <a:gamma/>
                        <a:tint val="0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  <p:sp>
              <p:nvSpPr>
                <p:cNvPr id="87" name="AutoShape 48"/>
                <p:cNvSpPr>
                  <a:spLocks noChangeArrowheads="1"/>
                </p:cNvSpPr>
                <p:nvPr/>
              </p:nvSpPr>
              <p:spPr bwMode="gray">
                <a:xfrm>
                  <a:off x="743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CCCCFF">
                        <a:gamma/>
                        <a:tint val="25490"/>
                        <a:invGamma/>
                      </a:srgbClr>
                    </a:gs>
                    <a:gs pos="100000">
                      <a:srgbClr val="CCCCFF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 b="1" kern="0">
                    <a:solidFill>
                      <a:srgbClr val="6666FF"/>
                    </a:solidFill>
                  </a:endParaRPr>
                </a:p>
              </p:txBody>
            </p:sp>
          </p:grpSp>
        </p:grpSp>
        <p:sp>
          <p:nvSpPr>
            <p:cNvPr id="65" name="Rectangle 41"/>
            <p:cNvSpPr>
              <a:spLocks noChangeArrowheads="1"/>
            </p:cNvSpPr>
            <p:nvPr/>
          </p:nvSpPr>
          <p:spPr bwMode="auto">
            <a:xfrm>
              <a:off x="3006412" y="4637553"/>
              <a:ext cx="2401767" cy="361990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none" anchor="ctr">
              <a:spAutoFit/>
            </a:bodyPr>
            <a:lstStyle/>
            <a:p>
              <a:pPr eaLnBrk="0" hangingPunct="0">
                <a:defRPr/>
              </a:pPr>
              <a:r>
                <a:rPr lang="zh-TW" altLang="en-US" sz="1600" b="1" kern="0" dirty="0">
                  <a:solidFill>
                    <a:srgbClr val="FFFF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青年創業及啟動金貸款 </a:t>
              </a:r>
            </a:p>
          </p:txBody>
        </p:sp>
        <p:sp>
          <p:nvSpPr>
            <p:cNvPr id="67" name="Text Box 49"/>
            <p:cNvSpPr txBox="1">
              <a:spLocks noChangeArrowheads="1"/>
            </p:cNvSpPr>
            <p:nvPr/>
          </p:nvSpPr>
          <p:spPr bwMode="auto">
            <a:xfrm>
              <a:off x="2383791" y="4056147"/>
              <a:ext cx="865187" cy="3667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TW" altLang="en-US" b="1" kern="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合併</a:t>
              </a:r>
            </a:p>
          </p:txBody>
        </p:sp>
        <p:sp>
          <p:nvSpPr>
            <p:cNvPr id="68" name="Text Box 50"/>
            <p:cNvSpPr txBox="1">
              <a:spLocks noChangeArrowheads="1"/>
            </p:cNvSpPr>
            <p:nvPr/>
          </p:nvSpPr>
          <p:spPr bwMode="auto">
            <a:xfrm>
              <a:off x="503717" y="2893438"/>
              <a:ext cx="1944687" cy="691069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個人無擔保貸款</a:t>
              </a:r>
            </a:p>
            <a:p>
              <a:pPr algn="ctr">
                <a:defRPr/>
              </a:pPr>
              <a:r>
                <a:rPr lang="en-US" altLang="zh-TW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300</a:t>
              </a:r>
              <a:r>
                <a:rPr lang="zh-TW" altLang="en-US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萬元額度</a:t>
              </a:r>
              <a:endParaRPr lang="en-US" altLang="zh-TW" b="1" kern="0" dirty="0">
                <a:solidFill>
                  <a:srgbClr val="66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9" name="Text Box 51"/>
            <p:cNvSpPr txBox="1">
              <a:spLocks noChangeArrowheads="1"/>
            </p:cNvSpPr>
            <p:nvPr/>
          </p:nvSpPr>
          <p:spPr bwMode="auto">
            <a:xfrm>
              <a:off x="513716" y="4923519"/>
              <a:ext cx="1944687" cy="691069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個人無擔保貸款</a:t>
              </a:r>
            </a:p>
            <a:p>
              <a:pPr algn="ctr">
                <a:defRPr/>
              </a:pPr>
              <a:r>
                <a:rPr lang="en-US" altLang="zh-TW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200</a:t>
              </a:r>
              <a:r>
                <a:rPr lang="zh-TW" altLang="en-US" b="1" kern="0" dirty="0">
                  <a:solidFill>
                    <a:srgbClr val="6666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萬元額度</a:t>
              </a:r>
              <a:endParaRPr lang="en-US" altLang="zh-TW" b="1" kern="0" dirty="0">
                <a:solidFill>
                  <a:srgbClr val="66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0" name="Text Box 63"/>
            <p:cNvSpPr txBox="1">
              <a:spLocks noChangeArrowheads="1"/>
            </p:cNvSpPr>
            <p:nvPr/>
          </p:nvSpPr>
          <p:spPr bwMode="auto">
            <a:xfrm>
              <a:off x="5122228" y="2915269"/>
              <a:ext cx="4048431" cy="88851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>
              <a:lvl1pPr marL="261938" indent="-261938"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1pPr>
              <a:lvl2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2pPr>
              <a:lvl3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3pPr>
              <a:lvl4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4pPr>
              <a:lvl5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indent="-176213" eaLnBrk="1" hangingPunct="1">
                <a:spcBef>
                  <a:spcPct val="20000"/>
                </a:spcBef>
                <a:buFontTx/>
                <a:buChar char="•"/>
                <a:defRPr/>
              </a:pP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最高融資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1,800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萬元額度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準備金及開辦費用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200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新細明體"/>
                  <a:ea typeface="新細明體"/>
                </a:rPr>
                <a:t>、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週轉性支出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400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新細明體"/>
                  <a:ea typeface="新細明體"/>
                </a:rPr>
                <a:t>、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資本性支出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1,200</a:t>
              </a:r>
              <a:r>
                <a:rPr lang="zh-TW" altLang="en-US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</a:t>
              </a:r>
              <a:r>
                <a:rPr lang="en-US" altLang="zh-TW" sz="1600" b="0" kern="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600" b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1" name="Text Box 53"/>
            <p:cNvSpPr txBox="1">
              <a:spLocks noChangeArrowheads="1"/>
            </p:cNvSpPr>
            <p:nvPr/>
          </p:nvSpPr>
          <p:spPr bwMode="auto">
            <a:xfrm>
              <a:off x="5472883" y="2507078"/>
              <a:ext cx="1058211" cy="384920"/>
            </a:xfrm>
            <a:prstGeom prst="roundRect">
              <a:avLst/>
            </a:prstGeom>
            <a:ln/>
            <a:ex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anchor="ctr" anchorCtr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b="1" kern="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額度</a:t>
              </a:r>
            </a:p>
          </p:txBody>
        </p:sp>
        <p:sp>
          <p:nvSpPr>
            <p:cNvPr id="72" name="Text Box 68"/>
            <p:cNvSpPr txBox="1">
              <a:spLocks noChangeArrowheads="1"/>
            </p:cNvSpPr>
            <p:nvPr/>
          </p:nvSpPr>
          <p:spPr bwMode="auto">
            <a:xfrm>
              <a:off x="5472883" y="3816133"/>
              <a:ext cx="1058211" cy="384920"/>
            </a:xfrm>
            <a:prstGeom prst="roundRect">
              <a:avLst/>
            </a:prstGeom>
            <a:ln/>
            <a:ex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 anchorCtr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b="1" kern="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對象</a:t>
              </a:r>
            </a:p>
          </p:txBody>
        </p:sp>
        <p:sp>
          <p:nvSpPr>
            <p:cNvPr id="73" name="Rectangle 74"/>
            <p:cNvSpPr>
              <a:spLocks noChangeArrowheads="1"/>
            </p:cNvSpPr>
            <p:nvPr/>
          </p:nvSpPr>
          <p:spPr bwMode="auto">
            <a:xfrm>
              <a:off x="5132228" y="4224327"/>
              <a:ext cx="3887789" cy="625251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 anchor="ctr">
              <a:spAutoFit/>
            </a:bodyPr>
            <a:lstStyle>
              <a:lvl1pPr marL="261938" indent="-261938"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1pPr>
              <a:lvl2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2pPr>
              <a:lvl3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3pPr>
              <a:lvl4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4pPr>
              <a:lvl5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indent="-176213" eaLnBrk="1" hangingPunct="1">
                <a:spcBef>
                  <a:spcPct val="20000"/>
                </a:spcBef>
                <a:buFontTx/>
                <a:buChar char="•"/>
                <a:defRPr/>
              </a:pPr>
              <a:r>
                <a:rPr lang="zh-TW" altLang="en-US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貸款對象從個人，放寬為事業體及持股在</a:t>
              </a:r>
              <a:r>
                <a:rPr lang="en-US" altLang="zh-TW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</a:t>
              </a:r>
              <a:r>
                <a:rPr lang="zh-TW" altLang="en-US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％以上之出資人均得適用</a:t>
              </a:r>
            </a:p>
          </p:txBody>
        </p:sp>
        <p:sp>
          <p:nvSpPr>
            <p:cNvPr id="75" name="Text Box 80"/>
            <p:cNvSpPr txBox="1">
              <a:spLocks noChangeArrowheads="1"/>
            </p:cNvSpPr>
            <p:nvPr/>
          </p:nvSpPr>
          <p:spPr bwMode="auto">
            <a:xfrm>
              <a:off x="5509395" y="4861153"/>
              <a:ext cx="1058211" cy="384920"/>
            </a:xfrm>
            <a:prstGeom prst="roundRect">
              <a:avLst/>
            </a:prstGeom>
            <a:ln/>
            <a:ex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 anchorCtr="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b="1" kern="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手續費</a:t>
              </a:r>
            </a:p>
          </p:txBody>
        </p:sp>
        <p:sp>
          <p:nvSpPr>
            <p:cNvPr id="76" name="Rectangle 86"/>
            <p:cNvSpPr>
              <a:spLocks noChangeArrowheads="1"/>
            </p:cNvSpPr>
            <p:nvPr/>
          </p:nvSpPr>
          <p:spPr bwMode="auto">
            <a:xfrm>
              <a:off x="5122228" y="5259658"/>
              <a:ext cx="3887788" cy="361991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anchor="ctr">
              <a:spAutoFit/>
            </a:bodyPr>
            <a:lstStyle>
              <a:lvl1pPr marL="261938" indent="-261938"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1pPr>
              <a:lvl2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2pPr>
              <a:lvl3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3pPr>
              <a:lvl4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4pPr>
              <a:lvl5pPr eaLnBrk="0" hangingPunct="0"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indent="-176213">
                <a:buFontTx/>
                <a:buChar char="•"/>
                <a:defRPr/>
              </a:pPr>
              <a:r>
                <a:rPr lang="zh-TW" altLang="en-US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保證手續費率由</a:t>
              </a:r>
              <a:r>
                <a:rPr lang="en-US" altLang="zh-TW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0.75%</a:t>
              </a:r>
              <a:r>
                <a:rPr lang="zh-TW" altLang="en-US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降為</a:t>
              </a:r>
              <a:r>
                <a:rPr lang="en-US" altLang="zh-TW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0.5%</a:t>
              </a:r>
              <a:r>
                <a:rPr lang="zh-TW" altLang="en-US" sz="1600" b="0" kern="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</a:p>
          </p:txBody>
        </p:sp>
      </p:grpSp>
      <p:sp>
        <p:nvSpPr>
          <p:cNvPr id="96" name="Text Box 8"/>
          <p:cNvSpPr txBox="1">
            <a:spLocks noChangeArrowheads="1"/>
          </p:cNvSpPr>
          <p:nvPr/>
        </p:nvSpPr>
        <p:spPr bwMode="auto">
          <a:xfrm>
            <a:off x="577767" y="5372379"/>
            <a:ext cx="2307537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TW" altLang="en-US" kern="0" dirty="0" smtClean="0">
                <a:solidFill>
                  <a:srgbClr val="3333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青年築夢創業啟動金 </a:t>
            </a:r>
          </a:p>
        </p:txBody>
      </p:sp>
    </p:spTree>
    <p:extLst>
      <p:ext uri="{BB962C8B-B14F-4D97-AF65-F5344CB8AC3E}">
        <p14:creationId xmlns:p14="http://schemas.microsoft.com/office/powerpoint/2010/main" xmlns="" val="22502741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版面配置區 5"/>
          <p:cNvSpPr>
            <a:spLocks noGrp="1" noChangeArrowheads="1"/>
          </p:cNvSpPr>
          <p:nvPr>
            <p:ph type="body" idx="4294967295"/>
          </p:nvPr>
        </p:nvSpPr>
        <p:spPr>
          <a:xfrm>
            <a:off x="423334" y="1537544"/>
            <a:ext cx="5130800" cy="4583609"/>
          </a:xfrm>
          <a:prstGeom prst="roundRect">
            <a:avLst>
              <a:gd name="adj" fmla="val 2907"/>
            </a:avLst>
          </a:prstGeom>
          <a:extLst/>
        </p:spPr>
        <p:txBody>
          <a:bodyPr wrap="square">
            <a:spAutoFit/>
          </a:bodyPr>
          <a:lstStyle/>
          <a:p>
            <a:pPr algn="just" fontAlgn="t">
              <a:lnSpc>
                <a:spcPct val="120000"/>
              </a:lnSpc>
            </a:pPr>
            <a:r>
              <a:rPr lang="zh-TW" altLang="en-US" sz="2200" b="1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黃金</a:t>
            </a:r>
            <a:r>
              <a:rPr lang="zh-TW" altLang="en-US" sz="2200" b="1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水果鋪</a:t>
            </a:r>
            <a:endParaRPr lang="en-US" altLang="zh-TW" sz="2200" b="1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00063" indent="-233363" algn="just" fontAlgn="t">
              <a:lnSpc>
                <a:spcPct val="120000"/>
              </a:lnSpc>
              <a:buNone/>
            </a:pPr>
            <a:r>
              <a:rPr lang="en-US" altLang="zh-TW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經營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蔬果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配送青年，不忍果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賤傷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農，選用國產水果與生產者契作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/>
                <a:ea typeface="微軟正黑體"/>
              </a:rPr>
              <a:t>，開發純天然無添加手作果醬，並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結合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文創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概念行銷，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構食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農共生關係</a:t>
            </a:r>
            <a:endParaRPr lang="en-US" altLang="zh-TW" sz="22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00063" indent="-233363" algn="just" fontAlgn="t">
              <a:lnSpc>
                <a:spcPct val="120000"/>
              </a:lnSpc>
              <a:buNone/>
            </a:pPr>
            <a:r>
              <a:rPr lang="en-US" altLang="zh-TW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2.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首位獲得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/>
                <a:ea typeface="微軟正黑體"/>
                <a:cs typeface="+mn-cs"/>
              </a:rPr>
              <a:t>「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台北市產業發展獎勵補助計畫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/>
                <a:ea typeface="微軟正黑體"/>
                <a:cs typeface="+mn-cs"/>
              </a:rPr>
              <a:t>」最高補助新台幣</a:t>
            </a:r>
            <a:r>
              <a:rPr lang="en-US" altLang="zh-TW" sz="2200" dirty="0" smtClean="0">
                <a:solidFill>
                  <a:schemeClr val="dk1"/>
                </a:solidFill>
                <a:latin typeface="微軟正黑體"/>
                <a:ea typeface="微軟正黑體"/>
                <a:cs typeface="+mn-cs"/>
              </a:rPr>
              <a:t>100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/>
                <a:ea typeface="微軟正黑體"/>
                <a:cs typeface="+mn-cs"/>
              </a:rPr>
              <a:t>萬元的業者</a:t>
            </a:r>
            <a:endParaRPr lang="en-US" altLang="zh-TW" sz="2200" dirty="0" smtClean="0">
              <a:solidFill>
                <a:schemeClr val="dk1"/>
              </a:solidFill>
              <a:latin typeface="微軟正黑體"/>
              <a:ea typeface="微軟正黑體"/>
              <a:cs typeface="+mn-cs"/>
            </a:endParaRPr>
          </a:p>
          <a:p>
            <a:pPr marL="500063" indent="-233363" algn="just" fontAlgn="t">
              <a:lnSpc>
                <a:spcPct val="120000"/>
              </a:lnSpc>
              <a:buNone/>
            </a:pPr>
            <a:r>
              <a:rPr lang="en-US" altLang="zh-TW" sz="2200" dirty="0" smtClean="0">
                <a:solidFill>
                  <a:schemeClr val="dk1"/>
                </a:solidFill>
                <a:latin typeface="微軟正黑體"/>
                <a:ea typeface="微軟正黑體"/>
                <a:cs typeface="+mn-cs"/>
              </a:rPr>
              <a:t>3.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與日本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貿易商洽談合作開發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，進軍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日本市場</a:t>
            </a:r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4130" y="1347083"/>
            <a:ext cx="2354263" cy="3527425"/>
          </a:xfrm>
          <a:prstGeom prst="rect">
            <a:avLst/>
          </a:prstGeom>
          <a:noFill/>
          <a:ln w="38100" cmpd="dbl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000099"/>
                  </a:outerShdw>
                </a:effectLst>
              </a14:hiddenEffects>
            </a:ext>
          </a:extLst>
        </p:spPr>
      </p:pic>
      <p:pic>
        <p:nvPicPr>
          <p:cNvPr id="16389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66118" y="3593714"/>
            <a:ext cx="1453832" cy="1765883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5C005C"/>
                  </a:outerShdw>
                </a:effectLst>
              </a14:hiddenEffects>
            </a:ext>
          </a:extLst>
        </p:spPr>
      </p:pic>
      <p:sp>
        <p:nvSpPr>
          <p:cNvPr id="9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8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5200" y="266400"/>
            <a:ext cx="7887600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融資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(2/4)</a:t>
            </a:r>
            <a:endParaRPr lang="zh-TW" altLang="en-US" dirty="0"/>
          </a:p>
        </p:txBody>
      </p:sp>
      <p:sp>
        <p:nvSpPr>
          <p:cNvPr id="17" name="Oval 78"/>
          <p:cNvSpPr>
            <a:spLocks noChangeArrowheads="1"/>
          </p:cNvSpPr>
          <p:nvPr/>
        </p:nvSpPr>
        <p:spPr bwMode="gray">
          <a:xfrm>
            <a:off x="534438" y="1074786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pic>
        <p:nvPicPr>
          <p:cNvPr id="18" name="Picture 79" descr="dro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534438" y="1067338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AutoShape 52"/>
          <p:cNvSpPr>
            <a:spLocks noChangeArrowheads="1"/>
          </p:cNvSpPr>
          <p:nvPr/>
        </p:nvSpPr>
        <p:spPr bwMode="gray">
          <a:xfrm>
            <a:off x="553488" y="1083177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sp>
        <p:nvSpPr>
          <p:cNvPr id="20" name="Text Box 53"/>
          <p:cNvSpPr txBox="1">
            <a:spLocks noChangeArrowheads="1"/>
          </p:cNvSpPr>
          <p:nvPr/>
        </p:nvSpPr>
        <p:spPr bwMode="auto">
          <a:xfrm>
            <a:off x="887686" y="1048189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r>
              <a:rPr lang="zh-TW" altLang="en-US" sz="2400" b="1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案例</a:t>
            </a:r>
            <a:endParaRPr kumimoji="0" lang="zh-TW" altLang="en-US" sz="2400" b="1" kern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121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4470022" y="3291248"/>
            <a:ext cx="4203498" cy="2563150"/>
            <a:chOff x="-4763" y="3001963"/>
            <a:chExt cx="4518026" cy="2906712"/>
          </a:xfrm>
        </p:grpSpPr>
        <p:pic>
          <p:nvPicPr>
            <p:cNvPr id="15393" name="Picture 3" descr="小頭家舉啞鈴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297" y="3343597"/>
              <a:ext cx="746635" cy="965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94" name="Picture 26" descr="1 (9)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9967" y="4980927"/>
              <a:ext cx="788768" cy="573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95" name="Picture 5" descr="13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46828" y="4634593"/>
              <a:ext cx="766232" cy="909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96" name="Group 6"/>
            <p:cNvGrpSpPr>
              <a:grpSpLocks/>
            </p:cNvGrpSpPr>
            <p:nvPr/>
          </p:nvGrpSpPr>
          <p:grpSpPr bwMode="auto">
            <a:xfrm>
              <a:off x="1960789" y="4208395"/>
              <a:ext cx="1027848" cy="1038434"/>
              <a:chOff x="11214" y="4820"/>
              <a:chExt cx="4472" cy="3815"/>
            </a:xfrm>
          </p:grpSpPr>
          <p:pic>
            <p:nvPicPr>
              <p:cNvPr id="15406" name="yui_3_3_0_15_13511301884311322" descr="http://ts3.mm.bing.net/th?id=I.4576318489100322&amp;pid=15.1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8151" r="1779" b="8566"/>
              <a:stretch>
                <a:fillRect/>
              </a:stretch>
            </p:blipFill>
            <p:spPr bwMode="auto">
              <a:xfrm>
                <a:off x="12420" y="4856"/>
                <a:ext cx="1348" cy="1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07" name="yui_3_3_0_15_13511303553861696" descr="http://ts2.mm.bing.net/th?id=I.4577366465840789&amp;pid=15.1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t="10818" r="42755" b="35085"/>
              <a:stretch>
                <a:fillRect/>
              </a:stretch>
            </p:blipFill>
            <p:spPr bwMode="auto">
              <a:xfrm>
                <a:off x="12600" y="6657"/>
                <a:ext cx="1134" cy="1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08" name="yui_3_3_0_15_1351130549903958" descr="http://ts2.mm.bing.net/th?id=I.4529606430033061&amp;pid=15.1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417" t="8972" r="46111" b="12981"/>
              <a:stretch>
                <a:fillRect/>
              </a:stretch>
            </p:blipFill>
            <p:spPr bwMode="auto">
              <a:xfrm>
                <a:off x="13680" y="5757"/>
                <a:ext cx="1526" cy="1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AutoShape 10"/>
              <p:cNvSpPr>
                <a:spLocks noChangeArrowheads="1"/>
              </p:cNvSpPr>
              <p:nvPr/>
            </p:nvSpPr>
            <p:spPr bwMode="auto">
              <a:xfrm>
                <a:off x="11213" y="4820"/>
                <a:ext cx="4476" cy="38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61 w 21600"/>
                  <a:gd name="T25" fmla="*/ 3164 h 21600"/>
                  <a:gd name="T26" fmla="*/ 18439 w 21600"/>
                  <a:gd name="T27" fmla="*/ 18436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7744" y="16430"/>
                    </a:moveTo>
                    <a:cubicBezTo>
                      <a:pt x="19035" y="14837"/>
                      <a:pt x="19740" y="12850"/>
                      <a:pt x="19740" y="10800"/>
                    </a:cubicBezTo>
                    <a:cubicBezTo>
                      <a:pt x="19740" y="5862"/>
                      <a:pt x="15737" y="1860"/>
                      <a:pt x="10800" y="1860"/>
                    </a:cubicBezTo>
                    <a:cubicBezTo>
                      <a:pt x="8749" y="1859"/>
                      <a:pt x="6762" y="2564"/>
                      <a:pt x="5169" y="3855"/>
                    </a:cubicBezTo>
                    <a:lnTo>
                      <a:pt x="17744" y="16430"/>
                    </a:lnTo>
                    <a:close/>
                    <a:moveTo>
                      <a:pt x="3855" y="5169"/>
                    </a:moveTo>
                    <a:cubicBezTo>
                      <a:pt x="2564" y="6762"/>
                      <a:pt x="1860" y="8749"/>
                      <a:pt x="1860" y="10799"/>
                    </a:cubicBezTo>
                    <a:cubicBezTo>
                      <a:pt x="1860" y="15737"/>
                      <a:pt x="5862" y="19740"/>
                      <a:pt x="10800" y="19740"/>
                    </a:cubicBezTo>
                    <a:cubicBezTo>
                      <a:pt x="12850" y="19740"/>
                      <a:pt x="14837" y="19035"/>
                      <a:pt x="16430" y="17744"/>
                    </a:cubicBezTo>
                    <a:lnTo>
                      <a:pt x="3855" y="516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kern="0">
                  <a:solidFill>
                    <a:sysClr val="windowText" lastClr="000000"/>
                  </a:solidFill>
                  <a:latin typeface="標楷體" pitchFamily="65" charset="-120"/>
                  <a:ea typeface="新細明體" pitchFamily="18" charset="-120"/>
                </a:endParaRPr>
              </a:p>
            </p:txBody>
          </p:sp>
        </p:grpSp>
        <p:sp>
          <p:nvSpPr>
            <p:cNvPr id="8" name="AutoShape 11"/>
            <p:cNvSpPr>
              <a:spLocks noChangeArrowheads="1"/>
            </p:cNvSpPr>
            <p:nvPr/>
          </p:nvSpPr>
          <p:spPr bwMode="auto">
            <a:xfrm rot="10800000">
              <a:off x="1890241" y="5331201"/>
              <a:ext cx="1225775" cy="409285"/>
            </a:xfrm>
            <a:prstGeom prst="leftArrow">
              <a:avLst>
                <a:gd name="adj1" fmla="val 61111"/>
                <a:gd name="adj2" fmla="val 47997"/>
              </a:avLst>
            </a:prstGeom>
            <a:solidFill>
              <a:srgbClr val="99CCFF"/>
            </a:solidFill>
            <a:ln w="9525">
              <a:solidFill>
                <a:srgbClr val="99CCFF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pPr algn="ctr" fontAlgn="auto">
                <a:spcAft>
                  <a:spcPts val="0"/>
                </a:spcAft>
                <a:defRPr/>
              </a:pPr>
              <a:endParaRPr kumimoji="0" lang="zh-TW" altLang="zh-TW" sz="2200" kern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9" name="AutoShape 12"/>
            <p:cNvSpPr>
              <a:spLocks noChangeArrowheads="1"/>
            </p:cNvSpPr>
            <p:nvPr/>
          </p:nvSpPr>
          <p:spPr bwMode="auto">
            <a:xfrm rot="7571202">
              <a:off x="909784" y="3987904"/>
              <a:ext cx="1535664" cy="350781"/>
            </a:xfrm>
            <a:prstGeom prst="leftRightArrow">
              <a:avLst>
                <a:gd name="adj1" fmla="val 50000"/>
                <a:gd name="adj2" fmla="val 81118"/>
              </a:avLst>
            </a:prstGeom>
            <a:solidFill>
              <a:srgbClr val="99CCFF"/>
            </a:solidFill>
            <a:ln w="9525">
              <a:solidFill>
                <a:srgbClr val="99CCFF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Aft>
                  <a:spcPts val="0"/>
                </a:spcAft>
                <a:defRPr/>
              </a:pPr>
              <a:endParaRPr kumimoji="0" lang="zh-TW" altLang="zh-TW" sz="2200" kern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0" name="AutoShape 13"/>
            <p:cNvSpPr>
              <a:spLocks noChangeArrowheads="1"/>
            </p:cNvSpPr>
            <p:nvPr/>
          </p:nvSpPr>
          <p:spPr bwMode="auto">
            <a:xfrm rot="3687430">
              <a:off x="2597031" y="3960576"/>
              <a:ext cx="1401491" cy="437007"/>
            </a:xfrm>
            <a:prstGeom prst="leftArrow">
              <a:avLst>
                <a:gd name="adj1" fmla="val 42593"/>
                <a:gd name="adj2" fmla="val 59305"/>
              </a:avLst>
            </a:prstGeom>
            <a:solidFill>
              <a:srgbClr val="99CCFF"/>
            </a:solidFill>
            <a:ln w="9525">
              <a:solidFill>
                <a:srgbClr val="99CCFF"/>
              </a:solidFill>
              <a:miter lim="800000"/>
              <a:headEnd/>
              <a:tailEnd/>
            </a:ln>
          </p:spPr>
          <p:txBody>
            <a:bodyPr rot="10800000" vert="eaVert"/>
            <a:lstStyle/>
            <a:p>
              <a:pPr fontAlgn="auto">
                <a:spcAft>
                  <a:spcPts val="0"/>
                </a:spcAft>
                <a:defRPr/>
              </a:pPr>
              <a:endParaRPr kumimoji="0" lang="zh-TW" altLang="en-US" kern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-4763" y="3757392"/>
              <a:ext cx="2037080" cy="612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申貸後，簡速核貸</a:t>
              </a:r>
            </a:p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高額度、低利率</a:t>
              </a:r>
              <a:endParaRPr lang="en-US" altLang="zh-TW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3116016" y="3810385"/>
              <a:ext cx="1397247" cy="653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提供高成數信用保證</a:t>
              </a: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65502" y="5362962"/>
              <a:ext cx="1323759" cy="545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eaLnBrk="1" fontAlgn="auto" hangingPunct="1"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銀行</a:t>
              </a:r>
              <a:endParaRPr lang="zh-TW" altLang="en-US" sz="1200" b="0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Text Box 17"/>
            <p:cNvSpPr txBox="1">
              <a:spLocks noChangeArrowheads="1"/>
            </p:cNvSpPr>
            <p:nvPr/>
          </p:nvSpPr>
          <p:spPr bwMode="auto">
            <a:xfrm>
              <a:off x="3297285" y="5534343"/>
              <a:ext cx="1215977" cy="374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eaLnBrk="1" fontAlgn="auto" hangingPunct="1"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信保基金</a:t>
              </a:r>
              <a:endParaRPr lang="zh-TW" altLang="en-US" sz="2200" b="0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Text Box 18"/>
            <p:cNvSpPr txBox="1">
              <a:spLocks noChangeArrowheads="1"/>
            </p:cNvSpPr>
            <p:nvPr/>
          </p:nvSpPr>
          <p:spPr bwMode="auto">
            <a:xfrm>
              <a:off x="2119522" y="5343794"/>
              <a:ext cx="773091" cy="41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800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送保</a:t>
              </a:r>
            </a:p>
          </p:txBody>
        </p:sp>
        <p:sp>
          <p:nvSpPr>
            <p:cNvPr id="16" name="Text Box 19"/>
            <p:cNvSpPr txBox="1">
              <a:spLocks noChangeArrowheads="1"/>
            </p:cNvSpPr>
            <p:nvPr/>
          </p:nvSpPr>
          <p:spPr bwMode="auto">
            <a:xfrm>
              <a:off x="2079349" y="3001963"/>
              <a:ext cx="1036667" cy="383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  <a:defRPr kumimoji="1" sz="1600" b="1">
                  <a:solidFill>
                    <a:srgbClr val="000066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小頭家</a:t>
              </a:r>
              <a:endParaRPr lang="en-US" altLang="zh-TW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9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8170"/>
            <a:ext cx="4746812" cy="4152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二、企業小頭家貸款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經濟部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</a:p>
        </p:txBody>
      </p:sp>
      <p:sp>
        <p:nvSpPr>
          <p:cNvPr id="2" name="矩形 1"/>
          <p:cNvSpPr/>
          <p:nvPr/>
        </p:nvSpPr>
        <p:spPr>
          <a:xfrm>
            <a:off x="400054" y="1874759"/>
            <a:ext cx="3888921" cy="322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小規模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事業以簡便申貸程序，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向銀行取得小額營運週轉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金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僅辦理營業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稅籍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登記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即可申貸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貸款利率依不同保證成數計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收：保證成數較高者，利率上限從低訂定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57424" y="1859529"/>
            <a:ext cx="3946304" cy="1412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101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月開辦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月止，辦理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7,496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件，協助取得融資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102.15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7600" cy="590931"/>
          </a:xfrm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zh-TW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叁、推動進度及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成效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融資</a:t>
            </a:r>
            <a:r>
              <a:rPr lang="en-US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(3/4)</a:t>
            </a:r>
            <a:endParaRPr lang="zh-TW" altLang="en-US" sz="3600" b="1" dirty="0">
              <a:solidFill>
                <a:srgbClr val="002060"/>
              </a:solidFill>
              <a:latin typeface="微軟正黑體"/>
              <a:ea typeface="微軟正黑體"/>
              <a:cs typeface="Arial"/>
            </a:endParaRPr>
          </a:p>
        </p:txBody>
      </p:sp>
      <p:sp>
        <p:nvSpPr>
          <p:cNvPr id="31" name="Oval 78"/>
          <p:cNvSpPr>
            <a:spLocks noChangeArrowheads="1"/>
          </p:cNvSpPr>
          <p:nvPr/>
        </p:nvSpPr>
        <p:spPr bwMode="gray">
          <a:xfrm>
            <a:off x="4784712" y="1461514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pic>
        <p:nvPicPr>
          <p:cNvPr id="33" name="Picture 79" descr="drop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784712" y="1454066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AutoShape 52"/>
          <p:cNvSpPr>
            <a:spLocks noChangeArrowheads="1"/>
          </p:cNvSpPr>
          <p:nvPr/>
        </p:nvSpPr>
        <p:spPr bwMode="gray">
          <a:xfrm>
            <a:off x="4803762" y="1469905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sp>
        <p:nvSpPr>
          <p:cNvPr id="35" name="Text Box 53"/>
          <p:cNvSpPr txBox="1">
            <a:spLocks noChangeArrowheads="1"/>
          </p:cNvSpPr>
          <p:nvPr/>
        </p:nvSpPr>
        <p:spPr bwMode="auto">
          <a:xfrm>
            <a:off x="5137960" y="1434917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推動成效</a:t>
            </a:r>
            <a:endParaRPr kumimoji="0" lang="zh-TW" altLang="en-US" sz="2400" b="1" kern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Oval 78"/>
          <p:cNvSpPr>
            <a:spLocks noChangeArrowheads="1"/>
          </p:cNvSpPr>
          <p:nvPr/>
        </p:nvSpPr>
        <p:spPr bwMode="gray">
          <a:xfrm>
            <a:off x="455311" y="1472407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pic>
        <p:nvPicPr>
          <p:cNvPr id="38" name="Picture 79" descr="drop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55311" y="1464959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52"/>
          <p:cNvSpPr>
            <a:spLocks noChangeArrowheads="1"/>
          </p:cNvSpPr>
          <p:nvPr/>
        </p:nvSpPr>
        <p:spPr bwMode="gray">
          <a:xfrm>
            <a:off x="474361" y="1480798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sp>
        <p:nvSpPr>
          <p:cNvPr id="40" name="Text Box 53"/>
          <p:cNvSpPr txBox="1">
            <a:spLocks noChangeArrowheads="1"/>
          </p:cNvSpPr>
          <p:nvPr/>
        </p:nvSpPr>
        <p:spPr bwMode="auto">
          <a:xfrm>
            <a:off x="850894" y="1445810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12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10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258460" y="902920"/>
            <a:ext cx="6183103" cy="4152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三、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金融挺創意產業專案計畫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金管會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endParaRPr lang="zh-TW" altLang="en-US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0836" y="1874759"/>
            <a:ext cx="4655706" cy="285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訂定「獎勵本國銀行辦理創意產業放款方案」、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年後放款餘額倍增目標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1,800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億元增至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3,600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80975" indent="-180975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中小信保基金保證成數由最高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成提高至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</a:t>
            </a:r>
          </a:p>
          <a:p>
            <a:pPr marL="180975" indent="-180975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單一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諮詢窗口，協助募資媒合</a:t>
            </a:r>
          </a:p>
          <a:p>
            <a:pPr marL="180975" indent="-180975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提供無形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資產鑑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價服務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7600" cy="590931"/>
          </a:xfrm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zh-TW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叁、推動進度及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成效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融資</a:t>
            </a:r>
            <a:r>
              <a:rPr lang="en-US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(4/4</a:t>
            </a:r>
            <a:r>
              <a:rPr lang="en-US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)</a:t>
            </a:r>
            <a:endParaRPr lang="zh-TW" altLang="en-US" sz="3600" b="1" dirty="0">
              <a:solidFill>
                <a:srgbClr val="002060"/>
              </a:solidFill>
              <a:latin typeface="微軟正黑體"/>
              <a:ea typeface="微軟正黑體"/>
              <a:cs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67274" y="1888104"/>
            <a:ext cx="4181475" cy="240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103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年起實施，至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月底，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本國銀行對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微型創意產業放款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12,245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件，大幅成長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49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倍，放款金額近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265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億元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80975" indent="-180975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整體對創意產業放款餘額則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達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3,096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億元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4937112" y="1440210"/>
            <a:ext cx="1866675" cy="461665"/>
            <a:chOff x="4870437" y="1440210"/>
            <a:chExt cx="1866675" cy="461665"/>
          </a:xfrm>
        </p:grpSpPr>
        <p:grpSp>
          <p:nvGrpSpPr>
            <p:cNvPr id="6" name="群組 5"/>
            <p:cNvGrpSpPr/>
            <p:nvPr/>
          </p:nvGrpSpPr>
          <p:grpSpPr>
            <a:xfrm>
              <a:off x="4870437" y="1461514"/>
              <a:ext cx="1866675" cy="372763"/>
              <a:chOff x="4784712" y="1461514"/>
              <a:chExt cx="1866675" cy="372763"/>
            </a:xfrm>
          </p:grpSpPr>
          <p:sp>
            <p:nvSpPr>
              <p:cNvPr id="31" name="Oval 78"/>
              <p:cNvSpPr>
                <a:spLocks noChangeArrowheads="1"/>
              </p:cNvSpPr>
              <p:nvPr/>
            </p:nvSpPr>
            <p:spPr bwMode="gray">
              <a:xfrm>
                <a:off x="4784712" y="1461514"/>
                <a:ext cx="411311" cy="372763"/>
              </a:xfrm>
              <a:prstGeom prst="ellipse">
                <a:avLst/>
              </a:prstGeom>
              <a:solidFill>
                <a:srgbClr val="3333CC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kern="0" smtClean="0"/>
              </a:p>
            </p:txBody>
          </p:sp>
          <p:sp>
            <p:nvSpPr>
              <p:cNvPr id="34" name="AutoShape 52"/>
              <p:cNvSpPr>
                <a:spLocks noChangeArrowheads="1"/>
              </p:cNvSpPr>
              <p:nvPr/>
            </p:nvSpPr>
            <p:spPr bwMode="gray">
              <a:xfrm>
                <a:off x="4851387" y="1469905"/>
                <a:ext cx="1800000" cy="364372"/>
              </a:xfrm>
              <a:prstGeom prst="roundRect">
                <a:avLst>
                  <a:gd name="adj" fmla="val 50000"/>
                </a:avLst>
              </a:prstGeom>
              <a:noFill/>
              <a:ln w="28575">
                <a:solidFill>
                  <a:srgbClr val="3333CC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rgbClr val="6666FF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TW" altLang="en-US" kern="0" smtClean="0"/>
              </a:p>
            </p:txBody>
          </p:sp>
          <p:pic>
            <p:nvPicPr>
              <p:cNvPr id="33" name="Picture 79" descr="drop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4794237" y="1463591"/>
                <a:ext cx="408249" cy="370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5227920" y="1440210"/>
              <a:ext cx="1440000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推動成效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7" name="Oval 78"/>
          <p:cNvSpPr>
            <a:spLocks noChangeArrowheads="1"/>
          </p:cNvSpPr>
          <p:nvPr/>
        </p:nvSpPr>
        <p:spPr bwMode="gray">
          <a:xfrm>
            <a:off x="541036" y="1472407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pic>
        <p:nvPicPr>
          <p:cNvPr id="38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541036" y="1464959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52"/>
          <p:cNvSpPr>
            <a:spLocks noChangeArrowheads="1"/>
          </p:cNvSpPr>
          <p:nvPr/>
        </p:nvSpPr>
        <p:spPr bwMode="gray">
          <a:xfrm>
            <a:off x="560086" y="1480798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sp>
        <p:nvSpPr>
          <p:cNvPr id="40" name="Text Box 53"/>
          <p:cNvSpPr txBox="1">
            <a:spLocks noChangeArrowheads="1"/>
          </p:cNvSpPr>
          <p:nvPr/>
        </p:nvSpPr>
        <p:spPr bwMode="auto">
          <a:xfrm>
            <a:off x="879469" y="1451103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4" name="表格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5616035"/>
              </p:ext>
            </p:extLst>
          </p:nvPr>
        </p:nvGraphicFramePr>
        <p:xfrm>
          <a:off x="363401" y="4653937"/>
          <a:ext cx="4277929" cy="1937900"/>
        </p:xfrm>
        <a:graphic>
          <a:graphicData uri="http://schemas.openxmlformats.org/drawingml/2006/table">
            <a:tbl>
              <a:tblPr/>
              <a:tblGrid>
                <a:gridCol w="649164"/>
                <a:gridCol w="786487"/>
                <a:gridCol w="1016503"/>
                <a:gridCol w="926932"/>
                <a:gridCol w="898843"/>
              </a:tblGrid>
              <a:tr h="342665"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本國銀行辦理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微型</a:t>
                      </a:r>
                      <a:r>
                        <a:rPr kumimoji="0" lang="zh-TW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創意產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業放款情形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721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27" marR="91427" marT="45697" marB="45697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721C"/>
                    </a:solidFill>
                  </a:tcPr>
                </a:tc>
              </a:tr>
              <a:tr h="38123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項目</a:t>
                      </a:r>
                      <a:endParaRPr kumimoji="0" lang="zh-TW" altLang="zh-TW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ED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103</a:t>
                      </a:r>
                      <a:r>
                        <a:rPr kumimoji="0" lang="zh-TW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1</a:t>
                      </a:r>
                      <a:r>
                        <a:rPr kumimoji="0" lang="zh-TW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月</a:t>
                      </a: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ED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104</a:t>
                      </a:r>
                      <a:r>
                        <a:rPr kumimoji="0" lang="zh-TW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年</a:t>
                      </a:r>
                      <a:endParaRPr kumimoji="0" lang="en-US" altLang="zh-TW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8</a:t>
                      </a:r>
                      <a:r>
                        <a:rPr kumimoji="0" lang="zh-TW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月</a:t>
                      </a: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ED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增加</a:t>
                      </a:r>
                      <a:r>
                        <a:rPr kumimoji="0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E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成長率</a:t>
                      </a:r>
                      <a:endParaRPr kumimoji="0" lang="zh-TW" altLang="zh-TW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ED1"/>
                    </a:solidFill>
                  </a:tcPr>
                </a:tc>
              </a:tr>
              <a:tr h="4445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件數</a:t>
                      </a:r>
                      <a:endParaRPr kumimoji="0" lang="en-US" altLang="zh-TW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243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12,245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12,002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4,939%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金額</a:t>
                      </a:r>
                      <a:endParaRPr kumimoji="0" lang="en-US" altLang="zh-TW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億元</a:t>
                      </a:r>
                      <a:r>
                        <a:rPr kumimoji="0" lang="en-US" altLang="zh-TW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88.96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264.94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175.98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198%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4397" marR="84397" marT="45700" marB="45700" anchor="ctr" horzOverflow="overflow">
                    <a:lnL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9A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F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圖表 3"/>
          <p:cNvGraphicFramePr/>
          <p:nvPr>
            <p:extLst>
              <p:ext uri="{D42A27DB-BD31-4B8C-83A1-F6EECF244321}">
                <p14:modId xmlns:p14="http://schemas.microsoft.com/office/powerpoint/2010/main" xmlns="" val="3140726461"/>
              </p:ext>
            </p:extLst>
          </p:nvPr>
        </p:nvGraphicFramePr>
        <p:xfrm>
          <a:off x="4851387" y="4349223"/>
          <a:ext cx="4111433" cy="2203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6210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11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7016"/>
            <a:ext cx="6183103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一、創業拔萃方案投資計畫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國發基金</a:t>
            </a:r>
            <a:r>
              <a:rPr lang="en-US" altLang="zh-TW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  <a:endParaRPr lang="en-US" altLang="zh-TW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72056" y="1846184"/>
            <a:ext cx="3804694" cy="2606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提高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投資比例上限至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40% ( 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一般為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30% 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42900" indent="-34290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臺灣相關早期企業達一定比率，分享一定比率獲利予管理團隊及其他投資人，獲利分享最高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80%</a:t>
            </a:r>
          </a:p>
        </p:txBody>
      </p:sp>
      <p:sp>
        <p:nvSpPr>
          <p:cNvPr id="3" name="矩形 2"/>
          <p:cNvSpPr/>
          <p:nvPr/>
        </p:nvSpPr>
        <p:spPr>
          <a:xfrm>
            <a:off x="4442789" y="1903597"/>
            <a:ext cx="4529759" cy="158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25" indent="-238125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103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月起受理申請，已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創投，總募集資金約新臺幣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136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元，國發基金投資金額約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新臺幣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33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投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(1/5)</a:t>
            </a:r>
            <a:endParaRPr lang="zh-TW" altLang="en-US" dirty="0"/>
          </a:p>
        </p:txBody>
      </p:sp>
      <p:sp>
        <p:nvSpPr>
          <p:cNvPr id="31" name="Oval 78"/>
          <p:cNvSpPr>
            <a:spLocks noChangeArrowheads="1"/>
          </p:cNvSpPr>
          <p:nvPr/>
        </p:nvSpPr>
        <p:spPr bwMode="gray">
          <a:xfrm>
            <a:off x="4451337" y="1461514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pic>
        <p:nvPicPr>
          <p:cNvPr id="33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451337" y="1454066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AutoShape 52"/>
          <p:cNvSpPr>
            <a:spLocks noChangeArrowheads="1"/>
          </p:cNvSpPr>
          <p:nvPr/>
        </p:nvSpPr>
        <p:spPr bwMode="gray">
          <a:xfrm>
            <a:off x="4470387" y="1469905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/>
          </a:p>
        </p:txBody>
      </p:sp>
      <p:sp>
        <p:nvSpPr>
          <p:cNvPr id="35" name="Text Box 53"/>
          <p:cNvSpPr txBox="1">
            <a:spLocks noChangeArrowheads="1"/>
          </p:cNvSpPr>
          <p:nvPr/>
        </p:nvSpPr>
        <p:spPr bwMode="auto">
          <a:xfrm>
            <a:off x="4808820" y="1440210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推動成效</a:t>
            </a:r>
            <a:endParaRPr kumimoji="0" lang="zh-TW" altLang="en-US" sz="2400" b="1" kern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Oval 78"/>
          <p:cNvSpPr>
            <a:spLocks noChangeArrowheads="1"/>
          </p:cNvSpPr>
          <p:nvPr/>
        </p:nvSpPr>
        <p:spPr bwMode="gray">
          <a:xfrm>
            <a:off x="436261" y="1472407"/>
            <a:ext cx="411311" cy="372763"/>
          </a:xfrm>
          <a:prstGeom prst="ellipse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pic>
        <p:nvPicPr>
          <p:cNvPr id="38" name="Picture 79" descr="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gray">
          <a:xfrm>
            <a:off x="436261" y="1464959"/>
            <a:ext cx="408249" cy="3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52"/>
          <p:cNvSpPr>
            <a:spLocks noChangeArrowheads="1"/>
          </p:cNvSpPr>
          <p:nvPr/>
        </p:nvSpPr>
        <p:spPr bwMode="gray">
          <a:xfrm>
            <a:off x="455311" y="1480798"/>
            <a:ext cx="1800000" cy="364372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rgbClr val="6666FF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kern="0" smtClean="0">
              <a:solidFill>
                <a:schemeClr val="tx1"/>
              </a:solidFill>
            </a:endParaRPr>
          </a:p>
        </p:txBody>
      </p:sp>
      <p:sp>
        <p:nvSpPr>
          <p:cNvPr id="40" name="Text Box 53"/>
          <p:cNvSpPr txBox="1">
            <a:spLocks noChangeArrowheads="1"/>
          </p:cNvSpPr>
          <p:nvPr/>
        </p:nvSpPr>
        <p:spPr bwMode="auto">
          <a:xfrm>
            <a:off x="774694" y="1441578"/>
            <a:ext cx="1440000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CC99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endParaRPr kumimoji="0" lang="zh-TW" altLang="en-US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1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15649710"/>
              </p:ext>
            </p:extLst>
          </p:nvPr>
        </p:nvGraphicFramePr>
        <p:xfrm>
          <a:off x="5303710" y="3706215"/>
          <a:ext cx="3668838" cy="2474972"/>
        </p:xfrm>
        <a:graphic>
          <a:graphicData uri="http://schemas.openxmlformats.org/drawingml/2006/table">
            <a:tbl>
              <a:tblPr/>
              <a:tblGrid>
                <a:gridCol w="2506788"/>
                <a:gridCol w="1162050"/>
              </a:tblGrid>
              <a:tr h="405670">
                <a:tc>
                  <a:txBody>
                    <a:bodyPr/>
                    <a:lstStyle>
                      <a:lvl1pPr eaLnBrk="0" hangingPunct="0">
                        <a:defRPr kumimoji="1"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defRPr kumimoji="1" sz="2000">
                          <a:solidFill>
                            <a:srgbClr val="3333CC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defRPr kumimoji="1" sz="16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創投公司</a:t>
                      </a:r>
                    </a:p>
                  </a:txBody>
                  <a:tcPr marL="68577" marR="68577" marT="0" marB="0" anchor="ctr" horzOverflow="overflow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E2C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defRPr kumimoji="1" sz="2000">
                          <a:solidFill>
                            <a:srgbClr val="3333CC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defRPr kumimoji="1" sz="16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sz="1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投資金額</a:t>
                      </a:r>
                    </a:p>
                  </a:txBody>
                  <a:tcPr marL="68577" marR="68577" marT="0" marB="0" anchor="ctr" horzOverflow="overflow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AE2CA"/>
                    </a:solidFill>
                  </a:tcPr>
                </a:tc>
              </a:tr>
              <a:tr h="386231">
                <a:tc>
                  <a:txBody>
                    <a:bodyPr/>
                    <a:lstStyle/>
                    <a:p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美國矽谷「</a:t>
                      </a:r>
                      <a:r>
                        <a:rPr lang="en-US" altLang="zh-TW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500 Startups</a:t>
                      </a:r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」</a:t>
                      </a:r>
                      <a:endParaRPr lang="zh-TW" altLang="en-US" sz="16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1,500</a:t>
                      </a:r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萬美元</a:t>
                      </a:r>
                      <a:endParaRPr lang="zh-TW" altLang="en-US" sz="14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</a:tr>
              <a:tr h="386231">
                <a:tc>
                  <a:txBody>
                    <a:bodyPr/>
                    <a:lstStyle/>
                    <a:p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臺美合資「華美科技」</a:t>
                      </a:r>
                      <a:endParaRPr lang="zh-TW" altLang="en-US" sz="16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3,600</a:t>
                      </a:r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萬美元</a:t>
                      </a:r>
                      <a:endParaRPr lang="en-US" altLang="zh-TW" sz="1400" b="0" dirty="0" smtClean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6231">
                <a:tc>
                  <a:txBody>
                    <a:bodyPr/>
                    <a:lstStyle/>
                    <a:p>
                      <a:r>
                        <a:rPr lang="en-US" altLang="zh-TW" sz="1600" b="0" spc="-20" dirty="0" err="1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TransLink</a:t>
                      </a:r>
                      <a:r>
                        <a:rPr lang="zh-TW" altLang="en-US" sz="1600" b="0" spc="-2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600" b="0" spc="-2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Capital Partners </a:t>
                      </a:r>
                      <a:endParaRPr lang="zh-TW" altLang="en-US" sz="16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萬美元</a:t>
                      </a:r>
                      <a:endParaRPr lang="zh-TW" altLang="en-US" sz="14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</a:tr>
              <a:tr h="350929">
                <a:tc>
                  <a:txBody>
                    <a:bodyPr/>
                    <a:lstStyle/>
                    <a:p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國內知名加速器</a:t>
                      </a:r>
                      <a:r>
                        <a:rPr lang="en-US" altLang="zh-TW" sz="1600" b="0" dirty="0" err="1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AppWorks</a:t>
                      </a:r>
                      <a:r>
                        <a:rPr lang="zh-TW" altLang="en-US" sz="1600" b="0" spc="-10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「</a:t>
                      </a:r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本誠創投</a:t>
                      </a:r>
                      <a:r>
                        <a:rPr lang="zh-TW" altLang="en-US" sz="1600" b="0" spc="-10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」</a:t>
                      </a:r>
                      <a:endParaRPr lang="zh-TW" altLang="en-US" sz="16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新台幣</a:t>
                      </a:r>
                      <a:r>
                        <a:rPr lang="en-US" altLang="zh-TW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zh-TW" altLang="en-US" sz="14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</a:tr>
              <a:tr h="350929">
                <a:tc>
                  <a:txBody>
                    <a:bodyPr/>
                    <a:lstStyle/>
                    <a:p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日本「</a:t>
                      </a:r>
                      <a:r>
                        <a:rPr lang="en-US" altLang="zh-TW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Infinity</a:t>
                      </a:r>
                      <a:r>
                        <a:rPr lang="zh-TW" altLang="en-US" sz="16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」</a:t>
                      </a:r>
                      <a:endParaRPr lang="zh-TW" altLang="en-US" sz="16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1400" b="0" dirty="0" smtClean="0">
                          <a:solidFill>
                            <a:srgbClr val="16165D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萬美元</a:t>
                      </a:r>
                      <a:endParaRPr lang="zh-TW" altLang="en-US" sz="1400" b="0" dirty="0">
                        <a:solidFill>
                          <a:srgbClr val="16165D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4000" marR="54000" marT="36000" marB="3600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AF6"/>
                    </a:solidFill>
                  </a:tcPr>
                </a:tc>
              </a:tr>
            </a:tbl>
          </a:graphicData>
        </a:graphic>
      </p:graphicFrame>
      <p:grpSp>
        <p:nvGrpSpPr>
          <p:cNvPr id="16" name="群組 12"/>
          <p:cNvGrpSpPr>
            <a:grpSpLocks/>
          </p:cNvGrpSpPr>
          <p:nvPr/>
        </p:nvGrpSpPr>
        <p:grpSpPr bwMode="auto">
          <a:xfrm>
            <a:off x="74712" y="4080211"/>
            <a:ext cx="5314725" cy="2571517"/>
            <a:chOff x="-65687" y="1628091"/>
            <a:chExt cx="9308041" cy="4464643"/>
          </a:xfrm>
        </p:grpSpPr>
        <p:sp>
          <p:nvSpPr>
            <p:cNvPr id="17" name="Text Box 39"/>
            <p:cNvSpPr txBox="1">
              <a:spLocks noChangeArrowheads="1"/>
            </p:cNvSpPr>
            <p:nvPr/>
          </p:nvSpPr>
          <p:spPr bwMode="auto">
            <a:xfrm>
              <a:off x="6169813" y="5184324"/>
              <a:ext cx="3072541" cy="908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創投投資我國相關</a:t>
              </a:r>
              <a:r>
                <a:rPr kumimoji="0"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/>
              </a:r>
              <a:br>
                <a:rPr kumimoji="0"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</a:br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早期企業比率 </a:t>
              </a:r>
              <a:r>
                <a:rPr kumimoji="0"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(%)</a:t>
              </a:r>
              <a:endParaRPr kumimoji="0"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8" name="矩形 4"/>
            <p:cNvSpPr>
              <a:spLocks noChangeArrowheads="1"/>
            </p:cNvSpPr>
            <p:nvPr/>
          </p:nvSpPr>
          <p:spPr bwMode="auto">
            <a:xfrm>
              <a:off x="-65687" y="1628091"/>
              <a:ext cx="758552" cy="4274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國發基金獲利分享比率</a:t>
              </a:r>
              <a:r>
                <a:rPr kumimoji="0"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(%)</a:t>
              </a:r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 </a:t>
              </a:r>
            </a:p>
          </p:txBody>
        </p:sp>
        <p:cxnSp>
          <p:nvCxnSpPr>
            <p:cNvPr id="19" name="AutoShape 16"/>
            <p:cNvCxnSpPr>
              <a:cxnSpLocks noChangeShapeType="1"/>
            </p:cNvCxnSpPr>
            <p:nvPr/>
          </p:nvCxnSpPr>
          <p:spPr bwMode="auto">
            <a:xfrm>
              <a:off x="842388" y="5099004"/>
              <a:ext cx="8026118" cy="0"/>
            </a:xfrm>
            <a:prstGeom prst="straightConnector1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  <a:round/>
              <a:headEnd/>
              <a:tailEnd type="triangle" w="med" len="med"/>
            </a:ln>
            <a:effectLst/>
            <a:extLst/>
          </p:spPr>
        </p:cxnSp>
        <p:cxnSp>
          <p:nvCxnSpPr>
            <p:cNvPr id="20" name="AutoShape 19"/>
            <p:cNvCxnSpPr>
              <a:cxnSpLocks noChangeShapeType="1"/>
            </p:cNvCxnSpPr>
            <p:nvPr/>
          </p:nvCxnSpPr>
          <p:spPr bwMode="auto">
            <a:xfrm flipV="1">
              <a:off x="871492" y="1711248"/>
              <a:ext cx="4763" cy="3395110"/>
            </a:xfrm>
            <a:prstGeom prst="straightConnector1">
              <a:avLst/>
            </a:prstGeom>
            <a:noFill/>
            <a:ln w="38100">
              <a:solidFill>
                <a:schemeClr val="bg1">
                  <a:lumMod val="50000"/>
                </a:schemeClr>
              </a:solidFill>
              <a:round/>
              <a:headEnd/>
              <a:tailEnd type="triangle" w="med" len="med"/>
            </a:ln>
            <a:effectLst/>
            <a:extLst/>
          </p:spPr>
        </p:cxnSp>
        <p:cxnSp>
          <p:nvCxnSpPr>
            <p:cNvPr id="21" name="AutoShape 21"/>
            <p:cNvCxnSpPr>
              <a:cxnSpLocks noChangeShapeType="1"/>
            </p:cNvCxnSpPr>
            <p:nvPr/>
          </p:nvCxnSpPr>
          <p:spPr bwMode="auto">
            <a:xfrm>
              <a:off x="840321" y="5097130"/>
              <a:ext cx="1557598" cy="0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2" name="AutoShape 23"/>
            <p:cNvCxnSpPr>
              <a:cxnSpLocks noChangeShapeType="1"/>
            </p:cNvCxnSpPr>
            <p:nvPr/>
          </p:nvCxnSpPr>
          <p:spPr bwMode="auto">
            <a:xfrm flipV="1">
              <a:off x="2400300" y="4373617"/>
              <a:ext cx="1215881" cy="394326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3" name="AutoShape 26"/>
            <p:cNvCxnSpPr>
              <a:cxnSpLocks noChangeShapeType="1"/>
            </p:cNvCxnSpPr>
            <p:nvPr/>
          </p:nvCxnSpPr>
          <p:spPr bwMode="auto">
            <a:xfrm>
              <a:off x="6058338" y="2561807"/>
              <a:ext cx="1680545" cy="0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4" name="AutoShape 32"/>
            <p:cNvCxnSpPr>
              <a:cxnSpLocks noChangeShapeType="1"/>
            </p:cNvCxnSpPr>
            <p:nvPr/>
          </p:nvCxnSpPr>
          <p:spPr bwMode="auto">
            <a:xfrm flipV="1">
              <a:off x="2397919" y="2191082"/>
              <a:ext cx="0" cy="3256858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5" name="AutoShape 33"/>
            <p:cNvCxnSpPr>
              <a:cxnSpLocks noChangeShapeType="1"/>
            </p:cNvCxnSpPr>
            <p:nvPr/>
          </p:nvCxnSpPr>
          <p:spPr bwMode="auto">
            <a:xfrm flipV="1">
              <a:off x="6060448" y="1871828"/>
              <a:ext cx="0" cy="3256858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6" name="Rectangle 3"/>
            <p:cNvSpPr>
              <a:spLocks/>
            </p:cNvSpPr>
            <p:nvPr/>
          </p:nvSpPr>
          <p:spPr bwMode="auto">
            <a:xfrm>
              <a:off x="853255" y="3856627"/>
              <a:ext cx="1936769" cy="885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>
              <a:lvl1pPr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kumimoji="0"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&lt; </a:t>
              </a:r>
              <a:r>
                <a:rPr kumimoji="0"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30</a:t>
              </a:r>
              <a:r>
                <a:rPr kumimoji="0"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%</a:t>
              </a:r>
            </a:p>
            <a:p>
              <a:pPr eaLnBrk="1" hangingPunct="1"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kumimoji="0"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無</a:t>
              </a:r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獲利分享</a:t>
              </a:r>
              <a:endParaRPr kumimoji="0"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27" name="Rectangle 3"/>
            <p:cNvSpPr>
              <a:spLocks/>
            </p:cNvSpPr>
            <p:nvPr/>
          </p:nvSpPr>
          <p:spPr bwMode="auto">
            <a:xfrm>
              <a:off x="2397919" y="2473110"/>
              <a:ext cx="2871988" cy="1394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36000" tIns="36000" rIns="36000" bIns="36000">
              <a:spAutoFit/>
            </a:bodyPr>
            <a:lstStyle>
              <a:lvl1pPr marL="177800" indent="-1778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346200" algn="l"/>
                  <a:tab pos="1765300" algn="l"/>
                </a:tabLs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marL="0" indent="0" eaLnBrk="1" hangingPunct="1">
                <a:lnSpc>
                  <a:spcPct val="110000"/>
                </a:lnSpc>
              </a:pPr>
              <a:r>
                <a:rPr kumimoji="0"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「</a:t>
              </a:r>
              <a:r>
                <a:rPr kumimoji="0" lang="zh-TW" altLang="en-US" sz="14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投資我國相關早期企業</a:t>
              </a:r>
              <a:r>
                <a:rPr kumimoji="0" lang="zh-TW" altLang="en-US" sz="14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比率</a:t>
              </a:r>
              <a:r>
                <a:rPr kumimoji="0"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」</a:t>
              </a:r>
              <a:r>
                <a:rPr kumimoji="0"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愈高，獲利回饋愈高</a:t>
              </a:r>
            </a:p>
          </p:txBody>
        </p:sp>
        <p:sp>
          <p:nvSpPr>
            <p:cNvPr id="28" name="文字方塊 1"/>
            <p:cNvSpPr txBox="1">
              <a:spLocks noChangeArrowheads="1"/>
            </p:cNvSpPr>
            <p:nvPr/>
          </p:nvSpPr>
          <p:spPr bwMode="auto">
            <a:xfrm>
              <a:off x="517568" y="5149017"/>
              <a:ext cx="456071" cy="534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2" name="文字方塊 1"/>
            <p:cNvSpPr txBox="1">
              <a:spLocks noChangeArrowheads="1"/>
            </p:cNvSpPr>
            <p:nvPr/>
          </p:nvSpPr>
          <p:spPr bwMode="auto">
            <a:xfrm>
              <a:off x="2079188" y="5109298"/>
              <a:ext cx="607033" cy="534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30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6" name="文字方塊 1"/>
            <p:cNvSpPr txBox="1">
              <a:spLocks noChangeArrowheads="1"/>
            </p:cNvSpPr>
            <p:nvPr/>
          </p:nvSpPr>
          <p:spPr bwMode="auto">
            <a:xfrm>
              <a:off x="5762494" y="5129893"/>
              <a:ext cx="607033" cy="534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62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41" name="AutoShape 33"/>
            <p:cNvCxnSpPr>
              <a:cxnSpLocks noChangeShapeType="1"/>
            </p:cNvCxnSpPr>
            <p:nvPr/>
          </p:nvCxnSpPr>
          <p:spPr bwMode="auto">
            <a:xfrm flipV="1">
              <a:off x="4839604" y="2018567"/>
              <a:ext cx="0" cy="3256858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2" name="AutoShape 33"/>
            <p:cNvCxnSpPr>
              <a:cxnSpLocks noChangeShapeType="1"/>
            </p:cNvCxnSpPr>
            <p:nvPr/>
          </p:nvCxnSpPr>
          <p:spPr bwMode="auto">
            <a:xfrm flipV="1">
              <a:off x="3617906" y="2385079"/>
              <a:ext cx="0" cy="3256858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3" name="AutoShape 23"/>
            <p:cNvCxnSpPr>
              <a:cxnSpLocks noChangeShapeType="1"/>
            </p:cNvCxnSpPr>
            <p:nvPr/>
          </p:nvCxnSpPr>
          <p:spPr bwMode="auto">
            <a:xfrm flipV="1">
              <a:off x="3605126" y="3690171"/>
              <a:ext cx="1218928" cy="679192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4" name="AutoShape 23"/>
            <p:cNvCxnSpPr>
              <a:cxnSpLocks noChangeShapeType="1"/>
            </p:cNvCxnSpPr>
            <p:nvPr/>
          </p:nvCxnSpPr>
          <p:spPr bwMode="auto">
            <a:xfrm flipV="1">
              <a:off x="4818102" y="2561808"/>
              <a:ext cx="1266728" cy="1135750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5" name="文字方塊 1"/>
            <p:cNvSpPr txBox="1">
              <a:spLocks noChangeArrowheads="1"/>
            </p:cNvSpPr>
            <p:nvPr/>
          </p:nvSpPr>
          <p:spPr bwMode="auto">
            <a:xfrm>
              <a:off x="3309603" y="5101946"/>
              <a:ext cx="607033" cy="534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40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" name="文字方塊 1"/>
            <p:cNvSpPr txBox="1">
              <a:spLocks noChangeArrowheads="1"/>
            </p:cNvSpPr>
            <p:nvPr/>
          </p:nvSpPr>
          <p:spPr bwMode="auto">
            <a:xfrm>
              <a:off x="4559068" y="5107830"/>
              <a:ext cx="607033" cy="534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50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文字方塊 1"/>
            <p:cNvSpPr txBox="1">
              <a:spLocks noChangeArrowheads="1"/>
            </p:cNvSpPr>
            <p:nvPr/>
          </p:nvSpPr>
          <p:spPr bwMode="auto">
            <a:xfrm>
              <a:off x="320365" y="2433519"/>
              <a:ext cx="383470" cy="285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80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48" name="AutoShape 33"/>
            <p:cNvCxnSpPr>
              <a:cxnSpLocks noChangeShapeType="1"/>
            </p:cNvCxnSpPr>
            <p:nvPr/>
          </p:nvCxnSpPr>
          <p:spPr bwMode="auto">
            <a:xfrm flipV="1">
              <a:off x="692865" y="2561807"/>
              <a:ext cx="6065806" cy="0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9" name="文字方塊 1"/>
            <p:cNvSpPr txBox="1">
              <a:spLocks noChangeArrowheads="1"/>
            </p:cNvSpPr>
            <p:nvPr/>
          </p:nvSpPr>
          <p:spPr bwMode="auto">
            <a:xfrm>
              <a:off x="314351" y="4620922"/>
              <a:ext cx="383470" cy="285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>
                  <a:latin typeface="+mn-lt"/>
                  <a:ea typeface="+mn-ea"/>
                  <a:cs typeface="Arial" panose="020B0604020202020204" pitchFamily="34" charset="0"/>
                </a:rPr>
                <a:t>15</a:t>
              </a:r>
              <a:endParaRPr kumimoji="0" lang="zh-TW" altLang="en-US" sz="140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50" name="AutoShape 33"/>
            <p:cNvCxnSpPr>
              <a:cxnSpLocks noChangeShapeType="1"/>
            </p:cNvCxnSpPr>
            <p:nvPr/>
          </p:nvCxnSpPr>
          <p:spPr bwMode="auto">
            <a:xfrm flipV="1">
              <a:off x="692865" y="4778836"/>
              <a:ext cx="6065807" cy="0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1" name="AutoShape 33"/>
            <p:cNvCxnSpPr>
              <a:cxnSpLocks noChangeShapeType="1"/>
            </p:cNvCxnSpPr>
            <p:nvPr/>
          </p:nvCxnSpPr>
          <p:spPr bwMode="auto">
            <a:xfrm flipV="1">
              <a:off x="692865" y="4386665"/>
              <a:ext cx="6065807" cy="0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2" name="AutoShape 33"/>
            <p:cNvCxnSpPr>
              <a:cxnSpLocks noChangeShapeType="1"/>
            </p:cNvCxnSpPr>
            <p:nvPr/>
          </p:nvCxnSpPr>
          <p:spPr bwMode="auto">
            <a:xfrm flipV="1">
              <a:off x="704088" y="3688700"/>
              <a:ext cx="6065807" cy="0"/>
            </a:xfrm>
            <a:prstGeom prst="straightConnector1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3" name="文字方塊 1"/>
            <p:cNvSpPr txBox="1">
              <a:spLocks noChangeArrowheads="1"/>
            </p:cNvSpPr>
            <p:nvPr/>
          </p:nvSpPr>
          <p:spPr bwMode="auto">
            <a:xfrm>
              <a:off x="319114" y="3508832"/>
              <a:ext cx="383470" cy="285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>
                  <a:latin typeface="+mn-lt"/>
                  <a:ea typeface="+mn-ea"/>
                  <a:cs typeface="Arial" panose="020B0604020202020204" pitchFamily="34" charset="0"/>
                </a:rPr>
                <a:t>50</a:t>
              </a:r>
              <a:endParaRPr kumimoji="0" lang="zh-TW" altLang="en-US" sz="140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文字方塊 1"/>
            <p:cNvSpPr txBox="1">
              <a:spLocks noChangeArrowheads="1"/>
            </p:cNvSpPr>
            <p:nvPr/>
          </p:nvSpPr>
          <p:spPr bwMode="auto">
            <a:xfrm>
              <a:off x="314016" y="4242870"/>
              <a:ext cx="383470" cy="285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en-US" altLang="zh-TW" sz="1400" dirty="0">
                  <a:latin typeface="+mn-lt"/>
                  <a:ea typeface="+mn-ea"/>
                  <a:cs typeface="Arial" panose="020B0604020202020204" pitchFamily="34" charset="0"/>
                </a:rPr>
                <a:t>30</a:t>
              </a:r>
              <a:endParaRPr kumimoji="0" lang="zh-TW" altLang="en-US" sz="1400" dirty="0"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5" name="Rectangle 3"/>
          <p:cNvSpPr>
            <a:spLocks/>
          </p:cNvSpPr>
          <p:nvPr/>
        </p:nvSpPr>
        <p:spPr bwMode="auto">
          <a:xfrm>
            <a:off x="3477497" y="4601005"/>
            <a:ext cx="1254109" cy="80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36000" rIns="36000" bIns="36000">
            <a:spAutoFit/>
          </a:bodyPr>
          <a:lstStyle>
            <a:lvl1pPr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6200" algn="l"/>
                <a:tab pos="1765300" algn="l"/>
              </a:tabLs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kumimoji="0"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為免</a:t>
            </a:r>
            <a:r>
              <a:rPr kumimoji="0"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過度</a:t>
            </a:r>
            <a:r>
              <a:rPr kumimoji="0"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稀釋國發基金獲利，設定最高</a:t>
            </a:r>
            <a:r>
              <a:rPr kumimoji="0"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80</a:t>
            </a:r>
            <a:r>
              <a:rPr kumimoji="0"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%</a:t>
            </a:r>
            <a:endParaRPr kumimoji="0"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50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12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8170"/>
            <a:ext cx="6700873" cy="412934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二</a:t>
            </a: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、臺灣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矽谷科技基金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科技部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/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國發基金</a:t>
            </a:r>
            <a:r>
              <a:rPr lang="en-US" altLang="zh-TW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  <a:endParaRPr lang="en-US" altLang="zh-TW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276" y="2227184"/>
            <a:ext cx="774413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月通過作業要點，額度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1.2 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億美元，為期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 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投資臺灣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與美國矽谷相關新創事業達一定比例，政府提供獲利分享，最高讓利 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80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</a:p>
          <a:p>
            <a:pPr marL="342900" indent="-342900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符合獲利分享被投資公司</a:t>
            </a:r>
            <a:r>
              <a:rPr lang="zh-TW" altLang="en-US" sz="2200" dirty="0" smtClean="0">
                <a:latin typeface="微軟正黑體"/>
                <a:ea typeface="微軟正黑體"/>
              </a:rPr>
              <a:t>，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限科技產業</a:t>
            </a:r>
            <a:r>
              <a:rPr lang="zh-TW" altLang="en-US" sz="2200" dirty="0" smtClean="0">
                <a:latin typeface="微軟正黑體"/>
                <a:ea typeface="微軟正黑體"/>
              </a:rPr>
              <a:t>，分四類，並加重在矽谷設據點之權數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1036" y="5459979"/>
            <a:ext cx="7808374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25" indent="-238125" algn="just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家美國矽谷創投申請，並有多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創投洽詢中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投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(2/5)</a:t>
            </a:r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690139" y="4907310"/>
            <a:ext cx="1835162" cy="461665"/>
            <a:chOff x="388635" y="5267317"/>
            <a:chExt cx="1835162" cy="461665"/>
          </a:xfrm>
        </p:grpSpPr>
        <p:sp>
          <p:nvSpPr>
            <p:cNvPr id="31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33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736592" y="5267317"/>
              <a:ext cx="1487205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推動成效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1036" y="1651128"/>
            <a:ext cx="1925938" cy="461665"/>
            <a:chOff x="541036" y="1413003"/>
            <a:chExt cx="1925938" cy="461665"/>
          </a:xfrm>
        </p:grpSpPr>
        <p:sp>
          <p:nvSpPr>
            <p:cNvPr id="37" name="Oval 78"/>
            <p:cNvSpPr>
              <a:spLocks noChangeArrowheads="1"/>
            </p:cNvSpPr>
            <p:nvPr/>
          </p:nvSpPr>
          <p:spPr bwMode="gray">
            <a:xfrm>
              <a:off x="541036" y="1443832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pic>
          <p:nvPicPr>
            <p:cNvPr id="38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41036" y="1436384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AutoShape 52"/>
            <p:cNvSpPr>
              <a:spLocks noChangeArrowheads="1"/>
            </p:cNvSpPr>
            <p:nvPr/>
          </p:nvSpPr>
          <p:spPr bwMode="gray">
            <a:xfrm>
              <a:off x="560086" y="1452223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sp>
          <p:nvSpPr>
            <p:cNvPr id="40" name="Text Box 53"/>
            <p:cNvSpPr txBox="1">
              <a:spLocks noChangeArrowheads="1"/>
            </p:cNvSpPr>
            <p:nvPr/>
          </p:nvSpPr>
          <p:spPr bwMode="auto">
            <a:xfrm>
              <a:off x="888993" y="1413003"/>
              <a:ext cx="1577981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重點內容</a:t>
              </a:r>
              <a:endParaRPr kumimoji="0"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5726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13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7016"/>
            <a:ext cx="3310522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三</a:t>
            </a: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創櫃板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金管會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</a:p>
        </p:txBody>
      </p:sp>
      <p:sp>
        <p:nvSpPr>
          <p:cNvPr id="2" name="矩形 1"/>
          <p:cNvSpPr/>
          <p:nvPr/>
        </p:nvSpPr>
        <p:spPr>
          <a:xfrm>
            <a:off x="605276" y="1912859"/>
            <a:ext cx="4030333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提供具創新、創意構想之非公開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發行公司，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小規模向大眾股權籌資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免費輔導，如會計、內控等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免公開發行，籌資成本低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37087" y="1897629"/>
            <a:ext cx="429261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25" indent="-238125" algn="just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103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月開辦，至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日，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163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家申請，輔導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38125" indent="-238125" algn="just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67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家籌資，金額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元，其中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家已補公開發行</a:t>
            </a:r>
            <a:r>
              <a:rPr lang="zh-TW" altLang="en-US" sz="2200" dirty="0" smtClean="0">
                <a:latin typeface="微軟正黑體"/>
                <a:ea typeface="微軟正黑體"/>
              </a:rPr>
              <a:t>，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轉申請上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櫃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投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(3/5)</a:t>
            </a:r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4719345" y="1466942"/>
            <a:ext cx="1817794" cy="461665"/>
            <a:chOff x="388635" y="5257792"/>
            <a:chExt cx="1747050" cy="461665"/>
          </a:xfrm>
        </p:grpSpPr>
        <p:sp>
          <p:nvSpPr>
            <p:cNvPr id="31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33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747601" y="5257792"/>
              <a:ext cx="1368000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推動成效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1036" y="1451103"/>
            <a:ext cx="1954513" cy="461665"/>
            <a:chOff x="541036" y="1422528"/>
            <a:chExt cx="1954513" cy="461665"/>
          </a:xfrm>
        </p:grpSpPr>
        <p:sp>
          <p:nvSpPr>
            <p:cNvPr id="37" name="Oval 78"/>
            <p:cNvSpPr>
              <a:spLocks noChangeArrowheads="1"/>
            </p:cNvSpPr>
            <p:nvPr/>
          </p:nvSpPr>
          <p:spPr bwMode="gray">
            <a:xfrm>
              <a:off x="541036" y="1443832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pic>
          <p:nvPicPr>
            <p:cNvPr id="38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41036" y="1436384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AutoShape 52"/>
            <p:cNvSpPr>
              <a:spLocks noChangeArrowheads="1"/>
            </p:cNvSpPr>
            <p:nvPr/>
          </p:nvSpPr>
          <p:spPr bwMode="gray">
            <a:xfrm>
              <a:off x="560086" y="1452223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sp>
          <p:nvSpPr>
            <p:cNvPr id="40" name="Text Box 53"/>
            <p:cNvSpPr txBox="1">
              <a:spLocks noChangeArrowheads="1"/>
            </p:cNvSpPr>
            <p:nvPr/>
          </p:nvSpPr>
          <p:spPr bwMode="auto">
            <a:xfrm>
              <a:off x="898518" y="1422528"/>
              <a:ext cx="1597031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重點內容</a:t>
              </a:r>
              <a:endParaRPr kumimoji="0"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17" name="圖表 16"/>
          <p:cNvGraphicFramePr/>
          <p:nvPr>
            <p:extLst>
              <p:ext uri="{D42A27DB-BD31-4B8C-83A1-F6EECF244321}">
                <p14:modId xmlns:p14="http://schemas.microsoft.com/office/powerpoint/2010/main" xmlns="" val="2315636152"/>
              </p:ext>
            </p:extLst>
          </p:nvPr>
        </p:nvGraphicFramePr>
        <p:xfrm>
          <a:off x="1424086" y="4055165"/>
          <a:ext cx="6781660" cy="2456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45067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14</a:t>
            </a:fld>
            <a:endParaRPr lang="zh-TW" altLang="en-US" dirty="0"/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投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(4/5)</a:t>
            </a:r>
            <a:endParaRPr lang="zh-TW" altLang="en-US" dirty="0"/>
          </a:p>
        </p:txBody>
      </p:sp>
      <p:grpSp>
        <p:nvGrpSpPr>
          <p:cNvPr id="18" name="群組 17"/>
          <p:cNvGrpSpPr/>
          <p:nvPr/>
        </p:nvGrpSpPr>
        <p:grpSpPr>
          <a:xfrm>
            <a:off x="460400" y="1043270"/>
            <a:ext cx="1850729" cy="461665"/>
            <a:chOff x="388635" y="5267317"/>
            <a:chExt cx="1850729" cy="461665"/>
          </a:xfrm>
        </p:grpSpPr>
        <p:sp>
          <p:nvSpPr>
            <p:cNvPr id="19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20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sz="2000" kern="0" smtClean="0"/>
            </a:p>
          </p:txBody>
        </p:sp>
        <p:sp>
          <p:nvSpPr>
            <p:cNvPr id="22" name="Text Box 53"/>
            <p:cNvSpPr txBox="1">
              <a:spLocks noChangeArrowheads="1"/>
            </p:cNvSpPr>
            <p:nvPr/>
          </p:nvSpPr>
          <p:spPr bwMode="auto">
            <a:xfrm>
              <a:off x="746118" y="5267317"/>
              <a:ext cx="1493246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投資案例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72239" y="1600574"/>
            <a:ext cx="4418811" cy="32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fontAlgn="t">
              <a:lnSpc>
                <a:spcPct val="120000"/>
              </a:lnSpc>
              <a:spcAft>
                <a:spcPts val="900"/>
              </a:spcAft>
            </a:pPr>
            <a:r>
              <a:rPr lang="en-US" altLang="zh-TW" sz="2400" b="1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400" b="1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邑錡</a:t>
            </a:r>
            <a:endParaRPr lang="en-US" altLang="zh-TW" sz="2400" b="1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54038" indent="-315913" fontAlgn="t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TW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第一波登錄創櫃板公司之一，主要生產縮時攝影機、數位電子貓眼及動態感應</a:t>
            </a:r>
            <a:r>
              <a:rPr lang="zh-TW" altLang="en-US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相機</a:t>
            </a:r>
            <a:endParaRPr lang="en-US" altLang="zh-TW" sz="2200" dirty="0" smtClean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54038" indent="-315913" fontAlgn="t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TW" sz="22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2)</a:t>
            </a:r>
            <a:r>
              <a:rPr lang="zh-TW" altLang="en-US" sz="22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充分運用櫃買中心多層次資本市場創櫃、公開發行、興櫃及上櫃之一條龍服務</a:t>
            </a:r>
            <a:endParaRPr lang="en-US" altLang="zh-TW" sz="22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438649" y="1591049"/>
            <a:ext cx="4552951" cy="3242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fontAlgn="t">
              <a:lnSpc>
                <a:spcPct val="120000"/>
              </a:lnSpc>
              <a:spcBef>
                <a:spcPts val="1200"/>
              </a:spcBef>
              <a:spcAft>
                <a:spcPts val="900"/>
              </a:spcAft>
            </a:pPr>
            <a:r>
              <a:rPr lang="en-US" altLang="zh-TW" sz="2400" b="1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400" b="1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r>
              <a:rPr lang="zh-TW" altLang="en-US" sz="2400" b="1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扶</a:t>
            </a:r>
            <a:endParaRPr lang="zh-TW" altLang="zh-TW" sz="2000" b="1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2925" indent="-339725" algn="just" defTabSz="1079500" fontAlgn="ctr">
              <a:lnSpc>
                <a:spcPct val="120000"/>
              </a:lnSpc>
              <a:spcAft>
                <a:spcPts val="600"/>
              </a:spcAft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台灣第一家民營復康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巴士</a:t>
            </a:r>
            <a:r>
              <a:rPr lang="zh-TW" altLang="en-US" sz="2200" dirty="0" smtClean="0">
                <a:latin typeface="微軟正黑體"/>
                <a:ea typeface="微軟正黑體"/>
              </a:rPr>
              <a:t>，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首創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輪椅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接送服務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四大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創新特點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身份、區域</a:t>
            </a:r>
            <a:r>
              <a:rPr lang="zh-TW" altLang="en-US" sz="2200" dirty="0" smtClean="0">
                <a:latin typeface="新細明體"/>
                <a:ea typeface="新細明體"/>
              </a:rPr>
              <a:t>、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用途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不受限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446088" indent="-242888" defTabSz="1079500" fontAlgn="ctr">
              <a:lnSpc>
                <a:spcPct val="120000"/>
              </a:lnSpc>
              <a:spcAft>
                <a:spcPts val="600"/>
              </a:spcAft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第一家登錄創櫃板之社會企業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2925" indent="-339725" defTabSz="1079500" fontAlgn="ctr">
              <a:lnSpc>
                <a:spcPct val="120000"/>
              </a:lnSpc>
              <a:spcAft>
                <a:spcPts val="600"/>
              </a:spcAft>
            </a:pP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登錄後與同受創櫃板輔導的樂齡公司異業結盟，推廣輔具</a:t>
            </a:r>
            <a:endParaRPr lang="zh-TW" altLang="zh-TW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7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1710" y="1327524"/>
            <a:ext cx="7191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5865" y="1110005"/>
            <a:ext cx="8096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" name="群組 55"/>
          <p:cNvGrpSpPr/>
          <p:nvPr/>
        </p:nvGrpSpPr>
        <p:grpSpPr>
          <a:xfrm>
            <a:off x="544189" y="4994426"/>
            <a:ext cx="3952981" cy="1408277"/>
            <a:chOff x="426079" y="4722011"/>
            <a:chExt cx="3952981" cy="1408277"/>
          </a:xfrm>
        </p:grpSpPr>
        <p:cxnSp>
          <p:nvCxnSpPr>
            <p:cNvPr id="8" name="直線接點 7"/>
            <p:cNvCxnSpPr/>
            <p:nvPr/>
          </p:nvCxnSpPr>
          <p:spPr>
            <a:xfrm>
              <a:off x="426079" y="5464297"/>
              <a:ext cx="3952981" cy="0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32" name="矩形 31"/>
            <p:cNvSpPr/>
            <p:nvPr/>
          </p:nvSpPr>
          <p:spPr>
            <a:xfrm>
              <a:off x="496715" y="4730057"/>
              <a:ext cx="722485" cy="595923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spcAft>
                  <a:spcPts val="900"/>
                </a:spcAft>
              </a:pP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登錄</a:t>
              </a:r>
              <a: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</a:t>
              </a:r>
              <a:r>
                <a:rPr lang="zh-TW" altLang="en-US" sz="17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櫃</a:t>
              </a: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板</a:t>
              </a:r>
              <a:endParaRPr lang="en-US" altLang="zh-TW" sz="17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742176" y="4730057"/>
              <a:ext cx="540000" cy="595923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spcAft>
                  <a:spcPts val="900"/>
                </a:spcAft>
              </a:pP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公開</a:t>
              </a:r>
              <a: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發行</a:t>
              </a:r>
              <a:endParaRPr lang="en-US" altLang="zh-TW" sz="17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310234" y="4730057"/>
              <a:ext cx="680616" cy="595923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algn="ctr" defTabSz="1079500" fontAlgn="ctr">
                <a:spcAft>
                  <a:spcPts val="900"/>
                </a:spcAft>
              </a:pP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登錄</a:t>
              </a:r>
              <a: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7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興櫃</a:t>
              </a:r>
              <a:endParaRPr lang="en-US" altLang="zh-TW" sz="17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3493515" y="4722011"/>
              <a:ext cx="821266" cy="595923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spcAft>
                  <a:spcPts val="900"/>
                </a:spcAft>
              </a:pPr>
              <a:r>
                <a:rPr lang="zh-TW" altLang="en-US" sz="17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通過上櫃審議</a:t>
              </a:r>
              <a:endParaRPr lang="en-US" altLang="zh-TW" sz="17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96715" y="5466654"/>
              <a:ext cx="722485" cy="663634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lnSpc>
                  <a:spcPct val="120000"/>
                </a:lnSpc>
                <a:spcAft>
                  <a:spcPts val="900"/>
                </a:spcAft>
              </a:pP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103</a:t>
              </a:r>
              <a:r>
                <a:rPr lang="zh-TW" altLang="en-US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2/21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742177" y="5466654"/>
              <a:ext cx="540000" cy="663634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lnSpc>
                  <a:spcPct val="120000"/>
                </a:lnSpc>
                <a:spcAft>
                  <a:spcPts val="900"/>
                </a:spcAft>
              </a:pP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11/6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2310234" y="5466654"/>
              <a:ext cx="680616" cy="663634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lnSpc>
                  <a:spcPct val="120000"/>
                </a:lnSpc>
                <a:spcAft>
                  <a:spcPts val="900"/>
                </a:spcAft>
              </a:pP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12/26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3493515" y="5458608"/>
              <a:ext cx="821266" cy="663634"/>
            </a:xfrm>
            <a:prstGeom prst="rect">
              <a:avLst/>
            </a:prstGeom>
          </p:spPr>
          <p:txBody>
            <a:bodyPr wrap="square" lIns="36000" tIns="36000" rIns="36000" bIns="36000" anchor="ctr" anchorCtr="0">
              <a:spAutoFit/>
            </a:bodyPr>
            <a:lstStyle/>
            <a:p>
              <a:pPr defTabSz="1079500" fontAlgn="ctr">
                <a:lnSpc>
                  <a:spcPct val="120000"/>
                </a:lnSpc>
                <a:spcAft>
                  <a:spcPts val="900"/>
                </a:spcAft>
              </a:pP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104</a:t>
              </a:r>
              <a:r>
                <a:rPr lang="zh-TW" altLang="en-US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10/12</a:t>
              </a:r>
            </a:p>
          </p:txBody>
        </p:sp>
        <p:cxnSp>
          <p:nvCxnSpPr>
            <p:cNvPr id="10" name="直線接點 9"/>
            <p:cNvCxnSpPr>
              <a:stCxn id="32" idx="2"/>
              <a:endCxn id="44" idx="0"/>
            </p:cNvCxnSpPr>
            <p:nvPr/>
          </p:nvCxnSpPr>
          <p:spPr>
            <a:xfrm>
              <a:off x="857958" y="5325980"/>
              <a:ext cx="0" cy="140674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>
              <a:stCxn id="41" idx="2"/>
              <a:endCxn id="45" idx="0"/>
            </p:cNvCxnSpPr>
            <p:nvPr/>
          </p:nvCxnSpPr>
          <p:spPr>
            <a:xfrm>
              <a:off x="2012176" y="5325980"/>
              <a:ext cx="1" cy="140674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0" name="直線接點 49"/>
            <p:cNvCxnSpPr>
              <a:stCxn id="42" idx="2"/>
              <a:endCxn id="46" idx="0"/>
            </p:cNvCxnSpPr>
            <p:nvPr/>
          </p:nvCxnSpPr>
          <p:spPr>
            <a:xfrm>
              <a:off x="2650542" y="5325980"/>
              <a:ext cx="0" cy="140674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3" name="直線接點 52"/>
            <p:cNvCxnSpPr>
              <a:stCxn id="43" idx="2"/>
              <a:endCxn id="47" idx="0"/>
            </p:cNvCxnSpPr>
            <p:nvPr/>
          </p:nvCxnSpPr>
          <p:spPr>
            <a:xfrm>
              <a:off x="3904148" y="5317934"/>
              <a:ext cx="0" cy="140674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29" name="圖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8291" y="4876833"/>
            <a:ext cx="2574286" cy="155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1420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15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7016"/>
            <a:ext cx="5824030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四、開放民間股權群眾募資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(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金管會</a:t>
            </a:r>
            <a:r>
              <a:rPr lang="en-US" altLang="zh-TW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)</a:t>
            </a:r>
          </a:p>
        </p:txBody>
      </p:sp>
      <p:sp>
        <p:nvSpPr>
          <p:cNvPr id="2" name="矩形 1"/>
          <p:cNvSpPr/>
          <p:nvPr/>
        </p:nvSpPr>
        <p:spPr>
          <a:xfrm>
            <a:off x="557651" y="2027159"/>
            <a:ext cx="4357250" cy="3651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除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創櫃板外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，開放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符合一定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資格業者，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得經營股權性質群眾募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適用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對象：資本額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3,000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下未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公開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發行公司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募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資額：一年不超過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1,500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     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額：單一募資案投資上限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</a:p>
          <a:p>
            <a:pPr>
              <a:lnSpc>
                <a:spcPct val="130000"/>
              </a:lnSpc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萬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、每一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平台投資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  <a:defRPr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限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</a:p>
        </p:txBody>
      </p:sp>
      <p:sp>
        <p:nvSpPr>
          <p:cNvPr id="3" name="矩形 2"/>
          <p:cNvSpPr/>
          <p:nvPr/>
        </p:nvSpPr>
        <p:spPr>
          <a:xfrm>
            <a:off x="4803762" y="2034342"/>
            <a:ext cx="4125553" cy="136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25" indent="-238125" algn="just"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日開放，目前有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業者提出申請，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其中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已核准，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家開辦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創業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投</a:t>
            </a:r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資</a:t>
            </a:r>
            <a:r>
              <a:rPr lang="en-US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(5/5)</a:t>
            </a:r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4784712" y="1497360"/>
            <a:ext cx="1920887" cy="461665"/>
            <a:chOff x="388635" y="5257792"/>
            <a:chExt cx="1920887" cy="461665"/>
          </a:xfrm>
        </p:grpSpPr>
        <p:sp>
          <p:nvSpPr>
            <p:cNvPr id="31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33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727067" y="5257792"/>
              <a:ext cx="1582455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TW" altLang="en-US" sz="2400" b="1" kern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推動成效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1036" y="1508253"/>
            <a:ext cx="1830689" cy="461665"/>
            <a:chOff x="541036" y="1422528"/>
            <a:chExt cx="1830689" cy="461665"/>
          </a:xfrm>
        </p:grpSpPr>
        <p:sp>
          <p:nvSpPr>
            <p:cNvPr id="37" name="Oval 78"/>
            <p:cNvSpPr>
              <a:spLocks noChangeArrowheads="1"/>
            </p:cNvSpPr>
            <p:nvPr/>
          </p:nvSpPr>
          <p:spPr bwMode="gray">
            <a:xfrm>
              <a:off x="541036" y="1443832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pic>
          <p:nvPicPr>
            <p:cNvPr id="38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41036" y="1436384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AutoShape 52"/>
            <p:cNvSpPr>
              <a:spLocks noChangeArrowheads="1"/>
            </p:cNvSpPr>
            <p:nvPr/>
          </p:nvSpPr>
          <p:spPr bwMode="gray">
            <a:xfrm>
              <a:off x="560086" y="1452223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sp>
          <p:nvSpPr>
            <p:cNvPr id="40" name="Text Box 53"/>
            <p:cNvSpPr txBox="1">
              <a:spLocks noChangeArrowheads="1"/>
            </p:cNvSpPr>
            <p:nvPr/>
          </p:nvSpPr>
          <p:spPr bwMode="auto">
            <a:xfrm>
              <a:off x="879469" y="1422528"/>
              <a:ext cx="1492256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重點內容</a:t>
              </a:r>
              <a:endParaRPr kumimoji="0"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28951" y="5716119"/>
            <a:ext cx="3619199" cy="694206"/>
            <a:chOff x="5927086" y="1088757"/>
            <a:chExt cx="3351335" cy="474662"/>
          </a:xfrm>
        </p:grpSpPr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7086" y="1088757"/>
              <a:ext cx="1522535" cy="474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8832" y="1118919"/>
              <a:ext cx="1689589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群組 20"/>
          <p:cNvGrpSpPr/>
          <p:nvPr/>
        </p:nvGrpSpPr>
        <p:grpSpPr>
          <a:xfrm>
            <a:off x="4914901" y="3124200"/>
            <a:ext cx="4062534" cy="3132855"/>
            <a:chOff x="5051931" y="2044340"/>
            <a:chExt cx="3925503" cy="3768785"/>
          </a:xfrm>
        </p:grpSpPr>
        <p:pic>
          <p:nvPicPr>
            <p:cNvPr id="22" name="Picture 4" descr="C:\Program Files\Microsoft Office\MEDIA\CAGCAT10\j0229389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1931" y="2044340"/>
              <a:ext cx="3925503" cy="3565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" descr="D:\曉盈\創櫃板\01.開放平台業者經營股權群眾募資\104.7.10創櫃博覽會暨啟動典禮\0217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8527" y="2466603"/>
              <a:ext cx="3661130" cy="2756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文字方塊 23"/>
            <p:cNvSpPr txBox="1"/>
            <p:nvPr/>
          </p:nvSpPr>
          <p:spPr>
            <a:xfrm>
              <a:off x="5498069" y="5405849"/>
              <a:ext cx="3033226" cy="4072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TW" sz="1600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104.7.12</a:t>
              </a:r>
              <a:r>
                <a:rPr lang="zh-TW" altLang="en-US" sz="1600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股權群募業務啟動典禮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15528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16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7016"/>
            <a:ext cx="6647974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一</a:t>
            </a: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、公司法增訂閉鎖性股份有限公司專</a:t>
            </a:r>
            <a:r>
              <a:rPr lang="zh-TW" altLang="en-US" sz="2800" b="1" dirty="0" smtClean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節</a:t>
            </a:r>
            <a:endParaRPr lang="en-US" altLang="zh-TW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276" y="2055734"/>
            <a:ext cx="4198486" cy="3580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允許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信用、勞務出資</a:t>
            </a: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特別股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多樣性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股權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安排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彈性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可轉換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公司債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便利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可透過群眾募資平台募資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可採發行無面額發行股票</a:t>
            </a: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允許彈性開會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如視訊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股東可訂表決權拘束契約或表決權信託</a:t>
            </a:r>
          </a:p>
        </p:txBody>
      </p:sp>
      <p:sp>
        <p:nvSpPr>
          <p:cNvPr id="3" name="矩形 2"/>
          <p:cNvSpPr/>
          <p:nvPr/>
        </p:nvSpPr>
        <p:spPr>
          <a:xfrm>
            <a:off x="4803762" y="2002404"/>
            <a:ext cx="4016388" cy="285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日立法院三讀通過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日施行</a:t>
            </a:r>
          </a:p>
          <a:p>
            <a:pPr marL="365125" indent="-365125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經濟部已於「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全國商工行政服務入口網」建置「閉鎖性公司專區」提供：相關法規、登記書表、閉鎖性公司名錄、常用問題等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籌</a:t>
            </a:r>
            <a:r>
              <a:rPr lang="zh-TW" altLang="en-US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資法規</a:t>
            </a:r>
            <a:r>
              <a:rPr lang="en-US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(1/2)</a:t>
            </a:r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4784712" y="1506885"/>
            <a:ext cx="1747050" cy="461665"/>
            <a:chOff x="388635" y="5267317"/>
            <a:chExt cx="1747050" cy="461665"/>
          </a:xfrm>
        </p:grpSpPr>
        <p:sp>
          <p:nvSpPr>
            <p:cNvPr id="31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33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765168" y="5267317"/>
              <a:ext cx="1368000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進度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1036" y="1508253"/>
            <a:ext cx="1878314" cy="461665"/>
            <a:chOff x="541036" y="1422528"/>
            <a:chExt cx="1878314" cy="461665"/>
          </a:xfrm>
        </p:grpSpPr>
        <p:sp>
          <p:nvSpPr>
            <p:cNvPr id="37" name="Oval 78"/>
            <p:cNvSpPr>
              <a:spLocks noChangeArrowheads="1"/>
            </p:cNvSpPr>
            <p:nvPr/>
          </p:nvSpPr>
          <p:spPr bwMode="gray">
            <a:xfrm>
              <a:off x="541036" y="1443832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pic>
          <p:nvPicPr>
            <p:cNvPr id="38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41036" y="1436384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AutoShape 52"/>
            <p:cNvSpPr>
              <a:spLocks noChangeArrowheads="1"/>
            </p:cNvSpPr>
            <p:nvPr/>
          </p:nvSpPr>
          <p:spPr bwMode="gray">
            <a:xfrm>
              <a:off x="560086" y="1452223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sp>
          <p:nvSpPr>
            <p:cNvPr id="40" name="Text Box 53"/>
            <p:cNvSpPr txBox="1">
              <a:spLocks noChangeArrowheads="1"/>
            </p:cNvSpPr>
            <p:nvPr/>
          </p:nvSpPr>
          <p:spPr bwMode="auto">
            <a:xfrm>
              <a:off x="888994" y="1422528"/>
              <a:ext cx="1530356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重點內容</a:t>
              </a:r>
              <a:endParaRPr kumimoji="0"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3710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</p:spPr>
        <p:txBody>
          <a:bodyPr/>
          <a:lstStyle/>
          <a:p>
            <a:pPr algn="ctr"/>
            <a:fld id="{C7024E13-29F1-4D11-A106-D3F56B743DA7}" type="slidenum">
              <a:rPr lang="zh-TW" altLang="en-US"/>
              <a:pPr algn="ctr"/>
              <a:t>17</a:t>
            </a:fld>
            <a:endParaRPr lang="zh-TW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334661" y="997016"/>
            <a:ext cx="2698175" cy="415242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>
                <a:solidFill>
                  <a:srgbClr val="0691B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二、有限合夥法</a:t>
            </a:r>
            <a:endParaRPr lang="en-US" altLang="zh-TW" sz="2800" b="1" dirty="0">
              <a:solidFill>
                <a:srgbClr val="0691B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275" y="1970009"/>
            <a:ext cx="8186299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增加新型態商業經營模式之選擇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賦予法人格營利事業組織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尊重契約自由及私法自治精神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一人以上普通合夥人，與一人以上有限合夥人，互約出資組織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普通合夥人實際經營業務，對不足清償債務負連帶責任；有限合夥人僅就出資為限負其責任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允許普通合夥人以信用及勞務出資</a:t>
            </a:r>
          </a:p>
        </p:txBody>
      </p:sp>
      <p:sp>
        <p:nvSpPr>
          <p:cNvPr id="3" name="矩形 2"/>
          <p:cNvSpPr/>
          <p:nvPr/>
        </p:nvSpPr>
        <p:spPr>
          <a:xfrm>
            <a:off x="605276" y="5326629"/>
            <a:ext cx="7929124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日行政院通過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日立法院通過</a:t>
            </a:r>
          </a:p>
          <a:p>
            <a:pPr marL="365125" indent="-365125"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訂定子法中，預計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月施行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295200" y="266400"/>
            <a:ext cx="7883747" cy="590931"/>
          </a:xfrm>
        </p:spPr>
        <p:txBody>
          <a:bodyPr>
            <a:spAutoFit/>
          </a:bodyPr>
          <a:lstStyle/>
          <a:p>
            <a:r>
              <a:rPr lang="zh-TW" altLang="zh-TW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叁、推動進度及成效</a:t>
            </a:r>
            <a:r>
              <a:rPr lang="zh-TW" altLang="en-US" sz="3600" b="1" kern="1200" dirty="0" smtClean="0">
                <a:solidFill>
                  <a:srgbClr val="002060"/>
                </a:solidFill>
                <a:effectLst/>
                <a:latin typeface="微軟正黑體"/>
                <a:ea typeface="微軟正黑體"/>
                <a:cs typeface="Arial"/>
              </a:rPr>
              <a:t>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籌</a:t>
            </a:r>
            <a:r>
              <a:rPr lang="zh-TW" altLang="en-US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資法規</a:t>
            </a:r>
            <a:r>
              <a:rPr lang="en-US" altLang="zh-TW" sz="3600" b="1" dirty="0" smtClean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(2/2</a:t>
            </a:r>
            <a:r>
              <a:rPr lang="en-US" altLang="zh-TW" sz="3600" b="1" dirty="0">
                <a:solidFill>
                  <a:srgbClr val="002060"/>
                </a:solidFill>
                <a:latin typeface="微軟正黑體"/>
                <a:ea typeface="微軟正黑體"/>
                <a:cs typeface="Arial"/>
              </a:rPr>
              <a:t>)</a:t>
            </a:r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605276" y="4859685"/>
            <a:ext cx="1747050" cy="461665"/>
            <a:chOff x="388635" y="5257792"/>
            <a:chExt cx="1747050" cy="461665"/>
          </a:xfrm>
        </p:grpSpPr>
        <p:sp>
          <p:nvSpPr>
            <p:cNvPr id="31" name="Oval 78"/>
            <p:cNvSpPr>
              <a:spLocks noChangeArrowheads="1"/>
            </p:cNvSpPr>
            <p:nvPr/>
          </p:nvSpPr>
          <p:spPr bwMode="gray">
            <a:xfrm>
              <a:off x="388635" y="5279096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pic>
          <p:nvPicPr>
            <p:cNvPr id="33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8635" y="5271648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AutoShape 52"/>
            <p:cNvSpPr>
              <a:spLocks noChangeArrowheads="1"/>
            </p:cNvSpPr>
            <p:nvPr/>
          </p:nvSpPr>
          <p:spPr bwMode="gray">
            <a:xfrm>
              <a:off x="407685" y="5287487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/>
            </a:p>
          </p:txBody>
        </p:sp>
        <p:sp>
          <p:nvSpPr>
            <p:cNvPr id="35" name="Text Box 53"/>
            <p:cNvSpPr txBox="1">
              <a:spLocks noChangeArrowheads="1"/>
            </p:cNvSpPr>
            <p:nvPr/>
          </p:nvSpPr>
          <p:spPr bwMode="auto">
            <a:xfrm>
              <a:off x="755643" y="5257792"/>
              <a:ext cx="1368000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進度</a:t>
              </a:r>
              <a:endParaRPr kumimoji="0" lang="zh-TW" altLang="en-US" sz="24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1036" y="1508253"/>
            <a:ext cx="2002139" cy="461665"/>
            <a:chOff x="541036" y="1422528"/>
            <a:chExt cx="2002139" cy="461665"/>
          </a:xfrm>
        </p:grpSpPr>
        <p:sp>
          <p:nvSpPr>
            <p:cNvPr id="37" name="Oval 78"/>
            <p:cNvSpPr>
              <a:spLocks noChangeArrowheads="1"/>
            </p:cNvSpPr>
            <p:nvPr/>
          </p:nvSpPr>
          <p:spPr bwMode="gray">
            <a:xfrm>
              <a:off x="541036" y="1443832"/>
              <a:ext cx="411311" cy="372763"/>
            </a:xfrm>
            <a:prstGeom prst="ellipse">
              <a:avLst/>
            </a:prstGeom>
            <a:solidFill>
              <a:srgbClr val="3333CC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pic>
          <p:nvPicPr>
            <p:cNvPr id="38" name="Picture 79" descr="dro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41036" y="1436384"/>
              <a:ext cx="408249" cy="370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AutoShape 52"/>
            <p:cNvSpPr>
              <a:spLocks noChangeArrowheads="1"/>
            </p:cNvSpPr>
            <p:nvPr/>
          </p:nvSpPr>
          <p:spPr bwMode="gray">
            <a:xfrm>
              <a:off x="560086" y="1452223"/>
              <a:ext cx="1728000" cy="364372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rgbClr val="6666FF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 smtClean="0">
                <a:solidFill>
                  <a:schemeClr val="tx1"/>
                </a:solidFill>
              </a:endParaRPr>
            </a:p>
          </p:txBody>
        </p:sp>
        <p:sp>
          <p:nvSpPr>
            <p:cNvPr id="40" name="Text Box 53"/>
            <p:cNvSpPr txBox="1">
              <a:spLocks noChangeArrowheads="1"/>
            </p:cNvSpPr>
            <p:nvPr/>
          </p:nvSpPr>
          <p:spPr bwMode="auto">
            <a:xfrm>
              <a:off x="898519" y="1422528"/>
              <a:ext cx="1644656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CC99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zh-TW" altLang="en-US" sz="2400" b="1" kern="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重點內容</a:t>
              </a:r>
              <a:endParaRPr kumimoji="0"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2758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9500" y="57150"/>
            <a:ext cx="7886700" cy="86380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3600" dirty="0"/>
              <a:t>肆</a:t>
            </a:r>
            <a:r>
              <a:rPr lang="zh-TW" altLang="en-US" sz="3600" dirty="0" smtClean="0"/>
              <a:t>、結語－資金</a:t>
            </a:r>
            <a:r>
              <a:rPr lang="zh-TW" altLang="en-US" sz="3600" dirty="0"/>
              <a:t>多元 創業夢圓</a:t>
            </a:r>
            <a:endParaRPr lang="zh-TW" altLang="en-US" sz="29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/>
              <a:pPr/>
              <a:t>18</a:t>
            </a:fld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631730" y="1047956"/>
            <a:ext cx="7988395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4000" indent="-6840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一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、政府推動的創新創業多元</a:t>
            </a: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籌資措施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，自</a:t>
            </a:r>
            <a:r>
              <a:rPr lang="en-US" altLang="zh-TW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103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年迄今，已</a:t>
            </a: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提供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金融支援逾</a:t>
            </a:r>
            <a:r>
              <a:rPr lang="en-US" altLang="zh-TW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420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億</a:t>
            </a: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元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、約</a:t>
            </a:r>
            <a:r>
              <a:rPr lang="en-US" altLang="zh-TW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2.5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萬受惠案例</a:t>
            </a:r>
            <a:r>
              <a:rPr lang="zh-TW" altLang="en-US" sz="2500" dirty="0" smtClean="0">
                <a:latin typeface="微軟正黑體"/>
                <a:ea typeface="微軟正黑體"/>
                <a:cs typeface="Arial" panose="020B0604020202020204" pitchFamily="34" charset="0"/>
                <a:sym typeface="Wingdings"/>
              </a:rPr>
              <a:t>。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未來將更完善新創早期各階段資金的銜接，以利無縫接軌，順利挺過早期籌資困境，協助新創事業進一步擴大規模，邁向成功</a:t>
            </a:r>
            <a:endParaRPr lang="en-US" altLang="zh-TW" sz="2500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  <a:p>
            <a:pPr marL="684000" indent="-6840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二、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持續推動</a:t>
            </a: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籌資法規鬆綁，如研議有限合夥採行群眾募資之可能、訂定無體財產權擔保專法等，同時加強宣導，俾利國內新創事業多加利用</a:t>
            </a:r>
          </a:p>
          <a:p>
            <a:pPr marL="684000" indent="-6840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三</a:t>
            </a:r>
            <a:r>
              <a:rPr lang="zh-TW" altLang="en-US" sz="25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  <a:sym typeface="Wingdings"/>
              </a:rPr>
              <a:t>、鼓勵國內企業參與，協助新創事業發展，如各相關部會就其負責之產業落實數位化及最佳應用，扶植各產業新創事業建置及相關人才養成</a:t>
            </a:r>
            <a:endParaRPr lang="zh-TW" altLang="en-US" sz="2500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363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/>
              <a:pPr/>
              <a:t>19</a:t>
            </a:fld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2228850" y="2740193"/>
            <a:ext cx="45624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zh-TW" altLang="en-US" sz="60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lang="zh-TW" altLang="en-US" sz="60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完畢</a:t>
            </a:r>
            <a:endParaRPr lang="en-US" altLang="zh-TW" sz="60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097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38453</TotalTime>
  <Words>2953</Words>
  <Application>Microsoft Office PowerPoint</Application>
  <PresentationFormat>如螢幕大小 (4:3)</PresentationFormat>
  <Paragraphs>329</Paragraphs>
  <Slides>19</Slides>
  <Notes>10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Office 佈景主題</vt:lpstr>
      <vt:lpstr>政府協助新創事業 多元籌資推動情形</vt:lpstr>
      <vt:lpstr>大綱</vt:lpstr>
      <vt:lpstr>壹、前言</vt:lpstr>
      <vt:lpstr>貳、創業各階段政府資金協助</vt:lpstr>
      <vt:lpstr>叁、推動進度及成效－創業補助(1/2)</vt:lpstr>
      <vt:lpstr>叁、推動進度及成效－創業補助(2/2)</vt:lpstr>
      <vt:lpstr>叁、推動進度及成效－創業融資(1/4)</vt:lpstr>
      <vt:lpstr>叁、推動進度及成效－創業融資(2/4)</vt:lpstr>
      <vt:lpstr>叁、推動進度及成效－創業融資(3/4)</vt:lpstr>
      <vt:lpstr>叁、推動進度及成效－創業融資(4/4)</vt:lpstr>
      <vt:lpstr>叁、推動進度及成效－創業投資(1/5)</vt:lpstr>
      <vt:lpstr>叁、推動進度及成效－創業投資(2/5)</vt:lpstr>
      <vt:lpstr>叁、推動進度及成效－創業投資(3/5)</vt:lpstr>
      <vt:lpstr>叁、推動進度及成效－創業投資(4/5)</vt:lpstr>
      <vt:lpstr>叁、推動進度及成效－創業投資(5/5)</vt:lpstr>
      <vt:lpstr>叁、推動進度及成效－籌資法規(1/2)</vt:lpstr>
      <vt:lpstr>叁、推動進度及成效－籌資法規(2/2)</vt:lpstr>
      <vt:lpstr>肆、結語－資金多元 創業夢圓</vt:lpstr>
      <vt:lpstr>投影片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fychu</dc:creator>
  <cp:lastModifiedBy>新聞傳播處新聞發布與聯繫科黃宇萱</cp:lastModifiedBy>
  <cp:revision>2146</cp:revision>
  <cp:lastPrinted>2015-11-03T13:46:12Z</cp:lastPrinted>
  <dcterms:created xsi:type="dcterms:W3CDTF">2013-09-03T05:44:19Z</dcterms:created>
  <dcterms:modified xsi:type="dcterms:W3CDTF">2015-11-05T00:18:06Z</dcterms:modified>
</cp:coreProperties>
</file>