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1" r:id="rId2"/>
    <p:sldId id="260" r:id="rId3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7F9DF"/>
    <a:srgbClr val="0F81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682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81494C-B0AA-4761-9691-DF8E4768C026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EBAF8-ABCD-4A49-9A30-99EEA2CC50B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54972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3891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1pPr>
            <a:lvl2pPr marL="742950" indent="-28575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2pPr>
            <a:lvl3pPr marL="11430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3pPr>
            <a:lvl4pPr marL="16002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4pPr>
            <a:lvl5pPr marL="2057400" indent="-228600" defTabSz="920750"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5pPr>
            <a:lvl6pPr marL="25146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6pPr>
            <a:lvl7pPr marL="29718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7pPr>
            <a:lvl8pPr marL="34290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8pPr>
            <a:lvl9pPr marL="3886200" indent="-228600" defTabSz="920750"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sym typeface="Wingdings 2" pitchFamily="18" charset="2"/>
              </a:defRPr>
            </a:lvl9pPr>
          </a:lstStyle>
          <a:p>
            <a:fld id="{5A3B57B2-2B37-4767-AF7F-88ED1C728F41}" type="slidenum">
              <a:rPr lang="en-US" altLang="zh-TW" sz="1200" b="0" smtClean="0">
                <a:latin typeface="Arial" charset="0"/>
                <a:ea typeface="新細明體" pitchFamily="18" charset="-120"/>
              </a:rPr>
              <a:pPr/>
              <a:t>1</a:t>
            </a:fld>
            <a:endParaRPr lang="en-US" altLang="zh-TW" sz="1200" b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31239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05771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70529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1090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79329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2610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25468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07100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32538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37322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60454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0C2DA-F828-4520-82DE-CCB7FCACFD17}" type="datetimeFigureOut">
              <a:rPr lang="zh-TW" altLang="en-US" smtClean="0"/>
              <a:pPr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70002-9DD6-47C9-9DA9-1A5766C7FE2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2689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直線單箭頭接點 50"/>
          <p:cNvCxnSpPr/>
          <p:nvPr/>
        </p:nvCxnSpPr>
        <p:spPr>
          <a:xfrm flipV="1">
            <a:off x="4786127" y="4816280"/>
            <a:ext cx="3563439" cy="17621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單箭頭接點 47"/>
          <p:cNvCxnSpPr/>
          <p:nvPr/>
        </p:nvCxnSpPr>
        <p:spPr>
          <a:xfrm flipV="1">
            <a:off x="4772964" y="3389967"/>
            <a:ext cx="3563439" cy="1762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單箭頭接點 32"/>
          <p:cNvCxnSpPr>
            <a:stCxn id="43" idx="3"/>
          </p:cNvCxnSpPr>
          <p:nvPr/>
        </p:nvCxnSpPr>
        <p:spPr>
          <a:xfrm flipV="1">
            <a:off x="4786127" y="1772592"/>
            <a:ext cx="3563439" cy="1762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字方塊 42"/>
          <p:cNvSpPr txBox="1"/>
          <p:nvPr/>
        </p:nvSpPr>
        <p:spPr>
          <a:xfrm>
            <a:off x="2703593" y="1126201"/>
            <a:ext cx="2082534" cy="1328023"/>
          </a:xfrm>
          <a:prstGeom prst="roundRect">
            <a:avLst/>
          </a:prstGeom>
          <a:ln w="38100"/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其中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8,000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元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限用於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團體旅遊</a:t>
            </a:r>
            <a:endParaRPr lang="zh-TW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2702846" y="2703583"/>
            <a:ext cx="2083282" cy="1328023"/>
          </a:xfrm>
          <a:prstGeom prst="roundRect">
            <a:avLst/>
          </a:prstGeom>
          <a:ln w="38100"/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defPPr>
              <a:defRPr lang="zh-TW"/>
            </a:defPPr>
            <a:lvl1pPr algn="just"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ctr"/>
            <a:r>
              <a:rPr lang="zh-TW" altLang="en-US" sz="2400" dirty="0"/>
              <a:t>超過</a:t>
            </a:r>
            <a:r>
              <a:rPr lang="en-US" altLang="zh-TW" sz="2400" dirty="0"/>
              <a:t>8,000</a:t>
            </a:r>
            <a:r>
              <a:rPr lang="zh-TW" altLang="en-US" sz="2400" dirty="0" smtClean="0"/>
              <a:t>元</a:t>
            </a:r>
            <a:endParaRPr lang="en-US" altLang="zh-TW" sz="2400" dirty="0" smtClean="0"/>
          </a:p>
          <a:p>
            <a:pPr algn="ctr"/>
            <a:r>
              <a:rPr lang="zh-TW" altLang="en-US" sz="2400" dirty="0" smtClean="0"/>
              <a:t>的部分</a:t>
            </a:r>
            <a:r>
              <a:rPr lang="en-US" altLang="zh-TW" sz="2400" dirty="0" smtClean="0"/>
              <a:t/>
            </a:r>
            <a:br>
              <a:rPr lang="en-US" altLang="zh-TW" sz="2400" dirty="0" smtClean="0"/>
            </a:br>
            <a:r>
              <a:rPr lang="zh-TW" altLang="en-US" sz="2400" spc="-100" dirty="0" smtClean="0"/>
              <a:t>用於一般消費</a:t>
            </a:r>
            <a:endParaRPr lang="zh-TW" altLang="en-US" sz="2400" spc="-100" dirty="0"/>
          </a:p>
        </p:txBody>
      </p:sp>
      <p:pic>
        <p:nvPicPr>
          <p:cNvPr id="54" name="圖片 5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98" t="17698" r="15714" b="12946"/>
          <a:stretch/>
        </p:blipFill>
        <p:spPr>
          <a:xfrm>
            <a:off x="6118230" y="3946454"/>
            <a:ext cx="646722" cy="576623"/>
          </a:xfrm>
          <a:prstGeom prst="rect">
            <a:avLst/>
          </a:prstGeom>
        </p:spPr>
      </p:pic>
      <p:pic>
        <p:nvPicPr>
          <p:cNvPr id="18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140271" y="98349"/>
            <a:ext cx="687198" cy="68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1403648" y="188640"/>
            <a:ext cx="7056784" cy="626398"/>
          </a:xfrm>
          <a:prstGeom prst="round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altLang="zh-TW" sz="32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sz="32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年「國民旅遊卡</a:t>
            </a:r>
            <a:r>
              <a:rPr lang="zh-TW" altLang="en-US" sz="32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」新制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683567" y="5805264"/>
            <a:ext cx="819481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723900">
              <a:lnSpc>
                <a:spcPts val="2800"/>
              </a:lnSpc>
            </a:pPr>
            <a:r>
              <a:rPr lang="zh-TW" altLang="en-US" sz="2000" b="1" dirty="0">
                <a:solidFill>
                  <a:schemeClr val="bg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舊制：</a:t>
            </a:r>
            <a:r>
              <a:rPr lang="en-US" altLang="zh-TW" sz="2000" b="1" dirty="0">
                <a:solidFill>
                  <a:schemeClr val="bg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2000" b="1" dirty="0">
                <a:solidFill>
                  <a:schemeClr val="bg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未限制特定金額須消費於團體旅遊</a:t>
            </a:r>
            <a:endParaRPr lang="en-US" altLang="zh-TW" sz="2000" b="1" dirty="0">
              <a:solidFill>
                <a:schemeClr val="bg1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indent="-723900">
              <a:lnSpc>
                <a:spcPts val="2800"/>
              </a:lnSpc>
            </a:pPr>
            <a:r>
              <a:rPr lang="zh-TW" altLang="en-US" sz="2000" b="1" dirty="0">
                <a:solidFill>
                  <a:schemeClr val="bg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　　　</a:t>
            </a:r>
            <a:r>
              <a:rPr lang="en-US" altLang="zh-TW" sz="2000" b="1" dirty="0">
                <a:solidFill>
                  <a:schemeClr val="bg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2000" b="1" dirty="0">
                <a:solidFill>
                  <a:schemeClr val="bg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消費於旅行業、旅宿業、觀光遊樂業可加倍補助</a:t>
            </a:r>
          </a:p>
        </p:txBody>
      </p:sp>
      <p:sp>
        <p:nvSpPr>
          <p:cNvPr id="3" name="圓角矩形 2"/>
          <p:cNvSpPr/>
          <p:nvPr/>
        </p:nvSpPr>
        <p:spPr>
          <a:xfrm>
            <a:off x="251521" y="1126201"/>
            <a:ext cx="2232248" cy="2905405"/>
          </a:xfrm>
          <a:prstGeom prst="roundRect">
            <a:avLst>
              <a:gd name="adj" fmla="val 0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公務員可領取</a:t>
            </a:r>
            <a:r>
              <a:rPr lang="en-US" altLang="zh-TW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休假補助</a:t>
            </a:r>
            <a:r>
              <a:rPr lang="en-US" altLang="zh-TW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b="1" spc="-15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超過</a:t>
            </a:r>
            <a:r>
              <a:rPr lang="en-US" altLang="zh-TW" sz="2400" b="1" spc="-15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en-US" altLang="zh-TW" b="1" spc="-15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,</a:t>
            </a:r>
            <a:r>
              <a:rPr lang="en-US" altLang="zh-TW" sz="2400" b="1" spc="-15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000</a:t>
            </a:r>
            <a:r>
              <a:rPr lang="zh-TW" altLang="en-US" sz="2400" b="1" spc="-15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元</a:t>
            </a:r>
            <a:r>
              <a:rPr lang="zh-TW" altLang="en-US" sz="2400" b="1" spc="-15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者</a:t>
            </a:r>
            <a:endParaRPr lang="zh-TW" altLang="en-US" sz="2400" b="1" spc="-15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242262" y="4254424"/>
            <a:ext cx="2236504" cy="1123712"/>
          </a:xfrm>
          <a:prstGeom prst="roundRect">
            <a:avLst>
              <a:gd name="adj" fmla="val 0"/>
            </a:avLst>
          </a:prstGeom>
          <a:ln w="38100">
            <a:solidFill>
              <a:srgbClr val="00B0F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公務員</a:t>
            </a:r>
            <a:r>
              <a:rPr lang="zh-TW" altLang="en-US" sz="2400" b="1" spc="-15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可</a:t>
            </a:r>
            <a:r>
              <a:rPr lang="zh-TW" altLang="en-US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領取</a:t>
            </a:r>
            <a:r>
              <a:rPr lang="en-US" altLang="zh-TW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休假補助</a:t>
            </a:r>
            <a:r>
              <a:rPr lang="en-US" altLang="zh-TW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b="1" spc="-15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b="1" spc="-200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未超過</a:t>
            </a:r>
            <a:r>
              <a:rPr lang="en-US" altLang="zh-TW" sz="2400" b="1" spc="-2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en-US" altLang="zh-TW" b="1" spc="-2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,</a:t>
            </a:r>
            <a:r>
              <a:rPr lang="en-US" altLang="zh-TW" sz="2400" b="1" spc="-2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000</a:t>
            </a:r>
            <a:r>
              <a:rPr lang="zh-TW" altLang="en-US" sz="2400" b="1" spc="-200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元</a:t>
            </a:r>
            <a:r>
              <a:rPr lang="zh-TW" altLang="en-US" sz="2400" b="1" spc="-200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者</a:t>
            </a:r>
            <a:endParaRPr lang="zh-TW" altLang="en-US" sz="2400" b="1" spc="-200" dirty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左中括弧 3"/>
          <p:cNvSpPr/>
          <p:nvPr/>
        </p:nvSpPr>
        <p:spPr>
          <a:xfrm>
            <a:off x="2593909" y="1790213"/>
            <a:ext cx="105884" cy="1595002"/>
          </a:xfrm>
          <a:prstGeom prst="leftBracket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接點 5"/>
          <p:cNvCxnSpPr>
            <a:stCxn id="3" idx="3"/>
          </p:cNvCxnSpPr>
          <p:nvPr/>
        </p:nvCxnSpPr>
        <p:spPr>
          <a:xfrm>
            <a:off x="2483769" y="2578904"/>
            <a:ext cx="108012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圓角矩形 22"/>
          <p:cNvSpPr/>
          <p:nvPr/>
        </p:nvSpPr>
        <p:spPr>
          <a:xfrm>
            <a:off x="2698591" y="4254424"/>
            <a:ext cx="2087202" cy="1123712"/>
          </a:xfrm>
          <a:prstGeom prst="roundRect">
            <a:avLst/>
          </a:prstGeom>
          <a:ln w="38100">
            <a:solidFill>
              <a:srgbClr val="00B0F0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可全數</a:t>
            </a:r>
            <a:r>
              <a:rPr lang="en-US" altLang="zh-TW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b="1" spc="-1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用於一般消費</a:t>
            </a:r>
          </a:p>
        </p:txBody>
      </p:sp>
      <p:cxnSp>
        <p:nvCxnSpPr>
          <p:cNvPr id="8" name="直線接點 7"/>
          <p:cNvCxnSpPr>
            <a:stCxn id="21" idx="3"/>
            <a:endCxn id="23" idx="1"/>
          </p:cNvCxnSpPr>
          <p:nvPr/>
        </p:nvCxnSpPr>
        <p:spPr>
          <a:xfrm>
            <a:off x="2478766" y="4816280"/>
            <a:ext cx="219825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圓角矩形 30"/>
          <p:cNvSpPr/>
          <p:nvPr/>
        </p:nvSpPr>
        <p:spPr>
          <a:xfrm>
            <a:off x="8349566" y="1126199"/>
            <a:ext cx="561970" cy="4251935"/>
          </a:xfrm>
          <a:prstGeom prst="roundRect">
            <a:avLst/>
          </a:prstGeom>
          <a:ln w="38100"/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均依</a:t>
            </a: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刷卡金額核實補助</a:t>
            </a:r>
            <a:endParaRPr lang="zh-TW" altLang="en-US" sz="2400" dirty="0"/>
          </a:p>
        </p:txBody>
      </p:sp>
      <p:pic>
        <p:nvPicPr>
          <p:cNvPr id="52" name="圖片 5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58" r="4032"/>
          <a:stretch/>
        </p:blipFill>
        <p:spPr>
          <a:xfrm>
            <a:off x="6581299" y="2924449"/>
            <a:ext cx="1080121" cy="966278"/>
          </a:xfrm>
          <a:prstGeom prst="rect">
            <a:avLst/>
          </a:prstGeom>
          <a:solidFill>
            <a:schemeClr val="accent1">
              <a:alpha val="0"/>
            </a:schemeClr>
          </a:solidFill>
        </p:spPr>
      </p:pic>
      <p:pic>
        <p:nvPicPr>
          <p:cNvPr id="53" name="圖片 5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38" t="23747" r="12285" b="25206"/>
          <a:stretch/>
        </p:blipFill>
        <p:spPr>
          <a:xfrm>
            <a:off x="4860032" y="4088466"/>
            <a:ext cx="1107912" cy="701744"/>
          </a:xfrm>
          <a:prstGeom prst="rect">
            <a:avLst/>
          </a:prstGeom>
          <a:solidFill>
            <a:schemeClr val="accent1">
              <a:alpha val="0"/>
            </a:schemeClr>
          </a:solidFill>
        </p:spPr>
      </p:pic>
      <p:pic>
        <p:nvPicPr>
          <p:cNvPr id="56" name="圖片 5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248" r="-97" b="4517"/>
          <a:stretch/>
        </p:blipFill>
        <p:spPr>
          <a:xfrm>
            <a:off x="5292080" y="1170062"/>
            <a:ext cx="2299023" cy="1222679"/>
          </a:xfrm>
          <a:prstGeom prst="rect">
            <a:avLst/>
          </a:prstGeom>
          <a:solidFill>
            <a:schemeClr val="accent1">
              <a:alpha val="0"/>
            </a:schemeClr>
          </a:solidFill>
        </p:spPr>
      </p:pic>
      <p:sp>
        <p:nvSpPr>
          <p:cNvPr id="40" name="文字方塊 39"/>
          <p:cNvSpPr txBox="1"/>
          <p:nvPr/>
        </p:nvSpPr>
        <p:spPr>
          <a:xfrm>
            <a:off x="7269439" y="4070406"/>
            <a:ext cx="6433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100" b="1" dirty="0" smtClean="0">
                <a:solidFill>
                  <a:schemeClr val="accent6">
                    <a:lumMod val="75000"/>
                  </a:schemeClr>
                </a:solidFill>
              </a:rPr>
              <a:t>HOTEL</a:t>
            </a:r>
            <a:endParaRPr lang="zh-TW" altLang="en-US" sz="11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7" name="圖片 5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33" t="6103" r="5904" b="11395"/>
          <a:stretch/>
        </p:blipFill>
        <p:spPr>
          <a:xfrm>
            <a:off x="5096359" y="3027384"/>
            <a:ext cx="1231044" cy="680419"/>
          </a:xfrm>
          <a:prstGeom prst="rect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573" r="21112"/>
          <a:stretch/>
        </p:blipFill>
        <p:spPr>
          <a:xfrm>
            <a:off x="7021177" y="4254424"/>
            <a:ext cx="998803" cy="87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088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131840" y="548679"/>
            <a:ext cx="4752528" cy="874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3900" indent="-723900">
              <a:lnSpc>
                <a:spcPts val="2500"/>
              </a:lnSpc>
            </a:pPr>
            <a:endParaRPr lang="en-US" altLang="zh-TW" sz="2800" b="1" dirty="0" smtClean="0">
              <a:solidFill>
                <a:schemeClr val="accent6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723900" indent="-723900">
              <a:lnSpc>
                <a:spcPts val="3600"/>
              </a:lnSpc>
            </a:pPr>
            <a:endParaRPr lang="en-US" altLang="zh-TW" sz="2800" b="1" dirty="0">
              <a:solidFill>
                <a:schemeClr val="accent6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140271" y="98349"/>
            <a:ext cx="687198" cy="68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五邊形 1"/>
          <p:cNvSpPr/>
          <p:nvPr/>
        </p:nvSpPr>
        <p:spPr>
          <a:xfrm>
            <a:off x="683568" y="787863"/>
            <a:ext cx="2448272" cy="2431125"/>
          </a:xfrm>
          <a:prstGeom prst="homePlate">
            <a:avLst>
              <a:gd name="adj" fmla="val 23848"/>
            </a:avLst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723900" indent="-723900" algn="ctr">
              <a:lnSpc>
                <a:spcPts val="3600"/>
              </a:lnSpc>
            </a:pPr>
            <a:r>
              <a:rPr lang="zh-TW" altLang="en-US" sz="2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團體旅遊方式</a:t>
            </a:r>
            <a:endParaRPr lang="en-US" altLang="zh-TW" sz="24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3239850" y="787863"/>
            <a:ext cx="5364597" cy="2431125"/>
          </a:xfrm>
          <a:prstGeom prst="roundRect">
            <a:avLst/>
          </a:prstGeom>
          <a:ln w="38100"/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61950" indent="-36195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參加各機關辦理之團體旅遊</a:t>
            </a:r>
            <a:endParaRPr lang="en-US" altLang="zh-TW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61950" indent="-36195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機關個別員工自行參加由旅行社辦理之團體旅遊</a:t>
            </a:r>
            <a:endParaRPr lang="en-US" altLang="zh-TW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61950" indent="-36195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「台灣觀巴」</a:t>
            </a:r>
            <a:r>
              <a:rPr lang="zh-TW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網站</a:t>
            </a:r>
            <a:r>
              <a:rPr lang="zh-TW" altLang="en-US" sz="24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之旅遊</a:t>
            </a:r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產品</a:t>
            </a:r>
          </a:p>
        </p:txBody>
      </p:sp>
      <p:sp>
        <p:nvSpPr>
          <p:cNvPr id="11" name="五邊形 10"/>
          <p:cNvSpPr/>
          <p:nvPr/>
        </p:nvSpPr>
        <p:spPr>
          <a:xfrm>
            <a:off x="683568" y="3501008"/>
            <a:ext cx="2471176" cy="2575141"/>
          </a:xfrm>
          <a:prstGeom prst="homePlate">
            <a:avLst>
              <a:gd name="adj" fmla="val 23848"/>
            </a:avLst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723900" indent="-723900" algn="ctr">
              <a:lnSpc>
                <a:spcPts val="3600"/>
              </a:lnSpc>
            </a:pPr>
            <a:r>
              <a:rPr lang="zh-TW" altLang="en-US" sz="2400" b="1" kern="100" dirty="0" smtClean="0">
                <a:solidFill>
                  <a:srgbClr val="000000"/>
                </a:solidFill>
                <a:ea typeface="微軟正黑體"/>
                <a:cs typeface="Times New Roman"/>
              </a:rPr>
              <a:t>新</a:t>
            </a:r>
            <a:r>
              <a:rPr lang="zh-TW" altLang="en-US" sz="2400" b="1" kern="100" dirty="0">
                <a:solidFill>
                  <a:srgbClr val="000000"/>
                </a:solidFill>
                <a:ea typeface="微軟正黑體"/>
                <a:cs typeface="Times New Roman"/>
              </a:rPr>
              <a:t>制</a:t>
            </a:r>
            <a:r>
              <a:rPr lang="zh-TW" altLang="en-US" sz="2400" b="1" kern="100" dirty="0" smtClean="0">
                <a:solidFill>
                  <a:srgbClr val="000000"/>
                </a:solidFill>
                <a:ea typeface="微軟正黑體"/>
                <a:cs typeface="Times New Roman"/>
              </a:rPr>
              <a:t>啟動日期</a:t>
            </a:r>
            <a:endParaRPr lang="zh-TW" altLang="en-US" sz="2400" b="1" kern="100" dirty="0">
              <a:solidFill>
                <a:srgbClr val="000000"/>
              </a:solidFill>
              <a:ea typeface="微軟正黑體"/>
              <a:cs typeface="Times New Roman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3257957" y="3501008"/>
            <a:ext cx="5364597" cy="2575141"/>
          </a:xfrm>
          <a:prstGeom prst="roundRect">
            <a:avLst/>
          </a:prstGeom>
          <a:ln w="38100"/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61950" indent="-36195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en-US" altLang="zh-TW" sz="2400" b="1" kern="100" dirty="0" smtClean="0">
                <a:solidFill>
                  <a:srgbClr val="FF0000"/>
                </a:solidFill>
                <a:ea typeface="微軟正黑體"/>
                <a:cs typeface="Times New Roman"/>
              </a:rPr>
              <a:t>106</a:t>
            </a:r>
            <a:r>
              <a:rPr lang="zh-TW" altLang="en-US" sz="2400" b="1" kern="100" dirty="0" smtClean="0">
                <a:solidFill>
                  <a:srgbClr val="FF0000"/>
                </a:solidFill>
                <a:ea typeface="微軟正黑體"/>
                <a:cs typeface="Times New Roman"/>
              </a:rPr>
              <a:t>年</a:t>
            </a:r>
            <a:r>
              <a:rPr lang="en-US" altLang="zh-TW" sz="2400" b="1" kern="100" dirty="0">
                <a:solidFill>
                  <a:srgbClr val="FF0000"/>
                </a:solidFill>
                <a:ea typeface="微軟正黑體"/>
                <a:cs typeface="Times New Roman"/>
              </a:rPr>
              <a:t>1</a:t>
            </a:r>
            <a:r>
              <a:rPr lang="zh-TW" altLang="en-US" sz="2400" b="1" kern="100" dirty="0">
                <a:solidFill>
                  <a:srgbClr val="FF0000"/>
                </a:solidFill>
                <a:ea typeface="微軟正黑體"/>
                <a:cs typeface="Times New Roman"/>
              </a:rPr>
              <a:t>月</a:t>
            </a:r>
            <a:r>
              <a:rPr lang="en-US" altLang="zh-TW" sz="2400" b="1" kern="100" dirty="0">
                <a:solidFill>
                  <a:srgbClr val="FF0000"/>
                </a:solidFill>
                <a:ea typeface="微軟正黑體"/>
                <a:cs typeface="Times New Roman"/>
              </a:rPr>
              <a:t>1</a:t>
            </a:r>
            <a:r>
              <a:rPr lang="zh-TW" altLang="en-US" sz="2400" b="1" kern="100" dirty="0">
                <a:solidFill>
                  <a:srgbClr val="FF0000"/>
                </a:solidFill>
                <a:ea typeface="微軟正黑體"/>
                <a:cs typeface="Times New Roman"/>
              </a:rPr>
              <a:t>日</a:t>
            </a:r>
            <a:r>
              <a:rPr lang="zh-TW" altLang="en-US" sz="2400" b="1" kern="100" dirty="0" smtClean="0">
                <a:solidFill>
                  <a:srgbClr val="FF0000"/>
                </a:solidFill>
                <a:ea typeface="微軟正黑體"/>
                <a:cs typeface="Times New Roman"/>
              </a:rPr>
              <a:t>啟動</a:t>
            </a:r>
            <a:endParaRPr lang="en-US" altLang="zh-TW" sz="2400" b="1" kern="100" dirty="0" smtClean="0">
              <a:solidFill>
                <a:srgbClr val="FF0000"/>
              </a:solidFill>
              <a:ea typeface="微軟正黑體"/>
              <a:cs typeface="Times New Roman"/>
            </a:endParaRPr>
          </a:p>
          <a:p>
            <a:pPr marL="36195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400" b="1" kern="100" dirty="0" smtClean="0">
                <a:solidFill>
                  <a:srgbClr val="000000"/>
                </a:solidFill>
                <a:ea typeface="微軟正黑體"/>
                <a:cs typeface="Times New Roman"/>
              </a:rPr>
              <a:t>可刷卡購買</a:t>
            </a:r>
            <a:r>
              <a:rPr lang="zh-TW" altLang="en-US" sz="2400" b="1" kern="100" dirty="0">
                <a:solidFill>
                  <a:srgbClr val="000000"/>
                </a:solidFill>
                <a:ea typeface="微軟正黑體"/>
                <a:cs typeface="Times New Roman"/>
              </a:rPr>
              <a:t>團體</a:t>
            </a:r>
            <a:r>
              <a:rPr lang="zh-TW" altLang="en-US" sz="2400" b="1" kern="100" dirty="0" smtClean="0">
                <a:solidFill>
                  <a:srgbClr val="000000"/>
                </a:solidFill>
                <a:ea typeface="微軟正黑體"/>
                <a:cs typeface="Times New Roman"/>
              </a:rPr>
              <a:t>旅遊及一般消費</a:t>
            </a:r>
            <a:endParaRPr lang="en-US" altLang="zh-TW" sz="2400" b="1" kern="100" dirty="0">
              <a:solidFill>
                <a:srgbClr val="000000"/>
              </a:solidFill>
              <a:ea typeface="微軟正黑體"/>
              <a:cs typeface="Times New Roman"/>
            </a:endParaRPr>
          </a:p>
          <a:p>
            <a:pPr marL="342900" indent="-34290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en-US" altLang="zh-TW" sz="2400" b="1" kern="100" dirty="0" smtClean="0">
                <a:solidFill>
                  <a:srgbClr val="FF0000"/>
                </a:solidFill>
                <a:ea typeface="微軟正黑體"/>
                <a:cs typeface="Times New Roman"/>
              </a:rPr>
              <a:t>1</a:t>
            </a:r>
            <a:r>
              <a:rPr lang="zh-TW" altLang="en-US" sz="2400" b="1" kern="100" dirty="0">
                <a:solidFill>
                  <a:srgbClr val="FF0000"/>
                </a:solidFill>
                <a:ea typeface="微軟正黑體"/>
                <a:cs typeface="Times New Roman"/>
              </a:rPr>
              <a:t>月</a:t>
            </a:r>
            <a:r>
              <a:rPr lang="en-US" altLang="zh-TW" sz="2400" b="1" kern="100" dirty="0">
                <a:solidFill>
                  <a:srgbClr val="FF0000"/>
                </a:solidFill>
                <a:ea typeface="微軟正黑體"/>
                <a:cs typeface="Times New Roman"/>
              </a:rPr>
              <a:t>20</a:t>
            </a:r>
            <a:r>
              <a:rPr lang="zh-TW" altLang="en-US" sz="2400" b="1" kern="100" dirty="0" smtClean="0">
                <a:solidFill>
                  <a:srgbClr val="FF0000"/>
                </a:solidFill>
                <a:ea typeface="微軟正黑體"/>
                <a:cs typeface="Times New Roman"/>
              </a:rPr>
              <a:t>日新</a:t>
            </a:r>
            <a:r>
              <a:rPr lang="zh-TW" altLang="en-US" sz="2400" b="1" kern="100" dirty="0">
                <a:solidFill>
                  <a:srgbClr val="FF0000"/>
                </a:solidFill>
                <a:ea typeface="微軟正黑體"/>
                <a:cs typeface="Times New Roman"/>
              </a:rPr>
              <a:t>檢核系統</a:t>
            </a:r>
            <a:r>
              <a:rPr lang="zh-TW" altLang="en-US" sz="2400" b="1" kern="100" dirty="0" smtClean="0">
                <a:solidFill>
                  <a:srgbClr val="FF0000"/>
                </a:solidFill>
                <a:ea typeface="微軟正黑體"/>
                <a:cs typeface="Times New Roman"/>
              </a:rPr>
              <a:t>上線</a:t>
            </a:r>
            <a:endParaRPr lang="en-US" altLang="zh-TW" sz="2400" b="1" kern="100" dirty="0">
              <a:solidFill>
                <a:srgbClr val="000000"/>
              </a:solidFill>
              <a:ea typeface="微軟正黑體"/>
              <a:cs typeface="Times New Roman"/>
            </a:endParaRPr>
          </a:p>
          <a:p>
            <a:pPr marL="361950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400" b="1" kern="100" dirty="0">
                <a:solidFill>
                  <a:srgbClr val="000000"/>
                </a:solidFill>
                <a:ea typeface="微軟正黑體"/>
                <a:cs typeface="Times New Roman"/>
              </a:rPr>
              <a:t>可核銷領取補助</a:t>
            </a:r>
          </a:p>
        </p:txBody>
      </p:sp>
    </p:spTree>
    <p:extLst>
      <p:ext uri="{BB962C8B-B14F-4D97-AF65-F5344CB8AC3E}">
        <p14:creationId xmlns:p14="http://schemas.microsoft.com/office/powerpoint/2010/main" xmlns="" val="2060811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DBFFDB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DBFFDB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104</Words>
  <Application>Microsoft Office PowerPoint</Application>
  <PresentationFormat>如螢幕大小 (4:3)</PresentationFormat>
  <Paragraphs>21</Paragraphs>
  <Slides>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Office 佈景主題</vt:lpstr>
      <vt:lpstr>106年「國民旅遊卡」新制</vt:lpstr>
      <vt:lpstr>投影片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37</cp:revision>
  <cp:lastPrinted>2016-12-21T08:02:28Z</cp:lastPrinted>
  <dcterms:created xsi:type="dcterms:W3CDTF">2016-12-21T01:50:54Z</dcterms:created>
  <dcterms:modified xsi:type="dcterms:W3CDTF">2016-12-22T02:23:14Z</dcterms:modified>
</cp:coreProperties>
</file>