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58" r:id="rId5"/>
  </p:sldIdLst>
  <p:sldSz cx="9144000" cy="6858000" type="screen4x3"/>
  <p:notesSz cx="9928225" cy="143573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0066FF"/>
    <a:srgbClr val="FFFF66"/>
    <a:srgbClr val="FFFF99"/>
    <a:srgbClr val="FF9966"/>
    <a:srgbClr val="CC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pan\&#31777;&#22577;\&#22294;&#29255;\&#24180;&#22577;&#30456;&#38364;&#32113;&#35336;&#34920;10405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n\&#22283;&#20839;&#22806;&#32113;&#35336;&#21450;&#30740;&#31350;\&#24180;&#40801;&#21029;(&#27599;&#21313;&#33836;&#20154;&#21475;&#27515;&#20663;&#22294;)by30&#20154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style val="42"/>
  <c:chart>
    <c:autoTitleDeleted val="1"/>
    <c:plotArea>
      <c:layout>
        <c:manualLayout>
          <c:layoutTarget val="inner"/>
          <c:xMode val="edge"/>
          <c:yMode val="edge"/>
          <c:x val="0.13132932841211908"/>
          <c:y val="0.2348724043038117"/>
          <c:w val="0.75184071068230685"/>
          <c:h val="0.53794844413551235"/>
        </c:manualLayout>
      </c:layout>
      <c:lineChart>
        <c:grouping val="standard"/>
        <c:ser>
          <c:idx val="3"/>
          <c:order val="1"/>
          <c:tx>
            <c:strRef>
              <c:f>傷亡人數!$C$2</c:f>
              <c:strCache>
                <c:ptCount val="1"/>
                <c:pt idx="0">
                  <c:v>運研所(30天)</c:v>
                </c:pt>
              </c:strCache>
            </c:strRef>
          </c:tx>
          <c:dLbls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altLang="en-US" b="1" smtClean="0"/>
                      <a:t>2894</a:t>
                    </a:r>
                    <a:r>
                      <a:rPr lang="en-US" altLang="zh-TW" b="1" smtClean="0"/>
                      <a:t>(</a:t>
                    </a:r>
                    <a:r>
                      <a:rPr lang="zh-TW" altLang="en-US" b="1" smtClean="0"/>
                      <a:t>推估</a:t>
                    </a:r>
                    <a:r>
                      <a:rPr lang="en-US" altLang="zh-TW" b="1" smtClean="0"/>
                      <a:t>)</a:t>
                    </a:r>
                    <a:endParaRPr lang="en-US" altLang="en-US" dirty="0"/>
                  </a:p>
                </c:rich>
              </c:tx>
              <c:dLblPos val="b"/>
              <c:showVal val="1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altLang="en-US" b="1" smtClean="0"/>
                      <a:t>2690</a:t>
                    </a:r>
                    <a:r>
                      <a:rPr lang="en-US" altLang="zh-TW" b="1" smtClean="0"/>
                      <a:t>(</a:t>
                    </a:r>
                    <a:r>
                      <a:rPr lang="zh-TW" altLang="en-US" b="1" smtClean="0"/>
                      <a:t>推估</a:t>
                    </a:r>
                    <a:r>
                      <a:rPr lang="en-US" altLang="zh-TW" b="1" smtClean="0"/>
                      <a:t>)</a:t>
                    </a:r>
                    <a:endParaRPr lang="en-US" altLang="en-US"/>
                  </a:p>
                </c:rich>
              </c:tx>
              <c:dLblPos val="b"/>
              <c:showVal val="1"/>
            </c:dLbl>
            <c:txPr>
              <a:bodyPr/>
              <a:lstStyle/>
              <a:p>
                <a:pPr>
                  <a:defRPr b="1"/>
                </a:pPr>
                <a:endParaRPr lang="zh-TW"/>
              </a:p>
            </c:txPr>
            <c:dLblPos val="b"/>
            <c:showVal val="1"/>
          </c:dLbls>
          <c:cat>
            <c:numRef>
              <c:f>傷亡人數!$A$8:$A$17</c:f>
              <c:numCache>
                <c:formatCode>General</c:formatCode>
                <c:ptCount val="10"/>
                <c:pt idx="0">
                  <c:v>95</c:v>
                </c:pt>
                <c:pt idx="1">
                  <c:v>96</c:v>
                </c:pt>
                <c:pt idx="2">
                  <c:v>97</c:v>
                </c:pt>
                <c:pt idx="3">
                  <c:v>98</c:v>
                </c:pt>
                <c:pt idx="4">
                  <c:v>99</c:v>
                </c:pt>
                <c:pt idx="5">
                  <c:v>100</c:v>
                </c:pt>
                <c:pt idx="6">
                  <c:v>101</c:v>
                </c:pt>
                <c:pt idx="7">
                  <c:v>102</c:v>
                </c:pt>
                <c:pt idx="8">
                  <c:v>103</c:v>
                </c:pt>
                <c:pt idx="9">
                  <c:v>104</c:v>
                </c:pt>
              </c:numCache>
            </c:numRef>
          </c:cat>
          <c:val>
            <c:numRef>
              <c:f>傷亡人數!$C$8:$C$17</c:f>
              <c:numCache>
                <c:formatCode>General</c:formatCode>
                <c:ptCount val="10"/>
                <c:pt idx="0">
                  <c:v>4411</c:v>
                </c:pt>
                <c:pt idx="1">
                  <c:v>3756</c:v>
                </c:pt>
                <c:pt idx="2">
                  <c:v>3459</c:v>
                </c:pt>
                <c:pt idx="3">
                  <c:v>3219</c:v>
                </c:pt>
                <c:pt idx="4">
                  <c:v>3298</c:v>
                </c:pt>
                <c:pt idx="5">
                  <c:v>3323</c:v>
                </c:pt>
                <c:pt idx="6">
                  <c:v>3276</c:v>
                </c:pt>
                <c:pt idx="7">
                  <c:v>3099</c:v>
                </c:pt>
                <c:pt idx="8">
                  <c:v>2894</c:v>
                </c:pt>
                <c:pt idx="9">
                  <c:v>2690</c:v>
                </c:pt>
              </c:numCache>
            </c:numRef>
          </c:val>
        </c:ser>
        <c:dLbls/>
        <c:marker val="1"/>
        <c:axId val="80646912"/>
        <c:axId val="80648448"/>
      </c:lineChart>
      <c:lineChart>
        <c:grouping val="standard"/>
        <c:ser>
          <c:idx val="2"/>
          <c:order val="0"/>
          <c:tx>
            <c:strRef>
              <c:f>傷亡人數!$E$2</c:f>
              <c:strCache>
                <c:ptCount val="1"/>
                <c:pt idx="0">
                  <c:v>警政署(受傷)</c:v>
                </c:pt>
              </c:strCache>
            </c:strRef>
          </c:tx>
          <c:dLbls>
            <c:dLbl>
              <c:idx val="2"/>
              <c:layout>
                <c:manualLayout>
                  <c:x val="-4.2825331212475316E-2"/>
                  <c:y val="3.3439731204067936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1.9565172628577075E-2"/>
                  <c:y val="3.6297821233826022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3.0393603641673178E-2"/>
                  <c:y val="-5.1180263873533693E-2"/>
                </c:manualLayout>
              </c:layout>
              <c:dLblPos val="r"/>
              <c:showVal val="1"/>
            </c:dLbl>
            <c:dLbl>
              <c:idx val="8"/>
              <c:layout>
                <c:manualLayout>
                  <c:x val="-4.0263333881753509E-2"/>
                  <c:y val="-2.5005913155482475E-2"/>
                </c:manualLayout>
              </c:layout>
              <c:dLblPos val="r"/>
              <c:showVal val="1"/>
            </c:dLbl>
            <c:dLbl>
              <c:idx val="9"/>
              <c:layout>
                <c:manualLayout>
                  <c:x val="-3.7475500819392542E-2"/>
                  <c:y val="-2.8960992793502335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336600"/>
                    </a:solidFill>
                  </a:defRPr>
                </a:pPr>
                <a:endParaRPr lang="zh-TW"/>
              </a:p>
            </c:txPr>
            <c:dLblPos val="t"/>
            <c:showVal val="1"/>
          </c:dLbls>
          <c:cat>
            <c:numRef>
              <c:f>傷亡人數!$A$8:$A$17</c:f>
              <c:numCache>
                <c:formatCode>General</c:formatCode>
                <c:ptCount val="10"/>
                <c:pt idx="0">
                  <c:v>95</c:v>
                </c:pt>
                <c:pt idx="1">
                  <c:v>96</c:v>
                </c:pt>
                <c:pt idx="2">
                  <c:v>97</c:v>
                </c:pt>
                <c:pt idx="3">
                  <c:v>98</c:v>
                </c:pt>
                <c:pt idx="4">
                  <c:v>99</c:v>
                </c:pt>
                <c:pt idx="5">
                  <c:v>100</c:v>
                </c:pt>
                <c:pt idx="6">
                  <c:v>101</c:v>
                </c:pt>
                <c:pt idx="7">
                  <c:v>102</c:v>
                </c:pt>
                <c:pt idx="8">
                  <c:v>103</c:v>
                </c:pt>
                <c:pt idx="9">
                  <c:v>104</c:v>
                </c:pt>
              </c:numCache>
            </c:numRef>
          </c:cat>
          <c:val>
            <c:numRef>
              <c:f>傷亡人數!$E$8:$E$17</c:f>
              <c:numCache>
                <c:formatCode>General</c:formatCode>
                <c:ptCount val="10"/>
                <c:pt idx="0">
                  <c:v>211176</c:v>
                </c:pt>
                <c:pt idx="1">
                  <c:v>216927</c:v>
                </c:pt>
                <c:pt idx="2">
                  <c:v>227423</c:v>
                </c:pt>
                <c:pt idx="3">
                  <c:v>239260</c:v>
                </c:pt>
                <c:pt idx="4">
                  <c:v>293764</c:v>
                </c:pt>
                <c:pt idx="5">
                  <c:v>315201</c:v>
                </c:pt>
                <c:pt idx="6">
                  <c:v>334082</c:v>
                </c:pt>
                <c:pt idx="7">
                  <c:v>373568</c:v>
                </c:pt>
                <c:pt idx="8">
                  <c:v>413229</c:v>
                </c:pt>
                <c:pt idx="9">
                  <c:v>410073</c:v>
                </c:pt>
              </c:numCache>
            </c:numRef>
          </c:val>
        </c:ser>
        <c:dLbls>
          <c:showVal val="1"/>
        </c:dLbls>
        <c:marker val="1"/>
        <c:axId val="80673024"/>
        <c:axId val="80671104"/>
      </c:lineChart>
      <c:catAx>
        <c:axId val="8064691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zh-TW"/>
          </a:p>
        </c:txPr>
        <c:crossAx val="80648448"/>
        <c:crosses val="autoZero"/>
        <c:auto val="1"/>
        <c:lblAlgn val="ctr"/>
        <c:lblOffset val="100"/>
      </c:catAx>
      <c:valAx>
        <c:axId val="80648448"/>
        <c:scaling>
          <c:orientation val="minMax"/>
        </c:scaling>
        <c:axPos val="l"/>
        <c:majorGridlines/>
        <c:title>
          <c:tx>
            <c:rich>
              <a:bodyPr rot="0" vert="wordArtVertRtl"/>
              <a:lstStyle/>
              <a:p>
                <a:pPr>
                  <a:defRPr sz="1600"/>
                </a:pPr>
                <a:r>
                  <a:rPr lang="zh-TW" sz="1600"/>
                  <a:t>事故死亡人數</a:t>
                </a:r>
              </a:p>
            </c:rich>
          </c:tx>
          <c:layout>
            <c:manualLayout>
              <c:xMode val="edge"/>
              <c:yMode val="edge"/>
              <c:x val="3.0924675222166742E-2"/>
              <c:y val="0.32332931752609462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80646912"/>
        <c:crosses val="autoZero"/>
        <c:crossBetween val="between"/>
      </c:valAx>
      <c:valAx>
        <c:axId val="80671104"/>
        <c:scaling>
          <c:orientation val="minMax"/>
        </c:scaling>
        <c:axPos val="r"/>
        <c:title>
          <c:tx>
            <c:rich>
              <a:bodyPr rot="0" vert="wordArtVertRtl"/>
              <a:lstStyle/>
              <a:p>
                <a:pPr>
                  <a:defRPr sz="1600"/>
                </a:pPr>
                <a:r>
                  <a:rPr lang="zh-TW" sz="1600" dirty="0"/>
                  <a:t>事故受傷人數</a:t>
                </a:r>
              </a:p>
            </c:rich>
          </c:tx>
          <c:layout>
            <c:manualLayout>
              <c:xMode val="edge"/>
              <c:yMode val="edge"/>
              <c:x val="0.96210231767227261"/>
              <c:y val="0.34599083386937124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80673024"/>
        <c:crosses val="max"/>
        <c:crossBetween val="between"/>
      </c:valAx>
      <c:catAx>
        <c:axId val="80673024"/>
        <c:scaling>
          <c:orientation val="minMax"/>
        </c:scaling>
        <c:delete val="1"/>
        <c:axPos val="b"/>
        <c:numFmt formatCode="General" sourceLinked="1"/>
        <c:tickLblPos val="none"/>
        <c:crossAx val="80671104"/>
        <c:crosses val="autoZero"/>
        <c:auto val="1"/>
        <c:lblAlgn val="ctr"/>
        <c:lblOffset val="100"/>
      </c:catAx>
      <c:spPr>
        <a:solidFill>
          <a:schemeClr val="bg2">
            <a:lumMod val="90000"/>
          </a:schemeClr>
        </a:solidFill>
      </c:spPr>
    </c:plotArea>
    <c:plotVisOnly val="1"/>
    <c:dispBlanksAs val="gap"/>
  </c:chart>
  <c:spPr>
    <a:noFill/>
  </c:spPr>
  <c:txPr>
    <a:bodyPr/>
    <a:lstStyle/>
    <a:p>
      <a:pPr>
        <a:defRPr baseline="0">
          <a:solidFill>
            <a:schemeClr val="accent2"/>
          </a:solidFill>
          <a:latin typeface="微軟正黑體" panose="020B0604030504040204" pitchFamily="34" charset="-120"/>
          <a:ea typeface="微軟正黑體" panose="020B0604030504040204" pitchFamily="34" charset="-120"/>
        </a:defRPr>
      </a:pPr>
      <a:endParaRPr lang="zh-TW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style val="42"/>
  <c:chart>
    <c:title>
      <c:tx>
        <c:rich>
          <a:bodyPr/>
          <a:lstStyle/>
          <a:p>
            <a:pPr>
              <a:defRPr/>
            </a:pPr>
            <a:r>
              <a:rPr lang="zh-TW"/>
              <a:t>每十萬人口死傷人數</a:t>
            </a:r>
          </a:p>
        </c:rich>
      </c:tx>
      <c:layout>
        <c:manualLayout>
          <c:xMode val="edge"/>
          <c:yMode val="edge"/>
          <c:x val="0.59986049529850205"/>
          <c:y val="0.1220078461227441"/>
        </c:manualLayout>
      </c:layout>
      <c:overlay val="1"/>
    </c:title>
    <c:plotArea>
      <c:layout/>
      <c:lineChart>
        <c:grouping val="standard"/>
        <c:ser>
          <c:idx val="0"/>
          <c:order val="0"/>
          <c:tx>
            <c:strRef>
              <c:f>'table6 (2)'!$A$35</c:f>
              <c:strCache>
                <c:ptCount val="1"/>
                <c:pt idx="0">
                  <c:v>97年</c:v>
                </c:pt>
              </c:strCache>
            </c:strRef>
          </c:tx>
          <c:marker>
            <c:symbol val="none"/>
          </c:marker>
          <c:cat>
            <c:strRef>
              <c:f>'table6 (2)'!$B$34:$L$34</c:f>
              <c:strCache>
                <c:ptCount val="11"/>
                <c:pt idx="0">
                  <c:v>&lt;5歲</c:v>
                </c:pt>
                <c:pt idx="1">
                  <c:v>5-9歲</c:v>
                </c:pt>
                <c:pt idx="2">
                  <c:v>10-15歲</c:v>
                </c:pt>
                <c:pt idx="3">
                  <c:v>16-20歲</c:v>
                </c:pt>
                <c:pt idx="4">
                  <c:v>21-24歲</c:v>
                </c:pt>
                <c:pt idx="5">
                  <c:v>25-34歲</c:v>
                </c:pt>
                <c:pt idx="6">
                  <c:v>35-44歲</c:v>
                </c:pt>
                <c:pt idx="7">
                  <c:v>45-54歲</c:v>
                </c:pt>
                <c:pt idx="8">
                  <c:v>55-64歲</c:v>
                </c:pt>
                <c:pt idx="9">
                  <c:v>65-74歲</c:v>
                </c:pt>
                <c:pt idx="10">
                  <c:v>&gt;74歲</c:v>
                </c:pt>
              </c:strCache>
            </c:strRef>
          </c:cat>
          <c:val>
            <c:numRef>
              <c:f>'table6 (2)'!$B$35:$L$35</c:f>
              <c:numCache>
                <c:formatCode>#,##0.000_ </c:formatCode>
                <c:ptCount val="11"/>
                <c:pt idx="0">
                  <c:v>132.52699750342526</c:v>
                </c:pt>
                <c:pt idx="1">
                  <c:v>169.1075636236902</c:v>
                </c:pt>
                <c:pt idx="2">
                  <c:v>179.83407521520411</c:v>
                </c:pt>
                <c:pt idx="3">
                  <c:v>2280.2733289359594</c:v>
                </c:pt>
                <c:pt idx="4">
                  <c:v>2284.361535185491</c:v>
                </c:pt>
                <c:pt idx="5">
                  <c:v>1150.2754755081321</c:v>
                </c:pt>
                <c:pt idx="6">
                  <c:v>745.54962168779298</c:v>
                </c:pt>
                <c:pt idx="7">
                  <c:v>734.43763855844668</c:v>
                </c:pt>
                <c:pt idx="8">
                  <c:v>784.21465516095157</c:v>
                </c:pt>
                <c:pt idx="9">
                  <c:v>750.25873504074184</c:v>
                </c:pt>
                <c:pt idx="10">
                  <c:v>499.63112526209511</c:v>
                </c:pt>
              </c:numCache>
            </c:numRef>
          </c:val>
        </c:ser>
        <c:ser>
          <c:idx val="1"/>
          <c:order val="1"/>
          <c:tx>
            <c:strRef>
              <c:f>'table6 (2)'!$A$36</c:f>
              <c:strCache>
                <c:ptCount val="1"/>
                <c:pt idx="0">
                  <c:v>98年</c:v>
                </c:pt>
              </c:strCache>
            </c:strRef>
          </c:tx>
          <c:marker>
            <c:symbol val="none"/>
          </c:marker>
          <c:cat>
            <c:strRef>
              <c:f>'table6 (2)'!$B$34:$L$34</c:f>
              <c:strCache>
                <c:ptCount val="11"/>
                <c:pt idx="0">
                  <c:v>&lt;5歲</c:v>
                </c:pt>
                <c:pt idx="1">
                  <c:v>5-9歲</c:v>
                </c:pt>
                <c:pt idx="2">
                  <c:v>10-15歲</c:v>
                </c:pt>
                <c:pt idx="3">
                  <c:v>16-20歲</c:v>
                </c:pt>
                <c:pt idx="4">
                  <c:v>21-24歲</c:v>
                </c:pt>
                <c:pt idx="5">
                  <c:v>25-34歲</c:v>
                </c:pt>
                <c:pt idx="6">
                  <c:v>35-44歲</c:v>
                </c:pt>
                <c:pt idx="7">
                  <c:v>45-54歲</c:v>
                </c:pt>
                <c:pt idx="8">
                  <c:v>55-64歲</c:v>
                </c:pt>
                <c:pt idx="9">
                  <c:v>65-74歲</c:v>
                </c:pt>
                <c:pt idx="10">
                  <c:v>&gt;74歲</c:v>
                </c:pt>
              </c:strCache>
            </c:strRef>
          </c:cat>
          <c:val>
            <c:numRef>
              <c:f>'table6 (2)'!$B$36:$L$36</c:f>
              <c:numCache>
                <c:formatCode>#,##0.000_ </c:formatCode>
                <c:ptCount val="11"/>
                <c:pt idx="0">
                  <c:v>147.38165562385242</c:v>
                </c:pt>
                <c:pt idx="1">
                  <c:v>183.60939767996072</c:v>
                </c:pt>
                <c:pt idx="2">
                  <c:v>187.14167824878388</c:v>
                </c:pt>
                <c:pt idx="3">
                  <c:v>2463.6185904984054</c:v>
                </c:pt>
                <c:pt idx="4">
                  <c:v>2497.3735273410739</c:v>
                </c:pt>
                <c:pt idx="5">
                  <c:v>1250.0079457199265</c:v>
                </c:pt>
                <c:pt idx="6">
                  <c:v>795.23912848761086</c:v>
                </c:pt>
                <c:pt idx="7">
                  <c:v>764.36583037551839</c:v>
                </c:pt>
                <c:pt idx="8">
                  <c:v>837.12391077985433</c:v>
                </c:pt>
                <c:pt idx="9">
                  <c:v>836.16402209554076</c:v>
                </c:pt>
                <c:pt idx="10">
                  <c:v>523.42515161037659</c:v>
                </c:pt>
              </c:numCache>
            </c:numRef>
          </c:val>
        </c:ser>
        <c:ser>
          <c:idx val="2"/>
          <c:order val="2"/>
          <c:tx>
            <c:strRef>
              <c:f>'table6 (2)'!$A$37</c:f>
              <c:strCache>
                <c:ptCount val="1"/>
                <c:pt idx="0">
                  <c:v>99年</c:v>
                </c:pt>
              </c:strCache>
            </c:strRef>
          </c:tx>
          <c:marker>
            <c:symbol val="none"/>
          </c:marker>
          <c:cat>
            <c:strRef>
              <c:f>'table6 (2)'!$B$34:$L$34</c:f>
              <c:strCache>
                <c:ptCount val="11"/>
                <c:pt idx="0">
                  <c:v>&lt;5歲</c:v>
                </c:pt>
                <c:pt idx="1">
                  <c:v>5-9歲</c:v>
                </c:pt>
                <c:pt idx="2">
                  <c:v>10-15歲</c:v>
                </c:pt>
                <c:pt idx="3">
                  <c:v>16-20歲</c:v>
                </c:pt>
                <c:pt idx="4">
                  <c:v>21-24歲</c:v>
                </c:pt>
                <c:pt idx="5">
                  <c:v>25-34歲</c:v>
                </c:pt>
                <c:pt idx="6">
                  <c:v>35-44歲</c:v>
                </c:pt>
                <c:pt idx="7">
                  <c:v>45-54歲</c:v>
                </c:pt>
                <c:pt idx="8">
                  <c:v>55-64歲</c:v>
                </c:pt>
                <c:pt idx="9">
                  <c:v>65-74歲</c:v>
                </c:pt>
                <c:pt idx="10">
                  <c:v>&gt;74歲</c:v>
                </c:pt>
              </c:strCache>
            </c:strRef>
          </c:cat>
          <c:val>
            <c:numRef>
              <c:f>'table6 (2)'!$B$37:$L$37</c:f>
              <c:numCache>
                <c:formatCode>#,##0.000_ </c:formatCode>
                <c:ptCount val="11"/>
                <c:pt idx="0">
                  <c:v>159.11328056525662</c:v>
                </c:pt>
                <c:pt idx="1">
                  <c:v>214.96947260822719</c:v>
                </c:pt>
                <c:pt idx="2">
                  <c:v>242.83675389584852</c:v>
                </c:pt>
                <c:pt idx="3">
                  <c:v>3119.0026314227484</c:v>
                </c:pt>
                <c:pt idx="4">
                  <c:v>3165.4289431843836</c:v>
                </c:pt>
                <c:pt idx="5">
                  <c:v>1509.5986550927282</c:v>
                </c:pt>
                <c:pt idx="6">
                  <c:v>920.78894429318575</c:v>
                </c:pt>
                <c:pt idx="7">
                  <c:v>874.51088932666892</c:v>
                </c:pt>
                <c:pt idx="8">
                  <c:v>939.95330427992815</c:v>
                </c:pt>
                <c:pt idx="9">
                  <c:v>944.48004526114664</c:v>
                </c:pt>
                <c:pt idx="10">
                  <c:v>598.19063890171731</c:v>
                </c:pt>
              </c:numCache>
            </c:numRef>
          </c:val>
        </c:ser>
        <c:ser>
          <c:idx val="3"/>
          <c:order val="3"/>
          <c:tx>
            <c:strRef>
              <c:f>'table6 (2)'!$A$38</c:f>
              <c:strCache>
                <c:ptCount val="1"/>
                <c:pt idx="0">
                  <c:v>100年</c:v>
                </c:pt>
              </c:strCache>
            </c:strRef>
          </c:tx>
          <c:marker>
            <c:symbol val="none"/>
          </c:marker>
          <c:cat>
            <c:strRef>
              <c:f>'table6 (2)'!$B$34:$L$34</c:f>
              <c:strCache>
                <c:ptCount val="11"/>
                <c:pt idx="0">
                  <c:v>&lt;5歲</c:v>
                </c:pt>
                <c:pt idx="1">
                  <c:v>5-9歲</c:v>
                </c:pt>
                <c:pt idx="2">
                  <c:v>10-15歲</c:v>
                </c:pt>
                <c:pt idx="3">
                  <c:v>16-20歲</c:v>
                </c:pt>
                <c:pt idx="4">
                  <c:v>21-24歲</c:v>
                </c:pt>
                <c:pt idx="5">
                  <c:v>25-34歲</c:v>
                </c:pt>
                <c:pt idx="6">
                  <c:v>35-44歲</c:v>
                </c:pt>
                <c:pt idx="7">
                  <c:v>45-54歲</c:v>
                </c:pt>
                <c:pt idx="8">
                  <c:v>55-64歲</c:v>
                </c:pt>
                <c:pt idx="9">
                  <c:v>65-74歲</c:v>
                </c:pt>
                <c:pt idx="10">
                  <c:v>&gt;74歲</c:v>
                </c:pt>
              </c:strCache>
            </c:strRef>
          </c:cat>
          <c:val>
            <c:numRef>
              <c:f>'table6 (2)'!$B$38:$L$38</c:f>
              <c:numCache>
                <c:formatCode>#,##0.000_ </c:formatCode>
                <c:ptCount val="11"/>
                <c:pt idx="0">
                  <c:v>161.86167044587717</c:v>
                </c:pt>
                <c:pt idx="1">
                  <c:v>227.71850239898376</c:v>
                </c:pt>
                <c:pt idx="2">
                  <c:v>280.01280643460785</c:v>
                </c:pt>
                <c:pt idx="3">
                  <c:v>3521.1276369102725</c:v>
                </c:pt>
                <c:pt idx="4">
                  <c:v>3430.672474587755</c:v>
                </c:pt>
                <c:pt idx="5">
                  <c:v>1606.6160534300711</c:v>
                </c:pt>
                <c:pt idx="6">
                  <c:v>963.23194140155931</c:v>
                </c:pt>
                <c:pt idx="7">
                  <c:v>914.06134497944788</c:v>
                </c:pt>
                <c:pt idx="8">
                  <c:v>979.5450585337901</c:v>
                </c:pt>
                <c:pt idx="9">
                  <c:v>1000.2954489389656</c:v>
                </c:pt>
                <c:pt idx="10">
                  <c:v>624.20563063996747</c:v>
                </c:pt>
              </c:numCache>
            </c:numRef>
          </c:val>
        </c:ser>
        <c:ser>
          <c:idx val="4"/>
          <c:order val="4"/>
          <c:tx>
            <c:strRef>
              <c:f>'table6 (2)'!$A$39</c:f>
              <c:strCache>
                <c:ptCount val="1"/>
                <c:pt idx="0">
                  <c:v>101年</c:v>
                </c:pt>
              </c:strCache>
            </c:strRef>
          </c:tx>
          <c:marker>
            <c:symbol val="none"/>
          </c:marker>
          <c:cat>
            <c:strRef>
              <c:f>'table6 (2)'!$B$34:$L$34</c:f>
              <c:strCache>
                <c:ptCount val="11"/>
                <c:pt idx="0">
                  <c:v>&lt;5歲</c:v>
                </c:pt>
                <c:pt idx="1">
                  <c:v>5-9歲</c:v>
                </c:pt>
                <c:pt idx="2">
                  <c:v>10-15歲</c:v>
                </c:pt>
                <c:pt idx="3">
                  <c:v>16-20歲</c:v>
                </c:pt>
                <c:pt idx="4">
                  <c:v>21-24歲</c:v>
                </c:pt>
                <c:pt idx="5">
                  <c:v>25-34歲</c:v>
                </c:pt>
                <c:pt idx="6">
                  <c:v>35-44歲</c:v>
                </c:pt>
                <c:pt idx="7">
                  <c:v>45-54歲</c:v>
                </c:pt>
                <c:pt idx="8">
                  <c:v>55-64歲</c:v>
                </c:pt>
                <c:pt idx="9">
                  <c:v>65-74歲</c:v>
                </c:pt>
                <c:pt idx="10">
                  <c:v>&gt;74歲</c:v>
                </c:pt>
              </c:strCache>
            </c:strRef>
          </c:cat>
          <c:val>
            <c:numRef>
              <c:f>'table6 (2)'!$B$39:$L$39</c:f>
              <c:numCache>
                <c:formatCode>#,##0.000_ </c:formatCode>
                <c:ptCount val="11"/>
                <c:pt idx="0">
                  <c:v>155.02961828149921</c:v>
                </c:pt>
                <c:pt idx="1">
                  <c:v>238.23475999603093</c:v>
                </c:pt>
                <c:pt idx="2">
                  <c:v>250.44853759720039</c:v>
                </c:pt>
                <c:pt idx="3">
                  <c:v>3643.4618938604585</c:v>
                </c:pt>
                <c:pt idx="4">
                  <c:v>3649.8033469576621</c:v>
                </c:pt>
                <c:pt idx="5">
                  <c:v>1713.3284845857308</c:v>
                </c:pt>
                <c:pt idx="6">
                  <c:v>1015.2241866971442</c:v>
                </c:pt>
                <c:pt idx="7">
                  <c:v>948.98757512223551</c:v>
                </c:pt>
                <c:pt idx="8">
                  <c:v>1038.3951831665561</c:v>
                </c:pt>
                <c:pt idx="9">
                  <c:v>1070.6525842470405</c:v>
                </c:pt>
                <c:pt idx="10">
                  <c:v>497.50954136748817</c:v>
                </c:pt>
              </c:numCache>
            </c:numRef>
          </c:val>
        </c:ser>
        <c:ser>
          <c:idx val="5"/>
          <c:order val="5"/>
          <c:tx>
            <c:strRef>
              <c:f>'table6 (2)'!$A$40</c:f>
              <c:strCache>
                <c:ptCount val="1"/>
                <c:pt idx="0">
                  <c:v>102年</c:v>
                </c:pt>
              </c:strCache>
            </c:strRef>
          </c:tx>
          <c:marker>
            <c:symbol val="none"/>
          </c:marker>
          <c:cat>
            <c:strRef>
              <c:f>'table6 (2)'!$B$34:$L$34</c:f>
              <c:strCache>
                <c:ptCount val="11"/>
                <c:pt idx="0">
                  <c:v>&lt;5歲</c:v>
                </c:pt>
                <c:pt idx="1">
                  <c:v>5-9歲</c:v>
                </c:pt>
                <c:pt idx="2">
                  <c:v>10-15歲</c:v>
                </c:pt>
                <c:pt idx="3">
                  <c:v>16-20歲</c:v>
                </c:pt>
                <c:pt idx="4">
                  <c:v>21-24歲</c:v>
                </c:pt>
                <c:pt idx="5">
                  <c:v>25-34歲</c:v>
                </c:pt>
                <c:pt idx="6">
                  <c:v>35-44歲</c:v>
                </c:pt>
                <c:pt idx="7">
                  <c:v>45-54歲</c:v>
                </c:pt>
                <c:pt idx="8">
                  <c:v>55-64歲</c:v>
                </c:pt>
                <c:pt idx="9">
                  <c:v>65-74歲</c:v>
                </c:pt>
                <c:pt idx="10">
                  <c:v>&gt;74歲</c:v>
                </c:pt>
              </c:strCache>
            </c:strRef>
          </c:cat>
          <c:val>
            <c:numRef>
              <c:f>'table6 (2)'!$B$40:$L$40</c:f>
              <c:numCache>
                <c:formatCode>#,##0.000_ </c:formatCode>
                <c:ptCount val="11"/>
                <c:pt idx="0">
                  <c:v>174.27410276700661</c:v>
                </c:pt>
                <c:pt idx="1">
                  <c:v>250.871897635804</c:v>
                </c:pt>
                <c:pt idx="2">
                  <c:v>304.93068955043674</c:v>
                </c:pt>
                <c:pt idx="3">
                  <c:v>4020.0043471556787</c:v>
                </c:pt>
                <c:pt idx="4">
                  <c:v>4186.605494811989</c:v>
                </c:pt>
                <c:pt idx="5">
                  <c:v>1968.5478763363028</c:v>
                </c:pt>
                <c:pt idx="6">
                  <c:v>1138.3372110404082</c:v>
                </c:pt>
                <c:pt idx="7">
                  <c:v>1033.2579048073724</c:v>
                </c:pt>
                <c:pt idx="8">
                  <c:v>1123.3630124767828</c:v>
                </c:pt>
                <c:pt idx="9">
                  <c:v>1160.129434707284</c:v>
                </c:pt>
                <c:pt idx="10">
                  <c:v>752.45961324587654</c:v>
                </c:pt>
              </c:numCache>
            </c:numRef>
          </c:val>
        </c:ser>
        <c:dLbls/>
        <c:marker val="1"/>
        <c:axId val="82495744"/>
        <c:axId val="82391040"/>
      </c:lineChart>
      <c:catAx>
        <c:axId val="82495744"/>
        <c:scaling>
          <c:orientation val="minMax"/>
        </c:scaling>
        <c:axPos val="b"/>
        <c:numFmt formatCode="General" sourceLinked="1"/>
        <c:tickLblPos val="nextTo"/>
        <c:crossAx val="82391040"/>
        <c:crosses val="autoZero"/>
        <c:auto val="1"/>
        <c:lblAlgn val="ctr"/>
        <c:lblOffset val="100"/>
      </c:catAx>
      <c:valAx>
        <c:axId val="82391040"/>
        <c:scaling>
          <c:orientation val="minMax"/>
        </c:scaling>
        <c:axPos val="l"/>
        <c:majorGridlines/>
        <c:numFmt formatCode="#,##0.000_ " sourceLinked="1"/>
        <c:tickLblPos val="nextTo"/>
        <c:crossAx val="82495744"/>
        <c:crosses val="autoZero"/>
        <c:crossBetween val="between"/>
      </c:valAx>
      <c:spPr>
        <a:noFill/>
      </c:spPr>
    </c:plotArea>
    <c:legend>
      <c:legendPos val="r"/>
      <c:layout/>
    </c:legend>
    <c:plotVisOnly val="1"/>
    <c:dispBlanksAs val="gap"/>
  </c:chart>
  <c:spPr>
    <a:noFill/>
  </c:spPr>
  <c:txPr>
    <a:bodyPr/>
    <a:lstStyle/>
    <a:p>
      <a:pPr>
        <a:defRPr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pPr>
      <a:endParaRPr lang="zh-TW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0.14673</cdr:x>
      <cdr:y>0.54941</cdr:y>
    </cdr:from>
    <cdr:to>
      <cdr:x>0.24479</cdr:x>
      <cdr:y>0.58304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1368152" y="3528392"/>
          <a:ext cx="914364" cy="2159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zh-TW" altLang="en-US" sz="1200" b="1" dirty="0" smtClean="0">
              <a:solidFill>
                <a:srgbClr val="3366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受傷人數</a:t>
          </a:r>
          <a:endParaRPr lang="zh-TW" altLang="en-US" sz="1200" b="1" dirty="0">
            <a:solidFill>
              <a:srgbClr val="3366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0.18534</cdr:x>
      <cdr:y>0.29152</cdr:y>
    </cdr:from>
    <cdr:to>
      <cdr:x>0.30117</cdr:x>
      <cdr:y>0.32516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1728192" y="1872208"/>
          <a:ext cx="1080120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12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30</a:t>
          </a:r>
          <a:r>
            <a:rPr lang="zh-TW" altLang="en-US" sz="12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日死亡人數</a:t>
          </a:r>
          <a:endParaRPr lang="zh-TW" altLang="en-US" sz="1200" b="1" dirty="0">
            <a:solidFill>
              <a:srgbClr val="C0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0.4479</cdr:x>
      <cdr:y>0.86336</cdr:y>
    </cdr:from>
    <cdr:to>
      <cdr:x>0.56374</cdr:x>
      <cdr:y>0.91942</cdr:y>
    </cdr:to>
    <cdr:sp macro="" textlink="">
      <cdr:nvSpPr>
        <cdr:cNvPr id="4" name="矩形 3"/>
        <cdr:cNvSpPr/>
      </cdr:nvSpPr>
      <cdr:spPr>
        <a:xfrm xmlns:a="http://schemas.openxmlformats.org/drawingml/2006/main">
          <a:off x="4176464" y="5544616"/>
          <a:ext cx="108012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zh-TW" altLang="en-US" sz="1600" b="1" kern="1200" dirty="0" smtClean="0">
              <a:solidFill>
                <a:srgbClr val="C0504D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    度</a:t>
          </a:r>
          <a:endParaRPr lang="zh-TW" sz="1600" b="1" kern="1200" dirty="0">
            <a:solidFill>
              <a:srgbClr val="C0504D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37015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24527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88668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97086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797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6480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0135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19518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95334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13031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10892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BA0FC-59B6-4F7D-A88D-F8FBA3DA1C1A}" type="datetimeFigureOut">
              <a:rPr lang="zh-TW" altLang="en-US" smtClean="0"/>
              <a:pPr/>
              <a:t>2016/7/20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D02A3-F2F7-404F-BE15-FE2F1AD5F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28876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00B050"/>
          </a:fgClr>
          <a:bgClr>
            <a:srgbClr val="FFFF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心形 4"/>
          <p:cNvSpPr/>
          <p:nvPr/>
        </p:nvSpPr>
        <p:spPr>
          <a:xfrm>
            <a:off x="183131" y="0"/>
            <a:ext cx="8853365" cy="6741368"/>
          </a:xfrm>
          <a:prstGeom prst="hear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US" altLang="zh-TW" sz="2300" b="1" dirty="0" smtClean="0">
              <a:ln w="50800">
                <a:solidFill>
                  <a:schemeClr val="accent4">
                    <a:lumMod val="75000"/>
                  </a:schemeClr>
                </a:solidFill>
              </a:ln>
              <a:solidFill>
                <a:schemeClr val="bg1">
                  <a:shade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300" b="1" dirty="0">
              <a:ln w="50800">
                <a:solidFill>
                  <a:schemeClr val="accent4">
                    <a:lumMod val="75000"/>
                  </a:schemeClr>
                </a:solidFill>
              </a:ln>
              <a:solidFill>
                <a:schemeClr val="bg1">
                  <a:shade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sz="2000" dirty="0">
              <a:ln w="50800">
                <a:solidFill>
                  <a:schemeClr val="accent4">
                    <a:lumMod val="75000"/>
                  </a:schemeClr>
                </a:solidFill>
              </a:ln>
              <a:solidFill>
                <a:schemeClr val="bg1">
                  <a:shade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504" y="980728"/>
            <a:ext cx="8928992" cy="5544616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lang="zh-TW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機車事故死傷嚴重</a:t>
            </a:r>
            <a:endParaRPr lang="en-US" altLang="zh-TW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25000"/>
              </a:lnSpc>
            </a:pP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24</a:t>
            </a:r>
            <a:r>
              <a:rPr lang="zh-TW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歲以下年輕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族群占</a:t>
            </a:r>
            <a:r>
              <a:rPr lang="zh-TW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傷亡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總數</a:t>
            </a: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</a:t>
            </a:r>
            <a:r>
              <a:rPr lang="en-US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以上</a:t>
            </a:r>
            <a:endParaRPr lang="en-US" altLang="zh-TW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25000"/>
              </a:lnSpc>
            </a:pP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lang="zh-TW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~24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  <a:r>
              <a:rPr lang="zh-TW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以下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機車死亡</a:t>
            </a: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395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每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星期約</a:t>
            </a:r>
            <a:r>
              <a:rPr lang="en-US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7.6</a:t>
            </a:r>
            <a:r>
              <a:rPr lang="zh-TW" altLang="zh-TW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>
              <a:lnSpc>
                <a:spcPct val="125000"/>
              </a:lnSpc>
            </a:pPr>
            <a:r>
              <a:rPr lang="zh-TW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各界</a:t>
            </a:r>
            <a:r>
              <a:rPr lang="zh-TW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應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重視</a:t>
            </a:r>
            <a:endParaRPr lang="en-US" altLang="zh-TW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25000"/>
              </a:lnSpc>
            </a:pP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不再讓臺灣下一代承受高</a:t>
            </a:r>
            <a:r>
              <a:rPr lang="zh-TW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死傷</a:t>
            </a:r>
            <a:r>
              <a:rPr lang="zh-TW" altLang="zh-TW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風險</a:t>
            </a:r>
            <a:endParaRPr lang="zh-TW" altLang="en-US" sz="2800" dirty="0" smtClean="0">
              <a:ln w="50800">
                <a:solidFill>
                  <a:schemeClr val="accent4">
                    <a:lumMod val="75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喚起社會關心</a:t>
            </a:r>
            <a:endParaRPr lang="en-US" altLang="zh-TW" sz="4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zh-TW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使</a:t>
            </a:r>
            <a:r>
              <a:rPr lang="zh-TW" altLang="zh-TW" sz="44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家長</a:t>
            </a:r>
            <a:r>
              <a:rPr lang="zh-TW" altLang="zh-TW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放心</a:t>
            </a:r>
            <a:endParaRPr lang="en-US" altLang="zh-TW" sz="4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年輕人安心</a:t>
            </a:r>
            <a:endParaRPr lang="en-US" altLang="zh-TW" sz="4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心形 2"/>
          <p:cNvSpPr/>
          <p:nvPr/>
        </p:nvSpPr>
        <p:spPr>
          <a:xfrm>
            <a:off x="183131" y="6093296"/>
            <a:ext cx="1080120" cy="76470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關心</a:t>
            </a:r>
            <a:endParaRPr lang="zh-TW" altLang="en-US" dirty="0">
              <a:solidFill>
                <a:srgbClr val="0066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心形 5"/>
          <p:cNvSpPr/>
          <p:nvPr/>
        </p:nvSpPr>
        <p:spPr>
          <a:xfrm>
            <a:off x="1362221" y="6093296"/>
            <a:ext cx="1080120" cy="76470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放心</a:t>
            </a:r>
            <a:endParaRPr lang="zh-TW" altLang="en-US" dirty="0">
              <a:solidFill>
                <a:srgbClr val="0066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心形 6"/>
          <p:cNvSpPr/>
          <p:nvPr/>
        </p:nvSpPr>
        <p:spPr>
          <a:xfrm>
            <a:off x="2555776" y="6093296"/>
            <a:ext cx="1080120" cy="76470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安心</a:t>
            </a:r>
            <a:endParaRPr lang="zh-TW" altLang="en-US" dirty="0">
              <a:solidFill>
                <a:srgbClr val="0066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心形 7"/>
          <p:cNvSpPr/>
          <p:nvPr/>
        </p:nvSpPr>
        <p:spPr>
          <a:xfrm>
            <a:off x="5583731" y="6120680"/>
            <a:ext cx="1080120" cy="76470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關心</a:t>
            </a:r>
            <a:endParaRPr lang="zh-TW" altLang="en-US" dirty="0">
              <a:solidFill>
                <a:srgbClr val="0066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心形 8"/>
          <p:cNvSpPr/>
          <p:nvPr/>
        </p:nvSpPr>
        <p:spPr>
          <a:xfrm>
            <a:off x="6762821" y="6120680"/>
            <a:ext cx="1080120" cy="76470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放心</a:t>
            </a:r>
            <a:endParaRPr lang="zh-TW" altLang="en-US" dirty="0">
              <a:solidFill>
                <a:srgbClr val="0066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心形 9"/>
          <p:cNvSpPr/>
          <p:nvPr/>
        </p:nvSpPr>
        <p:spPr>
          <a:xfrm>
            <a:off x="7956376" y="6120680"/>
            <a:ext cx="1080120" cy="76470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66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安心</a:t>
            </a:r>
            <a:endParaRPr lang="zh-TW" altLang="en-US" dirty="0">
              <a:solidFill>
                <a:srgbClr val="0066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164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圖表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43433548"/>
              </p:ext>
            </p:extLst>
          </p:nvPr>
        </p:nvGraphicFramePr>
        <p:xfrm>
          <a:off x="-180528" y="260648"/>
          <a:ext cx="9324528" cy="6422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矩形 1"/>
          <p:cNvSpPr/>
          <p:nvPr/>
        </p:nvSpPr>
        <p:spPr>
          <a:xfrm>
            <a:off x="0" y="260648"/>
            <a:ext cx="9144000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TW" altLang="en-US" sz="4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66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我國道路交通</a:t>
            </a:r>
            <a:r>
              <a:rPr lang="zh-TW" altLang="en-US" sz="4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66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事故死傷人數統計圖</a:t>
            </a:r>
            <a:endParaRPr lang="zh-TW" altLang="en-US" sz="4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66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762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806AEF-C14A-49A8-81C6-AAA9974686DA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5" name="Title 1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64488" cy="1143000"/>
          </a:xfrm>
        </p:spPr>
        <p:txBody>
          <a:bodyPr lIns="0" rIns="0">
            <a:normAutofit/>
          </a:bodyPr>
          <a:lstStyle/>
          <a:p>
            <a:r>
              <a:rPr lang="zh-TW" altLang="en-US" sz="40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3366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各年齡層道路交通事故死傷人數統計圖</a:t>
            </a:r>
            <a:endParaRPr lang="en-US" sz="20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3366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256154"/>
              </p:ext>
            </p:extLst>
          </p:nvPr>
        </p:nvGraphicFramePr>
        <p:xfrm>
          <a:off x="539552" y="1484784"/>
          <a:ext cx="8352928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600" t="20297" r="46784" b="59427"/>
          <a:stretch/>
        </p:blipFill>
        <p:spPr>
          <a:xfrm>
            <a:off x="2378057" y="1169446"/>
            <a:ext cx="922009" cy="93610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23528" y="6336204"/>
            <a:ext cx="856895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註：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16~24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歲機車傷亡人數為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5,121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人，死亡為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395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每星期死亡約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7.6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439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ChangeAspect="1"/>
          </p:cNvPicPr>
          <p:nvPr/>
        </p:nvPicPr>
        <p:blipFill rotWithShape="1">
          <a:blip r:embed="rId2" cstate="print"/>
          <a:srcRect l="29287" t="11177" r="24035"/>
          <a:stretch/>
        </p:blipFill>
        <p:spPr bwMode="auto">
          <a:xfrm>
            <a:off x="971600" y="4669404"/>
            <a:ext cx="2373887" cy="1182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圓角矩形 5"/>
          <p:cNvSpPr/>
          <p:nvPr/>
        </p:nvSpPr>
        <p:spPr>
          <a:xfrm>
            <a:off x="395537" y="404664"/>
            <a:ext cx="8568951" cy="1080120"/>
          </a:xfrm>
          <a:prstGeom prst="round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善用科技管理</a:t>
            </a:r>
            <a:endParaRPr lang="zh-TW" altLang="en-US" sz="4000" b="1" dirty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395537" y="1838149"/>
            <a:ext cx="2592287" cy="21602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善用無人機科技</a:t>
            </a:r>
            <a:endParaRPr lang="zh-TW" altLang="en-US" sz="32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3203849" y="1844824"/>
            <a:ext cx="2592287" cy="2160240"/>
          </a:xfrm>
          <a:prstGeom prst="roundRect">
            <a:avLst/>
          </a:prstGeom>
          <a:solidFill>
            <a:srgbClr val="92D050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設置</a:t>
            </a:r>
            <a:endParaRPr lang="en-US" altLang="zh-TW" sz="32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測速顯示器</a:t>
            </a:r>
            <a:endParaRPr lang="zh-TW" altLang="en-US" sz="32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6156177" y="1838149"/>
            <a:ext cx="2592287" cy="21602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大型車</a:t>
            </a:r>
            <a:endParaRPr lang="en-US" altLang="zh-TW" sz="32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加裝</a:t>
            </a:r>
            <a:endParaRPr lang="en-US" altLang="zh-TW" sz="32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安全警示</a:t>
            </a:r>
            <a:endParaRPr lang="en-US" altLang="zh-TW" sz="3200" b="1" dirty="0" smtClean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設備</a:t>
            </a:r>
            <a:endParaRPr lang="zh-TW" altLang="en-US" sz="32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3800896" y="4353518"/>
            <a:ext cx="4279535" cy="2330251"/>
            <a:chOff x="971600" y="2586766"/>
            <a:chExt cx="4968660" cy="4272362"/>
          </a:xfrm>
        </p:grpSpPr>
        <p:pic>
          <p:nvPicPr>
            <p:cNvPr id="17" name="圖片 14" descr="20160325114946_00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71600" y="3165922"/>
              <a:ext cx="4716016" cy="3693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文字方塊 17"/>
            <p:cNvSpPr txBox="1"/>
            <p:nvPr/>
          </p:nvSpPr>
          <p:spPr>
            <a:xfrm>
              <a:off x="1171429" y="2586766"/>
              <a:ext cx="4768831" cy="815914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solidFill>
                    <a:srgbClr val="0000C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空拍製圖道路型態、路面標線及相關定位行向清晰明亮</a:t>
              </a:r>
              <a:endParaRPr lang="zh-TW" altLang="en-US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015709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172</Words>
  <Application>Microsoft Office PowerPoint</Application>
  <PresentationFormat>如螢幕大小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佈景主題</vt:lpstr>
      <vt:lpstr>投影片 1</vt:lpstr>
      <vt:lpstr>投影片 2</vt:lpstr>
      <vt:lpstr>各年齡層道路交通事故死傷人數統計圖</vt:lpstr>
      <vt:lpstr>投影片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黃元貞</dc:creator>
  <cp:lastModifiedBy>新聞傳播處新聞發布與聯繫科黃宇萱</cp:lastModifiedBy>
  <cp:revision>49</cp:revision>
  <cp:lastPrinted>2016-07-20T03:24:57Z</cp:lastPrinted>
  <dcterms:created xsi:type="dcterms:W3CDTF">2016-07-19T03:38:02Z</dcterms:created>
  <dcterms:modified xsi:type="dcterms:W3CDTF">2016-07-20T06:43:57Z</dcterms:modified>
</cp:coreProperties>
</file>