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5" r:id="rId1"/>
  </p:sldMasterIdLst>
  <p:sldIdLst>
    <p:sldId id="256" r:id="rId2"/>
    <p:sldId id="257" r:id="rId3"/>
    <p:sldId id="259" r:id="rId4"/>
    <p:sldId id="260" r:id="rId5"/>
  </p:sldIdLst>
  <p:sldSz cx="9144000" cy="6858000" type="screen4x3"/>
  <p:notesSz cx="6805613" cy="99393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9" d="100"/>
          <a:sy n="69" d="100"/>
        </p:scale>
        <p:origin x="-1184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340992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89016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292434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78615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12/29/2016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1555171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12/29/2016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18879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12/29/2016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946006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51106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05322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3945684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2526318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086529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7475557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7672910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09035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280427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12/29/2016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25614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71600" y="2438401"/>
            <a:ext cx="7171267" cy="2338982"/>
          </a:xfrm>
        </p:spPr>
        <p:txBody>
          <a:bodyPr>
            <a:normAutofit fontScale="90000"/>
          </a:bodyPr>
          <a:lstStyle/>
          <a:p>
            <a:r>
              <a:rPr lang="zh-TW" altLang="en-US" b="1" dirty="0" smtClean="0"/>
              <a:t>都市危險及老舊建築物</a:t>
            </a:r>
            <a:r>
              <a:rPr lang="en-US" altLang="zh-TW" b="1" dirty="0" smtClean="0"/>
              <a:t/>
            </a:r>
            <a:br>
              <a:rPr lang="en-US" altLang="zh-TW" b="1" dirty="0" smtClean="0"/>
            </a:br>
            <a:r>
              <a:rPr lang="zh-TW" altLang="en-US" b="1" dirty="0" smtClean="0"/>
              <a:t>加速</a:t>
            </a:r>
            <a:r>
              <a:rPr lang="zh-TW" altLang="en-US" b="1" dirty="0" smtClean="0"/>
              <a:t>重建獎勵條例</a:t>
            </a:r>
            <a:r>
              <a:rPr lang="zh-TW" altLang="en-US" b="1" dirty="0" smtClean="0"/>
              <a:t>（草案）</a:t>
            </a:r>
            <a:endParaRPr lang="zh-TW" altLang="en-US" b="1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4777380"/>
            <a:ext cx="7171267" cy="1126283"/>
          </a:xfrm>
        </p:spPr>
        <p:txBody>
          <a:bodyPr/>
          <a:lstStyle/>
          <a:p>
            <a:pPr algn="r"/>
            <a:r>
              <a:rPr lang="en-US" altLang="zh-TW" dirty="0" smtClean="0"/>
              <a:t>105.12.29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509274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/>
          <p:cNvGrpSpPr>
            <a:grpSpLocks noChangeAspect="1"/>
          </p:cNvGrpSpPr>
          <p:nvPr/>
        </p:nvGrpSpPr>
        <p:grpSpPr>
          <a:xfrm>
            <a:off x="2138828" y="685089"/>
            <a:ext cx="5355725" cy="4292268"/>
            <a:chOff x="1230594" y="734938"/>
            <a:chExt cx="7144285" cy="5725683"/>
          </a:xfrm>
        </p:grpSpPr>
        <p:sp>
          <p:nvSpPr>
            <p:cNvPr id="4" name="矩形 3"/>
            <p:cNvSpPr/>
            <p:nvPr/>
          </p:nvSpPr>
          <p:spPr>
            <a:xfrm>
              <a:off x="4204531" y="1444240"/>
              <a:ext cx="1222049" cy="5016381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4349809" y="734938"/>
              <a:ext cx="94006" cy="70930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589092" y="1095286"/>
              <a:ext cx="692210" cy="348954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8" name="直線接點 7"/>
            <p:cNvCxnSpPr/>
            <p:nvPr/>
          </p:nvCxnSpPr>
          <p:spPr>
            <a:xfrm>
              <a:off x="1230594" y="6460621"/>
              <a:ext cx="7144285" cy="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矩形 9"/>
            <p:cNvSpPr/>
            <p:nvPr/>
          </p:nvSpPr>
          <p:spPr>
            <a:xfrm>
              <a:off x="4925939" y="2324456"/>
              <a:ext cx="309072" cy="307648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1" name="矩形 10"/>
            <p:cNvSpPr/>
            <p:nvPr/>
          </p:nvSpPr>
          <p:spPr>
            <a:xfrm>
              <a:off x="4395387" y="1733372"/>
              <a:ext cx="309072" cy="307648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4925939" y="4634670"/>
              <a:ext cx="309072" cy="307648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4395387" y="3798606"/>
              <a:ext cx="309072" cy="307648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4395387" y="2902721"/>
              <a:ext cx="309072" cy="307648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5" name="圓角矩形圖說文字 14"/>
          <p:cNvSpPr/>
          <p:nvPr/>
        </p:nvSpPr>
        <p:spPr>
          <a:xfrm>
            <a:off x="1375874" y="992866"/>
            <a:ext cx="2778522" cy="3873229"/>
          </a:xfrm>
          <a:custGeom>
            <a:avLst/>
            <a:gdLst>
              <a:gd name="connsiteX0" fmla="*/ 0 w 2495372"/>
              <a:gd name="connsiteY0" fmla="*/ 415904 h 5365206"/>
              <a:gd name="connsiteX1" fmla="*/ 415904 w 2495372"/>
              <a:gd name="connsiteY1" fmla="*/ 0 h 5365206"/>
              <a:gd name="connsiteX2" fmla="*/ 1455634 w 2495372"/>
              <a:gd name="connsiteY2" fmla="*/ 0 h 5365206"/>
              <a:gd name="connsiteX3" fmla="*/ 1455634 w 2495372"/>
              <a:gd name="connsiteY3" fmla="*/ 0 h 5365206"/>
              <a:gd name="connsiteX4" fmla="*/ 2079477 w 2495372"/>
              <a:gd name="connsiteY4" fmla="*/ 0 h 5365206"/>
              <a:gd name="connsiteX5" fmla="*/ 2079468 w 2495372"/>
              <a:gd name="connsiteY5" fmla="*/ 0 h 5365206"/>
              <a:gd name="connsiteX6" fmla="*/ 2495372 w 2495372"/>
              <a:gd name="connsiteY6" fmla="*/ 415904 h 5365206"/>
              <a:gd name="connsiteX7" fmla="*/ 2495372 w 2495372"/>
              <a:gd name="connsiteY7" fmla="*/ 894201 h 5365206"/>
              <a:gd name="connsiteX8" fmla="*/ 2778522 w 2495372"/>
              <a:gd name="connsiteY8" fmla="*/ 2560545 h 5365206"/>
              <a:gd name="connsiteX9" fmla="*/ 2495372 w 2495372"/>
              <a:gd name="connsiteY9" fmla="*/ 2235503 h 5365206"/>
              <a:gd name="connsiteX10" fmla="*/ 2495372 w 2495372"/>
              <a:gd name="connsiteY10" fmla="*/ 4949302 h 5365206"/>
              <a:gd name="connsiteX11" fmla="*/ 2079468 w 2495372"/>
              <a:gd name="connsiteY11" fmla="*/ 5365206 h 5365206"/>
              <a:gd name="connsiteX12" fmla="*/ 2079477 w 2495372"/>
              <a:gd name="connsiteY12" fmla="*/ 5365206 h 5365206"/>
              <a:gd name="connsiteX13" fmla="*/ 1455634 w 2495372"/>
              <a:gd name="connsiteY13" fmla="*/ 5365206 h 5365206"/>
              <a:gd name="connsiteX14" fmla="*/ 1455634 w 2495372"/>
              <a:gd name="connsiteY14" fmla="*/ 5365206 h 5365206"/>
              <a:gd name="connsiteX15" fmla="*/ 415904 w 2495372"/>
              <a:gd name="connsiteY15" fmla="*/ 5365206 h 5365206"/>
              <a:gd name="connsiteX16" fmla="*/ 0 w 2495372"/>
              <a:gd name="connsiteY16" fmla="*/ 4949302 h 5365206"/>
              <a:gd name="connsiteX17" fmla="*/ 0 w 2495372"/>
              <a:gd name="connsiteY17" fmla="*/ 2235503 h 5365206"/>
              <a:gd name="connsiteX18" fmla="*/ 0 w 2495372"/>
              <a:gd name="connsiteY18" fmla="*/ 894201 h 5365206"/>
              <a:gd name="connsiteX19" fmla="*/ 0 w 2495372"/>
              <a:gd name="connsiteY19" fmla="*/ 894201 h 5365206"/>
              <a:gd name="connsiteX20" fmla="*/ 0 w 2495372"/>
              <a:gd name="connsiteY20" fmla="*/ 415904 h 5365206"/>
              <a:gd name="connsiteX0" fmla="*/ 0 w 2778522"/>
              <a:gd name="connsiteY0" fmla="*/ 415904 h 5365206"/>
              <a:gd name="connsiteX1" fmla="*/ 415904 w 2778522"/>
              <a:gd name="connsiteY1" fmla="*/ 0 h 5365206"/>
              <a:gd name="connsiteX2" fmla="*/ 1455634 w 2778522"/>
              <a:gd name="connsiteY2" fmla="*/ 0 h 5365206"/>
              <a:gd name="connsiteX3" fmla="*/ 1455634 w 2778522"/>
              <a:gd name="connsiteY3" fmla="*/ 0 h 5365206"/>
              <a:gd name="connsiteX4" fmla="*/ 2079477 w 2778522"/>
              <a:gd name="connsiteY4" fmla="*/ 0 h 5365206"/>
              <a:gd name="connsiteX5" fmla="*/ 2079468 w 2778522"/>
              <a:gd name="connsiteY5" fmla="*/ 0 h 5365206"/>
              <a:gd name="connsiteX6" fmla="*/ 2495372 w 2778522"/>
              <a:gd name="connsiteY6" fmla="*/ 415904 h 5365206"/>
              <a:gd name="connsiteX7" fmla="*/ 2486826 w 2778522"/>
              <a:gd name="connsiteY7" fmla="*/ 1714597 h 5365206"/>
              <a:gd name="connsiteX8" fmla="*/ 2778522 w 2778522"/>
              <a:gd name="connsiteY8" fmla="*/ 2560545 h 5365206"/>
              <a:gd name="connsiteX9" fmla="*/ 2495372 w 2778522"/>
              <a:gd name="connsiteY9" fmla="*/ 2235503 h 5365206"/>
              <a:gd name="connsiteX10" fmla="*/ 2495372 w 2778522"/>
              <a:gd name="connsiteY10" fmla="*/ 4949302 h 5365206"/>
              <a:gd name="connsiteX11" fmla="*/ 2079468 w 2778522"/>
              <a:gd name="connsiteY11" fmla="*/ 5365206 h 5365206"/>
              <a:gd name="connsiteX12" fmla="*/ 2079477 w 2778522"/>
              <a:gd name="connsiteY12" fmla="*/ 5365206 h 5365206"/>
              <a:gd name="connsiteX13" fmla="*/ 1455634 w 2778522"/>
              <a:gd name="connsiteY13" fmla="*/ 5365206 h 5365206"/>
              <a:gd name="connsiteX14" fmla="*/ 1455634 w 2778522"/>
              <a:gd name="connsiteY14" fmla="*/ 5365206 h 5365206"/>
              <a:gd name="connsiteX15" fmla="*/ 415904 w 2778522"/>
              <a:gd name="connsiteY15" fmla="*/ 5365206 h 5365206"/>
              <a:gd name="connsiteX16" fmla="*/ 0 w 2778522"/>
              <a:gd name="connsiteY16" fmla="*/ 4949302 h 5365206"/>
              <a:gd name="connsiteX17" fmla="*/ 0 w 2778522"/>
              <a:gd name="connsiteY17" fmla="*/ 2235503 h 5365206"/>
              <a:gd name="connsiteX18" fmla="*/ 0 w 2778522"/>
              <a:gd name="connsiteY18" fmla="*/ 894201 h 5365206"/>
              <a:gd name="connsiteX19" fmla="*/ 0 w 2778522"/>
              <a:gd name="connsiteY19" fmla="*/ 894201 h 5365206"/>
              <a:gd name="connsiteX20" fmla="*/ 0 w 2778522"/>
              <a:gd name="connsiteY20" fmla="*/ 415904 h 53652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778522" h="5365206">
                <a:moveTo>
                  <a:pt x="0" y="415904"/>
                </a:moveTo>
                <a:cubicBezTo>
                  <a:pt x="0" y="186207"/>
                  <a:pt x="186207" y="0"/>
                  <a:pt x="415904" y="0"/>
                </a:cubicBezTo>
                <a:lnTo>
                  <a:pt x="1455634" y="0"/>
                </a:lnTo>
                <a:lnTo>
                  <a:pt x="1455634" y="0"/>
                </a:lnTo>
                <a:lnTo>
                  <a:pt x="2079477" y="0"/>
                </a:lnTo>
                <a:lnTo>
                  <a:pt x="2079468" y="0"/>
                </a:lnTo>
                <a:cubicBezTo>
                  <a:pt x="2309165" y="0"/>
                  <a:pt x="2495372" y="186207"/>
                  <a:pt x="2495372" y="415904"/>
                </a:cubicBezTo>
                <a:cubicBezTo>
                  <a:pt x="2492523" y="848802"/>
                  <a:pt x="2489675" y="1281699"/>
                  <a:pt x="2486826" y="1714597"/>
                </a:cubicBezTo>
                <a:lnTo>
                  <a:pt x="2778522" y="2560545"/>
                </a:lnTo>
                <a:lnTo>
                  <a:pt x="2495372" y="2235503"/>
                </a:lnTo>
                <a:lnTo>
                  <a:pt x="2495372" y="4949302"/>
                </a:lnTo>
                <a:cubicBezTo>
                  <a:pt x="2495372" y="5178999"/>
                  <a:pt x="2309165" y="5365206"/>
                  <a:pt x="2079468" y="5365206"/>
                </a:cubicBezTo>
                <a:lnTo>
                  <a:pt x="2079477" y="5365206"/>
                </a:lnTo>
                <a:lnTo>
                  <a:pt x="1455634" y="5365206"/>
                </a:lnTo>
                <a:lnTo>
                  <a:pt x="1455634" y="5365206"/>
                </a:lnTo>
                <a:lnTo>
                  <a:pt x="415904" y="5365206"/>
                </a:lnTo>
                <a:cubicBezTo>
                  <a:pt x="186207" y="5365206"/>
                  <a:pt x="0" y="5178999"/>
                  <a:pt x="0" y="4949302"/>
                </a:cubicBezTo>
                <a:lnTo>
                  <a:pt x="0" y="2235503"/>
                </a:lnTo>
                <a:lnTo>
                  <a:pt x="0" y="894201"/>
                </a:lnTo>
                <a:lnTo>
                  <a:pt x="0" y="894201"/>
                </a:lnTo>
                <a:lnTo>
                  <a:pt x="0" y="415904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圓角矩形圖說文字 15"/>
          <p:cNvSpPr/>
          <p:nvPr/>
        </p:nvSpPr>
        <p:spPr>
          <a:xfrm>
            <a:off x="5478985" y="992865"/>
            <a:ext cx="2776251" cy="3873229"/>
          </a:xfrm>
          <a:custGeom>
            <a:avLst/>
            <a:gdLst>
              <a:gd name="connsiteX0" fmla="*/ 0 w 2495372"/>
              <a:gd name="connsiteY0" fmla="*/ 415904 h 5365206"/>
              <a:gd name="connsiteX1" fmla="*/ 415904 w 2495372"/>
              <a:gd name="connsiteY1" fmla="*/ 0 h 5365206"/>
              <a:gd name="connsiteX2" fmla="*/ 415895 w 2495372"/>
              <a:gd name="connsiteY2" fmla="*/ 0 h 5365206"/>
              <a:gd name="connsiteX3" fmla="*/ 415895 w 2495372"/>
              <a:gd name="connsiteY3" fmla="*/ 0 h 5365206"/>
              <a:gd name="connsiteX4" fmla="*/ 1039738 w 2495372"/>
              <a:gd name="connsiteY4" fmla="*/ 0 h 5365206"/>
              <a:gd name="connsiteX5" fmla="*/ 2079468 w 2495372"/>
              <a:gd name="connsiteY5" fmla="*/ 0 h 5365206"/>
              <a:gd name="connsiteX6" fmla="*/ 2495372 w 2495372"/>
              <a:gd name="connsiteY6" fmla="*/ 415904 h 5365206"/>
              <a:gd name="connsiteX7" fmla="*/ 2495372 w 2495372"/>
              <a:gd name="connsiteY7" fmla="*/ 894201 h 5365206"/>
              <a:gd name="connsiteX8" fmla="*/ 2495372 w 2495372"/>
              <a:gd name="connsiteY8" fmla="*/ 894201 h 5365206"/>
              <a:gd name="connsiteX9" fmla="*/ 2495372 w 2495372"/>
              <a:gd name="connsiteY9" fmla="*/ 2235503 h 5365206"/>
              <a:gd name="connsiteX10" fmla="*/ 2495372 w 2495372"/>
              <a:gd name="connsiteY10" fmla="*/ 4949302 h 5365206"/>
              <a:gd name="connsiteX11" fmla="*/ 2079468 w 2495372"/>
              <a:gd name="connsiteY11" fmla="*/ 5365206 h 5365206"/>
              <a:gd name="connsiteX12" fmla="*/ 1039738 w 2495372"/>
              <a:gd name="connsiteY12" fmla="*/ 5365206 h 5365206"/>
              <a:gd name="connsiteX13" fmla="*/ 415895 w 2495372"/>
              <a:gd name="connsiteY13" fmla="*/ 5365206 h 5365206"/>
              <a:gd name="connsiteX14" fmla="*/ 415895 w 2495372"/>
              <a:gd name="connsiteY14" fmla="*/ 5365206 h 5365206"/>
              <a:gd name="connsiteX15" fmla="*/ 415904 w 2495372"/>
              <a:gd name="connsiteY15" fmla="*/ 5365206 h 5365206"/>
              <a:gd name="connsiteX16" fmla="*/ 0 w 2495372"/>
              <a:gd name="connsiteY16" fmla="*/ 4949302 h 5365206"/>
              <a:gd name="connsiteX17" fmla="*/ 0 w 2495372"/>
              <a:gd name="connsiteY17" fmla="*/ 2235503 h 5365206"/>
              <a:gd name="connsiteX18" fmla="*/ -280879 w 2495372"/>
              <a:gd name="connsiteY18" fmla="*/ 677035 h 5365206"/>
              <a:gd name="connsiteX19" fmla="*/ 0 w 2495372"/>
              <a:gd name="connsiteY19" fmla="*/ 894201 h 5365206"/>
              <a:gd name="connsiteX20" fmla="*/ 0 w 2495372"/>
              <a:gd name="connsiteY20" fmla="*/ 415904 h 5365206"/>
              <a:gd name="connsiteX0" fmla="*/ 280879 w 2776251"/>
              <a:gd name="connsiteY0" fmla="*/ 415904 h 5365206"/>
              <a:gd name="connsiteX1" fmla="*/ 696783 w 2776251"/>
              <a:gd name="connsiteY1" fmla="*/ 0 h 5365206"/>
              <a:gd name="connsiteX2" fmla="*/ 696774 w 2776251"/>
              <a:gd name="connsiteY2" fmla="*/ 0 h 5365206"/>
              <a:gd name="connsiteX3" fmla="*/ 696774 w 2776251"/>
              <a:gd name="connsiteY3" fmla="*/ 0 h 5365206"/>
              <a:gd name="connsiteX4" fmla="*/ 1320617 w 2776251"/>
              <a:gd name="connsiteY4" fmla="*/ 0 h 5365206"/>
              <a:gd name="connsiteX5" fmla="*/ 2360347 w 2776251"/>
              <a:gd name="connsiteY5" fmla="*/ 0 h 5365206"/>
              <a:gd name="connsiteX6" fmla="*/ 2776251 w 2776251"/>
              <a:gd name="connsiteY6" fmla="*/ 415904 h 5365206"/>
              <a:gd name="connsiteX7" fmla="*/ 2776251 w 2776251"/>
              <a:gd name="connsiteY7" fmla="*/ 894201 h 5365206"/>
              <a:gd name="connsiteX8" fmla="*/ 2776251 w 2776251"/>
              <a:gd name="connsiteY8" fmla="*/ 894201 h 5365206"/>
              <a:gd name="connsiteX9" fmla="*/ 2776251 w 2776251"/>
              <a:gd name="connsiteY9" fmla="*/ 2235503 h 5365206"/>
              <a:gd name="connsiteX10" fmla="*/ 2776251 w 2776251"/>
              <a:gd name="connsiteY10" fmla="*/ 4949302 h 5365206"/>
              <a:gd name="connsiteX11" fmla="*/ 2360347 w 2776251"/>
              <a:gd name="connsiteY11" fmla="*/ 5365206 h 5365206"/>
              <a:gd name="connsiteX12" fmla="*/ 1320617 w 2776251"/>
              <a:gd name="connsiteY12" fmla="*/ 5365206 h 5365206"/>
              <a:gd name="connsiteX13" fmla="*/ 696774 w 2776251"/>
              <a:gd name="connsiteY13" fmla="*/ 5365206 h 5365206"/>
              <a:gd name="connsiteX14" fmla="*/ 696774 w 2776251"/>
              <a:gd name="connsiteY14" fmla="*/ 5365206 h 5365206"/>
              <a:gd name="connsiteX15" fmla="*/ 696783 w 2776251"/>
              <a:gd name="connsiteY15" fmla="*/ 5365206 h 5365206"/>
              <a:gd name="connsiteX16" fmla="*/ 280879 w 2776251"/>
              <a:gd name="connsiteY16" fmla="*/ 4949302 h 5365206"/>
              <a:gd name="connsiteX17" fmla="*/ 272333 w 2776251"/>
              <a:gd name="connsiteY17" fmla="*/ 1398015 h 5365206"/>
              <a:gd name="connsiteX18" fmla="*/ 0 w 2776251"/>
              <a:gd name="connsiteY18" fmla="*/ 677035 h 5365206"/>
              <a:gd name="connsiteX19" fmla="*/ 280879 w 2776251"/>
              <a:gd name="connsiteY19" fmla="*/ 894201 h 5365206"/>
              <a:gd name="connsiteX20" fmla="*/ 280879 w 2776251"/>
              <a:gd name="connsiteY20" fmla="*/ 415904 h 53652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776251" h="5365206">
                <a:moveTo>
                  <a:pt x="280879" y="415904"/>
                </a:moveTo>
                <a:cubicBezTo>
                  <a:pt x="280879" y="186207"/>
                  <a:pt x="467086" y="0"/>
                  <a:pt x="696783" y="0"/>
                </a:cubicBezTo>
                <a:lnTo>
                  <a:pt x="696774" y="0"/>
                </a:lnTo>
                <a:lnTo>
                  <a:pt x="696774" y="0"/>
                </a:lnTo>
                <a:lnTo>
                  <a:pt x="1320617" y="0"/>
                </a:lnTo>
                <a:lnTo>
                  <a:pt x="2360347" y="0"/>
                </a:lnTo>
                <a:cubicBezTo>
                  <a:pt x="2590044" y="0"/>
                  <a:pt x="2776251" y="186207"/>
                  <a:pt x="2776251" y="415904"/>
                </a:cubicBezTo>
                <a:lnTo>
                  <a:pt x="2776251" y="894201"/>
                </a:lnTo>
                <a:lnTo>
                  <a:pt x="2776251" y="894201"/>
                </a:lnTo>
                <a:lnTo>
                  <a:pt x="2776251" y="2235503"/>
                </a:lnTo>
                <a:lnTo>
                  <a:pt x="2776251" y="4949302"/>
                </a:lnTo>
                <a:cubicBezTo>
                  <a:pt x="2776251" y="5178999"/>
                  <a:pt x="2590044" y="5365206"/>
                  <a:pt x="2360347" y="5365206"/>
                </a:cubicBezTo>
                <a:lnTo>
                  <a:pt x="1320617" y="5365206"/>
                </a:lnTo>
                <a:lnTo>
                  <a:pt x="696774" y="5365206"/>
                </a:lnTo>
                <a:lnTo>
                  <a:pt x="696774" y="5365206"/>
                </a:lnTo>
                <a:lnTo>
                  <a:pt x="696783" y="5365206"/>
                </a:lnTo>
                <a:cubicBezTo>
                  <a:pt x="467086" y="5365206"/>
                  <a:pt x="280879" y="5178999"/>
                  <a:pt x="280879" y="4949302"/>
                </a:cubicBezTo>
                <a:cubicBezTo>
                  <a:pt x="278030" y="3765540"/>
                  <a:pt x="275182" y="2581777"/>
                  <a:pt x="272333" y="1398015"/>
                </a:cubicBezTo>
                <a:lnTo>
                  <a:pt x="0" y="677035"/>
                </a:lnTo>
                <a:lnTo>
                  <a:pt x="280879" y="894201"/>
                </a:lnTo>
                <a:lnTo>
                  <a:pt x="280879" y="415904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文字方塊 16"/>
          <p:cNvSpPr txBox="1"/>
          <p:nvPr/>
        </p:nvSpPr>
        <p:spPr>
          <a:xfrm>
            <a:off x="183737" y="27051"/>
            <a:ext cx="2674834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zh-TW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適用對象</a:t>
            </a:r>
            <a:endParaRPr lang="zh-TW" alt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2472584" y="284979"/>
            <a:ext cx="1398662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zh-TW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條例</a:t>
            </a:r>
            <a:r>
              <a:rPr lang="en-US" altLang="zh-TW" sz="2000" b="1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§3</a:t>
            </a:r>
            <a:r>
              <a:rPr lang="zh-TW" altLang="en-US" sz="2000" b="1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、</a:t>
            </a:r>
            <a:r>
              <a:rPr lang="en-US" altLang="zh-TW" sz="2000" b="1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4</a:t>
            </a:r>
            <a:endParaRPr lang="zh-TW" alt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1576702" y="1089589"/>
            <a:ext cx="2093716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zh-TW" altLang="en-US" sz="3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危險建築物</a:t>
            </a:r>
            <a:endParaRPr lang="zh-TW" altLang="en-US" sz="3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sp>
        <p:nvSpPr>
          <p:cNvPr id="20" name="文字方塊 19"/>
          <p:cNvSpPr txBox="1"/>
          <p:nvPr/>
        </p:nvSpPr>
        <p:spPr>
          <a:xfrm>
            <a:off x="5956420" y="1089589"/>
            <a:ext cx="2093716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zh-TW" altLang="en-US" sz="3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老</a:t>
            </a:r>
            <a:r>
              <a:rPr lang="zh-TW" altLang="en-US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舊</a:t>
            </a:r>
            <a:r>
              <a:rPr lang="zh-TW" altLang="en-US" sz="3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建築物</a:t>
            </a:r>
            <a:endParaRPr lang="zh-TW" altLang="en-US" sz="3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sp>
        <p:nvSpPr>
          <p:cNvPr id="21" name="文字方塊 20"/>
          <p:cNvSpPr txBox="1"/>
          <p:nvPr/>
        </p:nvSpPr>
        <p:spPr>
          <a:xfrm>
            <a:off x="1530421" y="1643587"/>
            <a:ext cx="217988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15913" indent="-315913">
              <a:buFont typeface="+mj-lt"/>
              <a:buAutoNum type="arabicPeriod"/>
            </a:pPr>
            <a:r>
              <a:rPr lang="zh-TW" altLang="en-US" sz="2000" b="1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經建築主管機關依建築法或災害防</a:t>
            </a:r>
            <a:r>
              <a:rPr lang="zh-TW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救法</a:t>
            </a:r>
            <a:r>
              <a:rPr lang="zh-TW" alt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相關法令通知</a:t>
            </a:r>
            <a:r>
              <a:rPr lang="zh-TW" altLang="en-US" sz="2000" b="1" dirty="0" smtClean="0">
                <a:solidFill>
                  <a:srgbClr val="FFC000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限期拆除</a:t>
            </a:r>
            <a:r>
              <a:rPr lang="zh-TW" altLang="en-US" sz="2000" b="1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、</a:t>
            </a:r>
            <a:r>
              <a:rPr lang="zh-TW" altLang="en-US" sz="2000" b="1" dirty="0" smtClean="0">
                <a:solidFill>
                  <a:srgbClr val="FFC000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逕予強制拆除</a:t>
            </a:r>
            <a:r>
              <a:rPr lang="zh-TW" altLang="en-US" sz="2000" b="1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者。</a:t>
            </a:r>
            <a:endParaRPr lang="en-US" altLang="zh-TW" sz="2000" b="1" dirty="0" smtClean="0"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marL="315913" indent="-315913">
              <a:buFont typeface="+mj-lt"/>
              <a:buAutoNum type="arabicPeriod"/>
            </a:pPr>
            <a:r>
              <a:rPr lang="zh-TW" altLang="en-US" sz="20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或</a:t>
            </a:r>
            <a:r>
              <a:rPr lang="zh-TW" altLang="en-US" sz="2000" b="1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評估</a:t>
            </a:r>
            <a:r>
              <a:rPr lang="zh-TW" altLang="en-US" sz="2000" b="1" dirty="0" smtClean="0">
                <a:solidFill>
                  <a:srgbClr val="FFC000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有危險之虞</a:t>
            </a:r>
            <a:r>
              <a:rPr lang="zh-TW" altLang="en-US" sz="2000" b="1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應</a:t>
            </a:r>
            <a:r>
              <a:rPr lang="zh-TW" altLang="en-US" sz="2000" b="1" dirty="0" smtClean="0">
                <a:solidFill>
                  <a:srgbClr val="FFC000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限期補強或拆除</a:t>
            </a:r>
            <a:r>
              <a:rPr lang="zh-TW" altLang="en-US" sz="2000" b="1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之合法建築物。</a:t>
            </a:r>
            <a:endParaRPr lang="en-US" altLang="zh-TW" sz="2000" b="1" dirty="0" smtClean="0"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sp>
        <p:nvSpPr>
          <p:cNvPr id="22" name="文字方塊 21"/>
          <p:cNvSpPr txBox="1"/>
          <p:nvPr/>
        </p:nvSpPr>
        <p:spPr>
          <a:xfrm>
            <a:off x="5951219" y="1643587"/>
            <a:ext cx="227036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>
              <a:buAutoNum type="arabicPeriod"/>
            </a:pPr>
            <a:r>
              <a:rPr lang="zh-TW" altLang="en-US" sz="2000" b="1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合法建築物</a:t>
            </a:r>
            <a:r>
              <a:rPr lang="zh-TW" altLang="en-US" sz="2000" b="1" dirty="0" smtClean="0">
                <a:solidFill>
                  <a:srgbClr val="FFC000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屋齡</a:t>
            </a:r>
            <a:r>
              <a:rPr lang="en-US" altLang="zh-TW" sz="2000" b="1" dirty="0" smtClean="0">
                <a:solidFill>
                  <a:srgbClr val="FFC000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30</a:t>
            </a:r>
            <a:r>
              <a:rPr lang="zh-TW" altLang="en-US" sz="2000" b="1" dirty="0" smtClean="0">
                <a:solidFill>
                  <a:srgbClr val="FFC000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年以上</a:t>
            </a:r>
            <a:r>
              <a:rPr lang="zh-TW" altLang="en-US" sz="2000" b="1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經</a:t>
            </a:r>
            <a:r>
              <a:rPr lang="zh-TW" altLang="en-US" sz="20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建築物</a:t>
            </a:r>
            <a:r>
              <a:rPr lang="zh-TW" altLang="en-US" sz="20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性能</a:t>
            </a:r>
            <a:r>
              <a:rPr lang="zh-TW" altLang="en-US" sz="20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評估改善不具效益，</a:t>
            </a:r>
            <a:r>
              <a:rPr lang="zh-TW" altLang="en-US" sz="20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須拆除</a:t>
            </a:r>
            <a:r>
              <a:rPr lang="zh-TW" altLang="en-US" sz="20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重建者</a:t>
            </a:r>
            <a:r>
              <a:rPr lang="zh-TW" altLang="en-US" sz="2000" b="1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。</a:t>
            </a:r>
            <a:endParaRPr lang="en-US" altLang="zh-TW" sz="2000" b="1" dirty="0" smtClean="0"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marL="266700" indent="-266700">
              <a:buAutoNum type="arabicPeriod"/>
            </a:pPr>
            <a:r>
              <a:rPr lang="zh-TW" altLang="en-US" sz="2000" b="1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建築物性能評估之辦法，由內政部另訂。</a:t>
            </a:r>
            <a:endParaRPr lang="en-US" altLang="zh-TW" sz="2000" b="1" dirty="0" smtClean="0"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sp>
        <p:nvSpPr>
          <p:cNvPr id="25" name="圓角矩形圖說文字 24"/>
          <p:cNvSpPr/>
          <p:nvPr/>
        </p:nvSpPr>
        <p:spPr>
          <a:xfrm rot="10800000">
            <a:off x="1576701" y="5367682"/>
            <a:ext cx="6319524" cy="1374629"/>
          </a:xfrm>
          <a:prstGeom prst="wedgeRoundRectCallout">
            <a:avLst>
              <a:gd name="adj1" fmla="val -22137"/>
              <a:gd name="adj2" fmla="val 69537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noFill/>
            </a:endParaRPr>
          </a:p>
        </p:txBody>
      </p:sp>
      <p:sp>
        <p:nvSpPr>
          <p:cNvPr id="26" name="文字方塊 25"/>
          <p:cNvSpPr txBox="1"/>
          <p:nvPr/>
        </p:nvSpPr>
        <p:spPr>
          <a:xfrm>
            <a:off x="1576702" y="5402982"/>
            <a:ext cx="631952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>
              <a:buAutoNum type="arabicPeriod"/>
            </a:pPr>
            <a:r>
              <a:rPr lang="zh-TW" altLang="en-US" sz="2000" b="1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可合併鄰接建築物基地或土地面積辦理，但不得超過危險或老舊建築物面積。</a:t>
            </a:r>
            <a:endParaRPr lang="en-US" altLang="zh-TW" sz="2000" b="1" dirty="0"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marL="266700" indent="-266700">
              <a:buAutoNum type="arabicPeriod"/>
            </a:pPr>
            <a:r>
              <a:rPr lang="zh-TW" altLang="en-US" sz="2000" b="1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由新建建築物起造人申請，取得重建計畫範圍內</a:t>
            </a:r>
            <a:r>
              <a:rPr lang="zh-TW" altLang="en-US" sz="2000" b="1" dirty="0">
                <a:solidFill>
                  <a:srgbClr val="FFC000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全體土地及合法建築物所有權人同意</a:t>
            </a:r>
            <a:r>
              <a:rPr lang="zh-TW" altLang="en-US" sz="2000" b="1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。</a:t>
            </a:r>
            <a:endParaRPr lang="en-US" altLang="zh-TW" sz="2000" b="1" dirty="0" smtClean="0"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43505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線接點 4"/>
          <p:cNvCxnSpPr/>
          <p:nvPr/>
        </p:nvCxnSpPr>
        <p:spPr>
          <a:xfrm flipV="1">
            <a:off x="680375" y="3820530"/>
            <a:ext cx="8238146" cy="1168161"/>
          </a:xfrm>
          <a:prstGeom prst="line">
            <a:avLst/>
          </a:prstGeom>
          <a:ln w="63500" cap="flat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群組 16"/>
          <p:cNvGrpSpPr/>
          <p:nvPr/>
        </p:nvGrpSpPr>
        <p:grpSpPr>
          <a:xfrm>
            <a:off x="6546078" y="4230488"/>
            <a:ext cx="2401369" cy="2341548"/>
            <a:chOff x="6241281" y="3814274"/>
            <a:chExt cx="2401369" cy="2341548"/>
          </a:xfrm>
        </p:grpSpPr>
        <p:sp>
          <p:nvSpPr>
            <p:cNvPr id="11" name="向右箭號 10"/>
            <p:cNvSpPr/>
            <p:nvPr/>
          </p:nvSpPr>
          <p:spPr>
            <a:xfrm rot="16200000">
              <a:off x="6271192" y="3784363"/>
              <a:ext cx="2341548" cy="2401369"/>
            </a:xfrm>
            <a:prstGeom prst="rightArrow">
              <a:avLst/>
            </a:prstGeom>
            <a:solidFill>
              <a:srgbClr val="00B0F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6811024" y="4433802"/>
              <a:ext cx="1261884" cy="523220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r>
                <a:rPr lang="zh-TW" altLang="en-US" sz="28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建蔽率</a:t>
              </a:r>
              <a:endParaRPr lang="en-US" altLang="zh-TW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8" name="群組 17"/>
          <p:cNvGrpSpPr/>
          <p:nvPr/>
        </p:nvGrpSpPr>
        <p:grpSpPr>
          <a:xfrm rot="10800000">
            <a:off x="833213" y="1715921"/>
            <a:ext cx="2401369" cy="2341548"/>
            <a:chOff x="816122" y="1690021"/>
            <a:chExt cx="2401369" cy="2341548"/>
          </a:xfrm>
        </p:grpSpPr>
        <p:sp>
          <p:nvSpPr>
            <p:cNvPr id="10" name="向右箭號 9"/>
            <p:cNvSpPr/>
            <p:nvPr/>
          </p:nvSpPr>
          <p:spPr>
            <a:xfrm rot="5400000">
              <a:off x="846033" y="1660110"/>
              <a:ext cx="2341548" cy="2401369"/>
            </a:xfrm>
            <a:prstGeom prst="rightArrow">
              <a:avLst/>
            </a:prstGeom>
            <a:solidFill>
              <a:srgbClr val="92D05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5" name="矩形 14"/>
            <p:cNvSpPr/>
            <p:nvPr/>
          </p:nvSpPr>
          <p:spPr>
            <a:xfrm rot="10800000">
              <a:off x="1385865" y="2889988"/>
              <a:ext cx="1261884" cy="523220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r>
                <a:rPr lang="zh-TW" altLang="en-US" sz="28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容積率</a:t>
              </a:r>
              <a:endParaRPr lang="en-US" altLang="zh-TW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20" name="文字方塊 19"/>
          <p:cNvSpPr txBox="1"/>
          <p:nvPr/>
        </p:nvSpPr>
        <p:spPr>
          <a:xfrm>
            <a:off x="175190" y="27051"/>
            <a:ext cx="4251533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zh-TW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容積</a:t>
            </a:r>
            <a:r>
              <a:rPr lang="en-US" altLang="zh-TW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&amp;</a:t>
            </a:r>
            <a:r>
              <a:rPr lang="zh-TW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建蔽率獎勵</a:t>
            </a:r>
            <a:endParaRPr lang="zh-TW" alt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1" name="文字方塊 20"/>
          <p:cNvSpPr txBox="1"/>
          <p:nvPr/>
        </p:nvSpPr>
        <p:spPr>
          <a:xfrm>
            <a:off x="4309933" y="284979"/>
            <a:ext cx="1398662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zh-TW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條例</a:t>
            </a:r>
            <a:r>
              <a:rPr lang="en-US" altLang="zh-TW" sz="2000" b="1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§6</a:t>
            </a:r>
            <a:r>
              <a:rPr lang="zh-TW" altLang="en-US" sz="2000" b="1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、</a:t>
            </a:r>
            <a:r>
              <a:rPr lang="en-US" altLang="zh-TW" sz="20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7</a:t>
            </a:r>
            <a:endParaRPr lang="zh-TW" alt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grpSp>
        <p:nvGrpSpPr>
          <p:cNvPr id="24" name="群組 23"/>
          <p:cNvGrpSpPr/>
          <p:nvPr/>
        </p:nvGrpSpPr>
        <p:grpSpPr>
          <a:xfrm>
            <a:off x="3364181" y="3479842"/>
            <a:ext cx="2897026" cy="2095631"/>
            <a:chOff x="5648773" y="2910136"/>
            <a:chExt cx="2897026" cy="2095631"/>
          </a:xfrm>
        </p:grpSpPr>
        <p:sp>
          <p:nvSpPr>
            <p:cNvPr id="23" name="爆炸 1 22"/>
            <p:cNvSpPr/>
            <p:nvPr/>
          </p:nvSpPr>
          <p:spPr>
            <a:xfrm>
              <a:off x="5648773" y="2910136"/>
              <a:ext cx="2897026" cy="2095631"/>
            </a:xfrm>
            <a:prstGeom prst="irregularSeal1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2" name="文字方塊 21"/>
            <p:cNvSpPr txBox="1"/>
            <p:nvPr/>
          </p:nvSpPr>
          <p:spPr>
            <a:xfrm rot="21142950">
              <a:off x="6092870" y="3384261"/>
              <a:ext cx="1984163" cy="101566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zh-TW" altLang="en-US" sz="6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微軟正黑體" panose="020B0604030504040204" pitchFamily="34" charset="-120"/>
                  <a:cs typeface="Arial" panose="020B0604020202020204" pitchFamily="34" charset="0"/>
                </a:rPr>
                <a:t>獎勵</a:t>
              </a:r>
              <a:endParaRPr lang="zh-TW" altLang="en-US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endParaRPr>
            </a:p>
          </p:txBody>
        </p:sp>
      </p:grpSp>
      <p:sp>
        <p:nvSpPr>
          <p:cNvPr id="16" name="文字方塊 15"/>
          <p:cNvSpPr txBox="1"/>
          <p:nvPr/>
        </p:nvSpPr>
        <p:spPr>
          <a:xfrm>
            <a:off x="3234583" y="996623"/>
            <a:ext cx="5804642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zh-TW" altLang="zh-TW" sz="2200" b="1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不得</a:t>
            </a:r>
            <a:r>
              <a:rPr lang="zh-TW" altLang="zh-TW" sz="22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超過各該建築</a:t>
            </a:r>
            <a:r>
              <a:rPr lang="zh-TW" altLang="zh-TW" sz="2200" b="1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基地</a:t>
            </a:r>
            <a:r>
              <a:rPr lang="en-US" altLang="zh-TW" sz="2200" b="1" dirty="0" smtClean="0">
                <a:solidFill>
                  <a:srgbClr val="FF0000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1.3</a:t>
            </a:r>
            <a:r>
              <a:rPr lang="zh-TW" altLang="en-US" sz="2200" b="1" dirty="0" smtClean="0">
                <a:solidFill>
                  <a:srgbClr val="FF0000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倍</a:t>
            </a:r>
            <a:r>
              <a:rPr lang="zh-TW" altLang="zh-TW" sz="2200" b="1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之</a:t>
            </a:r>
            <a:r>
              <a:rPr lang="zh-TW" altLang="en-US" sz="2200" b="1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基準</a:t>
            </a:r>
            <a:r>
              <a:rPr lang="zh-TW" altLang="zh-TW" sz="2200" b="1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容積或</a:t>
            </a:r>
            <a:r>
              <a:rPr lang="zh-TW" altLang="zh-TW" sz="22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各該建築</a:t>
            </a:r>
            <a:r>
              <a:rPr lang="zh-TW" altLang="zh-TW" sz="2200" b="1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基地</a:t>
            </a:r>
            <a:r>
              <a:rPr lang="en-US" altLang="zh-TW" sz="2200" b="1" dirty="0" smtClean="0">
                <a:solidFill>
                  <a:srgbClr val="FF0000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1.15</a:t>
            </a:r>
            <a:r>
              <a:rPr lang="zh-TW" altLang="zh-TW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倍</a:t>
            </a:r>
            <a:r>
              <a:rPr lang="zh-TW" altLang="zh-TW" sz="2200" b="1" dirty="0">
                <a:latin typeface="Arial" panose="020B0604020202020204" pitchFamily="34" charset="0"/>
                <a:cs typeface="Arial" panose="020B0604020202020204" pitchFamily="34" charset="0"/>
              </a:rPr>
              <a:t>之</a:t>
            </a:r>
            <a:r>
              <a:rPr lang="zh-TW" altLang="zh-TW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原</a:t>
            </a:r>
            <a:r>
              <a:rPr lang="zh-TW" altLang="zh-TW" sz="2200" b="1" dirty="0">
                <a:latin typeface="Arial" panose="020B0604020202020204" pitchFamily="34" charset="0"/>
                <a:cs typeface="Arial" panose="020B0604020202020204" pitchFamily="34" charset="0"/>
              </a:rPr>
              <a:t>建築容積</a:t>
            </a:r>
            <a:r>
              <a:rPr lang="zh-TW" altLang="en-US" sz="2200" b="1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。</a:t>
            </a:r>
            <a:endParaRPr lang="en-US" altLang="zh-TW" sz="2200" b="1" dirty="0" smtClean="0"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zh-TW" altLang="zh-TW" sz="2200" b="1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條例</a:t>
            </a:r>
            <a:r>
              <a:rPr lang="zh-TW" altLang="zh-TW" sz="22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施行</a:t>
            </a:r>
            <a:r>
              <a:rPr lang="zh-TW" altLang="zh-TW" sz="2200" b="1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後</a:t>
            </a:r>
            <a:r>
              <a:rPr lang="en-US" altLang="zh-TW" sz="2200" b="1" dirty="0" smtClean="0">
                <a:solidFill>
                  <a:srgbClr val="FF0000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3</a:t>
            </a:r>
            <a:r>
              <a:rPr lang="zh-TW" altLang="zh-TW" sz="2200" b="1" dirty="0" smtClean="0">
                <a:solidFill>
                  <a:srgbClr val="FF0000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年內</a:t>
            </a:r>
            <a:r>
              <a:rPr lang="zh-TW" altLang="zh-TW" sz="22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申請之重建計畫，得再給予各該建築基地法定</a:t>
            </a:r>
            <a:r>
              <a:rPr lang="zh-TW" altLang="zh-TW" sz="2200" b="1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容積</a:t>
            </a:r>
            <a:r>
              <a:rPr lang="en-US" altLang="zh-TW" sz="2200" b="1" dirty="0" smtClean="0">
                <a:solidFill>
                  <a:srgbClr val="FF0000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10%</a:t>
            </a:r>
            <a:r>
              <a:rPr lang="zh-TW" altLang="zh-TW" sz="2200" b="1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獎勵。</a:t>
            </a:r>
            <a:endParaRPr lang="en-US" altLang="zh-TW" sz="2200" b="1" dirty="0" smtClean="0"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zh-TW" alt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重建計畫之</a:t>
            </a:r>
            <a:r>
              <a:rPr lang="zh-TW" altLang="en-US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建築物高度，除因飛航安全管制外，不受建築法令及都市計畫法令之建築高度限制</a:t>
            </a:r>
            <a:r>
              <a:rPr lang="zh-TW" alt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。</a:t>
            </a:r>
            <a:endParaRPr lang="zh-TW" altLang="en-US" sz="2200" b="1" dirty="0"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184217" y="5401261"/>
            <a:ext cx="425143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07975" indent="-307975">
              <a:buFont typeface="+mj-lt"/>
              <a:buAutoNum type="arabicPeriod"/>
            </a:pPr>
            <a:r>
              <a:rPr lang="zh-TW" altLang="en-US" sz="2200" b="1" kern="100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建蔽率得由直轄市、縣</a:t>
            </a:r>
            <a:r>
              <a:rPr lang="en-US" altLang="zh-TW" sz="2200" b="1" kern="100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(</a:t>
            </a:r>
            <a:r>
              <a:rPr lang="zh-TW" altLang="en-US" sz="2200" b="1" kern="100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市</a:t>
            </a:r>
            <a:r>
              <a:rPr lang="en-US" altLang="zh-TW" sz="2200" b="1" kern="100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)</a:t>
            </a:r>
            <a:r>
              <a:rPr lang="zh-TW" altLang="en-US" sz="2200" b="1" kern="100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主管機關酌予放寬</a:t>
            </a:r>
            <a:r>
              <a:rPr lang="zh-TW" altLang="zh-TW" sz="2200" b="1" kern="100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。</a:t>
            </a:r>
            <a:endParaRPr lang="en-US" altLang="zh-TW" sz="2200" b="1" kern="100" dirty="0" smtClean="0"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marL="307975" indent="-307975">
              <a:buFont typeface="+mj-lt"/>
              <a:buAutoNum type="arabicPeriod"/>
            </a:pPr>
            <a:r>
              <a:rPr lang="zh-TW" altLang="zh-TW" sz="2200" b="1" kern="100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但</a:t>
            </a:r>
            <a:r>
              <a:rPr lang="zh-TW" altLang="zh-TW" sz="2200" b="1" kern="100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以</a:t>
            </a:r>
            <a:r>
              <a:rPr lang="zh-TW" altLang="zh-TW" sz="2200" b="1" kern="100" dirty="0">
                <a:solidFill>
                  <a:srgbClr val="FF0000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住宅區之基地</a:t>
            </a:r>
            <a:r>
              <a:rPr lang="zh-TW" altLang="zh-TW" sz="2200" b="1" kern="100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為限。</a:t>
            </a:r>
            <a:endParaRPr lang="zh-TW" altLang="en-US" sz="2200" b="1" dirty="0"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82681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175191" y="27051"/>
            <a:ext cx="4824100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zh-TW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稅捐減免及資金保證</a:t>
            </a:r>
            <a:endParaRPr lang="zh-TW" alt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4950867" y="284979"/>
            <a:ext cx="157812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zh-TW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條例</a:t>
            </a:r>
            <a:r>
              <a:rPr lang="en-US" altLang="zh-TW" sz="2000" b="1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§8</a:t>
            </a:r>
            <a:r>
              <a:rPr lang="zh-TW" altLang="en-US" sz="2000" b="1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、</a:t>
            </a:r>
            <a:r>
              <a:rPr lang="en-US" altLang="zh-TW" sz="2000" b="1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10</a:t>
            </a:r>
            <a:endParaRPr lang="zh-TW" alt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91106" y="1170128"/>
            <a:ext cx="1707714" cy="553998"/>
          </a:xfrm>
          <a:prstGeom prst="rect">
            <a:avLst/>
          </a:prstGeom>
          <a:solidFill>
            <a:srgbClr val="FFC000"/>
          </a:solidFill>
          <a:ln cap="rnd">
            <a:noFill/>
          </a:ln>
        </p:spPr>
        <p:txBody>
          <a:bodyPr wrap="square" anchor="ctr">
            <a:spAutoFit/>
          </a:bodyPr>
          <a:lstStyle/>
          <a:p>
            <a:pPr algn="ctr"/>
            <a:r>
              <a:rPr lang="zh-TW" altLang="en-US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稅捐</a:t>
            </a:r>
            <a:r>
              <a:rPr lang="zh-TW" altLang="en-U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減免</a:t>
            </a:r>
            <a:endParaRPr lang="en-US" altLang="zh-TW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591105" y="4158567"/>
            <a:ext cx="1707715" cy="553998"/>
          </a:xfrm>
          <a:prstGeom prst="rect">
            <a:avLst/>
          </a:prstGeom>
          <a:solidFill>
            <a:srgbClr val="00B0F0"/>
          </a:solidFill>
        </p:spPr>
        <p:txBody>
          <a:bodyPr wrap="square" anchor="ctr">
            <a:spAutoFit/>
          </a:bodyPr>
          <a:lstStyle/>
          <a:p>
            <a:pPr algn="ctr"/>
            <a:r>
              <a:rPr lang="zh-TW" altLang="en-US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資金保證</a:t>
            </a:r>
            <a:endParaRPr lang="en-US" altLang="zh-TW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矩形 7"/>
          <p:cNvSpPr/>
          <p:nvPr/>
        </p:nvSpPr>
        <p:spPr>
          <a:xfrm>
            <a:off x="841761" y="1883154"/>
            <a:ext cx="7815129" cy="1938992"/>
          </a:xfrm>
          <a:prstGeom prst="rect">
            <a:avLst/>
          </a:prstGeom>
          <a:ln w="50800" cap="rnd">
            <a:solidFill>
              <a:srgbClr val="FFC000"/>
            </a:solidFill>
            <a:prstDash val="dash"/>
          </a:ln>
        </p:spPr>
        <p:txBody>
          <a:bodyPr wrap="square" anchor="ctr">
            <a:spAutoFit/>
          </a:bodyPr>
          <a:lstStyle/>
          <a:p>
            <a:pPr marL="290513" lvl="0" indent="-290513" algn="just">
              <a:spcAft>
                <a:spcPts val="0"/>
              </a:spcAft>
              <a:buFont typeface="+mj-lt"/>
              <a:buAutoNum type="arabicPeriod"/>
            </a:pPr>
            <a:r>
              <a:rPr lang="zh-TW" altLang="zh-TW" sz="2400" b="1" kern="0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重建</a:t>
            </a:r>
            <a:r>
              <a:rPr lang="zh-TW" altLang="zh-TW" sz="2400" b="1" kern="0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期間免</a:t>
            </a:r>
            <a:r>
              <a:rPr lang="zh-TW" altLang="zh-TW" sz="2400" b="1" kern="0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徵地價稅</a:t>
            </a:r>
            <a:r>
              <a:rPr lang="zh-TW" altLang="zh-TW" sz="2400" b="1" kern="0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。</a:t>
            </a:r>
            <a:endParaRPr lang="en-US" altLang="zh-TW" sz="2400" b="1" kern="0" dirty="0" smtClean="0"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marL="290513" lvl="0" indent="-290513" algn="just">
              <a:spcAft>
                <a:spcPts val="0"/>
              </a:spcAft>
              <a:buFont typeface="+mj-lt"/>
              <a:buAutoNum type="arabicPeriod"/>
            </a:pPr>
            <a:r>
              <a:rPr lang="zh-TW" altLang="zh-TW" sz="2400" b="1" kern="0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重建後</a:t>
            </a:r>
            <a:r>
              <a:rPr lang="zh-TW" altLang="en-US" sz="2400" b="1" kern="0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，</a:t>
            </a:r>
            <a:r>
              <a:rPr lang="zh-TW" altLang="zh-TW" sz="2400" b="1" kern="0" dirty="0" smtClean="0">
                <a:solidFill>
                  <a:srgbClr val="FF0000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地價稅</a:t>
            </a:r>
            <a:r>
              <a:rPr lang="zh-TW" altLang="zh-TW" sz="2400" b="1" kern="0" dirty="0">
                <a:solidFill>
                  <a:srgbClr val="FF0000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及房屋稅減半</a:t>
            </a:r>
            <a:r>
              <a:rPr lang="zh-TW" altLang="zh-TW" sz="2400" b="1" kern="0" dirty="0" smtClean="0">
                <a:solidFill>
                  <a:srgbClr val="FF0000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徵收</a:t>
            </a:r>
            <a:r>
              <a:rPr lang="en-US" altLang="zh-TW" sz="2400" b="1" kern="0" dirty="0" smtClean="0">
                <a:solidFill>
                  <a:srgbClr val="FF0000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2</a:t>
            </a:r>
            <a:r>
              <a:rPr lang="zh-TW" altLang="zh-TW" sz="2400" b="1" kern="0" dirty="0" smtClean="0">
                <a:solidFill>
                  <a:srgbClr val="FF0000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年</a:t>
            </a:r>
            <a:r>
              <a:rPr lang="zh-TW" altLang="zh-TW" sz="2400" b="1" kern="0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。</a:t>
            </a:r>
            <a:endParaRPr lang="en-US" altLang="zh-TW" sz="2400" b="1" kern="0" dirty="0" smtClean="0"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marL="290513" lvl="0" indent="-290513" algn="just">
              <a:spcAft>
                <a:spcPts val="0"/>
              </a:spcAft>
              <a:buFont typeface="+mj-lt"/>
              <a:buAutoNum type="arabicPeriod"/>
            </a:pPr>
            <a:r>
              <a:rPr lang="zh-TW" altLang="zh-TW" sz="2400" b="1" kern="0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重建前合法</a:t>
            </a:r>
            <a:r>
              <a:rPr lang="zh-TW" altLang="zh-TW" sz="2400" b="1" kern="0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建築物所有權人持有重建後建築物，</a:t>
            </a:r>
            <a:r>
              <a:rPr lang="zh-TW" altLang="zh-TW" sz="2400" b="1" kern="0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於房屋稅</a:t>
            </a:r>
            <a:r>
              <a:rPr lang="zh-TW" altLang="zh-TW" sz="2400" b="1" kern="0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減半</a:t>
            </a:r>
            <a:r>
              <a:rPr lang="zh-TW" altLang="zh-TW" sz="2400" b="1" kern="0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徵收</a:t>
            </a:r>
            <a:r>
              <a:rPr lang="en-US" altLang="zh-TW" sz="2400" b="1" kern="0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2</a:t>
            </a:r>
            <a:r>
              <a:rPr lang="zh-TW" altLang="zh-TW" sz="2400" b="1" kern="0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年</a:t>
            </a:r>
            <a:r>
              <a:rPr lang="zh-TW" altLang="zh-TW" sz="2400" b="1" kern="0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期間內未移轉者，得</a:t>
            </a:r>
            <a:r>
              <a:rPr lang="zh-TW" altLang="zh-TW" sz="2400" b="1" kern="0" dirty="0">
                <a:solidFill>
                  <a:srgbClr val="FF0000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延長其房屋稅減半期間</a:t>
            </a:r>
            <a:r>
              <a:rPr lang="zh-TW" altLang="zh-TW" sz="2400" b="1" kern="0" dirty="0" smtClean="0">
                <a:solidFill>
                  <a:srgbClr val="FF0000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至</a:t>
            </a:r>
            <a:r>
              <a:rPr lang="zh-TW" altLang="en-US" sz="2400" b="1" kern="0" dirty="0" smtClean="0">
                <a:solidFill>
                  <a:srgbClr val="FF0000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喪失所有權</a:t>
            </a:r>
            <a:r>
              <a:rPr lang="zh-TW" altLang="zh-TW" sz="2400" b="1" kern="0" dirty="0" smtClean="0">
                <a:solidFill>
                  <a:srgbClr val="FF0000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止</a:t>
            </a:r>
            <a:r>
              <a:rPr lang="zh-TW" altLang="zh-TW" sz="2400" b="1" kern="0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。</a:t>
            </a:r>
            <a:endParaRPr lang="zh-TW" altLang="zh-TW" sz="2400" b="1" kern="100" dirty="0">
              <a:effectLst/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41761" y="4983718"/>
            <a:ext cx="7815129" cy="1200329"/>
          </a:xfrm>
          <a:prstGeom prst="rect">
            <a:avLst/>
          </a:prstGeom>
          <a:ln w="50800" cap="rnd">
            <a:solidFill>
              <a:srgbClr val="00B0F0"/>
            </a:solidFill>
            <a:prstDash val="dash"/>
          </a:ln>
        </p:spPr>
        <p:txBody>
          <a:bodyPr wrap="square" anchor="ctr">
            <a:spAutoFit/>
          </a:bodyPr>
          <a:lstStyle/>
          <a:p>
            <a:pPr marL="290513" indent="-290513" algn="just">
              <a:buFont typeface="Arial" panose="020B0604020202020204" pitchFamily="34" charset="0"/>
              <a:buChar char="•"/>
            </a:pPr>
            <a:r>
              <a:rPr lang="zh-TW" altLang="en-US" sz="2400" b="1" kern="0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經輔導評估資金取得有困難、無營利事業機構協助取得必要資金、經地方政府評估應優先推動之地區，</a:t>
            </a:r>
            <a:r>
              <a:rPr lang="zh-TW" altLang="zh-TW" sz="2400" b="1" kern="0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主管機關</a:t>
            </a:r>
            <a:r>
              <a:rPr lang="zh-TW" altLang="zh-TW" sz="2400" b="1" kern="0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得</a:t>
            </a:r>
            <a:r>
              <a:rPr lang="zh-TW" altLang="zh-TW" sz="2400" b="1" kern="0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視</a:t>
            </a:r>
            <a:r>
              <a:rPr lang="zh-TW" altLang="en-US" sz="2400" b="1" kern="0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財務狀況協助</a:t>
            </a:r>
            <a:r>
              <a:rPr lang="zh-TW" altLang="zh-TW" sz="2400" b="1" kern="0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重建</a:t>
            </a:r>
            <a:r>
              <a:rPr lang="zh-TW" altLang="zh-TW" sz="2400" b="1" kern="0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工程</a:t>
            </a:r>
            <a:r>
              <a:rPr lang="zh-TW" altLang="zh-TW" sz="2400" b="1" ker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必要</a:t>
            </a:r>
            <a:r>
              <a:rPr lang="zh-TW" altLang="zh-TW" sz="2400" b="1" kern="0">
                <a:latin typeface="Arial" panose="020B0604020202020204" pitchFamily="34" charset="0"/>
                <a:cs typeface="Arial" panose="020B0604020202020204" pitchFamily="34" charset="0"/>
              </a:rPr>
              <a:t>資金之貸款保證</a:t>
            </a:r>
            <a:r>
              <a:rPr lang="zh-TW" altLang="zh-TW" sz="2400" b="1" kern="0" dirty="0" smtClean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。</a:t>
            </a:r>
            <a:endParaRPr lang="en-US" altLang="zh-TW" sz="2400" b="1" kern="0" dirty="0" smtClean="0"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6736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絲縷">
  <a:themeElements>
    <a:clrScheme name="絲縷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絲縷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絲縷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TM10001114[[fn=圖庫]]</Template>
  <TotalTime>148</TotalTime>
  <Words>347</Words>
  <Application>Microsoft Office PowerPoint</Application>
  <PresentationFormat>如螢幕大小 (4:3)</PresentationFormat>
  <Paragraphs>30</Paragraphs>
  <Slides>4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5" baseType="lpstr">
      <vt:lpstr>絲縷</vt:lpstr>
      <vt:lpstr>都市危險及老舊建築物 加速重建獎勵條例（草案）</vt:lpstr>
      <vt:lpstr>投影片 2</vt:lpstr>
      <vt:lpstr>投影片 3</vt:lpstr>
      <vt:lpstr>投影片 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都市危險及老舊建物加速重建獎助條例（草案）</dc:title>
  <dc:creator>呂俊毅</dc:creator>
  <cp:lastModifiedBy>roneshih</cp:lastModifiedBy>
  <cp:revision>40</cp:revision>
  <cp:lastPrinted>2016-12-28T10:50:57Z</cp:lastPrinted>
  <dcterms:created xsi:type="dcterms:W3CDTF">2016-12-28T01:37:08Z</dcterms:created>
  <dcterms:modified xsi:type="dcterms:W3CDTF">2016-12-29T02:27:55Z</dcterms:modified>
</cp:coreProperties>
</file>