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23" r:id="rId2"/>
    <p:sldMasterId id="2147483908" r:id="rId3"/>
    <p:sldMasterId id="2147483917" r:id="rId4"/>
  </p:sldMasterIdLst>
  <p:notesMasterIdLst>
    <p:notesMasterId r:id="rId9"/>
  </p:notesMasterIdLst>
  <p:handoutMasterIdLst>
    <p:handoutMasterId r:id="rId10"/>
  </p:handoutMasterIdLst>
  <p:sldIdLst>
    <p:sldId id="1992" r:id="rId5"/>
    <p:sldId id="1994" r:id="rId6"/>
    <p:sldId id="1989" r:id="rId7"/>
    <p:sldId id="1995" r:id="rId8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10B79B01-F6D8-4EBC-ABDD-B516719D4FE7}">
          <p14:sldIdLst>
            <p14:sldId id="1992"/>
            <p14:sldId id="1994"/>
            <p14:sldId id="1989"/>
            <p14:sldId id="1995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0">
          <p15:clr>
            <a:srgbClr val="A4A3A4"/>
          </p15:clr>
        </p15:guide>
        <p15:guide id="4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50021"/>
    <a:srgbClr val="800000"/>
    <a:srgbClr val="CCFFCC"/>
    <a:srgbClr val="0066CC"/>
    <a:srgbClr val="FF5050"/>
    <a:srgbClr val="4296FC"/>
    <a:srgbClr val="CCCCFF"/>
    <a:srgbClr val="ECCAC0"/>
    <a:srgbClr val="0000CC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181" autoAdjust="0"/>
    <p:restoredTop sz="90267" autoAdjust="0"/>
  </p:normalViewPr>
  <p:slideViewPr>
    <p:cSldViewPr>
      <p:cViewPr>
        <p:scale>
          <a:sx n="90" d="100"/>
          <a:sy n="90" d="100"/>
        </p:scale>
        <p:origin x="-1954" y="-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31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>
        <p:scale>
          <a:sx n="110" d="100"/>
          <a:sy n="110" d="100"/>
        </p:scale>
        <p:origin x="-3264" y="72"/>
      </p:cViewPr>
      <p:guideLst>
        <p:guide orient="horz" pos="3122"/>
        <p:guide orient="horz" pos="3126"/>
        <p:guide pos="2139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___3.xlsx"/><Relationship Id="rId2" Type="http://schemas.openxmlformats.org/officeDocument/2006/relationships/image" Target="../media/image3.jpeg"/><Relationship Id="rId1" Type="http://schemas.openxmlformats.org/officeDocument/2006/relationships/themeOverride" Target="../theme/themeOverrid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8.435053110040916E-2"/>
          <c:y val="6.4624531472146834E-2"/>
          <c:w val="0.83129893779918185"/>
          <c:h val="0.6374389175669497"/>
        </c:manualLayout>
      </c:layout>
      <c:lineChart>
        <c:grouping val="standard"/>
        <c:ser>
          <c:idx val="0"/>
          <c:order val="0"/>
          <c:tx>
            <c:strRef>
              <c:f>工作表1!$C$1</c:f>
              <c:strCache>
                <c:ptCount val="1"/>
                <c:pt idx="0">
                  <c:v>景氣展望樂觀指數</c:v>
                </c:pt>
              </c:strCache>
            </c:strRef>
          </c:tx>
          <c:spPr>
            <a:ln w="31750">
              <a:solidFill>
                <a:srgbClr val="CC3300"/>
              </a:solidFill>
            </a:ln>
            <a:effectLst>
              <a:outerShdw blurRad="50800" dist="38100" dir="2700000" algn="tl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5"/>
          </c:dPt>
          <c:dPt>
            <c:idx val="16"/>
          </c:dPt>
          <c:dPt>
            <c:idx val="18"/>
            <c:marker>
              <c:symbol val="circle"/>
              <c:size val="7"/>
              <c:spPr>
                <a:solidFill>
                  <a:srgbClr val="C00000"/>
                </a:solidFill>
                <a:ln>
                  <a:solidFill>
                    <a:srgbClr val="C00000"/>
                  </a:solidFill>
                </a:ln>
              </c:spPr>
            </c:marker>
          </c:dPt>
          <c:dPt>
            <c:idx val="19"/>
            <c:marker>
              <c:symbol val="circle"/>
              <c:size val="5"/>
              <c:spPr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c:spPr>
            </c:marker>
          </c:dPt>
          <c:dPt>
            <c:idx val="20"/>
          </c:dPt>
          <c:dPt>
            <c:idx val="21"/>
          </c:dPt>
          <c:dPt>
            <c:idx val="23"/>
          </c:dPt>
          <c:dLbls>
            <c:dLbl>
              <c:idx val="18"/>
              <c:layout>
                <c:manualLayout>
                  <c:x val="-7.0113702895116276E-3"/>
                  <c:y val="0.1262590081620982"/>
                </c:manualLayout>
              </c:layout>
              <c:showVal val="1"/>
            </c:dLbl>
            <c:dLbl>
              <c:idx val="19"/>
              <c:dLblPos val="t"/>
              <c:showVal val="1"/>
            </c:dLbl>
            <c:dLbl>
              <c:idx val="23"/>
              <c:dLblPos val="t"/>
              <c:showVal val="1"/>
            </c:dLbl>
            <c:delete val="1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工作表1!$A$33:$A$51</c:f>
              <c:numCache>
                <c:formatCode>yy/mm</c:formatCode>
                <c:ptCount val="19"/>
                <c:pt idx="0">
                  <c:v>42217</c:v>
                </c:pt>
                <c:pt idx="1">
                  <c:v>42248</c:v>
                </c:pt>
                <c:pt idx="2">
                  <c:v>42278</c:v>
                </c:pt>
                <c:pt idx="3">
                  <c:v>42310</c:v>
                </c:pt>
                <c:pt idx="4">
                  <c:v>42341</c:v>
                </c:pt>
                <c:pt idx="5">
                  <c:v>42370</c:v>
                </c:pt>
                <c:pt idx="6">
                  <c:v>42401</c:v>
                </c:pt>
                <c:pt idx="7">
                  <c:v>42430</c:v>
                </c:pt>
                <c:pt idx="8">
                  <c:v>42461</c:v>
                </c:pt>
                <c:pt idx="9">
                  <c:v>42491</c:v>
                </c:pt>
                <c:pt idx="10">
                  <c:v>42522</c:v>
                </c:pt>
                <c:pt idx="11">
                  <c:v>42552</c:v>
                </c:pt>
                <c:pt idx="12">
                  <c:v>42583</c:v>
                </c:pt>
                <c:pt idx="13">
                  <c:v>42614</c:v>
                </c:pt>
                <c:pt idx="14">
                  <c:v>42644</c:v>
                </c:pt>
                <c:pt idx="15">
                  <c:v>42675</c:v>
                </c:pt>
                <c:pt idx="16">
                  <c:v>42705</c:v>
                </c:pt>
                <c:pt idx="17">
                  <c:v>42736</c:v>
                </c:pt>
                <c:pt idx="18">
                  <c:v>42767</c:v>
                </c:pt>
              </c:numCache>
            </c:numRef>
          </c:cat>
          <c:val>
            <c:numRef>
              <c:f>工作表1!$C$33:$C$51</c:f>
              <c:numCache>
                <c:formatCode>0.0_ </c:formatCode>
                <c:ptCount val="19"/>
                <c:pt idx="0">
                  <c:v>-33.300000000000011</c:v>
                </c:pt>
                <c:pt idx="1">
                  <c:v>-44.6</c:v>
                </c:pt>
                <c:pt idx="2">
                  <c:v>-41.9</c:v>
                </c:pt>
                <c:pt idx="3">
                  <c:v>-31.6</c:v>
                </c:pt>
                <c:pt idx="4">
                  <c:v>-29.7</c:v>
                </c:pt>
                <c:pt idx="5">
                  <c:v>-26.6</c:v>
                </c:pt>
                <c:pt idx="6">
                  <c:v>-19.100000000000001</c:v>
                </c:pt>
                <c:pt idx="7">
                  <c:v>-12.2</c:v>
                </c:pt>
                <c:pt idx="8">
                  <c:v>-11.5</c:v>
                </c:pt>
                <c:pt idx="9">
                  <c:v>-23.7</c:v>
                </c:pt>
                <c:pt idx="10">
                  <c:v>-8.5</c:v>
                </c:pt>
                <c:pt idx="11">
                  <c:v>-22.7</c:v>
                </c:pt>
                <c:pt idx="12">
                  <c:v>-14.9</c:v>
                </c:pt>
                <c:pt idx="13">
                  <c:v>-19.399999999999999</c:v>
                </c:pt>
                <c:pt idx="14">
                  <c:v>-19.2</c:v>
                </c:pt>
                <c:pt idx="15">
                  <c:v>-22.1</c:v>
                </c:pt>
                <c:pt idx="16">
                  <c:v>-23.2</c:v>
                </c:pt>
                <c:pt idx="17">
                  <c:v>-27</c:v>
                </c:pt>
                <c:pt idx="18">
                  <c:v>-20.7</c:v>
                </c:pt>
              </c:numCache>
            </c:numRef>
          </c:val>
        </c:ser>
        <c:dLbls/>
        <c:marker val="1"/>
        <c:axId val="77681024"/>
        <c:axId val="77682560"/>
      </c:lineChart>
      <c:dateAx>
        <c:axId val="77681024"/>
        <c:scaling>
          <c:orientation val="minMax"/>
        </c:scaling>
        <c:axPos val="b"/>
        <c:numFmt formatCode="mm" sourceLinked="0"/>
        <c:majorTickMark val="none"/>
        <c:tickLblPos val="low"/>
        <c:spPr>
          <a:noFill/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77682560"/>
        <c:crosses val="autoZero"/>
        <c:auto val="1"/>
        <c:lblOffset val="100"/>
        <c:baseTimeUnit val="months"/>
      </c:dateAx>
      <c:valAx>
        <c:axId val="77682560"/>
        <c:scaling>
          <c:orientation val="minMax"/>
          <c:max val="50"/>
          <c:min val="-50"/>
        </c:scaling>
        <c:axPos val="l"/>
        <c:majorGridlines>
          <c:spPr>
            <a:ln>
              <a:noFill/>
            </a:ln>
          </c:spPr>
        </c:majorGridlines>
        <c:numFmt formatCode="#,##0_ " sourceLinked="0"/>
        <c:majorTickMark val="in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77681024"/>
        <c:crosses val="autoZero"/>
        <c:crossBetween val="between"/>
        <c:majorUnit val="25"/>
      </c:valAx>
      <c:spPr>
        <a:noFill/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800"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0140545024514702"/>
          <c:y val="0.16561339944708703"/>
          <c:w val="0.89008875557036859"/>
          <c:h val="0.64372588712879353"/>
        </c:manualLayout>
      </c:layout>
      <c:lineChart>
        <c:grouping val="standard"/>
        <c:ser>
          <c:idx val="0"/>
          <c:order val="0"/>
          <c:tx>
            <c:strRef>
              <c:f>工作表1!$B$1</c:f>
              <c:strCache>
                <c:ptCount val="1"/>
                <c:pt idx="0">
                  <c:v>製造業</c:v>
                </c:pt>
              </c:strCache>
            </c:strRef>
          </c:tx>
          <c:spPr>
            <a:ln w="31750">
              <a:solidFill>
                <a:srgbClr val="CC3300"/>
              </a:solidFill>
            </a:ln>
            <a:effectLst>
              <a:outerShdw blurRad="50800" dist="38100" dir="2700000" algn="tl" rotWithShape="0">
                <a:prstClr val="black">
                  <a:alpha val="0"/>
                </a:prstClr>
              </a:outerShdw>
            </a:effectLst>
          </c:spPr>
          <c:marker>
            <c:symbol val="none"/>
          </c:marker>
          <c:dPt>
            <c:idx val="15"/>
          </c:dPt>
          <c:dPt>
            <c:idx val="16"/>
          </c:dPt>
          <c:dPt>
            <c:idx val="17"/>
            <c:marker>
              <c:symbol val="circle"/>
              <c:size val="7"/>
              <c:spPr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c:spPr>
            </c:marker>
          </c:dPt>
          <c:cat>
            <c:numRef>
              <c:f>工作表1!$A$40:$A$56</c:f>
              <c:numCache>
                <c:formatCode>mmm\-yy</c:formatCode>
                <c:ptCount val="17"/>
                <c:pt idx="0">
                  <c:v>42248</c:v>
                </c:pt>
                <c:pt idx="1">
                  <c:v>42278</c:v>
                </c:pt>
                <c:pt idx="2">
                  <c:v>42309</c:v>
                </c:pt>
                <c:pt idx="3">
                  <c:v>42339</c:v>
                </c:pt>
                <c:pt idx="4">
                  <c:v>42370</c:v>
                </c:pt>
                <c:pt idx="5">
                  <c:v>42401</c:v>
                </c:pt>
                <c:pt idx="6">
                  <c:v>42430</c:v>
                </c:pt>
                <c:pt idx="7">
                  <c:v>42461</c:v>
                </c:pt>
                <c:pt idx="8">
                  <c:v>42491</c:v>
                </c:pt>
                <c:pt idx="9">
                  <c:v>42522</c:v>
                </c:pt>
                <c:pt idx="10">
                  <c:v>42552</c:v>
                </c:pt>
                <c:pt idx="11">
                  <c:v>42583</c:v>
                </c:pt>
                <c:pt idx="12">
                  <c:v>42614</c:v>
                </c:pt>
                <c:pt idx="13">
                  <c:v>42644</c:v>
                </c:pt>
                <c:pt idx="14">
                  <c:v>42675</c:v>
                </c:pt>
                <c:pt idx="15">
                  <c:v>42705</c:v>
                </c:pt>
                <c:pt idx="16">
                  <c:v>42736</c:v>
                </c:pt>
              </c:numCache>
            </c:numRef>
          </c:cat>
          <c:val>
            <c:numRef>
              <c:f>工作表1!$B$40:$B$56</c:f>
              <c:numCache>
                <c:formatCode>General</c:formatCode>
                <c:ptCount val="17"/>
                <c:pt idx="0">
                  <c:v>33.1</c:v>
                </c:pt>
                <c:pt idx="1">
                  <c:v>35.9</c:v>
                </c:pt>
                <c:pt idx="2">
                  <c:v>37.6</c:v>
                </c:pt>
                <c:pt idx="3" formatCode="0.0">
                  <c:v>38</c:v>
                </c:pt>
                <c:pt idx="4">
                  <c:v>42.5</c:v>
                </c:pt>
                <c:pt idx="5">
                  <c:v>48.7</c:v>
                </c:pt>
                <c:pt idx="6">
                  <c:v>51.8</c:v>
                </c:pt>
                <c:pt idx="7">
                  <c:v>56.7</c:v>
                </c:pt>
                <c:pt idx="8">
                  <c:v>52.4</c:v>
                </c:pt>
                <c:pt idx="9">
                  <c:v>53.8</c:v>
                </c:pt>
                <c:pt idx="10">
                  <c:v>55.5</c:v>
                </c:pt>
                <c:pt idx="11">
                  <c:v>55.2</c:v>
                </c:pt>
                <c:pt idx="12">
                  <c:v>53.5</c:v>
                </c:pt>
                <c:pt idx="13">
                  <c:v>51.8</c:v>
                </c:pt>
                <c:pt idx="14">
                  <c:v>54</c:v>
                </c:pt>
                <c:pt idx="15">
                  <c:v>59.8</c:v>
                </c:pt>
                <c:pt idx="16">
                  <c:v>61.5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非製造業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triangle"/>
            <c:size val="5"/>
            <c:spPr>
              <a:solidFill>
                <a:schemeClr val="bg1"/>
              </a:solidFill>
              <a:ln>
                <a:solidFill>
                  <a:srgbClr val="0070C0"/>
                </a:solidFill>
              </a:ln>
            </c:spPr>
          </c:marker>
          <c:cat>
            <c:numRef>
              <c:f>工作表1!$A$40:$A$56</c:f>
              <c:numCache>
                <c:formatCode>mmm\-yy</c:formatCode>
                <c:ptCount val="17"/>
                <c:pt idx="0">
                  <c:v>42248</c:v>
                </c:pt>
                <c:pt idx="1">
                  <c:v>42278</c:v>
                </c:pt>
                <c:pt idx="2">
                  <c:v>42309</c:v>
                </c:pt>
                <c:pt idx="3">
                  <c:v>42339</c:v>
                </c:pt>
                <c:pt idx="4">
                  <c:v>42370</c:v>
                </c:pt>
                <c:pt idx="5">
                  <c:v>42401</c:v>
                </c:pt>
                <c:pt idx="6">
                  <c:v>42430</c:v>
                </c:pt>
                <c:pt idx="7">
                  <c:v>42461</c:v>
                </c:pt>
                <c:pt idx="8">
                  <c:v>42491</c:v>
                </c:pt>
                <c:pt idx="9">
                  <c:v>42522</c:v>
                </c:pt>
                <c:pt idx="10">
                  <c:v>42552</c:v>
                </c:pt>
                <c:pt idx="11">
                  <c:v>42583</c:v>
                </c:pt>
                <c:pt idx="12">
                  <c:v>42614</c:v>
                </c:pt>
                <c:pt idx="13">
                  <c:v>42644</c:v>
                </c:pt>
                <c:pt idx="14">
                  <c:v>42675</c:v>
                </c:pt>
                <c:pt idx="15">
                  <c:v>42705</c:v>
                </c:pt>
                <c:pt idx="16">
                  <c:v>42736</c:v>
                </c:pt>
              </c:numCache>
            </c:numRef>
          </c:cat>
          <c:val>
            <c:numRef>
              <c:f>工作表1!$C$40:$C$56</c:f>
              <c:numCache>
                <c:formatCode>General</c:formatCode>
                <c:ptCount val="17"/>
                <c:pt idx="0">
                  <c:v>24.8</c:v>
                </c:pt>
                <c:pt idx="1">
                  <c:v>26.4</c:v>
                </c:pt>
                <c:pt idx="2">
                  <c:v>27.4</c:v>
                </c:pt>
                <c:pt idx="3">
                  <c:v>29.1</c:v>
                </c:pt>
                <c:pt idx="4">
                  <c:v>27.9</c:v>
                </c:pt>
                <c:pt idx="5">
                  <c:v>32</c:v>
                </c:pt>
                <c:pt idx="6">
                  <c:v>38.1</c:v>
                </c:pt>
                <c:pt idx="7">
                  <c:v>40.5</c:v>
                </c:pt>
                <c:pt idx="8">
                  <c:v>36.4</c:v>
                </c:pt>
                <c:pt idx="9">
                  <c:v>41.9</c:v>
                </c:pt>
                <c:pt idx="10">
                  <c:v>43.5</c:v>
                </c:pt>
                <c:pt idx="11">
                  <c:v>43</c:v>
                </c:pt>
                <c:pt idx="12">
                  <c:v>40.9</c:v>
                </c:pt>
                <c:pt idx="13">
                  <c:v>39.4</c:v>
                </c:pt>
                <c:pt idx="14">
                  <c:v>34.5</c:v>
                </c:pt>
                <c:pt idx="15">
                  <c:v>47</c:v>
                </c:pt>
                <c:pt idx="16">
                  <c:v>45.6</c:v>
                </c:pt>
              </c:numCache>
            </c:numRef>
          </c:val>
        </c:ser>
        <c:dLbls/>
        <c:marker val="1"/>
        <c:axId val="69499520"/>
        <c:axId val="69509504"/>
      </c:lineChart>
      <c:dateAx>
        <c:axId val="69499520"/>
        <c:scaling>
          <c:orientation val="minMax"/>
        </c:scaling>
        <c:axPos val="b"/>
        <c:numFmt formatCode="mm" sourceLinked="0"/>
        <c:majorTickMark val="none"/>
        <c:tickLblPos val="low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69509504"/>
        <c:crosses val="autoZero"/>
        <c:auto val="1"/>
        <c:lblOffset val="100"/>
        <c:baseTimeUnit val="months"/>
        <c:majorUnit val="4"/>
        <c:majorTimeUnit val="months"/>
      </c:dateAx>
      <c:valAx>
        <c:axId val="69509504"/>
        <c:scaling>
          <c:orientation val="minMax"/>
          <c:max val="70"/>
          <c:min val="20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majorTickMark val="in"/>
        <c:tickLblPos val="nextTo"/>
        <c:spPr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c:spPr>
        <c:txPr>
          <a:bodyPr/>
          <a:lstStyle/>
          <a:p>
            <a:pPr>
              <a:defRPr sz="11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69499520"/>
        <c:crosses val="autoZero"/>
        <c:crossBetween val="between"/>
        <c:majorUnit val="10"/>
        <c:minorUnit val="5"/>
      </c:valAx>
      <c:spPr>
        <a:noFill/>
      </c:spPr>
    </c:plotArea>
    <c:legend>
      <c:legendPos val="t"/>
      <c:layout>
        <c:manualLayout>
          <c:xMode val="edge"/>
          <c:yMode val="edge"/>
          <c:x val="0.18529316383256361"/>
          <c:y val="0.1376427121033289"/>
          <c:w val="0.54689221350670136"/>
          <c:h val="7.2795059546118188E-2"/>
        </c:manualLayout>
      </c:layout>
      <c:txPr>
        <a:bodyPr/>
        <a:lstStyle/>
        <a:p>
          <a:pPr>
            <a:defRPr sz="1050" baseline="0"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027851979814871"/>
          <c:y val="0.23180536096699142"/>
          <c:w val="0.77034420310880936"/>
          <c:h val="0.55487096501830657"/>
        </c:manualLayout>
      </c:layout>
      <c:lineChart>
        <c:grouping val="standard"/>
        <c:ser>
          <c:idx val="3"/>
          <c:order val="0"/>
          <c:tx>
            <c:v>黃紅下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景氣對策信號綜合判斷分數!$J$601:$J$613</c:f>
              <c:numCache>
                <c:formatCode>General</c:formatCode>
                <c:ptCount val="13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32</c:v>
                </c:pt>
                <c:pt idx="4">
                  <c:v>32</c:v>
                </c:pt>
                <c:pt idx="5">
                  <c:v>32</c:v>
                </c:pt>
                <c:pt idx="6">
                  <c:v>32</c:v>
                </c:pt>
                <c:pt idx="7">
                  <c:v>32</c:v>
                </c:pt>
                <c:pt idx="8">
                  <c:v>32</c:v>
                </c:pt>
                <c:pt idx="9">
                  <c:v>32</c:v>
                </c:pt>
                <c:pt idx="10">
                  <c:v>32</c:v>
                </c:pt>
                <c:pt idx="11">
                  <c:v>32</c:v>
                </c:pt>
                <c:pt idx="12">
                  <c:v>32</c:v>
                </c:pt>
              </c:numCache>
            </c:numRef>
          </c:val>
        </c:ser>
        <c:ser>
          <c:idx val="4"/>
          <c:order val="1"/>
          <c:tx>
            <c:v>紅</c:v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景氣對策信號綜合判斷分數!$L$601:$L$613</c:f>
              <c:numCache>
                <c:formatCode>General</c:formatCode>
                <c:ptCount val="13"/>
                <c:pt idx="0">
                  <c:v>38</c:v>
                </c:pt>
                <c:pt idx="1">
                  <c:v>38</c:v>
                </c:pt>
                <c:pt idx="2">
                  <c:v>38</c:v>
                </c:pt>
                <c:pt idx="3">
                  <c:v>38</c:v>
                </c:pt>
                <c:pt idx="4">
                  <c:v>38</c:v>
                </c:pt>
                <c:pt idx="5">
                  <c:v>38</c:v>
                </c:pt>
                <c:pt idx="6">
                  <c:v>38</c:v>
                </c:pt>
                <c:pt idx="7">
                  <c:v>38</c:v>
                </c:pt>
                <c:pt idx="8">
                  <c:v>38</c:v>
                </c:pt>
                <c:pt idx="9">
                  <c:v>38</c:v>
                </c:pt>
                <c:pt idx="10">
                  <c:v>38</c:v>
                </c:pt>
                <c:pt idx="11">
                  <c:v>38</c:v>
                </c:pt>
                <c:pt idx="12">
                  <c:v>38</c:v>
                </c:pt>
              </c:numCache>
            </c:numRef>
          </c:val>
        </c:ser>
        <c:ser>
          <c:idx val="2"/>
          <c:order val="2"/>
          <c:tx>
            <c:v>綠</c:v>
          </c:tx>
          <c:spPr>
            <a:ln w="19050">
              <a:solidFill>
                <a:srgbClr val="008000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景氣對策信號綜合判斷分數!$I$601:$I$613</c:f>
              <c:numCache>
                <c:formatCode>General</c:formatCode>
                <c:ptCount val="13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</c:numCache>
            </c:numRef>
          </c:val>
        </c:ser>
        <c:ser>
          <c:idx val="5"/>
          <c:order val="3"/>
          <c:tx>
            <c:v>黃紅上</c:v>
          </c:tx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景氣對策信號綜合判斷分數!$K$601:$K$613</c:f>
              <c:numCache>
                <c:formatCode>General</c:formatCode>
                <c:ptCount val="13"/>
                <c:pt idx="0">
                  <c:v>32.200000000000003</c:v>
                </c:pt>
                <c:pt idx="1">
                  <c:v>32.200000000000003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32.200000000000003</c:v>
                </c:pt>
                <c:pt idx="5">
                  <c:v>32.200000000000003</c:v>
                </c:pt>
                <c:pt idx="6">
                  <c:v>32.200000000000003</c:v>
                </c:pt>
                <c:pt idx="7">
                  <c:v>32.200000000000003</c:v>
                </c:pt>
                <c:pt idx="8">
                  <c:v>32.200000000000003</c:v>
                </c:pt>
                <c:pt idx="9">
                  <c:v>32.200000000000003</c:v>
                </c:pt>
                <c:pt idx="10">
                  <c:v>32.200000000000003</c:v>
                </c:pt>
                <c:pt idx="11">
                  <c:v>32.200000000000003</c:v>
                </c:pt>
                <c:pt idx="12">
                  <c:v>32.200000000000003</c:v>
                </c:pt>
              </c:numCache>
            </c:numRef>
          </c:val>
        </c:ser>
        <c:ser>
          <c:idx val="1"/>
          <c:order val="4"/>
          <c:tx>
            <c:v>藍</c:v>
          </c:tx>
          <c:spPr>
            <a:ln w="22225">
              <a:solidFill>
                <a:srgbClr val="0000CC"/>
              </a:solidFill>
              <a:prstDash val="sysDot"/>
            </a:ln>
          </c:spPr>
          <c:marker>
            <c:symbol val="none"/>
          </c:marker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景氣對策信號綜合判斷分數!$H$601:$H$613</c:f>
              <c:numCache>
                <c:formatCode>General</c:formatCode>
                <c:ptCount val="13"/>
                <c:pt idx="0">
                  <c:v>17</c:v>
                </c:pt>
                <c:pt idx="1">
                  <c:v>17</c:v>
                </c:pt>
                <c:pt idx="2">
                  <c:v>17</c:v>
                </c:pt>
                <c:pt idx="3">
                  <c:v>17</c:v>
                </c:pt>
                <c:pt idx="4">
                  <c:v>17</c:v>
                </c:pt>
                <c:pt idx="5">
                  <c:v>17</c:v>
                </c:pt>
                <c:pt idx="6">
                  <c:v>17</c:v>
                </c:pt>
                <c:pt idx="7">
                  <c:v>17</c:v>
                </c:pt>
                <c:pt idx="8">
                  <c:v>17</c:v>
                </c:pt>
                <c:pt idx="9">
                  <c:v>17</c:v>
                </c:pt>
                <c:pt idx="10">
                  <c:v>17</c:v>
                </c:pt>
                <c:pt idx="11">
                  <c:v>17</c:v>
                </c:pt>
                <c:pt idx="12">
                  <c:v>17</c:v>
                </c:pt>
              </c:numCache>
            </c:numRef>
          </c:val>
        </c:ser>
        <c:ser>
          <c:idx val="0"/>
          <c:order val="5"/>
          <c:tx>
            <c:v>分數</c:v>
          </c:tx>
          <c:spPr>
            <a:ln w="98425" cmpd="thinThick">
              <a:solidFill>
                <a:srgbClr val="000099"/>
              </a:solidFill>
              <a:prstDash val="solid"/>
            </a:ln>
            <a:effectLst/>
          </c:spPr>
          <c:marker>
            <c:symbol val="circle"/>
            <c:size val="20"/>
            <c:spPr>
              <a:gradFill flip="none" rotWithShape="1">
                <a:gsLst>
                  <a:gs pos="0">
                    <a:srgbClr val="FFFF00"/>
                  </a:gs>
                  <a:gs pos="100000">
                    <a:srgbClr val="0000FF"/>
                  </a:gs>
                </a:gsLst>
                <a:lin ang="5400000" scaled="0"/>
                <a:tileRect/>
              </a:gradFill>
              <a:ln cmpd="thinThick">
                <a:solidFill>
                  <a:srgbClr val="0000FF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B w="0" h="0" prst="convex"/>
              </a:sp3d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1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2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3"/>
            <c:marker>
              <c:spPr>
                <a:blipFill>
                  <a:blip xmlns:r="http://schemas.openxmlformats.org/officeDocument/2006/relationships" r:embed="rId2"/>
                  <a:stretch>
                    <a:fillRect/>
                  </a:stretch>
                </a:blipFill>
                <a:ln cmpd="thinThick">
                  <a:noFill/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4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FF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5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cmpd="thinThick">
                  <a:solidFill>
                    <a:srgbClr val="0000FF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6"/>
            <c:marker>
              <c:spPr>
                <a:gradFill>
                  <a:gsLst>
                    <a:gs pos="0">
                      <a:srgbClr val="FFFF00"/>
                    </a:gs>
                    <a:gs pos="100000">
                      <a:srgbClr val="0000FF"/>
                    </a:gs>
                  </a:gsLst>
                  <a:lin ang="5400000" scaled="0"/>
                </a:gradFill>
                <a:ln w="3175" cmpd="thinThick">
                  <a:solidFill>
                    <a:srgbClr val="000099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7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8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9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10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11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Pt>
            <c:idx val="12"/>
            <c:marker>
              <c:spPr>
                <a:solidFill>
                  <a:srgbClr val="CCFFCC"/>
                </a:solidFill>
                <a:ln cmpd="thinThick">
                  <a:solidFill>
                    <a:srgbClr val="006600"/>
                  </a:solidFill>
                </a:ln>
                <a:effectLst/>
                <a:scene3d>
                  <a:camera prst="orthographicFront"/>
                  <a:lightRig rig="threePt" dir="t"/>
                </a:scene3d>
                <a:sp3d>
                  <a:bevelB w="0" h="0" prst="convex"/>
                </a:sp3d>
              </c:spPr>
            </c:marker>
          </c:dPt>
          <c:dLbls>
            <c:dLbl>
              <c:idx val="0"/>
              <c:layout>
                <c:manualLayout>
                  <c:x val="-6.2576904226533114E-2"/>
                  <c:y val="-4.9542235889952407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1450772844844006E-2"/>
                  <c:y val="-6.664455769335830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165663132050171E-2"/>
                  <c:y val="-6.8390775275455382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3217368428232867E-2"/>
                  <c:y val="-6.446330956430573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="t"/>
                <a:lstStyle/>
                <a:p>
                  <a:pPr>
                    <a:defRPr sz="1600" b="1" i="0">
                      <a:solidFill>
                        <a:sysClr val="windowText" lastClr="000000"/>
                      </a:solidFill>
                      <a:latin typeface="Times New Roman" panose="02020603050405020304" pitchFamily="18" charset="0"/>
                      <a:ea typeface="Arial Unicode MS" panose="020B0604020202020204" pitchFamily="34" charset="-12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4641393924548304E-2"/>
                  <c:y val="-6.5378521726920033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4287384540578264E-2"/>
                  <c:y val="-5.7737380614930486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9262806748981559E-2"/>
                  <c:y val="-5.3647371056449226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6.6645816114829518E-2"/>
                  <c:y val="-5.5341213398850536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6.7317961345438895E-2"/>
                  <c:y val="-5.7984356960737025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6.290187962430728E-2"/>
                  <c:y val="-5.5232625078619306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6.9691544184946039E-2"/>
                  <c:y val="-5.6673169925595547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7.2106054377180373E-2"/>
                  <c:y val="-5.655871196643289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5.8509010431588099E-2"/>
                  <c:y val="-4.9793953097972861E-2"/>
                </c:manualLayout>
              </c:layout>
              <c:dLblPos val="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 i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multiLvlStrRef>
              <c:f>景氣對策信號綜合判斷分數!$D$601:$E$613</c:f>
              <c:multiLvlStrCache>
                <c:ptCount val="13"/>
                <c:lvl>
                  <c:pt idx="0">
                    <c:v>12</c:v>
                  </c:pt>
                  <c:pt idx="1">
                    <c:v>1</c:v>
                  </c:pt>
                  <c:pt idx="2">
                    <c:v>2</c:v>
                  </c:pt>
                  <c:pt idx="3">
                    <c:v>3</c:v>
                  </c:pt>
                  <c:pt idx="4">
                    <c:v>4</c:v>
                  </c:pt>
                  <c:pt idx="5">
                    <c:v>5</c:v>
                  </c:pt>
                  <c:pt idx="6">
                    <c:v>6</c:v>
                  </c:pt>
                  <c:pt idx="7">
                    <c:v>7</c:v>
                  </c:pt>
                  <c:pt idx="8">
                    <c:v>8</c:v>
                  </c:pt>
                  <c:pt idx="9">
                    <c:v>9</c:v>
                  </c:pt>
                  <c:pt idx="10">
                    <c:v>10</c:v>
                  </c:pt>
                  <c:pt idx="11">
                    <c:v>11</c:v>
                  </c:pt>
                  <c:pt idx="12">
                    <c:v>12</c:v>
                  </c:pt>
                </c:lvl>
                <c:lvl>
                  <c:pt idx="0">
                    <c:v>2015</c:v>
                  </c:pt>
                  <c:pt idx="1">
                    <c:v>2016</c:v>
                  </c:pt>
                </c:lvl>
              </c:multiLvlStrCache>
            </c:multiLvlStrRef>
          </c:cat>
          <c:val>
            <c:numRef>
              <c:f>景氣對策信號綜合判斷分數!$F$601:$F$613</c:f>
              <c:numCache>
                <c:formatCode>General</c:formatCode>
                <c:ptCount val="13"/>
                <c:pt idx="0">
                  <c:v>14</c:v>
                </c:pt>
                <c:pt idx="1">
                  <c:v>14</c:v>
                </c:pt>
                <c:pt idx="2">
                  <c:v>16</c:v>
                </c:pt>
                <c:pt idx="3">
                  <c:v>16</c:v>
                </c:pt>
                <c:pt idx="4">
                  <c:v>17</c:v>
                </c:pt>
                <c:pt idx="5">
                  <c:v>20</c:v>
                </c:pt>
                <c:pt idx="6">
                  <c:v>20</c:v>
                </c:pt>
                <c:pt idx="7">
                  <c:v>23</c:v>
                </c:pt>
                <c:pt idx="8">
                  <c:v>25</c:v>
                </c:pt>
                <c:pt idx="9">
                  <c:v>23</c:v>
                </c:pt>
                <c:pt idx="10">
                  <c:v>24</c:v>
                </c:pt>
                <c:pt idx="11">
                  <c:v>26</c:v>
                </c:pt>
                <c:pt idx="12">
                  <c:v>28</c:v>
                </c:pt>
              </c:numCache>
            </c:numRef>
          </c:val>
        </c:ser>
        <c:dLbls/>
        <c:marker val="1"/>
        <c:axId val="78111488"/>
        <c:axId val="78113024"/>
      </c:lineChart>
      <c:catAx>
        <c:axId val="78111488"/>
        <c:scaling>
          <c:orientation val="minMax"/>
        </c:scaling>
        <c:axPos val="b"/>
        <c:numFmt formatCode="General" sourceLinked="0"/>
        <c:majorTickMark val="in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78113024"/>
        <c:crosses val="autoZero"/>
        <c:auto val="1"/>
        <c:lblAlgn val="ctr"/>
        <c:lblOffset val="0"/>
        <c:tickMarkSkip val="1"/>
      </c:catAx>
      <c:valAx>
        <c:axId val="78113024"/>
        <c:scaling>
          <c:orientation val="minMax"/>
          <c:max val="31.8"/>
          <c:min val="11"/>
        </c:scaling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 rot="0" vert="wordArtVertRtl"/>
              <a:lstStyle/>
              <a:p>
                <a:pPr>
                  <a:defRPr sz="1400">
                    <a:latin typeface="標楷體" panose="03000509000000000000" pitchFamily="65" charset="-120"/>
                    <a:ea typeface="標楷體" panose="03000509000000000000" pitchFamily="65" charset="-120"/>
                  </a:defRPr>
                </a:pPr>
                <a:r>
                  <a:rPr lang="zh-TW" altLang="en-US" sz="1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分</a:t>
                </a:r>
              </a:p>
            </c:rich>
          </c:tx>
          <c:layout>
            <c:manualLayout>
              <c:xMode val="edge"/>
              <c:yMode val="edge"/>
              <c:x val="6.6833552528831899E-2"/>
              <c:y val="0.17004434286457346"/>
            </c:manualLayout>
          </c:layout>
          <c:spPr>
            <a:noFill/>
          </c:spPr>
        </c:title>
        <c:numFmt formatCode="General" sourceLinked="1"/>
        <c:majorTickMark val="in"/>
        <c:tickLblPos val="nextTo"/>
        <c:spPr>
          <a:ln w="3175">
            <a:noFill/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78111488"/>
        <c:crosses val="autoZero"/>
        <c:crossBetween val="between"/>
        <c:majorUnit val="11"/>
      </c:valAx>
      <c:spPr>
        <a:noFill/>
        <a:ln w="19050">
          <a:solidFill>
            <a:sysClr val="window" lastClr="FFFFFF">
              <a:lumMod val="65000"/>
            </a:sysClr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3"/>
  <c:userShapes r:id="rId4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0.04847</cdr:x>
      <cdr:y>0.39915</cdr:y>
    </cdr:from>
    <cdr:to>
      <cdr:x>0.14374</cdr:x>
      <cdr:y>0.84404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38037" y="1768058"/>
          <a:ext cx="467882" cy="19706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23</a:t>
          </a:r>
        </a:p>
        <a:p xmlns:a="http://schemas.openxmlformats.org/drawingml/2006/main">
          <a:pPr algn="ctr"/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endParaRPr lang="en-US" altLang="zh-TW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</a:t>
          </a: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>
            <a:lnSpc>
              <a:spcPts val="1000"/>
            </a:lnSpc>
          </a:pPr>
          <a:endParaRPr lang="en-US" altLang="zh-TW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zh-TW" alt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0.01509</cdr:x>
      <cdr:y>0.27084</cdr:y>
    </cdr:from>
    <cdr:to>
      <cdr:x>0.05423</cdr:x>
      <cdr:y>0.7803</cdr:y>
    </cdr:to>
    <cdr:sp macro="" textlink="">
      <cdr:nvSpPr>
        <cdr:cNvPr id="21523" name="文字 8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4109" y="1199694"/>
          <a:ext cx="192222" cy="22566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xmlns="" w="1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綜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合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判斷分</a:t>
          </a:r>
          <a:endParaRPr lang="en-US" altLang="zh-TW" sz="1400" b="0" i="0" u="none" strike="noStrike" baseline="0" dirty="0">
            <a:solidFill>
              <a:srgbClr val="00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pPr algn="l" rtl="0">
            <a:defRPr sz="1000"/>
          </a:pPr>
          <a:r>
            <a:rPr lang="zh-TW" altLang="en-US" sz="14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數</a:t>
          </a:r>
        </a:p>
      </cdr:txBody>
    </cdr:sp>
  </cdr:relSizeAnchor>
  <cdr:relSizeAnchor xmlns:cdr="http://schemas.openxmlformats.org/drawingml/2006/chartDrawing">
    <cdr:from>
      <cdr:x>0.3315</cdr:x>
      <cdr:y>0.12804</cdr:y>
    </cdr:from>
    <cdr:to>
      <cdr:x>0.70825</cdr:x>
      <cdr:y>0.22635</cdr:y>
    </cdr:to>
    <cdr:sp macro="" textlink="">
      <cdr:nvSpPr>
        <cdr:cNvPr id="4" name="文字方塊 8"/>
        <cdr:cNvSpPr txBox="1"/>
      </cdr:nvSpPr>
      <cdr:spPr>
        <a:xfrm xmlns:a="http://schemas.openxmlformats.org/drawingml/2006/main">
          <a:off x="1584176" y="612192"/>
          <a:ext cx="1800401" cy="47010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fontAlgn="auto">
            <a:spcBef>
              <a:spcPts val="0"/>
            </a:spcBef>
            <a:spcAft>
              <a:spcPts val="0"/>
            </a:spcAft>
          </a:pPr>
          <a:r>
            <a:rPr kumimoji="0" lang="zh-TW" altLang="en-US" sz="20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景氣燈號</a:t>
          </a:r>
        </a:p>
      </cdr:txBody>
    </cdr:sp>
  </cdr:relSizeAnchor>
  <cdr:relSizeAnchor xmlns:cdr="http://schemas.openxmlformats.org/drawingml/2006/chartDrawing">
    <cdr:from>
      <cdr:x>0.91924</cdr:x>
      <cdr:y>0.86017</cdr:y>
    </cdr:from>
    <cdr:to>
      <cdr:x>0.97938</cdr:x>
      <cdr:y>0.93585</cdr:y>
    </cdr:to>
    <cdr:sp macro="" textlink="">
      <cdr:nvSpPr>
        <cdr:cNvPr id="5" name="文字方塊 2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392381" y="3500496"/>
          <a:ext cx="287337" cy="30797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eaLnBrk="1" fontAlgn="auto" hangingPunct="1"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TW" altLang="en-US" sz="14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rPr>
            <a:t>年</a:t>
          </a:r>
          <a:endParaRPr kumimoji="0" lang="zh-TW" altLang="en-US" sz="1400" dirty="0">
            <a:solidFill>
              <a:prstClr val="black"/>
            </a:solidFill>
            <a:latin typeface="標楷體" pitchFamily="65" charset="-120"/>
            <a:ea typeface="標楷體" pitchFamily="65" charset="-120"/>
          </a:endParaRPr>
        </a:p>
      </cdr:txBody>
    </cdr:sp>
  </cdr:relSizeAnchor>
  <cdr:relSizeAnchor xmlns:cdr="http://schemas.openxmlformats.org/drawingml/2006/chartDrawing">
    <cdr:from>
      <cdr:x>0.91885</cdr:x>
      <cdr:y>0.7918</cdr:y>
    </cdr:from>
    <cdr:to>
      <cdr:x>0.97899</cdr:x>
      <cdr:y>0.86748</cdr:y>
    </cdr:to>
    <cdr:sp macro="" textlink="">
      <cdr:nvSpPr>
        <cdr:cNvPr id="6" name="文字方塊 2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390514" y="3222248"/>
          <a:ext cx="287337" cy="30797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eaLnBrk="1" fontAlgn="auto" hangingPunct="1"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TW" altLang="en-US" sz="14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rPr>
            <a:t>月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>
              <a:defRPr sz="1200"/>
            </a:lvl1pPr>
          </a:lstStyle>
          <a:p>
            <a:fld id="{01E98358-16CC-4DE5-A917-F19F8AD1AB28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>
              <a:defRPr sz="1200"/>
            </a:lvl1pPr>
          </a:lstStyle>
          <a:p>
            <a:fld id="{E4D63AB2-AA17-451D-BBC4-CCC53A9C2C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19064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9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91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1269ADC-26EC-42EE-901C-9BDC4F432691}" type="datetimeFigureOut">
              <a:rPr lang="zh-TW" altLang="en-US"/>
              <a:pPr>
                <a:defRPr/>
              </a:pPr>
              <a:t>2017/2/23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8" tIns="45526" rIns="90988" bIns="4552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88" tIns="45526" rIns="90988" bIns="45526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9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91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8788B47-C7B6-41CF-AE3B-C0326C4C90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51205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983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7865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4544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14743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xmlns="" val="357542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75950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23962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9412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55091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27338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4642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41565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4551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28337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66524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00100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36009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42686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5247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107400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339160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3623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2597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544701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98475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22732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xmlns="" val="168893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2422022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 txBox="1">
            <a:spLocks/>
          </p:cNvSpPr>
          <p:nvPr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sz="16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923537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11" name="Rectangle 43"/>
          <p:cNvSpPr/>
          <p:nvPr/>
        </p:nvSpPr>
        <p:spPr>
          <a:xfrm>
            <a:off x="0" y="6554788"/>
            <a:ext cx="1042988" cy="323850"/>
          </a:xfrm>
          <a:prstGeom prst="rect">
            <a:avLst/>
          </a:prstGeom>
          <a:solidFill>
            <a:srgbClr val="B4DCFA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/ </a:t>
            </a:r>
            <a:r>
              <a:rPr kumimoji="0" lang="en-US" altLang="zh-TW" sz="1400" kern="0" dirty="0" smtClean="0">
                <a:solidFill>
                  <a:prstClr val="white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</a:t>
            </a:r>
          </a:p>
        </p:txBody>
      </p:sp>
      <p:sp>
        <p:nvSpPr>
          <p:cNvPr id="12" name="文字方塊 1"/>
          <p:cNvSpPr txBox="1">
            <a:spLocks noChangeArrowheads="1"/>
          </p:cNvSpPr>
          <p:nvPr/>
        </p:nvSpPr>
        <p:spPr bwMode="auto">
          <a:xfrm>
            <a:off x="6444209" y="6547435"/>
            <a:ext cx="2699791" cy="338554"/>
          </a:xfrm>
          <a:prstGeom prst="rect">
            <a:avLst/>
          </a:prstGeom>
          <a:solidFill>
            <a:srgbClr val="B4DCFA">
              <a:lumMod val="50000"/>
            </a:srgbClr>
          </a:solidFill>
          <a:ln>
            <a:noFill/>
          </a:ln>
          <a:extLst/>
        </p:spPr>
        <p:txBody>
          <a:bodyPr wrap="square" lIns="108000" rIns="72000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kern="0" dirty="0" smtClean="0">
                <a:solidFill>
                  <a:prstClr val="white"/>
                </a:solidFill>
                <a:latin typeface="文鼎圓體M" panose="020F0609000000000000" pitchFamily="49" charset="-120"/>
                <a:ea typeface="文鼎圓體M" panose="020F0609000000000000" pitchFamily="49" charset="-120"/>
                <a:cs typeface="Times New Roman" pitchFamily="18" charset="0"/>
              </a:rPr>
              <a:t>國家發展委員會</a:t>
            </a:r>
          </a:p>
        </p:txBody>
      </p:sp>
      <p:sp>
        <p:nvSpPr>
          <p:cNvPr id="13" name="文字方塊 1"/>
          <p:cNvSpPr txBox="1">
            <a:spLocks noChangeArrowheads="1"/>
          </p:cNvSpPr>
          <p:nvPr/>
        </p:nvSpPr>
        <p:spPr bwMode="auto">
          <a:xfrm>
            <a:off x="1042989" y="6547435"/>
            <a:ext cx="5401220" cy="338554"/>
          </a:xfrm>
          <a:prstGeom prst="rect">
            <a:avLst/>
          </a:prstGeom>
          <a:solidFill>
            <a:srgbClr val="B4DCFA"/>
          </a:solidFill>
          <a:ln>
            <a:noFill/>
          </a:ln>
          <a:extLst/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kern="0" spc="100" dirty="0" smtClean="0">
                <a:solidFill>
                  <a:srgbClr val="002060"/>
                </a:solidFill>
                <a:latin typeface="文鼎圓體M" panose="020F0609000000000000" pitchFamily="49" charset="-120"/>
                <a:ea typeface="文鼎圓體M" panose="020F0609000000000000" pitchFamily="49" charset="-120"/>
                <a:cs typeface="Times New Roman" pitchFamily="18" charset="0"/>
              </a:rPr>
              <a:t>當前經濟情勢</a:t>
            </a:r>
          </a:p>
        </p:txBody>
      </p:sp>
      <p:sp>
        <p:nvSpPr>
          <p:cNvPr id="6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27</a:t>
            </a:r>
          </a:p>
        </p:txBody>
      </p:sp>
    </p:spTree>
    <p:extLst>
      <p:ext uri="{BB962C8B-B14F-4D97-AF65-F5344CB8AC3E}">
        <p14:creationId xmlns:p14="http://schemas.microsoft.com/office/powerpoint/2010/main" xmlns="" val="1366547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8701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4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  <p:sldLayoutId id="2147483773" r:id="rId3"/>
    <p:sldLayoutId id="2147483774" r:id="rId4"/>
    <p:sldLayoutId id="2147483778" r:id="rId5"/>
    <p:sldLayoutId id="2147483724" r:id="rId6"/>
    <p:sldLayoutId id="2147483792" r:id="rId7"/>
    <p:sldLayoutId id="2147483839" r:id="rId8"/>
    <p:sldLayoutId id="2147483907" r:id="rId9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3EE3D-7CD5-44A5-919A-918913455376}" type="datetimeFigureOut">
              <a:rPr lang="zh-TW" altLang="en-US" smtClean="0"/>
              <a:pPr/>
              <a:t>2017/2/23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4</a:t>
            </a:r>
          </a:p>
        </p:txBody>
      </p:sp>
    </p:spTree>
    <p:extLst>
      <p:ext uri="{BB962C8B-B14F-4D97-AF65-F5344CB8AC3E}">
        <p14:creationId xmlns:p14="http://schemas.microsoft.com/office/powerpoint/2010/main" xmlns="" val="372119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4</a:t>
            </a:r>
          </a:p>
        </p:txBody>
      </p:sp>
    </p:spTree>
    <p:extLst>
      <p:ext uri="{BB962C8B-B14F-4D97-AF65-F5344CB8AC3E}">
        <p14:creationId xmlns:p14="http://schemas.microsoft.com/office/powerpoint/2010/main" xmlns="" val="173602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C34AD6A-AF67-46D2-9154-563BFADBFDF4}" type="slidenum">
              <a:rPr kumimoji="0" lang="en-US" altLang="zh-TW" sz="1400" kern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zh-TW" sz="14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4</a:t>
            </a:r>
          </a:p>
        </p:txBody>
      </p:sp>
    </p:spTree>
    <p:extLst>
      <p:ext uri="{BB962C8B-B14F-4D97-AF65-F5344CB8AC3E}">
        <p14:creationId xmlns:p14="http://schemas.microsoft.com/office/powerpoint/2010/main" xmlns="" val="245468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>
          <a:xfrm>
            <a:off x="539552" y="71184"/>
            <a:ext cx="8856984" cy="79473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7134785" y="2278926"/>
            <a:ext cx="1107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kumimoji="0" lang="zh-TW" altLang="en-US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zh-TW" altLang="en-US" sz="14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9"/>
          <p:cNvSpPr txBox="1">
            <a:spLocks noChangeArrowheads="1"/>
          </p:cNvSpPr>
          <p:nvPr/>
        </p:nvSpPr>
        <p:spPr bwMode="auto">
          <a:xfrm>
            <a:off x="2248166" y="2197110"/>
            <a:ext cx="463006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全球及主要國家經濟成長率</a:t>
            </a:r>
            <a:endParaRPr kumimoji="0" lang="zh-TW" alt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4"/>
          <p:cNvSpPr txBox="1">
            <a:spLocks noChangeArrowheads="1"/>
          </p:cNvSpPr>
          <p:nvPr/>
        </p:nvSpPr>
        <p:spPr bwMode="auto">
          <a:xfrm>
            <a:off x="579543" y="6012249"/>
            <a:ext cx="7939976" cy="60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內數字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月預測值，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值。 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*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為新興市場經濟成長率。</a:t>
            </a:r>
          </a:p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IMF, World Economic Outlook, Jan.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16,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</a:p>
          <a:p>
            <a:pPr marL="266700" indent="-266700"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2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 IHS Global Insight Inc., World Overview,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Feb.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15, 2017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1536681"/>
              </p:ext>
            </p:extLst>
          </p:nvPr>
        </p:nvGraphicFramePr>
        <p:xfrm>
          <a:off x="659181" y="2681486"/>
          <a:ext cx="7801252" cy="3276973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370710"/>
                <a:gridCol w="1477752"/>
                <a:gridCol w="1307649"/>
                <a:gridCol w="1382081"/>
                <a:gridCol w="1263060"/>
              </a:tblGrid>
              <a:tr h="379447">
                <a:tc rowSpan="2">
                  <a:txBody>
                    <a:bodyPr/>
                    <a:lstStyle/>
                    <a:p>
                      <a:pPr fontAlgn="base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sz="160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地區別</a:t>
                      </a:r>
                      <a:endParaRPr kumimoji="1" lang="zh-TW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IMF</a:t>
                      </a: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IHS</a:t>
                      </a:r>
                      <a:r>
                        <a:rPr kumimoji="1" lang="zh-TW" altLang="en-US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17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Global Insight</a:t>
                      </a: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7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6350" indent="-60325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zh-TW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endParaRPr kumimoji="1" lang="zh-TW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3.1 (3.1)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3.4 (3.4)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</a:t>
                      </a:r>
                      <a:r>
                        <a:rPr lang="en-US" altLang="zh-TW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9</a:t>
                      </a:r>
                      <a:r>
                        <a:rPr lang="en-US" sz="17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b="1" kern="12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(2.8)</a:t>
                      </a:r>
                      <a:endParaRPr lang="zh-TW" sz="17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0" indent="0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先進經濟體</a:t>
                      </a:r>
                      <a:endParaRPr lang="en-US" altLang="zh-TW" sz="1600" b="1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1.9 (1.8)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</a:t>
                      </a:r>
                      <a:r>
                        <a:rPr lang="en-US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7</a:t>
                      </a:r>
                      <a:r>
                        <a:rPr lang="en-US" sz="17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1.9 (1.9)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0" indent="266700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</a:t>
                      </a:r>
                      <a:endParaRPr lang="en-US" altLang="zh-TW" sz="1600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2.3 (2.2)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(1.6)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2.3 (2.3)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歐元區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(1.7)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1.6 (1.5)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1.7 (1.7)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 </a:t>
                      </a: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日本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0.9 (0.5)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0.8 (0.6)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1.0 (1.0)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1.1 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1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43723">
                <a:tc>
                  <a:txBody>
                    <a:bodyPr/>
                    <a:lstStyle/>
                    <a:p>
                      <a:pPr marL="87313" marR="0" indent="-87313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新興及開發中經濟體*</a:t>
                      </a:r>
                      <a:endParaRPr kumimoji="0" lang="en-US" altLang="zh-TW" sz="1600" b="1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4.1 (4.2)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4.5 (4.6)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3.8 (3.8)</a:t>
                      </a:r>
                      <a:endParaRPr lang="zh-TW" sz="1700" kern="10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4.4 (4.4)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5172">
                <a:tc>
                  <a:txBody>
                    <a:bodyPr/>
                    <a:lstStyle/>
                    <a:p>
                      <a:pPr marL="87313" indent="179388" fontAlgn="base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中國大陸</a:t>
                      </a:r>
                      <a:endParaRPr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6.7 (6.6)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6.5 (6.2)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6.7 (6.7)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7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6.5 (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6.</a:t>
                      </a:r>
                      <a:r>
                        <a:rPr lang="en-US" altLang="zh-TW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5</a:t>
                      </a:r>
                      <a:r>
                        <a:rPr lang="en-US" sz="17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標楷體"/>
                          <a:cs typeface="新細明體"/>
                        </a:rPr>
                        <a:t>)</a:t>
                      </a:r>
                      <a:endParaRPr lang="zh-TW" sz="1700" kern="100" dirty="0">
                        <a:effectLst/>
                        <a:latin typeface="Calibri"/>
                        <a:cs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508325" y="798088"/>
            <a:ext cx="8296106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0213" lvl="2" algn="just">
              <a:lnSpc>
                <a:spcPts val="2700"/>
              </a:lnSpc>
              <a:spcAft>
                <a:spcPts val="600"/>
              </a:spcAft>
              <a:buClr>
                <a:srgbClr val="002060"/>
              </a:buClr>
              <a:buSzPct val="100000"/>
            </a:pPr>
            <a:r>
              <a:rPr kumimoji="0" lang="zh-TW" altLang="en-US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今年</a:t>
            </a:r>
            <a:r>
              <a:rPr kumimoji="0" lang="zh-TW" alt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全球經濟成長可望優於</a:t>
            </a:r>
            <a:r>
              <a:rPr kumimoji="0" lang="zh-TW" altLang="en-US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去年</a:t>
            </a:r>
            <a:endParaRPr kumimoji="0" lang="en-US" altLang="zh-TW" sz="24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413113" lvl="2" indent="-342900" algn="just">
              <a:lnSpc>
                <a:spcPts val="27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kumimoji="0" lang="en-US" altLang="zh-TW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IMF</a:t>
            </a:r>
            <a:r>
              <a:rPr kumimoji="0" lang="zh-TW" altLang="en-US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：今年</a:t>
            </a:r>
            <a:r>
              <a:rPr kumimoji="0" lang="zh-TW" alt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全球經濟成長率將由去年的 </a:t>
            </a:r>
            <a:r>
              <a:rPr kumimoji="0" lang="en-US" altLang="zh-TW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3.1% </a:t>
            </a:r>
            <a:r>
              <a:rPr kumimoji="0" lang="zh-TW" alt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增為 </a:t>
            </a:r>
            <a:r>
              <a:rPr kumimoji="0" lang="en-US" altLang="zh-TW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3.4%</a:t>
            </a:r>
          </a:p>
          <a:p>
            <a:pPr marL="413113" lvl="2" indent="-342900" algn="just">
              <a:lnSpc>
                <a:spcPts val="27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altLang="zh-TW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IHS </a:t>
            </a:r>
            <a:r>
              <a:rPr lang="zh-TW" alt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環球</a:t>
            </a:r>
            <a:r>
              <a:rPr lang="zh-TW" altLang="en-US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透視：</a:t>
            </a:r>
            <a:r>
              <a:rPr lang="en-US" altLang="zh-TW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</a:t>
            </a:r>
            <a:r>
              <a:rPr lang="zh-TW" altLang="en-US" sz="24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月調</a:t>
            </a:r>
            <a:r>
              <a:rPr lang="zh-TW" altLang="en-US" sz="24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升今年全球經濟成長率預估值</a:t>
            </a:r>
            <a:endParaRPr kumimoji="0" lang="en-US" altLang="zh-TW" sz="24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endParaRPr lang="zh-TW" altLang="en-US" sz="2400" dirty="0">
              <a:solidFill>
                <a:prstClr val="black"/>
              </a:solidFill>
            </a:endParaRPr>
          </a:p>
        </p:txBody>
      </p:sp>
      <p:sp>
        <p:nvSpPr>
          <p:cNvPr id="3" name="圓角化對角線角落矩形 2"/>
          <p:cNvSpPr/>
          <p:nvPr/>
        </p:nvSpPr>
        <p:spPr>
          <a:xfrm>
            <a:off x="1868835" y="99759"/>
            <a:ext cx="5544616" cy="754421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全球經濟可望穩步復甦</a:t>
            </a:r>
          </a:p>
        </p:txBody>
      </p:sp>
    </p:spTree>
    <p:extLst>
      <p:ext uri="{BB962C8B-B14F-4D97-AF65-F5344CB8AC3E}">
        <p14:creationId xmlns:p14="http://schemas.microsoft.com/office/powerpoint/2010/main" xmlns="" val="303088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/>
          <p:nvPr/>
        </p:nvSpPr>
        <p:spPr bwMode="auto">
          <a:xfrm>
            <a:off x="142553" y="1095028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5" name="Rounded Rectangle 50"/>
          <p:cNvSpPr/>
          <p:nvPr/>
        </p:nvSpPr>
        <p:spPr bwMode="auto">
          <a:xfrm>
            <a:off x="215703" y="1131911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 smtClean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貿易</a:t>
            </a: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保護</a:t>
            </a:r>
            <a:endParaRPr kumimoji="0" lang="en-US" altLang="zh-TW" sz="2600" b="1" dirty="0">
              <a:solidFill>
                <a:srgbClr val="A5002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主義升</a:t>
            </a:r>
            <a:r>
              <a:rPr kumimoji="0" lang="zh-TW" altLang="en-US" sz="2600" b="1" dirty="0" smtClean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溫</a:t>
            </a:r>
            <a:endParaRPr kumimoji="0" lang="zh-TW" altLang="en-US" sz="2600" u="none" strike="noStrike" kern="0" cap="none" spc="0" normalizeH="0" baseline="0" noProof="0" dirty="0">
              <a:ln>
                <a:noFill/>
              </a:ln>
              <a:solidFill>
                <a:srgbClr val="A5002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sp>
        <p:nvSpPr>
          <p:cNvPr id="12" name="圓角矩形 11"/>
          <p:cNvSpPr/>
          <p:nvPr/>
        </p:nvSpPr>
        <p:spPr bwMode="auto">
          <a:xfrm>
            <a:off x="2174663" y="879005"/>
            <a:ext cx="6750262" cy="1784572"/>
          </a:xfrm>
          <a:prstGeom prst="roundRect">
            <a:avLst/>
          </a:prstGeom>
          <a:gradFill rotWithShape="1">
            <a:gsLst>
              <a:gs pos="0">
                <a:srgbClr val="CCFFCC"/>
              </a:gs>
              <a:gs pos="100000">
                <a:srgbClr val="CCFFCC">
                  <a:lumMod val="50000"/>
                  <a:lumOff val="50000"/>
                </a:srgbClr>
              </a:gs>
            </a:gsLst>
            <a:lin ang="16200000" scaled="1"/>
          </a:gra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川普上任後正式宣布退出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TPP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、重啟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NAFTA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談判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，衝擊與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美國經貿關係緊密的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</a:t>
            </a:r>
            <a:endParaRPr kumimoji="0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2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川普強調美國製造，將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</a:t>
            </a:r>
            <a:r>
              <a:rPr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邊境稅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，並可能增強對中國大陸等貿易逆差國課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徵反傾銷稅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，增添國際貿易戰風險</a:t>
            </a:r>
            <a:endParaRPr kumimoji="0" lang="zh-TW" alt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3" name="圓角矩形 12"/>
          <p:cNvSpPr/>
          <p:nvPr/>
        </p:nvSpPr>
        <p:spPr bwMode="auto">
          <a:xfrm>
            <a:off x="2174663" y="2852936"/>
            <a:ext cx="6733816" cy="1642864"/>
          </a:xfrm>
          <a:prstGeom prst="roundRect">
            <a:avLst/>
          </a:prstGeom>
          <a:gradFill rotWithShape="1">
            <a:gsLst>
              <a:gs pos="0">
                <a:srgbClr val="CCC1DA"/>
              </a:gs>
              <a:gs pos="100000">
                <a:srgbClr val="E6E0EC"/>
              </a:gs>
            </a:gsLst>
            <a:lin ang="16200000" scaled="1"/>
          </a:gra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spc="-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今年荷蘭、法國與德國等歐盟核心國家陸續舉行全國大選</a:t>
            </a: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，一旦歐洲</a:t>
            </a:r>
            <a:r>
              <a:rPr kumimoji="0" lang="zh-TW" altLang="en-US" sz="2000" spc="-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</a:t>
            </a:r>
            <a:r>
              <a:rPr kumimoji="0" lang="zh-TW" altLang="en-US" sz="2000" spc="-5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體制民粹力量崛起，恐加大歐盟解體風險</a:t>
            </a:r>
            <a:endParaRPr kumimoji="0" lang="en-US" altLang="zh-TW" sz="2000" spc="-5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英國今年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月將正式啟動脫歐程序，期間各種不確定因素</a:t>
            </a: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，亦將衝擊歐盟乃至全球經濟</a:t>
            </a:r>
            <a:endParaRPr kumimoji="0" lang="zh-TW" alt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4" name="圓角矩形 13"/>
          <p:cNvSpPr/>
          <p:nvPr/>
        </p:nvSpPr>
        <p:spPr bwMode="auto">
          <a:xfrm>
            <a:off x="2174664" y="4638675"/>
            <a:ext cx="6781426" cy="1819275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9525" cap="flat" cmpd="sng" algn="ctr">
            <a:noFill/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 anchor="ctr">
            <a:flatTx/>
          </a:bodyPr>
          <a:lstStyle/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</a:t>
            </a:r>
            <a:r>
              <a:rPr kumimoji="0" lang="en-US" altLang="zh-TW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</a:t>
            </a:r>
            <a:r>
              <a:rPr kumimoji="0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主席葉倫表示，若升息拖延過久，將使後續升息步伐變得劇烈，將使金融市場更為震盪</a:t>
            </a:r>
            <a:endParaRPr kumimoji="0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algn="just" fontAlgn="auto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美國利率及匯價若大幅反彈，恐不利於高外債及經濟體質脆弱的新興市場</a:t>
            </a:r>
            <a:endParaRPr kumimoji="0" lang="zh-TW" alt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171114" y="127261"/>
            <a:ext cx="8784976" cy="648072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全球經濟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潛存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風險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Oval 2"/>
          <p:cNvSpPr/>
          <p:nvPr/>
        </p:nvSpPr>
        <p:spPr bwMode="auto">
          <a:xfrm>
            <a:off x="171128" y="3001616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7" name="Rounded Rectangle 50"/>
          <p:cNvSpPr/>
          <p:nvPr/>
        </p:nvSpPr>
        <p:spPr bwMode="auto">
          <a:xfrm>
            <a:off x="244278" y="3038499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歐洲政治</a:t>
            </a:r>
            <a:endParaRPr kumimoji="0" lang="en-US" altLang="zh-TW" sz="2600" b="1" dirty="0">
              <a:solidFill>
                <a:srgbClr val="A5002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不確定性</a:t>
            </a:r>
          </a:p>
        </p:txBody>
      </p:sp>
      <p:sp>
        <p:nvSpPr>
          <p:cNvPr id="18" name="Oval 2"/>
          <p:cNvSpPr/>
          <p:nvPr/>
        </p:nvSpPr>
        <p:spPr bwMode="auto">
          <a:xfrm>
            <a:off x="199703" y="4854774"/>
            <a:ext cx="1907143" cy="1277763"/>
          </a:xfrm>
          <a:prstGeom prst="ellipse">
            <a:avLst/>
          </a:prstGeom>
          <a:solidFill>
            <a:srgbClr val="CAD8D0"/>
          </a:solidFill>
          <a:ln w="22225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80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9" name="Rounded Rectangle 50"/>
          <p:cNvSpPr/>
          <p:nvPr/>
        </p:nvSpPr>
        <p:spPr bwMode="auto">
          <a:xfrm>
            <a:off x="272853" y="4891657"/>
            <a:ext cx="1824152" cy="1152739"/>
          </a:xfrm>
          <a:prstGeom prst="roundRect">
            <a:avLst/>
          </a:prstGeom>
          <a:noFill/>
          <a:ln w="381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0" rIns="36000" bIns="0" anchor="ctr"/>
          <a:lstStyle/>
          <a:p>
            <a:pPr algn="ctr" fontAlgn="auto" hangingPunct="0">
              <a:spcBef>
                <a:spcPts val="0"/>
              </a:spcBef>
              <a:spcAft>
                <a:spcPts val="200"/>
              </a:spcAft>
            </a:pPr>
            <a:r>
              <a:rPr kumimoji="0" lang="zh-TW" altLang="en-US" sz="2600" b="1" dirty="0">
                <a:solidFill>
                  <a:srgbClr val="A5002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美國貨幣政策走向</a:t>
            </a:r>
          </a:p>
        </p:txBody>
      </p:sp>
    </p:spTree>
    <p:extLst>
      <p:ext uri="{BB962C8B-B14F-4D97-AF65-F5344CB8AC3E}">
        <p14:creationId xmlns:p14="http://schemas.microsoft.com/office/powerpoint/2010/main" xmlns="" val="1076068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AutoShap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81821" y="61888"/>
            <a:ext cx="9601200" cy="558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Autofit/>
          </a:bodyPr>
          <a:lstStyle/>
          <a:p>
            <a:pPr marL="720725" indent="-720725" algn="ctr">
              <a:lnSpc>
                <a:spcPts val="4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國內景氣持續回</a:t>
            </a:r>
            <a:r>
              <a:rPr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溫</a:t>
            </a:r>
            <a:endParaRPr lang="en-US" altLang="zh-TW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內容版面配置區 2"/>
          <p:cNvSpPr txBox="1">
            <a:spLocks/>
          </p:cNvSpPr>
          <p:nvPr/>
        </p:nvSpPr>
        <p:spPr>
          <a:xfrm>
            <a:off x="0" y="692696"/>
            <a:ext cx="8995045" cy="743851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fontAlgn="auto" hangingPunct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 </a:t>
            </a:r>
            <a:r>
              <a:rPr kumimoji="1" lang="zh-TW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景氣</a:t>
            </a:r>
            <a:r>
              <a:rPr kumimoji="1" lang="zh-TW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燈號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</a:t>
            </a:r>
            <a:r>
              <a:rPr kumimoji="1"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1" lang="en-US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個月</a:t>
            </a:r>
            <a:r>
              <a:rPr kumimoji="1"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呈現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綠燈</a:t>
            </a:r>
            <a:r>
              <a:rPr kumimoji="1" lang="zh-TW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綜合判斷分數較上月增加 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分至 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28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1" lang="zh-TW" altLang="en-US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endParaRPr kumimoji="1" lang="en-US" altLang="zh-TW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0850" lvl="2" indent="-360363" algn="just" fontAlgn="auto" hangingPunct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en-US" altLang="zh-TW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月採購經理人指數調查，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製造業廠商之未來六個月景氣狀況指數維持擴張（高於 </a:t>
            </a:r>
            <a:r>
              <a:rPr kumimoji="1" lang="en-US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50.0%</a:t>
            </a:r>
            <a:r>
              <a:rPr kumimoji="1" lang="zh-TW" altLang="en-US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kumimoji="1" lang="zh-TW" altLang="en-US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1" lang="en-US" altLang="zh-TW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 </a:t>
            </a:r>
            <a:r>
              <a:rPr kumimoji="1" lang="zh-TW" altLang="en-US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1" lang="zh-TW" altLang="en-US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國民經濟信心調查景氣展望樂觀指數上升</a:t>
            </a:r>
            <a:r>
              <a:rPr kumimoji="1" lang="zh-TW" altLang="en-US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，顯示民眾對經濟信心改善</a:t>
            </a:r>
            <a:endParaRPr kumimoji="1" lang="zh-TW" altLang="en-US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手繪多邊形 14"/>
          <p:cNvSpPr/>
          <p:nvPr/>
        </p:nvSpPr>
        <p:spPr>
          <a:xfrm>
            <a:off x="5069383" y="4541013"/>
            <a:ext cx="3639053" cy="1903861"/>
          </a:xfrm>
          <a:custGeom>
            <a:avLst/>
            <a:gdLst>
              <a:gd name="connsiteX0" fmla="*/ 0 w 3610799"/>
              <a:gd name="connsiteY0" fmla="*/ 167432 h 1674320"/>
              <a:gd name="connsiteX1" fmla="*/ 167432 w 3610799"/>
              <a:gd name="connsiteY1" fmla="*/ 0 h 1674320"/>
              <a:gd name="connsiteX2" fmla="*/ 3443367 w 3610799"/>
              <a:gd name="connsiteY2" fmla="*/ 0 h 1674320"/>
              <a:gd name="connsiteX3" fmla="*/ 3610799 w 3610799"/>
              <a:gd name="connsiteY3" fmla="*/ 167432 h 1674320"/>
              <a:gd name="connsiteX4" fmla="*/ 3610799 w 3610799"/>
              <a:gd name="connsiteY4" fmla="*/ 1506888 h 1674320"/>
              <a:gd name="connsiteX5" fmla="*/ 3443367 w 3610799"/>
              <a:gd name="connsiteY5" fmla="*/ 1674320 h 1674320"/>
              <a:gd name="connsiteX6" fmla="*/ 167432 w 3610799"/>
              <a:gd name="connsiteY6" fmla="*/ 1674320 h 1674320"/>
              <a:gd name="connsiteX7" fmla="*/ 0 w 3610799"/>
              <a:gd name="connsiteY7" fmla="*/ 1506888 h 1674320"/>
              <a:gd name="connsiteX8" fmla="*/ 0 w 3610799"/>
              <a:gd name="connsiteY8" fmla="*/ 167432 h 16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0799" h="1674320">
                <a:moveTo>
                  <a:pt x="0" y="167432"/>
                </a:moveTo>
                <a:cubicBezTo>
                  <a:pt x="0" y="74962"/>
                  <a:pt x="74962" y="0"/>
                  <a:pt x="167432" y="0"/>
                </a:cubicBezTo>
                <a:lnTo>
                  <a:pt x="3443367" y="0"/>
                </a:lnTo>
                <a:cubicBezTo>
                  <a:pt x="3535837" y="0"/>
                  <a:pt x="3610799" y="74962"/>
                  <a:pt x="3610799" y="167432"/>
                </a:cubicBezTo>
                <a:lnTo>
                  <a:pt x="3610799" y="1506888"/>
                </a:lnTo>
                <a:cubicBezTo>
                  <a:pt x="3610799" y="1599358"/>
                  <a:pt x="3535837" y="1674320"/>
                  <a:pt x="3443367" y="1674320"/>
                </a:cubicBezTo>
                <a:lnTo>
                  <a:pt x="167432" y="1674320"/>
                </a:lnTo>
                <a:cubicBezTo>
                  <a:pt x="74962" y="1674320"/>
                  <a:pt x="0" y="1599358"/>
                  <a:pt x="0" y="1506888"/>
                </a:cubicBezTo>
                <a:lnTo>
                  <a:pt x="0" y="167432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9519" tIns="69359" rIns="79519" bIns="69359" numCol="1" spcCol="1270" anchor="t" anchorCtr="0">
            <a:noAutofit/>
          </a:bodyPr>
          <a:lstStyle/>
          <a:p>
            <a:pPr algn="ctr" defTabSz="711200">
              <a:lnSpc>
                <a:spcPts val="2500"/>
              </a:lnSpc>
            </a:pPr>
            <a:r>
              <a:rPr lang="zh-TW" altLang="en-US" sz="1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國民經濟信心調查景氣展望樂觀指數</a:t>
            </a:r>
            <a:endParaRPr lang="en-US" altLang="zh-TW" sz="1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 defTabSz="711200">
              <a:lnSpc>
                <a:spcPts val="2500"/>
              </a:lnSpc>
            </a:pPr>
            <a:endParaRPr lang="zh-TW" altLang="en-US" sz="2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graphicFrame>
        <p:nvGraphicFramePr>
          <p:cNvPr id="17" name="圖表 16"/>
          <p:cNvGraphicFramePr/>
          <p:nvPr>
            <p:extLst>
              <p:ext uri="{D42A27DB-BD31-4B8C-83A1-F6EECF244321}">
                <p14:modId xmlns:p14="http://schemas.microsoft.com/office/powerpoint/2010/main" xmlns="" val="1475959006"/>
              </p:ext>
            </p:extLst>
          </p:nvPr>
        </p:nvGraphicFramePr>
        <p:xfrm>
          <a:off x="5019650" y="4875182"/>
          <a:ext cx="3688786" cy="1709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文字方塊 18"/>
          <p:cNvSpPr txBox="1"/>
          <p:nvPr/>
        </p:nvSpPr>
        <p:spPr>
          <a:xfrm>
            <a:off x="4797013" y="4718915"/>
            <a:ext cx="5448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指數</a:t>
            </a:r>
          </a:p>
        </p:txBody>
      </p:sp>
      <p:sp>
        <p:nvSpPr>
          <p:cNvPr id="20" name="文字方塊 1"/>
          <p:cNvSpPr txBox="1"/>
          <p:nvPr/>
        </p:nvSpPr>
        <p:spPr>
          <a:xfrm>
            <a:off x="4958308" y="6360468"/>
            <a:ext cx="3917943" cy="269817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2015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年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321415" y="4875182"/>
            <a:ext cx="1411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（國泰金控）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8457247" y="6072889"/>
            <a:ext cx="2547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8490990" y="4014200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8279904" y="3310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非製造業</a:t>
            </a:r>
            <a:endParaRPr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45.6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8187845" y="269628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製造業</a:t>
            </a:r>
            <a:endParaRPr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61.5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4799163" y="2209056"/>
            <a:ext cx="4252778" cy="2469670"/>
            <a:chOff x="4891222" y="2055904"/>
            <a:chExt cx="4252778" cy="2469670"/>
          </a:xfrm>
        </p:grpSpPr>
        <p:graphicFrame>
          <p:nvGraphicFramePr>
            <p:cNvPr id="26" name="圖表 25"/>
            <p:cNvGraphicFramePr/>
            <p:nvPr>
              <p:extLst>
                <p:ext uri="{D42A27DB-BD31-4B8C-83A1-F6EECF244321}">
                  <p14:modId xmlns:p14="http://schemas.microsoft.com/office/powerpoint/2010/main" xmlns="" val="3368377664"/>
                </p:ext>
              </p:extLst>
            </p:nvPr>
          </p:nvGraphicFramePr>
          <p:xfrm>
            <a:off x="4970645" y="2418064"/>
            <a:ext cx="3574070" cy="179523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4" name="手繪多邊形 23"/>
            <p:cNvSpPr/>
            <p:nvPr/>
          </p:nvSpPr>
          <p:spPr>
            <a:xfrm>
              <a:off x="5093990" y="2055904"/>
              <a:ext cx="4050010" cy="1784808"/>
            </a:xfrm>
            <a:custGeom>
              <a:avLst/>
              <a:gdLst>
                <a:gd name="connsiteX0" fmla="*/ 0 w 3610799"/>
                <a:gd name="connsiteY0" fmla="*/ 167400 h 1673999"/>
                <a:gd name="connsiteX1" fmla="*/ 167400 w 3610799"/>
                <a:gd name="connsiteY1" fmla="*/ 0 h 1673999"/>
                <a:gd name="connsiteX2" fmla="*/ 3443399 w 3610799"/>
                <a:gd name="connsiteY2" fmla="*/ 0 h 1673999"/>
                <a:gd name="connsiteX3" fmla="*/ 3610799 w 3610799"/>
                <a:gd name="connsiteY3" fmla="*/ 167400 h 1673999"/>
                <a:gd name="connsiteX4" fmla="*/ 3610799 w 3610799"/>
                <a:gd name="connsiteY4" fmla="*/ 1506599 h 1673999"/>
                <a:gd name="connsiteX5" fmla="*/ 3443399 w 3610799"/>
                <a:gd name="connsiteY5" fmla="*/ 1673999 h 1673999"/>
                <a:gd name="connsiteX6" fmla="*/ 167400 w 3610799"/>
                <a:gd name="connsiteY6" fmla="*/ 1673999 h 1673999"/>
                <a:gd name="connsiteX7" fmla="*/ 0 w 3610799"/>
                <a:gd name="connsiteY7" fmla="*/ 1506599 h 1673999"/>
                <a:gd name="connsiteX8" fmla="*/ 0 w 3610799"/>
                <a:gd name="connsiteY8" fmla="*/ 167400 h 167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10799" h="1673999">
                  <a:moveTo>
                    <a:pt x="0" y="167400"/>
                  </a:moveTo>
                  <a:cubicBezTo>
                    <a:pt x="0" y="74948"/>
                    <a:pt x="74948" y="0"/>
                    <a:pt x="167400" y="0"/>
                  </a:cubicBezTo>
                  <a:lnTo>
                    <a:pt x="3443399" y="0"/>
                  </a:lnTo>
                  <a:cubicBezTo>
                    <a:pt x="3535851" y="0"/>
                    <a:pt x="3610799" y="74948"/>
                    <a:pt x="3610799" y="167400"/>
                  </a:cubicBezTo>
                  <a:lnTo>
                    <a:pt x="3610799" y="1506599"/>
                  </a:lnTo>
                  <a:cubicBezTo>
                    <a:pt x="3610799" y="1599051"/>
                    <a:pt x="3535851" y="1673999"/>
                    <a:pt x="3443399" y="1673999"/>
                  </a:cubicBezTo>
                  <a:lnTo>
                    <a:pt x="167400" y="1673999"/>
                  </a:lnTo>
                  <a:cubicBezTo>
                    <a:pt x="74948" y="1673999"/>
                    <a:pt x="0" y="1599051"/>
                    <a:pt x="0" y="1506599"/>
                  </a:cubicBezTo>
                  <a:lnTo>
                    <a:pt x="0" y="167400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320" tIns="71890" rIns="83320" bIns="71890" numCol="1" spcCol="1270" anchor="t" anchorCtr="0">
              <a:noAutofit/>
            </a:bodyPr>
            <a:lstStyle/>
            <a:p>
              <a:pPr algn="ctr" defTabSz="800100">
                <a:lnSpc>
                  <a:spcPts val="2300"/>
                </a:lnSpc>
              </a:pPr>
              <a:r>
                <a:rPr lang="zh-TW" altLang="en-US" sz="16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採購經理人調查之未來六個月景氣狀況指數</a:t>
              </a:r>
              <a:endParaRPr lang="en-US" altLang="zh-TW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5" name="文字方塊 1"/>
            <p:cNvSpPr txBox="1"/>
            <p:nvPr/>
          </p:nvSpPr>
          <p:spPr>
            <a:xfrm>
              <a:off x="4949954" y="4122658"/>
              <a:ext cx="4062032" cy="269817"/>
            </a:xfrm>
            <a:prstGeom prst="rect">
              <a:avLst/>
            </a:prstGeom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 2015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                 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                                         </a:t>
              </a:r>
              <a:r>
                <a:rPr lang="en-US" altLang="zh-TW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2017</a:t>
              </a:r>
              <a:r>
                <a:rPr lang="zh-TW" altLang="en-US" sz="12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年</a:t>
              </a:r>
              <a:endPara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endPara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4891222" y="2404637"/>
              <a:ext cx="8448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指數</a:t>
              </a:r>
              <a:r>
                <a:rPr lang="en-US" altLang="zh-TW" sz="12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(%)</a:t>
              </a:r>
              <a:endPara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015917" y="2403578"/>
              <a:ext cx="193010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（國發會、中經院）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4939311" y="4279353"/>
              <a:ext cx="3340593" cy="246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266700" indent="-2667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>
                <a:spcBef>
                  <a:spcPts val="200"/>
                </a:spcBef>
              </a:pPr>
              <a:r>
                <a:rPr lang="zh-TW" altLang="en-US" sz="1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資料</a:t>
              </a:r>
              <a:r>
                <a:rPr lang="zh-TW" altLang="en-US" sz="1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來源：</a:t>
              </a:r>
              <a:r>
                <a:rPr lang="zh-TW" altLang="en-US" sz="1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各發布</a:t>
              </a:r>
              <a:r>
                <a:rPr lang="zh-TW" altLang="en-US" sz="1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機構</a:t>
              </a:r>
              <a:endParaRPr lang="zh-TW" altLang="en-US" sz="1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33" name="圖表 32"/>
          <p:cNvGraphicFramePr/>
          <p:nvPr>
            <p:extLst>
              <p:ext uri="{D42A27DB-BD31-4B8C-83A1-F6EECF244321}">
                <p14:modId xmlns:p14="http://schemas.microsoft.com/office/powerpoint/2010/main" xmlns="" val="1221327764"/>
              </p:ext>
            </p:extLst>
          </p:nvPr>
        </p:nvGraphicFramePr>
        <p:xfrm>
          <a:off x="179512" y="1844824"/>
          <a:ext cx="4778796" cy="4923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494996" y="6395047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資料來源：國發會，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610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內容版面配置區 2"/>
          <p:cNvSpPr txBox="1">
            <a:spLocks/>
          </p:cNvSpPr>
          <p:nvPr/>
        </p:nvSpPr>
        <p:spPr>
          <a:xfrm>
            <a:off x="83785" y="692696"/>
            <a:ext cx="8830411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hangingPunct="0">
              <a:lnSpc>
                <a:spcPts val="23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根據國內外主要機構最新預測，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年臺灣經濟成長率介於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1.5%~2.1%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間，優於去年</a:t>
            </a:r>
            <a:endParaRPr kumimoji="1" lang="zh-TW" altLang="en-US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49807" y="6239058"/>
            <a:ext cx="8298365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1pPr>
            <a:lvl2pPr marL="742950" indent="-28575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2pPr>
            <a:lvl3pPr marL="11430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3pPr>
            <a:lvl4pPr marL="16002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4pPr>
            <a:lvl5pPr marL="20574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9pPr>
          </a:lstStyle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註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：</a:t>
            </a:r>
            <a:r>
              <a:rPr kumimoji="1" lang="en-US" altLang="zh-TW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[ ]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新細明體" pitchFamily="18" charset="-120"/>
              </a:rPr>
              <a:t>內為最新預測日期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新細明體"/>
                <a:ea typeface="新細明體"/>
                <a:cs typeface="新細明體" pitchFamily="18" charset="-120"/>
              </a:rPr>
              <a:t>；</a:t>
            </a:r>
            <a:r>
              <a:rPr lang="en-US" altLang="zh-TW" sz="11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 </a:t>
            </a:r>
            <a:r>
              <a:rPr lang="en-US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內為</a:t>
            </a:r>
            <a:r>
              <a:rPr lang="zh-TW" altLang="zh-TW" sz="1100" kern="0" dirty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上次</a:t>
            </a:r>
            <a:r>
              <a:rPr lang="zh-TW" altLang="zh-TW" sz="1100" kern="0" dirty="0" smtClean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預測</a:t>
            </a:r>
            <a:r>
              <a:rPr lang="zh-TW" altLang="en-US" sz="1100" kern="0" dirty="0" smtClean="0">
                <a:solidFill>
                  <a:srgbClr val="000000"/>
                </a:solidFill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值</a:t>
            </a:r>
            <a:endParaRPr lang="en-US" altLang="zh-TW" sz="1100" kern="0" dirty="0" smtClean="0">
              <a:solidFill>
                <a:srgbClr val="000000"/>
              </a:solidFill>
              <a:latin typeface="Arial Unicode MS" pitchFamily="34" charset="-120"/>
              <a:ea typeface="標楷體" panose="03000509000000000000" pitchFamily="65" charset="-120"/>
              <a:cs typeface="新細明體" pitchFamily="18" charset="-120"/>
            </a:endParaRPr>
          </a:p>
          <a:p>
            <a:pPr marL="266700" lvl="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None/>
              <a:defRPr/>
            </a:pP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資料來源：各</a:t>
            </a:r>
            <a:r>
              <a:rPr kumimoji="1" lang="zh-TW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發布</a:t>
            </a:r>
            <a:r>
              <a:rPr kumimoji="1" lang="zh-TW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itchFamily="34" charset="-120"/>
                <a:ea typeface="標楷體" panose="03000509000000000000" pitchFamily="65" charset="-120"/>
                <a:cs typeface="新細明體" pitchFamily="18" charset="-120"/>
              </a:rPr>
              <a:t>機構</a:t>
            </a:r>
            <a:endParaRPr kumimoji="1" lang="zh-TW" alt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itchFamily="34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經濟展望</a:t>
            </a:r>
            <a:endParaRPr kumimoji="1"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5074434"/>
              </p:ext>
            </p:extLst>
          </p:nvPr>
        </p:nvGraphicFramePr>
        <p:xfrm>
          <a:off x="384068" y="1340768"/>
          <a:ext cx="8347288" cy="4815193"/>
        </p:xfrm>
        <a:graphic>
          <a:graphicData uri="http://schemas.openxmlformats.org/drawingml/2006/table">
            <a:tbl>
              <a:tblPr firstRow="1" firstCol="1" bandRow="1"/>
              <a:tblGrid>
                <a:gridCol w="642433"/>
                <a:gridCol w="2971636"/>
                <a:gridCol w="1044093"/>
                <a:gridCol w="1044093"/>
                <a:gridCol w="696061"/>
                <a:gridCol w="626455"/>
                <a:gridCol w="235896"/>
                <a:gridCol w="320954"/>
                <a:gridCol w="765667"/>
              </a:tblGrid>
              <a:tr h="187178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　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預測機構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2016</a:t>
                      </a: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</a:t>
                      </a: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000" kern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新細明體"/>
                          <a:cs typeface="新細明體"/>
                        </a:rPr>
                        <a:t>　</a:t>
                      </a:r>
                      <a:endParaRPr lang="zh-TW" sz="1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b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9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季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014">
                <a:tc rowSpan="6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國內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行政院主計總處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  <a:ea typeface="新細明體"/>
                          <a:cs typeface="Times New Roman"/>
                        </a:rPr>
                        <a:t>[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2017.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5]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 </a:t>
                      </a:r>
                      <a:r>
                        <a:rPr lang="en-US" sz="16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40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92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600" b="1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7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2.45</a:t>
                      </a:r>
                      <a:endParaRPr kumimoji="0" lang="zh-TW" sz="1600" b="1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29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b="1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1.51</a:t>
                      </a:r>
                      <a:endParaRPr lang="zh-TW" sz="1600" b="1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5</a:t>
                      </a:r>
                      <a:r>
                        <a:rPr lang="en-US" sz="1600" b="1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0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4326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台灣經濟研究院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[2017.1.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25]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 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(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1.17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1.78</a:t>
                      </a:r>
                      <a:r>
                        <a:rPr lang="zh-TW" alt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1.65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2.10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2.00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1.55</a:t>
                      </a:r>
                      <a:endParaRPr kumimoji="0" lang="zh-TW" altLang="en-US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1.50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4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元大寶華綜合經濟研究院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[2016.12.28]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1.37 (1.10)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80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80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2.02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1.69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1.63</a:t>
                      </a:r>
                      <a:endParaRPr kumimoji="0" lang="zh-TW" altLang="en-US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1.87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國泰台大產學合作團隊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.12.26]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</a:t>
                      </a: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  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(0.8)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1.5 (1.2)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b="0" kern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kumimoji="0" lang="zh-TW" altLang="en-US" sz="1600" b="0" kern="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-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0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中央研究院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 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[2016.12.22]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1.23 (0.52)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88900" algn="ctr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0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1.68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2.25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1.92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1.48</a:t>
                      </a:r>
                      <a:endParaRPr kumimoji="0" lang="zh-TW" altLang="en-US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1.14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4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中華經濟研究院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.12.20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1.29 (1.03)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1.73 (1.81)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2.40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1.83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1.40</a:t>
                      </a:r>
                      <a:endParaRPr kumimoji="0" lang="zh-TW" altLang="en-US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1.34</a:t>
                      </a:r>
                      <a:endParaRPr kumimoji="0" lang="zh-TW" sz="1600" kern="100" baseline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992">
                <a:tc row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國外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Global Insight 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[2017.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.15]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</a:t>
                      </a:r>
                      <a:r>
                        <a:rPr lang="en-US" altLang="zh-TW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4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(1.2)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 (1.7)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</a:t>
                      </a: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8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</a:t>
                      </a: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8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1.6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1.7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994">
                <a:tc v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IMF </a:t>
                      </a:r>
                      <a:r>
                        <a:rPr lang="en-US" sz="1600" kern="100" dirty="0" smtClean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[2016.10.4]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1.0 (1.5)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1.7 (2.2)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600" kern="100" baseline="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994">
                <a:tc row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金融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zh-TW" alt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星展銀行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[2017.2.6]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1.4 (1.0)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2.1</a:t>
                      </a:r>
                      <a:r>
                        <a:rPr kumimoji="0" lang="zh-TW" alt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 </a:t>
                      </a: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(2.1)</a:t>
                      </a:r>
                      <a:endParaRPr kumimoji="0" lang="zh-TW" altLang="en-US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3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zh-TW" alt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中華信評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[2017.1.18]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新細明體"/>
                          <a:cs typeface="Times New Roman"/>
                        </a:rPr>
                        <a:t>2.0</a:t>
                      </a:r>
                      <a:endParaRPr kumimoji="0" lang="zh-TW" altLang="en-US" sz="16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-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1486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原創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原創">
    <a:fillStyleLst>
      <a:solidFill>
        <a:schemeClr val="phClr"/>
      </a:solidFill>
      <a:gradFill rotWithShape="1">
        <a:gsLst>
          <a:gs pos="0">
            <a:schemeClr val="phClr">
              <a:tint val="45000"/>
              <a:satMod val="200000"/>
            </a:schemeClr>
          </a:gs>
          <a:gs pos="30000">
            <a:schemeClr val="phClr">
              <a:tint val="61000"/>
              <a:satMod val="200000"/>
            </a:schemeClr>
          </a:gs>
          <a:gs pos="45000">
            <a:schemeClr val="phClr">
              <a:tint val="66000"/>
              <a:satMod val="200000"/>
            </a:schemeClr>
          </a:gs>
          <a:gs pos="55000">
            <a:schemeClr val="phClr">
              <a:tint val="66000"/>
              <a:satMod val="200000"/>
            </a:schemeClr>
          </a:gs>
          <a:gs pos="73000">
            <a:schemeClr val="phClr">
              <a:tint val="61000"/>
              <a:satMod val="200000"/>
            </a:schemeClr>
          </a:gs>
          <a:gs pos="100000">
            <a:schemeClr val="phClr">
              <a:tint val="45000"/>
              <a:satMod val="200000"/>
            </a:schemeClr>
          </a:gs>
        </a:gsLst>
        <a:lin ang="950000" scaled="1"/>
      </a:gradFill>
      <a:gradFill rotWithShape="1">
        <a:gsLst>
          <a:gs pos="0">
            <a:schemeClr val="phClr">
              <a:shade val="63000"/>
            </a:schemeClr>
          </a:gs>
          <a:gs pos="30000">
            <a:schemeClr val="phClr">
              <a:shade val="90000"/>
              <a:satMod val="110000"/>
            </a:schemeClr>
          </a:gs>
          <a:gs pos="45000">
            <a:schemeClr val="phClr">
              <a:shade val="100000"/>
              <a:satMod val="118000"/>
            </a:schemeClr>
          </a:gs>
          <a:gs pos="55000">
            <a:schemeClr val="phClr">
              <a:shade val="100000"/>
              <a:satMod val="118000"/>
            </a:schemeClr>
          </a:gs>
          <a:gs pos="73000">
            <a:schemeClr val="phClr">
              <a:shade val="90000"/>
              <a:satMod val="110000"/>
            </a:schemeClr>
          </a:gs>
          <a:gs pos="100000">
            <a:schemeClr val="phClr">
              <a:shade val="63000"/>
            </a:schemeClr>
          </a:gs>
        </a:gsLst>
        <a:lin ang="950000" scaled="1"/>
      </a:gradFill>
    </a:fillStyleLst>
    <a:lnStyleLst>
      <a:ln w="9525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phClr">
              <a:tint val="100000"/>
              <a:shade val="100000"/>
              <a:hueMod val="100000"/>
              <a:satMod val="100000"/>
            </a:schemeClr>
          </a:contourClr>
        </a:sp3d>
      </a:effectStyle>
      <a:effectStyle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60000"/>
              <a:satMod val="300000"/>
            </a:schemeClr>
          </a:gs>
          <a:gs pos="30000">
            <a:schemeClr val="phClr">
              <a:shade val="80000"/>
              <a:satMod val="230000"/>
            </a:schemeClr>
          </a:gs>
          <a:gs pos="100000">
            <a:schemeClr val="phClr">
              <a:tint val="97000"/>
              <a:satMod val="22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6000"/>
              <a:satMod val="120000"/>
            </a:schemeClr>
            <a:schemeClr val="phClr">
              <a:tint val="90000"/>
            </a:schemeClr>
          </a:duotone>
        </a:blip>
        <a:tile tx="0" ty="0" sx="35000" sy="40000" flip="x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73350</TotalTime>
  <Words>834</Words>
  <Application>Microsoft Office PowerPoint</Application>
  <PresentationFormat>如螢幕大小 (4:3)</PresentationFormat>
  <Paragraphs>209</Paragraphs>
  <Slides>4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原創</vt:lpstr>
      <vt:lpstr>自訂設計</vt:lpstr>
      <vt:lpstr>1_原創</vt:lpstr>
      <vt:lpstr>Office 佈景主題</vt:lpstr>
      <vt:lpstr>投影片 1</vt:lpstr>
      <vt:lpstr>投影片 2</vt:lpstr>
      <vt:lpstr>國內景氣持續回溫</vt:lpstr>
      <vt:lpstr>投影片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Administrator</cp:lastModifiedBy>
  <cp:revision>7268</cp:revision>
  <cp:lastPrinted>2017-02-22T08:21:48Z</cp:lastPrinted>
  <dcterms:created xsi:type="dcterms:W3CDTF">2012-02-29T14:54:28Z</dcterms:created>
  <dcterms:modified xsi:type="dcterms:W3CDTF">2017-02-23T01:39:35Z</dcterms:modified>
</cp:coreProperties>
</file>