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9" r:id="rId3"/>
    <p:sldId id="261" r:id="rId4"/>
    <p:sldId id="265" r:id="rId5"/>
    <p:sldId id="264" r:id="rId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2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ers\yuchia\Desktop\106.01.25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Users\yuchia\Desktop\106.01.2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工作表1!$A$19</c:f>
              <c:strCache>
                <c:ptCount val="1"/>
                <c:pt idx="0">
                  <c:v>基隆港不定期郵輪人次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3730329246571169E-2"/>
                  <c:y val="-1.1984743420905945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sz="1100" dirty="0" smtClean="0"/>
                      <a:t>不定期郵輪</a:t>
                    </a:r>
                    <a:r>
                      <a:rPr lang="en-US" altLang="en-US" sz="1100" dirty="0" smtClean="0"/>
                      <a:t> </a:t>
                    </a:r>
                  </a:p>
                  <a:p>
                    <a:r>
                      <a:rPr lang="en-US" altLang="en-US" sz="1100" dirty="0" smtClean="0"/>
                      <a:t>244,465 </a:t>
                    </a:r>
                    <a:r>
                      <a:rPr lang="zh-TW" altLang="en-US" sz="1100" dirty="0" smtClean="0"/>
                      <a:t>人次</a:t>
                    </a:r>
                    <a:endParaRPr lang="en-US" altLang="zh-TW" sz="1100" dirty="0" smtClean="0"/>
                  </a:p>
                  <a:p>
                    <a:r>
                      <a:rPr lang="en-US" altLang="zh-TW" sz="1100" b="1" dirty="0" smtClean="0">
                        <a:solidFill>
                          <a:srgbClr val="0000FF"/>
                        </a:solidFill>
                      </a:rPr>
                      <a:t>130</a:t>
                    </a:r>
                    <a:r>
                      <a:rPr lang="zh-TW" altLang="en-US" sz="1100" b="1" dirty="0" smtClean="0">
                        <a:solidFill>
                          <a:srgbClr val="0000FF"/>
                        </a:solidFill>
                      </a:rPr>
                      <a:t>艘次</a:t>
                    </a:r>
                    <a:endParaRPr lang="en-US" altLang="en-US" sz="1100" b="1" dirty="0">
                      <a:solidFill>
                        <a:srgbClr val="0000FF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7798873601857858E-2"/>
                  <c:y val="7.9134693325642238E-3"/>
                </c:manualLayout>
              </c:layout>
              <c:tx>
                <c:rich>
                  <a:bodyPr/>
                  <a:lstStyle/>
                  <a:p>
                    <a:pPr>
                      <a:defRPr sz="1100" b="1"/>
                    </a:pPr>
                    <a:r>
                      <a:rPr lang="zh-TW" altLang="en-US" sz="1100" dirty="0" smtClean="0"/>
                      <a:t>不定期郵輪</a:t>
                    </a:r>
                    <a:r>
                      <a:rPr lang="en-US" altLang="en-US" sz="1100" dirty="0" smtClean="0"/>
                      <a:t> </a:t>
                    </a:r>
                  </a:p>
                  <a:p>
                    <a:pPr>
                      <a:defRPr sz="1100" b="1"/>
                    </a:pPr>
                    <a:r>
                      <a:rPr lang="en-US" altLang="zh-TW" sz="1100" b="1" i="0" u="none" strike="noStrike" baseline="0" dirty="0" smtClean="0">
                        <a:effectLst/>
                      </a:rPr>
                      <a:t>390,140</a:t>
                    </a:r>
                    <a:r>
                      <a:rPr lang="zh-TW" altLang="en-US" sz="1100" dirty="0" smtClean="0"/>
                      <a:t>人次</a:t>
                    </a:r>
                    <a:endParaRPr lang="en-US" altLang="zh-TW" sz="1100" dirty="0" smtClean="0"/>
                  </a:p>
                  <a:p>
                    <a:pPr>
                      <a:defRPr sz="1100" b="1"/>
                    </a:pPr>
                    <a:r>
                      <a:rPr lang="en-US" altLang="zh-TW" sz="1100" dirty="0" smtClean="0">
                        <a:solidFill>
                          <a:srgbClr val="0000FF"/>
                        </a:solidFill>
                      </a:rPr>
                      <a:t>202</a:t>
                    </a:r>
                    <a:r>
                      <a:rPr lang="zh-TW" altLang="en-US" sz="1100" dirty="0" smtClean="0">
                        <a:solidFill>
                          <a:srgbClr val="0000FF"/>
                        </a:solidFill>
                      </a:rPr>
                      <a:t>艘次</a:t>
                    </a:r>
                    <a:r>
                      <a:rPr lang="en-US" altLang="en-US" sz="1100" dirty="0" smtClean="0">
                        <a:solidFill>
                          <a:srgbClr val="0000FF"/>
                        </a:solidFill>
                      </a:rPr>
                      <a:t> </a:t>
                    </a:r>
                    <a:endParaRPr lang="en-US" altLang="en-US" sz="1100" dirty="0">
                      <a:solidFill>
                        <a:srgbClr val="0000FF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工作表1!$C$18:$D$18</c:f>
              <c:strCache>
                <c:ptCount val="2"/>
                <c:pt idx="0">
                  <c:v>105年</c:v>
                </c:pt>
                <c:pt idx="1">
                  <c:v>106年目標人次</c:v>
                </c:pt>
              </c:strCache>
            </c:strRef>
          </c:cat>
          <c:val>
            <c:numRef>
              <c:f>工作表1!$C$19:$D$19</c:f>
              <c:numCache>
                <c:formatCode>_-* #,##0_-;\-* #,##0_-;_-* "-"??_-;_-@_-</c:formatCode>
                <c:ptCount val="2"/>
                <c:pt idx="0">
                  <c:v>244465</c:v>
                </c:pt>
                <c:pt idx="1">
                  <c:v>470400</c:v>
                </c:pt>
              </c:numCache>
            </c:numRef>
          </c:val>
        </c:ser>
        <c:ser>
          <c:idx val="1"/>
          <c:order val="1"/>
          <c:tx>
            <c:strRef>
              <c:f>工作表1!$A$20</c:f>
              <c:strCache>
                <c:ptCount val="1"/>
                <c:pt idx="0">
                  <c:v>基隆港定期郵輪人次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8.0409972368661545E-3"/>
                  <c:y val="-2.4552792783980447E-2"/>
                </c:manualLayout>
              </c:layout>
              <c:tx>
                <c:rich>
                  <a:bodyPr/>
                  <a:lstStyle/>
                  <a:p>
                    <a:pPr>
                      <a:defRPr sz="1100" b="1"/>
                    </a:pPr>
                    <a:r>
                      <a:rPr lang="zh-TW" altLang="en-US" sz="1100" dirty="0" smtClean="0"/>
                      <a:t>定期郵輪</a:t>
                    </a:r>
                    <a:r>
                      <a:rPr lang="en-US" altLang="en-US" sz="1100" dirty="0" smtClean="0"/>
                      <a:t> </a:t>
                    </a:r>
                  </a:p>
                  <a:p>
                    <a:pPr>
                      <a:defRPr sz="1100" b="1"/>
                    </a:pPr>
                    <a:r>
                      <a:rPr lang="en-US" altLang="en-US" sz="1100" dirty="0" smtClean="0"/>
                      <a:t>418,993</a:t>
                    </a:r>
                    <a:r>
                      <a:rPr lang="zh-TW" altLang="en-US" sz="1100" dirty="0" smtClean="0"/>
                      <a:t>人次</a:t>
                    </a:r>
                    <a:endParaRPr lang="en-US" altLang="zh-TW" sz="1100" dirty="0" smtClean="0"/>
                  </a:p>
                  <a:p>
                    <a:pPr>
                      <a:defRPr sz="1100" b="1"/>
                    </a:pPr>
                    <a:r>
                      <a:rPr lang="en-US" altLang="en-US" sz="1100" dirty="0" smtClean="0">
                        <a:solidFill>
                          <a:srgbClr val="0000FF"/>
                        </a:solidFill>
                      </a:rPr>
                      <a:t>309</a:t>
                    </a:r>
                    <a:r>
                      <a:rPr lang="zh-TW" altLang="en-US" sz="1100" dirty="0" smtClean="0">
                        <a:solidFill>
                          <a:srgbClr val="0000FF"/>
                        </a:solidFill>
                      </a:rPr>
                      <a:t>艘次</a:t>
                    </a:r>
                    <a:r>
                      <a:rPr lang="en-US" altLang="en-US" sz="1100" dirty="0" smtClean="0"/>
                      <a:t> </a:t>
                    </a:r>
                    <a:endParaRPr lang="en-US" altLang="en-US" sz="1100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730329246571169E-2"/>
                  <c:y val="2.1119127472127543E-2"/>
                </c:manualLayout>
              </c:layout>
              <c:tx>
                <c:rich>
                  <a:bodyPr/>
                  <a:lstStyle/>
                  <a:p>
                    <a:pPr>
                      <a:defRPr sz="1100" b="1"/>
                    </a:pPr>
                    <a:r>
                      <a:rPr lang="zh-TW" altLang="en-US" sz="1100" dirty="0" smtClean="0"/>
                      <a:t>定期郵輪</a:t>
                    </a:r>
                    <a:r>
                      <a:rPr lang="en-US" altLang="en-US" sz="1100" dirty="0" smtClean="0"/>
                      <a:t> </a:t>
                    </a:r>
                  </a:p>
                  <a:p>
                    <a:pPr>
                      <a:defRPr sz="1100" b="1"/>
                    </a:pPr>
                    <a:r>
                      <a:rPr lang="en-US" altLang="zh-TW" sz="1100" b="1" i="0" u="none" strike="noStrike" baseline="0" dirty="0" smtClean="0">
                        <a:effectLst/>
                      </a:rPr>
                      <a:t>470,400</a:t>
                    </a:r>
                    <a:r>
                      <a:rPr lang="zh-TW" altLang="en-US" sz="1100" dirty="0" smtClean="0"/>
                      <a:t>人次</a:t>
                    </a:r>
                    <a:endParaRPr lang="en-US" altLang="en-US" sz="1100" dirty="0" smtClean="0"/>
                  </a:p>
                  <a:p>
                    <a:pPr>
                      <a:defRPr sz="1100" b="1"/>
                    </a:pPr>
                    <a:r>
                      <a:rPr lang="en-US" altLang="zh-TW" sz="1100" b="1" dirty="0" smtClean="0">
                        <a:solidFill>
                          <a:srgbClr val="0000FF"/>
                        </a:solidFill>
                      </a:rPr>
                      <a:t>336</a:t>
                    </a:r>
                    <a:r>
                      <a:rPr lang="zh-TW" altLang="en-US" sz="1100" b="1" dirty="0" smtClean="0">
                        <a:solidFill>
                          <a:srgbClr val="0000FF"/>
                        </a:solidFill>
                      </a:rPr>
                      <a:t>艘次</a:t>
                    </a:r>
                    <a:r>
                      <a:rPr lang="en-US" altLang="en-US" sz="1100" dirty="0" smtClean="0"/>
                      <a:t> </a:t>
                    </a:r>
                    <a:endParaRPr lang="en-US" altLang="en-US" sz="1100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工作表1!$C$18:$D$18</c:f>
              <c:strCache>
                <c:ptCount val="2"/>
                <c:pt idx="0">
                  <c:v>105年</c:v>
                </c:pt>
                <c:pt idx="1">
                  <c:v>106年目標人次</c:v>
                </c:pt>
              </c:strCache>
            </c:strRef>
          </c:cat>
          <c:val>
            <c:numRef>
              <c:f>工作表1!$C$20:$D$20</c:f>
              <c:numCache>
                <c:formatCode>_-* #,##0_-;\-* #,##0_-;_-* "-"??_-;_-@_-</c:formatCode>
                <c:ptCount val="2"/>
                <c:pt idx="0">
                  <c:v>418993</c:v>
                </c:pt>
                <c:pt idx="1">
                  <c:v>390140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2960128"/>
        <c:axId val="72382080"/>
      </c:barChart>
      <c:catAx>
        <c:axId val="102960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zh-TW"/>
          </a:p>
        </c:txPr>
        <c:crossAx val="72382080"/>
        <c:crosses val="autoZero"/>
        <c:auto val="1"/>
        <c:lblAlgn val="ctr"/>
        <c:lblOffset val="100"/>
        <c:noMultiLvlLbl val="0"/>
      </c:catAx>
      <c:valAx>
        <c:axId val="72382080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10296012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0.23457320974465137"/>
                </c:manualLayout>
              </c:layout>
              <c:tx>
                <c:rich>
                  <a:bodyPr/>
                  <a:lstStyle/>
                  <a:p>
                    <a:pPr>
                      <a:defRPr sz="1100" b="1"/>
                    </a:pPr>
                    <a:r>
                      <a:rPr lang="en-US" altLang="en-US" sz="1100" dirty="0"/>
                      <a:t> </a:t>
                    </a:r>
                    <a:r>
                      <a:rPr lang="en-US" altLang="en-US" sz="1100" dirty="0" smtClean="0"/>
                      <a:t>42,998</a:t>
                    </a:r>
                    <a:r>
                      <a:rPr lang="zh-TW" altLang="en-US" sz="1100" dirty="0" smtClean="0"/>
                      <a:t>人次</a:t>
                    </a:r>
                    <a:endParaRPr lang="en-US" altLang="zh-TW" sz="1100" dirty="0" smtClean="0"/>
                  </a:p>
                  <a:p>
                    <a:pPr>
                      <a:defRPr sz="1100" b="1"/>
                    </a:pPr>
                    <a:r>
                      <a:rPr lang="en-US" altLang="zh-TW" sz="1100" dirty="0" smtClean="0">
                        <a:solidFill>
                          <a:srgbClr val="0000FF"/>
                        </a:solidFill>
                      </a:rPr>
                      <a:t>24</a:t>
                    </a:r>
                    <a:r>
                      <a:rPr lang="zh-TW" altLang="en-US" sz="1100" dirty="0" smtClean="0">
                        <a:solidFill>
                          <a:srgbClr val="0000FF"/>
                        </a:solidFill>
                      </a:rPr>
                      <a:t>艘次</a:t>
                    </a:r>
                    <a:r>
                      <a:rPr lang="en-US" altLang="en-US" sz="1100" dirty="0" smtClean="0">
                        <a:solidFill>
                          <a:srgbClr val="0000FF"/>
                        </a:solidFill>
                      </a:rPr>
                      <a:t> </a:t>
                    </a:r>
                    <a:endParaRPr lang="en-US" altLang="en-US" sz="1100" dirty="0">
                      <a:solidFill>
                        <a:srgbClr val="0000FF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947211705985775E-3"/>
                  <c:y val="0.11259514067743265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100" dirty="0"/>
                      <a:t> </a:t>
                    </a:r>
                    <a:r>
                      <a:rPr lang="en-US" altLang="en-US" sz="1100" dirty="0" smtClean="0"/>
                      <a:t>127,950</a:t>
                    </a:r>
                    <a:r>
                      <a:rPr lang="zh-TW" altLang="en-US" sz="1100" dirty="0" smtClean="0"/>
                      <a:t>人次</a:t>
                    </a:r>
                    <a:endParaRPr lang="en-US" altLang="zh-TW" sz="1100" dirty="0" smtClean="0"/>
                  </a:p>
                  <a:p>
                    <a:r>
                      <a:rPr lang="en-US" altLang="zh-TW" sz="1100" dirty="0" smtClean="0">
                        <a:solidFill>
                          <a:srgbClr val="0000FF"/>
                        </a:solidFill>
                      </a:rPr>
                      <a:t>88</a:t>
                    </a:r>
                    <a:r>
                      <a:rPr lang="zh-TW" altLang="en-US" sz="1100" dirty="0" smtClean="0">
                        <a:solidFill>
                          <a:srgbClr val="0000FF"/>
                        </a:solidFill>
                      </a:rPr>
                      <a:t>艘次</a:t>
                    </a:r>
                    <a:r>
                      <a:rPr lang="en-US" altLang="en-US" sz="1100" dirty="0" smtClean="0">
                        <a:solidFill>
                          <a:srgbClr val="0000FF"/>
                        </a:solidFill>
                      </a:rPr>
                      <a:t> </a:t>
                    </a:r>
                    <a:endParaRPr lang="en-US" altLang="en-US" sz="1100" dirty="0">
                      <a:solidFill>
                        <a:srgbClr val="0000FF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工作表1!$C$1:$D$1</c:f>
              <c:strCache>
                <c:ptCount val="2"/>
                <c:pt idx="0">
                  <c:v>105年</c:v>
                </c:pt>
                <c:pt idx="1">
                  <c:v>106年目標人次</c:v>
                </c:pt>
              </c:strCache>
            </c:strRef>
          </c:cat>
          <c:val>
            <c:numRef>
              <c:f>工作表1!$C$2:$D$2</c:f>
              <c:numCache>
                <c:formatCode>_-* #,##0_-;\-* #,##0_-;_-* "-"??_-;_-@_-</c:formatCode>
                <c:ptCount val="2"/>
                <c:pt idx="0">
                  <c:v>42998</c:v>
                </c:pt>
                <c:pt idx="1">
                  <c:v>127950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960640"/>
        <c:axId val="72381504"/>
      </c:barChart>
      <c:catAx>
        <c:axId val="1029606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+mn-ea"/>
                <a:ea typeface="+mn-ea"/>
              </a:defRPr>
            </a:pPr>
            <a:endParaRPr lang="zh-TW"/>
          </a:p>
        </c:txPr>
        <c:crossAx val="72381504"/>
        <c:crosses val="autoZero"/>
        <c:auto val="1"/>
        <c:lblAlgn val="ctr"/>
        <c:lblOffset val="100"/>
        <c:noMultiLvlLbl val="0"/>
      </c:catAx>
      <c:valAx>
        <c:axId val="72381504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1029606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483152-CA18-48F6-94EA-633724618CDA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66DC04C1-ABAB-4977-AB0C-448D5BF03A80}">
      <dgm:prSet phldrT="[文字]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簽證簡易</a:t>
          </a:r>
          <a:endParaRPr lang="zh-TW" altLang="en-US" b="1" dirty="0">
            <a:solidFill>
              <a:srgbClr val="0000FF"/>
            </a:solidFill>
          </a:endParaRPr>
        </a:p>
      </dgm:t>
    </dgm:pt>
    <dgm:pt modelId="{97D09666-5586-4DED-89AC-AC662D0CC6CE}" type="parTrans" cxnId="{44052547-BBC4-41E0-B889-F7A89B7E463D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053FD1DC-9609-4EF4-9F13-BB5571F06326}" type="sibTrans" cxnId="{44052547-BBC4-41E0-B889-F7A89B7E463D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5E43B665-F6F0-47B6-A065-55704A4E888A}">
      <dgm:prSet phldrT="[文字]" phldr="1"/>
      <dgm:spPr/>
      <dgm:t>
        <a:bodyPr/>
        <a:lstStyle/>
        <a:p>
          <a:endParaRPr lang="zh-TW" altLang="en-US" b="1" dirty="0">
            <a:solidFill>
              <a:srgbClr val="0000FF"/>
            </a:solidFill>
          </a:endParaRPr>
        </a:p>
      </dgm:t>
    </dgm:pt>
    <dgm:pt modelId="{F63D3FD7-8FA0-4600-BFBB-028AF4FB6BA5}" type="sibTrans" cxnId="{8E2575A7-889F-4EE3-8861-76D7EEC91659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2253DE99-BFF6-40EB-A205-0516442C36E4}" type="parTrans" cxnId="{8E2575A7-889F-4EE3-8861-76D7EEC91659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0EADBBC3-DD08-4C71-961C-8AF382B9363A}">
      <dgm:prSet phldrT="[文字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客源市場</a:t>
          </a:r>
          <a:endParaRPr lang="zh-TW" altLang="en-US" b="1" dirty="0">
            <a:solidFill>
              <a:srgbClr val="0000FF"/>
            </a:solidFill>
          </a:endParaRPr>
        </a:p>
      </dgm:t>
    </dgm:pt>
    <dgm:pt modelId="{8581AC95-CCF8-4A6F-B5C0-4CC7727CC64C}" type="parTrans" cxnId="{45CFFBEC-1351-4A54-9D39-68D2F7BA4B4D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F3478ABC-A990-411A-B760-AC9476330E06}" type="sibTrans" cxnId="{45CFFBEC-1351-4A54-9D39-68D2F7BA4B4D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C7C2B3E4-22B9-447D-9EF4-60AA3CF881D5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觀光資源</a:t>
          </a:r>
          <a:endParaRPr lang="zh-TW" altLang="en-US" b="1" dirty="0">
            <a:solidFill>
              <a:srgbClr val="0000FF"/>
            </a:solidFill>
          </a:endParaRPr>
        </a:p>
      </dgm:t>
    </dgm:pt>
    <dgm:pt modelId="{77C19F32-9EDE-4670-8FEB-D03F617EC7E8}" type="parTrans" cxnId="{766ECEDF-37F2-4E75-9B7E-1120A7018158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F8DB65CF-137C-457B-BF4D-EDA7589D458B}" type="sibTrans" cxnId="{766ECEDF-37F2-4E75-9B7E-1120A7018158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4EE1A7A4-DC09-424D-9F55-AD00CD935855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基礎設施</a:t>
          </a:r>
          <a:endParaRPr lang="zh-TW" altLang="en-US" b="1" dirty="0">
            <a:solidFill>
              <a:srgbClr val="0000FF"/>
            </a:solidFill>
          </a:endParaRPr>
        </a:p>
      </dgm:t>
    </dgm:pt>
    <dgm:pt modelId="{E5FAC5FB-FEED-4E4E-A3EA-969613FDF972}" type="parTrans" cxnId="{6CEFB013-365A-4608-A1F9-CF3F1AF9FBE4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E80DF388-9557-4CE4-83D1-BB920CFB99E0}" type="sibTrans" cxnId="{6CEFB013-365A-4608-A1F9-CF3F1AF9FBE4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BAAD1920-C51B-48F6-977F-8EB36BE42CBB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岸上配套</a:t>
          </a:r>
          <a:endParaRPr lang="zh-TW" altLang="en-US" b="1" dirty="0">
            <a:solidFill>
              <a:srgbClr val="0000FF"/>
            </a:solidFill>
          </a:endParaRPr>
        </a:p>
      </dgm:t>
    </dgm:pt>
    <dgm:pt modelId="{9E086F53-1D89-496B-931C-C70A5B7C4AA1}" type="parTrans" cxnId="{D6D3B4D2-2C73-4B21-9D85-D0F8C3F74358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54F40FAB-7AEE-43F3-9C70-DD94A5FFB016}" type="sibTrans" cxnId="{D6D3B4D2-2C73-4B21-9D85-D0F8C3F74358}">
      <dgm:prSet/>
      <dgm:spPr/>
      <dgm:t>
        <a:bodyPr/>
        <a:lstStyle/>
        <a:p>
          <a:endParaRPr lang="zh-TW" altLang="en-US" b="1">
            <a:solidFill>
              <a:srgbClr val="0000FF"/>
            </a:solidFill>
          </a:endParaRPr>
        </a:p>
      </dgm:t>
    </dgm:pt>
    <dgm:pt modelId="{9F5C038A-F42C-4A25-937A-3CA9A55C077D}" type="pres">
      <dgm:prSet presAssocID="{E6483152-CA18-48F6-94EA-633724618CD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21D721C-663D-46C5-A9C2-D3214919A925}" type="pres">
      <dgm:prSet presAssocID="{5E43B665-F6F0-47B6-A065-55704A4E888A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9B86CBD5-A1E9-4C06-B441-AE5F1A5B1925}" type="pres">
      <dgm:prSet presAssocID="{97D09666-5586-4DED-89AC-AC662D0CC6CE}" presName="parTrans" presStyleLbl="bgSibTrans2D1" presStyleIdx="0" presStyleCnt="5"/>
      <dgm:spPr/>
      <dgm:t>
        <a:bodyPr/>
        <a:lstStyle/>
        <a:p>
          <a:endParaRPr lang="zh-TW" altLang="en-US"/>
        </a:p>
      </dgm:t>
    </dgm:pt>
    <dgm:pt modelId="{72FFA566-8F6B-48F1-97FE-765A0C3A33B2}" type="pres">
      <dgm:prSet presAssocID="{66DC04C1-ABAB-4977-AB0C-448D5BF03A8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694D0C-616F-47B9-859F-F7191DA480B7}" type="pres">
      <dgm:prSet presAssocID="{E5FAC5FB-FEED-4E4E-A3EA-969613FDF972}" presName="parTrans" presStyleLbl="bgSibTrans2D1" presStyleIdx="1" presStyleCnt="5"/>
      <dgm:spPr/>
      <dgm:t>
        <a:bodyPr/>
        <a:lstStyle/>
        <a:p>
          <a:endParaRPr lang="zh-TW" altLang="en-US"/>
        </a:p>
      </dgm:t>
    </dgm:pt>
    <dgm:pt modelId="{E654547E-3DD3-4E09-98B4-790CA44C536D}" type="pres">
      <dgm:prSet presAssocID="{4EE1A7A4-DC09-424D-9F55-AD00CD93585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15A94F-0084-4AF7-982F-7F622E943784}" type="pres">
      <dgm:prSet presAssocID="{8581AC95-CCF8-4A6F-B5C0-4CC7727CC64C}" presName="parTrans" presStyleLbl="bgSibTrans2D1" presStyleIdx="2" presStyleCnt="5"/>
      <dgm:spPr/>
      <dgm:t>
        <a:bodyPr/>
        <a:lstStyle/>
        <a:p>
          <a:endParaRPr lang="zh-TW" altLang="en-US"/>
        </a:p>
      </dgm:t>
    </dgm:pt>
    <dgm:pt modelId="{D0046240-6296-45B6-8808-C166E49F259D}" type="pres">
      <dgm:prSet presAssocID="{0EADBBC3-DD08-4C71-961C-8AF382B9363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2BE184-482D-4EB0-95F1-63364A7A6A67}" type="pres">
      <dgm:prSet presAssocID="{77C19F32-9EDE-4670-8FEB-D03F617EC7E8}" presName="parTrans" presStyleLbl="bgSibTrans2D1" presStyleIdx="3" presStyleCnt="5"/>
      <dgm:spPr/>
      <dgm:t>
        <a:bodyPr/>
        <a:lstStyle/>
        <a:p>
          <a:endParaRPr lang="zh-TW" altLang="en-US"/>
        </a:p>
      </dgm:t>
    </dgm:pt>
    <dgm:pt modelId="{3484E12B-7511-4EE4-B335-DA385F1491C6}" type="pres">
      <dgm:prSet presAssocID="{C7C2B3E4-22B9-447D-9EF4-60AA3CF881D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2768BBE-FA01-4DA6-8AB4-D68EAB63CDC7}" type="pres">
      <dgm:prSet presAssocID="{9E086F53-1D89-496B-931C-C70A5B7C4AA1}" presName="parTrans" presStyleLbl="bgSibTrans2D1" presStyleIdx="4" presStyleCnt="5"/>
      <dgm:spPr/>
      <dgm:t>
        <a:bodyPr/>
        <a:lstStyle/>
        <a:p>
          <a:endParaRPr lang="zh-TW" altLang="en-US"/>
        </a:p>
      </dgm:t>
    </dgm:pt>
    <dgm:pt modelId="{980FBEF9-E55F-4B42-A2EA-F3493D57D430}" type="pres">
      <dgm:prSet presAssocID="{BAAD1920-C51B-48F6-977F-8EB36BE42CB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16FDDB1-1186-4A86-9844-8F8B3F918D3B}" type="presOf" srcId="{C7C2B3E4-22B9-447D-9EF4-60AA3CF881D5}" destId="{3484E12B-7511-4EE4-B335-DA385F1491C6}" srcOrd="0" destOrd="0" presId="urn:microsoft.com/office/officeart/2005/8/layout/radial4"/>
    <dgm:cxn modelId="{6D665EE3-2AD3-496F-8F73-F140F401C228}" type="presOf" srcId="{E6483152-CA18-48F6-94EA-633724618CDA}" destId="{9F5C038A-F42C-4A25-937A-3CA9A55C077D}" srcOrd="0" destOrd="0" presId="urn:microsoft.com/office/officeart/2005/8/layout/radial4"/>
    <dgm:cxn modelId="{AD722595-70D7-4D0C-B1C7-5A78E7095541}" type="presOf" srcId="{0EADBBC3-DD08-4C71-961C-8AF382B9363A}" destId="{D0046240-6296-45B6-8808-C166E49F259D}" srcOrd="0" destOrd="0" presId="urn:microsoft.com/office/officeart/2005/8/layout/radial4"/>
    <dgm:cxn modelId="{FF0BDED4-9415-48CD-8580-6F04002939B2}" type="presOf" srcId="{8581AC95-CCF8-4A6F-B5C0-4CC7727CC64C}" destId="{2215A94F-0084-4AF7-982F-7F622E943784}" srcOrd="0" destOrd="0" presId="urn:microsoft.com/office/officeart/2005/8/layout/radial4"/>
    <dgm:cxn modelId="{45CFFBEC-1351-4A54-9D39-68D2F7BA4B4D}" srcId="{5E43B665-F6F0-47B6-A065-55704A4E888A}" destId="{0EADBBC3-DD08-4C71-961C-8AF382B9363A}" srcOrd="2" destOrd="0" parTransId="{8581AC95-CCF8-4A6F-B5C0-4CC7727CC64C}" sibTransId="{F3478ABC-A990-411A-B760-AC9476330E06}"/>
    <dgm:cxn modelId="{D6D3B4D2-2C73-4B21-9D85-D0F8C3F74358}" srcId="{5E43B665-F6F0-47B6-A065-55704A4E888A}" destId="{BAAD1920-C51B-48F6-977F-8EB36BE42CBB}" srcOrd="4" destOrd="0" parTransId="{9E086F53-1D89-496B-931C-C70A5B7C4AA1}" sibTransId="{54F40FAB-7AEE-43F3-9C70-DD94A5FFB016}"/>
    <dgm:cxn modelId="{8A642163-C991-4C73-B10C-8CE530C6073E}" type="presOf" srcId="{77C19F32-9EDE-4670-8FEB-D03F617EC7E8}" destId="{982BE184-482D-4EB0-95F1-63364A7A6A67}" srcOrd="0" destOrd="0" presId="urn:microsoft.com/office/officeart/2005/8/layout/radial4"/>
    <dgm:cxn modelId="{6CEFB013-365A-4608-A1F9-CF3F1AF9FBE4}" srcId="{5E43B665-F6F0-47B6-A065-55704A4E888A}" destId="{4EE1A7A4-DC09-424D-9F55-AD00CD935855}" srcOrd="1" destOrd="0" parTransId="{E5FAC5FB-FEED-4E4E-A3EA-969613FDF972}" sibTransId="{E80DF388-9557-4CE4-83D1-BB920CFB99E0}"/>
    <dgm:cxn modelId="{DF22E43A-D3C6-49A2-8AED-53DD495DE862}" type="presOf" srcId="{E5FAC5FB-FEED-4E4E-A3EA-969613FDF972}" destId="{92694D0C-616F-47B9-859F-F7191DA480B7}" srcOrd="0" destOrd="0" presId="urn:microsoft.com/office/officeart/2005/8/layout/radial4"/>
    <dgm:cxn modelId="{8E2575A7-889F-4EE3-8861-76D7EEC91659}" srcId="{E6483152-CA18-48F6-94EA-633724618CDA}" destId="{5E43B665-F6F0-47B6-A065-55704A4E888A}" srcOrd="0" destOrd="0" parTransId="{2253DE99-BFF6-40EB-A205-0516442C36E4}" sibTransId="{F63D3FD7-8FA0-4600-BFBB-028AF4FB6BA5}"/>
    <dgm:cxn modelId="{8852D380-3586-4D58-9C3C-619E1C0E2E5F}" type="presOf" srcId="{9E086F53-1D89-496B-931C-C70A5B7C4AA1}" destId="{12768BBE-FA01-4DA6-8AB4-D68EAB63CDC7}" srcOrd="0" destOrd="0" presId="urn:microsoft.com/office/officeart/2005/8/layout/radial4"/>
    <dgm:cxn modelId="{F8C4D6BD-FC97-4D96-92E9-A97FEF6BAD6D}" type="presOf" srcId="{97D09666-5586-4DED-89AC-AC662D0CC6CE}" destId="{9B86CBD5-A1E9-4C06-B441-AE5F1A5B1925}" srcOrd="0" destOrd="0" presId="urn:microsoft.com/office/officeart/2005/8/layout/radial4"/>
    <dgm:cxn modelId="{558A543F-917B-43DB-A2A4-7D4593CD2A85}" type="presOf" srcId="{66DC04C1-ABAB-4977-AB0C-448D5BF03A80}" destId="{72FFA566-8F6B-48F1-97FE-765A0C3A33B2}" srcOrd="0" destOrd="0" presId="urn:microsoft.com/office/officeart/2005/8/layout/radial4"/>
    <dgm:cxn modelId="{F22DA6B3-F13A-41DF-A6B5-5CEB62826393}" type="presOf" srcId="{4EE1A7A4-DC09-424D-9F55-AD00CD935855}" destId="{E654547E-3DD3-4E09-98B4-790CA44C536D}" srcOrd="0" destOrd="0" presId="urn:microsoft.com/office/officeart/2005/8/layout/radial4"/>
    <dgm:cxn modelId="{58D4C1BB-173F-44A3-8F94-8C381F29C250}" type="presOf" srcId="{5E43B665-F6F0-47B6-A065-55704A4E888A}" destId="{321D721C-663D-46C5-A9C2-D3214919A925}" srcOrd="0" destOrd="0" presId="urn:microsoft.com/office/officeart/2005/8/layout/radial4"/>
    <dgm:cxn modelId="{44052547-BBC4-41E0-B889-F7A89B7E463D}" srcId="{5E43B665-F6F0-47B6-A065-55704A4E888A}" destId="{66DC04C1-ABAB-4977-AB0C-448D5BF03A80}" srcOrd="0" destOrd="0" parTransId="{97D09666-5586-4DED-89AC-AC662D0CC6CE}" sibTransId="{053FD1DC-9609-4EF4-9F13-BB5571F06326}"/>
    <dgm:cxn modelId="{D97B2CA5-4C37-4115-9D8C-689E38C2DBDD}" type="presOf" srcId="{BAAD1920-C51B-48F6-977F-8EB36BE42CBB}" destId="{980FBEF9-E55F-4B42-A2EA-F3493D57D430}" srcOrd="0" destOrd="0" presId="urn:microsoft.com/office/officeart/2005/8/layout/radial4"/>
    <dgm:cxn modelId="{766ECEDF-37F2-4E75-9B7E-1120A7018158}" srcId="{5E43B665-F6F0-47B6-A065-55704A4E888A}" destId="{C7C2B3E4-22B9-447D-9EF4-60AA3CF881D5}" srcOrd="3" destOrd="0" parTransId="{77C19F32-9EDE-4670-8FEB-D03F617EC7E8}" sibTransId="{F8DB65CF-137C-457B-BF4D-EDA7589D458B}"/>
    <dgm:cxn modelId="{CF553570-B331-448B-B7DD-AB69F5644DC7}" type="presParOf" srcId="{9F5C038A-F42C-4A25-937A-3CA9A55C077D}" destId="{321D721C-663D-46C5-A9C2-D3214919A925}" srcOrd="0" destOrd="0" presId="urn:microsoft.com/office/officeart/2005/8/layout/radial4"/>
    <dgm:cxn modelId="{F907ADBC-2B83-4437-B52C-5F9EB56091B1}" type="presParOf" srcId="{9F5C038A-F42C-4A25-937A-3CA9A55C077D}" destId="{9B86CBD5-A1E9-4C06-B441-AE5F1A5B1925}" srcOrd="1" destOrd="0" presId="urn:microsoft.com/office/officeart/2005/8/layout/radial4"/>
    <dgm:cxn modelId="{10CF62FC-3DFA-476D-918A-7C764D1B9126}" type="presParOf" srcId="{9F5C038A-F42C-4A25-937A-3CA9A55C077D}" destId="{72FFA566-8F6B-48F1-97FE-765A0C3A33B2}" srcOrd="2" destOrd="0" presId="urn:microsoft.com/office/officeart/2005/8/layout/radial4"/>
    <dgm:cxn modelId="{DE613D27-2BDD-47F5-8BC6-56B7F141974C}" type="presParOf" srcId="{9F5C038A-F42C-4A25-937A-3CA9A55C077D}" destId="{92694D0C-616F-47B9-859F-F7191DA480B7}" srcOrd="3" destOrd="0" presId="urn:microsoft.com/office/officeart/2005/8/layout/radial4"/>
    <dgm:cxn modelId="{30E65D91-812B-47CD-82E8-338C16FA6029}" type="presParOf" srcId="{9F5C038A-F42C-4A25-937A-3CA9A55C077D}" destId="{E654547E-3DD3-4E09-98B4-790CA44C536D}" srcOrd="4" destOrd="0" presId="urn:microsoft.com/office/officeart/2005/8/layout/radial4"/>
    <dgm:cxn modelId="{47CB4F26-8AB1-4AE9-813F-2A5E7A1FD290}" type="presParOf" srcId="{9F5C038A-F42C-4A25-937A-3CA9A55C077D}" destId="{2215A94F-0084-4AF7-982F-7F622E943784}" srcOrd="5" destOrd="0" presId="urn:microsoft.com/office/officeart/2005/8/layout/radial4"/>
    <dgm:cxn modelId="{4F9263FD-D13D-44F8-BB17-E18287DD9486}" type="presParOf" srcId="{9F5C038A-F42C-4A25-937A-3CA9A55C077D}" destId="{D0046240-6296-45B6-8808-C166E49F259D}" srcOrd="6" destOrd="0" presId="urn:microsoft.com/office/officeart/2005/8/layout/radial4"/>
    <dgm:cxn modelId="{4C22F27E-D501-40F7-B947-FAF4F4EAC71A}" type="presParOf" srcId="{9F5C038A-F42C-4A25-937A-3CA9A55C077D}" destId="{982BE184-482D-4EB0-95F1-63364A7A6A67}" srcOrd="7" destOrd="0" presId="urn:microsoft.com/office/officeart/2005/8/layout/radial4"/>
    <dgm:cxn modelId="{13637AAF-451A-45C4-ABCA-369EF5286CE5}" type="presParOf" srcId="{9F5C038A-F42C-4A25-937A-3CA9A55C077D}" destId="{3484E12B-7511-4EE4-B335-DA385F1491C6}" srcOrd="8" destOrd="0" presId="urn:microsoft.com/office/officeart/2005/8/layout/radial4"/>
    <dgm:cxn modelId="{B102660B-31B1-434C-8F5C-389E83FF3ACB}" type="presParOf" srcId="{9F5C038A-F42C-4A25-937A-3CA9A55C077D}" destId="{12768BBE-FA01-4DA6-8AB4-D68EAB63CDC7}" srcOrd="9" destOrd="0" presId="urn:microsoft.com/office/officeart/2005/8/layout/radial4"/>
    <dgm:cxn modelId="{D07FA9A7-451A-496E-ADB0-D7D965EE6009}" type="presParOf" srcId="{9F5C038A-F42C-4A25-937A-3CA9A55C077D}" destId="{980FBEF9-E55F-4B42-A2EA-F3493D57D430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1E4A08-3784-47A1-B5CD-7F5B14D001C6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2661A547-9612-4109-847C-F0D7A1F111DD}">
      <dgm:prSet phldrT="[文字]" custT="1"/>
      <dgm:spPr/>
      <dgm:t>
        <a:bodyPr/>
        <a:lstStyle/>
        <a:p>
          <a:pPr algn="l"/>
          <a:r>
            <a:rPr kumimoji="1"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１</a:t>
          </a:r>
          <a:r>
            <a:rPr kumimoji="1"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. </a:t>
          </a:r>
          <a:r>
            <a:rPr kumimoji="1"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郵輪產業商機再湧現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5DB30E5-F9A8-4DF7-9857-91071F51BE49}" type="parTrans" cxnId="{F6F2D4D8-C196-452E-9F32-180D2D928030}">
      <dgm:prSet/>
      <dgm:spPr/>
      <dgm:t>
        <a:bodyPr/>
        <a:lstStyle/>
        <a:p>
          <a:endParaRPr lang="zh-TW" altLang="en-US"/>
        </a:p>
      </dgm:t>
    </dgm:pt>
    <dgm:pt modelId="{225B2E47-EBE1-4528-95DF-29C23427778F}" type="sibTrans" cxnId="{F6F2D4D8-C196-452E-9F32-180D2D928030}">
      <dgm:prSet/>
      <dgm:spPr/>
      <dgm:t>
        <a:bodyPr/>
        <a:lstStyle/>
        <a:p>
          <a:endParaRPr lang="zh-TW" altLang="en-US"/>
        </a:p>
      </dgm:t>
    </dgm:pt>
    <dgm:pt modelId="{18290850-458A-4ED8-91C7-E6457825557D}">
      <dgm:prSet phldrT="[文字]" custT="1"/>
      <dgm:spPr/>
      <dgm:t>
        <a:bodyPr/>
        <a:lstStyle/>
        <a:p>
          <a:r>
            <a:rPr lang="en-US" altLang="zh-TW" sz="1600" b="1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105</a:t>
          </a:r>
          <a:r>
            <a:rPr lang="zh-TW" altLang="en-US" sz="1600" b="1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年總產值約</a:t>
          </a:r>
          <a:r>
            <a:rPr lang="en-US" altLang="zh-TW" sz="1600" b="1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40</a:t>
          </a:r>
          <a:r>
            <a:rPr lang="zh-TW" altLang="en-US" sz="1600" b="1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億元</a:t>
          </a:r>
          <a:r>
            <a:rPr lang="zh-TW" altLang="en-US" sz="1600" b="1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endParaRPr lang="zh-TW" altLang="en-US" sz="1600" b="1" dirty="0">
            <a:solidFill>
              <a:srgbClr val="003399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DEEB82E-AFD5-4A58-A136-96027974335F}" type="parTrans" cxnId="{BDE5B229-6F7B-4258-9377-B8DE41B87D0D}">
      <dgm:prSet/>
      <dgm:spPr/>
      <dgm:t>
        <a:bodyPr/>
        <a:lstStyle/>
        <a:p>
          <a:endParaRPr lang="zh-TW" altLang="en-US"/>
        </a:p>
      </dgm:t>
    </dgm:pt>
    <dgm:pt modelId="{D98DF039-5129-4DA0-BCF4-8750FD03F56C}" type="sibTrans" cxnId="{BDE5B229-6F7B-4258-9377-B8DE41B87D0D}">
      <dgm:prSet/>
      <dgm:spPr/>
      <dgm:t>
        <a:bodyPr/>
        <a:lstStyle/>
        <a:p>
          <a:endParaRPr lang="zh-TW" altLang="en-US"/>
        </a:p>
      </dgm:t>
    </dgm:pt>
    <dgm:pt modelId="{F6CA1153-ECEE-4C8C-8E5D-8994C2A76FE4}">
      <dgm:prSet phldrT="[文字]" custT="1"/>
      <dgm:spPr/>
      <dgm:t>
        <a:bodyPr/>
        <a:lstStyle/>
        <a:p>
          <a:r>
            <a:rPr lang="en-US" altLang="zh-TW" sz="1600" b="1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年總產值上看</a:t>
          </a:r>
          <a:r>
            <a:rPr lang="zh-TW" altLang="en-US" sz="1600" b="1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約</a:t>
          </a:r>
          <a:r>
            <a:rPr lang="en-US" altLang="zh-TW" sz="1600" b="1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50</a:t>
          </a:r>
          <a:r>
            <a:rPr lang="zh-TW" altLang="en-US" sz="1600" b="1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億元</a:t>
          </a:r>
          <a:r>
            <a:rPr lang="zh-TW" altLang="en-US" sz="1600" b="1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endParaRPr lang="zh-TW" altLang="en-US" sz="1600" b="1" dirty="0">
            <a:solidFill>
              <a:srgbClr val="003399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DEE05BB-FDA2-4C88-8F77-1F91493A1E9D}" type="parTrans" cxnId="{375AD475-24BD-49A5-A4D3-D2509CE58A6C}">
      <dgm:prSet/>
      <dgm:spPr/>
      <dgm:t>
        <a:bodyPr/>
        <a:lstStyle/>
        <a:p>
          <a:endParaRPr lang="zh-TW" altLang="en-US"/>
        </a:p>
      </dgm:t>
    </dgm:pt>
    <dgm:pt modelId="{5CEC7DA1-19BC-4DD6-8D8F-F33207C38FF5}" type="sibTrans" cxnId="{375AD475-24BD-49A5-A4D3-D2509CE58A6C}">
      <dgm:prSet/>
      <dgm:spPr/>
      <dgm:t>
        <a:bodyPr/>
        <a:lstStyle/>
        <a:p>
          <a:endParaRPr lang="zh-TW" altLang="en-US"/>
        </a:p>
      </dgm:t>
    </dgm:pt>
    <dgm:pt modelId="{184C228E-56E0-42A6-A1BC-3908746CCC4B}">
      <dgm:prSet phldrT="[文字]" custT="1"/>
      <dgm:spPr/>
      <dgm:t>
        <a:bodyPr/>
        <a:lstStyle/>
        <a:p>
          <a:pPr algn="l"/>
          <a:r>
            <a:rPr kumimoji="1"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2. </a:t>
          </a:r>
          <a:r>
            <a:rPr kumimoji="1"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郵輪績效雙成長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29E0B1C-6ED7-44B9-A57F-AE65837D0541}" type="parTrans" cxnId="{3566731C-CED5-4832-A595-ED661B266966}">
      <dgm:prSet/>
      <dgm:spPr/>
      <dgm:t>
        <a:bodyPr/>
        <a:lstStyle/>
        <a:p>
          <a:endParaRPr lang="zh-TW" altLang="en-US"/>
        </a:p>
      </dgm:t>
    </dgm:pt>
    <dgm:pt modelId="{91CB2972-3CAD-4771-BEDB-B16179E1641B}" type="sibTrans" cxnId="{3566731C-CED5-4832-A595-ED661B266966}">
      <dgm:prSet/>
      <dgm:spPr/>
      <dgm:t>
        <a:bodyPr/>
        <a:lstStyle/>
        <a:p>
          <a:endParaRPr lang="zh-TW" altLang="en-US"/>
        </a:p>
      </dgm:t>
    </dgm:pt>
    <dgm:pt modelId="{7BE97963-EC26-4828-B6DF-9AAE5FF4907F}">
      <dgm:prSet phldrT="[文字]" custT="1"/>
      <dgm:spPr/>
      <dgm:t>
        <a:bodyPr/>
        <a:lstStyle/>
        <a:p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停靠高雄港郵輪艘次</a:t>
          </a:r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年預估有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88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艘次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，與</a:t>
          </a:r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105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24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艘次相比成長超過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倍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145AF7A-324D-4260-9A54-5591BB06F7B1}" type="parTrans" cxnId="{77F46F20-F218-4CED-A8CA-F0521C00C9E2}">
      <dgm:prSet/>
      <dgm:spPr/>
      <dgm:t>
        <a:bodyPr/>
        <a:lstStyle/>
        <a:p>
          <a:endParaRPr lang="zh-TW" altLang="en-US"/>
        </a:p>
      </dgm:t>
    </dgm:pt>
    <dgm:pt modelId="{79356F3E-6DED-4CFC-B0B0-EDE9404B965F}" type="sibTrans" cxnId="{77F46F20-F218-4CED-A8CA-F0521C00C9E2}">
      <dgm:prSet/>
      <dgm:spPr/>
      <dgm:t>
        <a:bodyPr/>
        <a:lstStyle/>
        <a:p>
          <a:endParaRPr lang="zh-TW" altLang="en-US"/>
        </a:p>
      </dgm:t>
    </dgm:pt>
    <dgm:pt modelId="{C350E8F2-B5CE-4917-8E2D-1E5A990399C5}">
      <dgm:prSet phldrT="[文字]" custT="1"/>
      <dgm:spPr/>
      <dgm:t>
        <a:bodyPr/>
        <a:lstStyle/>
        <a:p>
          <a:pPr algn="l"/>
          <a:r>
            <a:rPr kumimoji="1"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6. </a:t>
          </a:r>
          <a:r>
            <a:rPr kumimoji="1"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高雄郵輪母港展風華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70BBC96-C90D-4D54-B15A-CD7AD69947FB}" type="parTrans" cxnId="{F8468B7B-363F-45CC-91CC-1306D93A9D0C}">
      <dgm:prSet/>
      <dgm:spPr/>
      <dgm:t>
        <a:bodyPr/>
        <a:lstStyle/>
        <a:p>
          <a:endParaRPr lang="zh-TW" altLang="en-US"/>
        </a:p>
      </dgm:t>
    </dgm:pt>
    <dgm:pt modelId="{5933C3AE-F52A-4C7A-A9F0-96D5CF4465D0}" type="sibTrans" cxnId="{F8468B7B-363F-45CC-91CC-1306D93A9D0C}">
      <dgm:prSet/>
      <dgm:spPr/>
      <dgm:t>
        <a:bodyPr/>
        <a:lstStyle/>
        <a:p>
          <a:endParaRPr lang="zh-TW" altLang="en-US"/>
        </a:p>
      </dgm:t>
    </dgm:pt>
    <dgm:pt modelId="{3DA7FD9E-D5F6-4707-8DCB-CCF8A2E2E99E}">
      <dgm:prSet phldrT="[文字]" custT="1"/>
      <dgm:spPr/>
      <dgm:t>
        <a:bodyPr/>
        <a:lstStyle/>
        <a:p>
          <a:pPr algn="l"/>
          <a:r>
            <a:rPr kumimoji="1"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3. Fly Cruise</a:t>
          </a:r>
          <a:r>
            <a:rPr kumimoji="1"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創新高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56BD675-AD3D-4246-A178-9E7822C24115}" type="parTrans" cxnId="{AD049DFA-90E5-4D91-83EA-EF9B72405281}">
      <dgm:prSet/>
      <dgm:spPr/>
      <dgm:t>
        <a:bodyPr/>
        <a:lstStyle/>
        <a:p>
          <a:endParaRPr lang="zh-TW" altLang="en-US"/>
        </a:p>
      </dgm:t>
    </dgm:pt>
    <dgm:pt modelId="{35406C40-800B-4217-99B2-2BB752944C30}" type="sibTrans" cxnId="{AD049DFA-90E5-4D91-83EA-EF9B72405281}">
      <dgm:prSet/>
      <dgm:spPr/>
      <dgm:t>
        <a:bodyPr/>
        <a:lstStyle/>
        <a:p>
          <a:endParaRPr lang="zh-TW" altLang="en-US"/>
        </a:p>
      </dgm:t>
    </dgm:pt>
    <dgm:pt modelId="{A0180245-C0E6-4D5E-AAD5-FE96FF7A22E8}">
      <dgm:prSet phldrT="[文字]" custT="1"/>
      <dgm:spPr/>
      <dgm:t>
        <a:bodyPr/>
        <a:lstStyle/>
        <a:p>
          <a:pPr algn="l"/>
          <a:r>
            <a:rPr kumimoji="1"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4. </a:t>
          </a:r>
          <a:r>
            <a:rPr kumimoji="1"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郵輪補給</a:t>
          </a: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大躍進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F3FFDEB-2A19-49CB-AB0B-37BD48A65F7B}" type="parTrans" cxnId="{ED89F1FF-D589-4E7E-9FA7-D6C772326122}">
      <dgm:prSet/>
      <dgm:spPr/>
      <dgm:t>
        <a:bodyPr/>
        <a:lstStyle/>
        <a:p>
          <a:endParaRPr lang="zh-TW" altLang="en-US"/>
        </a:p>
      </dgm:t>
    </dgm:pt>
    <dgm:pt modelId="{BB150964-BCA7-49F1-909A-5FA1E1F13CA4}" type="sibTrans" cxnId="{ED89F1FF-D589-4E7E-9FA7-D6C772326122}">
      <dgm:prSet/>
      <dgm:spPr/>
      <dgm:t>
        <a:bodyPr/>
        <a:lstStyle/>
        <a:p>
          <a:endParaRPr lang="zh-TW" altLang="en-US"/>
        </a:p>
      </dgm:t>
    </dgm:pt>
    <dgm:pt modelId="{A3F34744-AD26-4A0B-A422-2B69200A518E}">
      <dgm:prSet phldrT="[文字]" custT="1"/>
      <dgm:spPr/>
      <dgm:t>
        <a:bodyPr/>
        <a:lstStyle/>
        <a:p>
          <a:pPr algn="l"/>
          <a:r>
            <a: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5. </a:t>
          </a: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澎湖金龍頭新航點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E7CB39C-6101-4B1A-9EB0-E25F58D3B9BA}" type="parTrans" cxnId="{64B88749-B09A-4E83-B4E5-6964E4C16D86}">
      <dgm:prSet/>
      <dgm:spPr/>
      <dgm:t>
        <a:bodyPr/>
        <a:lstStyle/>
        <a:p>
          <a:endParaRPr lang="zh-TW" altLang="en-US"/>
        </a:p>
      </dgm:t>
    </dgm:pt>
    <dgm:pt modelId="{FE9272C7-0A9B-47E5-A39B-3F60F404300D}" type="sibTrans" cxnId="{64B88749-B09A-4E83-B4E5-6964E4C16D86}">
      <dgm:prSet/>
      <dgm:spPr/>
      <dgm:t>
        <a:bodyPr/>
        <a:lstStyle/>
        <a:p>
          <a:endParaRPr lang="zh-TW" altLang="en-US"/>
        </a:p>
      </dgm:t>
    </dgm:pt>
    <dgm:pt modelId="{B47F470F-DFF3-4712-BD71-21A601D6F07B}">
      <dgm:prSet custT="1"/>
      <dgm:spPr/>
      <dgm:t>
        <a:bodyPr tIns="0" bIns="216000"/>
        <a:lstStyle/>
        <a:p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旅客及進出港艘次雙成長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30%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F6D838E-2E6D-4FC3-BC41-9A6707DDB0F7}" type="parTrans" cxnId="{6E5FC277-EFE2-4992-AE87-D268367BADBC}">
      <dgm:prSet/>
      <dgm:spPr/>
      <dgm:t>
        <a:bodyPr/>
        <a:lstStyle/>
        <a:p>
          <a:endParaRPr lang="zh-TW" altLang="en-US"/>
        </a:p>
      </dgm:t>
    </dgm:pt>
    <dgm:pt modelId="{23FBF793-258D-47C3-A9C7-0F04D854A282}" type="sibTrans" cxnId="{6E5FC277-EFE2-4992-AE87-D268367BADBC}">
      <dgm:prSet/>
      <dgm:spPr/>
      <dgm:t>
        <a:bodyPr/>
        <a:lstStyle/>
        <a:p>
          <a:endParaRPr lang="zh-TW" altLang="en-US"/>
        </a:p>
      </dgm:t>
    </dgm:pt>
    <dgm:pt modelId="{19CA69FA-858D-44E6-88F4-26855337EE69}">
      <dgm:prSet custT="1"/>
      <dgm:spPr/>
      <dgm:t>
        <a:bodyPr tIns="0" bIns="216000"/>
        <a:lstStyle/>
        <a:p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旅客突破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100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人次 郵輪超過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艘次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45D6B59-07DC-4595-8FA9-99AF8B78A5CE}" type="parTrans" cxnId="{2B044C77-C8A2-4C47-B34B-CDE388160648}">
      <dgm:prSet/>
      <dgm:spPr/>
      <dgm:t>
        <a:bodyPr/>
        <a:lstStyle/>
        <a:p>
          <a:endParaRPr lang="zh-TW" altLang="en-US"/>
        </a:p>
      </dgm:t>
    </dgm:pt>
    <dgm:pt modelId="{0EC5CC96-CBBC-423B-9CE3-EBB26815918B}" type="sibTrans" cxnId="{2B044C77-C8A2-4C47-B34B-CDE388160648}">
      <dgm:prSet/>
      <dgm:spPr/>
      <dgm:t>
        <a:bodyPr/>
        <a:lstStyle/>
        <a:p>
          <a:endParaRPr lang="zh-TW" altLang="en-US"/>
        </a:p>
      </dgm:t>
    </dgm:pt>
    <dgm:pt modelId="{D42BE0A0-0488-49FD-9358-93AC1DEC9B64}">
      <dgm:prSet custT="1"/>
      <dgm:spPr/>
      <dgm:t>
        <a:bodyPr/>
        <a:lstStyle/>
        <a:p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4F6A652-629F-41DF-BD20-BEDFDBFF7C80}" type="parTrans" cxnId="{709BC12F-5832-42AA-A0B1-DED4807DCC47}">
      <dgm:prSet/>
      <dgm:spPr/>
      <dgm:t>
        <a:bodyPr/>
        <a:lstStyle/>
        <a:p>
          <a:endParaRPr lang="zh-TW" altLang="en-US"/>
        </a:p>
      </dgm:t>
    </dgm:pt>
    <dgm:pt modelId="{BE9D0B60-00FF-473D-9E9D-95FD4F145717}" type="sibTrans" cxnId="{709BC12F-5832-42AA-A0B1-DED4807DCC47}">
      <dgm:prSet/>
      <dgm:spPr/>
      <dgm:t>
        <a:bodyPr/>
        <a:lstStyle/>
        <a:p>
          <a:endParaRPr lang="zh-TW" altLang="en-US"/>
        </a:p>
      </dgm:t>
    </dgm:pt>
    <dgm:pt modelId="{AAA3DD6C-1183-42D6-A161-FD3D815EA382}">
      <dgm:prSet custT="1"/>
      <dgm:spPr/>
      <dgm:t>
        <a:bodyPr/>
        <a:lstStyle/>
        <a:p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年旅客數由</a:t>
          </a:r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萬人次成長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25%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至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2.5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人次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41766CA-C7DE-43F9-9977-15D3DA0D81DE}" type="parTrans" cxnId="{229B04AC-42CF-4696-A6E3-8820B145CAD8}">
      <dgm:prSet/>
      <dgm:spPr/>
      <dgm:t>
        <a:bodyPr/>
        <a:lstStyle/>
        <a:p>
          <a:endParaRPr lang="zh-TW" altLang="en-US"/>
        </a:p>
      </dgm:t>
    </dgm:pt>
    <dgm:pt modelId="{08582D5F-269D-48DA-8B28-44386A7C387B}" type="sibTrans" cxnId="{229B04AC-42CF-4696-A6E3-8820B145CAD8}">
      <dgm:prSet/>
      <dgm:spPr/>
      <dgm:t>
        <a:bodyPr/>
        <a:lstStyle/>
        <a:p>
          <a:endParaRPr lang="zh-TW" altLang="en-US"/>
        </a:p>
      </dgm:t>
    </dgm:pt>
    <dgm:pt modelId="{3B011ED1-D698-4AEB-81AC-4C71BBF19618}">
      <dgm:prSet custT="1"/>
      <dgm:spPr/>
      <dgm:t>
        <a:bodyPr/>
        <a:lstStyle/>
        <a:p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年麗星郵輪達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(105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億新台幣</a:t>
          </a:r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AAA7DE2-2FEB-4063-8B8E-A6F6F5DDFC50}" type="parTrans" cxnId="{2FBB2017-9BA8-4E15-81DF-7A9D72FA15D0}">
      <dgm:prSet/>
      <dgm:spPr/>
      <dgm:t>
        <a:bodyPr/>
        <a:lstStyle/>
        <a:p>
          <a:endParaRPr lang="zh-TW" altLang="en-US"/>
        </a:p>
      </dgm:t>
    </dgm:pt>
    <dgm:pt modelId="{0126F2B4-E7EA-4259-9A0E-CACF57AD12ED}" type="sibTrans" cxnId="{2FBB2017-9BA8-4E15-81DF-7A9D72FA15D0}">
      <dgm:prSet/>
      <dgm:spPr/>
      <dgm:t>
        <a:bodyPr/>
        <a:lstStyle/>
        <a:p>
          <a:endParaRPr lang="zh-TW" altLang="en-US"/>
        </a:p>
      </dgm:t>
    </dgm:pt>
    <dgm:pt modelId="{F43875A3-BA73-4613-B2FA-C81295450093}">
      <dgm:prSet custT="1"/>
      <dgm:spPr/>
      <dgm:t>
        <a:bodyPr/>
        <a:lstStyle/>
        <a:p>
          <a:r>
            <a:rPr lang="en-US" altLang="zh-TW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年公主遊輪達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</a:t>
          </a:r>
          <a:r>
            <a:rPr lang="zh-TW" altLang="en-US" sz="1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0F6DF38-5BDC-4DE0-932A-56882F909AC7}" type="parTrans" cxnId="{0F6133C7-9799-48B9-9E8F-6DB2E011FE11}">
      <dgm:prSet/>
      <dgm:spPr/>
      <dgm:t>
        <a:bodyPr/>
        <a:lstStyle/>
        <a:p>
          <a:endParaRPr lang="zh-TW" altLang="en-US"/>
        </a:p>
      </dgm:t>
    </dgm:pt>
    <dgm:pt modelId="{09F9C1CF-79F7-4C25-B6AA-A4F1ACF1E764}" type="sibTrans" cxnId="{0F6133C7-9799-48B9-9E8F-6DB2E011FE11}">
      <dgm:prSet/>
      <dgm:spPr/>
      <dgm:t>
        <a:bodyPr/>
        <a:lstStyle/>
        <a:p>
          <a:endParaRPr lang="zh-TW" altLang="en-US"/>
        </a:p>
      </dgm:t>
    </dgm:pt>
    <dgm:pt modelId="{2ED21B3A-E023-4EA4-83C4-CBE73B1E7B64}">
      <dgm:prSet custT="1"/>
      <dgm:spPr/>
      <dgm:t>
        <a:bodyPr/>
        <a:lstStyle/>
        <a:p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創造效益：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3.2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億元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收入</a:t>
          </a:r>
          <a:r>
            <a:rPr lang="en-US" altLang="zh-TW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 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1,200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觀光人次 </a:t>
          </a:r>
          <a:r>
            <a:rPr lang="en-US" altLang="zh-TW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 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</a:t>
          </a:r>
          <a:r>
            <a:rPr lang="en-US" altLang="zh-TW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觀光產值</a:t>
          </a:r>
          <a:r>
            <a:rPr lang="en-US" altLang="zh-TW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5800</a:t>
          </a:r>
          <a:r>
            <a:rPr lang="zh-TW" altLang="en-US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 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稅收</a:t>
          </a:r>
          <a:r>
            <a:rPr lang="en-US" altLang="zh-TW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1,100</a:t>
          </a:r>
          <a:r>
            <a:rPr lang="zh-TW" altLang="en-US" sz="1600" b="1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就業機會   </a:t>
          </a:r>
          <a:r>
            <a:rPr lang="zh-TW" altLang="en-US" sz="1000" b="1" dirty="0" smtClean="0">
              <a:solidFill>
                <a:srgbClr val="0066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單位：特許期間</a:t>
          </a:r>
          <a:endParaRPr lang="zh-TW" altLang="en-US" sz="1000" b="1" dirty="0">
            <a:solidFill>
              <a:srgbClr val="0066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D74EC6B-98CD-4136-BC38-B6F50CCD5185}" type="parTrans" cxnId="{6ADC721A-1B73-4D63-8128-9CC412DB6253}">
      <dgm:prSet/>
      <dgm:spPr/>
      <dgm:t>
        <a:bodyPr/>
        <a:lstStyle/>
        <a:p>
          <a:endParaRPr lang="zh-TW" altLang="en-US"/>
        </a:p>
      </dgm:t>
    </dgm:pt>
    <dgm:pt modelId="{93B108D9-9001-4439-BFF9-229053BC0226}" type="sibTrans" cxnId="{6ADC721A-1B73-4D63-8128-9CC412DB6253}">
      <dgm:prSet/>
      <dgm:spPr/>
      <dgm:t>
        <a:bodyPr/>
        <a:lstStyle/>
        <a:p>
          <a:endParaRPr lang="zh-TW" altLang="en-US"/>
        </a:p>
      </dgm:t>
    </dgm:pt>
    <dgm:pt modelId="{2B584BE3-26FE-4481-8E14-E121342B620A}" type="pres">
      <dgm:prSet presAssocID="{821E4A08-3784-47A1-B5CD-7F5B14D001C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735C3333-84D7-48B5-A8E7-4E3BD1DD8FBC}" type="pres">
      <dgm:prSet presAssocID="{2661A547-9612-4109-847C-F0D7A1F111DD}" presName="linNode" presStyleCnt="0"/>
      <dgm:spPr/>
    </dgm:pt>
    <dgm:pt modelId="{D3EE2608-1D13-4A77-8153-030C456F516B}" type="pres">
      <dgm:prSet presAssocID="{2661A547-9612-4109-847C-F0D7A1F111DD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A5C8B9-6E86-4222-A3DC-2BB5BDB46D4A}" type="pres">
      <dgm:prSet presAssocID="{2661A547-9612-4109-847C-F0D7A1F111DD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A7657F-3D52-4692-9154-53BAC618E08C}" type="pres">
      <dgm:prSet presAssocID="{225B2E47-EBE1-4528-95DF-29C23427778F}" presName="spacing" presStyleCnt="0"/>
      <dgm:spPr/>
    </dgm:pt>
    <dgm:pt modelId="{0F7D62BF-E547-49CA-902B-4E5866FB31C2}" type="pres">
      <dgm:prSet presAssocID="{184C228E-56E0-42A6-A1BC-3908746CCC4B}" presName="linNode" presStyleCnt="0"/>
      <dgm:spPr/>
    </dgm:pt>
    <dgm:pt modelId="{19780490-F2DD-4FE7-BF41-65C9A1533916}" type="pres">
      <dgm:prSet presAssocID="{184C228E-56E0-42A6-A1BC-3908746CCC4B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499E84-2735-4C5D-9B34-D963BC8C9B4E}" type="pres">
      <dgm:prSet presAssocID="{184C228E-56E0-42A6-A1BC-3908746CCC4B}" presName="childShp" presStyleLbl="bgAccFollowNode1" presStyleIdx="1" presStyleCnt="6" custScaleX="100358" custScaleY="1019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131886-8184-4D43-934C-CBE7B53CF366}" type="pres">
      <dgm:prSet presAssocID="{91CB2972-3CAD-4771-BEDB-B16179E1641B}" presName="spacing" presStyleCnt="0"/>
      <dgm:spPr/>
    </dgm:pt>
    <dgm:pt modelId="{B5C6D6F9-C851-419C-876C-B5F5234CD815}" type="pres">
      <dgm:prSet presAssocID="{3DA7FD9E-D5F6-4707-8DCB-CCF8A2E2E99E}" presName="linNode" presStyleCnt="0"/>
      <dgm:spPr/>
    </dgm:pt>
    <dgm:pt modelId="{598A1AA5-71AE-44C4-92DC-98FE41B3B66A}" type="pres">
      <dgm:prSet presAssocID="{3DA7FD9E-D5F6-4707-8DCB-CCF8A2E2E99E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2B585A-7DE9-4FDD-9002-89E2C451AD0B}" type="pres">
      <dgm:prSet presAssocID="{3DA7FD9E-D5F6-4707-8DCB-CCF8A2E2E99E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E69DA8-9F3D-47E0-9342-DF96CA3146D8}" type="pres">
      <dgm:prSet presAssocID="{35406C40-800B-4217-99B2-2BB752944C30}" presName="spacing" presStyleCnt="0"/>
      <dgm:spPr/>
    </dgm:pt>
    <dgm:pt modelId="{6A2C4BE7-C981-4276-9484-63B15C495193}" type="pres">
      <dgm:prSet presAssocID="{A0180245-C0E6-4D5E-AAD5-FE96FF7A22E8}" presName="linNode" presStyleCnt="0"/>
      <dgm:spPr/>
    </dgm:pt>
    <dgm:pt modelId="{3B68BAC6-6AF7-4873-8DC9-4CAE89CDA596}" type="pres">
      <dgm:prSet presAssocID="{A0180245-C0E6-4D5E-AAD5-FE96FF7A22E8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C3F366-5F9D-4592-B39B-459D43AFE0ED}" type="pres">
      <dgm:prSet presAssocID="{A0180245-C0E6-4D5E-AAD5-FE96FF7A22E8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DE02F9-8C50-4A1F-91CA-4AFCC8A69314}" type="pres">
      <dgm:prSet presAssocID="{BB150964-BCA7-49F1-909A-5FA1E1F13CA4}" presName="spacing" presStyleCnt="0"/>
      <dgm:spPr/>
    </dgm:pt>
    <dgm:pt modelId="{E6238F9E-841B-4FEA-AE48-DBDF3500B2B1}" type="pres">
      <dgm:prSet presAssocID="{A3F34744-AD26-4A0B-A422-2B69200A518E}" presName="linNode" presStyleCnt="0"/>
      <dgm:spPr/>
    </dgm:pt>
    <dgm:pt modelId="{A7046361-AEC6-4A15-B167-BEF17602D187}" type="pres">
      <dgm:prSet presAssocID="{A3F34744-AD26-4A0B-A422-2B69200A518E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67791E7-6803-43E5-947C-89988D79B373}" type="pres">
      <dgm:prSet presAssocID="{A3F34744-AD26-4A0B-A422-2B69200A518E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EB973E-72C4-4160-B61A-0EA818A56D57}" type="pres">
      <dgm:prSet presAssocID="{FE9272C7-0A9B-47E5-A39B-3F60F404300D}" presName="spacing" presStyleCnt="0"/>
      <dgm:spPr/>
    </dgm:pt>
    <dgm:pt modelId="{AE9584A9-0900-498E-8F6A-1B9FD563E6A1}" type="pres">
      <dgm:prSet presAssocID="{C350E8F2-B5CE-4917-8E2D-1E5A990399C5}" presName="linNode" presStyleCnt="0"/>
      <dgm:spPr/>
    </dgm:pt>
    <dgm:pt modelId="{F6F5875A-5894-4F66-8A2A-003D49B53C45}" type="pres">
      <dgm:prSet presAssocID="{C350E8F2-B5CE-4917-8E2D-1E5A990399C5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13FD2F-CE52-481E-AC8E-9352B4E2D7C9}" type="pres">
      <dgm:prSet presAssocID="{C350E8F2-B5CE-4917-8E2D-1E5A990399C5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B044C77-C8A2-4C47-B34B-CDE388160648}" srcId="{184C228E-56E0-42A6-A1BC-3908746CCC4B}" destId="{19CA69FA-858D-44E6-88F4-26855337EE69}" srcOrd="1" destOrd="0" parTransId="{545D6B59-07DC-4595-8FA9-99AF8B78A5CE}" sibTransId="{0EC5CC96-CBBC-423B-9CE3-EBB26815918B}"/>
    <dgm:cxn modelId="{2FBB2017-9BA8-4E15-81DF-7A9D72FA15D0}" srcId="{A0180245-C0E6-4D5E-AAD5-FE96FF7A22E8}" destId="{3B011ED1-D698-4AEB-81AC-4C71BBF19618}" srcOrd="0" destOrd="0" parTransId="{DAAA7DE2-2FEB-4063-8B8E-A6F6F5DDFC50}" sibTransId="{0126F2B4-E7EA-4259-9A0E-CACF57AD12ED}"/>
    <dgm:cxn modelId="{1DB931C9-F9E9-4C6E-B577-BCD9EEB881C0}" type="presOf" srcId="{B47F470F-DFF3-4712-BD71-21A601D6F07B}" destId="{E9499E84-2735-4C5D-9B34-D963BC8C9B4E}" srcOrd="0" destOrd="0" presId="urn:microsoft.com/office/officeart/2005/8/layout/vList6"/>
    <dgm:cxn modelId="{51BA62BC-7537-463B-B69E-7345801FDDF6}" type="presOf" srcId="{821E4A08-3784-47A1-B5CD-7F5B14D001C6}" destId="{2B584BE3-26FE-4481-8E14-E121342B620A}" srcOrd="0" destOrd="0" presId="urn:microsoft.com/office/officeart/2005/8/layout/vList6"/>
    <dgm:cxn modelId="{6E5FC277-EFE2-4992-AE87-D268367BADBC}" srcId="{184C228E-56E0-42A6-A1BC-3908746CCC4B}" destId="{B47F470F-DFF3-4712-BD71-21A601D6F07B}" srcOrd="0" destOrd="0" parTransId="{6F6D838E-2E6D-4FC3-BC41-9A6707DDB0F7}" sibTransId="{23FBF793-258D-47C3-A9C7-0F04D854A282}"/>
    <dgm:cxn modelId="{CF134137-5EF3-4ED2-AC67-554E9AEBFEF5}" type="presOf" srcId="{F43875A3-BA73-4613-B2FA-C81295450093}" destId="{1AC3F366-5F9D-4592-B39B-459D43AFE0ED}" srcOrd="0" destOrd="1" presId="urn:microsoft.com/office/officeart/2005/8/layout/vList6"/>
    <dgm:cxn modelId="{0F6133C7-9799-48B9-9E8F-6DB2E011FE11}" srcId="{A0180245-C0E6-4D5E-AAD5-FE96FF7A22E8}" destId="{F43875A3-BA73-4613-B2FA-C81295450093}" srcOrd="1" destOrd="0" parTransId="{90F6DF38-5BDC-4DE0-932A-56882F909AC7}" sibTransId="{09F9C1CF-79F7-4C25-B6AA-A4F1ACF1E764}"/>
    <dgm:cxn modelId="{AD049DFA-90E5-4D91-83EA-EF9B72405281}" srcId="{821E4A08-3784-47A1-B5CD-7F5B14D001C6}" destId="{3DA7FD9E-D5F6-4707-8DCB-CCF8A2E2E99E}" srcOrd="2" destOrd="0" parTransId="{056BD675-AD3D-4246-A178-9E7822C24115}" sibTransId="{35406C40-800B-4217-99B2-2BB752944C30}"/>
    <dgm:cxn modelId="{F242C828-E91A-40E7-9B3C-51ACC092F5F5}" type="presOf" srcId="{3DA7FD9E-D5F6-4707-8DCB-CCF8A2E2E99E}" destId="{598A1AA5-71AE-44C4-92DC-98FE41B3B66A}" srcOrd="0" destOrd="0" presId="urn:microsoft.com/office/officeart/2005/8/layout/vList6"/>
    <dgm:cxn modelId="{229B04AC-42CF-4696-A6E3-8820B145CAD8}" srcId="{3DA7FD9E-D5F6-4707-8DCB-CCF8A2E2E99E}" destId="{AAA3DD6C-1183-42D6-A161-FD3D815EA382}" srcOrd="1" destOrd="0" parTransId="{341766CA-C7DE-43F9-9977-15D3DA0D81DE}" sibTransId="{08582D5F-269D-48DA-8B28-44386A7C387B}"/>
    <dgm:cxn modelId="{77F46F20-F218-4CED-A8CA-F0521C00C9E2}" srcId="{C350E8F2-B5CE-4917-8E2D-1E5A990399C5}" destId="{7BE97963-EC26-4828-B6DF-9AAE5FF4907F}" srcOrd="0" destOrd="0" parTransId="{B145AF7A-324D-4260-9A54-5591BB06F7B1}" sibTransId="{79356F3E-6DED-4CFC-B0B0-EDE9404B965F}"/>
    <dgm:cxn modelId="{24CD32CC-E242-4B07-A3F9-8ACE8DA9EFF9}" type="presOf" srcId="{2ED21B3A-E023-4EA4-83C4-CBE73B1E7B64}" destId="{C67791E7-6803-43E5-947C-89988D79B373}" srcOrd="0" destOrd="0" presId="urn:microsoft.com/office/officeart/2005/8/layout/vList6"/>
    <dgm:cxn modelId="{A3938061-E90B-4B5C-B82A-50718822B833}" type="presOf" srcId="{AAA3DD6C-1183-42D6-A161-FD3D815EA382}" destId="{7C2B585A-7DE9-4FDD-9002-89E2C451AD0B}" srcOrd="0" destOrd="1" presId="urn:microsoft.com/office/officeart/2005/8/layout/vList6"/>
    <dgm:cxn modelId="{64B88749-B09A-4E83-B4E5-6964E4C16D86}" srcId="{821E4A08-3784-47A1-B5CD-7F5B14D001C6}" destId="{A3F34744-AD26-4A0B-A422-2B69200A518E}" srcOrd="4" destOrd="0" parTransId="{4E7CB39C-6101-4B1A-9EB0-E25F58D3B9BA}" sibTransId="{FE9272C7-0A9B-47E5-A39B-3F60F404300D}"/>
    <dgm:cxn modelId="{6ADC721A-1B73-4D63-8128-9CC412DB6253}" srcId="{A3F34744-AD26-4A0B-A422-2B69200A518E}" destId="{2ED21B3A-E023-4EA4-83C4-CBE73B1E7B64}" srcOrd="0" destOrd="0" parTransId="{AD74EC6B-98CD-4136-BC38-B6F50CCD5185}" sibTransId="{93B108D9-9001-4439-BFF9-229053BC0226}"/>
    <dgm:cxn modelId="{FF430D5F-D2C2-4B57-ACA7-F7E0EBCF077C}" type="presOf" srcId="{C350E8F2-B5CE-4917-8E2D-1E5A990399C5}" destId="{F6F5875A-5894-4F66-8A2A-003D49B53C45}" srcOrd="0" destOrd="0" presId="urn:microsoft.com/office/officeart/2005/8/layout/vList6"/>
    <dgm:cxn modelId="{F5C02E17-AB58-4AB4-83D5-F2F97B6D803E}" type="presOf" srcId="{A3F34744-AD26-4A0B-A422-2B69200A518E}" destId="{A7046361-AEC6-4A15-B167-BEF17602D187}" srcOrd="0" destOrd="0" presId="urn:microsoft.com/office/officeart/2005/8/layout/vList6"/>
    <dgm:cxn modelId="{5749F309-546E-4871-904E-28BD07C66349}" type="presOf" srcId="{D42BE0A0-0488-49FD-9358-93AC1DEC9B64}" destId="{7C2B585A-7DE9-4FDD-9002-89E2C451AD0B}" srcOrd="0" destOrd="0" presId="urn:microsoft.com/office/officeart/2005/8/layout/vList6"/>
    <dgm:cxn modelId="{BDE5B229-6F7B-4258-9377-B8DE41B87D0D}" srcId="{2661A547-9612-4109-847C-F0D7A1F111DD}" destId="{18290850-458A-4ED8-91C7-E6457825557D}" srcOrd="0" destOrd="0" parTransId="{1DEEB82E-AFD5-4A58-A136-96027974335F}" sibTransId="{D98DF039-5129-4DA0-BCF4-8750FD03F56C}"/>
    <dgm:cxn modelId="{C79B628E-9F20-48E5-A581-C73F406FE31D}" type="presOf" srcId="{184C228E-56E0-42A6-A1BC-3908746CCC4B}" destId="{19780490-F2DD-4FE7-BF41-65C9A1533916}" srcOrd="0" destOrd="0" presId="urn:microsoft.com/office/officeart/2005/8/layout/vList6"/>
    <dgm:cxn modelId="{F8468B7B-363F-45CC-91CC-1306D93A9D0C}" srcId="{821E4A08-3784-47A1-B5CD-7F5B14D001C6}" destId="{C350E8F2-B5CE-4917-8E2D-1E5A990399C5}" srcOrd="5" destOrd="0" parTransId="{C70BBC96-C90D-4D54-B15A-CD7AD69947FB}" sibTransId="{5933C3AE-F52A-4C7A-A9F0-96D5CF4465D0}"/>
    <dgm:cxn modelId="{6079CA33-E4DA-465A-9ACD-6AFED553F19F}" type="presOf" srcId="{19CA69FA-858D-44E6-88F4-26855337EE69}" destId="{E9499E84-2735-4C5D-9B34-D963BC8C9B4E}" srcOrd="0" destOrd="1" presId="urn:microsoft.com/office/officeart/2005/8/layout/vList6"/>
    <dgm:cxn modelId="{709BC12F-5832-42AA-A0B1-DED4807DCC47}" srcId="{3DA7FD9E-D5F6-4707-8DCB-CCF8A2E2E99E}" destId="{D42BE0A0-0488-49FD-9358-93AC1DEC9B64}" srcOrd="0" destOrd="0" parTransId="{D4F6A652-629F-41DF-BD20-BEDFDBFF7C80}" sibTransId="{BE9D0B60-00FF-473D-9E9D-95FD4F145717}"/>
    <dgm:cxn modelId="{F6F2D4D8-C196-452E-9F32-180D2D928030}" srcId="{821E4A08-3784-47A1-B5CD-7F5B14D001C6}" destId="{2661A547-9612-4109-847C-F0D7A1F111DD}" srcOrd="0" destOrd="0" parTransId="{C5DB30E5-F9A8-4DF7-9857-91071F51BE49}" sibTransId="{225B2E47-EBE1-4528-95DF-29C23427778F}"/>
    <dgm:cxn modelId="{8E5BA6A0-B536-4603-AF3A-F7FDC9832AAE}" type="presOf" srcId="{2661A547-9612-4109-847C-F0D7A1F111DD}" destId="{D3EE2608-1D13-4A77-8153-030C456F516B}" srcOrd="0" destOrd="0" presId="urn:microsoft.com/office/officeart/2005/8/layout/vList6"/>
    <dgm:cxn modelId="{3566731C-CED5-4832-A595-ED661B266966}" srcId="{821E4A08-3784-47A1-B5CD-7F5B14D001C6}" destId="{184C228E-56E0-42A6-A1BC-3908746CCC4B}" srcOrd="1" destOrd="0" parTransId="{A29E0B1C-6ED7-44B9-A57F-AE65837D0541}" sibTransId="{91CB2972-3CAD-4771-BEDB-B16179E1641B}"/>
    <dgm:cxn modelId="{85F51C36-348F-4C98-B3A7-9927BAFFE58A}" type="presOf" srcId="{18290850-458A-4ED8-91C7-E6457825557D}" destId="{21A5C8B9-6E86-4222-A3DC-2BB5BDB46D4A}" srcOrd="0" destOrd="0" presId="urn:microsoft.com/office/officeart/2005/8/layout/vList6"/>
    <dgm:cxn modelId="{972AE4B5-C4C3-41CE-9F82-76FA1C230703}" type="presOf" srcId="{3B011ED1-D698-4AEB-81AC-4C71BBF19618}" destId="{1AC3F366-5F9D-4592-B39B-459D43AFE0ED}" srcOrd="0" destOrd="0" presId="urn:microsoft.com/office/officeart/2005/8/layout/vList6"/>
    <dgm:cxn modelId="{06607618-9F62-4F57-9C00-998EBDC6B554}" type="presOf" srcId="{A0180245-C0E6-4D5E-AAD5-FE96FF7A22E8}" destId="{3B68BAC6-6AF7-4873-8DC9-4CAE89CDA596}" srcOrd="0" destOrd="0" presId="urn:microsoft.com/office/officeart/2005/8/layout/vList6"/>
    <dgm:cxn modelId="{375AD475-24BD-49A5-A4D3-D2509CE58A6C}" srcId="{2661A547-9612-4109-847C-F0D7A1F111DD}" destId="{F6CA1153-ECEE-4C8C-8E5D-8994C2A76FE4}" srcOrd="1" destOrd="0" parTransId="{2DEE05BB-FDA2-4C88-8F77-1F91493A1E9D}" sibTransId="{5CEC7DA1-19BC-4DD6-8D8F-F33207C38FF5}"/>
    <dgm:cxn modelId="{E14C2DFB-2EF0-4C74-B8C6-49784EBE1D91}" type="presOf" srcId="{7BE97963-EC26-4828-B6DF-9AAE5FF4907F}" destId="{1D13FD2F-CE52-481E-AC8E-9352B4E2D7C9}" srcOrd="0" destOrd="0" presId="urn:microsoft.com/office/officeart/2005/8/layout/vList6"/>
    <dgm:cxn modelId="{94968E2B-1589-4951-A279-E5B96E7FA589}" type="presOf" srcId="{F6CA1153-ECEE-4C8C-8E5D-8994C2A76FE4}" destId="{21A5C8B9-6E86-4222-A3DC-2BB5BDB46D4A}" srcOrd="0" destOrd="1" presId="urn:microsoft.com/office/officeart/2005/8/layout/vList6"/>
    <dgm:cxn modelId="{ED89F1FF-D589-4E7E-9FA7-D6C772326122}" srcId="{821E4A08-3784-47A1-B5CD-7F5B14D001C6}" destId="{A0180245-C0E6-4D5E-AAD5-FE96FF7A22E8}" srcOrd="3" destOrd="0" parTransId="{3F3FFDEB-2A19-49CB-AB0B-37BD48A65F7B}" sibTransId="{BB150964-BCA7-49F1-909A-5FA1E1F13CA4}"/>
    <dgm:cxn modelId="{1930B5F6-3739-4753-B740-4874C6624461}" type="presParOf" srcId="{2B584BE3-26FE-4481-8E14-E121342B620A}" destId="{735C3333-84D7-48B5-A8E7-4E3BD1DD8FBC}" srcOrd="0" destOrd="0" presId="urn:microsoft.com/office/officeart/2005/8/layout/vList6"/>
    <dgm:cxn modelId="{5E5E8BEA-57F6-45B1-A744-FE5A546D9C5C}" type="presParOf" srcId="{735C3333-84D7-48B5-A8E7-4E3BD1DD8FBC}" destId="{D3EE2608-1D13-4A77-8153-030C456F516B}" srcOrd="0" destOrd="0" presId="urn:microsoft.com/office/officeart/2005/8/layout/vList6"/>
    <dgm:cxn modelId="{EC873EDE-1CF9-4E46-904D-D8F265B75333}" type="presParOf" srcId="{735C3333-84D7-48B5-A8E7-4E3BD1DD8FBC}" destId="{21A5C8B9-6E86-4222-A3DC-2BB5BDB46D4A}" srcOrd="1" destOrd="0" presId="urn:microsoft.com/office/officeart/2005/8/layout/vList6"/>
    <dgm:cxn modelId="{A65872E8-0FBD-446B-8DE9-B32C073AD890}" type="presParOf" srcId="{2B584BE3-26FE-4481-8E14-E121342B620A}" destId="{C7A7657F-3D52-4692-9154-53BAC618E08C}" srcOrd="1" destOrd="0" presId="urn:microsoft.com/office/officeart/2005/8/layout/vList6"/>
    <dgm:cxn modelId="{6B119ED0-F54C-4EA4-B6C2-41D71D76A8DD}" type="presParOf" srcId="{2B584BE3-26FE-4481-8E14-E121342B620A}" destId="{0F7D62BF-E547-49CA-902B-4E5866FB31C2}" srcOrd="2" destOrd="0" presId="urn:microsoft.com/office/officeart/2005/8/layout/vList6"/>
    <dgm:cxn modelId="{85B246FF-6ED8-498C-8609-3F423759DFF4}" type="presParOf" srcId="{0F7D62BF-E547-49CA-902B-4E5866FB31C2}" destId="{19780490-F2DD-4FE7-BF41-65C9A1533916}" srcOrd="0" destOrd="0" presId="urn:microsoft.com/office/officeart/2005/8/layout/vList6"/>
    <dgm:cxn modelId="{9E8D7F49-247F-4E4A-BF3A-9914F457A1CA}" type="presParOf" srcId="{0F7D62BF-E547-49CA-902B-4E5866FB31C2}" destId="{E9499E84-2735-4C5D-9B34-D963BC8C9B4E}" srcOrd="1" destOrd="0" presId="urn:microsoft.com/office/officeart/2005/8/layout/vList6"/>
    <dgm:cxn modelId="{4801921D-896F-42B6-89DB-D3974697ABC7}" type="presParOf" srcId="{2B584BE3-26FE-4481-8E14-E121342B620A}" destId="{5B131886-8184-4D43-934C-CBE7B53CF366}" srcOrd="3" destOrd="0" presId="urn:microsoft.com/office/officeart/2005/8/layout/vList6"/>
    <dgm:cxn modelId="{67BCB15F-AE00-4480-B404-7C0200233336}" type="presParOf" srcId="{2B584BE3-26FE-4481-8E14-E121342B620A}" destId="{B5C6D6F9-C851-419C-876C-B5F5234CD815}" srcOrd="4" destOrd="0" presId="urn:microsoft.com/office/officeart/2005/8/layout/vList6"/>
    <dgm:cxn modelId="{2362B962-4E82-4BED-8B9F-E485D64AC2B1}" type="presParOf" srcId="{B5C6D6F9-C851-419C-876C-B5F5234CD815}" destId="{598A1AA5-71AE-44C4-92DC-98FE41B3B66A}" srcOrd="0" destOrd="0" presId="urn:microsoft.com/office/officeart/2005/8/layout/vList6"/>
    <dgm:cxn modelId="{736D719A-9608-40B4-A78B-3825A0E1F95E}" type="presParOf" srcId="{B5C6D6F9-C851-419C-876C-B5F5234CD815}" destId="{7C2B585A-7DE9-4FDD-9002-89E2C451AD0B}" srcOrd="1" destOrd="0" presId="urn:microsoft.com/office/officeart/2005/8/layout/vList6"/>
    <dgm:cxn modelId="{A5C2C7C0-9499-437B-9EB9-3ED8525FEDDB}" type="presParOf" srcId="{2B584BE3-26FE-4481-8E14-E121342B620A}" destId="{13E69DA8-9F3D-47E0-9342-DF96CA3146D8}" srcOrd="5" destOrd="0" presId="urn:microsoft.com/office/officeart/2005/8/layout/vList6"/>
    <dgm:cxn modelId="{6AD8C98B-F582-4E11-AF59-70F3585EC1C7}" type="presParOf" srcId="{2B584BE3-26FE-4481-8E14-E121342B620A}" destId="{6A2C4BE7-C981-4276-9484-63B15C495193}" srcOrd="6" destOrd="0" presId="urn:microsoft.com/office/officeart/2005/8/layout/vList6"/>
    <dgm:cxn modelId="{99DB1500-7589-4764-B1B5-476D4B1CBE5D}" type="presParOf" srcId="{6A2C4BE7-C981-4276-9484-63B15C495193}" destId="{3B68BAC6-6AF7-4873-8DC9-4CAE89CDA596}" srcOrd="0" destOrd="0" presId="urn:microsoft.com/office/officeart/2005/8/layout/vList6"/>
    <dgm:cxn modelId="{C981DEB9-D4CE-4ED4-8ADA-95B100FCCFF3}" type="presParOf" srcId="{6A2C4BE7-C981-4276-9484-63B15C495193}" destId="{1AC3F366-5F9D-4592-B39B-459D43AFE0ED}" srcOrd="1" destOrd="0" presId="urn:microsoft.com/office/officeart/2005/8/layout/vList6"/>
    <dgm:cxn modelId="{825CA2E8-9B0E-454B-A728-0A5A1001FBB7}" type="presParOf" srcId="{2B584BE3-26FE-4481-8E14-E121342B620A}" destId="{B1DE02F9-8C50-4A1F-91CA-4AFCC8A69314}" srcOrd="7" destOrd="0" presId="urn:microsoft.com/office/officeart/2005/8/layout/vList6"/>
    <dgm:cxn modelId="{EBC91CA1-17C6-4BC7-99C4-A0C25AC860CD}" type="presParOf" srcId="{2B584BE3-26FE-4481-8E14-E121342B620A}" destId="{E6238F9E-841B-4FEA-AE48-DBDF3500B2B1}" srcOrd="8" destOrd="0" presId="urn:microsoft.com/office/officeart/2005/8/layout/vList6"/>
    <dgm:cxn modelId="{A8521A1A-514F-403D-AD62-70A88A5AC675}" type="presParOf" srcId="{E6238F9E-841B-4FEA-AE48-DBDF3500B2B1}" destId="{A7046361-AEC6-4A15-B167-BEF17602D187}" srcOrd="0" destOrd="0" presId="urn:microsoft.com/office/officeart/2005/8/layout/vList6"/>
    <dgm:cxn modelId="{066FF500-D0EF-4DAF-A80F-4E5104C31C9E}" type="presParOf" srcId="{E6238F9E-841B-4FEA-AE48-DBDF3500B2B1}" destId="{C67791E7-6803-43E5-947C-89988D79B373}" srcOrd="1" destOrd="0" presId="urn:microsoft.com/office/officeart/2005/8/layout/vList6"/>
    <dgm:cxn modelId="{46BCE38D-4275-4E6D-955B-0DD79D77E300}" type="presParOf" srcId="{2B584BE3-26FE-4481-8E14-E121342B620A}" destId="{14EB973E-72C4-4160-B61A-0EA818A56D57}" srcOrd="9" destOrd="0" presId="urn:microsoft.com/office/officeart/2005/8/layout/vList6"/>
    <dgm:cxn modelId="{683CC795-9AD3-4D34-93EC-628A12CC12E3}" type="presParOf" srcId="{2B584BE3-26FE-4481-8E14-E121342B620A}" destId="{AE9584A9-0900-498E-8F6A-1B9FD563E6A1}" srcOrd="10" destOrd="0" presId="urn:microsoft.com/office/officeart/2005/8/layout/vList6"/>
    <dgm:cxn modelId="{3F2ABA47-0B56-4600-B6B0-6B8F8B5505FE}" type="presParOf" srcId="{AE9584A9-0900-498E-8F6A-1B9FD563E6A1}" destId="{F6F5875A-5894-4F66-8A2A-003D49B53C45}" srcOrd="0" destOrd="0" presId="urn:microsoft.com/office/officeart/2005/8/layout/vList6"/>
    <dgm:cxn modelId="{C71B7783-B7B1-419F-AA88-23DD7B7B2C92}" type="presParOf" srcId="{AE9584A9-0900-498E-8F6A-1B9FD563E6A1}" destId="{1D13FD2F-CE52-481E-AC8E-9352B4E2D7C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1D721C-663D-46C5-A9C2-D3214919A925}">
      <dsp:nvSpPr>
        <dsp:cNvPr id="0" name=""/>
        <dsp:cNvSpPr/>
      </dsp:nvSpPr>
      <dsp:spPr>
        <a:xfrm>
          <a:off x="1885835" y="1612153"/>
          <a:ext cx="1195840" cy="11958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b="1" kern="1200" dirty="0">
            <a:solidFill>
              <a:srgbClr val="0000FF"/>
            </a:solidFill>
          </a:endParaRPr>
        </a:p>
      </dsp:txBody>
      <dsp:txXfrm>
        <a:off x="2060962" y="1787280"/>
        <a:ext cx="845586" cy="845586"/>
      </dsp:txXfrm>
    </dsp:sp>
    <dsp:sp modelId="{9B86CBD5-A1E9-4C06-B441-AE5F1A5B1925}">
      <dsp:nvSpPr>
        <dsp:cNvPr id="0" name=""/>
        <dsp:cNvSpPr/>
      </dsp:nvSpPr>
      <dsp:spPr>
        <a:xfrm rot="10800000">
          <a:off x="728417" y="2039667"/>
          <a:ext cx="1093759" cy="340814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FFA566-8F6B-48F1-97FE-765A0C3A33B2}">
      <dsp:nvSpPr>
        <dsp:cNvPr id="0" name=""/>
        <dsp:cNvSpPr/>
      </dsp:nvSpPr>
      <dsp:spPr>
        <a:xfrm>
          <a:off x="160393" y="1755654"/>
          <a:ext cx="1136048" cy="908839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solidFill>
                <a:srgbClr val="0000FF"/>
              </a:solidFill>
            </a:rPr>
            <a:t>簽證簡易</a:t>
          </a:r>
          <a:endParaRPr lang="zh-TW" altLang="en-US" sz="1900" b="1" kern="1200" dirty="0">
            <a:solidFill>
              <a:srgbClr val="0000FF"/>
            </a:solidFill>
          </a:endParaRPr>
        </a:p>
      </dsp:txBody>
      <dsp:txXfrm>
        <a:off x="187012" y="1782273"/>
        <a:ext cx="1082810" cy="855601"/>
      </dsp:txXfrm>
    </dsp:sp>
    <dsp:sp modelId="{92694D0C-616F-47B9-859F-F7191DA480B7}">
      <dsp:nvSpPr>
        <dsp:cNvPr id="0" name=""/>
        <dsp:cNvSpPr/>
      </dsp:nvSpPr>
      <dsp:spPr>
        <a:xfrm rot="13500000">
          <a:off x="1082366" y="1185158"/>
          <a:ext cx="1093759" cy="340814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54547E-3DD3-4E09-98B4-790CA44C536D}">
      <dsp:nvSpPr>
        <dsp:cNvPr id="0" name=""/>
        <dsp:cNvSpPr/>
      </dsp:nvSpPr>
      <dsp:spPr>
        <a:xfrm>
          <a:off x="674519" y="514443"/>
          <a:ext cx="1136048" cy="9088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solidFill>
                <a:srgbClr val="0000FF"/>
              </a:solidFill>
            </a:rPr>
            <a:t>基礎設施</a:t>
          </a:r>
          <a:endParaRPr lang="zh-TW" altLang="en-US" sz="1900" b="1" kern="1200" dirty="0">
            <a:solidFill>
              <a:srgbClr val="0000FF"/>
            </a:solidFill>
          </a:endParaRPr>
        </a:p>
      </dsp:txBody>
      <dsp:txXfrm>
        <a:off x="701138" y="541062"/>
        <a:ext cx="1082810" cy="855601"/>
      </dsp:txXfrm>
    </dsp:sp>
    <dsp:sp modelId="{2215A94F-0084-4AF7-982F-7F622E943784}">
      <dsp:nvSpPr>
        <dsp:cNvPr id="0" name=""/>
        <dsp:cNvSpPr/>
      </dsp:nvSpPr>
      <dsp:spPr>
        <a:xfrm rot="16200000">
          <a:off x="1936875" y="831208"/>
          <a:ext cx="1093759" cy="34081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46240-6296-45B6-8808-C166E49F259D}">
      <dsp:nvSpPr>
        <dsp:cNvPr id="0" name=""/>
        <dsp:cNvSpPr/>
      </dsp:nvSpPr>
      <dsp:spPr>
        <a:xfrm>
          <a:off x="1915731" y="317"/>
          <a:ext cx="1136048" cy="908839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solidFill>
                <a:srgbClr val="0000FF"/>
              </a:solidFill>
            </a:rPr>
            <a:t>客源市場</a:t>
          </a:r>
          <a:endParaRPr lang="zh-TW" altLang="en-US" sz="1900" b="1" kern="1200" dirty="0">
            <a:solidFill>
              <a:srgbClr val="0000FF"/>
            </a:solidFill>
          </a:endParaRPr>
        </a:p>
      </dsp:txBody>
      <dsp:txXfrm>
        <a:off x="1942350" y="26936"/>
        <a:ext cx="1082810" cy="855601"/>
      </dsp:txXfrm>
    </dsp:sp>
    <dsp:sp modelId="{982BE184-482D-4EB0-95F1-63364A7A6A67}">
      <dsp:nvSpPr>
        <dsp:cNvPr id="0" name=""/>
        <dsp:cNvSpPr/>
      </dsp:nvSpPr>
      <dsp:spPr>
        <a:xfrm rot="18900000">
          <a:off x="2791384" y="1185158"/>
          <a:ext cx="1093759" cy="340814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84E12B-7511-4EE4-B335-DA385F1491C6}">
      <dsp:nvSpPr>
        <dsp:cNvPr id="0" name=""/>
        <dsp:cNvSpPr/>
      </dsp:nvSpPr>
      <dsp:spPr>
        <a:xfrm>
          <a:off x="3156942" y="514443"/>
          <a:ext cx="1136048" cy="90883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solidFill>
                <a:srgbClr val="0000FF"/>
              </a:solidFill>
            </a:rPr>
            <a:t>觀光資源</a:t>
          </a:r>
          <a:endParaRPr lang="zh-TW" altLang="en-US" sz="1900" b="1" kern="1200" dirty="0">
            <a:solidFill>
              <a:srgbClr val="0000FF"/>
            </a:solidFill>
          </a:endParaRPr>
        </a:p>
      </dsp:txBody>
      <dsp:txXfrm>
        <a:off x="3183561" y="541062"/>
        <a:ext cx="1082810" cy="855601"/>
      </dsp:txXfrm>
    </dsp:sp>
    <dsp:sp modelId="{12768BBE-FA01-4DA6-8AB4-D68EAB63CDC7}">
      <dsp:nvSpPr>
        <dsp:cNvPr id="0" name=""/>
        <dsp:cNvSpPr/>
      </dsp:nvSpPr>
      <dsp:spPr>
        <a:xfrm>
          <a:off x="3145333" y="2039667"/>
          <a:ext cx="1093759" cy="340814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0FBEF9-E55F-4B42-A2EA-F3493D57D430}">
      <dsp:nvSpPr>
        <dsp:cNvPr id="0" name=""/>
        <dsp:cNvSpPr/>
      </dsp:nvSpPr>
      <dsp:spPr>
        <a:xfrm>
          <a:off x="3671068" y="1755654"/>
          <a:ext cx="1136048" cy="90883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solidFill>
                <a:srgbClr val="0000FF"/>
              </a:solidFill>
            </a:rPr>
            <a:t>岸上配套</a:t>
          </a:r>
          <a:endParaRPr lang="zh-TW" altLang="en-US" sz="1900" b="1" kern="1200" dirty="0">
            <a:solidFill>
              <a:srgbClr val="0000FF"/>
            </a:solidFill>
          </a:endParaRPr>
        </a:p>
      </dsp:txBody>
      <dsp:txXfrm>
        <a:off x="3697687" y="1782273"/>
        <a:ext cx="1082810" cy="8556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A5C8B9-6E86-4222-A3DC-2BB5BDB46D4A}">
      <dsp:nvSpPr>
        <dsp:cNvPr id="0" name=""/>
        <dsp:cNvSpPr/>
      </dsp:nvSpPr>
      <dsp:spPr>
        <a:xfrm>
          <a:off x="3542793" y="1328"/>
          <a:ext cx="5314190" cy="9152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b="1" kern="1200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105</a:t>
          </a:r>
          <a:r>
            <a:rPr lang="zh-TW" altLang="en-US" sz="1600" b="1" kern="1200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年總產值約</a:t>
          </a:r>
          <a:r>
            <a:rPr lang="en-US" altLang="zh-TW" sz="1600" b="1" kern="1200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40</a:t>
          </a:r>
          <a:r>
            <a:rPr lang="zh-TW" altLang="en-US" sz="1600" b="1" kern="1200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億元</a:t>
          </a:r>
          <a:r>
            <a:rPr lang="zh-TW" altLang="en-US" sz="1600" b="1" kern="1200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endParaRPr lang="zh-TW" altLang="en-US" sz="1600" b="1" kern="1200" dirty="0">
            <a:solidFill>
              <a:srgbClr val="003399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b="1" kern="1200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kern="1200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年總產值上看</a:t>
          </a:r>
          <a:r>
            <a:rPr lang="zh-TW" altLang="en-US" sz="1600" b="1" kern="1200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約</a:t>
          </a:r>
          <a:r>
            <a:rPr lang="en-US" altLang="zh-TW" sz="1600" b="1" kern="1200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50</a:t>
          </a:r>
          <a:r>
            <a:rPr lang="zh-TW" altLang="en-US" sz="1600" b="1" kern="1200" dirty="0" smtClean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億元</a:t>
          </a:r>
          <a:r>
            <a:rPr lang="zh-TW" altLang="en-US" sz="1600" b="1" kern="1200" dirty="0" smtClean="0">
              <a:solidFill>
                <a:srgbClr val="003399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endParaRPr lang="zh-TW" altLang="en-US" sz="1600" b="1" kern="1200" dirty="0">
            <a:solidFill>
              <a:srgbClr val="003399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42793" y="115739"/>
        <a:ext cx="4970959" cy="686463"/>
      </dsp:txXfrm>
    </dsp:sp>
    <dsp:sp modelId="{D3EE2608-1D13-4A77-8153-030C456F516B}">
      <dsp:nvSpPr>
        <dsp:cNvPr id="0" name=""/>
        <dsp:cNvSpPr/>
      </dsp:nvSpPr>
      <dsp:spPr>
        <a:xfrm>
          <a:off x="0" y="1328"/>
          <a:ext cx="3542793" cy="91528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１</a:t>
          </a:r>
          <a:r>
            <a:rPr kumimoji="1"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. </a:t>
          </a:r>
          <a:r>
            <a:rPr kumimoji="1"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郵輪產業商機再湧現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4680" y="46008"/>
        <a:ext cx="3453433" cy="825924"/>
      </dsp:txXfrm>
    </dsp:sp>
    <dsp:sp modelId="{E9499E84-2735-4C5D-9B34-D963BC8C9B4E}">
      <dsp:nvSpPr>
        <dsp:cNvPr id="0" name=""/>
        <dsp:cNvSpPr/>
      </dsp:nvSpPr>
      <dsp:spPr>
        <a:xfrm>
          <a:off x="3535903" y="1008141"/>
          <a:ext cx="5317590" cy="9330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2143371"/>
            <a:satOff val="-2759"/>
            <a:lumOff val="-21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2143371"/>
              <a:satOff val="-2759"/>
              <a:lumOff val="-2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0" rIns="10160" bIns="2160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旅客及進出港艘次雙成長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30%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旅客突破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100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人次 郵輪超過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艘次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35903" y="1124770"/>
        <a:ext cx="4967703" cy="699773"/>
      </dsp:txXfrm>
    </dsp:sp>
    <dsp:sp modelId="{19780490-F2DD-4FE7-BF41-65C9A1533916}">
      <dsp:nvSpPr>
        <dsp:cNvPr id="0" name=""/>
        <dsp:cNvSpPr/>
      </dsp:nvSpPr>
      <dsp:spPr>
        <a:xfrm>
          <a:off x="3489" y="1017015"/>
          <a:ext cx="3532414" cy="915284"/>
        </a:xfrm>
        <a:prstGeom prst="roundRect">
          <a:avLst/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2. </a:t>
          </a:r>
          <a:r>
            <a:rPr kumimoji="1"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郵輪績效雙成長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8169" y="1061695"/>
        <a:ext cx="3443054" cy="825924"/>
      </dsp:txXfrm>
    </dsp:sp>
    <dsp:sp modelId="{7C2B585A-7DE9-4FDD-9002-89E2C451AD0B}">
      <dsp:nvSpPr>
        <dsp:cNvPr id="0" name=""/>
        <dsp:cNvSpPr/>
      </dsp:nvSpPr>
      <dsp:spPr>
        <a:xfrm>
          <a:off x="3542793" y="2032701"/>
          <a:ext cx="5314190" cy="9152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4286742"/>
            <a:satOff val="-5517"/>
            <a:lumOff val="-43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4286742"/>
              <a:satOff val="-5517"/>
              <a:lumOff val="-4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年旅客數由</a:t>
          </a: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萬人次成長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25%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至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2.5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人次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42793" y="2147112"/>
        <a:ext cx="4970959" cy="686463"/>
      </dsp:txXfrm>
    </dsp:sp>
    <dsp:sp modelId="{598A1AA5-71AE-44C4-92DC-98FE41B3B66A}">
      <dsp:nvSpPr>
        <dsp:cNvPr id="0" name=""/>
        <dsp:cNvSpPr/>
      </dsp:nvSpPr>
      <dsp:spPr>
        <a:xfrm>
          <a:off x="0" y="2032701"/>
          <a:ext cx="3542793" cy="915284"/>
        </a:xfrm>
        <a:prstGeom prst="roundRect">
          <a:avLst/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3. Fly Cruise</a:t>
          </a:r>
          <a:r>
            <a:rPr kumimoji="1"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創新高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4680" y="2077381"/>
        <a:ext cx="3453433" cy="825924"/>
      </dsp:txXfrm>
    </dsp:sp>
    <dsp:sp modelId="{1AC3F366-5F9D-4592-B39B-459D43AFE0ED}">
      <dsp:nvSpPr>
        <dsp:cNvPr id="0" name=""/>
        <dsp:cNvSpPr/>
      </dsp:nvSpPr>
      <dsp:spPr>
        <a:xfrm>
          <a:off x="3542793" y="3039514"/>
          <a:ext cx="5314190" cy="9152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6430112"/>
            <a:satOff val="-8276"/>
            <a:lumOff val="-64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6430112"/>
              <a:satOff val="-8276"/>
              <a:lumOff val="-6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年麗星郵輪達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(105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億新台幣</a:t>
          </a: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年公主遊輪達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新台幣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42793" y="3153925"/>
        <a:ext cx="4970959" cy="686463"/>
      </dsp:txXfrm>
    </dsp:sp>
    <dsp:sp modelId="{3B68BAC6-6AF7-4873-8DC9-4CAE89CDA596}">
      <dsp:nvSpPr>
        <dsp:cNvPr id="0" name=""/>
        <dsp:cNvSpPr/>
      </dsp:nvSpPr>
      <dsp:spPr>
        <a:xfrm>
          <a:off x="0" y="3039514"/>
          <a:ext cx="3542793" cy="915284"/>
        </a:xfrm>
        <a:prstGeom prst="roundRect">
          <a:avLst/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4. </a:t>
          </a:r>
          <a:r>
            <a:rPr kumimoji="1"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郵輪補給</a:t>
          </a: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大躍進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4680" y="3084194"/>
        <a:ext cx="3453433" cy="825924"/>
      </dsp:txXfrm>
    </dsp:sp>
    <dsp:sp modelId="{C67791E7-6803-43E5-947C-89988D79B373}">
      <dsp:nvSpPr>
        <dsp:cNvPr id="0" name=""/>
        <dsp:cNvSpPr/>
      </dsp:nvSpPr>
      <dsp:spPr>
        <a:xfrm>
          <a:off x="3542793" y="4046327"/>
          <a:ext cx="5314190" cy="9152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8573483"/>
            <a:satOff val="-11034"/>
            <a:lumOff val="-86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8573483"/>
              <a:satOff val="-11034"/>
              <a:lumOff val="-8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創造效益：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3.2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億元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收入</a:t>
          </a:r>
          <a:r>
            <a:rPr lang="en-US" altLang="zh-TW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 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1,200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觀光人次 </a:t>
          </a:r>
          <a:r>
            <a:rPr lang="en-US" altLang="zh-TW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 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</a:t>
          </a:r>
          <a:r>
            <a:rPr lang="en-US" altLang="zh-TW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觀光產值</a:t>
          </a:r>
          <a:r>
            <a:rPr lang="en-US" altLang="zh-TW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5800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 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稅收</a:t>
          </a:r>
          <a:r>
            <a:rPr lang="en-US" altLang="zh-TW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+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1,100</a:t>
          </a:r>
          <a:r>
            <a:rPr lang="zh-TW" altLang="en-US" sz="1600" b="1" kern="1200" dirty="0" smtClean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就業機會   </a:t>
          </a:r>
          <a:r>
            <a:rPr lang="zh-TW" altLang="en-US" sz="1000" b="1" kern="1200" dirty="0" smtClean="0">
              <a:solidFill>
                <a:srgbClr val="0066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單位：特許期間</a:t>
          </a:r>
          <a:endParaRPr lang="zh-TW" altLang="en-US" sz="1000" b="1" kern="1200" dirty="0">
            <a:solidFill>
              <a:srgbClr val="0066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42793" y="4160738"/>
        <a:ext cx="4970959" cy="686463"/>
      </dsp:txXfrm>
    </dsp:sp>
    <dsp:sp modelId="{A7046361-AEC6-4A15-B167-BEF17602D187}">
      <dsp:nvSpPr>
        <dsp:cNvPr id="0" name=""/>
        <dsp:cNvSpPr/>
      </dsp:nvSpPr>
      <dsp:spPr>
        <a:xfrm>
          <a:off x="0" y="4046327"/>
          <a:ext cx="3542793" cy="915284"/>
        </a:xfrm>
        <a:prstGeom prst="roundRect">
          <a:avLst/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5. </a:t>
          </a: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澎湖金龍頭新航點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4680" y="4091007"/>
        <a:ext cx="3453433" cy="825924"/>
      </dsp:txXfrm>
    </dsp:sp>
    <dsp:sp modelId="{1D13FD2F-CE52-481E-AC8E-9352B4E2D7C9}">
      <dsp:nvSpPr>
        <dsp:cNvPr id="0" name=""/>
        <dsp:cNvSpPr/>
      </dsp:nvSpPr>
      <dsp:spPr>
        <a:xfrm>
          <a:off x="3542793" y="5053140"/>
          <a:ext cx="5314190" cy="91528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停靠高雄港郵輪艘次</a:t>
          </a: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年預估有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88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艘次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，與</a:t>
          </a: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105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24</a:t>
          </a:r>
          <a:r>
            <a:rPr lang="zh-TW" altLang="en-US" sz="1600" b="1" kern="1200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艘次相比成長超過</a:t>
          </a:r>
          <a:r>
            <a:rPr lang="en-US" altLang="zh-TW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zh-TW" altLang="en-US" sz="16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倍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542793" y="5167551"/>
        <a:ext cx="4970959" cy="686463"/>
      </dsp:txXfrm>
    </dsp:sp>
    <dsp:sp modelId="{F6F5875A-5894-4F66-8A2A-003D49B53C45}">
      <dsp:nvSpPr>
        <dsp:cNvPr id="0" name=""/>
        <dsp:cNvSpPr/>
      </dsp:nvSpPr>
      <dsp:spPr>
        <a:xfrm>
          <a:off x="0" y="5053140"/>
          <a:ext cx="3542793" cy="915284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zh-TW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6. </a:t>
          </a:r>
          <a:r>
            <a:rPr kumimoji="1"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Meiryo UI" pitchFamily="34" charset="-128"/>
            </a:rPr>
            <a:t>高雄郵輪母港展風華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4680" y="5097820"/>
        <a:ext cx="3453433" cy="825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0.40464</cdr:x>
      <cdr:y>0.11525</cdr:y>
    </cdr:from>
    <cdr:to>
      <cdr:x>0.64068</cdr:x>
      <cdr:y>0.48765</cdr:y>
    </cdr:to>
    <cdr:cxnSp macro="">
      <cdr:nvCxnSpPr>
        <cdr:cNvPr id="3" name="直線單箭頭接點 2"/>
        <cdr:cNvCxnSpPr/>
      </cdr:nvCxnSpPr>
      <cdr:spPr>
        <a:xfrm xmlns:a="http://schemas.openxmlformats.org/drawingml/2006/main" flipV="1">
          <a:off x="1728192" y="311985"/>
          <a:ext cx="1008112" cy="1008112"/>
        </a:xfrm>
        <a:prstGeom xmlns:a="http://schemas.openxmlformats.org/drawingml/2006/main" prst="straightConnector1">
          <a:avLst/>
        </a:prstGeom>
        <a:ln xmlns:a="http://schemas.openxmlformats.org/drawingml/2006/main" w="57150">
          <a:solidFill>
            <a:srgbClr val="FF0000"/>
          </a:solidFill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0.87808</cdr:y>
    </cdr:from>
    <cdr:to>
      <cdr:x>0.32034</cdr:x>
      <cdr:y>0.99177</cdr:y>
    </cdr:to>
    <cdr:sp macro="" textlink="">
      <cdr:nvSpPr>
        <cdr:cNvPr id="4" name="文字方塊 10"/>
        <cdr:cNvSpPr txBox="1"/>
      </cdr:nvSpPr>
      <cdr:spPr>
        <a:xfrm xmlns:a="http://schemas.openxmlformats.org/drawingml/2006/main">
          <a:off x="-4499992" y="2376993"/>
          <a:ext cx="1368152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zh-TW"/>
          </a:defPPr>
          <a:lvl1pPr algn="ctr" rtl="0" fontAlgn="base">
            <a:spcBef>
              <a:spcPct val="0"/>
            </a:spcBef>
            <a:spcAft>
              <a:spcPct val="0"/>
            </a:spcAft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1pPr>
          <a:lvl2pPr marL="457200" algn="ctr" rtl="0" fontAlgn="base">
            <a:spcBef>
              <a:spcPct val="0"/>
            </a:spcBef>
            <a:spcAft>
              <a:spcPct val="0"/>
            </a:spcAft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2pPr>
          <a:lvl3pPr marL="914400" algn="ctr" rtl="0" fontAlgn="base">
            <a:spcBef>
              <a:spcPct val="0"/>
            </a:spcBef>
            <a:spcAft>
              <a:spcPct val="0"/>
            </a:spcAft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3pPr>
          <a:lvl4pPr marL="1371600" algn="ctr" rtl="0" fontAlgn="base">
            <a:spcBef>
              <a:spcPct val="0"/>
            </a:spcBef>
            <a:spcAft>
              <a:spcPct val="0"/>
            </a:spcAft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4pPr>
          <a:lvl5pPr marL="1828800" algn="ctr" rtl="0" fontAlgn="base">
            <a:spcBef>
              <a:spcPct val="0"/>
            </a:spcBef>
            <a:spcAft>
              <a:spcPct val="0"/>
            </a:spcAft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sz="1600" kern="1200">
              <a:solidFill>
                <a:srgbClr val="009900"/>
              </a:solidFill>
              <a:latin typeface="Arial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r>
            <a:rPr lang="zh-TW" altLang="en-US" sz="1400" b="1" dirty="0" smtClean="0">
              <a:solidFill>
                <a:schemeClr val="tx1"/>
              </a:solidFill>
              <a:latin typeface="+mn-ea"/>
              <a:ea typeface="+mn-ea"/>
            </a:rPr>
            <a:t>單位</a:t>
          </a:r>
          <a:r>
            <a:rPr lang="en-US" altLang="zh-TW" sz="1400" b="1" dirty="0" smtClean="0">
              <a:solidFill>
                <a:schemeClr val="tx1"/>
              </a:solidFill>
              <a:latin typeface="+mn-ea"/>
              <a:ea typeface="+mn-ea"/>
            </a:rPr>
            <a:t>:</a:t>
          </a:r>
          <a:r>
            <a:rPr lang="zh-TW" altLang="en-US" sz="1400" b="1" dirty="0" smtClean="0">
              <a:solidFill>
                <a:schemeClr val="tx1"/>
              </a:solidFill>
              <a:latin typeface="+mn-ea"/>
              <a:ea typeface="+mn-ea"/>
            </a:rPr>
            <a:t>人次</a:t>
          </a:r>
          <a:endParaRPr lang="zh-TW" altLang="en-US" sz="1400" b="1" dirty="0">
            <a:solidFill>
              <a:schemeClr val="tx1"/>
            </a:solidFill>
            <a:latin typeface="+mn-ea"/>
            <a:ea typeface="+mn-ea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6" cy="496967"/>
          </a:xfrm>
          <a:prstGeom prst="rect">
            <a:avLst/>
          </a:prstGeom>
        </p:spPr>
        <p:txBody>
          <a:bodyPr vert="horz" lIns="91842" tIns="45921" rIns="91842" bIns="4592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6" cy="496967"/>
          </a:xfrm>
          <a:prstGeom prst="rect">
            <a:avLst/>
          </a:prstGeom>
        </p:spPr>
        <p:txBody>
          <a:bodyPr vert="horz" lIns="91842" tIns="45921" rIns="91842" bIns="45921" rtlCol="0"/>
          <a:lstStyle>
            <a:lvl1pPr algn="r">
              <a:defRPr sz="1200"/>
            </a:lvl1pPr>
          </a:lstStyle>
          <a:p>
            <a:fld id="{3586CFA0-C418-4714-8DB6-9F613EF56687}" type="datetimeFigureOut">
              <a:rPr lang="zh-TW" altLang="en-US" smtClean="0"/>
              <a:t>2017/1/26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42" tIns="45921" rIns="91842" bIns="4592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3"/>
          </a:xfrm>
          <a:prstGeom prst="rect">
            <a:avLst/>
          </a:prstGeom>
        </p:spPr>
        <p:txBody>
          <a:bodyPr vert="horz" lIns="91842" tIns="45921" rIns="91842" bIns="45921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1842" tIns="45921" rIns="91842" bIns="4592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842" tIns="45921" rIns="91842" bIns="45921" rtlCol="0" anchor="b"/>
          <a:lstStyle>
            <a:lvl1pPr algn="r">
              <a:defRPr sz="1200"/>
            </a:lvl1pPr>
          </a:lstStyle>
          <a:p>
            <a:fld id="{A37D226B-B4F5-4FB4-8FF9-D8A8015CDA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2202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10F8C-7FE8-4144-8726-56F7A24E8846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8582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10F8C-7FE8-4144-8726-56F7A24E8846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63648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492896"/>
            <a:ext cx="7772400" cy="1398017"/>
          </a:xfrm>
        </p:spPr>
        <p:txBody>
          <a:bodyPr/>
          <a:lstStyle>
            <a:lvl1pPr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 按一下以編輯母片子標題樣式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E3B59-9256-43A5-9D64-E4829ECC5839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BF2D8-E117-4315-B23B-B4D93BFF21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8" name="Picture 10" descr="topbanner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9"/>
            <a:ext cx="914400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2831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467600" cy="936104"/>
          </a:xfrm>
        </p:spPr>
        <p:txBody>
          <a:bodyPr/>
          <a:lstStyle>
            <a:lvl1pPr algn="l"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875AB-81CC-4073-8616-80011C439393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D1817-4D5D-43AD-88C9-86DDC56B50B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3340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9B97C-DC38-4999-AC99-5133DFAC9AB4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7286D-C9F0-44CE-887C-45CCC73E7E1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78923621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E53D7-ECC3-46A5-9714-0ED1EAE0360F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E7976-07B3-4470-9C5A-9F0253FADD2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115081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4FFF9-BA42-4B64-BD1A-BF9BC43E1BE4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E545-17BA-44D6-B729-B87644E374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98651572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7ADDD-10D1-4F99-8E41-6926BB1B8BF4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01558-F16E-4400-8345-600C3678A5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122051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85AD3-AF10-4778-9248-493260668777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3B769-0C42-4763-8305-C357D79A0D7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026749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1AF94-F2A1-4C57-890F-CF70863C07CC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2EB67-291C-4267-AB99-11C7DBEA3C2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8392176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A3BEE-B1BB-4611-97C5-F769A4C9173B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3BE76-6CEA-4973-9F9F-5F4E7997702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4095579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3791C-2F6D-494E-97CD-76DFAAF4236E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EA4D7-01C4-4368-BE84-1F8F2AFFA4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36417697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08755-DD5E-4662-8E94-1420916DC0FC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9FB9C-28E8-4F42-A610-C1BDC4189B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12832103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FCFB5-B97E-4B35-BC7D-8F863581EE29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25797-D89C-44D3-ACBA-7BF6EE3A896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56073695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1_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CA626-19D9-4C9C-894E-65FC3A8D4AED}" type="datetime1">
              <a:rPr lang="zh-TW" altLang="en-US" smtClean="0"/>
              <a:pPr>
                <a:defRPr/>
              </a:pPr>
              <a:t>2017/1/26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E7E43-0354-434A-A52B-8AFA299E15C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411041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G:\usr\ching\7.品管圈＆自行研究 &amp; 台中港季刊\簡報範本\General\Sky\05.jpg"/>
          <p:cNvPicPr>
            <a:picLocks noChangeAspect="1" noChangeArrowheads="1"/>
          </p:cNvPicPr>
          <p:nvPr userDrawn="1"/>
        </p:nvPicPr>
        <p:blipFill>
          <a:blip r:embed="rId15"/>
          <a:srcRect t="18863"/>
          <a:stretch>
            <a:fillRect/>
          </a:stretch>
        </p:blipFill>
        <p:spPr bwMode="auto">
          <a:xfrm>
            <a:off x="0" y="1285875"/>
            <a:ext cx="9144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9"/>
          <p:cNvSpPr>
            <a:spLocks noChangeArrowheads="1"/>
          </p:cNvSpPr>
          <p:nvPr userDrawn="1"/>
        </p:nvSpPr>
        <p:spPr bwMode="auto">
          <a:xfrm>
            <a:off x="0" y="1143000"/>
            <a:ext cx="9144000" cy="76200"/>
          </a:xfrm>
          <a:prstGeom prst="rect">
            <a:avLst/>
          </a:prstGeom>
          <a:gradFill rotWithShape="0">
            <a:gsLst>
              <a:gs pos="0">
                <a:srgbClr val="93D1F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en-US" b="0" smtClean="0">
              <a:solidFill>
                <a:prstClr val="black"/>
              </a:solidFill>
            </a:endParaRPr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066800" y="258763"/>
            <a:ext cx="74676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ACFA94-AFD6-4B72-9D52-1B353D04A5F0}" type="datetime1">
              <a:rPr kumimoji="1"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2017/1/26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 b="1">
                <a:solidFill>
                  <a:srgbClr val="000099"/>
                </a:solidFill>
                <a:latin typeface="Impact" pitchFamily="34" charset="0"/>
                <a:ea typeface="標楷體" pitchFamily="65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8DC95A-A419-4C1E-ACCD-7F751D4C80CF}" type="slidenum">
              <a:rPr kumimoji="1" lang="en-US" altLang="zh-TW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TW"/>
          </a:p>
        </p:txBody>
      </p:sp>
      <p:pic>
        <p:nvPicPr>
          <p:cNvPr id="1033" name="Picture 14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441325" y="152400"/>
            <a:ext cx="625475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2648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101558-F16E-4400-8345-600C3678A554}" type="slidenum">
              <a:rPr lang="en-US" altLang="zh-TW" smtClean="0"/>
              <a:pPr>
                <a:defRPr/>
              </a:pPr>
              <a:t>1</a:t>
            </a:fld>
            <a:endParaRPr lang="en-US" altLang="zh-TW" dirty="0"/>
          </a:p>
        </p:txBody>
      </p:sp>
      <p:sp>
        <p:nvSpPr>
          <p:cNvPr id="4" name="標題 1"/>
          <p:cNvSpPr>
            <a:spLocks/>
          </p:cNvSpPr>
          <p:nvPr/>
        </p:nvSpPr>
        <p:spPr bwMode="auto">
          <a:xfrm>
            <a:off x="1158156" y="260648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6FF"/>
              </a:buClr>
              <a:buSzPct val="120000"/>
              <a:buFont typeface="Arial" charset="0"/>
              <a:buNone/>
            </a:pPr>
            <a:r>
              <a:rPr kumimoji="1" lang="zh-TW" altLang="en-US" sz="4000" b="1" dirty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亞洲郵輪市場概況</a:t>
            </a:r>
            <a:endParaRPr kumimoji="1" lang="en-US" altLang="zh-TW" sz="4000" b="1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7" y="1554584"/>
            <a:ext cx="456159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700" y="1524298"/>
            <a:ext cx="3901739" cy="3702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94308" y="3231182"/>
            <a:ext cx="3181547" cy="288925"/>
          </a:xfrm>
          <a:prstGeom prst="rect">
            <a:avLst/>
          </a:prstGeom>
          <a:noFill/>
          <a:ln w="63500">
            <a:solidFill>
              <a:srgbClr val="FF0000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 sz="1600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12394" y="2105737"/>
            <a:ext cx="2952328" cy="243143"/>
          </a:xfrm>
          <a:prstGeom prst="rect">
            <a:avLst/>
          </a:prstGeom>
          <a:noFill/>
          <a:ln w="63500">
            <a:solidFill>
              <a:srgbClr val="FF0000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 sz="1600">
              <a:solidFill>
                <a:prstClr val="white"/>
              </a:solidFill>
            </a:endParaRPr>
          </a:p>
        </p:txBody>
      </p:sp>
      <p:sp>
        <p:nvSpPr>
          <p:cNvPr id="9" name="綵帶 (弧形向上) 8"/>
          <p:cNvSpPr/>
          <p:nvPr/>
        </p:nvSpPr>
        <p:spPr>
          <a:xfrm>
            <a:off x="3487361" y="3104517"/>
            <a:ext cx="1140685" cy="998780"/>
          </a:xfrm>
          <a:prstGeom prst="ellipseRibbon2">
            <a:avLst/>
          </a:prstGeom>
          <a:solidFill>
            <a:srgbClr val="FFFF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600" b="1" dirty="0">
                <a:solidFill>
                  <a:srgbClr val="FF0000"/>
                </a:solidFill>
              </a:rPr>
              <a:t>第</a:t>
            </a:r>
            <a:endParaRPr kumimoji="1" lang="en-US" altLang="zh-TW" sz="1600" b="1" dirty="0">
              <a:solidFill>
                <a:srgbClr val="FF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600" b="1" dirty="0">
                <a:solidFill>
                  <a:srgbClr val="FF0000"/>
                </a:solidFill>
              </a:rPr>
              <a:t>5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600" b="1" dirty="0">
                <a:solidFill>
                  <a:srgbClr val="FF0000"/>
                </a:solidFill>
              </a:rPr>
              <a:t>名</a:t>
            </a:r>
          </a:p>
        </p:txBody>
      </p:sp>
      <p:sp>
        <p:nvSpPr>
          <p:cNvPr id="11" name="綵帶 (弧形向上) 10"/>
          <p:cNvSpPr/>
          <p:nvPr/>
        </p:nvSpPr>
        <p:spPr>
          <a:xfrm>
            <a:off x="7864722" y="2731792"/>
            <a:ext cx="1140685" cy="998780"/>
          </a:xfrm>
          <a:prstGeom prst="ellipseRibbon2">
            <a:avLst/>
          </a:prstGeom>
          <a:solidFill>
            <a:srgbClr val="FFFF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600" b="1" dirty="0">
                <a:solidFill>
                  <a:srgbClr val="FF0000"/>
                </a:solidFill>
              </a:rPr>
              <a:t>第</a:t>
            </a:r>
            <a:endParaRPr kumimoji="1" lang="en-US" altLang="zh-TW" sz="1600" b="1" dirty="0">
              <a:solidFill>
                <a:srgbClr val="FF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600" b="1" dirty="0">
                <a:solidFill>
                  <a:srgbClr val="FF0000"/>
                </a:solidFill>
              </a:rPr>
              <a:t>2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600" b="1" dirty="0">
                <a:solidFill>
                  <a:srgbClr val="FF0000"/>
                </a:solidFill>
              </a:rPr>
              <a:t>名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251520" y="1323751"/>
            <a:ext cx="3924412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 b="1" dirty="0">
                <a:solidFill>
                  <a:srgbClr val="000099"/>
                </a:solidFill>
                <a:latin typeface="微軟正黑體"/>
              </a:rPr>
              <a:t>2016</a:t>
            </a:r>
            <a:r>
              <a:rPr kumimoji="1" lang="zh-TW" altLang="en-US" sz="2400" b="1" dirty="0">
                <a:solidFill>
                  <a:srgbClr val="000099"/>
                </a:solidFill>
                <a:latin typeface="微軟正黑體"/>
              </a:rPr>
              <a:t>年亞洲十大郵輪港口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4891956" y="1323751"/>
            <a:ext cx="3852094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2400" b="1">
                <a:solidFill>
                  <a:srgbClr val="000099"/>
                </a:solidFill>
                <a:latin typeface="+mj-ea"/>
                <a:ea typeface="+mj-ea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dirty="0"/>
              <a:t>2015</a:t>
            </a:r>
            <a:r>
              <a:rPr kumimoji="1" lang="zh-TW" altLang="en-US" dirty="0"/>
              <a:t>年亞洲十大客源市場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2929311" y="4805870"/>
            <a:ext cx="1116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600" b="1" dirty="0">
                <a:solidFill>
                  <a:prstClr val="black"/>
                </a:solidFill>
                <a:latin typeface="Arial" pitchFamily="34" charset="0"/>
                <a:ea typeface="新細明體" pitchFamily="18" charset="-120"/>
              </a:rPr>
              <a:t>單位</a:t>
            </a:r>
            <a:r>
              <a:rPr kumimoji="1" lang="en-US" altLang="zh-TW" sz="1600" b="1" dirty="0">
                <a:solidFill>
                  <a:prstClr val="black"/>
                </a:solidFill>
                <a:latin typeface="Arial" pitchFamily="34" charset="0"/>
                <a:ea typeface="新細明體" pitchFamily="18" charset="-120"/>
              </a:rPr>
              <a:t>:</a:t>
            </a:r>
            <a:r>
              <a:rPr kumimoji="1" lang="zh-TW" altLang="en-US" sz="1600" b="1" dirty="0">
                <a:solidFill>
                  <a:prstClr val="black"/>
                </a:solidFill>
                <a:latin typeface="Arial" pitchFamily="34" charset="0"/>
                <a:ea typeface="新細明體" pitchFamily="18" charset="-120"/>
              </a:rPr>
              <a:t>航次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6448367" y="4630256"/>
            <a:ext cx="2557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/>
              </a:rPr>
              <a:t>單位</a:t>
            </a:r>
            <a:r>
              <a:rPr kumimoji="1" lang="en-US" altLang="zh-TW" sz="1600" b="1" dirty="0">
                <a:solidFill>
                  <a:prstClr val="black"/>
                </a:solidFill>
                <a:latin typeface="微軟正黑體"/>
              </a:rPr>
              <a:t>: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/>
              </a:rPr>
              <a:t>該區域搭郵輪人次</a:t>
            </a:r>
          </a:p>
        </p:txBody>
      </p:sp>
      <p:sp>
        <p:nvSpPr>
          <p:cNvPr id="17" name="圓角矩形 16"/>
          <p:cNvSpPr/>
          <p:nvPr/>
        </p:nvSpPr>
        <p:spPr>
          <a:xfrm>
            <a:off x="126615" y="5144424"/>
            <a:ext cx="8189801" cy="1713576"/>
          </a:xfrm>
          <a:prstGeom prst="roundRect">
            <a:avLst/>
          </a:prstGeom>
          <a:solidFill>
            <a:schemeClr val="bg2">
              <a:alpha val="73000"/>
            </a:schemeClr>
          </a:solidFill>
          <a:ln w="57150">
            <a:solidFill>
              <a:srgbClr val="FFFF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endParaRPr kumimoji="1" lang="en-US" altLang="zh-TW" sz="2400" dirty="0">
              <a:solidFill>
                <a:srgbClr val="000099"/>
              </a:solidFill>
              <a:latin typeface="微軟正黑體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endParaRPr kumimoji="1" lang="en-US" altLang="zh-TW" sz="2400" dirty="0">
              <a:solidFill>
                <a:srgbClr val="000099"/>
              </a:solidFill>
              <a:latin typeface="微軟正黑體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kumimoji="1" lang="zh-TW" altLang="en-US" sz="2000" b="1" dirty="0">
                <a:solidFill>
                  <a:srgbClr val="000099"/>
                </a:solidFill>
                <a:latin typeface="微軟正黑體"/>
              </a:rPr>
              <a:t>依據國際郵輪亞洲郵輪趨勢報告評估</a:t>
            </a:r>
            <a:r>
              <a:rPr kumimoji="1" lang="en-US" altLang="zh-TW" sz="2000" b="1" dirty="0">
                <a:solidFill>
                  <a:srgbClr val="000099"/>
                </a:solidFill>
                <a:latin typeface="微軟正黑體"/>
              </a:rPr>
              <a:t>: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kumimoji="1" lang="en-US" altLang="zh-TW" sz="2000" b="1" dirty="0">
                <a:solidFill>
                  <a:srgbClr val="000099"/>
                </a:solidFill>
                <a:latin typeface="微軟正黑體"/>
              </a:rPr>
              <a:t>2015</a:t>
            </a:r>
            <a:r>
              <a:rPr kumimoji="1" lang="zh-TW" altLang="en-US" sz="2000" b="1" dirty="0">
                <a:solidFill>
                  <a:srgbClr val="000099"/>
                </a:solidFill>
                <a:latin typeface="微軟正黑體"/>
              </a:rPr>
              <a:t>年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台灣為亞洲第二大客源市場，佔比</a:t>
            </a:r>
            <a:r>
              <a:rPr kumimoji="1" lang="en-US" altLang="zh-TW" sz="2000" b="1" dirty="0">
                <a:solidFill>
                  <a:srgbClr val="000099"/>
                </a:solidFill>
              </a:rPr>
              <a:t>11%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，顯示國人搭乘郵輪旅遊風氣，除大陸</a:t>
            </a:r>
            <a:r>
              <a:rPr kumimoji="1" lang="en-US" altLang="zh-TW" sz="2000" b="1" dirty="0">
                <a:solidFill>
                  <a:srgbClr val="000099"/>
                </a:solidFill>
              </a:rPr>
              <a:t>(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佔比</a:t>
            </a:r>
            <a:r>
              <a:rPr kumimoji="1" lang="en-US" altLang="zh-TW" sz="2000" b="1" dirty="0">
                <a:solidFill>
                  <a:srgbClr val="000099"/>
                </a:solidFill>
              </a:rPr>
              <a:t>47.4%)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外，較之亞洲其他國家為盛。</a:t>
            </a:r>
            <a:endParaRPr kumimoji="1" lang="en-US" altLang="zh-TW" sz="2000" b="1" dirty="0">
              <a:solidFill>
                <a:srgbClr val="000099"/>
              </a:solidFill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kumimoji="1" lang="en-US" altLang="zh-TW" sz="2000" b="1" dirty="0">
                <a:solidFill>
                  <a:srgbClr val="000099"/>
                </a:solidFill>
                <a:latin typeface="微軟正黑體"/>
              </a:rPr>
              <a:t>2016</a:t>
            </a:r>
            <a:r>
              <a:rPr kumimoji="1" lang="zh-TW" altLang="en-US" sz="2000" b="1" dirty="0">
                <a:solidFill>
                  <a:srgbClr val="000099"/>
                </a:solidFill>
                <a:latin typeface="微軟正黑體"/>
              </a:rPr>
              <a:t>年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基隆港</a:t>
            </a:r>
            <a:r>
              <a:rPr kumimoji="1" lang="en-US" altLang="zh-TW" sz="2000" b="1" dirty="0">
                <a:solidFill>
                  <a:srgbClr val="000099"/>
                </a:solidFill>
              </a:rPr>
              <a:t>(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預估</a:t>
            </a:r>
            <a:r>
              <a:rPr kumimoji="1" lang="en-US" altLang="zh-TW" sz="2000" b="1" dirty="0">
                <a:solidFill>
                  <a:srgbClr val="000099"/>
                </a:solidFill>
              </a:rPr>
              <a:t>:199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航次、實際</a:t>
            </a:r>
            <a:r>
              <a:rPr kumimoji="1" lang="en-US" altLang="zh-TW" sz="2000" b="1" dirty="0">
                <a:solidFill>
                  <a:srgbClr val="000099"/>
                </a:solidFill>
              </a:rPr>
              <a:t>:219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航次</a:t>
            </a:r>
            <a:r>
              <a:rPr kumimoji="1" lang="en-US" altLang="zh-TW" sz="2000" b="1" dirty="0">
                <a:solidFill>
                  <a:srgbClr val="000099"/>
                </a:solidFill>
              </a:rPr>
              <a:t>)</a:t>
            </a:r>
            <a:r>
              <a:rPr kumimoji="1" lang="zh-TW" altLang="en-US" sz="2000" b="1" dirty="0">
                <a:solidFill>
                  <a:srgbClr val="000099"/>
                </a:solidFill>
              </a:rPr>
              <a:t>為亞洲第五大郵輪港口，足見郵輪業者重視台灣郵輪市場。</a:t>
            </a:r>
            <a:endParaRPr kumimoji="1" lang="en-US" altLang="zh-TW" sz="2400" dirty="0">
              <a:solidFill>
                <a:srgbClr val="000099"/>
              </a:solidFill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endParaRPr kumimoji="1" lang="en-US" altLang="zh-TW" sz="1600" dirty="0">
              <a:solidFill>
                <a:srgbClr val="000099"/>
              </a:solidFill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endParaRPr kumimoji="1" lang="zh-TW" altLang="en-US" sz="1600" dirty="0">
              <a:solidFill>
                <a:srgbClr val="000099"/>
              </a:solidFill>
            </a:endParaRPr>
          </a:p>
        </p:txBody>
      </p:sp>
      <p:sp>
        <p:nvSpPr>
          <p:cNvPr id="15" name="文字方塊 6"/>
          <p:cNvSpPr txBox="1">
            <a:spLocks noChangeArrowheads="1"/>
          </p:cNvSpPr>
          <p:nvPr/>
        </p:nvSpPr>
        <p:spPr bwMode="auto">
          <a:xfrm>
            <a:off x="6337434" y="4975147"/>
            <a:ext cx="280656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TW" sz="1200" dirty="0">
                <a:solidFill>
                  <a:prstClr val="black"/>
                </a:solidFill>
              </a:rPr>
              <a:t>Source: CLIA Asia Cruise Trends 2016</a:t>
            </a:r>
            <a:endParaRPr lang="zh-TW" altLang="en-US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7674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圓角矩形 1"/>
          <p:cNvSpPr/>
          <p:nvPr/>
        </p:nvSpPr>
        <p:spPr>
          <a:xfrm>
            <a:off x="-36512" y="3304558"/>
            <a:ext cx="9180512" cy="3553442"/>
          </a:xfrm>
          <a:prstGeom prst="roundRect">
            <a:avLst/>
          </a:prstGeom>
          <a:solidFill>
            <a:srgbClr val="FFFF99">
              <a:alpha val="71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1600">
              <a:solidFill>
                <a:prstClr val="white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6516216" y="6487120"/>
            <a:ext cx="2133600" cy="365125"/>
          </a:xfrm>
        </p:spPr>
        <p:txBody>
          <a:bodyPr/>
          <a:lstStyle/>
          <a:p>
            <a:pPr>
              <a:defRPr/>
            </a:pPr>
            <a:fld id="{12101558-F16E-4400-8345-600C3678A554}" type="slidenum">
              <a:rPr lang="en-US" altLang="zh-TW" smtClean="0"/>
              <a:pPr>
                <a:defRPr/>
              </a:pPr>
              <a:t>2</a:t>
            </a:fld>
            <a:endParaRPr lang="en-US" altLang="zh-TW" dirty="0"/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221480243"/>
              </p:ext>
            </p:extLst>
          </p:nvPr>
        </p:nvGraphicFramePr>
        <p:xfrm>
          <a:off x="3564929" y="492915"/>
          <a:ext cx="4967511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橢圓 4"/>
          <p:cNvSpPr/>
          <p:nvPr/>
        </p:nvSpPr>
        <p:spPr>
          <a:xfrm>
            <a:off x="5248165" y="1993322"/>
            <a:ext cx="1656184" cy="151166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1600">
              <a:solidFill>
                <a:prstClr val="white"/>
              </a:solidFill>
            </a:endParaRPr>
          </a:p>
        </p:txBody>
      </p:sp>
      <p:pic>
        <p:nvPicPr>
          <p:cNvPr id="4" name="圖片 4" descr="船.png">
            <a:hlinkClick r:id="" action="ppaction://noaction"/>
          </p:cNvPr>
          <p:cNvPicPr>
            <a:picLocks noChangeAspect="1"/>
          </p:cNvPicPr>
          <p:nvPr/>
        </p:nvPicPr>
        <p:blipFill>
          <a:blip r:embed="rId7">
            <a:lum bright="-3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165" y="1670979"/>
            <a:ext cx="1800200" cy="1633579"/>
          </a:xfrm>
          <a:prstGeom prst="rect">
            <a:avLst/>
          </a:prstGeom>
          <a:noFill/>
          <a:ln>
            <a:noFill/>
          </a:ln>
          <a:effectLst>
            <a:outerShdw dist="38100" dir="18900000" algn="b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圓角矩形 8"/>
          <p:cNvSpPr/>
          <p:nvPr/>
        </p:nvSpPr>
        <p:spPr>
          <a:xfrm>
            <a:off x="71331" y="4560515"/>
            <a:ext cx="1680567" cy="1028725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b="1" dirty="0">
                <a:solidFill>
                  <a:prstClr val="white"/>
                </a:solidFill>
              </a:rPr>
              <a:t>港埠收入</a:t>
            </a:r>
            <a:endParaRPr kumimoji="1" lang="en-US" altLang="zh-TW" sz="24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4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旅客服務費、碇泊費、拖船、帶解纜</a:t>
            </a:r>
            <a:r>
              <a:rPr kumimoji="1" lang="en-US" altLang="zh-TW" sz="14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…</a:t>
            </a:r>
            <a:endParaRPr kumimoji="1" lang="zh-TW" altLang="en-US" sz="1400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1751898" y="4237623"/>
            <a:ext cx="1776858" cy="1028725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b="1" dirty="0">
                <a:solidFill>
                  <a:prstClr val="white"/>
                </a:solidFill>
              </a:rPr>
              <a:t>專業服務</a:t>
            </a:r>
            <a:endParaRPr kumimoji="1" lang="en-US" altLang="zh-TW" sz="24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4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船舶代理、領港、給水、加油、旅行社、行銷廣告</a:t>
            </a:r>
            <a:r>
              <a:rPr kumimoji="1" lang="en-US" altLang="zh-TW" sz="14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…</a:t>
            </a:r>
            <a:endParaRPr kumimoji="1" lang="zh-TW" altLang="en-US" sz="1400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3564929" y="3764274"/>
            <a:ext cx="2168971" cy="960687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b="1" dirty="0">
                <a:solidFill>
                  <a:prstClr val="white"/>
                </a:solidFill>
              </a:rPr>
              <a:t>衍生經濟產業</a:t>
            </a:r>
            <a:endParaRPr kumimoji="1" lang="en-US" altLang="zh-TW" sz="2400" b="1" dirty="0">
              <a:solidFill>
                <a:prstClr val="white"/>
              </a:solidFill>
            </a:endParaRPr>
          </a:p>
        </p:txBody>
      </p:sp>
      <p:sp>
        <p:nvSpPr>
          <p:cNvPr id="14" name="流程圖: 程序 13"/>
          <p:cNvSpPr/>
          <p:nvPr/>
        </p:nvSpPr>
        <p:spPr>
          <a:xfrm>
            <a:off x="6181906" y="3764274"/>
            <a:ext cx="1872208" cy="360040"/>
          </a:xfrm>
          <a:prstGeom prst="flowChartProcess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dirty="0">
                <a:solidFill>
                  <a:prstClr val="white"/>
                </a:solidFill>
              </a:rPr>
              <a:t>郵輪補給</a:t>
            </a:r>
          </a:p>
        </p:txBody>
      </p:sp>
      <p:sp>
        <p:nvSpPr>
          <p:cNvPr id="15" name="流程圖: 程序 14"/>
          <p:cNvSpPr/>
          <p:nvPr/>
        </p:nvSpPr>
        <p:spPr>
          <a:xfrm>
            <a:off x="6148747" y="4221542"/>
            <a:ext cx="1872208" cy="360040"/>
          </a:xfrm>
          <a:prstGeom prst="flowChartProcess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dirty="0">
                <a:solidFill>
                  <a:prstClr val="white"/>
                </a:solidFill>
              </a:rPr>
              <a:t>船舶維修</a:t>
            </a:r>
          </a:p>
        </p:txBody>
      </p:sp>
      <p:sp>
        <p:nvSpPr>
          <p:cNvPr id="16" name="流程圖: 程序 15"/>
          <p:cNvSpPr/>
          <p:nvPr/>
        </p:nvSpPr>
        <p:spPr>
          <a:xfrm>
            <a:off x="6169006" y="4764628"/>
            <a:ext cx="1872208" cy="360040"/>
          </a:xfrm>
          <a:prstGeom prst="flowChartProcess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dirty="0">
                <a:solidFill>
                  <a:prstClr val="white"/>
                </a:solidFill>
              </a:rPr>
              <a:t>船員就業</a:t>
            </a:r>
          </a:p>
        </p:txBody>
      </p:sp>
      <p:sp>
        <p:nvSpPr>
          <p:cNvPr id="17" name="流程圖: 程序 16"/>
          <p:cNvSpPr/>
          <p:nvPr/>
        </p:nvSpPr>
        <p:spPr>
          <a:xfrm>
            <a:off x="6169030" y="5229200"/>
            <a:ext cx="1872208" cy="360040"/>
          </a:xfrm>
          <a:prstGeom prst="flowChartProcess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dirty="0">
                <a:solidFill>
                  <a:prstClr val="white"/>
                </a:solidFill>
              </a:rPr>
              <a:t>觀光消費</a:t>
            </a:r>
          </a:p>
        </p:txBody>
      </p:sp>
      <p:sp>
        <p:nvSpPr>
          <p:cNvPr id="23" name="矩形 22"/>
          <p:cNvSpPr/>
          <p:nvPr/>
        </p:nvSpPr>
        <p:spPr>
          <a:xfrm>
            <a:off x="71331" y="2658227"/>
            <a:ext cx="3416321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36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郵輪產業化商機</a:t>
            </a:r>
          </a:p>
        </p:txBody>
      </p:sp>
      <p:cxnSp>
        <p:nvCxnSpPr>
          <p:cNvPr id="31" name="直線接點 30"/>
          <p:cNvCxnSpPr/>
          <p:nvPr/>
        </p:nvCxnSpPr>
        <p:spPr>
          <a:xfrm flipH="1">
            <a:off x="5764495" y="3944294"/>
            <a:ext cx="43156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五邊形 49"/>
          <p:cNvSpPr/>
          <p:nvPr/>
        </p:nvSpPr>
        <p:spPr>
          <a:xfrm>
            <a:off x="2411760" y="5575829"/>
            <a:ext cx="3851919" cy="1196752"/>
          </a:xfrm>
          <a:prstGeom prst="homePlat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1" lang="zh-TW" altLang="en-US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帶動經濟產業發展</a:t>
            </a:r>
            <a:endParaRPr kumimoji="1" lang="en-US" altLang="zh-TW" sz="24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1" lang="zh-TW" altLang="en-US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帶動就業機會</a:t>
            </a:r>
            <a:endParaRPr kumimoji="1" lang="en-US" altLang="zh-TW" sz="24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1" lang="zh-TW" altLang="en-US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增加在地稅收</a:t>
            </a:r>
          </a:p>
        </p:txBody>
      </p:sp>
      <p:cxnSp>
        <p:nvCxnSpPr>
          <p:cNvPr id="51" name="直線接點 50"/>
          <p:cNvCxnSpPr/>
          <p:nvPr/>
        </p:nvCxnSpPr>
        <p:spPr>
          <a:xfrm flipH="1">
            <a:off x="5716699" y="4363956"/>
            <a:ext cx="43156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肘形接點 53"/>
          <p:cNvCxnSpPr/>
          <p:nvPr/>
        </p:nvCxnSpPr>
        <p:spPr>
          <a:xfrm>
            <a:off x="5716699" y="4635816"/>
            <a:ext cx="432048" cy="251573"/>
          </a:xfrm>
          <a:prstGeom prst="bentConnector3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肘形接點 55"/>
          <p:cNvCxnSpPr/>
          <p:nvPr/>
        </p:nvCxnSpPr>
        <p:spPr>
          <a:xfrm>
            <a:off x="5517480" y="4724961"/>
            <a:ext cx="647986" cy="641268"/>
          </a:xfrm>
          <a:prstGeom prst="bentConnector3">
            <a:avLst>
              <a:gd name="adj1" fmla="val 22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9"/>
          <p:cNvSpPr txBox="1">
            <a:spLocks noChangeArrowheads="1"/>
          </p:cNvSpPr>
          <p:nvPr/>
        </p:nvSpPr>
        <p:spPr bwMode="auto">
          <a:xfrm>
            <a:off x="1187624" y="116632"/>
            <a:ext cx="77190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sz="4000" b="1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郵輪產業商機</a:t>
            </a:r>
            <a:endParaRPr lang="zh-TW" altLang="en-US" sz="4000" b="1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116716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93B769-0C42-4763-8305-C357D79A0D7B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sp>
        <p:nvSpPr>
          <p:cNvPr id="4" name="TextBox 9"/>
          <p:cNvSpPr txBox="1">
            <a:spLocks noChangeArrowheads="1"/>
          </p:cNvSpPr>
          <p:nvPr/>
        </p:nvSpPr>
        <p:spPr bwMode="auto">
          <a:xfrm>
            <a:off x="1010444" y="382518"/>
            <a:ext cx="781002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zh-TW"/>
            </a:defPPr>
            <a:lvl1pPr lvl="0" algn="l" eaLnBrk="1" hangingPunct="1">
              <a:spcBef>
                <a:spcPct val="20000"/>
              </a:spcBef>
              <a:buClr>
                <a:srgbClr val="0066FF"/>
              </a:buClr>
              <a:buSzPct val="120000"/>
              <a:buFont typeface="Arial" charset="0"/>
              <a:buNone/>
              <a:defRPr sz="4000" b="1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dirty="0" smtClean="0"/>
              <a:t>臺灣郵輪發展潛力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49192" y="1156868"/>
            <a:ext cx="8758449" cy="20467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l">
              <a:spcAft>
                <a:spcPts val="600"/>
              </a:spcAft>
              <a:buFontTx/>
              <a:buAutoNum type="arabicPeriod"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依據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CLIA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預估，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年全球郵輪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人口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成長率達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5.42%(2400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萬至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2530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推估亞洲郵輪市長將由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13.5%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成長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14.2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 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 algn="l">
              <a:spcAft>
                <a:spcPts val="600"/>
              </a:spcAft>
              <a:buAutoNum type="arabicPeriod"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GDP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預估值將由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1.29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成長至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1.87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，預測將帶動郵輪旅遊消費力之成長。</a:t>
            </a:r>
            <a:endParaRPr lang="zh-TW" altLang="en-US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 algn="l">
              <a:spcAft>
                <a:spcPts val="600"/>
              </a:spcAft>
              <a:buAutoNum type="arabicPeriod"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基隆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、高雄發展母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港加上觀光局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長年於國外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行銷綜效，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年國人及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Fly Cruise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外籍旅客數比例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將由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8:2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，未來持續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成長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5:5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，帶動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Fly 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Cruise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旅客在台消費商機。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(105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年來台旅客達千萬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457200" indent="-457200" algn="l">
              <a:spcAft>
                <a:spcPts val="600"/>
              </a:spcAft>
              <a:buAutoNum type="arabicPeriod"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基隆港及高雄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港因上述因素，未來發展潛力大，商機無窮。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圖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5273500"/>
              </p:ext>
            </p:extLst>
          </p:nvPr>
        </p:nvGraphicFramePr>
        <p:xfrm>
          <a:off x="87108" y="3523806"/>
          <a:ext cx="4666858" cy="3125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1208163" y="6535106"/>
            <a:ext cx="34163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基隆港定期、不定期郵輪艘次及旅客人次</a:t>
            </a:r>
            <a:endParaRPr lang="zh-TW" altLang="en-US" sz="1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8" name="圖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277379"/>
              </p:ext>
            </p:extLst>
          </p:nvPr>
        </p:nvGraphicFramePr>
        <p:xfrm>
          <a:off x="4489659" y="3512352"/>
          <a:ext cx="4464496" cy="3043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文字方塊 9"/>
          <p:cNvSpPr txBox="1"/>
          <p:nvPr/>
        </p:nvSpPr>
        <p:spPr>
          <a:xfrm>
            <a:off x="5438463" y="6555414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4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zh-TW" altLang="en-US" dirty="0">
                <a:solidFill>
                  <a:prstClr val="black"/>
                </a:solidFill>
              </a:rPr>
              <a:t>高雄港不定期郵輪艘次及旅客人次</a:t>
            </a:r>
          </a:p>
        </p:txBody>
      </p:sp>
      <p:cxnSp>
        <p:nvCxnSpPr>
          <p:cNvPr id="9" name="直線單箭頭接點 8"/>
          <p:cNvCxnSpPr/>
          <p:nvPr/>
        </p:nvCxnSpPr>
        <p:spPr>
          <a:xfrm flipV="1">
            <a:off x="1979712" y="4437112"/>
            <a:ext cx="1080120" cy="43204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文字方塊 10"/>
          <p:cNvSpPr txBox="1"/>
          <p:nvPr/>
        </p:nvSpPr>
        <p:spPr>
          <a:xfrm>
            <a:off x="-170386" y="6513360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單位</a:t>
            </a:r>
            <a:r>
              <a:rPr lang="en-US" altLang="zh-TW" sz="1400" b="1" dirty="0" smtClean="0">
                <a:solidFill>
                  <a:schemeClr val="tx1"/>
                </a:solidFill>
                <a:latin typeface="+mn-ea"/>
                <a:ea typeface="+mn-ea"/>
              </a:rPr>
              <a:t>:</a:t>
            </a:r>
            <a:r>
              <a:rPr lang="zh-TW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人次</a:t>
            </a:r>
            <a:endParaRPr lang="zh-TW" altLang="en-US" sz="1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2" name="圓角矩形圖說文字 11"/>
          <p:cNvSpPr/>
          <p:nvPr/>
        </p:nvSpPr>
        <p:spPr>
          <a:xfrm>
            <a:off x="899592" y="3273774"/>
            <a:ext cx="3057500" cy="803298"/>
          </a:xfrm>
          <a:prstGeom prst="wedgeRoundRectCallou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0000FF"/>
                </a:solidFill>
              </a:rPr>
              <a:t>北部豐富觀光資源吸引航商掛靠；台灣最大客源市場吸引航商設置北向母港航線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13" name="圓角矩形圖說文字 12"/>
          <p:cNvSpPr/>
          <p:nvPr/>
        </p:nvSpPr>
        <p:spPr>
          <a:xfrm>
            <a:off x="5825615" y="2708920"/>
            <a:ext cx="3312368" cy="803298"/>
          </a:xfrm>
          <a:prstGeom prst="wedgeRoundRectCallou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0000FF"/>
                </a:solidFill>
              </a:rPr>
              <a:t>南</a:t>
            </a:r>
            <a:r>
              <a:rPr lang="zh-TW" altLang="en-US" b="1" dirty="0" smtClean="0">
                <a:solidFill>
                  <a:srgbClr val="0000FF"/>
                </a:solidFill>
              </a:rPr>
              <a:t>部豐富觀光資源吸引航商掛靠；台灣第二大客源市場吸引航商設置與北向航線區隔之南向母港航線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5519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DB369-86C1-49EA-8FA5-4E5997F6C16C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710787378"/>
              </p:ext>
            </p:extLst>
          </p:nvPr>
        </p:nvGraphicFramePr>
        <p:xfrm>
          <a:off x="107504" y="838306"/>
          <a:ext cx="8856984" cy="5969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9"/>
          <p:cNvSpPr txBox="1">
            <a:spLocks noChangeArrowheads="1"/>
          </p:cNvSpPr>
          <p:nvPr/>
        </p:nvSpPr>
        <p:spPr bwMode="auto">
          <a:xfrm>
            <a:off x="1005591" y="188640"/>
            <a:ext cx="781002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zh-TW"/>
            </a:defPPr>
            <a:lvl1pPr lvl="0" algn="l" eaLnBrk="1" hangingPunct="1">
              <a:spcBef>
                <a:spcPct val="20000"/>
              </a:spcBef>
              <a:buClr>
                <a:srgbClr val="0066FF"/>
              </a:buClr>
              <a:buSzPct val="120000"/>
              <a:buFont typeface="Arial" charset="0"/>
              <a:buNone/>
              <a:defRPr sz="4000" b="1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dirty="0" smtClean="0"/>
              <a:t>亮點目標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133482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763" y="1181565"/>
            <a:ext cx="3168351" cy="42211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0099"/>
                </a:solidFill>
              </a:rPr>
              <a:t>創新開放合作 提升郵輪經濟產值</a:t>
            </a:r>
            <a:endParaRPr lang="zh-TW" altLang="en-US" dirty="0">
              <a:solidFill>
                <a:srgbClr val="000099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101558-F16E-4400-8345-600C3678A554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  <p:grpSp>
        <p:nvGrpSpPr>
          <p:cNvPr id="11" name="群組 10"/>
          <p:cNvGrpSpPr/>
          <p:nvPr/>
        </p:nvGrpSpPr>
        <p:grpSpPr>
          <a:xfrm>
            <a:off x="2692588" y="2580762"/>
            <a:ext cx="1116097" cy="1080120"/>
            <a:chOff x="3963560" y="1034053"/>
            <a:chExt cx="1199319" cy="1199319"/>
          </a:xfrm>
          <a:solidFill>
            <a:schemeClr val="accent6">
              <a:lumMod val="75000"/>
            </a:schemeClr>
          </a:solidFill>
        </p:grpSpPr>
        <p:sp>
          <p:nvSpPr>
            <p:cNvPr id="12" name="橢圓 11"/>
            <p:cNvSpPr/>
            <p:nvPr/>
          </p:nvSpPr>
          <p:spPr>
            <a:xfrm>
              <a:off x="3963560" y="1034053"/>
              <a:ext cx="1199319" cy="119931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橢圓 4"/>
            <p:cNvSpPr/>
            <p:nvPr/>
          </p:nvSpPr>
          <p:spPr>
            <a:xfrm>
              <a:off x="4192865" y="1209688"/>
              <a:ext cx="740707" cy="84804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kern="1200" dirty="0" smtClean="0">
                  <a:solidFill>
                    <a:srgbClr val="0000FF"/>
                  </a:solidFill>
                </a:rPr>
                <a:t>縣市政府</a:t>
              </a:r>
              <a:endParaRPr lang="zh-TW" altLang="en-US" sz="2000" b="1" kern="1200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5" name="群組 14"/>
          <p:cNvGrpSpPr/>
          <p:nvPr/>
        </p:nvGrpSpPr>
        <p:grpSpPr>
          <a:xfrm>
            <a:off x="3980547" y="1513737"/>
            <a:ext cx="1116097" cy="1080120"/>
            <a:chOff x="4069857" y="872957"/>
            <a:chExt cx="1199319" cy="1199319"/>
          </a:xfrm>
          <a:solidFill>
            <a:schemeClr val="accent6">
              <a:lumMod val="75000"/>
            </a:schemeClr>
          </a:solidFill>
        </p:grpSpPr>
        <p:sp>
          <p:nvSpPr>
            <p:cNvPr id="16" name="橢圓 15"/>
            <p:cNvSpPr/>
            <p:nvPr/>
          </p:nvSpPr>
          <p:spPr>
            <a:xfrm>
              <a:off x="4069857" y="872957"/>
              <a:ext cx="1199319" cy="119931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橢圓 4"/>
            <p:cNvSpPr/>
            <p:nvPr/>
          </p:nvSpPr>
          <p:spPr>
            <a:xfrm>
              <a:off x="4245493" y="1048593"/>
              <a:ext cx="848047" cy="848047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kern="1200" dirty="0" smtClean="0">
                  <a:solidFill>
                    <a:srgbClr val="0000FF"/>
                  </a:solidFill>
                </a:rPr>
                <a:t>交通部</a:t>
              </a:r>
              <a:endParaRPr lang="zh-TW" altLang="en-US" sz="2000" b="1" kern="1200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4991876" y="2635028"/>
            <a:ext cx="1116097" cy="1080120"/>
            <a:chOff x="5312389" y="49561"/>
            <a:chExt cx="1199319" cy="1199319"/>
          </a:xfrm>
          <a:solidFill>
            <a:schemeClr val="accent6">
              <a:lumMod val="75000"/>
            </a:schemeClr>
          </a:solidFill>
        </p:grpSpPr>
        <p:sp>
          <p:nvSpPr>
            <p:cNvPr id="19" name="橢圓 18"/>
            <p:cNvSpPr/>
            <p:nvPr/>
          </p:nvSpPr>
          <p:spPr>
            <a:xfrm>
              <a:off x="5312389" y="49561"/>
              <a:ext cx="1199319" cy="119931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橢圓 4"/>
            <p:cNvSpPr/>
            <p:nvPr/>
          </p:nvSpPr>
          <p:spPr>
            <a:xfrm>
              <a:off x="5462590" y="228025"/>
              <a:ext cx="848047" cy="84804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kern="1200" dirty="0" smtClean="0">
                  <a:solidFill>
                    <a:srgbClr val="0000FF"/>
                  </a:solidFill>
                </a:rPr>
                <a:t>港口</a:t>
              </a:r>
              <a:endParaRPr lang="zh-TW" altLang="en-US" sz="2000" b="1" kern="1200" dirty="0">
                <a:solidFill>
                  <a:srgbClr val="0000FF"/>
                </a:solidFill>
              </a:endParaRPr>
            </a:p>
          </p:txBody>
        </p:sp>
      </p:grpSp>
      <p:sp>
        <p:nvSpPr>
          <p:cNvPr id="21" name="圓角矩形 20"/>
          <p:cNvSpPr/>
          <p:nvPr/>
        </p:nvSpPr>
        <p:spPr>
          <a:xfrm>
            <a:off x="1180527" y="5589240"/>
            <a:ext cx="6624735" cy="1137965"/>
          </a:xfrm>
          <a:prstGeom prst="roundRect">
            <a:avLst/>
          </a:prstGeom>
          <a:solidFill>
            <a:srgbClr val="FFC000"/>
          </a:solidFill>
          <a:ln w="57150">
            <a:solidFill>
              <a:srgbClr val="FFFF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>
                <a:solidFill>
                  <a:srgbClr val="0000FF"/>
                </a:solidFill>
              </a:rPr>
              <a:t>台灣品牌競爭力再升級</a:t>
            </a:r>
            <a:endParaRPr lang="zh-TW" altLang="en-US" sz="4000" b="1" dirty="0">
              <a:solidFill>
                <a:srgbClr val="0000FF"/>
              </a:solidFill>
            </a:endParaRPr>
          </a:p>
        </p:txBody>
      </p:sp>
      <p:sp>
        <p:nvSpPr>
          <p:cNvPr id="9" name="向下箭號 8"/>
          <p:cNvSpPr/>
          <p:nvPr/>
        </p:nvSpPr>
        <p:spPr>
          <a:xfrm>
            <a:off x="4033323" y="5306966"/>
            <a:ext cx="540033" cy="564547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115" y="3212976"/>
            <a:ext cx="2397005" cy="1925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標題 1"/>
          <p:cNvSpPr>
            <a:spLocks/>
          </p:cNvSpPr>
          <p:nvPr/>
        </p:nvSpPr>
        <p:spPr bwMode="auto">
          <a:xfrm>
            <a:off x="173806" y="1216710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zh-TW" altLang="en-US" sz="4000" b="1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結</a:t>
            </a:r>
            <a:r>
              <a:rPr lang="zh-TW" altLang="en-US" sz="4000" b="1" dirty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語</a:t>
            </a:r>
            <a:endParaRPr lang="en-US" altLang="zh-TW" sz="4000" b="1" dirty="0" smtClean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06" y="1885971"/>
            <a:ext cx="30059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營運新模式</a:t>
            </a: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、衍生新商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</a:t>
            </a:r>
            <a:endParaRPr lang="en-US" altLang="zh-TW" sz="20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掌握新契機、合作創新局</a:t>
            </a:r>
            <a:endParaRPr lang="zh-TW" altLang="en-US" sz="2000" dirty="0">
              <a:solidFill>
                <a:schemeClr val="tx1"/>
              </a:solidFill>
            </a:endParaRPr>
          </a:p>
        </p:txBody>
      </p:sp>
      <p:sp>
        <p:nvSpPr>
          <p:cNvPr id="24" name="全向箭號 23"/>
          <p:cNvSpPr/>
          <p:nvPr/>
        </p:nvSpPr>
        <p:spPr>
          <a:xfrm>
            <a:off x="3959959" y="2703493"/>
            <a:ext cx="864096" cy="792088"/>
          </a:xfrm>
          <a:prstGeom prst="quadArrow">
            <a:avLst/>
          </a:prstGeom>
          <a:solidFill>
            <a:srgbClr val="0066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5" name="群組 24"/>
          <p:cNvGrpSpPr/>
          <p:nvPr/>
        </p:nvGrpSpPr>
        <p:grpSpPr>
          <a:xfrm>
            <a:off x="3875779" y="3612701"/>
            <a:ext cx="1116097" cy="1080120"/>
            <a:chOff x="4069857" y="872957"/>
            <a:chExt cx="1199319" cy="1199319"/>
          </a:xfrm>
          <a:solidFill>
            <a:schemeClr val="accent6">
              <a:lumMod val="75000"/>
            </a:schemeClr>
          </a:solidFill>
        </p:grpSpPr>
        <p:sp>
          <p:nvSpPr>
            <p:cNvPr id="26" name="橢圓 25"/>
            <p:cNvSpPr/>
            <p:nvPr/>
          </p:nvSpPr>
          <p:spPr>
            <a:xfrm>
              <a:off x="4069857" y="872957"/>
              <a:ext cx="1199319" cy="119931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橢圓 4"/>
            <p:cNvSpPr/>
            <p:nvPr/>
          </p:nvSpPr>
          <p:spPr>
            <a:xfrm>
              <a:off x="4245493" y="1048593"/>
              <a:ext cx="848047" cy="848047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kern="1200" dirty="0" smtClean="0">
                  <a:solidFill>
                    <a:srgbClr val="0000FF"/>
                  </a:solidFill>
                </a:rPr>
                <a:t>相關部會</a:t>
              </a:r>
              <a:endParaRPr lang="zh-TW" altLang="en-US" sz="2000" b="1" kern="1200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52723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9" grpId="0" animBg="1"/>
      <p:bldP spid="4" grpId="0"/>
      <p:bldP spid="24" grpId="0" animBg="1"/>
    </p:bldLst>
  </p:timing>
</p:sld>
</file>

<file path=ppt/theme/theme1.xml><?xml version="1.0" encoding="utf-8"?>
<a:theme xmlns:a="http://schemas.openxmlformats.org/drawingml/2006/main" name="3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Times New Roman"/>
        <a:ea typeface="微軟正黑體"/>
        <a:cs typeface=""/>
      </a:majorFont>
      <a:minorFont>
        <a:latin typeface="Times New Roman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>
          <a:tailEnd type="arrow"/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660</Words>
  <Application>Microsoft Office PowerPoint</Application>
  <PresentationFormat>如螢幕大小 (4:3)</PresentationFormat>
  <Paragraphs>95</Paragraphs>
  <Slides>5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3_自訂設計</vt:lpstr>
      <vt:lpstr>PowerPoint 簡報</vt:lpstr>
      <vt:lpstr>PowerPoint 簡報</vt:lpstr>
      <vt:lpstr>PowerPoint 簡報</vt:lpstr>
      <vt:lpstr>PowerPoint 簡報</vt:lpstr>
      <vt:lpstr>創新開放合作 提升郵輪經濟產值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陳勇嘉</dc:creator>
  <cp:lastModifiedBy>陳勇嘉</cp:lastModifiedBy>
  <cp:revision>5</cp:revision>
  <cp:lastPrinted>2017-01-26T01:29:51Z</cp:lastPrinted>
  <dcterms:created xsi:type="dcterms:W3CDTF">2017-01-25T08:25:09Z</dcterms:created>
  <dcterms:modified xsi:type="dcterms:W3CDTF">2017-01-26T03:03:21Z</dcterms:modified>
</cp:coreProperties>
</file>