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Default Extension="wdp" ContentType="image/vnd.ms-photo"/>
  <Default Extension="vml" ContentType="application/vnd.openxmlformats-officedocument.vmlDrawing"/>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98" r:id="rId2"/>
  </p:sldMasterIdLst>
  <p:notesMasterIdLst>
    <p:notesMasterId r:id="rId14"/>
  </p:notesMasterIdLst>
  <p:handoutMasterIdLst>
    <p:handoutMasterId r:id="rId15"/>
  </p:handoutMasterIdLst>
  <p:sldIdLst>
    <p:sldId id="256" r:id="rId3"/>
    <p:sldId id="257" r:id="rId4"/>
    <p:sldId id="258" r:id="rId5"/>
    <p:sldId id="308" r:id="rId6"/>
    <p:sldId id="369" r:id="rId7"/>
    <p:sldId id="289" r:id="rId8"/>
    <p:sldId id="343" r:id="rId9"/>
    <p:sldId id="345" r:id="rId10"/>
    <p:sldId id="305" r:id="rId11"/>
    <p:sldId id="336" r:id="rId12"/>
    <p:sldId id="261" r:id="rId13"/>
  </p:sldIdLst>
  <p:sldSz cx="9144000" cy="6858000" type="screen4x3"/>
  <p:notesSz cx="6797675" cy="9928225"/>
  <p:defaultTextStyle>
    <a:defPPr>
      <a:defRPr lang="zh-TW"/>
    </a:defPPr>
    <a:lvl1pPr algn="l" rtl="0" fontAlgn="base">
      <a:spcBef>
        <a:spcPct val="0"/>
      </a:spcBef>
      <a:spcAft>
        <a:spcPct val="0"/>
      </a:spcAft>
      <a:defRPr kumimoji="1"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kumimoji="1"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kumimoji="1"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kumimoji="1"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kumimoji="1" kern="1200">
        <a:solidFill>
          <a:schemeClr val="tx1"/>
        </a:solidFill>
        <a:latin typeface="Arial" pitchFamily="34" charset="0"/>
        <a:ea typeface="新細明體" pitchFamily="18" charset="-120"/>
        <a:cs typeface="+mn-cs"/>
      </a:defRPr>
    </a:lvl5pPr>
    <a:lvl6pPr marL="2286000" algn="l" defTabSz="914400" rtl="0" eaLnBrk="1" latinLnBrk="0" hangingPunct="1">
      <a:defRPr kumimoji="1" kern="1200">
        <a:solidFill>
          <a:schemeClr val="tx1"/>
        </a:solidFill>
        <a:latin typeface="Arial" pitchFamily="34" charset="0"/>
        <a:ea typeface="新細明體" pitchFamily="18" charset="-120"/>
        <a:cs typeface="+mn-cs"/>
      </a:defRPr>
    </a:lvl6pPr>
    <a:lvl7pPr marL="2743200" algn="l" defTabSz="914400" rtl="0" eaLnBrk="1" latinLnBrk="0" hangingPunct="1">
      <a:defRPr kumimoji="1" kern="1200">
        <a:solidFill>
          <a:schemeClr val="tx1"/>
        </a:solidFill>
        <a:latin typeface="Arial" pitchFamily="34" charset="0"/>
        <a:ea typeface="新細明體" pitchFamily="18" charset="-120"/>
        <a:cs typeface="+mn-cs"/>
      </a:defRPr>
    </a:lvl7pPr>
    <a:lvl8pPr marL="3200400" algn="l" defTabSz="914400" rtl="0" eaLnBrk="1" latinLnBrk="0" hangingPunct="1">
      <a:defRPr kumimoji="1" kern="1200">
        <a:solidFill>
          <a:schemeClr val="tx1"/>
        </a:solidFill>
        <a:latin typeface="Arial" pitchFamily="34" charset="0"/>
        <a:ea typeface="新細明體" pitchFamily="18" charset="-120"/>
        <a:cs typeface="+mn-cs"/>
      </a:defRPr>
    </a:lvl8pPr>
    <a:lvl9pPr marL="3657600" algn="l" defTabSz="914400" rtl="0" eaLnBrk="1" latinLnBrk="0" hangingPunct="1">
      <a:defRPr kumimoji="1" kern="1200">
        <a:solidFill>
          <a:schemeClr val="tx1"/>
        </a:solidFill>
        <a:latin typeface="Arial" pitchFamily="34" charset="0"/>
        <a:ea typeface="新細明體" pitchFamily="18" charset="-120"/>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0000FF"/>
    <a:srgbClr val="320032"/>
    <a:srgbClr val="660066"/>
    <a:srgbClr val="0066FF"/>
    <a:srgbClr val="E9E5EF"/>
    <a:srgbClr val="FF9933"/>
    <a:srgbClr val="FFCC66"/>
    <a:srgbClr val="FFFF99"/>
    <a:srgbClr val="FF9999"/>
    <a:srgbClr val="D60093"/>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中等深淺樣式 2 - 輔色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6471" autoAdjust="0"/>
  </p:normalViewPr>
  <p:slideViewPr>
    <p:cSldViewPr>
      <p:cViewPr>
        <p:scale>
          <a:sx n="90" d="100"/>
          <a:sy n="90" d="100"/>
        </p:scale>
        <p:origin x="-516" y="-312"/>
      </p:cViewPr>
      <p:guideLst>
        <p:guide orient="horz" pos="2160"/>
        <p:guide pos="2880"/>
      </p:guideLst>
    </p:cSldViewPr>
  </p:slideViewPr>
  <p:outlineViewPr>
    <p:cViewPr>
      <p:scale>
        <a:sx n="33" d="100"/>
        <a:sy n="33" d="100"/>
      </p:scale>
      <p:origin x="0" y="1848"/>
    </p:cViewPr>
  </p:outlineViewPr>
  <p:notesTextViewPr>
    <p:cViewPr>
      <p:scale>
        <a:sx n="400" d="100"/>
        <a:sy n="4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3" y="1"/>
            <a:ext cx="2946400" cy="496412"/>
          </a:xfrm>
          <a:prstGeom prst="rect">
            <a:avLst/>
          </a:prstGeom>
        </p:spPr>
        <p:txBody>
          <a:bodyPr vert="horz" lIns="91702" tIns="45851" rIns="91702" bIns="45851" rtlCol="0"/>
          <a:lstStyle>
            <a:lvl1pPr algn="l">
              <a:defRPr sz="1200"/>
            </a:lvl1pPr>
          </a:lstStyle>
          <a:p>
            <a:endParaRPr lang="zh-TW" altLang="en-US"/>
          </a:p>
        </p:txBody>
      </p:sp>
      <p:sp>
        <p:nvSpPr>
          <p:cNvPr id="3" name="日期版面配置區 2"/>
          <p:cNvSpPr>
            <a:spLocks noGrp="1"/>
          </p:cNvSpPr>
          <p:nvPr>
            <p:ph type="dt" sz="quarter" idx="1"/>
          </p:nvPr>
        </p:nvSpPr>
        <p:spPr>
          <a:xfrm>
            <a:off x="3849691" y="1"/>
            <a:ext cx="2946400" cy="496412"/>
          </a:xfrm>
          <a:prstGeom prst="rect">
            <a:avLst/>
          </a:prstGeom>
        </p:spPr>
        <p:txBody>
          <a:bodyPr vert="horz" lIns="91702" tIns="45851" rIns="91702" bIns="45851" rtlCol="0"/>
          <a:lstStyle>
            <a:lvl1pPr algn="r">
              <a:defRPr sz="1200"/>
            </a:lvl1pPr>
          </a:lstStyle>
          <a:p>
            <a:fld id="{400AEDDA-A980-460E-9F50-BCE5C1BA2192}" type="datetimeFigureOut">
              <a:rPr lang="zh-TW" altLang="en-US" smtClean="0"/>
              <a:pPr/>
              <a:t>2018/1/10</a:t>
            </a:fld>
            <a:endParaRPr lang="zh-TW" altLang="en-US"/>
          </a:p>
        </p:txBody>
      </p:sp>
      <p:sp>
        <p:nvSpPr>
          <p:cNvPr id="4" name="頁尾版面配置區 3"/>
          <p:cNvSpPr>
            <a:spLocks noGrp="1"/>
          </p:cNvSpPr>
          <p:nvPr>
            <p:ph type="ftr" sz="quarter" idx="2"/>
          </p:nvPr>
        </p:nvSpPr>
        <p:spPr>
          <a:xfrm>
            <a:off x="3" y="9430218"/>
            <a:ext cx="2946400" cy="496412"/>
          </a:xfrm>
          <a:prstGeom prst="rect">
            <a:avLst/>
          </a:prstGeom>
        </p:spPr>
        <p:txBody>
          <a:bodyPr vert="horz" lIns="91702" tIns="45851" rIns="91702" bIns="45851"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3849691" y="9430218"/>
            <a:ext cx="2946400" cy="496412"/>
          </a:xfrm>
          <a:prstGeom prst="rect">
            <a:avLst/>
          </a:prstGeom>
        </p:spPr>
        <p:txBody>
          <a:bodyPr vert="horz" lIns="91702" tIns="45851" rIns="91702" bIns="45851" rtlCol="0" anchor="b"/>
          <a:lstStyle>
            <a:lvl1pPr algn="r">
              <a:defRPr sz="1200"/>
            </a:lvl1pPr>
          </a:lstStyle>
          <a:p>
            <a:fld id="{0732A3BA-12B5-4CBB-B549-BA218A1A8020}" type="slidenum">
              <a:rPr lang="zh-TW" altLang="en-US" smtClean="0"/>
              <a:pPr/>
              <a:t>‹#›</a:t>
            </a:fld>
            <a:endParaRPr lang="zh-TW" altLang="en-US"/>
          </a:p>
        </p:txBody>
      </p:sp>
    </p:spTree>
    <p:extLst>
      <p:ext uri="{BB962C8B-B14F-4D97-AF65-F5344CB8AC3E}">
        <p14:creationId xmlns="" xmlns:p14="http://schemas.microsoft.com/office/powerpoint/2010/main" val="18731111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7" y="6"/>
            <a:ext cx="2946400" cy="498475"/>
          </a:xfrm>
          <a:prstGeom prst="rect">
            <a:avLst/>
          </a:prstGeom>
        </p:spPr>
        <p:txBody>
          <a:bodyPr vert="horz" lIns="91340" tIns="45671" rIns="91340" bIns="45671" rtlCol="0"/>
          <a:lstStyle>
            <a:lvl1pPr algn="l" fontAlgn="auto">
              <a:spcBef>
                <a:spcPts val="0"/>
              </a:spcBef>
              <a:spcAft>
                <a:spcPts val="0"/>
              </a:spcAft>
              <a:defRPr kumimoji="0" sz="1200">
                <a:latin typeface="+mn-lt"/>
                <a:ea typeface="+mn-ea"/>
              </a:defRPr>
            </a:lvl1pPr>
          </a:lstStyle>
          <a:p>
            <a:pPr>
              <a:defRPr/>
            </a:pPr>
            <a:endParaRPr lang="zh-TW" altLang="en-US"/>
          </a:p>
        </p:txBody>
      </p:sp>
      <p:sp>
        <p:nvSpPr>
          <p:cNvPr id="3" name="日期版面配置區 2"/>
          <p:cNvSpPr>
            <a:spLocks noGrp="1"/>
          </p:cNvSpPr>
          <p:nvPr>
            <p:ph type="dt" idx="1"/>
          </p:nvPr>
        </p:nvSpPr>
        <p:spPr>
          <a:xfrm>
            <a:off x="3849695" y="6"/>
            <a:ext cx="2946400" cy="498475"/>
          </a:xfrm>
          <a:prstGeom prst="rect">
            <a:avLst/>
          </a:prstGeom>
        </p:spPr>
        <p:txBody>
          <a:bodyPr vert="horz" lIns="91340" tIns="45671" rIns="91340" bIns="45671" rtlCol="0"/>
          <a:lstStyle>
            <a:lvl1pPr algn="r" fontAlgn="auto">
              <a:spcBef>
                <a:spcPts val="0"/>
              </a:spcBef>
              <a:spcAft>
                <a:spcPts val="0"/>
              </a:spcAft>
              <a:defRPr kumimoji="0" sz="1200">
                <a:latin typeface="+mn-lt"/>
                <a:ea typeface="+mn-ea"/>
              </a:defRPr>
            </a:lvl1pPr>
          </a:lstStyle>
          <a:p>
            <a:pPr>
              <a:defRPr/>
            </a:pPr>
            <a:fld id="{46A7C3FF-E107-4691-9AFF-0793C836C93B}" type="datetimeFigureOut">
              <a:rPr lang="zh-TW" altLang="en-US"/>
              <a:pPr>
                <a:defRPr/>
              </a:pPr>
              <a:t>2018/1/10</a:t>
            </a:fld>
            <a:endParaRPr lang="zh-TW" altLang="en-US"/>
          </a:p>
        </p:txBody>
      </p:sp>
      <p:sp>
        <p:nvSpPr>
          <p:cNvPr id="4" name="投影片圖像版面配置區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340" tIns="45671" rIns="91340" bIns="45671" rtlCol="0" anchor="ctr"/>
          <a:lstStyle/>
          <a:p>
            <a:pPr lvl="0"/>
            <a:endParaRPr lang="zh-TW" altLang="en-US" noProof="0"/>
          </a:p>
        </p:txBody>
      </p:sp>
      <p:sp>
        <p:nvSpPr>
          <p:cNvPr id="5" name="備忘稿版面配置區 4"/>
          <p:cNvSpPr>
            <a:spLocks noGrp="1"/>
          </p:cNvSpPr>
          <p:nvPr>
            <p:ph type="body" sz="quarter" idx="3"/>
          </p:nvPr>
        </p:nvSpPr>
        <p:spPr>
          <a:xfrm>
            <a:off x="679457" y="4716470"/>
            <a:ext cx="5438775" cy="4467225"/>
          </a:xfrm>
          <a:prstGeom prst="rect">
            <a:avLst/>
          </a:prstGeom>
        </p:spPr>
        <p:txBody>
          <a:bodyPr vert="horz" lIns="91340" tIns="45671" rIns="91340" bIns="45671" rtlCol="0"/>
          <a:lstStyle/>
          <a:p>
            <a:pPr lvl="0"/>
            <a:r>
              <a:rPr lang="zh-TW" altLang="en-US" noProof="0" smtClean="0"/>
              <a:t>按一下以編輯母片文字樣式</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endParaRPr lang="zh-TW" altLang="en-US" noProof="0"/>
          </a:p>
        </p:txBody>
      </p:sp>
      <p:sp>
        <p:nvSpPr>
          <p:cNvPr id="6" name="頁尾版面配置區 5"/>
          <p:cNvSpPr>
            <a:spLocks noGrp="1"/>
          </p:cNvSpPr>
          <p:nvPr>
            <p:ph type="ftr" sz="quarter" idx="4"/>
          </p:nvPr>
        </p:nvSpPr>
        <p:spPr>
          <a:xfrm>
            <a:off x="7" y="9429756"/>
            <a:ext cx="2946400" cy="496888"/>
          </a:xfrm>
          <a:prstGeom prst="rect">
            <a:avLst/>
          </a:prstGeom>
        </p:spPr>
        <p:txBody>
          <a:bodyPr vert="horz" lIns="91340" tIns="45671" rIns="91340" bIns="45671" rtlCol="0" anchor="b"/>
          <a:lstStyle>
            <a:lvl1pPr algn="l" fontAlgn="auto">
              <a:spcBef>
                <a:spcPts val="0"/>
              </a:spcBef>
              <a:spcAft>
                <a:spcPts val="0"/>
              </a:spcAft>
              <a:defRPr kumimoji="0" sz="1200">
                <a:latin typeface="+mn-lt"/>
                <a:ea typeface="+mn-ea"/>
              </a:defRPr>
            </a:lvl1pPr>
          </a:lstStyle>
          <a:p>
            <a:pPr>
              <a:defRPr/>
            </a:pPr>
            <a:endParaRPr lang="zh-TW" altLang="en-US"/>
          </a:p>
        </p:txBody>
      </p:sp>
      <p:sp>
        <p:nvSpPr>
          <p:cNvPr id="7" name="投影片編號版面配置區 6"/>
          <p:cNvSpPr>
            <a:spLocks noGrp="1"/>
          </p:cNvSpPr>
          <p:nvPr>
            <p:ph type="sldNum" sz="quarter" idx="5"/>
          </p:nvPr>
        </p:nvSpPr>
        <p:spPr>
          <a:xfrm>
            <a:off x="3849695" y="9429756"/>
            <a:ext cx="2946400" cy="496888"/>
          </a:xfrm>
          <a:prstGeom prst="rect">
            <a:avLst/>
          </a:prstGeom>
        </p:spPr>
        <p:txBody>
          <a:bodyPr vert="horz" lIns="91340" tIns="45671" rIns="91340" bIns="45671" rtlCol="0" anchor="b"/>
          <a:lstStyle>
            <a:lvl1pPr algn="r" fontAlgn="auto">
              <a:spcBef>
                <a:spcPts val="0"/>
              </a:spcBef>
              <a:spcAft>
                <a:spcPts val="0"/>
              </a:spcAft>
              <a:defRPr kumimoji="0" sz="1200">
                <a:latin typeface="+mn-lt"/>
                <a:ea typeface="+mn-ea"/>
              </a:defRPr>
            </a:lvl1pPr>
          </a:lstStyle>
          <a:p>
            <a:pPr>
              <a:defRPr/>
            </a:pPr>
            <a:fld id="{907093BB-0FE8-4FDA-A81D-E4E51EF90132}" type="slidenum">
              <a:rPr lang="zh-TW" altLang="en-US"/>
              <a:pPr>
                <a:defRPr/>
              </a:pPr>
              <a:t>‹#›</a:t>
            </a:fld>
            <a:endParaRPr lang="zh-TW" altLang="en-US"/>
          </a:p>
        </p:txBody>
      </p:sp>
    </p:spTree>
    <p:extLst>
      <p:ext uri="{BB962C8B-B14F-4D97-AF65-F5344CB8AC3E}">
        <p14:creationId xmlns="" xmlns:p14="http://schemas.microsoft.com/office/powerpoint/2010/main" val="417835756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33795"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12291" name="投影片編號版面配置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6CE930E-E1DD-450C-AC38-1B8659621A51}" type="slidenum">
              <a:rPr lang="zh-TW" altLang="en-US" smtClean="0"/>
              <a:pPr fontAlgn="base">
                <a:spcBef>
                  <a:spcPct val="0"/>
                </a:spcBef>
                <a:spcAft>
                  <a:spcPct val="0"/>
                </a:spcAft>
                <a:defRPr/>
              </a:pPr>
              <a:t>1</a:t>
            </a:fld>
            <a:endParaRPr lang="en-US" altLang="zh-TW" smtClean="0"/>
          </a:p>
        </p:txBody>
      </p:sp>
    </p:spTree>
    <p:extLst>
      <p:ext uri="{BB962C8B-B14F-4D97-AF65-F5344CB8AC3E}">
        <p14:creationId xmlns="" xmlns:p14="http://schemas.microsoft.com/office/powerpoint/2010/main" val="35787858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34819"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dirty="0" smtClean="0"/>
          </a:p>
        </p:txBody>
      </p:sp>
      <p:sp>
        <p:nvSpPr>
          <p:cNvPr id="14339" name="投影片編號版面配置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89E8D64-236E-4A7C-AFDB-A710CFFC3FAC}" type="slidenum">
              <a:rPr lang="zh-TW" altLang="en-US" smtClean="0"/>
              <a:pPr fontAlgn="base">
                <a:spcBef>
                  <a:spcPct val="0"/>
                </a:spcBef>
                <a:spcAft>
                  <a:spcPct val="0"/>
                </a:spcAft>
                <a:defRPr/>
              </a:pPr>
              <a:t>2</a:t>
            </a:fld>
            <a:endParaRPr lang="en-US" altLang="zh-TW" smtClean="0"/>
          </a:p>
        </p:txBody>
      </p:sp>
    </p:spTree>
    <p:extLst>
      <p:ext uri="{BB962C8B-B14F-4D97-AF65-F5344CB8AC3E}">
        <p14:creationId xmlns="" xmlns:p14="http://schemas.microsoft.com/office/powerpoint/2010/main" val="4918312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35843"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16387" name="投影片編號版面配置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877D8BA-A481-4BA7-BCA0-A1A3AD3CA45D}" type="slidenum">
              <a:rPr lang="zh-TW" altLang="en-US" smtClean="0"/>
              <a:pPr fontAlgn="base">
                <a:spcBef>
                  <a:spcPct val="0"/>
                </a:spcBef>
                <a:spcAft>
                  <a:spcPct val="0"/>
                </a:spcAft>
                <a:defRPr/>
              </a:pPr>
              <a:t>3</a:t>
            </a:fld>
            <a:endParaRPr lang="en-US" altLang="zh-TW" smtClean="0"/>
          </a:p>
        </p:txBody>
      </p:sp>
    </p:spTree>
    <p:extLst>
      <p:ext uri="{BB962C8B-B14F-4D97-AF65-F5344CB8AC3E}">
        <p14:creationId xmlns="" xmlns:p14="http://schemas.microsoft.com/office/powerpoint/2010/main" val="19310404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35843"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16387" name="投影片編號版面配置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877D8BA-A481-4BA7-BCA0-A1A3AD3CA45D}" type="slidenum">
              <a:rPr lang="zh-TW" altLang="en-US" smtClean="0"/>
              <a:pPr fontAlgn="base">
                <a:spcBef>
                  <a:spcPct val="0"/>
                </a:spcBef>
                <a:spcAft>
                  <a:spcPct val="0"/>
                </a:spcAft>
                <a:defRPr/>
              </a:pPr>
              <a:t>4</a:t>
            </a:fld>
            <a:endParaRPr lang="en-US" altLang="zh-TW" smtClean="0"/>
          </a:p>
        </p:txBody>
      </p:sp>
    </p:spTree>
    <p:extLst>
      <p:ext uri="{BB962C8B-B14F-4D97-AF65-F5344CB8AC3E}">
        <p14:creationId xmlns="" xmlns:p14="http://schemas.microsoft.com/office/powerpoint/2010/main" val="19310404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907093BB-0FE8-4FDA-A81D-E4E51EF90132}" type="slidenum">
              <a:rPr lang="zh-TW" altLang="en-US" smtClean="0">
                <a:solidFill>
                  <a:prstClr val="black"/>
                </a:solidFill>
              </a:rPr>
              <a:pPr>
                <a:defRPr/>
              </a:pPr>
              <a:t>5</a:t>
            </a:fld>
            <a:endParaRPr lang="zh-TW" altLang="en-US">
              <a:solidFill>
                <a:prstClr val="black"/>
              </a:solidFill>
            </a:endParaRPr>
          </a:p>
        </p:txBody>
      </p:sp>
    </p:spTree>
    <p:extLst>
      <p:ext uri="{BB962C8B-B14F-4D97-AF65-F5344CB8AC3E}">
        <p14:creationId xmlns:p14="http://schemas.microsoft.com/office/powerpoint/2010/main" xmlns="" val="1202504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投影片圖像版面配置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49155" name="備忘稿版面配置區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34819" name="投影片編號版面配置區 3"/>
          <p:cNvSpPr>
            <a:spLocks noGrp="1"/>
          </p:cNvSpPr>
          <p:nvPr>
            <p:ph type="sldNum" sz="quarter" idx="5"/>
          </p:nvPr>
        </p:nvSpPr>
        <p:spPr bwMode="auto">
          <a:ln>
            <a:miter lim="800000"/>
            <a:headEnd/>
            <a:tailEnd/>
          </a:ln>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69307" indent="-295887" eaLnBrk="0" hangingPunct="0">
              <a:defRPr kumimoji="1">
                <a:solidFill>
                  <a:schemeClr val="tx1"/>
                </a:solidFill>
                <a:latin typeface="Arial" panose="020B0604020202020204" pitchFamily="34" charset="0"/>
                <a:ea typeface="新細明體" panose="02020500000000000000" pitchFamily="18" charset="-120"/>
              </a:defRPr>
            </a:lvl2pPr>
            <a:lvl3pPr marL="1183549" indent="-236710" eaLnBrk="0" hangingPunct="0">
              <a:defRPr kumimoji="1">
                <a:solidFill>
                  <a:schemeClr val="tx1"/>
                </a:solidFill>
                <a:latin typeface="Arial" panose="020B0604020202020204" pitchFamily="34" charset="0"/>
                <a:ea typeface="新細明體" panose="02020500000000000000" pitchFamily="18" charset="-120"/>
              </a:defRPr>
            </a:lvl3pPr>
            <a:lvl4pPr marL="1656968" indent="-236710" eaLnBrk="0" hangingPunct="0">
              <a:defRPr kumimoji="1">
                <a:solidFill>
                  <a:schemeClr val="tx1"/>
                </a:solidFill>
                <a:latin typeface="Arial" panose="020B0604020202020204" pitchFamily="34" charset="0"/>
                <a:ea typeface="新細明體" panose="02020500000000000000" pitchFamily="18" charset="-120"/>
              </a:defRPr>
            </a:lvl4pPr>
            <a:lvl5pPr marL="2130390" indent="-236710" eaLnBrk="0" hangingPunct="0">
              <a:defRPr kumimoji="1">
                <a:solidFill>
                  <a:schemeClr val="tx1"/>
                </a:solidFill>
                <a:latin typeface="Arial" panose="020B0604020202020204" pitchFamily="34" charset="0"/>
                <a:ea typeface="新細明體" panose="02020500000000000000" pitchFamily="18" charset="-120"/>
              </a:defRPr>
            </a:lvl5pPr>
            <a:lvl6pPr marL="2603809" indent="-23671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077228" indent="-23671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550648" indent="-23671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024067" indent="-23671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A5949C78-7BBB-4E1D-96F7-BD6F94BF3905}" type="slidenum">
              <a:rPr kumimoji="0" lang="zh-TW" altLang="en-US">
                <a:latin typeface="Calibri" panose="020F0502020204030204" pitchFamily="34" charset="0"/>
              </a:rPr>
              <a:pPr eaLnBrk="1" hangingPunct="1"/>
              <a:t>6</a:t>
            </a:fld>
            <a:endParaRPr kumimoji="0" lang="en-US" altLang="zh-TW">
              <a:latin typeface="Calibri" panose="020F0502020204030204" pitchFamily="34" charset="0"/>
            </a:endParaRPr>
          </a:p>
        </p:txBody>
      </p:sp>
    </p:spTree>
    <p:extLst>
      <p:ext uri="{BB962C8B-B14F-4D97-AF65-F5344CB8AC3E}">
        <p14:creationId xmlns="" xmlns:p14="http://schemas.microsoft.com/office/powerpoint/2010/main" val="7832251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投影片圖像版面配置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23555" name="備忘稿版面配置區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TW" altLang="en-US" dirty="0" smtClean="0"/>
          </a:p>
        </p:txBody>
      </p:sp>
      <p:sp>
        <p:nvSpPr>
          <p:cNvPr id="4" name="投影片編號版面配置區 3"/>
          <p:cNvSpPr>
            <a:spLocks noGrp="1"/>
          </p:cNvSpPr>
          <p:nvPr>
            <p:ph type="sldNum" sz="quarter" idx="5"/>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69307" indent="-295887" eaLnBrk="0" hangingPunct="0">
              <a:defRPr kumimoji="1">
                <a:solidFill>
                  <a:schemeClr val="tx1"/>
                </a:solidFill>
                <a:latin typeface="Arial" panose="020B0604020202020204" pitchFamily="34" charset="0"/>
                <a:ea typeface="新細明體" panose="02020500000000000000" pitchFamily="18" charset="-120"/>
              </a:defRPr>
            </a:lvl2pPr>
            <a:lvl3pPr marL="1183549" indent="-236710" eaLnBrk="0" hangingPunct="0">
              <a:defRPr kumimoji="1">
                <a:solidFill>
                  <a:schemeClr val="tx1"/>
                </a:solidFill>
                <a:latin typeface="Arial" panose="020B0604020202020204" pitchFamily="34" charset="0"/>
                <a:ea typeface="新細明體" panose="02020500000000000000" pitchFamily="18" charset="-120"/>
              </a:defRPr>
            </a:lvl3pPr>
            <a:lvl4pPr marL="1656968" indent="-236710" eaLnBrk="0" hangingPunct="0">
              <a:defRPr kumimoji="1">
                <a:solidFill>
                  <a:schemeClr val="tx1"/>
                </a:solidFill>
                <a:latin typeface="Arial" panose="020B0604020202020204" pitchFamily="34" charset="0"/>
                <a:ea typeface="新細明體" panose="02020500000000000000" pitchFamily="18" charset="-120"/>
              </a:defRPr>
            </a:lvl4pPr>
            <a:lvl5pPr marL="2130390" indent="-236710" eaLnBrk="0" hangingPunct="0">
              <a:defRPr kumimoji="1">
                <a:solidFill>
                  <a:schemeClr val="tx1"/>
                </a:solidFill>
                <a:latin typeface="Arial" panose="020B0604020202020204" pitchFamily="34" charset="0"/>
                <a:ea typeface="新細明體" panose="02020500000000000000" pitchFamily="18" charset="-120"/>
              </a:defRPr>
            </a:lvl5pPr>
            <a:lvl6pPr marL="2603809" indent="-23671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077228" indent="-23671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550648" indent="-23671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024067" indent="-23671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A801D128-6491-46AC-AAD9-0115CB7779B4}" type="slidenum">
              <a:rPr kumimoji="0" lang="zh-TW" altLang="en-US">
                <a:latin typeface="Calibri" panose="020F0502020204030204" pitchFamily="34" charset="0"/>
              </a:rPr>
              <a:pPr eaLnBrk="1" hangingPunct="1"/>
              <a:t>7</a:t>
            </a:fld>
            <a:endParaRPr kumimoji="0" lang="zh-TW" altLang="en-US">
              <a:latin typeface="Calibri" panose="020F0502020204030204" pitchFamily="34" charset="0"/>
            </a:endParaRPr>
          </a:p>
        </p:txBody>
      </p:sp>
    </p:spTree>
    <p:extLst>
      <p:ext uri="{BB962C8B-B14F-4D97-AF65-F5344CB8AC3E}">
        <p14:creationId xmlns="" xmlns:p14="http://schemas.microsoft.com/office/powerpoint/2010/main" val="36131946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投影片圖像版面配置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23555" name="備忘稿版面配置區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TW" altLang="en-US" dirty="0" smtClean="0"/>
          </a:p>
        </p:txBody>
      </p:sp>
      <p:sp>
        <p:nvSpPr>
          <p:cNvPr id="4" name="投影片編號版面配置區 3"/>
          <p:cNvSpPr>
            <a:spLocks noGrp="1"/>
          </p:cNvSpPr>
          <p:nvPr>
            <p:ph type="sldNum" sz="quarter" idx="5"/>
          </p:nvPr>
        </p:nvSpPr>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69307" indent="-295887" eaLnBrk="0" hangingPunct="0">
              <a:defRPr kumimoji="1">
                <a:solidFill>
                  <a:schemeClr val="tx1"/>
                </a:solidFill>
                <a:latin typeface="Arial" panose="020B0604020202020204" pitchFamily="34" charset="0"/>
                <a:ea typeface="新細明體" panose="02020500000000000000" pitchFamily="18" charset="-120"/>
              </a:defRPr>
            </a:lvl2pPr>
            <a:lvl3pPr marL="1183549" indent="-236710" eaLnBrk="0" hangingPunct="0">
              <a:defRPr kumimoji="1">
                <a:solidFill>
                  <a:schemeClr val="tx1"/>
                </a:solidFill>
                <a:latin typeface="Arial" panose="020B0604020202020204" pitchFamily="34" charset="0"/>
                <a:ea typeface="新細明體" panose="02020500000000000000" pitchFamily="18" charset="-120"/>
              </a:defRPr>
            </a:lvl3pPr>
            <a:lvl4pPr marL="1656968" indent="-236710" eaLnBrk="0" hangingPunct="0">
              <a:defRPr kumimoji="1">
                <a:solidFill>
                  <a:schemeClr val="tx1"/>
                </a:solidFill>
                <a:latin typeface="Arial" panose="020B0604020202020204" pitchFamily="34" charset="0"/>
                <a:ea typeface="新細明體" panose="02020500000000000000" pitchFamily="18" charset="-120"/>
              </a:defRPr>
            </a:lvl4pPr>
            <a:lvl5pPr marL="2130390" indent="-236710" eaLnBrk="0" hangingPunct="0">
              <a:defRPr kumimoji="1">
                <a:solidFill>
                  <a:schemeClr val="tx1"/>
                </a:solidFill>
                <a:latin typeface="Arial" panose="020B0604020202020204" pitchFamily="34" charset="0"/>
                <a:ea typeface="新細明體" panose="02020500000000000000" pitchFamily="18" charset="-120"/>
              </a:defRPr>
            </a:lvl5pPr>
            <a:lvl6pPr marL="2603809" indent="-23671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077228" indent="-23671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550648" indent="-23671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024067" indent="-23671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fld id="{A801D128-6491-46AC-AAD9-0115CB7779B4}" type="slidenum">
              <a:rPr kumimoji="0" lang="zh-TW" altLang="en-US">
                <a:latin typeface="Calibri" panose="020F0502020204030204" pitchFamily="34" charset="0"/>
              </a:rPr>
              <a:pPr eaLnBrk="1" hangingPunct="1"/>
              <a:t>8</a:t>
            </a:fld>
            <a:endParaRPr kumimoji="0" lang="zh-TW" altLang="en-US">
              <a:latin typeface="Calibri" panose="020F0502020204030204" pitchFamily="34" charset="0"/>
            </a:endParaRPr>
          </a:p>
        </p:txBody>
      </p:sp>
    </p:spTree>
    <p:extLst>
      <p:ext uri="{BB962C8B-B14F-4D97-AF65-F5344CB8AC3E}">
        <p14:creationId xmlns="" xmlns:p14="http://schemas.microsoft.com/office/powerpoint/2010/main" val="36131946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907093BB-0FE8-4FDA-A81D-E4E51EF90132}" type="slidenum">
              <a:rPr lang="zh-TW" altLang="en-US" smtClean="0"/>
              <a:pPr>
                <a:defRPr/>
              </a:pPr>
              <a:t>9</a:t>
            </a:fld>
            <a:endParaRPr lang="zh-TW" altLang="en-US"/>
          </a:p>
        </p:txBody>
      </p:sp>
    </p:spTree>
    <p:extLst>
      <p:ext uri="{BB962C8B-B14F-4D97-AF65-F5344CB8AC3E}">
        <p14:creationId xmlns="" xmlns:p14="http://schemas.microsoft.com/office/powerpoint/2010/main" val="40806510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907093BB-0FE8-4FDA-A81D-E4E51EF90132}" type="slidenum">
              <a:rPr lang="zh-TW" altLang="en-US" smtClean="0"/>
              <a:pPr>
                <a:defRPr/>
              </a:pPr>
              <a:t>10</a:t>
            </a:fld>
            <a:endParaRPr lang="zh-TW" altLang="en-US"/>
          </a:p>
        </p:txBody>
      </p:sp>
    </p:spTree>
    <p:extLst>
      <p:ext uri="{BB962C8B-B14F-4D97-AF65-F5344CB8AC3E}">
        <p14:creationId xmlns="" xmlns:p14="http://schemas.microsoft.com/office/powerpoint/2010/main" val="40806510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52227"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2" name="投影片編號版面配置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90841C6-78D4-49B1-8270-EE02180D48B2}" type="slidenum">
              <a:rPr lang="zh-TW" altLang="en-US" smtClean="0"/>
              <a:pPr fontAlgn="base">
                <a:spcBef>
                  <a:spcPct val="0"/>
                </a:spcBef>
                <a:spcAft>
                  <a:spcPct val="0"/>
                </a:spcAft>
                <a:defRPr/>
              </a:pPr>
              <a:t>11</a:t>
            </a:fld>
            <a:endParaRPr lang="en-US" altLang="zh-TW" smtClean="0"/>
          </a:p>
        </p:txBody>
      </p:sp>
    </p:spTree>
    <p:extLst>
      <p:ext uri="{BB962C8B-B14F-4D97-AF65-F5344CB8AC3E}">
        <p14:creationId xmlns="" xmlns:p14="http://schemas.microsoft.com/office/powerpoint/2010/main" val="6995158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Master" Target="../slideMasters/slideMaster1.xml"/><Relationship Id="rId1" Type="http://schemas.openxmlformats.org/officeDocument/2006/relationships/vmlDrawing" Target="../drawings/vmlDrawing1.vml"/><Relationship Id="rId5" Type="http://schemas.openxmlformats.org/officeDocument/2006/relationships/image" Target="../media/image2.png"/><Relationship Id="rId4" Type="http://schemas.openxmlformats.org/officeDocument/2006/relationships/image" Target="../media/image1.jpeg"/></Relationships>
</file>

<file path=ppt/slideLayouts/_rels/slideLayout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vmlDrawing" Target="../drawings/vmlDrawing2.vml"/><Relationship Id="rId5" Type="http://schemas.openxmlformats.org/officeDocument/2006/relationships/image" Target="../media/image2.png"/><Relationship Id="rId4" Type="http://schemas.openxmlformats.org/officeDocument/2006/relationships/image" Target="../media/image1.jpe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normAutofit/>
          </a:bodyPr>
          <a:lstStyle>
            <a:lvl1pPr>
              <a:defRPr sz="4800">
                <a:latin typeface="Arial" panose="020B0604020202020204" pitchFamily="34" charset="0"/>
                <a:cs typeface="Arial" panose="020B0604020202020204" pitchFamily="34" charset="0"/>
              </a:defRPr>
            </a:lvl1pPr>
          </a:lstStyle>
          <a:p>
            <a:r>
              <a:rPr lang="zh-TW" altLang="en-US" dirty="0" smtClean="0"/>
              <a:t>按一下以編輯母片標題樣式</a:t>
            </a:r>
            <a:endParaRPr lang="zh-TW" altLang="en-US" dirty="0"/>
          </a:p>
        </p:txBody>
      </p:sp>
      <p:sp>
        <p:nvSpPr>
          <p:cNvPr id="3" name="副標題 2"/>
          <p:cNvSpPr>
            <a:spLocks noGrp="1"/>
          </p:cNvSpPr>
          <p:nvPr>
            <p:ph type="subTitle" idx="1"/>
          </p:nvPr>
        </p:nvSpPr>
        <p:spPr>
          <a:xfrm>
            <a:off x="1371600" y="4509120"/>
            <a:ext cx="6400800" cy="1584176"/>
          </a:xfrm>
        </p:spPr>
        <p:txBody>
          <a:bodyPr>
            <a:normAutofit/>
          </a:bodyPr>
          <a:lstStyle>
            <a:lvl1pPr marL="0" indent="0" algn="ctr">
              <a:buNone/>
              <a:defRPr sz="2800">
                <a:solidFill>
                  <a:srgbClr val="993300"/>
                </a:solidFill>
                <a:latin typeface="Arial" panose="020B0604020202020204" pitchFamily="34" charset="0"/>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dirty="0" smtClean="0"/>
              <a:t>按一下以編輯母片副標題樣式</a:t>
            </a:r>
            <a:endParaRPr lang="zh-TW" altLang="en-US" dirty="0"/>
          </a:p>
        </p:txBody>
      </p:sp>
      <p:sp>
        <p:nvSpPr>
          <p:cNvPr id="4" name="日期版面配置區 3"/>
          <p:cNvSpPr>
            <a:spLocks noGrp="1"/>
          </p:cNvSpPr>
          <p:nvPr>
            <p:ph type="dt" sz="half" idx="10"/>
          </p:nvPr>
        </p:nvSpPr>
        <p:spPr/>
        <p:txBody>
          <a:bodyPr/>
          <a:lstStyle>
            <a:lvl1pPr>
              <a:defRPr/>
            </a:lvl1pPr>
          </a:lstStyle>
          <a:p>
            <a:pPr>
              <a:defRPr/>
            </a:pPr>
            <a:fld id="{A8D1DA2C-567F-4C62-8440-18CD9EDA7EA5}" type="datetime1">
              <a:rPr lang="zh-TW" altLang="en-US" smtClean="0"/>
              <a:pPr>
                <a:defRPr/>
              </a:pPr>
              <a:t>2018/1/10</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sz="1400"/>
            </a:lvl1pPr>
          </a:lstStyle>
          <a:p>
            <a:pPr>
              <a:defRPr/>
            </a:pPr>
            <a:fld id="{1870D7E3-BCC2-407D-8F21-0B3444D9C955}" type="slidenum">
              <a:rPr lang="zh-TW" altLang="en-US"/>
              <a:pPr>
                <a:defRPr/>
              </a:pPr>
              <a:t>‹#›</a:t>
            </a:fld>
            <a:endParaRPr lang="zh-TW"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pic>
        <p:nvPicPr>
          <p:cNvPr id="5" name="Picture 11" descr="pcc-31"/>
          <p:cNvPicPr>
            <a:picLocks noChangeAspect="1" noChangeArrowheads="1"/>
          </p:cNvPicPr>
          <p:nvPr userDrawn="1"/>
        </p:nvPicPr>
        <p:blipFill>
          <a:blip r:embed="rId2" cstate="print"/>
          <a:srcRect/>
          <a:stretch>
            <a:fillRect/>
          </a:stretch>
        </p:blipFill>
        <p:spPr bwMode="auto">
          <a:xfrm>
            <a:off x="107950" y="115888"/>
            <a:ext cx="3098800" cy="422275"/>
          </a:xfrm>
          <a:prstGeom prst="rect">
            <a:avLst/>
          </a:prstGeom>
          <a:noFill/>
          <a:ln w="9525">
            <a:noFill/>
            <a:miter lim="800000"/>
            <a:headEnd/>
            <a:tailEnd/>
          </a:ln>
        </p:spPr>
      </p:pic>
      <p:pic>
        <p:nvPicPr>
          <p:cNvPr id="6" name="Picture 9" descr="paint"/>
          <p:cNvPicPr>
            <a:picLocks noChangeAspect="1" noChangeArrowheads="1"/>
          </p:cNvPicPr>
          <p:nvPr userDrawn="1"/>
        </p:nvPicPr>
        <p:blipFill>
          <a:blip r:embed="rId3" cstate="print">
            <a:clrChange>
              <a:clrFrom>
                <a:srgbClr val="C0C0C0"/>
              </a:clrFrom>
              <a:clrTo>
                <a:srgbClr val="C0C0C0">
                  <a:alpha val="0"/>
                </a:srgbClr>
              </a:clrTo>
            </a:clrChange>
          </a:blip>
          <a:srcRect/>
          <a:stretch>
            <a:fillRect/>
          </a:stretch>
        </p:blipFill>
        <p:spPr bwMode="auto">
          <a:xfrm>
            <a:off x="647700" y="1052513"/>
            <a:ext cx="8021638" cy="384175"/>
          </a:xfrm>
          <a:prstGeom prst="rect">
            <a:avLst/>
          </a:prstGeom>
          <a:noFill/>
          <a:ln w="9525">
            <a:noFill/>
            <a:miter lim="800000"/>
            <a:headEnd/>
            <a:tailEnd/>
          </a:ln>
        </p:spPr>
      </p:pic>
      <p:sp>
        <p:nvSpPr>
          <p:cNvPr id="2" name="標題 1"/>
          <p:cNvSpPr>
            <a:spLocks noGrp="1"/>
          </p:cNvSpPr>
          <p:nvPr>
            <p:ph type="title"/>
          </p:nvPr>
        </p:nvSpPr>
        <p:spPr>
          <a:xfrm>
            <a:off x="457200" y="346423"/>
            <a:ext cx="8229600" cy="922337"/>
          </a:xfrm>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a:xfrm>
            <a:off x="467544" y="1380008"/>
            <a:ext cx="8229600" cy="4713288"/>
          </a:xfrm>
        </p:spPr>
        <p:txBody>
          <a:bodyPr/>
          <a:lstStyle/>
          <a:p>
            <a:pPr lvl="0"/>
            <a:r>
              <a:rPr lang="zh-TW" altLang="en-US" dirty="0" smtClean="0"/>
              <a:t>按一下以編輯母片文字樣式</a:t>
            </a:r>
          </a:p>
          <a:p>
            <a:pPr lvl="1"/>
            <a:r>
              <a:rPr lang="zh-TW" altLang="en-US" dirty="0" smtClean="0"/>
              <a:t>第二層</a:t>
            </a:r>
          </a:p>
          <a:p>
            <a:pPr lvl="2"/>
            <a:r>
              <a:rPr lang="zh-TW" altLang="en-US" dirty="0" smtClean="0"/>
              <a:t>第三層</a:t>
            </a:r>
            <a:endParaRPr lang="zh-TW" altLang="en-US" dirty="0"/>
          </a:p>
        </p:txBody>
      </p:sp>
      <p:sp>
        <p:nvSpPr>
          <p:cNvPr id="7" name="日期版面配置區 3"/>
          <p:cNvSpPr>
            <a:spLocks noGrp="1"/>
          </p:cNvSpPr>
          <p:nvPr>
            <p:ph type="dt" sz="half" idx="10"/>
          </p:nvPr>
        </p:nvSpPr>
        <p:spPr/>
        <p:txBody>
          <a:bodyPr/>
          <a:lstStyle>
            <a:lvl1pPr>
              <a:defRPr/>
            </a:lvl1pPr>
          </a:lstStyle>
          <a:p>
            <a:pPr>
              <a:defRPr/>
            </a:pPr>
            <a:fld id="{DD879022-A3F0-43D1-82D5-780DAA319E24}" type="datetime1">
              <a:rPr lang="zh-TW" altLang="en-US" smtClean="0"/>
              <a:pPr>
                <a:defRPr/>
              </a:pPr>
              <a:t>2018/1/10</a:t>
            </a:fld>
            <a:endParaRPr lang="zh-TW" altLang="en-US"/>
          </a:p>
        </p:txBody>
      </p:sp>
      <p:sp>
        <p:nvSpPr>
          <p:cNvPr id="8" name="頁尾版面配置區 4"/>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p:cNvSpPr>
            <a:spLocks noGrp="1"/>
          </p:cNvSpPr>
          <p:nvPr>
            <p:ph type="sldNum" sz="quarter" idx="12"/>
          </p:nvPr>
        </p:nvSpPr>
        <p:spPr/>
        <p:txBody>
          <a:bodyPr/>
          <a:lstStyle>
            <a:lvl1pPr>
              <a:defRPr/>
            </a:lvl1pPr>
          </a:lstStyle>
          <a:p>
            <a:pPr>
              <a:defRPr/>
            </a:pPr>
            <a:fld id="{084BCAB5-F4DB-408C-9A30-3D0FB04BD59E}" type="slidenum">
              <a:rPr lang="zh-TW" altLang="en-US"/>
              <a:pPr>
                <a:defRPr/>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graphicFrame>
        <p:nvGraphicFramePr>
          <p:cNvPr id="5" name="Object 16"/>
          <p:cNvGraphicFramePr>
            <a:graphicFrameLocks noChangeAspect="1"/>
          </p:cNvGraphicFramePr>
          <p:nvPr/>
        </p:nvGraphicFramePr>
        <p:xfrm>
          <a:off x="2057400" y="1254125"/>
          <a:ext cx="5203825" cy="5127625"/>
        </p:xfrm>
        <a:graphic>
          <a:graphicData uri="http://schemas.openxmlformats.org/presentationml/2006/ole">
            <p:oleObj spid="_x0000_s58396" name="影像文件" r:id="rId3" imgW="2004447" imgH="1978617" progId="">
              <p:embed/>
            </p:oleObj>
          </a:graphicData>
        </a:graphic>
      </p:graphicFrame>
      <p:pic>
        <p:nvPicPr>
          <p:cNvPr id="6" name="Picture 11" descr="pcc-31"/>
          <p:cNvPicPr>
            <a:picLocks noChangeAspect="1" noChangeArrowheads="1"/>
          </p:cNvPicPr>
          <p:nvPr userDrawn="1"/>
        </p:nvPicPr>
        <p:blipFill>
          <a:blip r:embed="rId4" cstate="print"/>
          <a:srcRect/>
          <a:stretch>
            <a:fillRect/>
          </a:stretch>
        </p:blipFill>
        <p:spPr bwMode="auto">
          <a:xfrm>
            <a:off x="107950" y="115888"/>
            <a:ext cx="3098800" cy="422275"/>
          </a:xfrm>
          <a:prstGeom prst="rect">
            <a:avLst/>
          </a:prstGeom>
          <a:noFill/>
          <a:ln w="9525">
            <a:noFill/>
            <a:miter lim="800000"/>
            <a:headEnd/>
            <a:tailEnd/>
          </a:ln>
        </p:spPr>
      </p:pic>
      <p:pic>
        <p:nvPicPr>
          <p:cNvPr id="7" name="Picture 9" descr="paint"/>
          <p:cNvPicPr>
            <a:picLocks noChangeAspect="1" noChangeArrowheads="1"/>
          </p:cNvPicPr>
          <p:nvPr userDrawn="1"/>
        </p:nvPicPr>
        <p:blipFill>
          <a:blip r:embed="rId5" cstate="print">
            <a:clrChange>
              <a:clrFrom>
                <a:srgbClr val="C0C0C0"/>
              </a:clrFrom>
              <a:clrTo>
                <a:srgbClr val="C0C0C0">
                  <a:alpha val="0"/>
                </a:srgbClr>
              </a:clrTo>
            </a:clrChange>
          </a:blip>
          <a:srcRect/>
          <a:stretch>
            <a:fillRect/>
          </a:stretch>
        </p:blipFill>
        <p:spPr bwMode="auto">
          <a:xfrm>
            <a:off x="647700" y="1052513"/>
            <a:ext cx="8021638" cy="384175"/>
          </a:xfrm>
          <a:prstGeom prst="rect">
            <a:avLst/>
          </a:prstGeom>
          <a:noFill/>
          <a:ln w="9525">
            <a:noFill/>
            <a:miter lim="800000"/>
            <a:headEnd/>
            <a:tailEnd/>
          </a:ln>
        </p:spPr>
      </p:pic>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dirty="0" smtClean="0"/>
              <a:t>按一下以編輯母片文字樣式</a:t>
            </a:r>
          </a:p>
          <a:p>
            <a:pPr lvl="1"/>
            <a:r>
              <a:rPr lang="zh-TW" altLang="en-US" dirty="0" smtClean="0"/>
              <a:t>第二層</a:t>
            </a:r>
          </a:p>
          <a:p>
            <a:pPr lvl="2"/>
            <a:r>
              <a:rPr lang="zh-TW" altLang="en-US" dirty="0" smtClean="0"/>
              <a:t>第三層</a:t>
            </a:r>
            <a:endParaRPr lang="zh-TW" altLang="en-US" dirty="0"/>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dirty="0" smtClean="0"/>
              <a:t>按一下以編輯母片文字樣式</a:t>
            </a:r>
          </a:p>
          <a:p>
            <a:pPr lvl="1"/>
            <a:r>
              <a:rPr lang="zh-TW" altLang="en-US" dirty="0" smtClean="0"/>
              <a:t>第二層</a:t>
            </a:r>
          </a:p>
          <a:p>
            <a:pPr lvl="2"/>
            <a:r>
              <a:rPr lang="zh-TW" altLang="en-US" dirty="0" smtClean="0"/>
              <a:t>第三層</a:t>
            </a:r>
            <a:endParaRPr lang="zh-TW" altLang="en-US" dirty="0"/>
          </a:p>
        </p:txBody>
      </p:sp>
      <p:sp>
        <p:nvSpPr>
          <p:cNvPr id="8" name="日期版面配置區 4"/>
          <p:cNvSpPr>
            <a:spLocks noGrp="1"/>
          </p:cNvSpPr>
          <p:nvPr>
            <p:ph type="dt" sz="half" idx="10"/>
          </p:nvPr>
        </p:nvSpPr>
        <p:spPr/>
        <p:txBody>
          <a:bodyPr/>
          <a:lstStyle>
            <a:lvl1pPr>
              <a:defRPr/>
            </a:lvl1pPr>
          </a:lstStyle>
          <a:p>
            <a:pPr>
              <a:defRPr/>
            </a:pPr>
            <a:fld id="{B6D9884B-7713-410D-99C3-5CFA9D946E95}" type="datetime1">
              <a:rPr lang="zh-TW" altLang="en-US" smtClean="0"/>
              <a:pPr>
                <a:defRPr/>
              </a:pPr>
              <a:t>2018/1/10</a:t>
            </a:fld>
            <a:endParaRPr lang="zh-TW" altLang="en-US"/>
          </a:p>
        </p:txBody>
      </p:sp>
      <p:sp>
        <p:nvSpPr>
          <p:cNvPr id="9" name="頁尾版面配置區 5"/>
          <p:cNvSpPr>
            <a:spLocks noGrp="1"/>
          </p:cNvSpPr>
          <p:nvPr>
            <p:ph type="ftr" sz="quarter" idx="11"/>
          </p:nvPr>
        </p:nvSpPr>
        <p:spPr/>
        <p:txBody>
          <a:bodyPr/>
          <a:lstStyle>
            <a:lvl1pPr>
              <a:defRPr/>
            </a:lvl1pPr>
          </a:lstStyle>
          <a:p>
            <a:pPr>
              <a:defRPr/>
            </a:pPr>
            <a:endParaRPr lang="zh-TW" altLang="en-US"/>
          </a:p>
        </p:txBody>
      </p:sp>
      <p:sp>
        <p:nvSpPr>
          <p:cNvPr id="10" name="投影片編號版面配置區 6"/>
          <p:cNvSpPr>
            <a:spLocks noGrp="1"/>
          </p:cNvSpPr>
          <p:nvPr>
            <p:ph type="sldNum" sz="quarter" idx="12"/>
          </p:nvPr>
        </p:nvSpPr>
        <p:spPr/>
        <p:txBody>
          <a:bodyPr/>
          <a:lstStyle>
            <a:lvl1pPr>
              <a:defRPr/>
            </a:lvl1pPr>
          </a:lstStyle>
          <a:p>
            <a:pPr>
              <a:defRPr/>
            </a:pPr>
            <a:fld id="{6E74378A-300F-4554-91FE-3A931E07E9E9}" type="slidenum">
              <a:rPr lang="zh-TW" altLang="en-US"/>
              <a:pPr>
                <a:defRPr/>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graphicFrame>
        <p:nvGraphicFramePr>
          <p:cNvPr id="7" name="Object 16"/>
          <p:cNvGraphicFramePr>
            <a:graphicFrameLocks noChangeAspect="1"/>
          </p:cNvGraphicFramePr>
          <p:nvPr/>
        </p:nvGraphicFramePr>
        <p:xfrm>
          <a:off x="2057400" y="1254125"/>
          <a:ext cx="5203825" cy="5127625"/>
        </p:xfrm>
        <a:graphic>
          <a:graphicData uri="http://schemas.openxmlformats.org/presentationml/2006/ole">
            <p:oleObj spid="_x0000_s59420" name="影像文件" r:id="rId3" imgW="2004447" imgH="1978617" progId="">
              <p:embed/>
            </p:oleObj>
          </a:graphicData>
        </a:graphic>
      </p:graphicFrame>
      <p:pic>
        <p:nvPicPr>
          <p:cNvPr id="8" name="Picture 11" descr="pcc-31"/>
          <p:cNvPicPr>
            <a:picLocks noChangeAspect="1" noChangeArrowheads="1"/>
          </p:cNvPicPr>
          <p:nvPr userDrawn="1"/>
        </p:nvPicPr>
        <p:blipFill>
          <a:blip r:embed="rId4" cstate="print"/>
          <a:srcRect/>
          <a:stretch>
            <a:fillRect/>
          </a:stretch>
        </p:blipFill>
        <p:spPr bwMode="auto">
          <a:xfrm>
            <a:off x="107950" y="115888"/>
            <a:ext cx="3098800" cy="422275"/>
          </a:xfrm>
          <a:prstGeom prst="rect">
            <a:avLst/>
          </a:prstGeom>
          <a:noFill/>
          <a:ln w="9525">
            <a:noFill/>
            <a:miter lim="800000"/>
            <a:headEnd/>
            <a:tailEnd/>
          </a:ln>
        </p:spPr>
      </p:pic>
      <p:pic>
        <p:nvPicPr>
          <p:cNvPr id="9" name="Picture 9" descr="paint"/>
          <p:cNvPicPr>
            <a:picLocks noChangeAspect="1" noChangeArrowheads="1"/>
          </p:cNvPicPr>
          <p:nvPr userDrawn="1"/>
        </p:nvPicPr>
        <p:blipFill>
          <a:blip r:embed="rId5" cstate="print">
            <a:clrChange>
              <a:clrFrom>
                <a:srgbClr val="C0C0C0"/>
              </a:clrFrom>
              <a:clrTo>
                <a:srgbClr val="C0C0C0">
                  <a:alpha val="0"/>
                </a:srgbClr>
              </a:clrTo>
            </a:clrChange>
          </a:blip>
          <a:srcRect/>
          <a:stretch>
            <a:fillRect/>
          </a:stretch>
        </p:blipFill>
        <p:spPr bwMode="auto">
          <a:xfrm>
            <a:off x="647700" y="1052513"/>
            <a:ext cx="8021638" cy="384175"/>
          </a:xfrm>
          <a:prstGeom prst="rect">
            <a:avLst/>
          </a:prstGeom>
          <a:noFill/>
          <a:ln w="9525">
            <a:noFill/>
            <a:miter lim="800000"/>
            <a:headEnd/>
            <a:tailEnd/>
          </a:ln>
        </p:spPr>
      </p:pic>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dirty="0" smtClean="0"/>
              <a:t>按一下以編輯母片文字樣式</a:t>
            </a:r>
          </a:p>
          <a:p>
            <a:pPr lvl="1"/>
            <a:r>
              <a:rPr lang="zh-TW" altLang="en-US" dirty="0" smtClean="0"/>
              <a:t>第二層</a:t>
            </a:r>
          </a:p>
          <a:p>
            <a:pPr lvl="2"/>
            <a:r>
              <a:rPr lang="zh-TW" altLang="en-US" dirty="0" smtClean="0"/>
              <a:t>第三層</a:t>
            </a:r>
            <a:endParaRPr lang="zh-TW" altLang="en-US" dirty="0"/>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dirty="0" smtClean="0"/>
              <a:t>按一下以編輯母片文字樣式</a:t>
            </a:r>
          </a:p>
          <a:p>
            <a:pPr lvl="1"/>
            <a:r>
              <a:rPr lang="zh-TW" altLang="en-US" dirty="0" smtClean="0"/>
              <a:t>第二層</a:t>
            </a:r>
          </a:p>
          <a:p>
            <a:pPr lvl="2"/>
            <a:r>
              <a:rPr lang="zh-TW" altLang="en-US" dirty="0" smtClean="0"/>
              <a:t>第三層</a:t>
            </a:r>
            <a:endParaRPr lang="zh-TW" altLang="en-US" dirty="0"/>
          </a:p>
        </p:txBody>
      </p:sp>
      <p:sp>
        <p:nvSpPr>
          <p:cNvPr id="10" name="日期版面配置區 6"/>
          <p:cNvSpPr>
            <a:spLocks noGrp="1"/>
          </p:cNvSpPr>
          <p:nvPr>
            <p:ph type="dt" sz="half" idx="10"/>
          </p:nvPr>
        </p:nvSpPr>
        <p:spPr/>
        <p:txBody>
          <a:bodyPr/>
          <a:lstStyle>
            <a:lvl1pPr>
              <a:defRPr/>
            </a:lvl1pPr>
          </a:lstStyle>
          <a:p>
            <a:pPr>
              <a:defRPr/>
            </a:pPr>
            <a:fld id="{973FCBC7-318C-47E3-B387-A607202525BC}" type="datetime1">
              <a:rPr lang="zh-TW" altLang="en-US" smtClean="0"/>
              <a:pPr>
                <a:defRPr/>
              </a:pPr>
              <a:t>2018/1/10</a:t>
            </a:fld>
            <a:endParaRPr lang="zh-TW" altLang="en-US"/>
          </a:p>
        </p:txBody>
      </p:sp>
      <p:sp>
        <p:nvSpPr>
          <p:cNvPr id="11" name="頁尾版面配置區 7"/>
          <p:cNvSpPr>
            <a:spLocks noGrp="1"/>
          </p:cNvSpPr>
          <p:nvPr>
            <p:ph type="ftr" sz="quarter" idx="11"/>
          </p:nvPr>
        </p:nvSpPr>
        <p:spPr/>
        <p:txBody>
          <a:bodyPr/>
          <a:lstStyle>
            <a:lvl1pPr>
              <a:defRPr/>
            </a:lvl1pPr>
          </a:lstStyle>
          <a:p>
            <a:pPr>
              <a:defRPr/>
            </a:pPr>
            <a:endParaRPr lang="zh-TW" altLang="en-US"/>
          </a:p>
        </p:txBody>
      </p:sp>
      <p:sp>
        <p:nvSpPr>
          <p:cNvPr id="12" name="投影片編號版面配置區 8"/>
          <p:cNvSpPr>
            <a:spLocks noGrp="1"/>
          </p:cNvSpPr>
          <p:nvPr>
            <p:ph type="sldNum" sz="quarter" idx="12"/>
          </p:nvPr>
        </p:nvSpPr>
        <p:spPr/>
        <p:txBody>
          <a:bodyPr/>
          <a:lstStyle>
            <a:lvl1pPr>
              <a:defRPr/>
            </a:lvl1pPr>
          </a:lstStyle>
          <a:p>
            <a:pPr>
              <a:defRPr/>
            </a:pPr>
            <a:fld id="{2E5FBE2B-5236-427C-A28D-5D9F99BC4C4C}" type="slidenum">
              <a:rPr lang="zh-TW" altLang="en-US"/>
              <a:pPr>
                <a:defRPr/>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pic>
        <p:nvPicPr>
          <p:cNvPr id="4" name="Picture 11" descr="pcc-31"/>
          <p:cNvPicPr>
            <a:picLocks noChangeAspect="1" noChangeArrowheads="1"/>
          </p:cNvPicPr>
          <p:nvPr userDrawn="1"/>
        </p:nvPicPr>
        <p:blipFill>
          <a:blip r:embed="rId2" cstate="print"/>
          <a:srcRect/>
          <a:stretch>
            <a:fillRect/>
          </a:stretch>
        </p:blipFill>
        <p:spPr bwMode="auto">
          <a:xfrm>
            <a:off x="107950" y="115888"/>
            <a:ext cx="3098800" cy="422275"/>
          </a:xfrm>
          <a:prstGeom prst="rect">
            <a:avLst/>
          </a:prstGeom>
          <a:noFill/>
          <a:ln w="9525">
            <a:noFill/>
            <a:miter lim="800000"/>
            <a:headEnd/>
            <a:tailEnd/>
          </a:ln>
        </p:spPr>
      </p:pic>
      <p:pic>
        <p:nvPicPr>
          <p:cNvPr id="5" name="Picture 9" descr="paint"/>
          <p:cNvPicPr>
            <a:picLocks noChangeAspect="1" noChangeArrowheads="1"/>
          </p:cNvPicPr>
          <p:nvPr userDrawn="1"/>
        </p:nvPicPr>
        <p:blipFill>
          <a:blip r:embed="rId3" cstate="print">
            <a:clrChange>
              <a:clrFrom>
                <a:srgbClr val="C0C0C0"/>
              </a:clrFrom>
              <a:clrTo>
                <a:srgbClr val="C0C0C0">
                  <a:alpha val="0"/>
                </a:srgbClr>
              </a:clrTo>
            </a:clrChange>
          </a:blip>
          <a:srcRect/>
          <a:stretch>
            <a:fillRect/>
          </a:stretch>
        </p:blipFill>
        <p:spPr bwMode="auto">
          <a:xfrm>
            <a:off x="647700" y="1052513"/>
            <a:ext cx="8021638" cy="384175"/>
          </a:xfrm>
          <a:prstGeom prst="rect">
            <a:avLst/>
          </a:prstGeom>
          <a:noFill/>
          <a:ln w="9525">
            <a:noFill/>
            <a:miter lim="800000"/>
            <a:headEnd/>
            <a:tailEnd/>
          </a:ln>
        </p:spPr>
      </p:pic>
      <p:sp>
        <p:nvSpPr>
          <p:cNvPr id="2" name="標題 1"/>
          <p:cNvSpPr>
            <a:spLocks noGrp="1"/>
          </p:cNvSpPr>
          <p:nvPr>
            <p:ph type="title"/>
          </p:nvPr>
        </p:nvSpPr>
        <p:spPr>
          <a:xfrm>
            <a:off x="457200" y="346423"/>
            <a:ext cx="8229600" cy="922337"/>
          </a:xfrm>
        </p:spPr>
        <p:txBody>
          <a:bodyPr/>
          <a:lstStyle>
            <a:lvl1pPr algn="l">
              <a:defRPr/>
            </a:lvl1pPr>
          </a:lstStyle>
          <a:p>
            <a:r>
              <a:rPr lang="zh-TW" altLang="en-US" dirty="0" smtClean="0"/>
              <a:t>按一下以編輯母片標題樣式</a:t>
            </a:r>
            <a:endParaRPr lang="zh-TW" altLang="en-US" dirty="0"/>
          </a:p>
        </p:txBody>
      </p:sp>
      <p:sp>
        <p:nvSpPr>
          <p:cNvPr id="6" name="日期版面配置區 2"/>
          <p:cNvSpPr>
            <a:spLocks noGrp="1"/>
          </p:cNvSpPr>
          <p:nvPr>
            <p:ph type="dt" sz="half" idx="10"/>
          </p:nvPr>
        </p:nvSpPr>
        <p:spPr/>
        <p:txBody>
          <a:bodyPr/>
          <a:lstStyle>
            <a:lvl1pPr>
              <a:defRPr/>
            </a:lvl1pPr>
          </a:lstStyle>
          <a:p>
            <a:pPr>
              <a:defRPr/>
            </a:pPr>
            <a:fld id="{8955B24A-76FC-41D9-A738-7D13FCB7C781}" type="datetime1">
              <a:rPr lang="zh-TW" altLang="en-US" smtClean="0"/>
              <a:pPr>
                <a:defRPr/>
              </a:pPr>
              <a:t>2018/1/10</a:t>
            </a:fld>
            <a:endParaRPr lang="zh-TW" altLang="en-US"/>
          </a:p>
        </p:txBody>
      </p:sp>
      <p:sp>
        <p:nvSpPr>
          <p:cNvPr id="7" name="頁尾版面配置區 3"/>
          <p:cNvSpPr>
            <a:spLocks noGrp="1"/>
          </p:cNvSpPr>
          <p:nvPr>
            <p:ph type="ftr" sz="quarter" idx="11"/>
          </p:nvPr>
        </p:nvSpPr>
        <p:spPr/>
        <p:txBody>
          <a:bodyPr/>
          <a:lstStyle>
            <a:lvl1pPr>
              <a:defRPr/>
            </a:lvl1pPr>
          </a:lstStyle>
          <a:p>
            <a:pPr>
              <a:defRPr/>
            </a:pPr>
            <a:endParaRPr lang="zh-TW" altLang="en-US"/>
          </a:p>
        </p:txBody>
      </p:sp>
      <p:sp>
        <p:nvSpPr>
          <p:cNvPr id="8" name="投影片編號版面配置區 4"/>
          <p:cNvSpPr>
            <a:spLocks noGrp="1"/>
          </p:cNvSpPr>
          <p:nvPr>
            <p:ph type="sldNum" sz="quarter" idx="12"/>
          </p:nvPr>
        </p:nvSpPr>
        <p:spPr/>
        <p:txBody>
          <a:bodyPr/>
          <a:lstStyle>
            <a:lvl1pPr>
              <a:defRPr>
                <a:latin typeface="Arial" panose="020B0604020202020204" pitchFamily="34" charset="0"/>
                <a:cs typeface="Arial" panose="020B0604020202020204" pitchFamily="34" charset="0"/>
              </a:defRPr>
            </a:lvl1pPr>
          </a:lstStyle>
          <a:p>
            <a:pPr>
              <a:defRPr/>
            </a:pPr>
            <a:fld id="{649AD694-E44B-4414-B5A9-3919B6343D33}" type="slidenum">
              <a:rPr lang="zh-TW" altLang="en-US"/>
              <a:pPr>
                <a:defRPr/>
              </a:pPr>
              <a:t>‹#›</a:t>
            </a:fld>
            <a:endParaRPr lang="zh-TW" alt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3"/>
          <p:cNvSpPr>
            <a:spLocks noGrp="1"/>
          </p:cNvSpPr>
          <p:nvPr>
            <p:ph type="dt" sz="half" idx="10"/>
          </p:nvPr>
        </p:nvSpPr>
        <p:spPr/>
        <p:txBody>
          <a:bodyPr/>
          <a:lstStyle>
            <a:lvl1pPr>
              <a:defRPr/>
            </a:lvl1pPr>
          </a:lstStyle>
          <a:p>
            <a:pPr>
              <a:defRPr/>
            </a:pPr>
            <a:fld id="{8F795792-4E18-4D64-A784-DA077A89ADEC}" type="datetime1">
              <a:rPr lang="zh-TW" altLang="en-US" smtClean="0"/>
              <a:pPr>
                <a:defRPr/>
              </a:pPr>
              <a:t>2018/1/10</a:t>
            </a:fld>
            <a:endParaRPr lang="zh-TW" altLang="en-US"/>
          </a:p>
        </p:txBody>
      </p:sp>
      <p:sp>
        <p:nvSpPr>
          <p:cNvPr id="3" name="頁尾版面配置區 4"/>
          <p:cNvSpPr>
            <a:spLocks noGrp="1"/>
          </p:cNvSpPr>
          <p:nvPr>
            <p:ph type="ftr" sz="quarter" idx="11"/>
          </p:nvPr>
        </p:nvSpPr>
        <p:spPr/>
        <p:txBody>
          <a:bodyPr/>
          <a:lstStyle>
            <a:lvl1pPr>
              <a:defRPr/>
            </a:lvl1pPr>
          </a:lstStyle>
          <a:p>
            <a:pPr>
              <a:defRPr/>
            </a:pPr>
            <a:endParaRPr lang="zh-TW" altLang="en-US"/>
          </a:p>
        </p:txBody>
      </p:sp>
      <p:sp>
        <p:nvSpPr>
          <p:cNvPr id="4" name="投影片編號版面配置區 5"/>
          <p:cNvSpPr>
            <a:spLocks noGrp="1"/>
          </p:cNvSpPr>
          <p:nvPr>
            <p:ph type="sldNum" sz="quarter" idx="12"/>
          </p:nvPr>
        </p:nvSpPr>
        <p:spPr/>
        <p:txBody>
          <a:bodyPr/>
          <a:lstStyle>
            <a:lvl1pPr>
              <a:defRPr/>
            </a:lvl1pPr>
          </a:lstStyle>
          <a:p>
            <a:pPr>
              <a:defRPr/>
            </a:pPr>
            <a:fld id="{446FDEF3-644A-4891-8F47-2D470C118F2F}" type="slidenum">
              <a:rPr lang="zh-TW" altLang="en-US"/>
              <a:pPr>
                <a:defRPr/>
              </a:pPr>
              <a:t>‹#›</a:t>
            </a:fld>
            <a:endParaRPr lang="zh-TW" alt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dirty="0" smtClean="0"/>
              <a:t>按一下以編輯母片文字樣式</a:t>
            </a:r>
          </a:p>
          <a:p>
            <a:pPr lvl="1"/>
            <a:r>
              <a:rPr lang="zh-TW" altLang="en-US" dirty="0" smtClean="0"/>
              <a:t>第二層</a:t>
            </a:r>
          </a:p>
          <a:p>
            <a:pPr lvl="2"/>
            <a:r>
              <a:rPr lang="zh-TW" altLang="en-US" dirty="0" smtClean="0"/>
              <a:t>第三層</a:t>
            </a:r>
            <a:endParaRPr lang="zh-TW" altLang="en-US" dirty="0"/>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C6129E07-1FEC-4AB2-A2B1-F36F343C0A23}" type="datetime1">
              <a:rPr lang="zh-TW" altLang="en-US" smtClean="0"/>
              <a:pPr>
                <a:defRPr/>
              </a:pPr>
              <a:t>2018/1/10</a:t>
            </a:fld>
            <a:endParaRPr lang="zh-TW" altLang="en-US"/>
          </a:p>
        </p:txBody>
      </p:sp>
      <p:sp>
        <p:nvSpPr>
          <p:cNvPr id="6" name="頁尾版面配置區 4"/>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a:lvl1pPr>
          </a:lstStyle>
          <a:p>
            <a:pPr>
              <a:defRPr/>
            </a:pPr>
            <a:fld id="{8501418D-EAEA-4458-9842-06B182FCD0AE}" type="slidenum">
              <a:rPr lang="zh-TW" altLang="en-US"/>
              <a:pPr>
                <a:defRPr/>
              </a:pPr>
              <a:t>‹#›</a:t>
            </a:fld>
            <a:endParaRPr lang="zh-TW" alt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029E82F1-D319-41CF-B9E7-C6616303C930}" type="datetime1">
              <a:rPr lang="zh-TW" altLang="en-US" smtClean="0"/>
              <a:pPr>
                <a:defRPr/>
              </a:pPr>
              <a:t>2018/1/10</a:t>
            </a:fld>
            <a:endParaRPr lang="zh-TW" altLang="en-US"/>
          </a:p>
        </p:txBody>
      </p:sp>
      <p:sp>
        <p:nvSpPr>
          <p:cNvPr id="6" name="頁尾版面配置區 4"/>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a:lvl1pPr>
          </a:lstStyle>
          <a:p>
            <a:pPr>
              <a:defRPr/>
            </a:pPr>
            <a:fld id="{80C7E45D-5D27-413D-9177-FA30DEF84F01}" type="slidenum">
              <a:rPr lang="zh-TW" altLang="en-US"/>
              <a:pPr>
                <a:defRPr/>
              </a:pPr>
              <a:t>‹#›</a:t>
            </a:fld>
            <a:endParaRPr lang="zh-TW" alt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50C42C38-BD82-43D0-867A-F5A297545A95}" type="datetimeFigureOut">
              <a:rPr lang="zh-TW" altLang="en-US" smtClean="0">
                <a:solidFill>
                  <a:prstClr val="black">
                    <a:tint val="75000"/>
                  </a:prstClr>
                </a:solidFill>
              </a:rPr>
              <a:pPr/>
              <a:t>2018/1/10</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9822737F-7424-4AEF-8E85-48FA3CBD9A0A}" type="slidenum">
              <a:rPr lang="zh-TW" altLang="en-US" smtClean="0">
                <a:solidFill>
                  <a:prstClr val="black">
                    <a:tint val="75000"/>
                  </a:prstClr>
                </a:solidFill>
              </a:rPr>
              <a:pPr/>
              <a:t>‹#›</a:t>
            </a:fld>
            <a:endParaRPr lang="zh-TW" altLang="en-US">
              <a:solidFill>
                <a:prstClr val="black">
                  <a:tint val="75000"/>
                </a:prstClr>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50C42C38-BD82-43D0-867A-F5A297545A95}" type="datetimeFigureOut">
              <a:rPr lang="zh-TW" altLang="en-US" smtClean="0">
                <a:solidFill>
                  <a:prstClr val="black">
                    <a:tint val="75000"/>
                  </a:prstClr>
                </a:solidFill>
              </a:rPr>
              <a:pPr/>
              <a:t>2018/1/10</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9822737F-7424-4AEF-8E85-48FA3CBD9A0A}" type="slidenum">
              <a:rPr lang="zh-TW" altLang="en-US" smtClean="0">
                <a:solidFill>
                  <a:prstClr val="black">
                    <a:tint val="75000"/>
                  </a:prstClr>
                </a:solidFill>
              </a:rPr>
              <a:pPr/>
              <a:t>‹#›</a:t>
            </a:fld>
            <a:endParaRPr lang="zh-TW" altLang="en-US">
              <a:solidFill>
                <a:prstClr val="black">
                  <a:tint val="75000"/>
                </a:prstClr>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50C42C38-BD82-43D0-867A-F5A297545A95}" type="datetimeFigureOut">
              <a:rPr lang="zh-TW" altLang="en-US" smtClean="0">
                <a:solidFill>
                  <a:prstClr val="black">
                    <a:tint val="75000"/>
                  </a:prstClr>
                </a:solidFill>
              </a:rPr>
              <a:pPr/>
              <a:t>2018/1/10</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9822737F-7424-4AEF-8E85-48FA3CBD9A0A}" type="slidenum">
              <a:rPr lang="zh-TW" altLang="en-US" smtClean="0">
                <a:solidFill>
                  <a:prstClr val="black">
                    <a:tint val="75000"/>
                  </a:prstClr>
                </a:solidFill>
              </a:rPr>
              <a:pPr/>
              <a:t>‹#›</a:t>
            </a:fld>
            <a:endParaRPr lang="zh-TW" altLang="en-US">
              <a:solidFill>
                <a:prstClr val="black">
                  <a:tint val="75000"/>
                </a:prstClr>
              </a:solidFil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50C42C38-BD82-43D0-867A-F5A297545A95}" type="datetimeFigureOut">
              <a:rPr lang="zh-TW" altLang="en-US" smtClean="0">
                <a:solidFill>
                  <a:prstClr val="black">
                    <a:tint val="75000"/>
                  </a:prstClr>
                </a:solidFill>
              </a:rPr>
              <a:pPr/>
              <a:t>2018/1/10</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9822737F-7424-4AEF-8E85-48FA3CBD9A0A}" type="slidenum">
              <a:rPr lang="zh-TW" altLang="en-US" smtClean="0">
                <a:solidFill>
                  <a:prstClr val="black">
                    <a:tint val="75000"/>
                  </a:prstClr>
                </a:solidFill>
              </a:rPr>
              <a:pPr/>
              <a:t>‹#›</a:t>
            </a:fld>
            <a:endParaRPr lang="zh-TW" altLang="en-US">
              <a:solidFill>
                <a:prstClr val="black">
                  <a:tint val="75000"/>
                </a:prstClr>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50C42C38-BD82-43D0-867A-F5A297545A95}" type="datetimeFigureOut">
              <a:rPr lang="zh-TW" altLang="en-US" smtClean="0">
                <a:solidFill>
                  <a:prstClr val="black">
                    <a:tint val="75000"/>
                  </a:prstClr>
                </a:solidFill>
              </a:rPr>
              <a:pPr/>
              <a:t>2018/1/10</a:t>
            </a:fld>
            <a:endParaRPr lang="zh-TW" altLang="en-US">
              <a:solidFill>
                <a:prstClr val="black">
                  <a:tint val="75000"/>
                </a:prstClr>
              </a:solidFill>
            </a:endParaRPr>
          </a:p>
        </p:txBody>
      </p:sp>
      <p:sp>
        <p:nvSpPr>
          <p:cNvPr id="8" name="頁尾版面配置區 7"/>
          <p:cNvSpPr>
            <a:spLocks noGrp="1"/>
          </p:cNvSpPr>
          <p:nvPr>
            <p:ph type="ftr" sz="quarter" idx="11"/>
          </p:nvPr>
        </p:nvSpPr>
        <p:spPr/>
        <p:txBody>
          <a:bodyPr/>
          <a:lstStyle/>
          <a:p>
            <a:endParaRPr lang="zh-TW" altLang="en-US">
              <a:solidFill>
                <a:prstClr val="black">
                  <a:tint val="75000"/>
                </a:prstClr>
              </a:solidFill>
            </a:endParaRPr>
          </a:p>
        </p:txBody>
      </p:sp>
      <p:sp>
        <p:nvSpPr>
          <p:cNvPr id="9" name="投影片編號版面配置區 8"/>
          <p:cNvSpPr>
            <a:spLocks noGrp="1"/>
          </p:cNvSpPr>
          <p:nvPr>
            <p:ph type="sldNum" sz="quarter" idx="12"/>
          </p:nvPr>
        </p:nvSpPr>
        <p:spPr/>
        <p:txBody>
          <a:bodyPr/>
          <a:lstStyle/>
          <a:p>
            <a:fld id="{9822737F-7424-4AEF-8E85-48FA3CBD9A0A}" type="slidenum">
              <a:rPr lang="zh-TW" altLang="en-US" smtClean="0">
                <a:solidFill>
                  <a:prstClr val="black">
                    <a:tint val="75000"/>
                  </a:prstClr>
                </a:solidFill>
              </a:rPr>
              <a:pPr/>
              <a:t>‹#›</a:t>
            </a:fld>
            <a:endParaRPr lang="zh-TW" altLang="en-US">
              <a:solidFill>
                <a:prstClr val="black">
                  <a:tint val="75000"/>
                </a:prstClr>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50C42C38-BD82-43D0-867A-F5A297545A95}" type="datetimeFigureOut">
              <a:rPr lang="zh-TW" altLang="en-US" smtClean="0">
                <a:solidFill>
                  <a:prstClr val="black">
                    <a:tint val="75000"/>
                  </a:prstClr>
                </a:solidFill>
              </a:rPr>
              <a:pPr/>
              <a:t>2018/1/10</a:t>
            </a:fld>
            <a:endParaRPr lang="zh-TW" altLang="en-US">
              <a:solidFill>
                <a:prstClr val="black">
                  <a:tint val="75000"/>
                </a:prstClr>
              </a:solidFill>
            </a:endParaRPr>
          </a:p>
        </p:txBody>
      </p:sp>
      <p:sp>
        <p:nvSpPr>
          <p:cNvPr id="4" name="頁尾版面配置區 3"/>
          <p:cNvSpPr>
            <a:spLocks noGrp="1"/>
          </p:cNvSpPr>
          <p:nvPr>
            <p:ph type="ftr" sz="quarter" idx="11"/>
          </p:nvPr>
        </p:nvSpPr>
        <p:spPr/>
        <p:txBody>
          <a:bodyPr/>
          <a:lstStyle/>
          <a:p>
            <a:endParaRPr lang="zh-TW" altLang="en-US">
              <a:solidFill>
                <a:prstClr val="black">
                  <a:tint val="75000"/>
                </a:prstClr>
              </a:solidFill>
            </a:endParaRPr>
          </a:p>
        </p:txBody>
      </p:sp>
      <p:sp>
        <p:nvSpPr>
          <p:cNvPr id="5" name="投影片編號版面配置區 4"/>
          <p:cNvSpPr>
            <a:spLocks noGrp="1"/>
          </p:cNvSpPr>
          <p:nvPr>
            <p:ph type="sldNum" sz="quarter" idx="12"/>
          </p:nvPr>
        </p:nvSpPr>
        <p:spPr/>
        <p:txBody>
          <a:bodyPr/>
          <a:lstStyle/>
          <a:p>
            <a:fld id="{9822737F-7424-4AEF-8E85-48FA3CBD9A0A}" type="slidenum">
              <a:rPr lang="zh-TW" altLang="en-US" smtClean="0">
                <a:solidFill>
                  <a:prstClr val="black">
                    <a:tint val="75000"/>
                  </a:prstClr>
                </a:solidFill>
              </a:rPr>
              <a:pPr/>
              <a:t>‹#›</a:t>
            </a:fld>
            <a:endParaRPr lang="zh-TW" altLang="en-US">
              <a:solidFill>
                <a:prstClr val="black">
                  <a:tint val="75000"/>
                </a:prstClr>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50C42C38-BD82-43D0-867A-F5A297545A95}" type="datetimeFigureOut">
              <a:rPr lang="zh-TW" altLang="en-US" smtClean="0">
                <a:solidFill>
                  <a:prstClr val="black">
                    <a:tint val="75000"/>
                  </a:prstClr>
                </a:solidFill>
              </a:rPr>
              <a:pPr/>
              <a:t>2018/1/10</a:t>
            </a:fld>
            <a:endParaRPr lang="zh-TW" altLang="en-US">
              <a:solidFill>
                <a:prstClr val="black">
                  <a:tint val="75000"/>
                </a:prstClr>
              </a:solidFill>
            </a:endParaRPr>
          </a:p>
        </p:txBody>
      </p:sp>
      <p:sp>
        <p:nvSpPr>
          <p:cNvPr id="3" name="頁尾版面配置區 2"/>
          <p:cNvSpPr>
            <a:spLocks noGrp="1"/>
          </p:cNvSpPr>
          <p:nvPr>
            <p:ph type="ftr" sz="quarter" idx="11"/>
          </p:nvPr>
        </p:nvSpPr>
        <p:spPr/>
        <p:txBody>
          <a:bodyPr/>
          <a:lstStyle/>
          <a:p>
            <a:endParaRPr lang="zh-TW" altLang="en-US">
              <a:solidFill>
                <a:prstClr val="black">
                  <a:tint val="75000"/>
                </a:prstClr>
              </a:solidFill>
            </a:endParaRPr>
          </a:p>
        </p:txBody>
      </p:sp>
      <p:sp>
        <p:nvSpPr>
          <p:cNvPr id="4" name="投影片編號版面配置區 3"/>
          <p:cNvSpPr>
            <a:spLocks noGrp="1"/>
          </p:cNvSpPr>
          <p:nvPr>
            <p:ph type="sldNum" sz="quarter" idx="12"/>
          </p:nvPr>
        </p:nvSpPr>
        <p:spPr/>
        <p:txBody>
          <a:bodyPr/>
          <a:lstStyle/>
          <a:p>
            <a:fld id="{9822737F-7424-4AEF-8E85-48FA3CBD9A0A}" type="slidenum">
              <a:rPr lang="zh-TW" altLang="en-US" smtClean="0">
                <a:solidFill>
                  <a:prstClr val="black">
                    <a:tint val="75000"/>
                  </a:prstClr>
                </a:solidFill>
              </a:rPr>
              <a:pPr/>
              <a:t>‹#›</a:t>
            </a:fld>
            <a:endParaRPr lang="zh-TW" altLang="en-US">
              <a:solidFill>
                <a:prstClr val="black">
                  <a:tint val="75000"/>
                </a:prstClr>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50C42C38-BD82-43D0-867A-F5A297545A95}" type="datetimeFigureOut">
              <a:rPr lang="zh-TW" altLang="en-US" smtClean="0">
                <a:solidFill>
                  <a:prstClr val="black">
                    <a:tint val="75000"/>
                  </a:prstClr>
                </a:solidFill>
              </a:rPr>
              <a:pPr/>
              <a:t>2018/1/10</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9822737F-7424-4AEF-8E85-48FA3CBD9A0A}" type="slidenum">
              <a:rPr lang="zh-TW" altLang="en-US" smtClean="0">
                <a:solidFill>
                  <a:prstClr val="black">
                    <a:tint val="75000"/>
                  </a:prstClr>
                </a:solidFill>
              </a:rPr>
              <a:pPr/>
              <a:t>‹#›</a:t>
            </a:fld>
            <a:endParaRPr lang="zh-TW" altLang="en-US">
              <a:solidFill>
                <a:prstClr val="black">
                  <a:tint val="75000"/>
                </a:prstClr>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50C42C38-BD82-43D0-867A-F5A297545A95}" type="datetimeFigureOut">
              <a:rPr lang="zh-TW" altLang="en-US" smtClean="0">
                <a:solidFill>
                  <a:prstClr val="black">
                    <a:tint val="75000"/>
                  </a:prstClr>
                </a:solidFill>
              </a:rPr>
              <a:pPr/>
              <a:t>2018/1/10</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9822737F-7424-4AEF-8E85-48FA3CBD9A0A}" type="slidenum">
              <a:rPr lang="zh-TW" altLang="en-US" smtClean="0">
                <a:solidFill>
                  <a:prstClr val="black">
                    <a:tint val="75000"/>
                  </a:prstClr>
                </a:solidFill>
              </a:rPr>
              <a:pPr/>
              <a:t>‹#›</a:t>
            </a:fld>
            <a:endParaRPr lang="zh-TW" altLang="en-US">
              <a:solidFill>
                <a:prstClr val="black">
                  <a:tint val="75000"/>
                </a:prstClr>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50C42C38-BD82-43D0-867A-F5A297545A95}" type="datetimeFigureOut">
              <a:rPr lang="zh-TW" altLang="en-US" smtClean="0">
                <a:solidFill>
                  <a:prstClr val="black">
                    <a:tint val="75000"/>
                  </a:prstClr>
                </a:solidFill>
              </a:rPr>
              <a:pPr/>
              <a:t>2018/1/10</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9822737F-7424-4AEF-8E85-48FA3CBD9A0A}" type="slidenum">
              <a:rPr lang="zh-TW" altLang="en-US" smtClean="0">
                <a:solidFill>
                  <a:prstClr val="black">
                    <a:tint val="75000"/>
                  </a:prstClr>
                </a:solidFill>
              </a:rPr>
              <a:pPr/>
              <a:t>‹#›</a:t>
            </a:fld>
            <a:endParaRPr lang="zh-TW" altLang="en-US">
              <a:solidFill>
                <a:prstClr val="black">
                  <a:tint val="75000"/>
                </a:prstClr>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50C42C38-BD82-43D0-867A-F5A297545A95}" type="datetimeFigureOut">
              <a:rPr lang="zh-TW" altLang="en-US" smtClean="0">
                <a:solidFill>
                  <a:prstClr val="black">
                    <a:tint val="75000"/>
                  </a:prstClr>
                </a:solidFill>
              </a:rPr>
              <a:pPr/>
              <a:t>2018/1/10</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9822737F-7424-4AEF-8E85-48FA3CBD9A0A}" type="slidenum">
              <a:rPr lang="zh-TW" altLang="en-US" smtClean="0">
                <a:solidFill>
                  <a:prstClr val="black">
                    <a:tint val="75000"/>
                  </a:prstClr>
                </a:solidFill>
              </a:rPr>
              <a:pPr/>
              <a:t>‹#›</a:t>
            </a:fld>
            <a:endParaRPr lang="zh-TW" altLang="en-US">
              <a:solidFill>
                <a:prstClr val="black">
                  <a:tint val="75000"/>
                </a:prst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3" Type="http://schemas.openxmlformats.org/officeDocument/2006/relationships/slideLayout" Target="../slideLayouts/slideLayout11.xml"/><Relationship Id="rId7" Type="http://schemas.openxmlformats.org/officeDocument/2006/relationships/slideLayout" Target="../slideLayouts/slideLayout15.xml"/><Relationship Id="rId12" Type="http://schemas.openxmlformats.org/officeDocument/2006/relationships/theme" Target="../theme/theme2.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slideLayout" Target="../slideLayouts/slideLayout19.xml"/><Relationship Id="rId5" Type="http://schemas.openxmlformats.org/officeDocument/2006/relationships/slideLayout" Target="../slideLayouts/slideLayout13.xml"/><Relationship Id="rId10" Type="http://schemas.openxmlformats.org/officeDocument/2006/relationships/slideLayout" Target="../slideLayouts/slideLayout18.xml"/><Relationship Id="rId4" Type="http://schemas.openxmlformats.org/officeDocument/2006/relationships/slideLayout" Target="../slideLayouts/slideLayout12.xml"/><Relationship Id="rId9"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8" name="Picture 11" descr="pcc-31"/>
          <p:cNvPicPr>
            <a:picLocks noChangeAspect="1" noChangeArrowheads="1"/>
          </p:cNvPicPr>
          <p:nvPr userDrawn="1"/>
        </p:nvPicPr>
        <p:blipFill>
          <a:blip r:embed="rId10" cstate="print"/>
          <a:srcRect/>
          <a:stretch>
            <a:fillRect/>
          </a:stretch>
        </p:blipFill>
        <p:spPr bwMode="auto">
          <a:xfrm>
            <a:off x="107950" y="115888"/>
            <a:ext cx="3098800" cy="422275"/>
          </a:xfrm>
          <a:prstGeom prst="rect">
            <a:avLst/>
          </a:prstGeom>
          <a:noFill/>
          <a:ln w="9525">
            <a:noFill/>
            <a:miter lim="800000"/>
            <a:headEnd/>
            <a:tailEnd/>
          </a:ln>
        </p:spPr>
      </p:pic>
      <p:sp>
        <p:nvSpPr>
          <p:cNvPr id="1029" name="標題版面配置區 1"/>
          <p:cNvSpPr>
            <a:spLocks noGrp="1"/>
          </p:cNvSpPr>
          <p:nvPr>
            <p:ph type="title"/>
          </p:nvPr>
        </p:nvSpPr>
        <p:spPr bwMode="auto">
          <a:xfrm>
            <a:off x="457200" y="346423"/>
            <a:ext cx="8229600" cy="922337"/>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dirty="0" smtClean="0"/>
              <a:t>按一下以編輯母片標題樣式</a:t>
            </a:r>
          </a:p>
        </p:txBody>
      </p:sp>
      <p:sp>
        <p:nvSpPr>
          <p:cNvPr id="1030" name="文字版面配置區 2"/>
          <p:cNvSpPr>
            <a:spLocks noGrp="1"/>
          </p:cNvSpPr>
          <p:nvPr>
            <p:ph type="body" idx="1"/>
          </p:nvPr>
        </p:nvSpPr>
        <p:spPr bwMode="auto">
          <a:xfrm>
            <a:off x="457200" y="1412875"/>
            <a:ext cx="8229600" cy="47132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dirty="0" smtClean="0"/>
              <a:t>按一下以編輯母片文字樣式</a:t>
            </a:r>
          </a:p>
          <a:p>
            <a:pPr lvl="1"/>
            <a:r>
              <a:rPr lang="zh-TW" altLang="en-US" dirty="0" smtClean="0"/>
              <a:t>第二層</a:t>
            </a:r>
          </a:p>
          <a:p>
            <a:pPr lvl="2"/>
            <a:r>
              <a:rPr lang="zh-TW" altLang="en-US" dirty="0" smtClean="0"/>
              <a:t>第三層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kumimoji="0" sz="1200">
                <a:solidFill>
                  <a:schemeClr val="tx1">
                    <a:tint val="75000"/>
                  </a:schemeClr>
                </a:solidFill>
                <a:latin typeface="+mn-lt"/>
                <a:ea typeface="+mn-ea"/>
              </a:defRPr>
            </a:lvl1pPr>
          </a:lstStyle>
          <a:p>
            <a:pPr>
              <a:defRPr/>
            </a:pPr>
            <a:fld id="{76B8324F-1388-40C1-920C-99915B4094C2}" type="datetime1">
              <a:rPr lang="zh-TW" altLang="en-US" smtClean="0"/>
              <a:pPr>
                <a:defRPr/>
              </a:pPr>
              <a:t>2018/1/10</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kumimoji="0" sz="1200">
                <a:solidFill>
                  <a:schemeClr val="tx1">
                    <a:tint val="75000"/>
                  </a:schemeClr>
                </a:solidFill>
                <a:latin typeface="+mn-lt"/>
                <a:ea typeface="+mn-ea"/>
              </a:defRPr>
            </a:lvl1pPr>
          </a:lstStyle>
          <a:p>
            <a:pPr>
              <a:defRPr/>
            </a:pPr>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kumimoji="0" sz="1200">
                <a:solidFill>
                  <a:schemeClr val="tx1">
                    <a:tint val="75000"/>
                  </a:schemeClr>
                </a:solidFill>
                <a:latin typeface="Arial" panose="020B0604020202020204" pitchFamily="34" charset="0"/>
                <a:ea typeface="+mn-ea"/>
                <a:cs typeface="Arial" panose="020B0604020202020204" pitchFamily="34" charset="0"/>
              </a:defRPr>
            </a:lvl1pPr>
          </a:lstStyle>
          <a:p>
            <a:pPr>
              <a:defRPr/>
            </a:pPr>
            <a:fld id="{50F56F51-E57C-4387-A3FB-B10552E1348E}" type="slidenum">
              <a:rPr lang="zh-TW" altLang="en-US"/>
              <a:pPr>
                <a:defRPr/>
              </a:pPr>
              <a:t>‹#›</a:t>
            </a:fld>
            <a:endParaRPr lang="zh-TW" altLang="en-US" dirty="0"/>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0" r:id="rId6"/>
    <p:sldLayoutId id="2147483791" r:id="rId7"/>
    <p:sldLayoutId id="2147483792" r:id="rId8"/>
  </p:sldLayoutIdLst>
  <p:timing>
    <p:tnLst>
      <p:par>
        <p:cTn id="1" dur="indefinite" restart="never" nodeType="tmRoot"/>
      </p:par>
    </p:tnLst>
  </p:timing>
  <p:hf hdr="0" ftr="0" dt="0"/>
  <p:txStyles>
    <p:titleStyle>
      <a:lvl1pPr algn="l" rtl="0" eaLnBrk="0" fontAlgn="base" hangingPunct="0">
        <a:spcBef>
          <a:spcPct val="0"/>
        </a:spcBef>
        <a:spcAft>
          <a:spcPct val="0"/>
        </a:spcAft>
        <a:defRPr sz="4400" b="1" kern="1200">
          <a:solidFill>
            <a:srgbClr val="002060"/>
          </a:solidFill>
          <a:latin typeface="標楷體" panose="03000509000000000000" pitchFamily="65" charset="-120"/>
          <a:ea typeface="標楷體" panose="03000509000000000000" pitchFamily="65" charset="-120"/>
          <a:cs typeface="+mj-cs"/>
        </a:defRPr>
      </a:lvl1pPr>
      <a:lvl2pPr algn="ctr" rtl="0" eaLnBrk="0" fontAlgn="base" hangingPunct="0">
        <a:spcBef>
          <a:spcPct val="0"/>
        </a:spcBef>
        <a:spcAft>
          <a:spcPct val="0"/>
        </a:spcAft>
        <a:defRPr sz="4400" b="1">
          <a:solidFill>
            <a:srgbClr val="002060"/>
          </a:solidFill>
          <a:latin typeface="標楷體" pitchFamily="65" charset="-120"/>
          <a:ea typeface="標楷體" pitchFamily="65" charset="-120"/>
        </a:defRPr>
      </a:lvl2pPr>
      <a:lvl3pPr algn="ctr" rtl="0" eaLnBrk="0" fontAlgn="base" hangingPunct="0">
        <a:spcBef>
          <a:spcPct val="0"/>
        </a:spcBef>
        <a:spcAft>
          <a:spcPct val="0"/>
        </a:spcAft>
        <a:defRPr sz="4400" b="1">
          <a:solidFill>
            <a:srgbClr val="002060"/>
          </a:solidFill>
          <a:latin typeface="標楷體" pitchFamily="65" charset="-120"/>
          <a:ea typeface="標楷體" pitchFamily="65" charset="-120"/>
        </a:defRPr>
      </a:lvl3pPr>
      <a:lvl4pPr algn="ctr" rtl="0" eaLnBrk="0" fontAlgn="base" hangingPunct="0">
        <a:spcBef>
          <a:spcPct val="0"/>
        </a:spcBef>
        <a:spcAft>
          <a:spcPct val="0"/>
        </a:spcAft>
        <a:defRPr sz="4400" b="1">
          <a:solidFill>
            <a:srgbClr val="002060"/>
          </a:solidFill>
          <a:latin typeface="標楷體" pitchFamily="65" charset="-120"/>
          <a:ea typeface="標楷體" pitchFamily="65" charset="-120"/>
        </a:defRPr>
      </a:lvl4pPr>
      <a:lvl5pPr algn="ctr" rtl="0" eaLnBrk="0" fontAlgn="base" hangingPunct="0">
        <a:spcBef>
          <a:spcPct val="0"/>
        </a:spcBef>
        <a:spcAft>
          <a:spcPct val="0"/>
        </a:spcAft>
        <a:defRPr sz="4400" b="1">
          <a:solidFill>
            <a:srgbClr val="002060"/>
          </a:solidFill>
          <a:latin typeface="標楷體" pitchFamily="65" charset="-120"/>
          <a:ea typeface="標楷體" pitchFamily="65" charset="-120"/>
        </a:defRPr>
      </a:lvl5pPr>
      <a:lvl6pPr marL="457200" algn="ctr" rtl="0" fontAlgn="base">
        <a:spcBef>
          <a:spcPct val="0"/>
        </a:spcBef>
        <a:spcAft>
          <a:spcPct val="0"/>
        </a:spcAft>
        <a:defRPr sz="4400" b="1">
          <a:solidFill>
            <a:srgbClr val="002060"/>
          </a:solidFill>
          <a:latin typeface="標楷體" pitchFamily="65" charset="-120"/>
          <a:ea typeface="標楷體" pitchFamily="65" charset="-120"/>
        </a:defRPr>
      </a:lvl6pPr>
      <a:lvl7pPr marL="914400" algn="ctr" rtl="0" fontAlgn="base">
        <a:spcBef>
          <a:spcPct val="0"/>
        </a:spcBef>
        <a:spcAft>
          <a:spcPct val="0"/>
        </a:spcAft>
        <a:defRPr sz="4400" b="1">
          <a:solidFill>
            <a:srgbClr val="002060"/>
          </a:solidFill>
          <a:latin typeface="標楷體" pitchFamily="65" charset="-120"/>
          <a:ea typeface="標楷體" pitchFamily="65" charset="-120"/>
        </a:defRPr>
      </a:lvl7pPr>
      <a:lvl8pPr marL="1371600" algn="ctr" rtl="0" fontAlgn="base">
        <a:spcBef>
          <a:spcPct val="0"/>
        </a:spcBef>
        <a:spcAft>
          <a:spcPct val="0"/>
        </a:spcAft>
        <a:defRPr sz="4400" b="1">
          <a:solidFill>
            <a:srgbClr val="002060"/>
          </a:solidFill>
          <a:latin typeface="標楷體" pitchFamily="65" charset="-120"/>
          <a:ea typeface="標楷體" pitchFamily="65" charset="-120"/>
        </a:defRPr>
      </a:lvl8pPr>
      <a:lvl9pPr marL="1828800" algn="ctr" rtl="0" fontAlgn="base">
        <a:spcBef>
          <a:spcPct val="0"/>
        </a:spcBef>
        <a:spcAft>
          <a:spcPct val="0"/>
        </a:spcAft>
        <a:defRPr sz="4400" b="1">
          <a:solidFill>
            <a:srgbClr val="002060"/>
          </a:solidFill>
          <a:latin typeface="標楷體" pitchFamily="65" charset="-120"/>
          <a:ea typeface="標楷體" pitchFamily="65" charset="-120"/>
        </a:defRPr>
      </a:lvl9pPr>
    </p:titleStyle>
    <p:bodyStyle>
      <a:lvl1pPr marL="808038" indent="-808038" algn="l" defTabSz="898525" rtl="0" eaLnBrk="0" fontAlgn="base" hangingPunct="0">
        <a:lnSpc>
          <a:spcPct val="90000"/>
        </a:lnSpc>
        <a:spcBef>
          <a:spcPts val="600"/>
        </a:spcBef>
        <a:spcAft>
          <a:spcPct val="0"/>
        </a:spcAft>
        <a:buFont typeface="Arial" pitchFamily="34" charset="0"/>
        <a:buChar char="•"/>
        <a:tabLst>
          <a:tab pos="801688" algn="l"/>
        </a:tabLst>
        <a:defRPr sz="3200" b="1" kern="1200">
          <a:solidFill>
            <a:srgbClr val="0000FF"/>
          </a:solidFill>
          <a:latin typeface="Arial" panose="020B0604020202020204" pitchFamily="34" charset="0"/>
          <a:ea typeface="標楷體" panose="03000509000000000000" pitchFamily="65" charset="-120"/>
          <a:cs typeface="Arial" panose="020B0604020202020204" pitchFamily="34" charset="0"/>
        </a:defRPr>
      </a:lvl1pPr>
      <a:lvl2pPr marL="457200" algn="l" rtl="0" eaLnBrk="0" fontAlgn="base" hangingPunct="0">
        <a:lnSpc>
          <a:spcPct val="90000"/>
        </a:lnSpc>
        <a:spcBef>
          <a:spcPts val="600"/>
        </a:spcBef>
        <a:spcAft>
          <a:spcPct val="0"/>
        </a:spcAft>
        <a:buFont typeface="Arial" pitchFamily="34" charset="0"/>
        <a:buChar char="–"/>
        <a:defRPr sz="2800" kern="1200">
          <a:solidFill>
            <a:srgbClr val="0000FF"/>
          </a:solidFill>
          <a:latin typeface="Arial" panose="020B0604020202020204" pitchFamily="34" charset="0"/>
          <a:ea typeface="標楷體" panose="03000509000000000000" pitchFamily="65" charset="-120"/>
          <a:cs typeface="Arial" panose="020B0604020202020204" pitchFamily="34" charset="0"/>
        </a:defRPr>
      </a:lvl2pPr>
      <a:lvl3pPr marL="914400" algn="l" rtl="0" eaLnBrk="0" fontAlgn="base" hangingPunct="0">
        <a:lnSpc>
          <a:spcPct val="90000"/>
        </a:lnSpc>
        <a:spcBef>
          <a:spcPts val="600"/>
        </a:spcBef>
        <a:spcAft>
          <a:spcPct val="0"/>
        </a:spcAft>
        <a:buFont typeface="Arial" pitchFamily="34" charset="0"/>
        <a:buChar char="•"/>
        <a:defRPr sz="2400" kern="1200">
          <a:solidFill>
            <a:schemeClr val="tx1"/>
          </a:solidFill>
          <a:latin typeface="Arial" panose="020B0604020202020204" pitchFamily="34" charset="0"/>
          <a:ea typeface="標楷體" panose="03000509000000000000" pitchFamily="65" charset="-120"/>
          <a:cs typeface="Arial" panose="020B0604020202020204" pitchFamily="34" charset="0"/>
        </a:defRPr>
      </a:lvl3pPr>
      <a:lvl4pPr marL="1600200" indent="-228600" algn="l" rtl="0" eaLnBrk="0" fontAlgn="base" hangingPunct="0">
        <a:spcBef>
          <a:spcPct val="20000"/>
        </a:spcBef>
        <a:spcAft>
          <a:spcPct val="0"/>
        </a:spcAft>
        <a:buFont typeface="Arial" pitchFamily="34" charset="0"/>
        <a:buChar char="–"/>
        <a:defRPr sz="2000" kern="1200">
          <a:solidFill>
            <a:srgbClr val="0000FF"/>
          </a:solidFill>
          <a:latin typeface="標楷體" panose="03000509000000000000" pitchFamily="65" charset="-120"/>
          <a:ea typeface="標楷體" panose="03000509000000000000" pitchFamily="65" charset="-120"/>
          <a:cs typeface="+mn-cs"/>
        </a:defRPr>
      </a:lvl4pPr>
      <a:lvl5pPr marL="2057400" indent="-228600" algn="l" rtl="0" eaLnBrk="0" fontAlgn="base" hangingPunct="0">
        <a:spcBef>
          <a:spcPct val="20000"/>
        </a:spcBef>
        <a:spcAft>
          <a:spcPct val="0"/>
        </a:spcAft>
        <a:buFont typeface="Arial" pitchFamily="34" charset="0"/>
        <a:buChar char="»"/>
        <a:defRPr sz="2000" kern="1200">
          <a:solidFill>
            <a:srgbClr val="0000FF"/>
          </a:solidFill>
          <a:latin typeface="標楷體" panose="03000509000000000000" pitchFamily="65" charset="-120"/>
          <a:ea typeface="標楷體" panose="03000509000000000000" pitchFamily="65" charset="-120"/>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50C42C38-BD82-43D0-867A-F5A297545A95}" type="datetimeFigureOut">
              <a:rPr kumimoji="0" lang="zh-TW" altLang="en-US" smtClean="0">
                <a:solidFill>
                  <a:prstClr val="black">
                    <a:tint val="75000"/>
                  </a:prstClr>
                </a:solidFill>
                <a:latin typeface="Calibri"/>
                <a:ea typeface="新細明體"/>
              </a:rPr>
              <a:pPr fontAlgn="auto">
                <a:spcBef>
                  <a:spcPts val="0"/>
                </a:spcBef>
                <a:spcAft>
                  <a:spcPts val="0"/>
                </a:spcAft>
              </a:pPr>
              <a:t>2018/1/10</a:t>
            </a:fld>
            <a:endParaRPr kumimoji="0" lang="zh-TW" altLang="en-US">
              <a:solidFill>
                <a:prstClr val="black">
                  <a:tint val="75000"/>
                </a:prstClr>
              </a:solidFill>
              <a:latin typeface="Calibri"/>
              <a:ea typeface="新細明體"/>
            </a:endParaRPr>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kumimoji="0" lang="zh-TW" altLang="en-US">
              <a:solidFill>
                <a:prstClr val="black">
                  <a:tint val="75000"/>
                </a:prstClr>
              </a:solidFill>
              <a:latin typeface="Calibri"/>
              <a:ea typeface="新細明體"/>
            </a:endParaRPr>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9822737F-7424-4AEF-8E85-48FA3CBD9A0A}" type="slidenum">
              <a:rPr kumimoji="0" lang="zh-TW" altLang="en-US" smtClean="0">
                <a:solidFill>
                  <a:prstClr val="black">
                    <a:tint val="75000"/>
                  </a:prstClr>
                </a:solidFill>
                <a:latin typeface="Calibri"/>
                <a:ea typeface="新細明體"/>
              </a:rPr>
              <a:pPr fontAlgn="auto">
                <a:spcBef>
                  <a:spcPts val="0"/>
                </a:spcBef>
                <a:spcAft>
                  <a:spcPts val="0"/>
                </a:spcAft>
              </a:pPr>
              <a:t>‹#›</a:t>
            </a:fld>
            <a:endParaRPr kumimoji="0" lang="zh-TW" altLang="en-US">
              <a:solidFill>
                <a:prstClr val="black">
                  <a:tint val="75000"/>
                </a:prstClr>
              </a:solidFill>
              <a:latin typeface="Calibri"/>
              <a:ea typeface="新細明體"/>
            </a:endParaRPr>
          </a:p>
        </p:txBody>
      </p:sp>
    </p:spTree>
  </p:cSld>
  <p:clrMap bg1="lt1" tx1="dk1" bg2="lt2" tx2="dk2" accent1="accent1" accent2="accent2" accent3="accent3" accent4="accent4" accent5="accent5" accent6="accent6" hlink="hlink" folHlink="folHlink"/>
  <p:sldLayoutIdLst>
    <p:sldLayoutId id="2147483799" r:id="rId1"/>
    <p:sldLayoutId id="2147483800" r:id="rId2"/>
    <p:sldLayoutId id="2147483801" r:id="rId3"/>
    <p:sldLayoutId id="2147483802" r:id="rId4"/>
    <p:sldLayoutId id="2147483803" r:id="rId5"/>
    <p:sldLayoutId id="2147483804" r:id="rId6"/>
    <p:sldLayoutId id="2147483805" r:id="rId7"/>
    <p:sldLayoutId id="2147483806" r:id="rId8"/>
    <p:sldLayoutId id="2147483807" r:id="rId9"/>
    <p:sldLayoutId id="2147483808" r:id="rId10"/>
    <p:sldLayoutId id="214748380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6.jpe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標題 1"/>
          <p:cNvSpPr>
            <a:spLocks noGrp="1"/>
          </p:cNvSpPr>
          <p:nvPr>
            <p:ph type="ctrTitle"/>
          </p:nvPr>
        </p:nvSpPr>
        <p:spPr>
          <a:xfrm>
            <a:off x="539552" y="1196752"/>
            <a:ext cx="7772400" cy="1944216"/>
          </a:xfrm>
        </p:spPr>
        <p:txBody>
          <a:bodyPr>
            <a:normAutofit/>
          </a:bodyPr>
          <a:lstStyle/>
          <a:p>
            <a:pPr algn="ctr" eaLnBrk="1" hangingPunct="1"/>
            <a:r>
              <a:rPr lang="zh-TW" altLang="en-US" sz="4300" dirty="0" smtClean="0">
                <a:solidFill>
                  <a:srgbClr val="464646"/>
                </a:solidFill>
                <a:latin typeface="Lucida Sans Unicode" pitchFamily="34" charset="0"/>
                <a:ea typeface="微軟正黑體" pitchFamily="34" charset="-120"/>
              </a:rPr>
              <a:t>再生粒料運用於公共工程</a:t>
            </a:r>
            <a:r>
              <a:rPr lang="en-US" altLang="zh-TW" sz="4300" dirty="0" smtClean="0">
                <a:solidFill>
                  <a:srgbClr val="464646"/>
                </a:solidFill>
                <a:latin typeface="Lucida Sans Unicode" pitchFamily="34" charset="0"/>
                <a:ea typeface="微軟正黑體" pitchFamily="34" charset="-120"/>
              </a:rPr>
              <a:t/>
            </a:r>
            <a:br>
              <a:rPr lang="en-US" altLang="zh-TW" sz="4300" dirty="0" smtClean="0">
                <a:solidFill>
                  <a:srgbClr val="464646"/>
                </a:solidFill>
                <a:latin typeface="Lucida Sans Unicode" pitchFamily="34" charset="0"/>
                <a:ea typeface="微軟正黑體" pitchFamily="34" charset="-120"/>
              </a:rPr>
            </a:br>
            <a:r>
              <a:rPr lang="zh-TW" altLang="en-US" sz="4300" dirty="0" smtClean="0">
                <a:solidFill>
                  <a:srgbClr val="464646"/>
                </a:solidFill>
                <a:latin typeface="Lucida Sans Unicode" pitchFamily="34" charset="0"/>
                <a:ea typeface="微軟正黑體" pitchFamily="34" charset="-120"/>
              </a:rPr>
              <a:t>推動情形</a:t>
            </a:r>
          </a:p>
        </p:txBody>
      </p:sp>
      <p:sp>
        <p:nvSpPr>
          <p:cNvPr id="11267" name="副標題 2"/>
          <p:cNvSpPr>
            <a:spLocks noGrp="1"/>
          </p:cNvSpPr>
          <p:nvPr>
            <p:ph type="subTitle" idx="1"/>
          </p:nvPr>
        </p:nvSpPr>
        <p:spPr>
          <a:xfrm>
            <a:off x="1331640" y="5229200"/>
            <a:ext cx="6400800" cy="1008732"/>
          </a:xfrm>
        </p:spPr>
        <p:txBody>
          <a:bodyPr/>
          <a:lstStyle/>
          <a:p>
            <a:pPr eaLnBrk="1" hangingPunct="1">
              <a:spcBef>
                <a:spcPct val="5000"/>
              </a:spcBef>
            </a:pPr>
            <a:r>
              <a:rPr lang="zh-TW" altLang="en-US" dirty="0" smtClean="0">
                <a:solidFill>
                  <a:srgbClr val="0000FF"/>
                </a:solidFill>
                <a:latin typeface="微軟正黑體" pitchFamily="34" charset="-120"/>
                <a:ea typeface="微軟正黑體" pitchFamily="34" charset="-120"/>
              </a:rPr>
              <a:t>行政院公共工程委員會</a:t>
            </a:r>
            <a:endParaRPr lang="en-US" altLang="zh-TW" dirty="0" smtClean="0">
              <a:solidFill>
                <a:srgbClr val="0000FF"/>
              </a:solidFill>
              <a:latin typeface="微軟正黑體" pitchFamily="34" charset="-120"/>
              <a:ea typeface="微軟正黑體" pitchFamily="34" charset="-120"/>
            </a:endParaRPr>
          </a:p>
          <a:p>
            <a:pPr eaLnBrk="1" hangingPunct="1">
              <a:spcBef>
                <a:spcPct val="5000"/>
              </a:spcBef>
            </a:pPr>
            <a:r>
              <a:rPr lang="en-US" altLang="zh-TW" dirty="0" smtClean="0">
                <a:solidFill>
                  <a:srgbClr val="0000FF"/>
                </a:solidFill>
                <a:latin typeface="微軟正黑體" pitchFamily="34" charset="-120"/>
                <a:ea typeface="微軟正黑體" pitchFamily="34" charset="-120"/>
              </a:rPr>
              <a:t>107</a:t>
            </a:r>
            <a:r>
              <a:rPr lang="zh-TW" altLang="en-US" dirty="0" smtClean="0">
                <a:solidFill>
                  <a:srgbClr val="0000FF"/>
                </a:solidFill>
                <a:latin typeface="微軟正黑體" pitchFamily="34" charset="-120"/>
                <a:ea typeface="微軟正黑體" pitchFamily="34" charset="-120"/>
              </a:rPr>
              <a:t>年</a:t>
            </a:r>
            <a:r>
              <a:rPr lang="en-US" altLang="zh-TW" dirty="0" smtClean="0">
                <a:solidFill>
                  <a:srgbClr val="0000FF"/>
                </a:solidFill>
                <a:latin typeface="微軟正黑體" pitchFamily="34" charset="-120"/>
                <a:ea typeface="微軟正黑體" pitchFamily="34" charset="-120"/>
              </a:rPr>
              <a:t>1</a:t>
            </a:r>
            <a:r>
              <a:rPr lang="zh-TW" altLang="en-US" dirty="0" smtClean="0">
                <a:solidFill>
                  <a:srgbClr val="0000FF"/>
                </a:solidFill>
                <a:latin typeface="微軟正黑體" pitchFamily="34" charset="-120"/>
                <a:ea typeface="微軟正黑體" pitchFamily="34" charset="-120"/>
              </a:rPr>
              <a:t>月</a:t>
            </a:r>
            <a:r>
              <a:rPr lang="en-US" altLang="zh-TW" smtClean="0">
                <a:solidFill>
                  <a:srgbClr val="0000FF"/>
                </a:solidFill>
                <a:latin typeface="微軟正黑體" pitchFamily="34" charset="-120"/>
                <a:ea typeface="微軟正黑體" pitchFamily="34" charset="-120"/>
              </a:rPr>
              <a:t>11</a:t>
            </a:r>
            <a:r>
              <a:rPr lang="zh-TW" altLang="en-US" smtClean="0">
                <a:solidFill>
                  <a:srgbClr val="0000FF"/>
                </a:solidFill>
                <a:latin typeface="微軟正黑體" pitchFamily="34" charset="-120"/>
                <a:ea typeface="微軟正黑體" pitchFamily="34" charset="-120"/>
              </a:rPr>
              <a:t>日</a:t>
            </a:r>
            <a:endParaRPr lang="zh-TW" altLang="en-US" dirty="0" smtClean="0">
              <a:solidFill>
                <a:srgbClr val="0000FF"/>
              </a:solidFill>
            </a:endParaRPr>
          </a:p>
        </p:txBody>
      </p:sp>
      <p:sp>
        <p:nvSpPr>
          <p:cNvPr id="2" name="投影片編號版面配置區 1"/>
          <p:cNvSpPr>
            <a:spLocks noGrp="1"/>
          </p:cNvSpPr>
          <p:nvPr>
            <p:ph type="sldNum" sz="quarter" idx="12"/>
          </p:nvPr>
        </p:nvSpPr>
        <p:spPr/>
        <p:txBody>
          <a:bodyPr/>
          <a:lstStyle/>
          <a:p>
            <a:pPr>
              <a:defRPr/>
            </a:pPr>
            <a:fld id="{1870D7E3-BCC2-407D-8F21-0B3444D9C955}" type="slidenum">
              <a:rPr lang="zh-TW" altLang="en-US" smtClean="0"/>
              <a:pPr>
                <a:defRPr/>
              </a:pPr>
              <a:t>1</a:t>
            </a:fld>
            <a:endParaRPr lang="zh-TW" altLang="en-US" dirty="0"/>
          </a:p>
        </p:txBody>
      </p:sp>
      <p:pic>
        <p:nvPicPr>
          <p:cNvPr id="6" name="圖片 5" descr="X:\T5\陳致宇\after 1----.JPG"/>
          <p:cNvPicPr/>
          <p:nvPr/>
        </p:nvPicPr>
        <p:blipFill>
          <a:blip r:embed="rId3"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3780056" y="3932976"/>
            <a:ext cx="1296000" cy="864096"/>
          </a:xfrm>
          <a:prstGeom prst="rect">
            <a:avLst/>
          </a:prstGeom>
          <a:ln>
            <a:noFill/>
          </a:ln>
          <a:effectLst/>
        </p:spPr>
      </p:pic>
      <p:pic>
        <p:nvPicPr>
          <p:cNvPr id="7" name="圖片 6" descr="C:\Users\drefly\Desktop\金質獎(投半月刊)\南星路照片高雄市養工處提供.png"/>
          <p:cNvPicPr/>
          <p:nvPr/>
        </p:nvPicPr>
        <p:blipFill>
          <a:blip r:embed="rId4"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6468354" y="3932944"/>
            <a:ext cx="1296000" cy="864096"/>
          </a:xfrm>
          <a:prstGeom prst="rect">
            <a:avLst/>
          </a:prstGeom>
          <a:ln>
            <a:noFill/>
          </a:ln>
          <a:effectLst/>
        </p:spPr>
      </p:pic>
      <p:pic>
        <p:nvPicPr>
          <p:cNvPr id="8" name="圖片 7"/>
          <p:cNvPicPr preferRelativeResize="0">
            <a:picLocks/>
          </p:cNvPicPr>
          <p:nvPr/>
        </p:nvPicPr>
        <p:blipFill rotWithShape="1">
          <a:blip r:embed="rId5" cstate="print">
            <a:extLst>
              <a:ext uri="{BEBA8EAE-BF5A-486C-A8C5-ECC9F3942E4B}">
                <a14:imgProps xmlns="" xmlns:a14="http://schemas.microsoft.com/office/drawing/2010/main">
                  <a14:imgLayer r:embed="rId6">
                    <a14:imgEffect>
                      <a14:brightnessContrast bright="20000"/>
                    </a14:imgEffect>
                  </a14:imgLayer>
                </a14:imgProps>
              </a:ext>
              <a:ext uri="{28A0092B-C50C-407E-A947-70E740481C1C}">
                <a14:useLocalDpi xmlns="" xmlns:a14="http://schemas.microsoft.com/office/drawing/2010/main"/>
              </a:ext>
            </a:extLst>
          </a:blip>
          <a:srcRect/>
          <a:stretch/>
        </p:blipFill>
        <p:spPr>
          <a:xfrm>
            <a:off x="7812504" y="3933056"/>
            <a:ext cx="1296000" cy="864096"/>
          </a:xfrm>
          <a:prstGeom prst="rect">
            <a:avLst/>
          </a:prstGeom>
          <a:ln>
            <a:noFill/>
          </a:ln>
          <a:effectLst/>
        </p:spPr>
      </p:pic>
      <p:pic>
        <p:nvPicPr>
          <p:cNvPr id="11" name="Picture 5" descr="C:\Users\USER\Desktop\新增資料夾 (6)\中聯利昌廠參觀.JPG"/>
          <p:cNvPicPr>
            <a:picLocks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5124205" y="3932944"/>
            <a:ext cx="1296000" cy="864096"/>
          </a:xfrm>
          <a:prstGeom prst="rect">
            <a:avLst/>
          </a:prstGeom>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標題 1"/>
          <p:cNvSpPr>
            <a:spLocks noGrp="1"/>
          </p:cNvSpPr>
          <p:nvPr>
            <p:ph type="title"/>
          </p:nvPr>
        </p:nvSpPr>
        <p:spPr/>
        <p:txBody>
          <a:bodyPr/>
          <a:lstStyle/>
          <a:p>
            <a:pPr eaLnBrk="1" hangingPunct="1"/>
            <a:r>
              <a:rPr lang="zh-TW" altLang="en-US" dirty="0" smtClean="0">
                <a:latin typeface="微軟正黑體" pitchFamily="34" charset="-120"/>
                <a:ea typeface="微軟正黑體" pitchFamily="34" charset="-120"/>
              </a:rPr>
              <a:t>簡報大綱</a:t>
            </a:r>
          </a:p>
        </p:txBody>
      </p:sp>
      <p:sp>
        <p:nvSpPr>
          <p:cNvPr id="7172" name="內容版面配置區 2"/>
          <p:cNvSpPr txBox="1">
            <a:spLocks/>
          </p:cNvSpPr>
          <p:nvPr/>
        </p:nvSpPr>
        <p:spPr bwMode="auto">
          <a:xfrm>
            <a:off x="529034" y="1412776"/>
            <a:ext cx="7499350" cy="5184576"/>
          </a:xfrm>
          <a:prstGeom prst="rect">
            <a:avLst/>
          </a:prstGeom>
          <a:noFill/>
          <a:ln>
            <a:noFill/>
          </a:ln>
          <a:extLst/>
        </p:spPr>
        <p:txBody>
          <a:bodyPr/>
          <a:lstStyle>
            <a:lvl1pPr marL="109538" defTabSz="898525" eaLnBrk="0" hangingPunct="0">
              <a:lnSpc>
                <a:spcPct val="90000"/>
              </a:lnSpc>
              <a:spcBef>
                <a:spcPts val="600"/>
              </a:spcBef>
              <a:buFont typeface="Arial" pitchFamily="34" charset="0"/>
              <a:buChar char="•"/>
              <a:tabLst>
                <a:tab pos="801688" algn="l"/>
              </a:tabLst>
              <a:defRPr sz="3200" b="1">
                <a:solidFill>
                  <a:srgbClr val="0000FF"/>
                </a:solidFill>
                <a:latin typeface="Arial" pitchFamily="34" charset="0"/>
                <a:ea typeface="標楷體" pitchFamily="65" charset="-120"/>
                <a:cs typeface="Arial" pitchFamily="34" charset="0"/>
              </a:defRPr>
            </a:lvl1pPr>
            <a:lvl2pPr marL="742950" indent="-285750" eaLnBrk="0" hangingPunct="0">
              <a:lnSpc>
                <a:spcPct val="90000"/>
              </a:lnSpc>
              <a:spcBef>
                <a:spcPts val="600"/>
              </a:spcBef>
              <a:buFont typeface="Arial" pitchFamily="34" charset="0"/>
              <a:buChar char="–"/>
              <a:defRPr sz="2800">
                <a:solidFill>
                  <a:srgbClr val="0000FF"/>
                </a:solidFill>
                <a:latin typeface="Arial" pitchFamily="34" charset="0"/>
                <a:ea typeface="標楷體" pitchFamily="65" charset="-120"/>
                <a:cs typeface="Arial" pitchFamily="34" charset="0"/>
              </a:defRPr>
            </a:lvl2pPr>
            <a:lvl3pPr marL="1143000" indent="-228600" eaLnBrk="0" hangingPunct="0">
              <a:lnSpc>
                <a:spcPct val="90000"/>
              </a:lnSpc>
              <a:spcBef>
                <a:spcPts val="600"/>
              </a:spcBef>
              <a:buFont typeface="Arial" pitchFamily="34" charset="0"/>
              <a:buChar char="•"/>
              <a:defRPr sz="2400">
                <a:solidFill>
                  <a:schemeClr val="tx1"/>
                </a:solidFill>
                <a:latin typeface="Arial" pitchFamily="34" charset="0"/>
                <a:ea typeface="標楷體" pitchFamily="65" charset="-120"/>
                <a:cs typeface="Arial" pitchFamily="34" charset="0"/>
              </a:defRPr>
            </a:lvl3pPr>
            <a:lvl4pPr marL="1600200" indent="-228600" eaLnBrk="0" hangingPunct="0">
              <a:spcBef>
                <a:spcPct val="20000"/>
              </a:spcBef>
              <a:buFont typeface="Arial" pitchFamily="34" charset="0"/>
              <a:buChar char="–"/>
              <a:defRPr sz="2000">
                <a:solidFill>
                  <a:srgbClr val="0000FF"/>
                </a:solidFill>
                <a:latin typeface="標楷體" pitchFamily="65" charset="-120"/>
                <a:ea typeface="標楷體" pitchFamily="65" charset="-120"/>
              </a:defRPr>
            </a:lvl4pPr>
            <a:lvl5pPr marL="2057400" indent="-228600" eaLnBrk="0" hangingPunct="0">
              <a:spcBef>
                <a:spcPct val="20000"/>
              </a:spcBef>
              <a:buFont typeface="Arial" pitchFamily="34" charset="0"/>
              <a:buChar char="»"/>
              <a:defRPr sz="2000">
                <a:solidFill>
                  <a:srgbClr val="0000FF"/>
                </a:solidFill>
                <a:latin typeface="標楷體" pitchFamily="65" charset="-120"/>
                <a:ea typeface="標楷體" pitchFamily="65" charset="-120"/>
              </a:defRPr>
            </a:lvl5pPr>
            <a:lvl6pPr marL="2514600" indent="-228600" eaLnBrk="0" fontAlgn="base" hangingPunct="0">
              <a:spcBef>
                <a:spcPct val="20000"/>
              </a:spcBef>
              <a:spcAft>
                <a:spcPct val="0"/>
              </a:spcAft>
              <a:buFont typeface="Arial" pitchFamily="34" charset="0"/>
              <a:buChar char="»"/>
              <a:defRPr sz="2000">
                <a:solidFill>
                  <a:srgbClr val="0000FF"/>
                </a:solidFill>
                <a:latin typeface="標楷體" pitchFamily="65" charset="-120"/>
                <a:ea typeface="標楷體" pitchFamily="65" charset="-120"/>
              </a:defRPr>
            </a:lvl6pPr>
            <a:lvl7pPr marL="2971800" indent="-228600" eaLnBrk="0" fontAlgn="base" hangingPunct="0">
              <a:spcBef>
                <a:spcPct val="20000"/>
              </a:spcBef>
              <a:spcAft>
                <a:spcPct val="0"/>
              </a:spcAft>
              <a:buFont typeface="Arial" pitchFamily="34" charset="0"/>
              <a:buChar char="»"/>
              <a:defRPr sz="2000">
                <a:solidFill>
                  <a:srgbClr val="0000FF"/>
                </a:solidFill>
                <a:latin typeface="標楷體" pitchFamily="65" charset="-120"/>
                <a:ea typeface="標楷體" pitchFamily="65" charset="-120"/>
              </a:defRPr>
            </a:lvl7pPr>
            <a:lvl8pPr marL="3429000" indent="-228600" eaLnBrk="0" fontAlgn="base" hangingPunct="0">
              <a:spcBef>
                <a:spcPct val="20000"/>
              </a:spcBef>
              <a:spcAft>
                <a:spcPct val="0"/>
              </a:spcAft>
              <a:buFont typeface="Arial" pitchFamily="34" charset="0"/>
              <a:buChar char="»"/>
              <a:defRPr sz="2000">
                <a:solidFill>
                  <a:srgbClr val="0000FF"/>
                </a:solidFill>
                <a:latin typeface="標楷體" pitchFamily="65" charset="-120"/>
                <a:ea typeface="標楷體" pitchFamily="65" charset="-120"/>
              </a:defRPr>
            </a:lvl8pPr>
            <a:lvl9pPr marL="3886200" indent="-228600" eaLnBrk="0" fontAlgn="base" hangingPunct="0">
              <a:spcBef>
                <a:spcPct val="20000"/>
              </a:spcBef>
              <a:spcAft>
                <a:spcPct val="0"/>
              </a:spcAft>
              <a:buFont typeface="Arial" pitchFamily="34" charset="0"/>
              <a:buChar char="»"/>
              <a:defRPr sz="2000">
                <a:solidFill>
                  <a:srgbClr val="0000FF"/>
                </a:solidFill>
                <a:latin typeface="標楷體" pitchFamily="65" charset="-120"/>
                <a:ea typeface="標楷體" pitchFamily="65" charset="-120"/>
              </a:defRPr>
            </a:lvl9pPr>
          </a:lstStyle>
          <a:p>
            <a:pPr>
              <a:lnSpc>
                <a:spcPct val="120000"/>
              </a:lnSpc>
              <a:buFont typeface="Arial" pitchFamily="34" charset="0"/>
              <a:buNone/>
              <a:defRPr/>
            </a:pPr>
            <a:r>
              <a:rPr kumimoji="0" lang="zh-TW" altLang="en-US" dirty="0" smtClean="0">
                <a:solidFill>
                  <a:schemeClr val="tx2">
                    <a:lumMod val="75000"/>
                  </a:schemeClr>
                </a:solidFill>
                <a:latin typeface="微軟正黑體" pitchFamily="34" charset="-120"/>
                <a:ea typeface="微軟正黑體" pitchFamily="34" charset="-120"/>
              </a:rPr>
              <a:t>壹、辦理依據</a:t>
            </a:r>
            <a:endParaRPr kumimoji="0" lang="en-US" altLang="zh-TW" dirty="0" smtClean="0">
              <a:solidFill>
                <a:schemeClr val="tx2">
                  <a:lumMod val="75000"/>
                </a:schemeClr>
              </a:solidFill>
              <a:latin typeface="微軟正黑體" pitchFamily="34" charset="-120"/>
              <a:ea typeface="微軟正黑體" pitchFamily="34" charset="-120"/>
            </a:endParaRPr>
          </a:p>
          <a:p>
            <a:pPr>
              <a:lnSpc>
                <a:spcPct val="120000"/>
              </a:lnSpc>
              <a:buFont typeface="Arial" pitchFamily="34" charset="0"/>
              <a:buNone/>
              <a:defRPr/>
            </a:pPr>
            <a:r>
              <a:rPr kumimoji="0" lang="zh-TW" altLang="en-US" dirty="0" smtClean="0">
                <a:solidFill>
                  <a:schemeClr val="tx2">
                    <a:lumMod val="75000"/>
                  </a:schemeClr>
                </a:solidFill>
                <a:latin typeface="微軟正黑體" pitchFamily="34" charset="-120"/>
                <a:ea typeface="微軟正黑體" pitchFamily="34" charset="-120"/>
              </a:rPr>
              <a:t>貳、產出及去化情形</a:t>
            </a:r>
            <a:endParaRPr kumimoji="0" lang="en-US" altLang="zh-TW" dirty="0" smtClean="0">
              <a:solidFill>
                <a:schemeClr val="tx2">
                  <a:lumMod val="75000"/>
                </a:schemeClr>
              </a:solidFill>
              <a:latin typeface="微軟正黑體" pitchFamily="34" charset="-120"/>
              <a:ea typeface="微軟正黑體" pitchFamily="34" charset="-120"/>
            </a:endParaRPr>
          </a:p>
          <a:p>
            <a:pPr>
              <a:lnSpc>
                <a:spcPct val="120000"/>
              </a:lnSpc>
              <a:buFont typeface="Arial" pitchFamily="34" charset="0"/>
              <a:buNone/>
              <a:defRPr/>
            </a:pPr>
            <a:r>
              <a:rPr kumimoji="0" lang="zh-TW" altLang="en-US" dirty="0" smtClean="0">
                <a:solidFill>
                  <a:schemeClr val="tx2">
                    <a:lumMod val="75000"/>
                  </a:schemeClr>
                </a:solidFill>
                <a:latin typeface="微軟正黑體" pitchFamily="34" charset="-120"/>
                <a:ea typeface="微軟正黑體" pitchFamily="34" charset="-120"/>
              </a:rPr>
              <a:t>參、推動組織</a:t>
            </a:r>
            <a:endParaRPr kumimoji="0" lang="en-US" altLang="zh-TW" dirty="0" smtClean="0">
              <a:solidFill>
                <a:schemeClr val="tx2">
                  <a:lumMod val="75000"/>
                </a:schemeClr>
              </a:solidFill>
              <a:latin typeface="微軟正黑體" pitchFamily="34" charset="-120"/>
              <a:ea typeface="微軟正黑體" pitchFamily="34" charset="-120"/>
            </a:endParaRPr>
          </a:p>
          <a:p>
            <a:pPr>
              <a:lnSpc>
                <a:spcPct val="120000"/>
              </a:lnSpc>
              <a:buFont typeface="Arial" pitchFamily="34" charset="0"/>
              <a:buNone/>
              <a:defRPr/>
            </a:pPr>
            <a:r>
              <a:rPr kumimoji="0" lang="zh-TW" altLang="en-US" dirty="0" smtClean="0">
                <a:solidFill>
                  <a:schemeClr val="tx2">
                    <a:lumMod val="75000"/>
                  </a:schemeClr>
                </a:solidFill>
                <a:latin typeface="微軟正黑體" pitchFamily="34" charset="-120"/>
                <a:ea typeface="微軟正黑體" pitchFamily="34" charset="-120"/>
              </a:rPr>
              <a:t>肆、現階段工作重點</a:t>
            </a:r>
            <a:endParaRPr kumimoji="0" lang="en-US" altLang="zh-TW" dirty="0" smtClean="0">
              <a:solidFill>
                <a:schemeClr val="tx2">
                  <a:lumMod val="75000"/>
                </a:schemeClr>
              </a:solidFill>
              <a:latin typeface="微軟正黑體" pitchFamily="34" charset="-120"/>
              <a:ea typeface="微軟正黑體" pitchFamily="34" charset="-120"/>
            </a:endParaRPr>
          </a:p>
          <a:p>
            <a:pPr>
              <a:lnSpc>
                <a:spcPct val="120000"/>
              </a:lnSpc>
              <a:buFont typeface="Arial" pitchFamily="34" charset="0"/>
              <a:buNone/>
              <a:defRPr/>
            </a:pPr>
            <a:r>
              <a:rPr kumimoji="0" lang="zh-TW" altLang="en-US" dirty="0" smtClean="0">
                <a:solidFill>
                  <a:schemeClr val="tx2">
                    <a:lumMod val="75000"/>
                  </a:schemeClr>
                </a:solidFill>
                <a:latin typeface="微軟正黑體" pitchFamily="34" charset="-120"/>
                <a:ea typeface="微軟正黑體" pitchFamily="34" charset="-120"/>
              </a:rPr>
              <a:t>伍、結語</a:t>
            </a:r>
            <a:endParaRPr kumimoji="0" lang="en-US" altLang="zh-TW" dirty="0" smtClean="0">
              <a:solidFill>
                <a:schemeClr val="tx2">
                  <a:lumMod val="75000"/>
                </a:schemeClr>
              </a:solidFill>
              <a:latin typeface="微軟正黑體" pitchFamily="34" charset="-120"/>
              <a:ea typeface="微軟正黑體" pitchFamily="34" charset="-120"/>
            </a:endParaRPr>
          </a:p>
        </p:txBody>
      </p:sp>
      <p:sp>
        <p:nvSpPr>
          <p:cNvPr id="2" name="投影片編號版面配置區 1"/>
          <p:cNvSpPr>
            <a:spLocks noGrp="1"/>
          </p:cNvSpPr>
          <p:nvPr>
            <p:ph type="sldNum" sz="quarter" idx="12"/>
          </p:nvPr>
        </p:nvSpPr>
        <p:spPr/>
        <p:txBody>
          <a:bodyPr/>
          <a:lstStyle/>
          <a:p>
            <a:pPr>
              <a:defRPr/>
            </a:pPr>
            <a:fld id="{084BCAB5-F4DB-408C-9A30-3D0FB04BD59E}" type="slidenum">
              <a:rPr lang="zh-TW" altLang="en-US" smtClean="0"/>
              <a:pPr>
                <a:defRPr/>
              </a:pPr>
              <a:t>2</a:t>
            </a:fld>
            <a:endParaRPr lang="zh-TW" alt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內容版面配置區 3"/>
          <p:cNvSpPr>
            <a:spLocks noGrp="1"/>
          </p:cNvSpPr>
          <p:nvPr>
            <p:ph idx="1"/>
          </p:nvPr>
        </p:nvSpPr>
        <p:spPr>
          <a:xfrm>
            <a:off x="457200" y="1452016"/>
            <a:ext cx="8291513" cy="4713288"/>
          </a:xfrm>
        </p:spPr>
        <p:txBody>
          <a:bodyPr/>
          <a:lstStyle/>
          <a:p>
            <a:pPr marL="722313" indent="-722313" algn="just" eaLnBrk="1" hangingPunct="1">
              <a:lnSpc>
                <a:spcPct val="110000"/>
              </a:lnSpc>
              <a:buNone/>
              <a:tabLst>
                <a:tab pos="900113" algn="l"/>
              </a:tabLst>
            </a:pPr>
            <a:r>
              <a:rPr lang="zh-TW" altLang="en-US" sz="2800" dirty="0" smtClean="0">
                <a:solidFill>
                  <a:schemeClr val="tx1"/>
                </a:solidFill>
                <a:ea typeface="微軟正黑體" pitchFamily="34" charset="-120"/>
              </a:rPr>
              <a:t>一、</a:t>
            </a:r>
            <a:r>
              <a:rPr lang="zh-TW" altLang="en-US" dirty="0" smtClean="0">
                <a:solidFill>
                  <a:schemeClr val="tx1"/>
                </a:solidFill>
                <a:ea typeface="微軟正黑體" pitchFamily="34" charset="-120"/>
              </a:rPr>
              <a:t>「循環經濟」為政府五加二產業創新計畫之一。</a:t>
            </a:r>
            <a:endParaRPr lang="en-US" altLang="zh-TW" dirty="0" smtClean="0">
              <a:solidFill>
                <a:schemeClr val="tx1"/>
              </a:solidFill>
              <a:ea typeface="微軟正黑體" pitchFamily="34" charset="-120"/>
            </a:endParaRPr>
          </a:p>
          <a:p>
            <a:pPr marL="722313" indent="-722313" algn="just" eaLnBrk="1" hangingPunct="1">
              <a:lnSpc>
                <a:spcPct val="110000"/>
              </a:lnSpc>
              <a:buNone/>
              <a:tabLst>
                <a:tab pos="900113" algn="l"/>
              </a:tabLst>
            </a:pPr>
            <a:r>
              <a:rPr lang="zh-TW" altLang="en-US" sz="2800" dirty="0" smtClean="0">
                <a:solidFill>
                  <a:schemeClr val="tx1"/>
                </a:solidFill>
                <a:ea typeface="微軟正黑體" pitchFamily="34" charset="-120"/>
              </a:rPr>
              <a:t>二、</a:t>
            </a:r>
            <a:r>
              <a:rPr lang="zh-TW" altLang="en-US" sz="3600" dirty="0" smtClean="0">
                <a:ea typeface="微軟正黑體" pitchFamily="34" charset="-120"/>
              </a:rPr>
              <a:t>總統</a:t>
            </a:r>
            <a:r>
              <a:rPr lang="zh-TW" altLang="en-US" dirty="0" smtClean="0">
                <a:solidFill>
                  <a:schemeClr val="tx1"/>
                </a:solidFill>
                <a:ea typeface="微軟正黑體" pitchFamily="34" charset="-120"/>
              </a:rPr>
              <a:t>於</a:t>
            </a:r>
            <a:r>
              <a:rPr lang="en-US" altLang="zh-TW" dirty="0" smtClean="0">
                <a:solidFill>
                  <a:schemeClr val="tx1"/>
                </a:solidFill>
                <a:ea typeface="微軟正黑體" pitchFamily="34" charset="-120"/>
              </a:rPr>
              <a:t>106</a:t>
            </a:r>
            <a:r>
              <a:rPr lang="zh-TW" altLang="en-US" dirty="0" smtClean="0">
                <a:solidFill>
                  <a:schemeClr val="tx1"/>
                </a:solidFill>
                <a:ea typeface="微軟正黑體" pitchFamily="34" charset="-120"/>
              </a:rPr>
              <a:t>年</a:t>
            </a:r>
            <a:r>
              <a:rPr lang="en-US" altLang="zh-TW" dirty="0" smtClean="0">
                <a:solidFill>
                  <a:schemeClr val="tx1"/>
                </a:solidFill>
                <a:ea typeface="微軟正黑體" pitchFamily="34" charset="-120"/>
              </a:rPr>
              <a:t>2</a:t>
            </a:r>
            <a:r>
              <a:rPr lang="zh-TW" altLang="en-US" dirty="0" smtClean="0">
                <a:solidFill>
                  <a:schemeClr val="tx1"/>
                </a:solidFill>
                <a:ea typeface="微軟正黑體" pitchFamily="34" charset="-120"/>
              </a:rPr>
              <a:t>月</a:t>
            </a:r>
            <a:r>
              <a:rPr lang="en-US" altLang="zh-TW" dirty="0" smtClean="0">
                <a:solidFill>
                  <a:schemeClr val="tx1"/>
                </a:solidFill>
                <a:ea typeface="微軟正黑體" pitchFamily="34" charset="-120"/>
              </a:rPr>
              <a:t>28</a:t>
            </a:r>
            <a:r>
              <a:rPr lang="zh-TW" altLang="en-US" dirty="0" smtClean="0">
                <a:solidFill>
                  <a:schemeClr val="tx1"/>
                </a:solidFill>
                <a:ea typeface="微軟正黑體" pitchFamily="34" charset="-120"/>
              </a:rPr>
              <a:t>日召開「總統府經濟策略會議</a:t>
            </a:r>
            <a:r>
              <a:rPr lang="en-US" altLang="zh-TW" dirty="0" smtClean="0">
                <a:solidFill>
                  <a:schemeClr val="tx1"/>
                </a:solidFill>
                <a:ea typeface="微軟正黑體" pitchFamily="34" charset="-120"/>
              </a:rPr>
              <a:t>-</a:t>
            </a:r>
            <a:r>
              <a:rPr lang="zh-TW" altLang="en-US" dirty="0" smtClean="0">
                <a:solidFill>
                  <a:schemeClr val="tx1"/>
                </a:solidFill>
                <a:ea typeface="微軟正黑體" pitchFamily="34" charset="-120"/>
              </a:rPr>
              <a:t>鋼鐵產業」，業者反映轉爐石因去化受限，嚴重影響該產業正常營運，基於輔導產業健全發展，並促進循環經濟效益，爰指示由</a:t>
            </a:r>
            <a:r>
              <a:rPr lang="zh-TW" altLang="en-US" dirty="0" smtClean="0">
                <a:solidFill>
                  <a:srgbClr val="0070C0"/>
                </a:solidFill>
                <a:ea typeface="微軟正黑體" pitchFamily="34" charset="-120"/>
              </a:rPr>
              <a:t>吳前政務委員宏謀</a:t>
            </a:r>
            <a:r>
              <a:rPr lang="zh-TW" altLang="en-US" dirty="0" smtClean="0">
                <a:solidFill>
                  <a:schemeClr val="tx1"/>
                </a:solidFill>
                <a:ea typeface="微軟正黑體" pitchFamily="34" charset="-120"/>
              </a:rPr>
              <a:t>邀集</a:t>
            </a:r>
            <a:r>
              <a:rPr lang="zh-TW" altLang="en-US" dirty="0">
                <a:solidFill>
                  <a:srgbClr val="0070C0"/>
                </a:solidFill>
                <a:ea typeface="微軟正黑體" pitchFamily="34" charset="-120"/>
              </a:rPr>
              <a:t>環保署、經濟部</a:t>
            </a:r>
            <a:r>
              <a:rPr lang="zh-TW" altLang="en-US" dirty="0" smtClean="0">
                <a:solidFill>
                  <a:schemeClr val="tx1"/>
                </a:solidFill>
                <a:ea typeface="微軟正黑體" pitchFamily="34" charset="-120"/>
              </a:rPr>
              <a:t>等研商解決。</a:t>
            </a:r>
            <a:endParaRPr lang="en-US" altLang="zh-TW" dirty="0" smtClean="0">
              <a:solidFill>
                <a:schemeClr val="tx1"/>
              </a:solidFill>
              <a:ea typeface="微軟正黑體" pitchFamily="34" charset="-120"/>
            </a:endParaRPr>
          </a:p>
        </p:txBody>
      </p:sp>
      <p:sp>
        <p:nvSpPr>
          <p:cNvPr id="13318" name="標題 1"/>
          <p:cNvSpPr>
            <a:spLocks noGrp="1"/>
          </p:cNvSpPr>
          <p:nvPr>
            <p:ph type="title"/>
          </p:nvPr>
        </p:nvSpPr>
        <p:spPr>
          <a:xfrm>
            <a:off x="179388" y="346075"/>
            <a:ext cx="8229600" cy="922338"/>
          </a:xfrm>
        </p:spPr>
        <p:txBody>
          <a:bodyPr/>
          <a:lstStyle/>
          <a:p>
            <a:pPr algn="l" eaLnBrk="1" hangingPunct="1"/>
            <a:r>
              <a:rPr lang="zh-TW" altLang="en-US" dirty="0" smtClean="0">
                <a:latin typeface="微軟正黑體" pitchFamily="34" charset="-120"/>
                <a:ea typeface="微軟正黑體" pitchFamily="34" charset="-120"/>
              </a:rPr>
              <a:t>壹、辦理依據</a:t>
            </a:r>
          </a:p>
        </p:txBody>
      </p:sp>
      <p:sp>
        <p:nvSpPr>
          <p:cNvPr id="2" name="投影片編號版面配置區 1"/>
          <p:cNvSpPr>
            <a:spLocks noGrp="1"/>
          </p:cNvSpPr>
          <p:nvPr>
            <p:ph type="sldNum" sz="quarter" idx="12"/>
          </p:nvPr>
        </p:nvSpPr>
        <p:spPr/>
        <p:txBody>
          <a:bodyPr/>
          <a:lstStyle/>
          <a:p>
            <a:pPr>
              <a:defRPr/>
            </a:pPr>
            <a:fld id="{084BCAB5-F4DB-408C-9A30-3D0FB04BD59E}" type="slidenum">
              <a:rPr lang="zh-TW" altLang="en-US" smtClean="0"/>
              <a:pPr>
                <a:defRPr/>
              </a:pPr>
              <a:t>3</a:t>
            </a:fld>
            <a:endParaRPr lang="zh-TW" alt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內容版面配置區 3"/>
          <p:cNvSpPr>
            <a:spLocks noGrp="1"/>
          </p:cNvSpPr>
          <p:nvPr>
            <p:ph idx="1"/>
          </p:nvPr>
        </p:nvSpPr>
        <p:spPr>
          <a:xfrm>
            <a:off x="457200" y="1412875"/>
            <a:ext cx="8291513" cy="4713288"/>
          </a:xfrm>
        </p:spPr>
        <p:txBody>
          <a:bodyPr/>
          <a:lstStyle/>
          <a:p>
            <a:pPr marL="717550" lvl="1" indent="-717550" eaLnBrk="1" hangingPunct="1">
              <a:lnSpc>
                <a:spcPct val="110000"/>
              </a:lnSpc>
              <a:buNone/>
              <a:defRPr/>
            </a:pPr>
            <a:r>
              <a:rPr lang="zh-TW" altLang="en-US" b="1" dirty="0" smtClean="0">
                <a:solidFill>
                  <a:schemeClr val="tx1"/>
                </a:solidFill>
                <a:ea typeface="微軟正黑體" pitchFamily="34" charset="-120"/>
              </a:rPr>
              <a:t>三、</a:t>
            </a:r>
            <a:r>
              <a:rPr lang="zh-TW" altLang="en-US" sz="3600" b="1" dirty="0" smtClean="0">
                <a:ea typeface="微軟正黑體" pitchFamily="34" charset="-120"/>
              </a:rPr>
              <a:t>行政院</a:t>
            </a:r>
            <a:r>
              <a:rPr lang="en-US" altLang="zh-TW" sz="3200" b="1" dirty="0" smtClean="0">
                <a:solidFill>
                  <a:schemeClr val="tx1"/>
                </a:solidFill>
                <a:ea typeface="微軟正黑體" pitchFamily="34" charset="-120"/>
              </a:rPr>
              <a:t>5</a:t>
            </a:r>
            <a:r>
              <a:rPr lang="zh-TW" altLang="en-US" sz="3200" b="1" dirty="0" smtClean="0">
                <a:solidFill>
                  <a:schemeClr val="tx1"/>
                </a:solidFill>
                <a:ea typeface="微軟正黑體" pitchFamily="34" charset="-120"/>
              </a:rPr>
              <a:t>月</a:t>
            </a:r>
            <a:r>
              <a:rPr lang="en-US" altLang="zh-TW" sz="3200" b="1" dirty="0" smtClean="0">
                <a:solidFill>
                  <a:schemeClr val="tx1"/>
                </a:solidFill>
                <a:ea typeface="微軟正黑體" pitchFamily="34" charset="-120"/>
              </a:rPr>
              <a:t>25</a:t>
            </a:r>
            <a:r>
              <a:rPr lang="zh-TW" altLang="en-US" sz="3200" b="1" dirty="0" smtClean="0">
                <a:solidFill>
                  <a:schemeClr val="tx1"/>
                </a:solidFill>
                <a:ea typeface="微軟正黑體" pitchFamily="34" charset="-120"/>
              </a:rPr>
              <a:t>日、</a:t>
            </a:r>
            <a:r>
              <a:rPr lang="en-US" altLang="zh-TW" sz="3200" b="1" dirty="0" smtClean="0">
                <a:solidFill>
                  <a:schemeClr val="tx1"/>
                </a:solidFill>
                <a:ea typeface="微軟正黑體" pitchFamily="34" charset="-120"/>
              </a:rPr>
              <a:t>7</a:t>
            </a:r>
            <a:r>
              <a:rPr lang="zh-TW" altLang="en-US" sz="3200" b="1" dirty="0" smtClean="0">
                <a:solidFill>
                  <a:schemeClr val="tx1"/>
                </a:solidFill>
                <a:ea typeface="微軟正黑體" pitchFamily="34" charset="-120"/>
              </a:rPr>
              <a:t>月</a:t>
            </a:r>
            <a:r>
              <a:rPr lang="en-US" altLang="zh-TW" sz="3200" b="1" dirty="0">
                <a:solidFill>
                  <a:schemeClr val="tx1"/>
                </a:solidFill>
                <a:ea typeface="微軟正黑體" pitchFamily="34" charset="-120"/>
              </a:rPr>
              <a:t>6</a:t>
            </a:r>
            <a:r>
              <a:rPr lang="zh-TW" altLang="en-US" sz="3200" b="1" dirty="0" smtClean="0">
                <a:solidFill>
                  <a:schemeClr val="tx1"/>
                </a:solidFill>
                <a:ea typeface="微軟正黑體" pitchFamily="34" charset="-120"/>
              </a:rPr>
              <a:t>日院會決定：</a:t>
            </a:r>
            <a:endParaRPr lang="en-US" altLang="zh-TW" sz="3200" b="1" dirty="0" smtClean="0">
              <a:solidFill>
                <a:schemeClr val="tx1"/>
              </a:solidFill>
              <a:ea typeface="微軟正黑體" pitchFamily="34" charset="-120"/>
            </a:endParaRPr>
          </a:p>
          <a:p>
            <a:pPr marL="895350" lvl="1" indent="-533400" eaLnBrk="1" hangingPunct="1">
              <a:lnSpc>
                <a:spcPct val="110000"/>
              </a:lnSpc>
              <a:buNone/>
              <a:defRPr/>
            </a:pPr>
            <a:r>
              <a:rPr lang="en-US" altLang="zh-TW" b="1" dirty="0" smtClean="0">
                <a:solidFill>
                  <a:schemeClr val="tx1"/>
                </a:solidFill>
                <a:ea typeface="微軟正黑體" pitchFamily="34" charset="-120"/>
              </a:rPr>
              <a:t>(</a:t>
            </a:r>
            <a:r>
              <a:rPr lang="zh-TW" altLang="en-US" b="1" dirty="0" smtClean="0">
                <a:solidFill>
                  <a:schemeClr val="tx1"/>
                </a:solidFill>
                <a:ea typeface="微軟正黑體" pitchFamily="34" charset="-120"/>
              </a:rPr>
              <a:t>一</a:t>
            </a:r>
            <a:r>
              <a:rPr lang="en-US" altLang="zh-TW" b="1" dirty="0" smtClean="0">
                <a:solidFill>
                  <a:schemeClr val="tx1"/>
                </a:solidFill>
                <a:ea typeface="微軟正黑體" pitchFamily="34" charset="-120"/>
              </a:rPr>
              <a:t>)</a:t>
            </a:r>
            <a:r>
              <a:rPr lang="zh-TW" altLang="en-US" b="1" dirty="0" smtClean="0">
                <a:solidFill>
                  <a:schemeClr val="tx1"/>
                </a:solidFill>
                <a:ea typeface="微軟正黑體" pitchFamily="34" charset="-120"/>
              </a:rPr>
              <a:t>由</a:t>
            </a:r>
            <a:r>
              <a:rPr lang="zh-TW" altLang="en-US" b="1" dirty="0" smtClean="0">
                <a:solidFill>
                  <a:srgbClr val="0070C0"/>
                </a:solidFill>
                <a:ea typeface="微軟正黑體" pitchFamily="34" charset="-120"/>
              </a:rPr>
              <a:t>經濟部</a:t>
            </a:r>
            <a:r>
              <a:rPr lang="zh-TW" altLang="en-US" b="1" dirty="0" smtClean="0">
                <a:solidFill>
                  <a:schemeClr val="tx1"/>
                </a:solidFill>
                <a:ea typeface="微軟正黑體" pitchFamily="34" charset="-120"/>
              </a:rPr>
              <a:t>及</a:t>
            </a:r>
            <a:r>
              <a:rPr lang="zh-TW" altLang="en-US" b="1" dirty="0" smtClean="0">
                <a:solidFill>
                  <a:srgbClr val="0070C0"/>
                </a:solidFill>
                <a:ea typeface="微軟正黑體" pitchFamily="34" charset="-120"/>
              </a:rPr>
              <a:t>環保署</a:t>
            </a:r>
            <a:r>
              <a:rPr lang="zh-TW" altLang="en-US" b="1" dirty="0" smtClean="0">
                <a:solidFill>
                  <a:schemeClr val="tx1"/>
                </a:solidFill>
                <a:ea typeface="微軟正黑體" pitchFamily="34" charset="-120"/>
              </a:rPr>
              <a:t>督導</a:t>
            </a:r>
            <a:r>
              <a:rPr lang="zh-TW" altLang="en-US" b="1" dirty="0" smtClean="0">
                <a:solidFill>
                  <a:srgbClr val="C00000"/>
                </a:solidFill>
                <a:ea typeface="微軟正黑體" pitchFamily="34" charset="-120"/>
              </a:rPr>
              <a:t>產出機構全程管理</a:t>
            </a:r>
            <a:r>
              <a:rPr lang="zh-TW" altLang="en-US" b="1" dirty="0" smtClean="0">
                <a:solidFill>
                  <a:schemeClr val="tx1"/>
                </a:solidFill>
                <a:ea typeface="微軟正黑體" pitchFamily="34" charset="-120"/>
              </a:rPr>
              <a:t>，落實資源化產品可溯源制度追蹤之履歷制度，請</a:t>
            </a:r>
            <a:r>
              <a:rPr lang="zh-TW" altLang="en-US" b="1" dirty="0" smtClean="0">
                <a:solidFill>
                  <a:srgbClr val="0070C0"/>
                </a:solidFill>
                <a:ea typeface="微軟正黑體" pitchFamily="34" charset="-120"/>
              </a:rPr>
              <a:t>工程會</a:t>
            </a:r>
            <a:r>
              <a:rPr lang="zh-TW" altLang="en-US" b="1" dirty="0" smtClean="0">
                <a:solidFill>
                  <a:schemeClr val="tx1"/>
                </a:solidFill>
                <a:ea typeface="微軟正黑體" pitchFamily="34" charset="-120"/>
              </a:rPr>
              <a:t>鼓勵各部會及地方政府</a:t>
            </a:r>
            <a:r>
              <a:rPr lang="zh-TW" altLang="en-US" b="1" dirty="0" smtClean="0">
                <a:solidFill>
                  <a:srgbClr val="C00000"/>
                </a:solidFill>
                <a:ea typeface="微軟正黑體" pitchFamily="34" charset="-120"/>
              </a:rPr>
              <a:t>適材適所</a:t>
            </a:r>
            <a:r>
              <a:rPr lang="zh-TW" altLang="en-US" b="1" dirty="0" smtClean="0">
                <a:solidFill>
                  <a:schemeClr val="tx1"/>
                </a:solidFill>
                <a:ea typeface="微軟正黑體" pitchFamily="34" charset="-120"/>
              </a:rPr>
              <a:t>運用於工程。</a:t>
            </a:r>
            <a:endParaRPr lang="en-US" altLang="zh-TW" b="1" dirty="0" smtClean="0">
              <a:solidFill>
                <a:schemeClr val="tx1"/>
              </a:solidFill>
              <a:ea typeface="微軟正黑體" pitchFamily="34" charset="-120"/>
            </a:endParaRPr>
          </a:p>
          <a:p>
            <a:pPr marL="895350" lvl="1" indent="-533400" eaLnBrk="1" hangingPunct="1">
              <a:lnSpc>
                <a:spcPct val="110000"/>
              </a:lnSpc>
              <a:buNone/>
              <a:defRPr/>
            </a:pPr>
            <a:r>
              <a:rPr lang="en-US" altLang="zh-TW" b="1" dirty="0" smtClean="0">
                <a:solidFill>
                  <a:schemeClr val="tx1"/>
                </a:solidFill>
                <a:ea typeface="微軟正黑體" pitchFamily="34" charset="-120"/>
              </a:rPr>
              <a:t>(</a:t>
            </a:r>
            <a:r>
              <a:rPr lang="zh-TW" altLang="en-US" b="1" dirty="0" smtClean="0">
                <a:solidFill>
                  <a:schemeClr val="tx1"/>
                </a:solidFill>
                <a:ea typeface="微軟正黑體" pitchFamily="34" charset="-120"/>
              </a:rPr>
              <a:t>二</a:t>
            </a:r>
            <a:r>
              <a:rPr lang="en-US" altLang="zh-TW" b="1" dirty="0" smtClean="0">
                <a:solidFill>
                  <a:schemeClr val="tx1"/>
                </a:solidFill>
                <a:ea typeface="微軟正黑體" pitchFamily="34" charset="-120"/>
              </a:rPr>
              <a:t>)</a:t>
            </a:r>
            <a:r>
              <a:rPr lang="zh-TW" altLang="en-US" b="1" dirty="0" smtClean="0">
                <a:solidFill>
                  <a:schemeClr val="tx1"/>
                </a:solidFill>
                <a:ea typeface="微軟正黑體" pitchFamily="34" charset="-120"/>
              </a:rPr>
              <a:t>為</a:t>
            </a:r>
            <a:r>
              <a:rPr lang="zh-TW" altLang="en-US" b="1" dirty="0">
                <a:solidFill>
                  <a:schemeClr val="tx1"/>
                </a:solidFill>
                <a:ea typeface="微軟正黑體" pitchFamily="34" charset="-120"/>
              </a:rPr>
              <a:t>提高底渣資源化產品之利用，請</a:t>
            </a:r>
            <a:r>
              <a:rPr lang="zh-TW" altLang="en-US" b="1" dirty="0">
                <a:solidFill>
                  <a:srgbClr val="0070C0"/>
                </a:solidFill>
                <a:ea typeface="微軟正黑體" pitchFamily="34" charset="-120"/>
              </a:rPr>
              <a:t>各部會</a:t>
            </a:r>
            <a:r>
              <a:rPr lang="zh-TW" altLang="en-US" b="1" dirty="0">
                <a:solidFill>
                  <a:schemeClr val="tx1"/>
                </a:solidFill>
                <a:ea typeface="微軟正黑體" pitchFamily="34" charset="-120"/>
              </a:rPr>
              <a:t>於辦理公共工程時全力配合使用，並請</a:t>
            </a:r>
            <a:r>
              <a:rPr lang="zh-TW" altLang="en-US" b="1" dirty="0">
                <a:solidFill>
                  <a:srgbClr val="0070C0"/>
                </a:solidFill>
                <a:ea typeface="微軟正黑體" pitchFamily="34" charset="-120"/>
              </a:rPr>
              <a:t>工程會</a:t>
            </a:r>
            <a:r>
              <a:rPr lang="zh-TW" altLang="en-US" b="1" dirty="0">
                <a:solidFill>
                  <a:schemeClr val="tx1"/>
                </a:solidFill>
                <a:ea typeface="微軟正黑體" pitchFamily="34" charset="-120"/>
              </a:rPr>
              <a:t>儘速</a:t>
            </a:r>
            <a:r>
              <a:rPr lang="zh-TW" altLang="en-US" b="1" dirty="0">
                <a:solidFill>
                  <a:srgbClr val="C00000"/>
                </a:solidFill>
                <a:ea typeface="微軟正黑體" pitchFamily="34" charset="-120"/>
              </a:rPr>
              <a:t>盤點可協助去化之公共</a:t>
            </a:r>
            <a:r>
              <a:rPr lang="zh-TW" altLang="en-US" b="1" dirty="0" smtClean="0">
                <a:solidFill>
                  <a:srgbClr val="C00000"/>
                </a:solidFill>
                <a:ea typeface="微軟正黑體" pitchFamily="34" charset="-120"/>
              </a:rPr>
              <a:t>工程</a:t>
            </a:r>
            <a:r>
              <a:rPr lang="zh-TW" altLang="en-US" b="1" dirty="0" smtClean="0">
                <a:solidFill>
                  <a:schemeClr val="tx1"/>
                </a:solidFill>
                <a:ea typeface="微軟正黑體" pitchFamily="34" charset="-120"/>
              </a:rPr>
              <a:t>，以掌握供需。</a:t>
            </a:r>
            <a:endParaRPr lang="en-US" altLang="zh-TW" sz="2400" b="1" dirty="0">
              <a:solidFill>
                <a:srgbClr val="000000"/>
              </a:solidFill>
              <a:ea typeface="微軟正黑體" panose="020B0604030504040204" pitchFamily="34" charset="-120"/>
            </a:endParaRPr>
          </a:p>
        </p:txBody>
      </p:sp>
      <p:sp>
        <p:nvSpPr>
          <p:cNvPr id="13318" name="標題 1"/>
          <p:cNvSpPr>
            <a:spLocks noGrp="1"/>
          </p:cNvSpPr>
          <p:nvPr>
            <p:ph type="title"/>
          </p:nvPr>
        </p:nvSpPr>
        <p:spPr>
          <a:xfrm>
            <a:off x="179388" y="346075"/>
            <a:ext cx="8229600" cy="922338"/>
          </a:xfrm>
        </p:spPr>
        <p:txBody>
          <a:bodyPr/>
          <a:lstStyle/>
          <a:p>
            <a:pPr algn="l" eaLnBrk="1" hangingPunct="1"/>
            <a:r>
              <a:rPr lang="zh-TW" altLang="en-US" dirty="0" smtClean="0">
                <a:latin typeface="微軟正黑體" pitchFamily="34" charset="-120"/>
                <a:ea typeface="微軟正黑體" pitchFamily="34" charset="-120"/>
              </a:rPr>
              <a:t>壹、辦理依據</a:t>
            </a:r>
          </a:p>
        </p:txBody>
      </p:sp>
      <p:sp>
        <p:nvSpPr>
          <p:cNvPr id="2" name="投影片編號版面配置區 1"/>
          <p:cNvSpPr>
            <a:spLocks noGrp="1"/>
          </p:cNvSpPr>
          <p:nvPr>
            <p:ph type="sldNum" sz="quarter" idx="12"/>
          </p:nvPr>
        </p:nvSpPr>
        <p:spPr/>
        <p:txBody>
          <a:bodyPr/>
          <a:lstStyle/>
          <a:p>
            <a:pPr>
              <a:defRPr/>
            </a:pPr>
            <a:fld id="{084BCAB5-F4DB-408C-9A30-3D0FB04BD59E}" type="slidenum">
              <a:rPr lang="zh-TW" altLang="en-US" smtClean="0"/>
              <a:pPr>
                <a:defRPr/>
              </a:pPr>
              <a:t>4</a:t>
            </a:fld>
            <a:endParaRPr lang="zh-TW" alt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標題 1"/>
          <p:cNvSpPr>
            <a:spLocks noGrp="1"/>
          </p:cNvSpPr>
          <p:nvPr>
            <p:ph type="title"/>
          </p:nvPr>
        </p:nvSpPr>
        <p:spPr>
          <a:xfrm>
            <a:off x="107504" y="-99392"/>
            <a:ext cx="8229600" cy="922338"/>
          </a:xfrm>
        </p:spPr>
        <p:txBody>
          <a:bodyPr>
            <a:normAutofit/>
          </a:bodyPr>
          <a:lstStyle/>
          <a:p>
            <a:pPr algn="l" fontAlgn="base">
              <a:spcAft>
                <a:spcPct val="0"/>
              </a:spcAft>
            </a:pPr>
            <a:r>
              <a:rPr lang="zh-TW" altLang="en-US" b="1" dirty="0" smtClean="0">
                <a:solidFill>
                  <a:srgbClr val="002060"/>
                </a:solidFill>
                <a:latin typeface="微軟正黑體" pitchFamily="34" charset="-120"/>
                <a:ea typeface="微軟正黑體" pitchFamily="34" charset="-120"/>
              </a:rPr>
              <a:t>貳、產出及去化情形</a:t>
            </a:r>
          </a:p>
        </p:txBody>
      </p:sp>
      <p:sp>
        <p:nvSpPr>
          <p:cNvPr id="31" name="圓角矩形 30"/>
          <p:cNvSpPr/>
          <p:nvPr/>
        </p:nvSpPr>
        <p:spPr>
          <a:xfrm>
            <a:off x="2843808" y="692696"/>
            <a:ext cx="6192688" cy="6165304"/>
          </a:xfrm>
          <a:prstGeom prst="roundRect">
            <a:avLst>
              <a:gd name="adj" fmla="val 2074"/>
            </a:avLst>
          </a:prstGeom>
          <a:solidFill>
            <a:srgbClr val="FFFF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2" name="圓角矩形 31"/>
          <p:cNvSpPr/>
          <p:nvPr/>
        </p:nvSpPr>
        <p:spPr>
          <a:xfrm>
            <a:off x="107504" y="692696"/>
            <a:ext cx="2736304" cy="6165304"/>
          </a:xfrm>
          <a:prstGeom prst="roundRect">
            <a:avLst>
              <a:gd name="adj" fmla="val 6642"/>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3" name="圓角矩形 42"/>
          <p:cNvSpPr/>
          <p:nvPr/>
        </p:nvSpPr>
        <p:spPr bwMode="auto">
          <a:xfrm>
            <a:off x="179512" y="3522494"/>
            <a:ext cx="1080000" cy="720000"/>
          </a:xfrm>
          <a:prstGeom prst="roundRect">
            <a:avLst/>
          </a:prstGeom>
          <a:solidFill>
            <a:srgbClr val="002060"/>
          </a:solidFill>
          <a:ln/>
        </p:spPr>
        <p:style>
          <a:lnRef idx="3">
            <a:schemeClr val="lt1"/>
          </a:lnRef>
          <a:fillRef idx="1">
            <a:schemeClr val="accent1"/>
          </a:fillRef>
          <a:effectRef idx="1">
            <a:schemeClr val="accent1"/>
          </a:effectRef>
          <a:fontRef idx="minor">
            <a:schemeClr val="lt1"/>
          </a:fontRef>
        </p:style>
        <p:txBody>
          <a:bodyPr anchor="ctr"/>
          <a:lstStyle/>
          <a:p>
            <a:pPr algn="ctr" defTabSz="342892" fontAlgn="auto">
              <a:spcBef>
                <a:spcPts val="0"/>
              </a:spcBef>
              <a:spcAft>
                <a:spcPts val="0"/>
              </a:spcAft>
              <a:defRPr/>
            </a:pPr>
            <a:r>
              <a:rPr kumimoji="0" lang="zh-TW" altLang="en-US" sz="1600" b="1" dirty="0">
                <a:solidFill>
                  <a:prstClr val="white"/>
                </a:solidFill>
                <a:latin typeface="微軟正黑體" pitchFamily="34" charset="-120"/>
                <a:ea typeface="微軟正黑體" pitchFamily="34" charset="-120"/>
              </a:rPr>
              <a:t>一貫作業煉鋼製程</a:t>
            </a:r>
          </a:p>
        </p:txBody>
      </p:sp>
      <p:sp>
        <p:nvSpPr>
          <p:cNvPr id="47" name="矩形 121"/>
          <p:cNvSpPr>
            <a:spLocks noChangeArrowheads="1"/>
          </p:cNvSpPr>
          <p:nvPr/>
        </p:nvSpPr>
        <p:spPr bwMode="auto">
          <a:xfrm>
            <a:off x="107505" y="4242574"/>
            <a:ext cx="1224135" cy="338554"/>
          </a:xfrm>
          <a:prstGeom prst="rect">
            <a:avLst/>
          </a:prstGeom>
          <a:noFill/>
          <a:ln w="9525">
            <a:noFill/>
            <a:miter lim="800000"/>
            <a:headEnd/>
            <a:tailEnd/>
          </a:ln>
        </p:spPr>
        <p:txBody>
          <a:bodyPr wrap="square">
            <a:spAutoFit/>
          </a:bodyPr>
          <a:lstStyle/>
          <a:p>
            <a:pPr algn="ctr" defTabSz="341313"/>
            <a:r>
              <a:rPr kumimoji="0" lang="zh-TW" altLang="en-US" sz="1600" b="1" dirty="0" smtClean="0">
                <a:solidFill>
                  <a:srgbClr val="000000"/>
                </a:solidFill>
                <a:latin typeface="微軟正黑體" pitchFamily="34" charset="-120"/>
                <a:ea typeface="微軟正黑體" pitchFamily="34" charset="-120"/>
              </a:rPr>
              <a:t>中鋼及中龍</a:t>
            </a:r>
            <a:endParaRPr kumimoji="0" lang="zh-TW" altLang="en-US" sz="1600" dirty="0">
              <a:solidFill>
                <a:srgbClr val="FFFFFF"/>
              </a:solidFill>
              <a:latin typeface="微軟正黑體" pitchFamily="34" charset="-120"/>
              <a:ea typeface="微軟正黑體" pitchFamily="34" charset="-120"/>
            </a:endParaRPr>
          </a:p>
        </p:txBody>
      </p:sp>
      <p:sp>
        <p:nvSpPr>
          <p:cNvPr id="48" name="圓角矩形 47"/>
          <p:cNvSpPr/>
          <p:nvPr/>
        </p:nvSpPr>
        <p:spPr bwMode="auto">
          <a:xfrm>
            <a:off x="1403648" y="2924944"/>
            <a:ext cx="1367992" cy="504056"/>
          </a:xfrm>
          <a:prstGeom prst="roundRect">
            <a:avLst/>
          </a:prstGeom>
          <a:solidFill>
            <a:srgbClr val="002060"/>
          </a:solidFill>
          <a:ln/>
        </p:spPr>
        <p:style>
          <a:lnRef idx="3">
            <a:schemeClr val="lt1"/>
          </a:lnRef>
          <a:fillRef idx="1">
            <a:schemeClr val="accent1"/>
          </a:fillRef>
          <a:effectRef idx="1">
            <a:schemeClr val="accent1"/>
          </a:effectRef>
          <a:fontRef idx="minor">
            <a:schemeClr val="lt1"/>
          </a:fontRef>
        </p:style>
        <p:txBody>
          <a:bodyPr anchor="ctr"/>
          <a:lstStyle/>
          <a:p>
            <a:pPr algn="ctr" defTabSz="342892" fontAlgn="auto">
              <a:spcBef>
                <a:spcPts val="0"/>
              </a:spcBef>
              <a:spcAft>
                <a:spcPts val="0"/>
              </a:spcAft>
              <a:defRPr/>
            </a:pPr>
            <a:r>
              <a:rPr kumimoji="0" lang="zh-TW" altLang="en-US" sz="1600" b="1" dirty="0">
                <a:solidFill>
                  <a:prstClr val="white"/>
                </a:solidFill>
                <a:latin typeface="微軟正黑體" pitchFamily="34" charset="-120"/>
                <a:ea typeface="微軟正黑體" pitchFamily="34" charset="-120"/>
              </a:rPr>
              <a:t>高爐爐</a:t>
            </a:r>
            <a:r>
              <a:rPr kumimoji="0" lang="zh-TW" altLang="en-US" sz="1600" b="1" dirty="0" smtClean="0">
                <a:solidFill>
                  <a:prstClr val="white"/>
                </a:solidFill>
                <a:latin typeface="微軟正黑體" pitchFamily="34" charset="-120"/>
                <a:ea typeface="微軟正黑體" pitchFamily="34" charset="-120"/>
              </a:rPr>
              <a:t>石</a:t>
            </a:r>
            <a:endParaRPr kumimoji="0" lang="en-US" altLang="zh-TW" sz="1600" b="1" dirty="0" smtClean="0">
              <a:solidFill>
                <a:prstClr val="white"/>
              </a:solidFill>
              <a:latin typeface="微軟正黑體" pitchFamily="34" charset="-120"/>
              <a:ea typeface="微軟正黑體" pitchFamily="34" charset="-120"/>
            </a:endParaRPr>
          </a:p>
          <a:p>
            <a:pPr algn="ctr" defTabSz="342892" fontAlgn="auto">
              <a:spcBef>
                <a:spcPts val="0"/>
              </a:spcBef>
              <a:spcAft>
                <a:spcPts val="0"/>
              </a:spcAft>
              <a:defRPr/>
            </a:pPr>
            <a:r>
              <a:rPr kumimoji="0" lang="zh-TW" altLang="en-US" sz="1400" b="1" dirty="0" smtClean="0">
                <a:latin typeface="微軟正黑體" panose="020B0604030504040204" pitchFamily="34" charset="-120"/>
                <a:ea typeface="微軟正黑體" panose="020B0604030504040204" pitchFamily="34" charset="-120"/>
                <a:cs typeface="Times New Roman" panose="02020603050405020304" pitchFamily="18" charset="0"/>
              </a:rPr>
              <a:t>約</a:t>
            </a:r>
            <a:r>
              <a:rPr kumimoji="0" lang="en-US" altLang="zh-TW" sz="1400" b="1" dirty="0">
                <a:latin typeface="微軟正黑體" panose="020B0604030504040204" pitchFamily="34" charset="-120"/>
                <a:ea typeface="微軟正黑體" panose="020B0604030504040204" pitchFamily="34" charset="-120"/>
                <a:cs typeface="Times New Roman" panose="02020603050405020304" pitchFamily="18" charset="0"/>
              </a:rPr>
              <a:t>300</a:t>
            </a:r>
            <a:r>
              <a:rPr kumimoji="0" lang="zh-TW" altLang="en-US" sz="1400" b="1" dirty="0" smtClean="0">
                <a:latin typeface="微軟正黑體" panose="020B0604030504040204" pitchFamily="34" charset="-120"/>
                <a:ea typeface="微軟正黑體" panose="020B0604030504040204" pitchFamily="34" charset="-120"/>
                <a:cs typeface="Times New Roman" panose="02020603050405020304" pitchFamily="18" charset="0"/>
              </a:rPr>
              <a:t>萬噸</a:t>
            </a:r>
            <a:r>
              <a:rPr kumimoji="0" lang="en-US" altLang="zh-TW" sz="1400" b="1" dirty="0">
                <a:latin typeface="微軟正黑體" panose="020B0604030504040204" pitchFamily="34" charset="-120"/>
                <a:ea typeface="微軟正黑體" panose="020B0604030504040204" pitchFamily="34" charset="-120"/>
                <a:cs typeface="Times New Roman" panose="02020603050405020304" pitchFamily="18" charset="0"/>
              </a:rPr>
              <a:t>/</a:t>
            </a:r>
            <a:r>
              <a:rPr kumimoji="0" lang="zh-TW" altLang="en-US" sz="1400" b="1" dirty="0" smtClean="0">
                <a:latin typeface="微軟正黑體" panose="020B0604030504040204" pitchFamily="34" charset="-120"/>
                <a:ea typeface="微軟正黑體" panose="020B0604030504040204" pitchFamily="34" charset="-120"/>
                <a:cs typeface="Times New Roman" panose="02020603050405020304" pitchFamily="18" charset="0"/>
              </a:rPr>
              <a:t>年</a:t>
            </a:r>
            <a:endParaRPr kumimoji="0" lang="zh-TW" altLang="en-US" sz="1600" b="1" dirty="0">
              <a:solidFill>
                <a:prstClr val="white"/>
              </a:solidFill>
              <a:latin typeface="微軟正黑體" pitchFamily="34" charset="-120"/>
              <a:ea typeface="微軟正黑體" pitchFamily="34" charset="-120"/>
            </a:endParaRPr>
          </a:p>
        </p:txBody>
      </p:sp>
      <p:sp>
        <p:nvSpPr>
          <p:cNvPr id="49" name="圓角矩形 48"/>
          <p:cNvSpPr>
            <a:spLocks noChangeArrowheads="1"/>
          </p:cNvSpPr>
          <p:nvPr/>
        </p:nvSpPr>
        <p:spPr bwMode="auto">
          <a:xfrm>
            <a:off x="1403648" y="4077072"/>
            <a:ext cx="1367992" cy="1440160"/>
          </a:xfrm>
          <a:prstGeom prst="roundRect">
            <a:avLst>
              <a:gd name="adj" fmla="val 9611"/>
            </a:avLst>
          </a:prstGeom>
          <a:solidFill>
            <a:srgbClr val="002060"/>
          </a:solidFill>
          <a:ln/>
        </p:spPr>
        <p:style>
          <a:lnRef idx="3">
            <a:schemeClr val="lt1"/>
          </a:lnRef>
          <a:fillRef idx="1">
            <a:schemeClr val="accent1"/>
          </a:fillRef>
          <a:effectRef idx="1">
            <a:schemeClr val="accent1"/>
          </a:effectRef>
          <a:fontRef idx="minor">
            <a:schemeClr val="lt1"/>
          </a:fontRef>
        </p:style>
        <p:txBody>
          <a:bodyPr anchor="ctr"/>
          <a:lstStyle/>
          <a:p>
            <a:pPr algn="ctr" defTabSz="342892" fontAlgn="auto">
              <a:spcBef>
                <a:spcPts val="0"/>
              </a:spcBef>
              <a:spcAft>
                <a:spcPts val="0"/>
              </a:spcAft>
              <a:defRPr/>
            </a:pPr>
            <a:r>
              <a:rPr kumimoji="0" lang="zh-TW" altLang="en-US" sz="1600" b="1" dirty="0">
                <a:solidFill>
                  <a:schemeClr val="bg1"/>
                </a:solidFill>
                <a:effectLst>
                  <a:outerShdw blurRad="38100" dist="38100" dir="2700000" algn="tl">
                    <a:srgbClr val="000000">
                      <a:alpha val="43137"/>
                    </a:srgbClr>
                  </a:outerShdw>
                </a:effectLst>
                <a:latin typeface="微軟正黑體" pitchFamily="34" charset="-120"/>
                <a:ea typeface="微軟正黑體" pitchFamily="34" charset="-120"/>
              </a:rPr>
              <a:t>轉爐</a:t>
            </a:r>
            <a:r>
              <a:rPr kumimoji="0" lang="zh-TW" altLang="en-US" sz="1600" b="1" dirty="0" smtClean="0">
                <a:solidFill>
                  <a:schemeClr val="bg1"/>
                </a:solidFill>
                <a:effectLst>
                  <a:outerShdw blurRad="38100" dist="38100" dir="2700000" algn="tl">
                    <a:srgbClr val="000000">
                      <a:alpha val="43137"/>
                    </a:srgbClr>
                  </a:outerShdw>
                </a:effectLst>
                <a:latin typeface="微軟正黑體" pitchFamily="34" charset="-120"/>
                <a:ea typeface="微軟正黑體" pitchFamily="34" charset="-120"/>
              </a:rPr>
              <a:t>石</a:t>
            </a:r>
            <a:endParaRPr kumimoji="0" lang="en-US" altLang="zh-TW" sz="1600" b="1" dirty="0" smtClean="0">
              <a:solidFill>
                <a:schemeClr val="bg1"/>
              </a:solidFill>
              <a:effectLst>
                <a:outerShdw blurRad="38100" dist="38100" dir="2700000" algn="tl">
                  <a:srgbClr val="000000">
                    <a:alpha val="43137"/>
                  </a:srgbClr>
                </a:outerShdw>
              </a:effectLst>
              <a:latin typeface="微軟正黑體" pitchFamily="34" charset="-120"/>
              <a:ea typeface="微軟正黑體" pitchFamily="34" charset="-120"/>
            </a:endParaRPr>
          </a:p>
          <a:p>
            <a:pPr algn="ctr" defTabSz="342892" fontAlgn="auto">
              <a:spcBef>
                <a:spcPts val="0"/>
              </a:spcBef>
              <a:spcAft>
                <a:spcPts val="0"/>
              </a:spcAft>
              <a:defRPr/>
            </a:pPr>
            <a:r>
              <a:rPr kumimoji="0" lang="zh-TW" altLang="en-US" sz="1400" b="1" dirty="0" smtClean="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約</a:t>
            </a:r>
            <a:r>
              <a:rPr kumimoji="0" lang="en-US" altLang="zh-TW" sz="14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160</a:t>
            </a:r>
            <a:r>
              <a:rPr kumimoji="0" lang="zh-TW" altLang="en-US" sz="1400" b="1" dirty="0" smtClean="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萬噸</a:t>
            </a:r>
            <a:r>
              <a:rPr kumimoji="0" lang="en-US" altLang="zh-TW" sz="1400" b="1" dirty="0" smtClean="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a:t>
            </a:r>
            <a:r>
              <a:rPr kumimoji="0" lang="zh-TW" altLang="en-US" sz="1400" b="1" dirty="0" smtClean="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年</a:t>
            </a:r>
            <a:endParaRPr lang="zh-TW" altLang="en-US" sz="1400" dirty="0">
              <a:solidFill>
                <a:schemeClr val="bg1"/>
              </a:solidFill>
            </a:endParaRPr>
          </a:p>
        </p:txBody>
      </p:sp>
      <p:sp>
        <p:nvSpPr>
          <p:cNvPr id="50" name="圓角矩形 49"/>
          <p:cNvSpPr/>
          <p:nvPr/>
        </p:nvSpPr>
        <p:spPr bwMode="auto">
          <a:xfrm>
            <a:off x="179512" y="5760720"/>
            <a:ext cx="1080000" cy="720000"/>
          </a:xfrm>
          <a:prstGeom prst="roundRect">
            <a:avLst/>
          </a:prstGeom>
          <a:solidFill>
            <a:srgbClr val="336600"/>
          </a:solidFill>
          <a:ln/>
        </p:spPr>
        <p:style>
          <a:lnRef idx="3">
            <a:schemeClr val="lt1"/>
          </a:lnRef>
          <a:fillRef idx="1">
            <a:schemeClr val="accent1"/>
          </a:fillRef>
          <a:effectRef idx="1">
            <a:schemeClr val="accent1"/>
          </a:effectRef>
          <a:fontRef idx="minor">
            <a:schemeClr val="lt1"/>
          </a:fontRef>
        </p:style>
        <p:txBody>
          <a:bodyPr anchor="ctr"/>
          <a:lstStyle/>
          <a:p>
            <a:pPr algn="ctr" defTabSz="342892" fontAlgn="auto">
              <a:spcBef>
                <a:spcPts val="0"/>
              </a:spcBef>
              <a:spcAft>
                <a:spcPts val="0"/>
              </a:spcAft>
              <a:defRPr/>
            </a:pPr>
            <a:r>
              <a:rPr kumimoji="0" lang="zh-TW" altLang="en-US" sz="1600" b="1" dirty="0">
                <a:solidFill>
                  <a:prstClr val="white"/>
                </a:solidFill>
                <a:latin typeface="微軟正黑體" pitchFamily="34" charset="-120"/>
                <a:ea typeface="微軟正黑體" pitchFamily="34" charset="-120"/>
              </a:rPr>
              <a:t>電弧爐</a:t>
            </a:r>
            <a:endParaRPr kumimoji="0" lang="en-US" altLang="zh-TW" sz="1600" b="1" dirty="0">
              <a:solidFill>
                <a:prstClr val="white"/>
              </a:solidFill>
              <a:latin typeface="微軟正黑體" pitchFamily="34" charset="-120"/>
              <a:ea typeface="微軟正黑體" pitchFamily="34" charset="-120"/>
            </a:endParaRPr>
          </a:p>
          <a:p>
            <a:pPr algn="ctr" defTabSz="342892" fontAlgn="auto">
              <a:spcBef>
                <a:spcPts val="0"/>
              </a:spcBef>
              <a:spcAft>
                <a:spcPts val="0"/>
              </a:spcAft>
              <a:defRPr/>
            </a:pPr>
            <a:r>
              <a:rPr kumimoji="0" lang="zh-TW" altLang="en-US" sz="1600" b="1" dirty="0">
                <a:solidFill>
                  <a:prstClr val="white"/>
                </a:solidFill>
                <a:latin typeface="微軟正黑體" pitchFamily="34" charset="-120"/>
                <a:ea typeface="微軟正黑體" pitchFamily="34" charset="-120"/>
              </a:rPr>
              <a:t>煉鋼製程</a:t>
            </a:r>
          </a:p>
        </p:txBody>
      </p:sp>
      <p:sp>
        <p:nvSpPr>
          <p:cNvPr id="51" name="圓角矩形 50"/>
          <p:cNvSpPr>
            <a:spLocks noChangeArrowheads="1"/>
          </p:cNvSpPr>
          <p:nvPr/>
        </p:nvSpPr>
        <p:spPr bwMode="auto">
          <a:xfrm>
            <a:off x="1403648" y="5586333"/>
            <a:ext cx="1367992" cy="576064"/>
          </a:xfrm>
          <a:prstGeom prst="roundRect">
            <a:avLst>
              <a:gd name="adj" fmla="val 16667"/>
            </a:avLst>
          </a:prstGeom>
          <a:solidFill>
            <a:srgbClr val="336600"/>
          </a:solidFill>
          <a:ln/>
        </p:spPr>
        <p:style>
          <a:lnRef idx="3">
            <a:schemeClr val="lt1"/>
          </a:lnRef>
          <a:fillRef idx="1">
            <a:schemeClr val="accent1"/>
          </a:fillRef>
          <a:effectRef idx="1">
            <a:schemeClr val="accent1"/>
          </a:effectRef>
          <a:fontRef idx="minor">
            <a:schemeClr val="lt1"/>
          </a:fontRef>
        </p:style>
        <p:txBody>
          <a:bodyPr anchor="ctr"/>
          <a:lstStyle/>
          <a:p>
            <a:pPr algn="ctr" defTabSz="342892" fontAlgn="auto">
              <a:spcBef>
                <a:spcPts val="0"/>
              </a:spcBef>
              <a:spcAft>
                <a:spcPts val="0"/>
              </a:spcAft>
              <a:defRPr/>
            </a:pPr>
            <a:r>
              <a:rPr kumimoji="0" lang="zh-TW" altLang="en-US" sz="1600" b="1" dirty="0">
                <a:solidFill>
                  <a:schemeClr val="bg1"/>
                </a:solidFill>
                <a:effectLst>
                  <a:outerShdw blurRad="38100" dist="38100" dir="2700000" algn="tl">
                    <a:srgbClr val="000000">
                      <a:alpha val="43137"/>
                    </a:srgbClr>
                  </a:outerShdw>
                </a:effectLst>
                <a:latin typeface="微軟正黑體" pitchFamily="34" charset="-120"/>
                <a:ea typeface="微軟正黑體" pitchFamily="34" charset="-120"/>
              </a:rPr>
              <a:t>氧化</a:t>
            </a:r>
            <a:r>
              <a:rPr kumimoji="0" lang="zh-TW" altLang="en-US" sz="1600" b="1" dirty="0" smtClean="0">
                <a:solidFill>
                  <a:schemeClr val="bg1"/>
                </a:solidFill>
                <a:effectLst>
                  <a:outerShdw blurRad="38100" dist="38100" dir="2700000" algn="tl">
                    <a:srgbClr val="000000">
                      <a:alpha val="43137"/>
                    </a:srgbClr>
                  </a:outerShdw>
                </a:effectLst>
                <a:latin typeface="微軟正黑體" pitchFamily="34" charset="-120"/>
                <a:ea typeface="微軟正黑體" pitchFamily="34" charset="-120"/>
              </a:rPr>
              <a:t>碴</a:t>
            </a:r>
            <a:endParaRPr kumimoji="0" lang="en-US" altLang="zh-TW" sz="1600" b="1" dirty="0" smtClean="0">
              <a:solidFill>
                <a:schemeClr val="bg1"/>
              </a:solidFill>
              <a:effectLst>
                <a:outerShdw blurRad="38100" dist="38100" dir="2700000" algn="tl">
                  <a:srgbClr val="000000">
                    <a:alpha val="43137"/>
                  </a:srgbClr>
                </a:outerShdw>
              </a:effectLst>
              <a:latin typeface="微軟正黑體" pitchFamily="34" charset="-120"/>
              <a:ea typeface="微軟正黑體" pitchFamily="34" charset="-120"/>
            </a:endParaRPr>
          </a:p>
          <a:p>
            <a:pPr algn="ctr" defTabSz="342892" fontAlgn="auto">
              <a:spcBef>
                <a:spcPts val="0"/>
              </a:spcBef>
              <a:spcAft>
                <a:spcPts val="0"/>
              </a:spcAft>
              <a:defRPr/>
            </a:pPr>
            <a:r>
              <a:rPr kumimoji="0" lang="zh-TW" altLang="en-US" sz="1400" b="1" dirty="0" smtClean="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約</a:t>
            </a:r>
            <a:r>
              <a:rPr kumimoji="0" lang="en-US" altLang="zh-TW" sz="1400" b="1" dirty="0" smtClean="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110</a:t>
            </a:r>
            <a:r>
              <a:rPr kumimoji="0" lang="zh-TW" altLang="en-US" sz="1400" b="1" dirty="0" smtClean="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萬噸</a:t>
            </a:r>
            <a:r>
              <a:rPr kumimoji="0" lang="en-US" altLang="zh-TW" sz="14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a:t>
            </a:r>
            <a:r>
              <a:rPr kumimoji="0" lang="zh-TW" altLang="en-US" sz="1400" b="1" dirty="0" smtClean="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年</a:t>
            </a:r>
            <a:endParaRPr lang="zh-TW" altLang="en-US" sz="1400" dirty="0">
              <a:solidFill>
                <a:schemeClr val="bg1"/>
              </a:solidFill>
            </a:endParaRPr>
          </a:p>
        </p:txBody>
      </p:sp>
      <p:sp>
        <p:nvSpPr>
          <p:cNvPr id="52" name="圓角矩形 51"/>
          <p:cNvSpPr>
            <a:spLocks noChangeArrowheads="1"/>
          </p:cNvSpPr>
          <p:nvPr/>
        </p:nvSpPr>
        <p:spPr bwMode="auto">
          <a:xfrm>
            <a:off x="1403648" y="6237312"/>
            <a:ext cx="1367992" cy="504056"/>
          </a:xfrm>
          <a:prstGeom prst="roundRect">
            <a:avLst>
              <a:gd name="adj" fmla="val 16667"/>
            </a:avLst>
          </a:prstGeom>
          <a:solidFill>
            <a:srgbClr val="336600"/>
          </a:solidFill>
          <a:ln/>
        </p:spPr>
        <p:style>
          <a:lnRef idx="3">
            <a:schemeClr val="lt1"/>
          </a:lnRef>
          <a:fillRef idx="1">
            <a:schemeClr val="accent1"/>
          </a:fillRef>
          <a:effectRef idx="1">
            <a:schemeClr val="accent1"/>
          </a:effectRef>
          <a:fontRef idx="minor">
            <a:schemeClr val="lt1"/>
          </a:fontRef>
        </p:style>
        <p:txBody>
          <a:bodyPr anchor="ctr"/>
          <a:lstStyle/>
          <a:p>
            <a:pPr algn="ctr" defTabSz="342892" fontAlgn="auto">
              <a:spcBef>
                <a:spcPts val="0"/>
              </a:spcBef>
              <a:spcAft>
                <a:spcPts val="0"/>
              </a:spcAft>
              <a:defRPr/>
            </a:pPr>
            <a:r>
              <a:rPr kumimoji="0" lang="zh-TW" altLang="en-US" sz="1600" b="1" dirty="0">
                <a:solidFill>
                  <a:prstClr val="white"/>
                </a:solidFill>
                <a:latin typeface="微軟正黑體" pitchFamily="34" charset="-120"/>
                <a:ea typeface="微軟正黑體" pitchFamily="34" charset="-120"/>
              </a:rPr>
              <a:t>還原</a:t>
            </a:r>
            <a:r>
              <a:rPr kumimoji="0" lang="zh-TW" altLang="en-US" sz="1600" b="1" dirty="0" smtClean="0">
                <a:solidFill>
                  <a:prstClr val="white"/>
                </a:solidFill>
                <a:latin typeface="微軟正黑體" pitchFamily="34" charset="-120"/>
                <a:ea typeface="微軟正黑體" pitchFamily="34" charset="-120"/>
              </a:rPr>
              <a:t>碴</a:t>
            </a:r>
            <a:endParaRPr kumimoji="0" lang="en-US" altLang="zh-TW" sz="1600" b="1" dirty="0" smtClean="0">
              <a:solidFill>
                <a:prstClr val="white"/>
              </a:solidFill>
              <a:latin typeface="微軟正黑體" pitchFamily="34" charset="-120"/>
              <a:ea typeface="微軟正黑體" pitchFamily="34" charset="-120"/>
            </a:endParaRPr>
          </a:p>
          <a:p>
            <a:pPr algn="ctr" defTabSz="342892" fontAlgn="auto">
              <a:spcBef>
                <a:spcPts val="0"/>
              </a:spcBef>
              <a:spcAft>
                <a:spcPts val="0"/>
              </a:spcAft>
              <a:defRPr/>
            </a:pPr>
            <a:r>
              <a:rPr kumimoji="0" lang="zh-TW" altLang="en-US" sz="1400" b="1" dirty="0" smtClean="0">
                <a:latin typeface="微軟正黑體" panose="020B0604030504040204" pitchFamily="34" charset="-120"/>
                <a:ea typeface="微軟正黑體" panose="020B0604030504040204" pitchFamily="34" charset="-120"/>
                <a:cs typeface="Times New Roman" panose="02020603050405020304" pitchFamily="18" charset="0"/>
              </a:rPr>
              <a:t>約</a:t>
            </a:r>
            <a:r>
              <a:rPr kumimoji="0" lang="en-US" altLang="zh-TW" sz="1400" b="1" dirty="0" smtClean="0">
                <a:latin typeface="微軟正黑體" panose="020B0604030504040204" pitchFamily="34" charset="-120"/>
                <a:ea typeface="微軟正黑體" panose="020B0604030504040204" pitchFamily="34" charset="-120"/>
                <a:cs typeface="Times New Roman" panose="02020603050405020304" pitchFamily="18" charset="0"/>
              </a:rPr>
              <a:t>30</a:t>
            </a:r>
            <a:r>
              <a:rPr kumimoji="0" lang="zh-TW" altLang="en-US" sz="1400" b="1" dirty="0" smtClean="0">
                <a:latin typeface="微軟正黑體" panose="020B0604030504040204" pitchFamily="34" charset="-120"/>
                <a:ea typeface="微軟正黑體" panose="020B0604030504040204" pitchFamily="34" charset="-120"/>
                <a:cs typeface="Times New Roman" panose="02020603050405020304" pitchFamily="18" charset="0"/>
              </a:rPr>
              <a:t>萬噸</a:t>
            </a:r>
            <a:r>
              <a:rPr kumimoji="0" lang="en-US" altLang="zh-TW" sz="1400" b="1" dirty="0">
                <a:latin typeface="微軟正黑體" panose="020B0604030504040204" pitchFamily="34" charset="-120"/>
                <a:ea typeface="微軟正黑體" panose="020B0604030504040204" pitchFamily="34" charset="-120"/>
                <a:cs typeface="Times New Roman" panose="02020603050405020304" pitchFamily="18" charset="0"/>
              </a:rPr>
              <a:t>/</a:t>
            </a:r>
            <a:r>
              <a:rPr kumimoji="0" lang="zh-TW" altLang="en-US" sz="1400" b="1" dirty="0" smtClean="0">
                <a:latin typeface="微軟正黑體" panose="020B0604030504040204" pitchFamily="34" charset="-120"/>
                <a:ea typeface="微軟正黑體" panose="020B0604030504040204" pitchFamily="34" charset="-120"/>
                <a:cs typeface="Times New Roman" panose="02020603050405020304" pitchFamily="18" charset="0"/>
              </a:rPr>
              <a:t>年</a:t>
            </a:r>
            <a:endParaRPr lang="zh-TW" altLang="en-US" sz="1400" dirty="0"/>
          </a:p>
        </p:txBody>
      </p:sp>
      <p:sp>
        <p:nvSpPr>
          <p:cNvPr id="53" name="圓角矩形 52"/>
          <p:cNvSpPr/>
          <p:nvPr/>
        </p:nvSpPr>
        <p:spPr bwMode="auto">
          <a:xfrm>
            <a:off x="180008" y="1278712"/>
            <a:ext cx="1080000" cy="720000"/>
          </a:xfrm>
          <a:prstGeom prst="roundRect">
            <a:avLst/>
          </a:prstGeom>
          <a:solidFill>
            <a:schemeClr val="tx1">
              <a:lumMod val="65000"/>
              <a:lumOff val="35000"/>
            </a:schemeClr>
          </a:solidFill>
          <a:ln/>
        </p:spPr>
        <p:style>
          <a:lnRef idx="3">
            <a:schemeClr val="lt1"/>
          </a:lnRef>
          <a:fillRef idx="1">
            <a:schemeClr val="accent1"/>
          </a:fillRef>
          <a:effectRef idx="1">
            <a:schemeClr val="accent1"/>
          </a:effectRef>
          <a:fontRef idx="minor">
            <a:schemeClr val="lt1"/>
          </a:fontRef>
        </p:style>
        <p:txBody>
          <a:bodyPr anchor="ctr"/>
          <a:lstStyle/>
          <a:p>
            <a:pPr algn="ctr" defTabSz="342892" fontAlgn="auto">
              <a:spcBef>
                <a:spcPts val="0"/>
              </a:spcBef>
              <a:spcAft>
                <a:spcPts val="0"/>
              </a:spcAft>
              <a:defRPr/>
            </a:pPr>
            <a:r>
              <a:rPr kumimoji="0" lang="zh-TW" altLang="en-US" sz="1600" b="1" dirty="0" smtClean="0">
                <a:solidFill>
                  <a:schemeClr val="bg1"/>
                </a:solidFill>
                <a:latin typeface="微軟正黑體" pitchFamily="34" charset="-120"/>
                <a:ea typeface="微軟正黑體" pitchFamily="34" charset="-120"/>
              </a:rPr>
              <a:t>垃圾</a:t>
            </a:r>
            <a:endParaRPr kumimoji="0" lang="en-US" altLang="zh-TW" sz="1600" b="1" dirty="0" smtClean="0">
              <a:solidFill>
                <a:schemeClr val="bg1"/>
              </a:solidFill>
              <a:latin typeface="微軟正黑體" pitchFamily="34" charset="-120"/>
              <a:ea typeface="微軟正黑體" pitchFamily="34" charset="-120"/>
            </a:endParaRPr>
          </a:p>
          <a:p>
            <a:pPr algn="ctr" defTabSz="342892" fontAlgn="auto">
              <a:spcBef>
                <a:spcPts val="0"/>
              </a:spcBef>
              <a:spcAft>
                <a:spcPts val="0"/>
              </a:spcAft>
              <a:defRPr/>
            </a:pPr>
            <a:r>
              <a:rPr kumimoji="0" lang="zh-TW" altLang="en-US" sz="1600" b="1" dirty="0" smtClean="0">
                <a:solidFill>
                  <a:schemeClr val="bg1"/>
                </a:solidFill>
                <a:latin typeface="微軟正黑體" pitchFamily="34" charset="-120"/>
                <a:ea typeface="微軟正黑體" pitchFamily="34" charset="-120"/>
              </a:rPr>
              <a:t>焚化爐</a:t>
            </a:r>
            <a:endParaRPr kumimoji="0" lang="zh-TW" altLang="en-US" sz="1600" b="1" dirty="0">
              <a:solidFill>
                <a:schemeClr val="bg1"/>
              </a:solidFill>
              <a:latin typeface="微軟正黑體" pitchFamily="34" charset="-120"/>
              <a:ea typeface="微軟正黑體" pitchFamily="34" charset="-120"/>
            </a:endParaRPr>
          </a:p>
        </p:txBody>
      </p:sp>
      <p:sp>
        <p:nvSpPr>
          <p:cNvPr id="54" name="矩形 121"/>
          <p:cNvSpPr>
            <a:spLocks noChangeArrowheads="1"/>
          </p:cNvSpPr>
          <p:nvPr/>
        </p:nvSpPr>
        <p:spPr bwMode="auto">
          <a:xfrm>
            <a:off x="315397" y="2020278"/>
            <a:ext cx="800219" cy="584775"/>
          </a:xfrm>
          <a:prstGeom prst="rect">
            <a:avLst/>
          </a:prstGeom>
          <a:noFill/>
          <a:ln w="9525">
            <a:noFill/>
            <a:miter lim="800000"/>
            <a:headEnd/>
            <a:tailEnd/>
          </a:ln>
        </p:spPr>
        <p:txBody>
          <a:bodyPr wrap="none">
            <a:spAutoFit/>
          </a:bodyPr>
          <a:lstStyle/>
          <a:p>
            <a:pPr defTabSz="341313"/>
            <a:r>
              <a:rPr kumimoji="0" lang="zh-TW" altLang="en-US" sz="1600" b="1" dirty="0" smtClean="0">
                <a:solidFill>
                  <a:srgbClr val="000000"/>
                </a:solidFill>
                <a:latin typeface="微軟正黑體" pitchFamily="34" charset="-120"/>
                <a:ea typeface="微軟正黑體" pitchFamily="34" charset="-120"/>
              </a:rPr>
              <a:t>地方環</a:t>
            </a:r>
            <a:r>
              <a:rPr kumimoji="0" lang="en-US" altLang="zh-TW" sz="1600" b="1" dirty="0" smtClean="0">
                <a:solidFill>
                  <a:srgbClr val="000000"/>
                </a:solidFill>
                <a:latin typeface="微軟正黑體" pitchFamily="34" charset="-120"/>
                <a:ea typeface="微軟正黑體" pitchFamily="34" charset="-120"/>
              </a:rPr>
              <a:t/>
            </a:r>
            <a:br>
              <a:rPr kumimoji="0" lang="en-US" altLang="zh-TW" sz="1600" b="1" dirty="0" smtClean="0">
                <a:solidFill>
                  <a:srgbClr val="000000"/>
                </a:solidFill>
                <a:latin typeface="微軟正黑體" pitchFamily="34" charset="-120"/>
                <a:ea typeface="微軟正黑體" pitchFamily="34" charset="-120"/>
              </a:rPr>
            </a:br>
            <a:r>
              <a:rPr kumimoji="0" lang="zh-TW" altLang="en-US" sz="1600" b="1" dirty="0" smtClean="0">
                <a:solidFill>
                  <a:srgbClr val="000000"/>
                </a:solidFill>
                <a:latin typeface="微軟正黑體" pitchFamily="34" charset="-120"/>
                <a:ea typeface="微軟正黑體" pitchFamily="34" charset="-120"/>
              </a:rPr>
              <a:t>保單位</a:t>
            </a:r>
            <a:endParaRPr kumimoji="0" lang="zh-TW" altLang="en-US" sz="1600" dirty="0">
              <a:solidFill>
                <a:srgbClr val="FFFFFF"/>
              </a:solidFill>
              <a:latin typeface="微軟正黑體" pitchFamily="34" charset="-120"/>
              <a:ea typeface="微軟正黑體" pitchFamily="34" charset="-120"/>
            </a:endParaRPr>
          </a:p>
        </p:txBody>
      </p:sp>
      <p:sp>
        <p:nvSpPr>
          <p:cNvPr id="55" name="圓角矩形 54"/>
          <p:cNvSpPr/>
          <p:nvPr/>
        </p:nvSpPr>
        <p:spPr bwMode="auto">
          <a:xfrm>
            <a:off x="1403648" y="1340768"/>
            <a:ext cx="1367992" cy="1512168"/>
          </a:xfrm>
          <a:prstGeom prst="roundRect">
            <a:avLst>
              <a:gd name="adj" fmla="val 8828"/>
            </a:avLst>
          </a:prstGeom>
          <a:solidFill>
            <a:schemeClr val="tx1">
              <a:lumMod val="65000"/>
              <a:lumOff val="35000"/>
            </a:schemeClr>
          </a:solidFill>
          <a:ln/>
        </p:spPr>
        <p:style>
          <a:lnRef idx="3">
            <a:schemeClr val="lt1"/>
          </a:lnRef>
          <a:fillRef idx="1">
            <a:schemeClr val="accent1"/>
          </a:fillRef>
          <a:effectRef idx="1">
            <a:schemeClr val="accent1"/>
          </a:effectRef>
          <a:fontRef idx="minor">
            <a:schemeClr val="lt1"/>
          </a:fontRef>
        </p:style>
        <p:txBody>
          <a:bodyPr anchor="ctr"/>
          <a:lstStyle/>
          <a:p>
            <a:pPr algn="ctr" defTabSz="342892" fontAlgn="auto">
              <a:spcBef>
                <a:spcPts val="0"/>
              </a:spcBef>
              <a:spcAft>
                <a:spcPts val="0"/>
              </a:spcAft>
              <a:defRPr/>
            </a:pPr>
            <a:r>
              <a:rPr kumimoji="0" lang="zh-TW" altLang="en-US" sz="1600" b="1" dirty="0" smtClean="0">
                <a:solidFill>
                  <a:schemeClr val="bg1"/>
                </a:solidFill>
                <a:latin typeface="微軟正黑體" pitchFamily="34" charset="-120"/>
                <a:ea typeface="微軟正黑體" pitchFamily="34" charset="-120"/>
              </a:rPr>
              <a:t>底渣</a:t>
            </a:r>
            <a:endParaRPr kumimoji="0" lang="en-US" altLang="zh-TW" sz="1600" b="1" dirty="0" smtClean="0">
              <a:solidFill>
                <a:schemeClr val="bg1"/>
              </a:solidFill>
              <a:latin typeface="微軟正黑體" pitchFamily="34" charset="-120"/>
              <a:ea typeface="微軟正黑體" pitchFamily="34" charset="-120"/>
            </a:endParaRPr>
          </a:p>
          <a:p>
            <a:pPr algn="ctr" defTabSz="342892" fontAlgn="auto">
              <a:spcBef>
                <a:spcPts val="0"/>
              </a:spcBef>
              <a:spcAft>
                <a:spcPts val="0"/>
              </a:spcAft>
              <a:defRPr/>
            </a:pPr>
            <a:r>
              <a:rPr kumimoji="0" lang="zh-TW" altLang="en-US" sz="1400" b="1" dirty="0" smtClean="0">
                <a:latin typeface="微軟正黑體" panose="020B0604030504040204" pitchFamily="34" charset="-120"/>
                <a:ea typeface="微軟正黑體" panose="020B0604030504040204" pitchFamily="34" charset="-120"/>
                <a:cs typeface="Times New Roman" panose="02020603050405020304" pitchFamily="18" charset="0"/>
              </a:rPr>
              <a:t>約</a:t>
            </a:r>
            <a:r>
              <a:rPr kumimoji="0" lang="en-US" altLang="zh-TW" sz="1400" b="1" dirty="0" smtClean="0">
                <a:latin typeface="微軟正黑體" panose="020B0604030504040204" pitchFamily="34" charset="-120"/>
                <a:ea typeface="微軟正黑體" panose="020B0604030504040204" pitchFamily="34" charset="-120"/>
                <a:cs typeface="Times New Roman" panose="02020603050405020304" pitchFamily="18" charset="0"/>
              </a:rPr>
              <a:t>90</a:t>
            </a:r>
            <a:r>
              <a:rPr kumimoji="0" lang="zh-TW" altLang="en-US" sz="1400" b="1" dirty="0" smtClean="0">
                <a:latin typeface="微軟正黑體" panose="020B0604030504040204" pitchFamily="34" charset="-120"/>
                <a:ea typeface="微軟正黑體" panose="020B0604030504040204" pitchFamily="34" charset="-120"/>
                <a:cs typeface="Times New Roman" panose="02020603050405020304" pitchFamily="18" charset="0"/>
              </a:rPr>
              <a:t>萬噸</a:t>
            </a:r>
            <a:r>
              <a:rPr kumimoji="0" lang="en-US" altLang="zh-TW" sz="1400" b="1" dirty="0" smtClean="0">
                <a:latin typeface="微軟正黑體" panose="020B0604030504040204" pitchFamily="34" charset="-120"/>
                <a:ea typeface="微軟正黑體" panose="020B0604030504040204" pitchFamily="34" charset="-120"/>
                <a:cs typeface="Times New Roman" panose="02020603050405020304" pitchFamily="18" charset="0"/>
              </a:rPr>
              <a:t>/</a:t>
            </a:r>
            <a:r>
              <a:rPr kumimoji="0" lang="zh-TW" altLang="en-US" sz="1400" b="1" dirty="0" smtClean="0">
                <a:latin typeface="微軟正黑體" panose="020B0604030504040204" pitchFamily="34" charset="-120"/>
                <a:ea typeface="微軟正黑體" panose="020B0604030504040204" pitchFamily="34" charset="-120"/>
                <a:cs typeface="Times New Roman" panose="02020603050405020304" pitchFamily="18" charset="0"/>
              </a:rPr>
              <a:t>年</a:t>
            </a:r>
            <a:endParaRPr kumimoji="0" lang="zh-TW" altLang="en-US" sz="1400" b="1" dirty="0">
              <a:solidFill>
                <a:schemeClr val="bg1"/>
              </a:solidFill>
              <a:latin typeface="微軟正黑體" pitchFamily="34" charset="-120"/>
              <a:ea typeface="微軟正黑體" pitchFamily="34" charset="-120"/>
            </a:endParaRPr>
          </a:p>
        </p:txBody>
      </p:sp>
      <p:sp>
        <p:nvSpPr>
          <p:cNvPr id="62" name="圓角矩形 61"/>
          <p:cNvSpPr/>
          <p:nvPr/>
        </p:nvSpPr>
        <p:spPr bwMode="auto">
          <a:xfrm>
            <a:off x="1403648" y="764704"/>
            <a:ext cx="1367992" cy="504056"/>
          </a:xfrm>
          <a:prstGeom prst="roundRect">
            <a:avLst/>
          </a:prstGeom>
          <a:solidFill>
            <a:schemeClr val="tx1">
              <a:lumMod val="65000"/>
              <a:lumOff val="35000"/>
            </a:schemeClr>
          </a:solidFill>
          <a:ln/>
        </p:spPr>
        <p:style>
          <a:lnRef idx="3">
            <a:schemeClr val="lt1"/>
          </a:lnRef>
          <a:fillRef idx="1">
            <a:schemeClr val="accent1"/>
          </a:fillRef>
          <a:effectRef idx="1">
            <a:schemeClr val="accent1"/>
          </a:effectRef>
          <a:fontRef idx="minor">
            <a:schemeClr val="lt1"/>
          </a:fontRef>
        </p:style>
        <p:txBody>
          <a:bodyPr anchor="ctr"/>
          <a:lstStyle/>
          <a:p>
            <a:pPr algn="ctr" defTabSz="342892" fontAlgn="auto">
              <a:spcBef>
                <a:spcPts val="0"/>
              </a:spcBef>
              <a:spcAft>
                <a:spcPts val="0"/>
              </a:spcAft>
              <a:defRPr/>
            </a:pPr>
            <a:r>
              <a:rPr kumimoji="0" lang="zh-TW" altLang="en-US" sz="1600" b="1" dirty="0" smtClean="0">
                <a:solidFill>
                  <a:schemeClr val="bg1"/>
                </a:solidFill>
                <a:latin typeface="微軟正黑體" pitchFamily="34" charset="-120"/>
                <a:ea typeface="微軟正黑體" pitchFamily="34" charset="-120"/>
              </a:rPr>
              <a:t>飛灰</a:t>
            </a:r>
            <a:endParaRPr kumimoji="0" lang="en-US" altLang="zh-TW" sz="1600" b="1" dirty="0" smtClean="0">
              <a:solidFill>
                <a:schemeClr val="bg1"/>
              </a:solidFill>
              <a:latin typeface="微軟正黑體" pitchFamily="34" charset="-120"/>
              <a:ea typeface="微軟正黑體" pitchFamily="34" charset="-120"/>
            </a:endParaRPr>
          </a:p>
          <a:p>
            <a:pPr algn="ctr" defTabSz="342892" fontAlgn="auto">
              <a:spcBef>
                <a:spcPts val="0"/>
              </a:spcBef>
              <a:spcAft>
                <a:spcPts val="0"/>
              </a:spcAft>
              <a:defRPr/>
            </a:pPr>
            <a:r>
              <a:rPr kumimoji="0" lang="zh-TW" altLang="en-US" sz="1400" b="1" dirty="0" smtClean="0">
                <a:latin typeface="微軟正黑體" panose="020B0604030504040204" pitchFamily="34" charset="-120"/>
                <a:ea typeface="微軟正黑體" panose="020B0604030504040204" pitchFamily="34" charset="-120"/>
                <a:cs typeface="Times New Roman" panose="02020603050405020304" pitchFamily="18" charset="0"/>
              </a:rPr>
              <a:t>約</a:t>
            </a:r>
            <a:r>
              <a:rPr kumimoji="0" lang="en-US" altLang="zh-TW" sz="1400" b="1" dirty="0">
                <a:latin typeface="微軟正黑體" panose="020B0604030504040204" pitchFamily="34" charset="-120"/>
                <a:ea typeface="微軟正黑體" panose="020B0604030504040204" pitchFamily="34" charset="-120"/>
                <a:cs typeface="Times New Roman" panose="02020603050405020304" pitchFamily="18" charset="0"/>
              </a:rPr>
              <a:t>20</a:t>
            </a:r>
            <a:r>
              <a:rPr kumimoji="0" lang="zh-TW" altLang="en-US" sz="1400" b="1" dirty="0" smtClean="0">
                <a:latin typeface="微軟正黑體" panose="020B0604030504040204" pitchFamily="34" charset="-120"/>
                <a:ea typeface="微軟正黑體" panose="020B0604030504040204" pitchFamily="34" charset="-120"/>
                <a:cs typeface="Times New Roman" panose="02020603050405020304" pitchFamily="18" charset="0"/>
              </a:rPr>
              <a:t>萬噸</a:t>
            </a:r>
            <a:r>
              <a:rPr kumimoji="0" lang="en-US" altLang="zh-TW" sz="1400" b="1" dirty="0">
                <a:latin typeface="微軟正黑體" panose="020B0604030504040204" pitchFamily="34" charset="-120"/>
                <a:ea typeface="微軟正黑體" panose="020B0604030504040204" pitchFamily="34" charset="-120"/>
                <a:cs typeface="Times New Roman" panose="02020603050405020304" pitchFamily="18" charset="0"/>
              </a:rPr>
              <a:t>/</a:t>
            </a:r>
            <a:r>
              <a:rPr kumimoji="0" lang="zh-TW" altLang="en-US" sz="1400" b="1" dirty="0" smtClean="0">
                <a:latin typeface="微軟正黑體" panose="020B0604030504040204" pitchFamily="34" charset="-120"/>
                <a:ea typeface="微軟正黑體" panose="020B0604030504040204" pitchFamily="34" charset="-120"/>
                <a:cs typeface="Times New Roman" panose="02020603050405020304" pitchFamily="18" charset="0"/>
              </a:rPr>
              <a:t>年</a:t>
            </a:r>
            <a:endParaRPr kumimoji="0" lang="zh-TW" altLang="en-US" sz="1400" b="1" dirty="0">
              <a:solidFill>
                <a:schemeClr val="bg1"/>
              </a:solidFill>
              <a:latin typeface="微軟正黑體" pitchFamily="34" charset="-120"/>
              <a:ea typeface="微軟正黑體" pitchFamily="34" charset="-120"/>
            </a:endParaRPr>
          </a:p>
        </p:txBody>
      </p:sp>
      <p:sp>
        <p:nvSpPr>
          <p:cNvPr id="64" name="矩形 121"/>
          <p:cNvSpPr>
            <a:spLocks noChangeArrowheads="1"/>
          </p:cNvSpPr>
          <p:nvPr/>
        </p:nvSpPr>
        <p:spPr bwMode="auto">
          <a:xfrm>
            <a:off x="107504" y="6474822"/>
            <a:ext cx="1224136" cy="338554"/>
          </a:xfrm>
          <a:prstGeom prst="rect">
            <a:avLst/>
          </a:prstGeom>
          <a:noFill/>
          <a:ln w="9525">
            <a:noFill/>
            <a:miter lim="800000"/>
            <a:headEnd/>
            <a:tailEnd/>
          </a:ln>
        </p:spPr>
        <p:txBody>
          <a:bodyPr wrap="square">
            <a:spAutoFit/>
          </a:bodyPr>
          <a:lstStyle/>
          <a:p>
            <a:pPr algn="ctr" defTabSz="341313"/>
            <a:r>
              <a:rPr lang="en-US" altLang="zh-TW" sz="1600" b="1" dirty="0" smtClean="0">
                <a:solidFill>
                  <a:srgbClr val="000000"/>
                </a:solidFill>
                <a:latin typeface="微軟正黑體" pitchFamily="34" charset="-120"/>
                <a:ea typeface="微軟正黑體" pitchFamily="34" charset="-120"/>
              </a:rPr>
              <a:t>19</a:t>
            </a:r>
            <a:r>
              <a:rPr lang="zh-TW" altLang="en-US" sz="1600" b="1" dirty="0" smtClean="0">
                <a:solidFill>
                  <a:srgbClr val="000000"/>
                </a:solidFill>
                <a:latin typeface="微軟正黑體" pitchFamily="34" charset="-120"/>
                <a:ea typeface="微軟正黑體" pitchFamily="34" charset="-120"/>
              </a:rPr>
              <a:t>家業者</a:t>
            </a:r>
            <a:endParaRPr kumimoji="0" lang="zh-TW" altLang="en-US" sz="1600" dirty="0">
              <a:solidFill>
                <a:srgbClr val="FFFFFF"/>
              </a:solidFill>
              <a:latin typeface="微軟正黑體" pitchFamily="34" charset="-120"/>
              <a:ea typeface="微軟正黑體" pitchFamily="34" charset="-120"/>
            </a:endParaRPr>
          </a:p>
        </p:txBody>
      </p:sp>
      <p:graphicFrame>
        <p:nvGraphicFramePr>
          <p:cNvPr id="66" name="表格 65"/>
          <p:cNvGraphicFramePr>
            <a:graphicFrameLocks noGrp="1"/>
          </p:cNvGraphicFramePr>
          <p:nvPr/>
        </p:nvGraphicFramePr>
        <p:xfrm>
          <a:off x="2915816" y="836712"/>
          <a:ext cx="5976664" cy="5934040"/>
        </p:xfrm>
        <a:graphic>
          <a:graphicData uri="http://schemas.openxmlformats.org/drawingml/2006/table">
            <a:tbl>
              <a:tblPr firstRow="1" bandRow="1">
                <a:tableStyleId>{5C22544A-7EE6-4342-B048-85BDC9FD1C3A}</a:tableStyleId>
              </a:tblPr>
              <a:tblGrid>
                <a:gridCol w="2113699"/>
                <a:gridCol w="351675"/>
                <a:gridCol w="3511290"/>
              </a:tblGrid>
              <a:tr h="216024">
                <a:tc gridSpan="3">
                  <a:txBody>
                    <a:bodyPr/>
                    <a:lstStyle/>
                    <a:p>
                      <a:pPr algn="just" hangingPunct="0"/>
                      <a:r>
                        <a:rPr lang="zh-TW" altLang="en-US" sz="1400" b="0" dirty="0" smtClean="0">
                          <a:solidFill>
                            <a:schemeClr val="tx1"/>
                          </a:solidFill>
                          <a:latin typeface="微軟正黑體" pitchFamily="34" charset="-120"/>
                          <a:ea typeface="微軟正黑體" pitchFamily="34" charset="-120"/>
                        </a:rPr>
                        <a:t>屬有害事業廢棄物，</a:t>
                      </a:r>
                      <a:r>
                        <a:rPr lang="zh-TW" altLang="en-US" sz="1400" b="0" u="none" dirty="0" smtClean="0">
                          <a:solidFill>
                            <a:schemeClr val="tx1"/>
                          </a:solidFill>
                          <a:latin typeface="微軟正黑體" pitchFamily="34" charset="-120"/>
                          <a:ea typeface="微軟正黑體" pitchFamily="34" charset="-120"/>
                        </a:rPr>
                        <a:t>由產出單位採水泥固化後掩埋處理</a:t>
                      </a:r>
                      <a:r>
                        <a:rPr lang="zh-TW" altLang="en-US" sz="1400" b="0" dirty="0" smtClean="0">
                          <a:solidFill>
                            <a:schemeClr val="tx1"/>
                          </a:solidFill>
                          <a:latin typeface="微軟正黑體" pitchFamily="34" charset="-120"/>
                          <a:ea typeface="微軟正黑體" pitchFamily="34" charset="-120"/>
                        </a:rPr>
                        <a:t>，</a:t>
                      </a:r>
                      <a:r>
                        <a:rPr lang="zh-TW" altLang="en-US" sz="1400" b="1" u="sng" dirty="0" smtClean="0">
                          <a:solidFill>
                            <a:schemeClr val="tx1"/>
                          </a:solidFill>
                          <a:latin typeface="微軟正黑體" pitchFamily="34" charset="-120"/>
                          <a:ea typeface="微軟正黑體" pitchFamily="34" charset="-120"/>
                        </a:rPr>
                        <a:t>無需協助去化</a:t>
                      </a:r>
                      <a:r>
                        <a:rPr lang="zh-TW" altLang="en-US" sz="1400" kern="1200" dirty="0" smtClean="0">
                          <a:solidFill>
                            <a:schemeClr val="dk1"/>
                          </a:solidFill>
                          <a:latin typeface="微軟正黑體" pitchFamily="34" charset="-120"/>
                          <a:ea typeface="微軟正黑體" pitchFamily="34" charset="-120"/>
                          <a:cs typeface="+mn-cs"/>
                        </a:rPr>
                        <a:t>。</a:t>
                      </a:r>
                      <a:endParaRPr lang="zh-TW" altLang="en-US" sz="1400" b="0" dirty="0">
                        <a:solidFill>
                          <a:schemeClr val="tx1"/>
                        </a:solidFill>
                        <a:latin typeface="微軟正黑體" pitchFamily="34" charset="-120"/>
                        <a:ea typeface="微軟正黑體" pitchFamily="34" charset="-120"/>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hMerge="1">
                  <a:txBody>
                    <a:bodyPr/>
                    <a:lstStyle/>
                    <a:p>
                      <a:endParaRPr lang="zh-TW" altLang="en-US"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zh-TW" altLang="en-US"/>
                    </a:p>
                  </a:txBody>
                  <a:tcPr/>
                </a:tc>
              </a:tr>
              <a:tr h="1152128">
                <a:tc>
                  <a:txBody>
                    <a:bodyPr/>
                    <a:lstStyle/>
                    <a:p>
                      <a:pPr marL="182563" indent="-182563" algn="just" hangingPunct="0">
                        <a:buFont typeface="Wingdings" pitchFamily="2" charset="2"/>
                        <a:buChar char="l"/>
                      </a:pPr>
                      <a:r>
                        <a:rPr lang="zh-TW" altLang="en-US" sz="1400" dirty="0" smtClean="0">
                          <a:latin typeface="微軟正黑體" pitchFamily="34" charset="-120"/>
                          <a:ea typeface="微軟正黑體" pitchFamily="34" charset="-120"/>
                        </a:rPr>
                        <a:t>其性質吸水率高、氯離子含量較高、易脆裂磨損。</a:t>
                      </a:r>
                      <a:endParaRPr lang="en-US" altLang="zh-TW" sz="1400" dirty="0" smtClean="0">
                        <a:latin typeface="微軟正黑體" pitchFamily="34" charset="-120"/>
                        <a:ea typeface="微軟正黑體" pitchFamily="34" charset="-120"/>
                      </a:endParaRPr>
                    </a:p>
                    <a:p>
                      <a:pPr marL="182563" indent="-182563" algn="just" hangingPunct="0">
                        <a:buFont typeface="Wingdings" pitchFamily="2" charset="2"/>
                        <a:buChar char="l"/>
                      </a:pPr>
                      <a:r>
                        <a:rPr lang="zh-TW" altLang="en-US" sz="1400" dirty="0" smtClean="0">
                          <a:latin typeface="微軟正黑體" pitchFamily="34" charset="-120"/>
                          <a:ea typeface="微軟正黑體" pitchFamily="34" charset="-120"/>
                        </a:rPr>
                        <a:t>經處理後為</a:t>
                      </a:r>
                      <a:r>
                        <a:rPr lang="zh-TW" altLang="en-US" sz="1400" b="1" u="sng" dirty="0" smtClean="0">
                          <a:latin typeface="微軟正黑體" pitchFamily="34" charset="-120"/>
                          <a:ea typeface="微軟正黑體" pitchFamily="34" charset="-120"/>
                        </a:rPr>
                        <a:t>焚化再生粒料</a:t>
                      </a:r>
                      <a:r>
                        <a:rPr lang="zh-TW" altLang="en-US" sz="1400" dirty="0" smtClean="0">
                          <a:latin typeface="微軟正黑體" pitchFamily="34" charset="-120"/>
                          <a:ea typeface="微軟正黑體" pitchFamily="34" charset="-120"/>
                        </a:rPr>
                        <a:t>。</a:t>
                      </a:r>
                      <a:endParaRPr lang="en-US" altLang="zh-TW" sz="1400" dirty="0" smtClean="0">
                        <a:latin typeface="微軟正黑體" pitchFamily="34" charset="-120"/>
                        <a:ea typeface="微軟正黑體" pitchFamily="34" charset="-120"/>
                      </a:endParaRPr>
                    </a:p>
                    <a:p>
                      <a:pPr marL="182563" indent="-182563" algn="just" hangingPunct="0">
                        <a:buFont typeface="Wingdings" pitchFamily="2" charset="2"/>
                        <a:buChar char="l"/>
                      </a:pPr>
                      <a:r>
                        <a:rPr lang="zh-TW" altLang="en-US" sz="1400" dirty="0" smtClean="0">
                          <a:latin typeface="微軟正黑體" pitchFamily="34" charset="-120"/>
                          <a:ea typeface="微軟正黑體" pitchFamily="34" charset="-120"/>
                        </a:rPr>
                        <a:t>環保署</a:t>
                      </a:r>
                      <a:r>
                        <a:rPr lang="zh-TW" altLang="en-US" sz="1400" b="1" u="sng" dirty="0" smtClean="0">
                          <a:latin typeface="微軟正黑體" pitchFamily="34" charset="-120"/>
                          <a:ea typeface="微軟正黑體" pitchFamily="34" charset="-120"/>
                        </a:rPr>
                        <a:t>已完成使用手冊，可用在道路基底層及</a:t>
                      </a:r>
                      <a:r>
                        <a:rPr lang="en-US" altLang="zh-TW" sz="1400" b="1" u="sng" dirty="0" smtClean="0">
                          <a:latin typeface="微軟正黑體" pitchFamily="34" charset="-120"/>
                          <a:ea typeface="微軟正黑體" pitchFamily="34" charset="-120"/>
                        </a:rPr>
                        <a:t>CLSM</a:t>
                      </a:r>
                      <a:r>
                        <a:rPr lang="zh-TW" altLang="en-US" sz="1400" dirty="0" smtClean="0">
                          <a:latin typeface="微軟正黑體" pitchFamily="34" charset="-120"/>
                          <a:ea typeface="微軟正黑體" pitchFamily="34" charset="-120"/>
                        </a:rPr>
                        <a:t>。</a:t>
                      </a:r>
                      <a:endParaRPr lang="zh-TW" altLang="en-US" sz="1400" dirty="0">
                        <a:latin typeface="微軟正黑體" pitchFamily="34" charset="-120"/>
                        <a:ea typeface="微軟正黑體" pitchFamily="34" charset="-120"/>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gridSpan="2">
                  <a:txBody>
                    <a:bodyPr/>
                    <a:lstStyle/>
                    <a:p>
                      <a:pPr marL="182563" indent="-182563" algn="just" hangingPunct="0">
                        <a:buFont typeface="Wingdings" pitchFamily="2" charset="2"/>
                        <a:buChar char="l"/>
                      </a:pPr>
                      <a:r>
                        <a:rPr lang="en-US" altLang="zh-TW" sz="1400" dirty="0" smtClean="0">
                          <a:latin typeface="微軟正黑體" pitchFamily="34" charset="-120"/>
                          <a:ea typeface="微軟正黑體" pitchFamily="34" charset="-120"/>
                        </a:rPr>
                        <a:t>106</a:t>
                      </a:r>
                      <a:r>
                        <a:rPr lang="zh-TW" altLang="en-US" sz="1400" dirty="0" smtClean="0">
                          <a:latin typeface="微軟正黑體" pitchFamily="34" charset="-120"/>
                          <a:ea typeface="微軟正黑體" pitchFamily="34" charset="-120"/>
                        </a:rPr>
                        <a:t>年，依</a:t>
                      </a:r>
                      <a:r>
                        <a:rPr lang="zh-TW" altLang="en-US" sz="1400" b="1" u="sng" dirty="0" smtClean="0">
                          <a:solidFill>
                            <a:srgbClr val="C00000"/>
                          </a:solidFill>
                          <a:latin typeface="微軟正黑體" pitchFamily="34" charset="-120"/>
                          <a:ea typeface="微軟正黑體" pitchFamily="34" charset="-120"/>
                        </a:rPr>
                        <a:t>環保署</a:t>
                      </a:r>
                      <a:r>
                        <a:rPr lang="zh-TW" altLang="en-US" sz="1400" dirty="0" smtClean="0">
                          <a:latin typeface="微軟正黑體" pitchFamily="34" charset="-120"/>
                          <a:ea typeface="微軟正黑體" pitchFamily="34" charset="-120"/>
                        </a:rPr>
                        <a:t>審查由地方自行去化</a:t>
                      </a:r>
                      <a:r>
                        <a:rPr lang="en-US" altLang="zh-TW" sz="1400" dirty="0" smtClean="0">
                          <a:latin typeface="微軟正黑體" pitchFamily="34" charset="-120"/>
                          <a:ea typeface="微軟正黑體" pitchFamily="34" charset="-120"/>
                        </a:rPr>
                        <a:t>77</a:t>
                      </a:r>
                      <a:r>
                        <a:rPr lang="zh-TW" altLang="en-US" sz="1400" dirty="0" smtClean="0">
                          <a:latin typeface="微軟正黑體" pitchFamily="34" charset="-120"/>
                          <a:ea typeface="微軟正黑體" pitchFamily="34" charset="-120"/>
                        </a:rPr>
                        <a:t>萬噸，中央協助去化</a:t>
                      </a:r>
                      <a:r>
                        <a:rPr lang="en-US" altLang="zh-TW" sz="1400" dirty="0" smtClean="0">
                          <a:latin typeface="微軟正黑體" pitchFamily="34" charset="-120"/>
                          <a:ea typeface="微軟正黑體" pitchFamily="34" charset="-120"/>
                        </a:rPr>
                        <a:t>13</a:t>
                      </a:r>
                      <a:r>
                        <a:rPr lang="zh-TW" altLang="en-US" sz="1400" dirty="0" smtClean="0">
                          <a:latin typeface="微軟正黑體" pitchFamily="34" charset="-120"/>
                          <a:ea typeface="微軟正黑體" pitchFamily="34" charset="-120"/>
                        </a:rPr>
                        <a:t>萬噸：</a:t>
                      </a:r>
                      <a:endParaRPr lang="en-US" altLang="zh-TW" sz="1400" dirty="0" smtClean="0">
                        <a:latin typeface="微軟正黑體" pitchFamily="34" charset="-120"/>
                        <a:ea typeface="微軟正黑體" pitchFamily="34" charset="-120"/>
                      </a:endParaRPr>
                    </a:p>
                    <a:p>
                      <a:pPr marL="355600" lvl="1" indent="-182563" algn="just" hangingPunct="0">
                        <a:buFont typeface="Wingdings" pitchFamily="2" charset="2"/>
                        <a:buChar char="ü"/>
                      </a:pPr>
                      <a:r>
                        <a:rPr lang="zh-TW" altLang="en-US" sz="1400" dirty="0" smtClean="0">
                          <a:latin typeface="微軟正黑體" pitchFamily="34" charset="-120"/>
                          <a:ea typeface="微軟正黑體" pitchFamily="34" charset="-120"/>
                        </a:rPr>
                        <a:t>因媒合部會、變更設計及環差等程序分配於</a:t>
                      </a:r>
                      <a:r>
                        <a:rPr lang="en-US" altLang="zh-TW" sz="1400" dirty="0" smtClean="0">
                          <a:latin typeface="微軟正黑體" pitchFamily="34" charset="-120"/>
                          <a:ea typeface="微軟正黑體" pitchFamily="34" charset="-120"/>
                        </a:rPr>
                        <a:t>106</a:t>
                      </a:r>
                      <a:r>
                        <a:rPr lang="zh-TW" altLang="en-US" sz="1400" dirty="0" smtClean="0">
                          <a:latin typeface="微軟正黑體" pitchFamily="34" charset="-120"/>
                          <a:ea typeface="微軟正黑體" pitchFamily="34" charset="-120"/>
                        </a:rPr>
                        <a:t>年使用</a:t>
                      </a:r>
                      <a:r>
                        <a:rPr lang="en-US" altLang="zh-TW" sz="1400" dirty="0" smtClean="0">
                          <a:latin typeface="微軟正黑體" pitchFamily="34" charset="-120"/>
                          <a:ea typeface="微軟正黑體" pitchFamily="34" charset="-120"/>
                        </a:rPr>
                        <a:t>1</a:t>
                      </a:r>
                      <a:r>
                        <a:rPr lang="zh-TW" altLang="en-US" sz="1400" dirty="0" smtClean="0">
                          <a:latin typeface="微軟正黑體" pitchFamily="34" charset="-120"/>
                          <a:ea typeface="微軟正黑體" pitchFamily="34" charset="-120"/>
                        </a:rPr>
                        <a:t>萬噸，</a:t>
                      </a:r>
                      <a:r>
                        <a:rPr lang="en-US" altLang="zh-TW" sz="1400" dirty="0" smtClean="0">
                          <a:latin typeface="微軟正黑體" pitchFamily="34" charset="-120"/>
                          <a:ea typeface="微軟正黑體" pitchFamily="34" charset="-120"/>
                        </a:rPr>
                        <a:t>107</a:t>
                      </a:r>
                      <a:r>
                        <a:rPr lang="zh-TW" altLang="en-US" sz="1400" dirty="0" smtClean="0">
                          <a:latin typeface="微軟正黑體" pitchFamily="34" charset="-120"/>
                          <a:ea typeface="微軟正黑體" pitchFamily="34" charset="-120"/>
                        </a:rPr>
                        <a:t>年續使用</a:t>
                      </a:r>
                      <a:r>
                        <a:rPr lang="en-US" altLang="zh-TW" sz="1400" dirty="0" smtClean="0">
                          <a:latin typeface="微軟正黑體" pitchFamily="34" charset="-120"/>
                          <a:ea typeface="微軟正黑體" pitchFamily="34" charset="-120"/>
                        </a:rPr>
                        <a:t>12</a:t>
                      </a:r>
                      <a:r>
                        <a:rPr lang="zh-TW" altLang="en-US" sz="1400" dirty="0" smtClean="0">
                          <a:latin typeface="微軟正黑體" pitchFamily="34" charset="-120"/>
                          <a:ea typeface="微軟正黑體" pitchFamily="34" charset="-120"/>
                        </a:rPr>
                        <a:t>萬噸。</a:t>
                      </a:r>
                      <a:endParaRPr lang="en-US" altLang="zh-TW" sz="1400" dirty="0" smtClean="0">
                        <a:latin typeface="微軟正黑體" pitchFamily="34" charset="-120"/>
                        <a:ea typeface="微軟正黑體" pitchFamily="34" charset="-120"/>
                      </a:endParaRPr>
                    </a:p>
                    <a:p>
                      <a:pPr marL="355600" lvl="1" indent="-182563" algn="just" hangingPunct="0">
                        <a:buFont typeface="Wingdings" pitchFamily="2" charset="2"/>
                        <a:buChar char="ü"/>
                      </a:pPr>
                      <a:r>
                        <a:rPr lang="zh-TW" altLang="en-US" sz="1400" b="0" u="none" dirty="0" smtClean="0">
                          <a:latin typeface="微軟正黑體" pitchFamily="34" charset="-120"/>
                          <a:ea typeface="微軟正黑體" pitchFamily="34" charset="-120"/>
                        </a:rPr>
                        <a:t>其中</a:t>
                      </a:r>
                      <a:r>
                        <a:rPr lang="en-US" altLang="zh-TW" sz="1400" b="0" u="none" dirty="0" smtClean="0">
                          <a:latin typeface="微軟正黑體" pitchFamily="34" charset="-120"/>
                          <a:ea typeface="微軟正黑體" pitchFamily="34" charset="-120"/>
                        </a:rPr>
                        <a:t>7</a:t>
                      </a:r>
                      <a:r>
                        <a:rPr lang="zh-TW" altLang="en-US" sz="1400" b="0" u="none" dirty="0" smtClean="0">
                          <a:latin typeface="微軟正黑體" pitchFamily="34" charset="-120"/>
                          <a:ea typeface="微軟正黑體" pitchFamily="34" charset="-120"/>
                        </a:rPr>
                        <a:t>萬噸需俟環差通過方可執行，</a:t>
                      </a:r>
                      <a:r>
                        <a:rPr lang="zh-TW" altLang="en-US" sz="1400" b="1" u="sng" dirty="0" smtClean="0">
                          <a:latin typeface="微軟正黑體" pitchFamily="34" charset="-120"/>
                          <a:ea typeface="微軟正黑體" pitchFamily="34" charset="-120"/>
                        </a:rPr>
                        <a:t>已請</a:t>
                      </a:r>
                      <a:r>
                        <a:rPr lang="zh-TW" altLang="en-US" sz="1400" b="1" u="sng" dirty="0" smtClean="0">
                          <a:solidFill>
                            <a:srgbClr val="C00000"/>
                          </a:solidFill>
                          <a:latin typeface="微軟正黑體" pitchFamily="34" charset="-120"/>
                          <a:ea typeface="微軟正黑體" pitchFamily="34" charset="-120"/>
                        </a:rPr>
                        <a:t>交通部</a:t>
                      </a:r>
                      <a:r>
                        <a:rPr lang="zh-TW" altLang="en-US" sz="1400" b="1" u="sng" dirty="0" smtClean="0">
                          <a:latin typeface="微軟正黑體" pitchFamily="34" charset="-120"/>
                          <a:ea typeface="微軟正黑體" pitchFamily="34" charset="-120"/>
                        </a:rPr>
                        <a:t>速提報，</a:t>
                      </a:r>
                      <a:r>
                        <a:rPr lang="zh-TW" altLang="en-US" sz="1400" b="1" u="sng" dirty="0" smtClean="0">
                          <a:solidFill>
                            <a:srgbClr val="C00000"/>
                          </a:solidFill>
                          <a:latin typeface="微軟正黑體" pitchFamily="34" charset="-120"/>
                          <a:ea typeface="微軟正黑體" pitchFamily="34" charset="-120"/>
                        </a:rPr>
                        <a:t>環保署</a:t>
                      </a:r>
                      <a:r>
                        <a:rPr lang="zh-TW" altLang="en-US" sz="1400" b="1" u="sng" dirty="0" smtClean="0">
                          <a:latin typeface="微軟正黑體" pitchFamily="34" charset="-120"/>
                          <a:ea typeface="微軟正黑體" pitchFamily="34" charset="-120"/>
                        </a:rPr>
                        <a:t>提供行政協助。</a:t>
                      </a:r>
                      <a:endParaRPr lang="en-US" altLang="zh-TW" sz="1400" b="1" u="sng" dirty="0" smtClean="0">
                        <a:latin typeface="微軟正黑體" pitchFamily="34" charset="-120"/>
                        <a:ea typeface="微軟正黑體" pitchFamily="34" charset="-120"/>
                      </a:endParaRPr>
                    </a:p>
                    <a:p>
                      <a:pPr marL="182563" lvl="1" indent="-182563" algn="just" hangingPunct="0">
                        <a:buFont typeface="Wingdings" pitchFamily="2" charset="2"/>
                        <a:buChar char="l"/>
                      </a:pPr>
                      <a:r>
                        <a:rPr lang="en-US" altLang="zh-TW" sz="1400" kern="1200" dirty="0" smtClean="0">
                          <a:solidFill>
                            <a:schemeClr val="dk1"/>
                          </a:solidFill>
                          <a:latin typeface="微軟正黑體" pitchFamily="34" charset="-120"/>
                          <a:ea typeface="微軟正黑體" pitchFamily="34" charset="-120"/>
                          <a:cs typeface="+mn-cs"/>
                        </a:rPr>
                        <a:t>107</a:t>
                      </a:r>
                      <a:r>
                        <a:rPr lang="zh-TW" altLang="en-US" sz="1400" kern="1200" dirty="0" smtClean="0">
                          <a:solidFill>
                            <a:schemeClr val="dk1"/>
                          </a:solidFill>
                          <a:latin typeface="微軟正黑體" pitchFamily="34" charset="-120"/>
                          <a:ea typeface="微軟正黑體" pitchFamily="34" charset="-120"/>
                          <a:cs typeface="+mn-cs"/>
                        </a:rPr>
                        <a:t>年，另依環保署後續審查結果協助。</a:t>
                      </a:r>
                      <a:endParaRPr lang="zh-TW" altLang="en-US" sz="1400" kern="1200" dirty="0">
                        <a:solidFill>
                          <a:schemeClr val="dk1"/>
                        </a:solidFill>
                        <a:latin typeface="微軟正黑體" pitchFamily="34" charset="-120"/>
                        <a:ea typeface="微軟正黑體" pitchFamily="34" charset="-120"/>
                        <a:cs typeface="+mn-cs"/>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hMerge="1">
                  <a:txBody>
                    <a:bodyPr/>
                    <a:lstStyle/>
                    <a:p>
                      <a:endParaRPr lang="zh-TW" altLang="en-US"/>
                    </a:p>
                  </a:txBody>
                  <a:tcPr/>
                </a:tc>
              </a:tr>
              <a:tr h="429776">
                <a:tc gridSpan="3">
                  <a:txBody>
                    <a:bodyPr/>
                    <a:lstStyle/>
                    <a:p>
                      <a:pPr algn="just" hangingPunct="0"/>
                      <a:r>
                        <a:rPr lang="zh-TW" altLang="en-US" sz="1400" dirty="0" smtClean="0">
                          <a:latin typeface="微軟正黑體" pitchFamily="34" charset="-120"/>
                          <a:ea typeface="微軟正黑體" pitchFamily="34" charset="-120"/>
                        </a:rPr>
                        <a:t>其性質具膠結性，可取代部分水泥，</a:t>
                      </a:r>
                      <a:r>
                        <a:rPr lang="zh-TW" altLang="en-US" sz="1400" b="1" u="sng" dirty="0" smtClean="0">
                          <a:latin typeface="微軟正黑體" pitchFamily="34" charset="-120"/>
                          <a:ea typeface="微軟正黑體" pitchFamily="34" charset="-120"/>
                        </a:rPr>
                        <a:t>有市場價值由業者自行販售，無需協助去化</a:t>
                      </a:r>
                      <a:r>
                        <a:rPr lang="zh-TW" altLang="en-US" sz="1400" dirty="0" smtClean="0">
                          <a:latin typeface="微軟正黑體" pitchFamily="34" charset="-120"/>
                          <a:ea typeface="微軟正黑體" pitchFamily="34" charset="-120"/>
                        </a:rPr>
                        <a:t>。</a:t>
                      </a:r>
                      <a:endParaRPr lang="zh-TW" altLang="en-US" sz="1400" dirty="0">
                        <a:latin typeface="微軟正黑體" pitchFamily="34" charset="-120"/>
                        <a:ea typeface="微軟正黑體" pitchFamily="34" charset="-120"/>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hMerge="1">
                  <a:txBody>
                    <a:bodyPr/>
                    <a:lstStyle/>
                    <a:p>
                      <a:endParaRPr lang="zh-TW" altLang="en-US" sz="1600" dirty="0">
                        <a:latin typeface="微軟正黑體" pitchFamily="34" charset="-120"/>
                        <a:ea typeface="微軟正黑體" pitchFamily="34" charset="-120"/>
                      </a:endParaRP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zh-TW" altLang="en-US"/>
                    </a:p>
                  </a:txBody>
                  <a:tcPr/>
                </a:tc>
              </a:tr>
              <a:tr h="429776">
                <a:tc gridSpan="3">
                  <a:txBody>
                    <a:bodyPr/>
                    <a:lstStyle/>
                    <a:p>
                      <a:pPr algn="just" hangingPunct="0"/>
                      <a:r>
                        <a:rPr lang="zh-TW" altLang="en-US" sz="1400" dirty="0" smtClean="0">
                          <a:latin typeface="微軟正黑體" pitchFamily="34" charset="-120"/>
                          <a:ea typeface="微軟正黑體" pitchFamily="34" charset="-120"/>
                        </a:rPr>
                        <a:t>比重與天然粒料相近，經處理後為</a:t>
                      </a:r>
                      <a:r>
                        <a:rPr lang="zh-TW" altLang="en-US" sz="1400" b="1" u="sng" dirty="0" smtClean="0">
                          <a:latin typeface="微軟正黑體" pitchFamily="34" charset="-120"/>
                          <a:ea typeface="微軟正黑體" pitchFamily="34" charset="-120"/>
                        </a:rPr>
                        <a:t>礦物細料</a:t>
                      </a:r>
                      <a:r>
                        <a:rPr lang="zh-TW" altLang="en-US" sz="1400" b="0" u="none" dirty="0" smtClean="0">
                          <a:latin typeface="微軟正黑體" pitchFamily="34" charset="-120"/>
                          <a:ea typeface="微軟正黑體" pitchFamily="34" charset="-120"/>
                        </a:rPr>
                        <a:t>及</a:t>
                      </a:r>
                      <a:r>
                        <a:rPr lang="zh-TW" altLang="en-US" sz="1400" b="1" u="sng" dirty="0" smtClean="0">
                          <a:latin typeface="微軟正黑體" pitchFamily="34" charset="-120"/>
                          <a:ea typeface="微軟正黑體" pitchFamily="34" charset="-120"/>
                        </a:rPr>
                        <a:t>銑鐵</a:t>
                      </a:r>
                      <a:r>
                        <a:rPr lang="zh-TW" altLang="en-US" sz="1400" dirty="0" smtClean="0">
                          <a:latin typeface="微軟正黑體" pitchFamily="34" charset="-120"/>
                          <a:ea typeface="微軟正黑體" pitchFamily="34" charset="-120"/>
                        </a:rPr>
                        <a:t>，業者自行處理，</a:t>
                      </a:r>
                      <a:r>
                        <a:rPr lang="zh-TW" altLang="en-US" sz="1400" b="1" u="sng" dirty="0" smtClean="0">
                          <a:latin typeface="微軟正黑體" pitchFamily="34" charset="-120"/>
                          <a:ea typeface="微軟正黑體" pitchFamily="34" charset="-120"/>
                        </a:rPr>
                        <a:t>無</a:t>
                      </a:r>
                      <a:r>
                        <a:rPr lang="zh-TW" altLang="en-US" sz="1400" b="1" u="sng" dirty="0" smtClean="0">
                          <a:solidFill>
                            <a:schemeClr val="tx1"/>
                          </a:solidFill>
                          <a:latin typeface="微軟正黑體" pitchFamily="34" charset="-120"/>
                          <a:ea typeface="微軟正黑體" pitchFamily="34" charset="-120"/>
                        </a:rPr>
                        <a:t>需</a:t>
                      </a:r>
                      <a:r>
                        <a:rPr lang="zh-TW" altLang="en-US" sz="1400" b="1" u="sng" dirty="0" smtClean="0">
                          <a:latin typeface="微軟正黑體" pitchFamily="34" charset="-120"/>
                          <a:ea typeface="微軟正黑體" pitchFamily="34" charset="-120"/>
                        </a:rPr>
                        <a:t>協助去化</a:t>
                      </a:r>
                      <a:r>
                        <a:rPr lang="zh-TW" altLang="en-US" sz="1400" dirty="0" smtClean="0">
                          <a:latin typeface="微軟正黑體" pitchFamily="34" charset="-120"/>
                          <a:ea typeface="微軟正黑體" pitchFamily="34" charset="-120"/>
                        </a:rPr>
                        <a:t>。</a:t>
                      </a:r>
                      <a:endParaRPr lang="zh-TW" altLang="en-US" sz="1400" dirty="0">
                        <a:latin typeface="微軟正黑體" pitchFamily="34" charset="-120"/>
                        <a:ea typeface="微軟正黑體" pitchFamily="34" charset="-120"/>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hMerge="1">
                  <a:txBody>
                    <a:bodyPr/>
                    <a:lstStyle/>
                    <a:p>
                      <a:endParaRPr lang="zh-TW" altLang="en-US"/>
                    </a:p>
                  </a:txBody>
                  <a:tcPr/>
                </a:tc>
                <a:tc hMerge="1">
                  <a:txBody>
                    <a:bodyPr/>
                    <a:lstStyle/>
                    <a:p>
                      <a:endParaRPr lang="zh-TW" altLang="en-US"/>
                    </a:p>
                  </a:txBody>
                  <a:tcPr/>
                </a:tc>
              </a:tr>
              <a:tr h="1560120">
                <a:tc gridSpan="2">
                  <a:txBody>
                    <a:bodyPr/>
                    <a:lstStyle/>
                    <a:p>
                      <a:pPr marL="182563" indent="-182563" algn="just" defTabSz="914400" rtl="0" eaLnBrk="1" latinLnBrk="0" hangingPunct="0">
                        <a:buFont typeface="Wingdings" pitchFamily="2" charset="2"/>
                        <a:buChar char="l"/>
                      </a:pPr>
                      <a:r>
                        <a:rPr lang="zh-TW" altLang="en-US" sz="1400" kern="1200" dirty="0" smtClean="0">
                          <a:solidFill>
                            <a:schemeClr val="dk1"/>
                          </a:solidFill>
                          <a:latin typeface="微軟正黑體" pitchFamily="34" charset="-120"/>
                          <a:ea typeface="微軟正黑體" pitchFamily="34" charset="-120"/>
                          <a:cs typeface="+mn-cs"/>
                        </a:rPr>
                        <a:t>其性質比重大、質地堅硬、有膨脹性。</a:t>
                      </a:r>
                      <a:endParaRPr lang="en-US" altLang="zh-TW" sz="1400" kern="1200" dirty="0" smtClean="0">
                        <a:solidFill>
                          <a:schemeClr val="dk1"/>
                        </a:solidFill>
                        <a:latin typeface="微軟正黑體" pitchFamily="34" charset="-120"/>
                        <a:ea typeface="微軟正黑體" pitchFamily="34" charset="-120"/>
                        <a:cs typeface="+mn-cs"/>
                      </a:endParaRPr>
                    </a:p>
                    <a:p>
                      <a:pPr marL="182563" marR="0" indent="-182563" algn="just" defTabSz="914400" rtl="0" eaLnBrk="1" fontAlgn="auto" latinLnBrk="0" hangingPunct="0">
                        <a:lnSpc>
                          <a:spcPct val="100000"/>
                        </a:lnSpc>
                        <a:spcBef>
                          <a:spcPts val="0"/>
                        </a:spcBef>
                        <a:spcAft>
                          <a:spcPts val="0"/>
                        </a:spcAft>
                        <a:buClrTx/>
                        <a:buSzTx/>
                        <a:buFont typeface="Wingdings" pitchFamily="2" charset="2"/>
                        <a:buChar char="l"/>
                        <a:tabLst/>
                        <a:defRPr/>
                      </a:pPr>
                      <a:r>
                        <a:rPr lang="zh-TW" altLang="en-US" sz="1400" kern="1200" dirty="0" smtClean="0">
                          <a:solidFill>
                            <a:schemeClr val="dk1"/>
                          </a:solidFill>
                          <a:latin typeface="微軟正黑體" pitchFamily="34" charset="-120"/>
                          <a:ea typeface="微軟正黑體" pitchFamily="34" charset="-120"/>
                          <a:cs typeface="+mn-cs"/>
                        </a:rPr>
                        <a:t>經濟部</a:t>
                      </a:r>
                      <a:r>
                        <a:rPr lang="zh-TW" altLang="en-US" sz="1400" b="1" u="sng" kern="1200" dirty="0" smtClean="0">
                          <a:solidFill>
                            <a:schemeClr val="dk1"/>
                          </a:solidFill>
                          <a:latin typeface="微軟正黑體" pitchFamily="34" charset="-120"/>
                          <a:ea typeface="微軟正黑體" pitchFamily="34" charset="-120"/>
                          <a:cs typeface="+mn-cs"/>
                        </a:rPr>
                        <a:t>已完成使用手冊，可用在瀝青鋪面。</a:t>
                      </a:r>
                    </a:p>
                    <a:p>
                      <a:pPr marL="182563" marR="0" indent="-182563" algn="just" defTabSz="914400" rtl="0" eaLnBrk="1" fontAlgn="auto" latinLnBrk="0" hangingPunct="0">
                        <a:lnSpc>
                          <a:spcPct val="100000"/>
                        </a:lnSpc>
                        <a:spcBef>
                          <a:spcPts val="0"/>
                        </a:spcBef>
                        <a:spcAft>
                          <a:spcPts val="0"/>
                        </a:spcAft>
                        <a:buClrTx/>
                        <a:buSzTx/>
                        <a:buFont typeface="Wingdings" pitchFamily="2" charset="2"/>
                        <a:buChar char="l"/>
                        <a:tabLst/>
                        <a:defRPr/>
                      </a:pPr>
                      <a:r>
                        <a:rPr lang="zh-TW" altLang="en-US" sz="1400" kern="1200" dirty="0" smtClean="0">
                          <a:solidFill>
                            <a:schemeClr val="dk1"/>
                          </a:solidFill>
                          <a:latin typeface="微軟正黑體" pitchFamily="34" charset="-120"/>
                          <a:ea typeface="微軟正黑體" pitchFamily="34" charset="-120"/>
                          <a:cs typeface="+mn-cs"/>
                        </a:rPr>
                        <a:t>海事工程使用手冊</a:t>
                      </a:r>
                      <a:r>
                        <a:rPr lang="en-US" altLang="zh-TW" sz="1400" kern="1200" dirty="0" smtClean="0">
                          <a:solidFill>
                            <a:schemeClr val="dk1"/>
                          </a:solidFill>
                          <a:latin typeface="微軟正黑體" pitchFamily="34" charset="-120"/>
                          <a:ea typeface="微軟正黑體" pitchFamily="34" charset="-120"/>
                          <a:cs typeface="+mn-cs"/>
                        </a:rPr>
                        <a:t>12</a:t>
                      </a:r>
                      <a:r>
                        <a:rPr lang="zh-TW" altLang="en-US" sz="1400" kern="1200" dirty="0" smtClean="0">
                          <a:solidFill>
                            <a:schemeClr val="dk1"/>
                          </a:solidFill>
                          <a:latin typeface="微軟正黑體" pitchFamily="34" charset="-120"/>
                          <a:ea typeface="微軟正黑體" pitchFamily="34" charset="-120"/>
                          <a:cs typeface="+mn-cs"/>
                        </a:rPr>
                        <a:t>月甫完成，正協調部會提供試辦工程。</a:t>
                      </a:r>
                      <a:endParaRPr lang="zh-TW" altLang="en-US" sz="1400" dirty="0">
                        <a:latin typeface="微軟正黑體" pitchFamily="34" charset="-120"/>
                        <a:ea typeface="微軟正黑體" pitchFamily="34" charset="-120"/>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hMerge="1">
                  <a:txBody>
                    <a:bodyPr/>
                    <a:lstStyle/>
                    <a:p>
                      <a:pPr marL="182563" indent="-182563" algn="just" defTabSz="914400" rtl="0" eaLnBrk="1" latinLnBrk="0" hangingPunct="0">
                        <a:buFont typeface="Wingdings" pitchFamily="2" charset="2"/>
                        <a:buChar char="l"/>
                      </a:pPr>
                      <a:endParaRPr lang="en-US" altLang="zh-TW" sz="1400" b="1" u="none" kern="1200" dirty="0" smtClean="0">
                        <a:solidFill>
                          <a:schemeClr val="dk1"/>
                        </a:solidFill>
                        <a:latin typeface="微軟正黑體" pitchFamily="34" charset="-120"/>
                        <a:ea typeface="微軟正黑體" pitchFamily="34" charset="-120"/>
                        <a:cs typeface="+mn-cs"/>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marL="182563" indent="-182563" algn="just" defTabSz="914400" rtl="0" eaLnBrk="1" latinLnBrk="0" hangingPunct="0">
                        <a:buFont typeface="Wingdings" pitchFamily="2" charset="2"/>
                        <a:buChar char="l"/>
                      </a:pPr>
                      <a:r>
                        <a:rPr lang="en-US" altLang="zh-TW" sz="1400" kern="1200" dirty="0" smtClean="0">
                          <a:solidFill>
                            <a:schemeClr val="dk1"/>
                          </a:solidFill>
                          <a:latin typeface="微軟正黑體" pitchFamily="34" charset="-120"/>
                          <a:ea typeface="微軟正黑體" pitchFamily="34" charset="-120"/>
                          <a:cs typeface="+mn-cs"/>
                        </a:rPr>
                        <a:t>106</a:t>
                      </a:r>
                      <a:r>
                        <a:rPr lang="zh-TW" altLang="en-US" sz="1400" kern="1200" dirty="0" smtClean="0">
                          <a:solidFill>
                            <a:schemeClr val="dk1"/>
                          </a:solidFill>
                          <a:latin typeface="微軟正黑體" pitchFamily="34" charset="-120"/>
                          <a:ea typeface="微軟正黑體" pitchFamily="34" charset="-120"/>
                          <a:cs typeface="+mn-cs"/>
                        </a:rPr>
                        <a:t>年，機關就粒徑適用於瀝青鋪面部分使用</a:t>
                      </a:r>
                      <a:r>
                        <a:rPr lang="en-US" altLang="zh-TW" sz="1400" kern="1200" dirty="0" smtClean="0">
                          <a:solidFill>
                            <a:schemeClr val="dk1"/>
                          </a:solidFill>
                          <a:latin typeface="微軟正黑體" pitchFamily="34" charset="-120"/>
                          <a:ea typeface="微軟正黑體" pitchFamily="34" charset="-120"/>
                          <a:cs typeface="+mn-cs"/>
                        </a:rPr>
                        <a:t>10</a:t>
                      </a:r>
                      <a:r>
                        <a:rPr lang="zh-TW" altLang="en-US" sz="1400" kern="1200" dirty="0" smtClean="0">
                          <a:solidFill>
                            <a:schemeClr val="dk1"/>
                          </a:solidFill>
                          <a:latin typeface="微軟正黑體" pitchFamily="34" charset="-120"/>
                          <a:ea typeface="微軟正黑體" pitchFamily="34" charset="-120"/>
                          <a:cs typeface="+mn-cs"/>
                        </a:rPr>
                        <a:t>萬噸，餘須由業者自行依事業計畫或廢棄物清理計畫去化。</a:t>
                      </a:r>
                      <a:endParaRPr lang="en-US" altLang="zh-TW" sz="1400" kern="1200" dirty="0" smtClean="0">
                        <a:solidFill>
                          <a:schemeClr val="dk1"/>
                        </a:solidFill>
                        <a:latin typeface="微軟正黑體" pitchFamily="34" charset="-120"/>
                        <a:ea typeface="微軟正黑體" pitchFamily="34" charset="-120"/>
                        <a:cs typeface="+mn-cs"/>
                      </a:endParaRPr>
                    </a:p>
                    <a:p>
                      <a:pPr marL="182563" indent="-182563" algn="just" defTabSz="914400" rtl="0" eaLnBrk="1" latinLnBrk="0" hangingPunct="0">
                        <a:buFont typeface="Wingdings" pitchFamily="2" charset="2"/>
                        <a:buChar char="l"/>
                      </a:pPr>
                      <a:r>
                        <a:rPr lang="en-US" altLang="zh-TW" sz="1400" kern="1200" dirty="0" smtClean="0">
                          <a:solidFill>
                            <a:schemeClr val="dk1"/>
                          </a:solidFill>
                          <a:latin typeface="微軟正黑體" pitchFamily="34" charset="-120"/>
                          <a:ea typeface="微軟正黑體" pitchFamily="34" charset="-120"/>
                          <a:cs typeface="+mn-cs"/>
                        </a:rPr>
                        <a:t>107</a:t>
                      </a:r>
                      <a:r>
                        <a:rPr lang="zh-TW" altLang="en-US" sz="1400" kern="1200" dirty="0" smtClean="0">
                          <a:solidFill>
                            <a:schemeClr val="dk1"/>
                          </a:solidFill>
                          <a:latin typeface="微軟正黑體" pitchFamily="34" charset="-120"/>
                          <a:ea typeface="微軟正黑體" pitchFamily="34" charset="-120"/>
                          <a:cs typeface="+mn-cs"/>
                        </a:rPr>
                        <a:t>年，機關就粒徑適用於瀝青鋪面部分協助</a:t>
                      </a:r>
                      <a:r>
                        <a:rPr lang="en-US" altLang="zh-TW" sz="1400" kern="1200" dirty="0" smtClean="0">
                          <a:solidFill>
                            <a:schemeClr val="dk1"/>
                          </a:solidFill>
                          <a:latin typeface="微軟正黑體" pitchFamily="34" charset="-120"/>
                          <a:ea typeface="微軟正黑體" pitchFamily="34" charset="-120"/>
                          <a:cs typeface="+mn-cs"/>
                        </a:rPr>
                        <a:t>25</a:t>
                      </a:r>
                      <a:r>
                        <a:rPr lang="zh-TW" altLang="en-US" sz="1400" kern="1200" dirty="0" smtClean="0">
                          <a:solidFill>
                            <a:schemeClr val="dk1"/>
                          </a:solidFill>
                          <a:latin typeface="微軟正黑體" pitchFamily="34" charset="-120"/>
                          <a:ea typeface="微軟正黑體" pitchFamily="34" charset="-120"/>
                          <a:cs typeface="+mn-cs"/>
                        </a:rPr>
                        <a:t>萬噸，須更多瀝青廠完成操作許可異動方可達成，</a:t>
                      </a:r>
                      <a:r>
                        <a:rPr lang="zh-TW" altLang="en-US" sz="1400" b="1" u="sng" kern="1200" dirty="0" smtClean="0">
                          <a:solidFill>
                            <a:schemeClr val="dk1"/>
                          </a:solidFill>
                          <a:latin typeface="微軟正黑體" pitchFamily="34" charset="-120"/>
                          <a:ea typeface="微軟正黑體" pitchFamily="34" charset="-120"/>
                          <a:cs typeface="+mn-cs"/>
                        </a:rPr>
                        <a:t>已請</a:t>
                      </a:r>
                      <a:r>
                        <a:rPr lang="zh-TW" altLang="en-US" sz="1400" b="1" u="sng" kern="1200" dirty="0" smtClean="0">
                          <a:solidFill>
                            <a:srgbClr val="C00000"/>
                          </a:solidFill>
                          <a:latin typeface="微軟正黑體" pitchFamily="34" charset="-120"/>
                          <a:ea typeface="微軟正黑體" pitchFamily="34" charset="-120"/>
                          <a:cs typeface="+mn-cs"/>
                        </a:rPr>
                        <a:t>環保署</a:t>
                      </a:r>
                      <a:r>
                        <a:rPr lang="zh-TW" altLang="en-US" sz="1400" b="1" u="sng" kern="1200" dirty="0" smtClean="0">
                          <a:solidFill>
                            <a:schemeClr val="dk1"/>
                          </a:solidFill>
                          <a:latin typeface="微軟正黑體" pitchFamily="34" charset="-120"/>
                          <a:ea typeface="微軟正黑體" pitchFamily="34" charset="-120"/>
                          <a:cs typeface="+mn-cs"/>
                        </a:rPr>
                        <a:t>儘速釋示</a:t>
                      </a:r>
                      <a:r>
                        <a:rPr lang="zh-TW" altLang="en-US" sz="1400" b="0" u="none" kern="1200" dirty="0" smtClean="0">
                          <a:solidFill>
                            <a:schemeClr val="dk1"/>
                          </a:solidFill>
                          <a:latin typeface="微軟正黑體" pitchFamily="34" charset="-120"/>
                          <a:ea typeface="微軟正黑體" pitchFamily="34" charset="-120"/>
                          <a:cs typeface="+mn-cs"/>
                        </a:rPr>
                        <a:t>；</a:t>
                      </a:r>
                      <a:r>
                        <a:rPr lang="zh-TW" altLang="en-US" sz="1400" kern="1200" dirty="0" smtClean="0">
                          <a:solidFill>
                            <a:schemeClr val="dk1"/>
                          </a:solidFill>
                          <a:latin typeface="微軟正黑體" pitchFamily="34" charset="-120"/>
                          <a:ea typeface="微軟正黑體" pitchFamily="34" charset="-120"/>
                          <a:cs typeface="+mn-cs"/>
                        </a:rPr>
                        <a:t>餘須由業者自行去化</a:t>
                      </a:r>
                      <a:r>
                        <a:rPr lang="zh-TW" altLang="en-US" sz="1400" b="1" u="none" kern="1200" dirty="0" smtClean="0">
                          <a:solidFill>
                            <a:schemeClr val="dk1"/>
                          </a:solidFill>
                          <a:latin typeface="微軟正黑體" pitchFamily="34" charset="-120"/>
                          <a:ea typeface="微軟正黑體" pitchFamily="34" charset="-120"/>
                          <a:cs typeface="+mn-cs"/>
                        </a:rPr>
                        <a:t>。</a:t>
                      </a:r>
                      <a:endParaRPr lang="en-US" altLang="zh-TW" sz="1400" b="1" u="none" kern="1200" dirty="0" smtClean="0">
                        <a:solidFill>
                          <a:schemeClr val="dk1"/>
                        </a:solidFill>
                        <a:latin typeface="微軟正黑體" pitchFamily="34" charset="-120"/>
                        <a:ea typeface="微軟正黑體" pitchFamily="34" charset="-120"/>
                        <a:cs typeface="+mn-cs"/>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r>
              <a:tr h="721960">
                <a:tc gridSpan="3">
                  <a:txBody>
                    <a:bodyPr/>
                    <a:lstStyle/>
                    <a:p>
                      <a:pPr marL="182563" indent="-182563" algn="just" defTabSz="914400" rtl="0" eaLnBrk="1" latinLnBrk="0" hangingPunct="0">
                        <a:buFont typeface="Wingdings" pitchFamily="2" charset="2"/>
                        <a:buChar char="l"/>
                      </a:pPr>
                      <a:r>
                        <a:rPr lang="zh-TW" altLang="en-US" sz="1400" kern="1200" dirty="0" smtClean="0">
                          <a:solidFill>
                            <a:schemeClr val="dk1"/>
                          </a:solidFill>
                          <a:latin typeface="微軟正黑體" pitchFamily="34" charset="-120"/>
                          <a:ea typeface="微軟正黑體" pitchFamily="34" charset="-120"/>
                          <a:cs typeface="+mn-cs"/>
                        </a:rPr>
                        <a:t>其性質比重大、質地堅硬、有膨脹性、有鏽斑疑慮。</a:t>
                      </a:r>
                      <a:endParaRPr lang="en-US" altLang="zh-TW" sz="1400" kern="1200" dirty="0" smtClean="0">
                        <a:solidFill>
                          <a:schemeClr val="dk1"/>
                        </a:solidFill>
                        <a:latin typeface="微軟正黑體" pitchFamily="34" charset="-120"/>
                        <a:ea typeface="微軟正黑體" pitchFamily="34" charset="-120"/>
                        <a:cs typeface="+mn-cs"/>
                      </a:endParaRPr>
                    </a:p>
                    <a:p>
                      <a:pPr marL="182563" indent="-182563" algn="just" defTabSz="914400" rtl="0" eaLnBrk="1" latinLnBrk="0" hangingPunct="0">
                        <a:buFont typeface="Wingdings" pitchFamily="2" charset="2"/>
                        <a:buChar char="l"/>
                      </a:pPr>
                      <a:r>
                        <a:rPr lang="zh-TW" altLang="en-US" sz="1400" kern="1200" dirty="0" smtClean="0">
                          <a:solidFill>
                            <a:schemeClr val="dk1"/>
                          </a:solidFill>
                          <a:latin typeface="微軟正黑體" pitchFamily="34" charset="-120"/>
                          <a:ea typeface="微軟正黑體" pitchFamily="34" charset="-120"/>
                          <a:cs typeface="+mn-cs"/>
                        </a:rPr>
                        <a:t>鋼鐵公會已研訂使用手冊初稿，</a:t>
                      </a:r>
                      <a:r>
                        <a:rPr lang="zh-TW" altLang="en-US" sz="1400" b="1" u="sng" kern="1200" dirty="0" smtClean="0">
                          <a:solidFill>
                            <a:schemeClr val="dk1"/>
                          </a:solidFill>
                          <a:latin typeface="微軟正黑體" pitchFamily="34" charset="-120"/>
                          <a:ea typeface="微軟正黑體" pitchFamily="34" charset="-120"/>
                          <a:cs typeface="+mn-cs"/>
                        </a:rPr>
                        <a:t>待</a:t>
                      </a:r>
                      <a:r>
                        <a:rPr lang="zh-TW" altLang="en-US" sz="1400" b="1" u="sng" kern="1200" dirty="0" smtClean="0">
                          <a:solidFill>
                            <a:srgbClr val="C00000"/>
                          </a:solidFill>
                          <a:latin typeface="微軟正黑體" pitchFamily="34" charset="-120"/>
                          <a:ea typeface="微軟正黑體" pitchFamily="34" charset="-120"/>
                          <a:cs typeface="+mn-cs"/>
                        </a:rPr>
                        <a:t>經濟部</a:t>
                      </a:r>
                      <a:r>
                        <a:rPr lang="zh-TW" altLang="en-US" sz="1400" b="1" u="sng" kern="1200" dirty="0" smtClean="0">
                          <a:solidFill>
                            <a:schemeClr val="dk1"/>
                          </a:solidFill>
                          <a:latin typeface="微軟正黑體" pitchFamily="34" charset="-120"/>
                          <a:ea typeface="微軟正黑體" pitchFamily="34" charset="-120"/>
                          <a:cs typeface="+mn-cs"/>
                        </a:rPr>
                        <a:t>審查確認可行</a:t>
                      </a:r>
                      <a:r>
                        <a:rPr lang="zh-TW" altLang="en-US" sz="1400" kern="1200" dirty="0" smtClean="0">
                          <a:solidFill>
                            <a:schemeClr val="dk1"/>
                          </a:solidFill>
                          <a:latin typeface="微軟正黑體" pitchFamily="34" charset="-120"/>
                          <a:ea typeface="微軟正黑體" pitchFamily="34" charset="-120"/>
                          <a:cs typeface="+mn-cs"/>
                        </a:rPr>
                        <a:t>並發布正式使用手冊後，再媒合使用單位。</a:t>
                      </a:r>
                      <a:endParaRPr lang="zh-TW" altLang="en-US" sz="1400" dirty="0">
                        <a:latin typeface="微軟正黑體" pitchFamily="34" charset="-120"/>
                        <a:ea typeface="微軟正黑體" pitchFamily="34" charset="-120"/>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hMerge="1">
                  <a:txBody>
                    <a:bodyPr/>
                    <a:lstStyle/>
                    <a:p>
                      <a:endParaRPr lang="zh-TW" altLang="en-US" sz="1600" dirty="0">
                        <a:latin typeface="微軟正黑體" pitchFamily="34" charset="-120"/>
                        <a:ea typeface="微軟正黑體" pitchFamily="34" charset="-120"/>
                      </a:endParaRP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zh-TW" altLang="en-US"/>
                    </a:p>
                  </a:txBody>
                  <a:tcPr/>
                </a:tc>
              </a:tr>
              <a:tr h="478120">
                <a:tc gridSpan="3">
                  <a:txBody>
                    <a:bodyPr/>
                    <a:lstStyle/>
                    <a:p>
                      <a:pPr marL="0" marR="0" indent="0" algn="just" defTabSz="914400" rtl="0" eaLnBrk="1" fontAlgn="auto" latinLnBrk="0" hangingPunct="0">
                        <a:lnSpc>
                          <a:spcPct val="100000"/>
                        </a:lnSpc>
                        <a:spcBef>
                          <a:spcPts val="0"/>
                        </a:spcBef>
                        <a:spcAft>
                          <a:spcPts val="0"/>
                        </a:spcAft>
                        <a:buClrTx/>
                        <a:buSzTx/>
                        <a:buFontTx/>
                        <a:buNone/>
                        <a:tabLst/>
                        <a:defRPr/>
                      </a:pPr>
                      <a:r>
                        <a:rPr lang="zh-TW" altLang="en-US" sz="1400" dirty="0" smtClean="0">
                          <a:latin typeface="微軟正黑體" pitchFamily="34" charset="-120"/>
                          <a:ea typeface="微軟正黑體" pitchFamily="34" charset="-120"/>
                        </a:rPr>
                        <a:t>因具膨脹性，</a:t>
                      </a:r>
                      <a:r>
                        <a:rPr lang="zh-TW" altLang="en-US" sz="1400" b="0" u="none" dirty="0" smtClean="0">
                          <a:latin typeface="微軟正黑體" pitchFamily="34" charset="-120"/>
                          <a:ea typeface="微軟正黑體" pitchFamily="34" charset="-120"/>
                        </a:rPr>
                        <a:t>安定化技術仍在發展中且無使用手冊</a:t>
                      </a:r>
                      <a:r>
                        <a:rPr lang="zh-TW" altLang="en-US" sz="1400" dirty="0" smtClean="0">
                          <a:latin typeface="微軟正黑體" pitchFamily="34" charset="-120"/>
                          <a:ea typeface="微軟正黑體" pitchFamily="34" charset="-120"/>
                        </a:rPr>
                        <a:t>，</a:t>
                      </a:r>
                      <a:r>
                        <a:rPr lang="zh-TW" altLang="en-US" sz="1400" b="1" u="sng" dirty="0" smtClean="0">
                          <a:latin typeface="微軟正黑體" pitchFamily="34" charset="-120"/>
                          <a:ea typeface="微軟正黑體" pitchFamily="34" charset="-120"/>
                        </a:rPr>
                        <a:t>尚無法協助去化。</a:t>
                      </a:r>
                      <a:endParaRPr lang="zh-TW" altLang="en-US" sz="1400" b="1" u="sng" dirty="0">
                        <a:latin typeface="微軟正黑體" pitchFamily="34" charset="-120"/>
                        <a:ea typeface="微軟正黑體" pitchFamily="34" charset="-120"/>
                      </a:endParaRPr>
                    </a:p>
                  </a:txBody>
                  <a:tcPr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hMerge="1">
                  <a:txBody>
                    <a:bodyPr/>
                    <a:lstStyle/>
                    <a:p>
                      <a:endParaRPr lang="zh-TW" altLang="en-US" sz="1600" dirty="0">
                        <a:latin typeface="微軟正黑體" pitchFamily="34" charset="-120"/>
                        <a:ea typeface="微軟正黑體" pitchFamily="34" charset="-120"/>
                      </a:endParaRPr>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zh-TW" altLang="en-US"/>
                    </a:p>
                  </a:txBody>
                  <a:tcPr/>
                </a:tc>
              </a:tr>
            </a:tbl>
          </a:graphicData>
        </a:graphic>
      </p:graphicFrame>
      <p:sp>
        <p:nvSpPr>
          <p:cNvPr id="67" name="等腰三角形 66"/>
          <p:cNvSpPr/>
          <p:nvPr/>
        </p:nvSpPr>
        <p:spPr>
          <a:xfrm rot="5400000">
            <a:off x="2753798" y="854714"/>
            <a:ext cx="252028" cy="216024"/>
          </a:xfrm>
          <a:prstGeom prst="triangle">
            <a:avLst/>
          </a:prstGeom>
          <a:solidFill>
            <a:schemeClr val="bg1">
              <a:lumMod val="75000"/>
            </a:schemeClr>
          </a:solidFill>
        </p:spPr>
        <p:style>
          <a:lnRef idx="3">
            <a:schemeClr val="lt1"/>
          </a:lnRef>
          <a:fillRef idx="1">
            <a:schemeClr val="dk1"/>
          </a:fillRef>
          <a:effectRef idx="1">
            <a:schemeClr val="dk1"/>
          </a:effectRef>
          <a:fontRef idx="minor">
            <a:schemeClr val="lt1"/>
          </a:fontRef>
        </p:style>
        <p:txBody>
          <a:bodyPr rtlCol="0" anchor="ctr"/>
          <a:lstStyle/>
          <a:p>
            <a:pPr algn="ctr"/>
            <a:endParaRPr lang="zh-TW" altLang="en-US"/>
          </a:p>
        </p:txBody>
      </p:sp>
      <p:sp>
        <p:nvSpPr>
          <p:cNvPr id="68" name="等腰三角形 67"/>
          <p:cNvSpPr/>
          <p:nvPr/>
        </p:nvSpPr>
        <p:spPr>
          <a:xfrm rot="5400000">
            <a:off x="2753798" y="2052798"/>
            <a:ext cx="252028" cy="216024"/>
          </a:xfrm>
          <a:prstGeom prst="triangle">
            <a:avLst/>
          </a:prstGeom>
          <a:solidFill>
            <a:schemeClr val="bg1">
              <a:lumMod val="75000"/>
            </a:schemeClr>
          </a:solidFill>
        </p:spPr>
        <p:style>
          <a:lnRef idx="3">
            <a:schemeClr val="lt1"/>
          </a:lnRef>
          <a:fillRef idx="1">
            <a:schemeClr val="dk1"/>
          </a:fillRef>
          <a:effectRef idx="1">
            <a:schemeClr val="dk1"/>
          </a:effectRef>
          <a:fontRef idx="minor">
            <a:schemeClr val="lt1"/>
          </a:fontRef>
        </p:style>
        <p:txBody>
          <a:bodyPr rtlCol="0" anchor="ctr"/>
          <a:lstStyle/>
          <a:p>
            <a:pPr algn="ctr"/>
            <a:endParaRPr lang="zh-TW" altLang="en-US"/>
          </a:p>
        </p:txBody>
      </p:sp>
      <p:sp>
        <p:nvSpPr>
          <p:cNvPr id="70" name="等腰三角形 69"/>
          <p:cNvSpPr/>
          <p:nvPr/>
        </p:nvSpPr>
        <p:spPr>
          <a:xfrm rot="5400000">
            <a:off x="2753798" y="3050958"/>
            <a:ext cx="252028" cy="216024"/>
          </a:xfrm>
          <a:prstGeom prst="triangle">
            <a:avLst/>
          </a:prstGeom>
          <a:solidFill>
            <a:schemeClr val="accent5">
              <a:lumMod val="60000"/>
              <a:lumOff val="40000"/>
            </a:schemeClr>
          </a:solidFill>
        </p:spPr>
        <p:style>
          <a:lnRef idx="3">
            <a:schemeClr val="lt1"/>
          </a:lnRef>
          <a:fillRef idx="1">
            <a:schemeClr val="dk1"/>
          </a:fillRef>
          <a:effectRef idx="1">
            <a:schemeClr val="dk1"/>
          </a:effectRef>
          <a:fontRef idx="minor">
            <a:schemeClr val="lt1"/>
          </a:fontRef>
        </p:style>
        <p:txBody>
          <a:bodyPr rtlCol="0" anchor="ctr"/>
          <a:lstStyle/>
          <a:p>
            <a:pPr algn="ctr"/>
            <a:endParaRPr lang="zh-TW" altLang="en-US"/>
          </a:p>
        </p:txBody>
      </p:sp>
      <p:sp>
        <p:nvSpPr>
          <p:cNvPr id="76" name="等腰三角形 75"/>
          <p:cNvSpPr/>
          <p:nvPr/>
        </p:nvSpPr>
        <p:spPr>
          <a:xfrm rot="5400000">
            <a:off x="2753798" y="4707142"/>
            <a:ext cx="252028" cy="216024"/>
          </a:xfrm>
          <a:prstGeom prst="triangle">
            <a:avLst/>
          </a:prstGeom>
          <a:solidFill>
            <a:schemeClr val="accent5">
              <a:lumMod val="60000"/>
              <a:lumOff val="40000"/>
            </a:schemeClr>
          </a:solidFill>
        </p:spPr>
        <p:style>
          <a:lnRef idx="3">
            <a:schemeClr val="lt1"/>
          </a:lnRef>
          <a:fillRef idx="1">
            <a:schemeClr val="dk1"/>
          </a:fillRef>
          <a:effectRef idx="1">
            <a:schemeClr val="dk1"/>
          </a:effectRef>
          <a:fontRef idx="minor">
            <a:schemeClr val="lt1"/>
          </a:fontRef>
        </p:style>
        <p:txBody>
          <a:bodyPr rtlCol="0" anchor="ctr"/>
          <a:lstStyle/>
          <a:p>
            <a:pPr algn="ctr"/>
            <a:endParaRPr lang="zh-TW" altLang="en-US"/>
          </a:p>
        </p:txBody>
      </p:sp>
      <p:sp>
        <p:nvSpPr>
          <p:cNvPr id="78" name="等腰三角形 77"/>
          <p:cNvSpPr/>
          <p:nvPr/>
        </p:nvSpPr>
        <p:spPr>
          <a:xfrm rot="5400000">
            <a:off x="2753798" y="5715254"/>
            <a:ext cx="252028" cy="216024"/>
          </a:xfrm>
          <a:prstGeom prst="triangle">
            <a:avLst/>
          </a:prstGeom>
          <a:solidFill>
            <a:schemeClr val="accent3">
              <a:lumMod val="60000"/>
              <a:lumOff val="40000"/>
            </a:schemeClr>
          </a:solidFill>
        </p:spPr>
        <p:style>
          <a:lnRef idx="3">
            <a:schemeClr val="lt1"/>
          </a:lnRef>
          <a:fillRef idx="1">
            <a:schemeClr val="dk1"/>
          </a:fillRef>
          <a:effectRef idx="1">
            <a:schemeClr val="dk1"/>
          </a:effectRef>
          <a:fontRef idx="minor">
            <a:schemeClr val="lt1"/>
          </a:fontRef>
        </p:style>
        <p:txBody>
          <a:bodyPr rtlCol="0" anchor="ctr"/>
          <a:lstStyle/>
          <a:p>
            <a:pPr algn="ctr"/>
            <a:endParaRPr lang="zh-TW" altLang="en-US"/>
          </a:p>
        </p:txBody>
      </p:sp>
      <p:sp>
        <p:nvSpPr>
          <p:cNvPr id="80" name="等腰三角形 79"/>
          <p:cNvSpPr/>
          <p:nvPr/>
        </p:nvSpPr>
        <p:spPr>
          <a:xfrm rot="5400000">
            <a:off x="2753798" y="6363326"/>
            <a:ext cx="252028" cy="216024"/>
          </a:xfrm>
          <a:prstGeom prst="triangle">
            <a:avLst/>
          </a:prstGeom>
          <a:solidFill>
            <a:schemeClr val="accent3">
              <a:lumMod val="60000"/>
              <a:lumOff val="40000"/>
            </a:schemeClr>
          </a:solidFill>
        </p:spPr>
        <p:style>
          <a:lnRef idx="3">
            <a:schemeClr val="lt1"/>
          </a:lnRef>
          <a:fillRef idx="1">
            <a:schemeClr val="dk1"/>
          </a:fillRef>
          <a:effectRef idx="1">
            <a:schemeClr val="dk1"/>
          </a:effectRef>
          <a:fontRef idx="minor">
            <a:schemeClr val="lt1"/>
          </a:fontRef>
        </p:style>
        <p:txBody>
          <a:bodyPr rtlCol="0" anchor="ctr"/>
          <a:lstStyle/>
          <a:p>
            <a:pPr algn="ctr"/>
            <a:endParaRPr lang="zh-TW" altLang="en-US"/>
          </a:p>
        </p:txBody>
      </p:sp>
      <p:sp>
        <p:nvSpPr>
          <p:cNvPr id="81" name="圓角矩形 80"/>
          <p:cNvSpPr>
            <a:spLocks noChangeArrowheads="1"/>
          </p:cNvSpPr>
          <p:nvPr/>
        </p:nvSpPr>
        <p:spPr bwMode="auto">
          <a:xfrm>
            <a:off x="1403648" y="3501008"/>
            <a:ext cx="1367992" cy="504000"/>
          </a:xfrm>
          <a:prstGeom prst="roundRect">
            <a:avLst>
              <a:gd name="adj" fmla="val 16667"/>
            </a:avLst>
          </a:prstGeom>
          <a:solidFill>
            <a:srgbClr val="002060"/>
          </a:solidFill>
          <a:ln/>
        </p:spPr>
        <p:style>
          <a:lnRef idx="3">
            <a:schemeClr val="lt1"/>
          </a:lnRef>
          <a:fillRef idx="1">
            <a:schemeClr val="accent1"/>
          </a:fillRef>
          <a:effectRef idx="1">
            <a:schemeClr val="accent1"/>
          </a:effectRef>
          <a:fontRef idx="minor">
            <a:schemeClr val="lt1"/>
          </a:fontRef>
        </p:style>
        <p:txBody>
          <a:bodyPr anchor="ctr"/>
          <a:lstStyle/>
          <a:p>
            <a:pPr algn="ctr" defTabSz="342892" fontAlgn="auto">
              <a:spcBef>
                <a:spcPts val="0"/>
              </a:spcBef>
              <a:spcAft>
                <a:spcPts val="0"/>
              </a:spcAft>
              <a:defRPr/>
            </a:pPr>
            <a:r>
              <a:rPr kumimoji="0" lang="zh-TW" altLang="en-US" sz="1600" b="1" dirty="0" smtClean="0">
                <a:solidFill>
                  <a:prstClr val="white"/>
                </a:solidFill>
                <a:latin typeface="微軟正黑體" pitchFamily="34" charset="-120"/>
                <a:ea typeface="微軟正黑體" pitchFamily="34" charset="-120"/>
              </a:rPr>
              <a:t>脫硫石</a:t>
            </a:r>
            <a:endParaRPr kumimoji="0" lang="en-US" altLang="zh-TW" sz="1600" b="1" dirty="0" smtClean="0">
              <a:solidFill>
                <a:prstClr val="white"/>
              </a:solidFill>
              <a:latin typeface="微軟正黑體" pitchFamily="34" charset="-120"/>
              <a:ea typeface="微軟正黑體" pitchFamily="34" charset="-120"/>
            </a:endParaRPr>
          </a:p>
          <a:p>
            <a:pPr algn="ctr" defTabSz="342892" fontAlgn="auto">
              <a:spcBef>
                <a:spcPts val="0"/>
              </a:spcBef>
              <a:spcAft>
                <a:spcPts val="0"/>
              </a:spcAft>
              <a:defRPr/>
            </a:pPr>
            <a:r>
              <a:rPr kumimoji="0" lang="zh-TW" altLang="en-US" sz="1400" b="1" dirty="0" smtClean="0">
                <a:solidFill>
                  <a:prstClr val="white"/>
                </a:solidFill>
                <a:latin typeface="微軟正黑體" pitchFamily="34" charset="-120"/>
                <a:ea typeface="微軟正黑體" pitchFamily="34" charset="-120"/>
              </a:rPr>
              <a:t>約</a:t>
            </a:r>
            <a:r>
              <a:rPr kumimoji="0" lang="en-US" altLang="zh-TW" sz="1400" b="1" dirty="0" smtClean="0">
                <a:solidFill>
                  <a:prstClr val="white"/>
                </a:solidFill>
                <a:latin typeface="微軟正黑體" pitchFamily="34" charset="-120"/>
                <a:ea typeface="微軟正黑體" pitchFamily="34" charset="-120"/>
              </a:rPr>
              <a:t>45</a:t>
            </a:r>
            <a:r>
              <a:rPr kumimoji="0" lang="zh-TW" altLang="en-US" sz="1400" b="1" dirty="0" smtClean="0">
                <a:solidFill>
                  <a:prstClr val="white"/>
                </a:solidFill>
                <a:latin typeface="微軟正黑體" pitchFamily="34" charset="-120"/>
                <a:ea typeface="微軟正黑體" pitchFamily="34" charset="-120"/>
              </a:rPr>
              <a:t>萬噸</a:t>
            </a:r>
            <a:r>
              <a:rPr kumimoji="0" lang="en-US" altLang="zh-TW" sz="1400" b="1" dirty="0">
                <a:solidFill>
                  <a:prstClr val="white"/>
                </a:solidFill>
                <a:latin typeface="微軟正黑體" pitchFamily="34" charset="-120"/>
                <a:ea typeface="微軟正黑體" pitchFamily="34" charset="-120"/>
              </a:rPr>
              <a:t>/</a:t>
            </a:r>
            <a:r>
              <a:rPr kumimoji="0" lang="zh-TW" altLang="en-US" sz="1400" b="1" dirty="0" smtClean="0">
                <a:solidFill>
                  <a:prstClr val="white"/>
                </a:solidFill>
                <a:latin typeface="微軟正黑體" pitchFamily="34" charset="-120"/>
                <a:ea typeface="微軟正黑體" pitchFamily="34" charset="-120"/>
              </a:rPr>
              <a:t>年</a:t>
            </a:r>
            <a:endParaRPr kumimoji="0" lang="zh-TW" altLang="en-US" sz="1400" b="1" dirty="0">
              <a:solidFill>
                <a:prstClr val="white"/>
              </a:solidFill>
              <a:latin typeface="微軟正黑體" pitchFamily="34" charset="-120"/>
              <a:ea typeface="微軟正黑體" pitchFamily="34" charset="-120"/>
            </a:endParaRPr>
          </a:p>
        </p:txBody>
      </p:sp>
      <p:sp>
        <p:nvSpPr>
          <p:cNvPr id="82" name="等腰三角形 81"/>
          <p:cNvSpPr/>
          <p:nvPr/>
        </p:nvSpPr>
        <p:spPr>
          <a:xfrm rot="5400000">
            <a:off x="2753798" y="3627021"/>
            <a:ext cx="252028" cy="216024"/>
          </a:xfrm>
          <a:prstGeom prst="triangle">
            <a:avLst/>
          </a:prstGeom>
          <a:solidFill>
            <a:schemeClr val="accent5">
              <a:lumMod val="60000"/>
              <a:lumOff val="40000"/>
            </a:schemeClr>
          </a:solidFill>
        </p:spPr>
        <p:style>
          <a:lnRef idx="3">
            <a:schemeClr val="lt1"/>
          </a:lnRef>
          <a:fillRef idx="1">
            <a:schemeClr val="dk1"/>
          </a:fillRef>
          <a:effectRef idx="1">
            <a:schemeClr val="dk1"/>
          </a:effectRef>
          <a:fontRef idx="minor">
            <a:schemeClr val="lt1"/>
          </a:fontRef>
        </p:style>
        <p:txBody>
          <a:bodyPr rtlCol="0" anchor="ctr"/>
          <a:lstStyle/>
          <a:p>
            <a:pPr algn="ctr"/>
            <a:endParaRPr lang="zh-TW" altLang="en-US"/>
          </a:p>
        </p:txBody>
      </p:sp>
      <p:sp>
        <p:nvSpPr>
          <p:cNvPr id="83" name="左中括弧 82"/>
          <p:cNvSpPr/>
          <p:nvPr/>
        </p:nvSpPr>
        <p:spPr>
          <a:xfrm>
            <a:off x="1331640" y="908720"/>
            <a:ext cx="72008" cy="1800200"/>
          </a:xfrm>
          <a:prstGeom prst="leftBracket">
            <a:avLst/>
          </a:prstGeom>
          <a:noFill/>
          <a:ln w="381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84" name="左中括弧 83"/>
          <p:cNvSpPr/>
          <p:nvPr/>
        </p:nvSpPr>
        <p:spPr>
          <a:xfrm>
            <a:off x="1331640" y="3068960"/>
            <a:ext cx="72008" cy="2304256"/>
          </a:xfrm>
          <a:prstGeom prst="leftBracket">
            <a:avLst/>
          </a:prstGeom>
          <a:noFill/>
          <a:ln w="38100">
            <a:solidFill>
              <a:srgbClr val="00206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
        <p:nvSpPr>
          <p:cNvPr id="85" name="左中括弧 84"/>
          <p:cNvSpPr/>
          <p:nvPr/>
        </p:nvSpPr>
        <p:spPr>
          <a:xfrm>
            <a:off x="1331640" y="5733256"/>
            <a:ext cx="72008" cy="864096"/>
          </a:xfrm>
          <a:prstGeom prst="leftBracket">
            <a:avLst/>
          </a:prstGeom>
          <a:noFill/>
          <a:ln w="38100">
            <a:solidFill>
              <a:srgbClr val="3366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TW" altLang="en-US"/>
          </a:p>
        </p:txBody>
      </p:sp>
    </p:spTree>
    <p:extLst>
      <p:ext uri="{BB962C8B-B14F-4D97-AF65-F5344CB8AC3E}">
        <p14:creationId xmlns:p14="http://schemas.microsoft.com/office/powerpoint/2010/main" xmlns="" val="22330409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Freeform 5"/>
          <p:cNvSpPr>
            <a:spLocks/>
          </p:cNvSpPr>
          <p:nvPr/>
        </p:nvSpPr>
        <p:spPr bwMode="auto">
          <a:xfrm>
            <a:off x="2699793" y="1916832"/>
            <a:ext cx="3846934" cy="4104456"/>
          </a:xfrm>
          <a:custGeom>
            <a:avLst/>
            <a:gdLst>
              <a:gd name="T0" fmla="*/ 3349 w 3349"/>
              <a:gd name="T1" fmla="*/ 2902 h 3868"/>
              <a:gd name="T2" fmla="*/ 1675 w 3349"/>
              <a:gd name="T3" fmla="*/ 3868 h 3868"/>
              <a:gd name="T4" fmla="*/ 0 w 3349"/>
              <a:gd name="T5" fmla="*/ 2902 h 3868"/>
              <a:gd name="T6" fmla="*/ 0 w 3349"/>
              <a:gd name="T7" fmla="*/ 966 h 3868"/>
              <a:gd name="T8" fmla="*/ 1675 w 3349"/>
              <a:gd name="T9" fmla="*/ 0 h 3868"/>
              <a:gd name="T10" fmla="*/ 3349 w 3349"/>
              <a:gd name="T11" fmla="*/ 966 h 3868"/>
              <a:gd name="T12" fmla="*/ 3349 w 3349"/>
              <a:gd name="T13" fmla="*/ 2902 h 3868"/>
            </a:gdLst>
            <a:ahLst/>
            <a:cxnLst>
              <a:cxn ang="0">
                <a:pos x="T0" y="T1"/>
              </a:cxn>
              <a:cxn ang="0">
                <a:pos x="T2" y="T3"/>
              </a:cxn>
              <a:cxn ang="0">
                <a:pos x="T4" y="T5"/>
              </a:cxn>
              <a:cxn ang="0">
                <a:pos x="T6" y="T7"/>
              </a:cxn>
              <a:cxn ang="0">
                <a:pos x="T8" y="T9"/>
              </a:cxn>
              <a:cxn ang="0">
                <a:pos x="T10" y="T11"/>
              </a:cxn>
              <a:cxn ang="0">
                <a:pos x="T12" y="T13"/>
              </a:cxn>
            </a:cxnLst>
            <a:rect l="0" t="0" r="r" b="b"/>
            <a:pathLst>
              <a:path w="3349" h="3868">
                <a:moveTo>
                  <a:pt x="3349" y="2902"/>
                </a:moveTo>
                <a:lnTo>
                  <a:pt x="1675" y="3868"/>
                </a:lnTo>
                <a:lnTo>
                  <a:pt x="0" y="2902"/>
                </a:lnTo>
                <a:lnTo>
                  <a:pt x="0" y="966"/>
                </a:lnTo>
                <a:lnTo>
                  <a:pt x="1675" y="0"/>
                </a:lnTo>
                <a:lnTo>
                  <a:pt x="3349" y="966"/>
                </a:lnTo>
                <a:lnTo>
                  <a:pt x="3349" y="2902"/>
                </a:lnTo>
                <a:close/>
              </a:path>
            </a:pathLst>
          </a:custGeom>
          <a:solidFill>
            <a:sysClr val="window" lastClr="FFFFFF">
              <a:lumMod val="95000"/>
            </a:sysClr>
          </a:solidFill>
          <a:ln>
            <a:noFill/>
          </a:ln>
          <a:effectLst>
            <a:outerShdw blurRad="228600" sx="102000" sy="102000" algn="ctr" rotWithShape="0">
              <a:prstClr val="black">
                <a:alpha val="28000"/>
              </a:prstClr>
            </a:outerShdw>
          </a:effectLst>
        </p:spPr>
        <p:txBody>
          <a:bodyPr/>
          <a:lstStyle/>
          <a:p>
            <a:pPr fontAlgn="auto">
              <a:spcBef>
                <a:spcPts val="0"/>
              </a:spcBef>
              <a:spcAft>
                <a:spcPts val="0"/>
              </a:spcAft>
              <a:defRPr/>
            </a:pPr>
            <a:endParaRPr kumimoji="0" lang="zh-CN" altLang="en-US" sz="1400" kern="0" dirty="0">
              <a:solidFill>
                <a:sysClr val="windowText" lastClr="000000"/>
              </a:solidFill>
              <a:latin typeface="微軟正黑體" pitchFamily="34" charset="-120"/>
              <a:ea typeface="微軟正黑體" pitchFamily="34" charset="-120"/>
            </a:endParaRPr>
          </a:p>
        </p:txBody>
      </p:sp>
      <p:grpSp>
        <p:nvGrpSpPr>
          <p:cNvPr id="34" name="群組 122"/>
          <p:cNvGrpSpPr>
            <a:grpSpLocks/>
          </p:cNvGrpSpPr>
          <p:nvPr/>
        </p:nvGrpSpPr>
        <p:grpSpPr bwMode="auto">
          <a:xfrm>
            <a:off x="2195737" y="1916832"/>
            <a:ext cx="4824535" cy="4032448"/>
            <a:chOff x="2084658" y="1340768"/>
            <a:chExt cx="4798019" cy="4390182"/>
          </a:xfrm>
        </p:grpSpPr>
        <p:grpSp>
          <p:nvGrpSpPr>
            <p:cNvPr id="59" name="群組 92"/>
            <p:cNvGrpSpPr>
              <a:grpSpLocks/>
            </p:cNvGrpSpPr>
            <p:nvPr/>
          </p:nvGrpSpPr>
          <p:grpSpPr bwMode="auto">
            <a:xfrm>
              <a:off x="2922368" y="1340768"/>
              <a:ext cx="1444711" cy="1600735"/>
              <a:chOff x="2410481" y="636588"/>
              <a:chExt cx="1858962" cy="2146300"/>
            </a:xfrm>
          </p:grpSpPr>
          <p:sp>
            <p:nvSpPr>
              <p:cNvPr id="100" name="Freeform 14"/>
              <p:cNvSpPr>
                <a:spLocks/>
              </p:cNvSpPr>
              <p:nvPr/>
            </p:nvSpPr>
            <p:spPr bwMode="auto">
              <a:xfrm>
                <a:off x="2520436" y="698458"/>
                <a:ext cx="820405" cy="367277"/>
              </a:xfrm>
              <a:custGeom>
                <a:avLst/>
                <a:gdLst>
                  <a:gd name="T0" fmla="*/ 0 w 516"/>
                  <a:gd name="T1" fmla="*/ 231 h 231"/>
                  <a:gd name="T2" fmla="*/ 398 w 516"/>
                  <a:gd name="T3" fmla="*/ 0 h 231"/>
                  <a:gd name="T4" fmla="*/ 516 w 516"/>
                  <a:gd name="T5" fmla="*/ 0 h 231"/>
                  <a:gd name="T6" fmla="*/ 516 w 516"/>
                  <a:gd name="T7" fmla="*/ 231 h 231"/>
                  <a:gd name="T8" fmla="*/ 0 w 516"/>
                  <a:gd name="T9" fmla="*/ 231 h 231"/>
                </a:gdLst>
                <a:ahLst/>
                <a:cxnLst>
                  <a:cxn ang="0">
                    <a:pos x="T0" y="T1"/>
                  </a:cxn>
                  <a:cxn ang="0">
                    <a:pos x="T2" y="T3"/>
                  </a:cxn>
                  <a:cxn ang="0">
                    <a:pos x="T4" y="T5"/>
                  </a:cxn>
                  <a:cxn ang="0">
                    <a:pos x="T6" y="T7"/>
                  </a:cxn>
                  <a:cxn ang="0">
                    <a:pos x="T8" y="T9"/>
                  </a:cxn>
                </a:cxnLst>
                <a:rect l="0" t="0" r="r" b="b"/>
                <a:pathLst>
                  <a:path w="516" h="231">
                    <a:moveTo>
                      <a:pt x="0" y="231"/>
                    </a:moveTo>
                    <a:lnTo>
                      <a:pt x="398" y="0"/>
                    </a:lnTo>
                    <a:lnTo>
                      <a:pt x="516" y="0"/>
                    </a:lnTo>
                    <a:lnTo>
                      <a:pt x="516" y="231"/>
                    </a:lnTo>
                    <a:lnTo>
                      <a:pt x="0" y="231"/>
                    </a:lnTo>
                    <a:close/>
                  </a:path>
                </a:pathLst>
              </a:custGeom>
              <a:solidFill>
                <a:srgbClr val="5F6524"/>
              </a:solidFill>
              <a:ln>
                <a:noFill/>
              </a:ln>
              <a:extLst/>
            </p:spPr>
            <p:txBody>
              <a:bodyPr/>
              <a:lstStyle/>
              <a:p>
                <a:pPr fontAlgn="auto">
                  <a:spcBef>
                    <a:spcPts val="0"/>
                  </a:spcBef>
                  <a:spcAft>
                    <a:spcPts val="0"/>
                  </a:spcAft>
                  <a:defRPr/>
                </a:pPr>
                <a:endParaRPr kumimoji="0" lang="zh-CN" altLang="en-US" sz="1400" kern="0">
                  <a:solidFill>
                    <a:sysClr val="windowText" lastClr="000000"/>
                  </a:solidFill>
                  <a:latin typeface="微軟正黑體" pitchFamily="34" charset="-120"/>
                  <a:ea typeface="微軟正黑體" pitchFamily="34" charset="-120"/>
                </a:endParaRPr>
              </a:p>
            </p:txBody>
          </p:sp>
          <p:sp>
            <p:nvSpPr>
              <p:cNvPr id="101" name="Freeform 15"/>
              <p:cNvSpPr>
                <a:spLocks/>
              </p:cNvSpPr>
              <p:nvPr/>
            </p:nvSpPr>
            <p:spPr bwMode="auto">
              <a:xfrm>
                <a:off x="2410232" y="636208"/>
                <a:ext cx="1858158" cy="2125851"/>
              </a:xfrm>
              <a:custGeom>
                <a:avLst/>
                <a:gdLst>
                  <a:gd name="T0" fmla="*/ 0 w 1171"/>
                  <a:gd name="T1" fmla="*/ 1014 h 1352"/>
                  <a:gd name="T2" fmla="*/ 0 w 1171"/>
                  <a:gd name="T3" fmla="*/ 338 h 1352"/>
                  <a:gd name="T4" fmla="*/ 586 w 1171"/>
                  <a:gd name="T5" fmla="*/ 0 h 1352"/>
                  <a:gd name="T6" fmla="*/ 1171 w 1171"/>
                  <a:gd name="T7" fmla="*/ 338 h 1352"/>
                  <a:gd name="T8" fmla="*/ 1171 w 1171"/>
                  <a:gd name="T9" fmla="*/ 1014 h 1352"/>
                  <a:gd name="T10" fmla="*/ 586 w 1171"/>
                  <a:gd name="T11" fmla="*/ 1352 h 1352"/>
                  <a:gd name="T12" fmla="*/ 0 w 1171"/>
                  <a:gd name="T13" fmla="*/ 1014 h 1352"/>
                </a:gdLst>
                <a:ahLst/>
                <a:cxnLst>
                  <a:cxn ang="0">
                    <a:pos x="T0" y="T1"/>
                  </a:cxn>
                  <a:cxn ang="0">
                    <a:pos x="T2" y="T3"/>
                  </a:cxn>
                  <a:cxn ang="0">
                    <a:pos x="T4" y="T5"/>
                  </a:cxn>
                  <a:cxn ang="0">
                    <a:pos x="T6" y="T7"/>
                  </a:cxn>
                  <a:cxn ang="0">
                    <a:pos x="T8" y="T9"/>
                  </a:cxn>
                  <a:cxn ang="0">
                    <a:pos x="T10" y="T11"/>
                  </a:cxn>
                  <a:cxn ang="0">
                    <a:pos x="T12" y="T13"/>
                  </a:cxn>
                </a:cxnLst>
                <a:rect l="0" t="0" r="r" b="b"/>
                <a:pathLst>
                  <a:path w="1171" h="1352">
                    <a:moveTo>
                      <a:pt x="0" y="1014"/>
                    </a:moveTo>
                    <a:lnTo>
                      <a:pt x="0" y="338"/>
                    </a:lnTo>
                    <a:lnTo>
                      <a:pt x="586" y="0"/>
                    </a:lnTo>
                    <a:lnTo>
                      <a:pt x="1171" y="338"/>
                    </a:lnTo>
                    <a:lnTo>
                      <a:pt x="1171" y="1014"/>
                    </a:lnTo>
                    <a:lnTo>
                      <a:pt x="586" y="1352"/>
                    </a:lnTo>
                    <a:lnTo>
                      <a:pt x="0" y="1014"/>
                    </a:lnTo>
                    <a:close/>
                  </a:path>
                </a:pathLst>
              </a:custGeom>
              <a:solidFill>
                <a:srgbClr val="BDCA48"/>
              </a:solidFill>
              <a:ln>
                <a:noFill/>
              </a:ln>
              <a:extLst/>
            </p:spPr>
            <p:txBody>
              <a:bodyPr/>
              <a:lstStyle/>
              <a:p>
                <a:pPr fontAlgn="auto">
                  <a:spcBef>
                    <a:spcPts val="0"/>
                  </a:spcBef>
                  <a:spcAft>
                    <a:spcPts val="0"/>
                  </a:spcAft>
                  <a:defRPr/>
                </a:pPr>
                <a:endParaRPr kumimoji="0" lang="zh-CN" altLang="en-US" sz="1400" kern="0">
                  <a:solidFill>
                    <a:sysClr val="windowText" lastClr="000000"/>
                  </a:solidFill>
                  <a:latin typeface="微軟正黑體" pitchFamily="34" charset="-120"/>
                  <a:ea typeface="微軟正黑體" pitchFamily="34" charset="-120"/>
                </a:endParaRPr>
              </a:p>
            </p:txBody>
          </p:sp>
          <p:sp>
            <p:nvSpPr>
              <p:cNvPr id="102" name="Freeform 16"/>
              <p:cNvSpPr>
                <a:spLocks/>
              </p:cNvSpPr>
              <p:nvPr/>
            </p:nvSpPr>
            <p:spPr bwMode="auto">
              <a:xfrm>
                <a:off x="2520436" y="698458"/>
                <a:ext cx="633672" cy="684754"/>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rgbClr val="8E9836"/>
              </a:solidFill>
              <a:ln>
                <a:noFill/>
              </a:ln>
              <a:extLst/>
            </p:spPr>
            <p:txBody>
              <a:bodyPr/>
              <a:lstStyle/>
              <a:p>
                <a:pPr fontAlgn="auto">
                  <a:spcBef>
                    <a:spcPts val="0"/>
                  </a:spcBef>
                  <a:spcAft>
                    <a:spcPts val="0"/>
                  </a:spcAft>
                  <a:defRPr/>
                </a:pPr>
                <a:endParaRPr kumimoji="0" lang="zh-CN" altLang="en-US" sz="1400" kern="0">
                  <a:solidFill>
                    <a:sysClr val="windowText" lastClr="000000"/>
                  </a:solidFill>
                  <a:latin typeface="微軟正黑體" pitchFamily="34" charset="-120"/>
                  <a:ea typeface="微軟正黑體" pitchFamily="34" charset="-120"/>
                </a:endParaRPr>
              </a:p>
            </p:txBody>
          </p:sp>
          <p:sp>
            <p:nvSpPr>
              <p:cNvPr id="103" name="Freeform 24"/>
              <p:cNvSpPr>
                <a:spLocks noEditPoints="1"/>
              </p:cNvSpPr>
              <p:nvPr/>
            </p:nvSpPr>
            <p:spPr bwMode="auto">
              <a:xfrm>
                <a:off x="2823497" y="1028385"/>
                <a:ext cx="146938" cy="308140"/>
              </a:xfrm>
              <a:custGeom>
                <a:avLst/>
                <a:gdLst>
                  <a:gd name="T0" fmla="*/ 50 w 50"/>
                  <a:gd name="T1" fmla="*/ 82 h 107"/>
                  <a:gd name="T2" fmla="*/ 42 w 50"/>
                  <a:gd name="T3" fmla="*/ 99 h 107"/>
                  <a:gd name="T4" fmla="*/ 25 w 50"/>
                  <a:gd name="T5" fmla="*/ 107 h 107"/>
                  <a:gd name="T6" fmla="*/ 7 w 50"/>
                  <a:gd name="T7" fmla="*/ 99 h 107"/>
                  <a:gd name="T8" fmla="*/ 0 w 50"/>
                  <a:gd name="T9" fmla="*/ 82 h 107"/>
                  <a:gd name="T10" fmla="*/ 0 w 50"/>
                  <a:gd name="T11" fmla="*/ 25 h 107"/>
                  <a:gd name="T12" fmla="*/ 7 w 50"/>
                  <a:gd name="T13" fmla="*/ 7 h 107"/>
                  <a:gd name="T14" fmla="*/ 25 w 50"/>
                  <a:gd name="T15" fmla="*/ 0 h 107"/>
                  <a:gd name="T16" fmla="*/ 42 w 50"/>
                  <a:gd name="T17" fmla="*/ 7 h 107"/>
                  <a:gd name="T18" fmla="*/ 50 w 50"/>
                  <a:gd name="T19" fmla="*/ 25 h 107"/>
                  <a:gd name="T20" fmla="*/ 50 w 50"/>
                  <a:gd name="T21" fmla="*/ 82 h 107"/>
                  <a:gd name="T22" fmla="*/ 33 w 50"/>
                  <a:gd name="T23" fmla="*/ 24 h 107"/>
                  <a:gd name="T24" fmla="*/ 31 w 50"/>
                  <a:gd name="T25" fmla="*/ 18 h 107"/>
                  <a:gd name="T26" fmla="*/ 24 w 50"/>
                  <a:gd name="T27" fmla="*/ 15 h 107"/>
                  <a:gd name="T28" fmla="*/ 18 w 50"/>
                  <a:gd name="T29" fmla="*/ 18 h 107"/>
                  <a:gd name="T30" fmla="*/ 15 w 50"/>
                  <a:gd name="T31" fmla="*/ 24 h 107"/>
                  <a:gd name="T32" fmla="*/ 15 w 50"/>
                  <a:gd name="T33" fmla="*/ 82 h 107"/>
                  <a:gd name="T34" fmla="*/ 18 w 50"/>
                  <a:gd name="T35" fmla="*/ 88 h 107"/>
                  <a:gd name="T36" fmla="*/ 24 w 50"/>
                  <a:gd name="T37" fmla="*/ 91 h 107"/>
                  <a:gd name="T38" fmla="*/ 31 w 50"/>
                  <a:gd name="T39" fmla="*/ 88 h 107"/>
                  <a:gd name="T40" fmla="*/ 33 w 50"/>
                  <a:gd name="T41" fmla="*/ 82 h 107"/>
                  <a:gd name="T42" fmla="*/ 33 w 50"/>
                  <a:gd name="T43" fmla="*/ 24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 h="107">
                    <a:moveTo>
                      <a:pt x="50" y="82"/>
                    </a:moveTo>
                    <a:cubicBezTo>
                      <a:pt x="50" y="89"/>
                      <a:pt x="47" y="95"/>
                      <a:pt x="42" y="99"/>
                    </a:cubicBezTo>
                    <a:cubicBezTo>
                      <a:pt x="37" y="104"/>
                      <a:pt x="31" y="107"/>
                      <a:pt x="25" y="107"/>
                    </a:cubicBezTo>
                    <a:cubicBezTo>
                      <a:pt x="18" y="107"/>
                      <a:pt x="12" y="104"/>
                      <a:pt x="7" y="99"/>
                    </a:cubicBezTo>
                    <a:cubicBezTo>
                      <a:pt x="2" y="95"/>
                      <a:pt x="0" y="89"/>
                      <a:pt x="0" y="82"/>
                    </a:cubicBezTo>
                    <a:cubicBezTo>
                      <a:pt x="0" y="25"/>
                      <a:pt x="0" y="25"/>
                      <a:pt x="0" y="25"/>
                    </a:cubicBezTo>
                    <a:cubicBezTo>
                      <a:pt x="0" y="18"/>
                      <a:pt x="2" y="12"/>
                      <a:pt x="7" y="7"/>
                    </a:cubicBezTo>
                    <a:cubicBezTo>
                      <a:pt x="12" y="2"/>
                      <a:pt x="18" y="0"/>
                      <a:pt x="25" y="0"/>
                    </a:cubicBezTo>
                    <a:cubicBezTo>
                      <a:pt x="32" y="0"/>
                      <a:pt x="37" y="2"/>
                      <a:pt x="42" y="7"/>
                    </a:cubicBezTo>
                    <a:cubicBezTo>
                      <a:pt x="47" y="12"/>
                      <a:pt x="50" y="18"/>
                      <a:pt x="50" y="25"/>
                    </a:cubicBezTo>
                    <a:lnTo>
                      <a:pt x="50" y="82"/>
                    </a:lnTo>
                    <a:close/>
                    <a:moveTo>
                      <a:pt x="33" y="24"/>
                    </a:moveTo>
                    <a:cubicBezTo>
                      <a:pt x="33" y="22"/>
                      <a:pt x="32" y="20"/>
                      <a:pt x="31" y="18"/>
                    </a:cubicBezTo>
                    <a:cubicBezTo>
                      <a:pt x="29" y="16"/>
                      <a:pt x="27" y="15"/>
                      <a:pt x="24" y="15"/>
                    </a:cubicBezTo>
                    <a:cubicBezTo>
                      <a:pt x="22" y="15"/>
                      <a:pt x="20" y="16"/>
                      <a:pt x="18" y="18"/>
                    </a:cubicBezTo>
                    <a:cubicBezTo>
                      <a:pt x="16" y="20"/>
                      <a:pt x="15" y="22"/>
                      <a:pt x="15" y="24"/>
                    </a:cubicBezTo>
                    <a:cubicBezTo>
                      <a:pt x="15" y="82"/>
                      <a:pt x="15" y="82"/>
                      <a:pt x="15" y="82"/>
                    </a:cubicBezTo>
                    <a:cubicBezTo>
                      <a:pt x="15" y="84"/>
                      <a:pt x="16" y="86"/>
                      <a:pt x="18" y="88"/>
                    </a:cubicBezTo>
                    <a:cubicBezTo>
                      <a:pt x="20" y="90"/>
                      <a:pt x="22" y="91"/>
                      <a:pt x="24" y="91"/>
                    </a:cubicBezTo>
                    <a:cubicBezTo>
                      <a:pt x="27" y="91"/>
                      <a:pt x="29" y="90"/>
                      <a:pt x="31" y="88"/>
                    </a:cubicBezTo>
                    <a:cubicBezTo>
                      <a:pt x="32" y="86"/>
                      <a:pt x="33" y="84"/>
                      <a:pt x="33" y="82"/>
                    </a:cubicBezTo>
                    <a:lnTo>
                      <a:pt x="33" y="24"/>
                    </a:lnTo>
                    <a:close/>
                  </a:path>
                </a:pathLst>
              </a:custGeom>
              <a:solidFill>
                <a:srgbClr val="FFFFFF"/>
              </a:solidFill>
              <a:ln>
                <a:noFill/>
              </a:ln>
              <a:extLst/>
            </p:spPr>
            <p:txBody>
              <a:bodyPr/>
              <a:lstStyle/>
              <a:p>
                <a:pPr fontAlgn="auto">
                  <a:spcBef>
                    <a:spcPts val="0"/>
                  </a:spcBef>
                  <a:spcAft>
                    <a:spcPts val="0"/>
                  </a:spcAft>
                  <a:defRPr/>
                </a:pPr>
                <a:endParaRPr kumimoji="0" lang="zh-CN" altLang="en-US" sz="1400" kern="0">
                  <a:solidFill>
                    <a:sysClr val="windowText" lastClr="000000"/>
                  </a:solidFill>
                  <a:latin typeface="微軟正黑體" pitchFamily="34" charset="-120"/>
                  <a:ea typeface="微軟正黑體" pitchFamily="34" charset="-120"/>
                </a:endParaRPr>
              </a:p>
            </p:txBody>
          </p:sp>
          <p:sp>
            <p:nvSpPr>
              <p:cNvPr id="104" name="Freeform 25"/>
              <p:cNvSpPr>
                <a:spLocks/>
              </p:cNvSpPr>
              <p:nvPr/>
            </p:nvSpPr>
            <p:spPr bwMode="auto">
              <a:xfrm>
                <a:off x="3004108" y="1031498"/>
                <a:ext cx="82654" cy="301913"/>
              </a:xfrm>
              <a:custGeom>
                <a:avLst/>
                <a:gdLst>
                  <a:gd name="T0" fmla="*/ 14 w 29"/>
                  <a:gd name="T1" fmla="*/ 105 h 105"/>
                  <a:gd name="T2" fmla="*/ 14 w 29"/>
                  <a:gd name="T3" fmla="*/ 24 h 105"/>
                  <a:gd name="T4" fmla="*/ 0 w 29"/>
                  <a:gd name="T5" fmla="*/ 24 h 105"/>
                  <a:gd name="T6" fmla="*/ 0 w 29"/>
                  <a:gd name="T7" fmla="*/ 13 h 105"/>
                  <a:gd name="T8" fmla="*/ 11 w 29"/>
                  <a:gd name="T9" fmla="*/ 9 h 105"/>
                  <a:gd name="T10" fmla="*/ 18 w 29"/>
                  <a:gd name="T11" fmla="*/ 0 h 105"/>
                  <a:gd name="T12" fmla="*/ 29 w 29"/>
                  <a:gd name="T13" fmla="*/ 0 h 105"/>
                  <a:gd name="T14" fmla="*/ 29 w 29"/>
                  <a:gd name="T15" fmla="*/ 105 h 105"/>
                  <a:gd name="T16" fmla="*/ 14 w 29"/>
                  <a:gd name="T17" fmla="*/ 105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05">
                    <a:moveTo>
                      <a:pt x="14" y="105"/>
                    </a:moveTo>
                    <a:cubicBezTo>
                      <a:pt x="14" y="24"/>
                      <a:pt x="14" y="24"/>
                      <a:pt x="14" y="24"/>
                    </a:cubicBezTo>
                    <a:cubicBezTo>
                      <a:pt x="0" y="24"/>
                      <a:pt x="0" y="24"/>
                      <a:pt x="0" y="24"/>
                    </a:cubicBezTo>
                    <a:cubicBezTo>
                      <a:pt x="0" y="13"/>
                      <a:pt x="0" y="13"/>
                      <a:pt x="0" y="13"/>
                    </a:cubicBezTo>
                    <a:cubicBezTo>
                      <a:pt x="4" y="13"/>
                      <a:pt x="8" y="11"/>
                      <a:pt x="11" y="9"/>
                    </a:cubicBezTo>
                    <a:cubicBezTo>
                      <a:pt x="15" y="7"/>
                      <a:pt x="17" y="4"/>
                      <a:pt x="18" y="0"/>
                    </a:cubicBezTo>
                    <a:cubicBezTo>
                      <a:pt x="29" y="0"/>
                      <a:pt x="29" y="0"/>
                      <a:pt x="29" y="0"/>
                    </a:cubicBezTo>
                    <a:cubicBezTo>
                      <a:pt x="29" y="105"/>
                      <a:pt x="29" y="105"/>
                      <a:pt x="29" y="105"/>
                    </a:cubicBezTo>
                    <a:lnTo>
                      <a:pt x="14" y="105"/>
                    </a:lnTo>
                    <a:close/>
                  </a:path>
                </a:pathLst>
              </a:custGeom>
              <a:solidFill>
                <a:srgbClr val="FFFFFF"/>
              </a:solidFill>
              <a:ln>
                <a:noFill/>
              </a:ln>
              <a:extLst/>
            </p:spPr>
            <p:txBody>
              <a:bodyPr/>
              <a:lstStyle/>
              <a:p>
                <a:pPr fontAlgn="auto">
                  <a:spcBef>
                    <a:spcPts val="0"/>
                  </a:spcBef>
                  <a:spcAft>
                    <a:spcPts val="0"/>
                  </a:spcAft>
                  <a:defRPr/>
                </a:pPr>
                <a:endParaRPr kumimoji="0" lang="zh-CN" altLang="en-US" sz="1400" kern="0">
                  <a:solidFill>
                    <a:sysClr val="windowText" lastClr="000000"/>
                  </a:solidFill>
                  <a:latin typeface="微軟正黑體" pitchFamily="34" charset="-120"/>
                  <a:ea typeface="微軟正黑體" pitchFamily="34" charset="-120"/>
                </a:endParaRPr>
              </a:p>
            </p:txBody>
          </p:sp>
          <p:sp>
            <p:nvSpPr>
              <p:cNvPr id="105" name="Freeform 26"/>
              <p:cNvSpPr>
                <a:spLocks/>
              </p:cNvSpPr>
              <p:nvPr/>
            </p:nvSpPr>
            <p:spPr bwMode="auto">
              <a:xfrm>
                <a:off x="3545944" y="1865653"/>
                <a:ext cx="27550" cy="18675"/>
              </a:xfrm>
              <a:custGeom>
                <a:avLst/>
                <a:gdLst>
                  <a:gd name="T0" fmla="*/ 17 w 22"/>
                  <a:gd name="T1" fmla="*/ 14 h 14"/>
                  <a:gd name="T2" fmla="*/ 22 w 22"/>
                  <a:gd name="T3" fmla="*/ 1 h 14"/>
                  <a:gd name="T4" fmla="*/ 11 w 22"/>
                  <a:gd name="T5" fmla="*/ 0 h 14"/>
                  <a:gd name="T6" fmla="*/ 0 w 22"/>
                  <a:gd name="T7" fmla="*/ 1 h 14"/>
                  <a:gd name="T8" fmla="*/ 5 w 22"/>
                  <a:gd name="T9" fmla="*/ 14 h 14"/>
                  <a:gd name="T10" fmla="*/ 17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7" y="14"/>
                    </a:moveTo>
                    <a:cubicBezTo>
                      <a:pt x="17" y="14"/>
                      <a:pt x="22" y="9"/>
                      <a:pt x="22" y="1"/>
                    </a:cubicBezTo>
                    <a:cubicBezTo>
                      <a:pt x="18" y="0"/>
                      <a:pt x="15" y="0"/>
                      <a:pt x="11" y="0"/>
                    </a:cubicBezTo>
                    <a:cubicBezTo>
                      <a:pt x="7" y="0"/>
                      <a:pt x="4" y="0"/>
                      <a:pt x="0" y="1"/>
                    </a:cubicBezTo>
                    <a:cubicBezTo>
                      <a:pt x="0" y="1"/>
                      <a:pt x="0" y="8"/>
                      <a:pt x="5" y="14"/>
                    </a:cubicBezTo>
                    <a:cubicBezTo>
                      <a:pt x="5" y="14"/>
                      <a:pt x="13" y="14"/>
                      <a:pt x="17" y="14"/>
                    </a:cubicBezTo>
                    <a:close/>
                  </a:path>
                </a:pathLst>
              </a:custGeom>
              <a:solidFill>
                <a:srgbClr val="8E9836"/>
              </a:solidFill>
              <a:ln>
                <a:noFill/>
              </a:ln>
              <a:extLst/>
            </p:spPr>
            <p:txBody>
              <a:bodyPr/>
              <a:lstStyle/>
              <a:p>
                <a:pPr fontAlgn="auto">
                  <a:spcBef>
                    <a:spcPts val="0"/>
                  </a:spcBef>
                  <a:spcAft>
                    <a:spcPts val="0"/>
                  </a:spcAft>
                  <a:defRPr/>
                </a:pPr>
                <a:endParaRPr kumimoji="0" lang="zh-CN" altLang="en-US" sz="1400" kern="0">
                  <a:solidFill>
                    <a:sysClr val="windowText" lastClr="000000"/>
                  </a:solidFill>
                  <a:latin typeface="微軟正黑體" pitchFamily="34" charset="-120"/>
                  <a:ea typeface="微軟正黑體" pitchFamily="34" charset="-120"/>
                </a:endParaRPr>
              </a:p>
            </p:txBody>
          </p:sp>
        </p:grpSp>
        <p:grpSp>
          <p:nvGrpSpPr>
            <p:cNvPr id="60" name="群組 91"/>
            <p:cNvGrpSpPr>
              <a:grpSpLocks/>
            </p:cNvGrpSpPr>
            <p:nvPr/>
          </p:nvGrpSpPr>
          <p:grpSpPr bwMode="auto">
            <a:xfrm>
              <a:off x="2084658" y="2735491"/>
              <a:ext cx="1442243" cy="1600735"/>
              <a:chOff x="1332569" y="2506663"/>
              <a:chExt cx="1855787" cy="2146300"/>
            </a:xfrm>
          </p:grpSpPr>
          <p:sp>
            <p:nvSpPr>
              <p:cNvPr id="95" name="Freeform 6"/>
              <p:cNvSpPr>
                <a:spLocks/>
              </p:cNvSpPr>
              <p:nvPr/>
            </p:nvSpPr>
            <p:spPr bwMode="auto">
              <a:xfrm>
                <a:off x="1442888" y="2569082"/>
                <a:ext cx="817346" cy="367277"/>
              </a:xfrm>
              <a:custGeom>
                <a:avLst/>
                <a:gdLst>
                  <a:gd name="T0" fmla="*/ 0 w 515"/>
                  <a:gd name="T1" fmla="*/ 231 h 231"/>
                  <a:gd name="T2" fmla="*/ 398 w 515"/>
                  <a:gd name="T3" fmla="*/ 0 h 231"/>
                  <a:gd name="T4" fmla="*/ 515 w 515"/>
                  <a:gd name="T5" fmla="*/ 0 h 231"/>
                  <a:gd name="T6" fmla="*/ 515 w 515"/>
                  <a:gd name="T7" fmla="*/ 231 h 231"/>
                  <a:gd name="T8" fmla="*/ 0 w 515"/>
                  <a:gd name="T9" fmla="*/ 231 h 231"/>
                </a:gdLst>
                <a:ahLst/>
                <a:cxnLst>
                  <a:cxn ang="0">
                    <a:pos x="T0" y="T1"/>
                  </a:cxn>
                  <a:cxn ang="0">
                    <a:pos x="T2" y="T3"/>
                  </a:cxn>
                  <a:cxn ang="0">
                    <a:pos x="T4" y="T5"/>
                  </a:cxn>
                  <a:cxn ang="0">
                    <a:pos x="T6" y="T7"/>
                  </a:cxn>
                  <a:cxn ang="0">
                    <a:pos x="T8" y="T9"/>
                  </a:cxn>
                </a:cxnLst>
                <a:rect l="0" t="0" r="r" b="b"/>
                <a:pathLst>
                  <a:path w="515" h="231">
                    <a:moveTo>
                      <a:pt x="0" y="231"/>
                    </a:moveTo>
                    <a:lnTo>
                      <a:pt x="398" y="0"/>
                    </a:lnTo>
                    <a:lnTo>
                      <a:pt x="515" y="0"/>
                    </a:lnTo>
                    <a:lnTo>
                      <a:pt x="515" y="231"/>
                    </a:lnTo>
                    <a:lnTo>
                      <a:pt x="0" y="231"/>
                    </a:lnTo>
                    <a:close/>
                  </a:path>
                </a:pathLst>
              </a:custGeom>
              <a:solidFill>
                <a:srgbClr val="3C535B"/>
              </a:solidFill>
              <a:ln>
                <a:noFill/>
              </a:ln>
              <a:extLst/>
            </p:spPr>
            <p:txBody>
              <a:bodyPr/>
              <a:lstStyle/>
              <a:p>
                <a:pPr fontAlgn="auto">
                  <a:spcBef>
                    <a:spcPts val="0"/>
                  </a:spcBef>
                  <a:spcAft>
                    <a:spcPts val="0"/>
                  </a:spcAft>
                  <a:defRPr/>
                </a:pPr>
                <a:endParaRPr kumimoji="0" lang="zh-CN" altLang="en-US" sz="1400" kern="0">
                  <a:solidFill>
                    <a:sysClr val="windowText" lastClr="000000"/>
                  </a:solidFill>
                  <a:latin typeface="微軟正黑體" pitchFamily="34" charset="-120"/>
                  <a:ea typeface="微軟正黑體" pitchFamily="34" charset="-120"/>
                </a:endParaRPr>
              </a:p>
            </p:txBody>
          </p:sp>
          <p:sp>
            <p:nvSpPr>
              <p:cNvPr id="96" name="Freeform 7"/>
              <p:cNvSpPr>
                <a:spLocks/>
              </p:cNvSpPr>
              <p:nvPr/>
            </p:nvSpPr>
            <p:spPr bwMode="auto">
              <a:xfrm>
                <a:off x="1332685" y="2506832"/>
                <a:ext cx="1855097" cy="2135187"/>
              </a:xfrm>
              <a:custGeom>
                <a:avLst/>
                <a:gdLst>
                  <a:gd name="T0" fmla="*/ 0 w 1169"/>
                  <a:gd name="T1" fmla="*/ 1014 h 1352"/>
                  <a:gd name="T2" fmla="*/ 0 w 1169"/>
                  <a:gd name="T3" fmla="*/ 338 h 1352"/>
                  <a:gd name="T4" fmla="*/ 584 w 1169"/>
                  <a:gd name="T5" fmla="*/ 0 h 1352"/>
                  <a:gd name="T6" fmla="*/ 1169 w 1169"/>
                  <a:gd name="T7" fmla="*/ 338 h 1352"/>
                  <a:gd name="T8" fmla="*/ 1169 w 1169"/>
                  <a:gd name="T9" fmla="*/ 1014 h 1352"/>
                  <a:gd name="T10" fmla="*/ 584 w 1169"/>
                  <a:gd name="T11" fmla="*/ 1352 h 1352"/>
                  <a:gd name="T12" fmla="*/ 0 w 1169"/>
                  <a:gd name="T13" fmla="*/ 1014 h 1352"/>
                </a:gdLst>
                <a:ahLst/>
                <a:cxnLst>
                  <a:cxn ang="0">
                    <a:pos x="T0" y="T1"/>
                  </a:cxn>
                  <a:cxn ang="0">
                    <a:pos x="T2" y="T3"/>
                  </a:cxn>
                  <a:cxn ang="0">
                    <a:pos x="T4" y="T5"/>
                  </a:cxn>
                  <a:cxn ang="0">
                    <a:pos x="T6" y="T7"/>
                  </a:cxn>
                  <a:cxn ang="0">
                    <a:pos x="T8" y="T9"/>
                  </a:cxn>
                  <a:cxn ang="0">
                    <a:pos x="T10" y="T11"/>
                  </a:cxn>
                  <a:cxn ang="0">
                    <a:pos x="T12" y="T13"/>
                  </a:cxn>
                </a:cxnLst>
                <a:rect l="0" t="0" r="r" b="b"/>
                <a:pathLst>
                  <a:path w="1169" h="1352">
                    <a:moveTo>
                      <a:pt x="0" y="1014"/>
                    </a:moveTo>
                    <a:lnTo>
                      <a:pt x="0" y="338"/>
                    </a:lnTo>
                    <a:lnTo>
                      <a:pt x="584" y="0"/>
                    </a:lnTo>
                    <a:lnTo>
                      <a:pt x="1169" y="338"/>
                    </a:lnTo>
                    <a:lnTo>
                      <a:pt x="1169" y="1014"/>
                    </a:lnTo>
                    <a:lnTo>
                      <a:pt x="584" y="1352"/>
                    </a:lnTo>
                    <a:lnTo>
                      <a:pt x="0" y="1014"/>
                    </a:lnTo>
                    <a:close/>
                  </a:path>
                </a:pathLst>
              </a:custGeom>
              <a:solidFill>
                <a:srgbClr val="78A6B6"/>
              </a:solidFill>
              <a:ln>
                <a:noFill/>
              </a:ln>
              <a:extLst/>
            </p:spPr>
            <p:txBody>
              <a:bodyPr/>
              <a:lstStyle/>
              <a:p>
                <a:pPr fontAlgn="auto">
                  <a:spcBef>
                    <a:spcPts val="0"/>
                  </a:spcBef>
                  <a:spcAft>
                    <a:spcPts val="0"/>
                  </a:spcAft>
                  <a:defRPr/>
                </a:pPr>
                <a:endParaRPr kumimoji="0" lang="zh-CN" altLang="en-US" sz="1400" kern="0">
                  <a:solidFill>
                    <a:sysClr val="windowText" lastClr="000000"/>
                  </a:solidFill>
                  <a:latin typeface="微軟正黑體" pitchFamily="34" charset="-120"/>
                  <a:ea typeface="微軟正黑體" pitchFamily="34" charset="-120"/>
                </a:endParaRPr>
              </a:p>
            </p:txBody>
          </p:sp>
          <p:sp>
            <p:nvSpPr>
              <p:cNvPr id="97" name="Freeform 22"/>
              <p:cNvSpPr>
                <a:spLocks/>
              </p:cNvSpPr>
              <p:nvPr/>
            </p:nvSpPr>
            <p:spPr bwMode="auto">
              <a:xfrm>
                <a:off x="1442888" y="2569082"/>
                <a:ext cx="630610" cy="684754"/>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rgbClr val="5A7D89"/>
              </a:solidFill>
              <a:ln>
                <a:noFill/>
              </a:ln>
              <a:extLst/>
            </p:spPr>
            <p:txBody>
              <a:bodyPr/>
              <a:lstStyle/>
              <a:p>
                <a:pPr fontAlgn="auto">
                  <a:spcBef>
                    <a:spcPts val="0"/>
                  </a:spcBef>
                  <a:spcAft>
                    <a:spcPts val="0"/>
                  </a:spcAft>
                  <a:defRPr/>
                </a:pPr>
                <a:endParaRPr kumimoji="0" lang="zh-CN" altLang="en-US" sz="1400" kern="0">
                  <a:solidFill>
                    <a:sysClr val="windowText" lastClr="000000"/>
                  </a:solidFill>
                  <a:latin typeface="微軟正黑體" pitchFamily="34" charset="-120"/>
                  <a:ea typeface="微軟正黑體" pitchFamily="34" charset="-120"/>
                </a:endParaRPr>
              </a:p>
            </p:txBody>
          </p:sp>
          <p:sp>
            <p:nvSpPr>
              <p:cNvPr id="98" name="Freeform 34"/>
              <p:cNvSpPr>
                <a:spLocks noEditPoints="1"/>
              </p:cNvSpPr>
              <p:nvPr/>
            </p:nvSpPr>
            <p:spPr bwMode="auto">
              <a:xfrm>
                <a:off x="1690848" y="2899009"/>
                <a:ext cx="143876" cy="308138"/>
              </a:xfrm>
              <a:custGeom>
                <a:avLst/>
                <a:gdLst>
                  <a:gd name="T0" fmla="*/ 50 w 50"/>
                  <a:gd name="T1" fmla="*/ 82 h 107"/>
                  <a:gd name="T2" fmla="*/ 43 w 50"/>
                  <a:gd name="T3" fmla="*/ 99 h 107"/>
                  <a:gd name="T4" fmla="*/ 25 w 50"/>
                  <a:gd name="T5" fmla="*/ 107 h 107"/>
                  <a:gd name="T6" fmla="*/ 7 w 50"/>
                  <a:gd name="T7" fmla="*/ 99 h 107"/>
                  <a:gd name="T8" fmla="*/ 0 w 50"/>
                  <a:gd name="T9" fmla="*/ 82 h 107"/>
                  <a:gd name="T10" fmla="*/ 0 w 50"/>
                  <a:gd name="T11" fmla="*/ 25 h 107"/>
                  <a:gd name="T12" fmla="*/ 7 w 50"/>
                  <a:gd name="T13" fmla="*/ 7 h 107"/>
                  <a:gd name="T14" fmla="*/ 25 w 50"/>
                  <a:gd name="T15" fmla="*/ 0 h 107"/>
                  <a:gd name="T16" fmla="*/ 43 w 50"/>
                  <a:gd name="T17" fmla="*/ 7 h 107"/>
                  <a:gd name="T18" fmla="*/ 50 w 50"/>
                  <a:gd name="T19" fmla="*/ 25 h 107"/>
                  <a:gd name="T20" fmla="*/ 50 w 50"/>
                  <a:gd name="T21" fmla="*/ 82 h 107"/>
                  <a:gd name="T22" fmla="*/ 34 w 50"/>
                  <a:gd name="T23" fmla="*/ 24 h 107"/>
                  <a:gd name="T24" fmla="*/ 31 w 50"/>
                  <a:gd name="T25" fmla="*/ 18 h 107"/>
                  <a:gd name="T26" fmla="*/ 25 w 50"/>
                  <a:gd name="T27" fmla="*/ 15 h 107"/>
                  <a:gd name="T28" fmla="*/ 18 w 50"/>
                  <a:gd name="T29" fmla="*/ 18 h 107"/>
                  <a:gd name="T30" fmla="*/ 16 w 50"/>
                  <a:gd name="T31" fmla="*/ 24 h 107"/>
                  <a:gd name="T32" fmla="*/ 16 w 50"/>
                  <a:gd name="T33" fmla="*/ 81 h 107"/>
                  <a:gd name="T34" fmla="*/ 18 w 50"/>
                  <a:gd name="T35" fmla="*/ 88 h 107"/>
                  <a:gd name="T36" fmla="*/ 25 w 50"/>
                  <a:gd name="T37" fmla="*/ 91 h 107"/>
                  <a:gd name="T38" fmla="*/ 31 w 50"/>
                  <a:gd name="T39" fmla="*/ 88 h 107"/>
                  <a:gd name="T40" fmla="*/ 34 w 50"/>
                  <a:gd name="T41" fmla="*/ 81 h 107"/>
                  <a:gd name="T42" fmla="*/ 34 w 50"/>
                  <a:gd name="T43" fmla="*/ 24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 h="107">
                    <a:moveTo>
                      <a:pt x="50" y="82"/>
                    </a:moveTo>
                    <a:cubicBezTo>
                      <a:pt x="50" y="89"/>
                      <a:pt x="47" y="95"/>
                      <a:pt x="43" y="99"/>
                    </a:cubicBezTo>
                    <a:cubicBezTo>
                      <a:pt x="38" y="104"/>
                      <a:pt x="32" y="107"/>
                      <a:pt x="25" y="107"/>
                    </a:cubicBezTo>
                    <a:cubicBezTo>
                      <a:pt x="18" y="107"/>
                      <a:pt x="12" y="104"/>
                      <a:pt x="7" y="99"/>
                    </a:cubicBezTo>
                    <a:cubicBezTo>
                      <a:pt x="2" y="95"/>
                      <a:pt x="0" y="89"/>
                      <a:pt x="0" y="82"/>
                    </a:cubicBezTo>
                    <a:cubicBezTo>
                      <a:pt x="0" y="25"/>
                      <a:pt x="0" y="25"/>
                      <a:pt x="0" y="25"/>
                    </a:cubicBezTo>
                    <a:cubicBezTo>
                      <a:pt x="0" y="18"/>
                      <a:pt x="2" y="12"/>
                      <a:pt x="7" y="7"/>
                    </a:cubicBezTo>
                    <a:cubicBezTo>
                      <a:pt x="12" y="2"/>
                      <a:pt x="18" y="0"/>
                      <a:pt x="25" y="0"/>
                    </a:cubicBezTo>
                    <a:cubicBezTo>
                      <a:pt x="32" y="0"/>
                      <a:pt x="38" y="2"/>
                      <a:pt x="43" y="7"/>
                    </a:cubicBezTo>
                    <a:cubicBezTo>
                      <a:pt x="48" y="12"/>
                      <a:pt x="50" y="18"/>
                      <a:pt x="50" y="25"/>
                    </a:cubicBezTo>
                    <a:lnTo>
                      <a:pt x="50" y="82"/>
                    </a:lnTo>
                    <a:close/>
                    <a:moveTo>
                      <a:pt x="34" y="24"/>
                    </a:moveTo>
                    <a:cubicBezTo>
                      <a:pt x="34" y="22"/>
                      <a:pt x="33" y="20"/>
                      <a:pt x="31" y="18"/>
                    </a:cubicBezTo>
                    <a:cubicBezTo>
                      <a:pt x="29" y="16"/>
                      <a:pt x="27" y="15"/>
                      <a:pt x="25" y="15"/>
                    </a:cubicBezTo>
                    <a:cubicBezTo>
                      <a:pt x="22" y="15"/>
                      <a:pt x="20" y="16"/>
                      <a:pt x="18" y="18"/>
                    </a:cubicBezTo>
                    <a:cubicBezTo>
                      <a:pt x="16" y="20"/>
                      <a:pt x="16" y="22"/>
                      <a:pt x="16" y="24"/>
                    </a:cubicBezTo>
                    <a:cubicBezTo>
                      <a:pt x="16" y="81"/>
                      <a:pt x="16" y="81"/>
                      <a:pt x="16" y="81"/>
                    </a:cubicBezTo>
                    <a:cubicBezTo>
                      <a:pt x="16" y="84"/>
                      <a:pt x="16" y="86"/>
                      <a:pt x="18" y="88"/>
                    </a:cubicBezTo>
                    <a:cubicBezTo>
                      <a:pt x="20" y="90"/>
                      <a:pt x="22" y="91"/>
                      <a:pt x="25" y="91"/>
                    </a:cubicBezTo>
                    <a:cubicBezTo>
                      <a:pt x="27" y="91"/>
                      <a:pt x="29" y="90"/>
                      <a:pt x="31" y="88"/>
                    </a:cubicBezTo>
                    <a:cubicBezTo>
                      <a:pt x="33" y="86"/>
                      <a:pt x="34" y="84"/>
                      <a:pt x="34" y="81"/>
                    </a:cubicBezTo>
                    <a:lnTo>
                      <a:pt x="34" y="24"/>
                    </a:lnTo>
                    <a:close/>
                  </a:path>
                </a:pathLst>
              </a:custGeom>
              <a:solidFill>
                <a:srgbClr val="FFFFFF"/>
              </a:solidFill>
              <a:ln>
                <a:noFill/>
              </a:ln>
              <a:extLst/>
            </p:spPr>
            <p:txBody>
              <a:bodyPr/>
              <a:lstStyle/>
              <a:p>
                <a:pPr fontAlgn="auto">
                  <a:spcBef>
                    <a:spcPts val="0"/>
                  </a:spcBef>
                  <a:spcAft>
                    <a:spcPts val="0"/>
                  </a:spcAft>
                  <a:defRPr/>
                </a:pPr>
                <a:endParaRPr kumimoji="0" lang="zh-CN" altLang="en-US" sz="1400" kern="0">
                  <a:solidFill>
                    <a:sysClr val="windowText" lastClr="000000"/>
                  </a:solidFill>
                  <a:latin typeface="微軟正黑體" pitchFamily="34" charset="-120"/>
                  <a:ea typeface="微軟正黑體" pitchFamily="34" charset="-120"/>
                </a:endParaRPr>
              </a:p>
            </p:txBody>
          </p:sp>
          <p:sp>
            <p:nvSpPr>
              <p:cNvPr id="99" name="Freeform 35"/>
              <p:cNvSpPr>
                <a:spLocks noEditPoints="1"/>
              </p:cNvSpPr>
              <p:nvPr/>
            </p:nvSpPr>
            <p:spPr bwMode="auto">
              <a:xfrm>
                <a:off x="1874521" y="2899009"/>
                <a:ext cx="134693" cy="308138"/>
              </a:xfrm>
              <a:custGeom>
                <a:avLst/>
                <a:gdLst>
                  <a:gd name="T0" fmla="*/ 31 w 47"/>
                  <a:gd name="T1" fmla="*/ 27 h 107"/>
                  <a:gd name="T2" fmla="*/ 31 w 47"/>
                  <a:gd name="T3" fmla="*/ 24 h 107"/>
                  <a:gd name="T4" fmla="*/ 29 w 47"/>
                  <a:gd name="T5" fmla="*/ 18 h 107"/>
                  <a:gd name="T6" fmla="*/ 23 w 47"/>
                  <a:gd name="T7" fmla="*/ 15 h 107"/>
                  <a:gd name="T8" fmla="*/ 17 w 47"/>
                  <a:gd name="T9" fmla="*/ 18 h 107"/>
                  <a:gd name="T10" fmla="*/ 15 w 47"/>
                  <a:gd name="T11" fmla="*/ 24 h 107"/>
                  <a:gd name="T12" fmla="*/ 15 w 47"/>
                  <a:gd name="T13" fmla="*/ 45 h 107"/>
                  <a:gd name="T14" fmla="*/ 27 w 47"/>
                  <a:gd name="T15" fmla="*/ 40 h 107"/>
                  <a:gd name="T16" fmla="*/ 43 w 47"/>
                  <a:gd name="T17" fmla="*/ 48 h 107"/>
                  <a:gd name="T18" fmla="*/ 47 w 47"/>
                  <a:gd name="T19" fmla="*/ 65 h 107"/>
                  <a:gd name="T20" fmla="*/ 47 w 47"/>
                  <a:gd name="T21" fmla="*/ 83 h 107"/>
                  <a:gd name="T22" fmla="*/ 47 w 47"/>
                  <a:gd name="T23" fmla="*/ 83 h 107"/>
                  <a:gd name="T24" fmla="*/ 40 w 47"/>
                  <a:gd name="T25" fmla="*/ 100 h 107"/>
                  <a:gd name="T26" fmla="*/ 23 w 47"/>
                  <a:gd name="T27" fmla="*/ 107 h 107"/>
                  <a:gd name="T28" fmla="*/ 6 w 47"/>
                  <a:gd name="T29" fmla="*/ 99 h 107"/>
                  <a:gd name="T30" fmla="*/ 0 w 47"/>
                  <a:gd name="T31" fmla="*/ 82 h 107"/>
                  <a:gd name="T32" fmla="*/ 0 w 47"/>
                  <a:gd name="T33" fmla="*/ 25 h 107"/>
                  <a:gd name="T34" fmla="*/ 3 w 47"/>
                  <a:gd name="T35" fmla="*/ 11 h 107"/>
                  <a:gd name="T36" fmla="*/ 14 w 47"/>
                  <a:gd name="T37" fmla="*/ 2 h 107"/>
                  <a:gd name="T38" fmla="*/ 23 w 47"/>
                  <a:gd name="T39" fmla="*/ 0 h 107"/>
                  <a:gd name="T40" fmla="*/ 41 w 47"/>
                  <a:gd name="T41" fmla="*/ 7 h 107"/>
                  <a:gd name="T42" fmla="*/ 47 w 47"/>
                  <a:gd name="T43" fmla="*/ 25 h 107"/>
                  <a:gd name="T44" fmla="*/ 47 w 47"/>
                  <a:gd name="T45" fmla="*/ 27 h 107"/>
                  <a:gd name="T46" fmla="*/ 31 w 47"/>
                  <a:gd name="T47" fmla="*/ 27 h 107"/>
                  <a:gd name="T48" fmla="*/ 15 w 47"/>
                  <a:gd name="T49" fmla="*/ 81 h 107"/>
                  <a:gd name="T50" fmla="*/ 17 w 47"/>
                  <a:gd name="T51" fmla="*/ 88 h 107"/>
                  <a:gd name="T52" fmla="*/ 23 w 47"/>
                  <a:gd name="T53" fmla="*/ 91 h 107"/>
                  <a:gd name="T54" fmla="*/ 29 w 47"/>
                  <a:gd name="T55" fmla="*/ 88 h 107"/>
                  <a:gd name="T56" fmla="*/ 31 w 47"/>
                  <a:gd name="T57" fmla="*/ 81 h 107"/>
                  <a:gd name="T58" fmla="*/ 31 w 47"/>
                  <a:gd name="T59" fmla="*/ 62 h 107"/>
                  <a:gd name="T60" fmla="*/ 27 w 47"/>
                  <a:gd name="T61" fmla="*/ 55 h 107"/>
                  <a:gd name="T62" fmla="*/ 23 w 47"/>
                  <a:gd name="T63" fmla="*/ 53 h 107"/>
                  <a:gd name="T64" fmla="*/ 17 w 47"/>
                  <a:gd name="T65" fmla="*/ 56 h 107"/>
                  <a:gd name="T66" fmla="*/ 15 w 47"/>
                  <a:gd name="T67" fmla="*/ 62 h 107"/>
                  <a:gd name="T68" fmla="*/ 15 w 47"/>
                  <a:gd name="T69" fmla="*/ 8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7" h="107">
                    <a:moveTo>
                      <a:pt x="31" y="27"/>
                    </a:moveTo>
                    <a:cubicBezTo>
                      <a:pt x="31" y="24"/>
                      <a:pt x="31" y="24"/>
                      <a:pt x="31" y="24"/>
                    </a:cubicBezTo>
                    <a:cubicBezTo>
                      <a:pt x="31" y="22"/>
                      <a:pt x="30" y="20"/>
                      <a:pt x="29" y="18"/>
                    </a:cubicBezTo>
                    <a:cubicBezTo>
                      <a:pt x="27" y="16"/>
                      <a:pt x="25" y="15"/>
                      <a:pt x="23" y="15"/>
                    </a:cubicBezTo>
                    <a:cubicBezTo>
                      <a:pt x="20" y="15"/>
                      <a:pt x="18" y="16"/>
                      <a:pt x="17" y="18"/>
                    </a:cubicBezTo>
                    <a:cubicBezTo>
                      <a:pt x="16" y="20"/>
                      <a:pt x="15" y="22"/>
                      <a:pt x="15" y="24"/>
                    </a:cubicBezTo>
                    <a:cubicBezTo>
                      <a:pt x="15" y="45"/>
                      <a:pt x="15" y="45"/>
                      <a:pt x="15" y="45"/>
                    </a:cubicBezTo>
                    <a:cubicBezTo>
                      <a:pt x="19" y="42"/>
                      <a:pt x="23" y="40"/>
                      <a:pt x="27" y="40"/>
                    </a:cubicBezTo>
                    <a:cubicBezTo>
                      <a:pt x="34" y="40"/>
                      <a:pt x="39" y="43"/>
                      <a:pt x="43" y="48"/>
                    </a:cubicBezTo>
                    <a:cubicBezTo>
                      <a:pt x="46" y="52"/>
                      <a:pt x="47" y="58"/>
                      <a:pt x="47" y="65"/>
                    </a:cubicBezTo>
                    <a:cubicBezTo>
                      <a:pt x="47" y="83"/>
                      <a:pt x="47" y="83"/>
                      <a:pt x="47" y="83"/>
                    </a:cubicBezTo>
                    <a:cubicBezTo>
                      <a:pt x="47" y="83"/>
                      <a:pt x="47" y="83"/>
                      <a:pt x="47" y="83"/>
                    </a:cubicBezTo>
                    <a:cubicBezTo>
                      <a:pt x="47" y="90"/>
                      <a:pt x="44" y="95"/>
                      <a:pt x="40" y="100"/>
                    </a:cubicBezTo>
                    <a:cubicBezTo>
                      <a:pt x="35" y="104"/>
                      <a:pt x="30" y="107"/>
                      <a:pt x="23" y="107"/>
                    </a:cubicBezTo>
                    <a:cubicBezTo>
                      <a:pt x="16" y="107"/>
                      <a:pt x="11" y="104"/>
                      <a:pt x="6" y="99"/>
                    </a:cubicBezTo>
                    <a:cubicBezTo>
                      <a:pt x="2" y="94"/>
                      <a:pt x="0" y="89"/>
                      <a:pt x="0" y="82"/>
                    </a:cubicBezTo>
                    <a:cubicBezTo>
                      <a:pt x="0" y="25"/>
                      <a:pt x="0" y="25"/>
                      <a:pt x="0" y="25"/>
                    </a:cubicBezTo>
                    <a:cubicBezTo>
                      <a:pt x="0" y="20"/>
                      <a:pt x="1" y="15"/>
                      <a:pt x="3" y="11"/>
                    </a:cubicBezTo>
                    <a:cubicBezTo>
                      <a:pt x="6" y="7"/>
                      <a:pt x="9" y="4"/>
                      <a:pt x="14" y="2"/>
                    </a:cubicBezTo>
                    <a:cubicBezTo>
                      <a:pt x="17" y="0"/>
                      <a:pt x="20" y="0"/>
                      <a:pt x="23" y="0"/>
                    </a:cubicBezTo>
                    <a:cubicBezTo>
                      <a:pt x="30" y="0"/>
                      <a:pt x="36" y="2"/>
                      <a:pt x="41" y="7"/>
                    </a:cubicBezTo>
                    <a:cubicBezTo>
                      <a:pt x="45" y="12"/>
                      <a:pt x="47" y="18"/>
                      <a:pt x="47" y="25"/>
                    </a:cubicBezTo>
                    <a:cubicBezTo>
                      <a:pt x="47" y="27"/>
                      <a:pt x="47" y="27"/>
                      <a:pt x="47" y="27"/>
                    </a:cubicBezTo>
                    <a:lnTo>
                      <a:pt x="31" y="27"/>
                    </a:lnTo>
                    <a:close/>
                    <a:moveTo>
                      <a:pt x="15" y="81"/>
                    </a:moveTo>
                    <a:cubicBezTo>
                      <a:pt x="15" y="84"/>
                      <a:pt x="16" y="86"/>
                      <a:pt x="17" y="88"/>
                    </a:cubicBezTo>
                    <a:cubicBezTo>
                      <a:pt x="18" y="90"/>
                      <a:pt x="20" y="91"/>
                      <a:pt x="23" y="91"/>
                    </a:cubicBezTo>
                    <a:cubicBezTo>
                      <a:pt x="25" y="91"/>
                      <a:pt x="27" y="90"/>
                      <a:pt x="29" y="88"/>
                    </a:cubicBezTo>
                    <a:cubicBezTo>
                      <a:pt x="30" y="86"/>
                      <a:pt x="31" y="84"/>
                      <a:pt x="31" y="81"/>
                    </a:cubicBezTo>
                    <a:cubicBezTo>
                      <a:pt x="31" y="62"/>
                      <a:pt x="31" y="62"/>
                      <a:pt x="31" y="62"/>
                    </a:cubicBezTo>
                    <a:cubicBezTo>
                      <a:pt x="31" y="59"/>
                      <a:pt x="30" y="57"/>
                      <a:pt x="27" y="55"/>
                    </a:cubicBezTo>
                    <a:cubicBezTo>
                      <a:pt x="26" y="54"/>
                      <a:pt x="25" y="53"/>
                      <a:pt x="23" y="53"/>
                    </a:cubicBezTo>
                    <a:cubicBezTo>
                      <a:pt x="20" y="53"/>
                      <a:pt x="18" y="54"/>
                      <a:pt x="17" y="56"/>
                    </a:cubicBezTo>
                    <a:cubicBezTo>
                      <a:pt x="16" y="58"/>
                      <a:pt x="15" y="60"/>
                      <a:pt x="15" y="62"/>
                    </a:cubicBezTo>
                    <a:lnTo>
                      <a:pt x="15" y="81"/>
                    </a:lnTo>
                    <a:close/>
                  </a:path>
                </a:pathLst>
              </a:custGeom>
              <a:solidFill>
                <a:srgbClr val="FFFFFF"/>
              </a:solidFill>
              <a:ln>
                <a:noFill/>
              </a:ln>
              <a:extLst/>
            </p:spPr>
            <p:txBody>
              <a:bodyPr/>
              <a:lstStyle/>
              <a:p>
                <a:pPr fontAlgn="auto">
                  <a:spcBef>
                    <a:spcPts val="0"/>
                  </a:spcBef>
                  <a:spcAft>
                    <a:spcPts val="0"/>
                  </a:spcAft>
                  <a:defRPr/>
                </a:pPr>
                <a:endParaRPr kumimoji="0" lang="zh-CN" altLang="en-US" sz="1400" kern="0">
                  <a:solidFill>
                    <a:sysClr val="windowText" lastClr="000000"/>
                  </a:solidFill>
                  <a:latin typeface="微軟正黑體" pitchFamily="34" charset="-120"/>
                  <a:ea typeface="微軟正黑體" pitchFamily="34" charset="-120"/>
                </a:endParaRPr>
              </a:p>
            </p:txBody>
          </p:sp>
        </p:grpSp>
        <p:grpSp>
          <p:nvGrpSpPr>
            <p:cNvPr id="61" name="群組 121"/>
            <p:cNvGrpSpPr>
              <a:grpSpLocks/>
            </p:cNvGrpSpPr>
            <p:nvPr/>
          </p:nvGrpSpPr>
          <p:grpSpPr bwMode="auto">
            <a:xfrm>
              <a:off x="2922175" y="4130749"/>
              <a:ext cx="1444086" cy="1599412"/>
              <a:chOff x="2922175" y="4130749"/>
              <a:chExt cx="1444086" cy="1599412"/>
            </a:xfrm>
          </p:grpSpPr>
          <p:sp>
            <p:nvSpPr>
              <p:cNvPr id="80" name="Freeform 10"/>
              <p:cNvSpPr>
                <a:spLocks/>
              </p:cNvSpPr>
              <p:nvPr/>
            </p:nvSpPr>
            <p:spPr bwMode="auto">
              <a:xfrm>
                <a:off x="3007821" y="4177176"/>
                <a:ext cx="637586" cy="273919"/>
              </a:xfrm>
              <a:custGeom>
                <a:avLst/>
                <a:gdLst>
                  <a:gd name="T0" fmla="*/ 0 w 516"/>
                  <a:gd name="T1" fmla="*/ 231 h 231"/>
                  <a:gd name="T2" fmla="*/ 398 w 516"/>
                  <a:gd name="T3" fmla="*/ 0 h 231"/>
                  <a:gd name="T4" fmla="*/ 516 w 516"/>
                  <a:gd name="T5" fmla="*/ 0 h 231"/>
                  <a:gd name="T6" fmla="*/ 516 w 516"/>
                  <a:gd name="T7" fmla="*/ 231 h 231"/>
                  <a:gd name="T8" fmla="*/ 0 w 516"/>
                  <a:gd name="T9" fmla="*/ 231 h 231"/>
                </a:gdLst>
                <a:ahLst/>
                <a:cxnLst>
                  <a:cxn ang="0">
                    <a:pos x="T0" y="T1"/>
                  </a:cxn>
                  <a:cxn ang="0">
                    <a:pos x="T2" y="T3"/>
                  </a:cxn>
                  <a:cxn ang="0">
                    <a:pos x="T4" y="T5"/>
                  </a:cxn>
                  <a:cxn ang="0">
                    <a:pos x="T6" y="T7"/>
                  </a:cxn>
                  <a:cxn ang="0">
                    <a:pos x="T8" y="T9"/>
                  </a:cxn>
                </a:cxnLst>
                <a:rect l="0" t="0" r="r" b="b"/>
                <a:pathLst>
                  <a:path w="516" h="231">
                    <a:moveTo>
                      <a:pt x="0" y="231"/>
                    </a:moveTo>
                    <a:lnTo>
                      <a:pt x="398" y="0"/>
                    </a:lnTo>
                    <a:lnTo>
                      <a:pt x="516" y="0"/>
                    </a:lnTo>
                    <a:lnTo>
                      <a:pt x="516" y="231"/>
                    </a:lnTo>
                    <a:lnTo>
                      <a:pt x="0" y="231"/>
                    </a:lnTo>
                    <a:close/>
                  </a:path>
                </a:pathLst>
              </a:custGeom>
              <a:solidFill>
                <a:srgbClr val="5A4C5B"/>
              </a:solidFill>
              <a:ln>
                <a:noFill/>
              </a:ln>
              <a:extLst/>
            </p:spPr>
            <p:txBody>
              <a:bodyPr/>
              <a:lstStyle/>
              <a:p>
                <a:pPr fontAlgn="auto">
                  <a:spcBef>
                    <a:spcPts val="0"/>
                  </a:spcBef>
                  <a:spcAft>
                    <a:spcPts val="0"/>
                  </a:spcAft>
                  <a:defRPr/>
                </a:pPr>
                <a:endParaRPr kumimoji="0" lang="zh-CN" altLang="en-US" sz="1400" kern="0">
                  <a:solidFill>
                    <a:sysClr val="windowText" lastClr="000000"/>
                  </a:solidFill>
                  <a:latin typeface="微軟正黑體" pitchFamily="34" charset="-120"/>
                  <a:ea typeface="微軟正黑體" pitchFamily="34" charset="-120"/>
                </a:endParaRPr>
              </a:p>
            </p:txBody>
          </p:sp>
          <p:sp>
            <p:nvSpPr>
              <p:cNvPr id="81" name="Freeform 11"/>
              <p:cNvSpPr>
                <a:spLocks/>
              </p:cNvSpPr>
              <p:nvPr/>
            </p:nvSpPr>
            <p:spPr bwMode="auto">
              <a:xfrm>
                <a:off x="2922175" y="4130749"/>
                <a:ext cx="1444086" cy="1599412"/>
              </a:xfrm>
              <a:custGeom>
                <a:avLst/>
                <a:gdLst>
                  <a:gd name="T0" fmla="*/ 0 w 1171"/>
                  <a:gd name="T1" fmla="*/ 1014 h 1352"/>
                  <a:gd name="T2" fmla="*/ 0 w 1171"/>
                  <a:gd name="T3" fmla="*/ 338 h 1352"/>
                  <a:gd name="T4" fmla="*/ 586 w 1171"/>
                  <a:gd name="T5" fmla="*/ 0 h 1352"/>
                  <a:gd name="T6" fmla="*/ 1171 w 1171"/>
                  <a:gd name="T7" fmla="*/ 338 h 1352"/>
                  <a:gd name="T8" fmla="*/ 1171 w 1171"/>
                  <a:gd name="T9" fmla="*/ 1014 h 1352"/>
                  <a:gd name="T10" fmla="*/ 586 w 1171"/>
                  <a:gd name="T11" fmla="*/ 1352 h 1352"/>
                  <a:gd name="T12" fmla="*/ 0 w 1171"/>
                  <a:gd name="T13" fmla="*/ 1014 h 1352"/>
                </a:gdLst>
                <a:ahLst/>
                <a:cxnLst>
                  <a:cxn ang="0">
                    <a:pos x="T0" y="T1"/>
                  </a:cxn>
                  <a:cxn ang="0">
                    <a:pos x="T2" y="T3"/>
                  </a:cxn>
                  <a:cxn ang="0">
                    <a:pos x="T4" y="T5"/>
                  </a:cxn>
                  <a:cxn ang="0">
                    <a:pos x="T6" y="T7"/>
                  </a:cxn>
                  <a:cxn ang="0">
                    <a:pos x="T8" y="T9"/>
                  </a:cxn>
                  <a:cxn ang="0">
                    <a:pos x="T10" y="T11"/>
                  </a:cxn>
                  <a:cxn ang="0">
                    <a:pos x="T12" y="T13"/>
                  </a:cxn>
                </a:cxnLst>
                <a:rect l="0" t="0" r="r" b="b"/>
                <a:pathLst>
                  <a:path w="1171" h="1352">
                    <a:moveTo>
                      <a:pt x="0" y="1014"/>
                    </a:moveTo>
                    <a:lnTo>
                      <a:pt x="0" y="338"/>
                    </a:lnTo>
                    <a:lnTo>
                      <a:pt x="586" y="0"/>
                    </a:lnTo>
                    <a:lnTo>
                      <a:pt x="1171" y="338"/>
                    </a:lnTo>
                    <a:lnTo>
                      <a:pt x="1171" y="1014"/>
                    </a:lnTo>
                    <a:lnTo>
                      <a:pt x="586" y="1352"/>
                    </a:lnTo>
                    <a:lnTo>
                      <a:pt x="0" y="1014"/>
                    </a:lnTo>
                    <a:close/>
                  </a:path>
                </a:pathLst>
              </a:custGeom>
              <a:solidFill>
                <a:srgbClr val="B397B5"/>
              </a:solidFill>
              <a:ln>
                <a:noFill/>
              </a:ln>
              <a:extLst/>
            </p:spPr>
            <p:txBody>
              <a:bodyPr/>
              <a:lstStyle/>
              <a:p>
                <a:pPr fontAlgn="auto">
                  <a:spcBef>
                    <a:spcPts val="0"/>
                  </a:spcBef>
                  <a:spcAft>
                    <a:spcPts val="0"/>
                  </a:spcAft>
                  <a:defRPr/>
                </a:pPr>
                <a:endParaRPr kumimoji="0" lang="zh-CN" altLang="en-US" sz="1400" kern="0">
                  <a:solidFill>
                    <a:sysClr val="windowText" lastClr="000000"/>
                  </a:solidFill>
                  <a:latin typeface="微軟正黑體" pitchFamily="34" charset="-120"/>
                  <a:ea typeface="微軟正黑體" pitchFamily="34" charset="-120"/>
                </a:endParaRPr>
              </a:p>
            </p:txBody>
          </p:sp>
          <p:sp>
            <p:nvSpPr>
              <p:cNvPr id="82" name="Freeform 21"/>
              <p:cNvSpPr>
                <a:spLocks/>
              </p:cNvSpPr>
              <p:nvPr/>
            </p:nvSpPr>
            <p:spPr bwMode="auto">
              <a:xfrm>
                <a:off x="3007821" y="4177176"/>
                <a:ext cx="492465" cy="510697"/>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rgbClr val="867188"/>
              </a:solidFill>
              <a:ln>
                <a:noFill/>
              </a:ln>
              <a:extLst/>
            </p:spPr>
            <p:txBody>
              <a:bodyPr/>
              <a:lstStyle/>
              <a:p>
                <a:pPr fontAlgn="auto">
                  <a:spcBef>
                    <a:spcPts val="0"/>
                  </a:spcBef>
                  <a:spcAft>
                    <a:spcPts val="0"/>
                  </a:spcAft>
                  <a:defRPr/>
                </a:pPr>
                <a:endParaRPr kumimoji="0" lang="zh-CN" altLang="en-US" sz="1400" kern="0">
                  <a:solidFill>
                    <a:sysClr val="windowText" lastClr="000000"/>
                  </a:solidFill>
                  <a:latin typeface="微軟正黑體" pitchFamily="34" charset="-120"/>
                  <a:ea typeface="微軟正黑體" pitchFamily="34" charset="-120"/>
                </a:endParaRPr>
              </a:p>
            </p:txBody>
          </p:sp>
          <p:sp>
            <p:nvSpPr>
              <p:cNvPr id="83" name="Freeform 28"/>
              <p:cNvSpPr>
                <a:spLocks noEditPoints="1"/>
              </p:cNvSpPr>
              <p:nvPr/>
            </p:nvSpPr>
            <p:spPr bwMode="auto">
              <a:xfrm>
                <a:off x="3200525" y="4423239"/>
                <a:ext cx="111815" cy="229814"/>
              </a:xfrm>
              <a:custGeom>
                <a:avLst/>
                <a:gdLst>
                  <a:gd name="T0" fmla="*/ 50 w 50"/>
                  <a:gd name="T1" fmla="*/ 82 h 107"/>
                  <a:gd name="T2" fmla="*/ 42 w 50"/>
                  <a:gd name="T3" fmla="*/ 99 h 107"/>
                  <a:gd name="T4" fmla="*/ 25 w 50"/>
                  <a:gd name="T5" fmla="*/ 107 h 107"/>
                  <a:gd name="T6" fmla="*/ 7 w 50"/>
                  <a:gd name="T7" fmla="*/ 99 h 107"/>
                  <a:gd name="T8" fmla="*/ 0 w 50"/>
                  <a:gd name="T9" fmla="*/ 82 h 107"/>
                  <a:gd name="T10" fmla="*/ 0 w 50"/>
                  <a:gd name="T11" fmla="*/ 25 h 107"/>
                  <a:gd name="T12" fmla="*/ 7 w 50"/>
                  <a:gd name="T13" fmla="*/ 7 h 107"/>
                  <a:gd name="T14" fmla="*/ 25 w 50"/>
                  <a:gd name="T15" fmla="*/ 0 h 107"/>
                  <a:gd name="T16" fmla="*/ 42 w 50"/>
                  <a:gd name="T17" fmla="*/ 7 h 107"/>
                  <a:gd name="T18" fmla="*/ 50 w 50"/>
                  <a:gd name="T19" fmla="*/ 25 h 107"/>
                  <a:gd name="T20" fmla="*/ 50 w 50"/>
                  <a:gd name="T21" fmla="*/ 82 h 107"/>
                  <a:gd name="T22" fmla="*/ 33 w 50"/>
                  <a:gd name="T23" fmla="*/ 24 h 107"/>
                  <a:gd name="T24" fmla="*/ 31 w 50"/>
                  <a:gd name="T25" fmla="*/ 18 h 107"/>
                  <a:gd name="T26" fmla="*/ 24 w 50"/>
                  <a:gd name="T27" fmla="*/ 15 h 107"/>
                  <a:gd name="T28" fmla="*/ 18 w 50"/>
                  <a:gd name="T29" fmla="*/ 18 h 107"/>
                  <a:gd name="T30" fmla="*/ 15 w 50"/>
                  <a:gd name="T31" fmla="*/ 24 h 107"/>
                  <a:gd name="T32" fmla="*/ 15 w 50"/>
                  <a:gd name="T33" fmla="*/ 82 h 107"/>
                  <a:gd name="T34" fmla="*/ 18 w 50"/>
                  <a:gd name="T35" fmla="*/ 88 h 107"/>
                  <a:gd name="T36" fmla="*/ 24 w 50"/>
                  <a:gd name="T37" fmla="*/ 91 h 107"/>
                  <a:gd name="T38" fmla="*/ 31 w 50"/>
                  <a:gd name="T39" fmla="*/ 88 h 107"/>
                  <a:gd name="T40" fmla="*/ 33 w 50"/>
                  <a:gd name="T41" fmla="*/ 82 h 107"/>
                  <a:gd name="T42" fmla="*/ 33 w 50"/>
                  <a:gd name="T43" fmla="*/ 24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 h="107">
                    <a:moveTo>
                      <a:pt x="50" y="82"/>
                    </a:moveTo>
                    <a:cubicBezTo>
                      <a:pt x="50" y="89"/>
                      <a:pt x="47" y="95"/>
                      <a:pt x="42" y="99"/>
                    </a:cubicBezTo>
                    <a:cubicBezTo>
                      <a:pt x="37" y="104"/>
                      <a:pt x="32" y="107"/>
                      <a:pt x="25" y="107"/>
                    </a:cubicBezTo>
                    <a:cubicBezTo>
                      <a:pt x="18" y="107"/>
                      <a:pt x="12" y="104"/>
                      <a:pt x="7" y="99"/>
                    </a:cubicBezTo>
                    <a:cubicBezTo>
                      <a:pt x="2" y="95"/>
                      <a:pt x="0" y="89"/>
                      <a:pt x="0" y="82"/>
                    </a:cubicBezTo>
                    <a:cubicBezTo>
                      <a:pt x="0" y="25"/>
                      <a:pt x="0" y="25"/>
                      <a:pt x="0" y="25"/>
                    </a:cubicBezTo>
                    <a:cubicBezTo>
                      <a:pt x="0" y="18"/>
                      <a:pt x="2" y="12"/>
                      <a:pt x="7" y="7"/>
                    </a:cubicBezTo>
                    <a:cubicBezTo>
                      <a:pt x="12" y="2"/>
                      <a:pt x="18" y="0"/>
                      <a:pt x="25" y="0"/>
                    </a:cubicBezTo>
                    <a:cubicBezTo>
                      <a:pt x="32" y="0"/>
                      <a:pt x="38" y="2"/>
                      <a:pt x="42" y="7"/>
                    </a:cubicBezTo>
                    <a:cubicBezTo>
                      <a:pt x="47" y="12"/>
                      <a:pt x="50" y="18"/>
                      <a:pt x="50" y="25"/>
                    </a:cubicBezTo>
                    <a:lnTo>
                      <a:pt x="50" y="82"/>
                    </a:lnTo>
                    <a:close/>
                    <a:moveTo>
                      <a:pt x="33" y="24"/>
                    </a:moveTo>
                    <a:cubicBezTo>
                      <a:pt x="33" y="22"/>
                      <a:pt x="32" y="20"/>
                      <a:pt x="31" y="18"/>
                    </a:cubicBezTo>
                    <a:cubicBezTo>
                      <a:pt x="29" y="16"/>
                      <a:pt x="27" y="15"/>
                      <a:pt x="24" y="15"/>
                    </a:cubicBezTo>
                    <a:cubicBezTo>
                      <a:pt x="22" y="15"/>
                      <a:pt x="20" y="16"/>
                      <a:pt x="18" y="18"/>
                    </a:cubicBezTo>
                    <a:cubicBezTo>
                      <a:pt x="16" y="20"/>
                      <a:pt x="15" y="22"/>
                      <a:pt x="15" y="24"/>
                    </a:cubicBezTo>
                    <a:cubicBezTo>
                      <a:pt x="15" y="82"/>
                      <a:pt x="15" y="82"/>
                      <a:pt x="15" y="82"/>
                    </a:cubicBezTo>
                    <a:cubicBezTo>
                      <a:pt x="15" y="84"/>
                      <a:pt x="16" y="86"/>
                      <a:pt x="18" y="88"/>
                    </a:cubicBezTo>
                    <a:cubicBezTo>
                      <a:pt x="20" y="90"/>
                      <a:pt x="22" y="91"/>
                      <a:pt x="24" y="91"/>
                    </a:cubicBezTo>
                    <a:cubicBezTo>
                      <a:pt x="27" y="91"/>
                      <a:pt x="29" y="90"/>
                      <a:pt x="31" y="88"/>
                    </a:cubicBezTo>
                    <a:cubicBezTo>
                      <a:pt x="32" y="86"/>
                      <a:pt x="33" y="84"/>
                      <a:pt x="33" y="82"/>
                    </a:cubicBezTo>
                    <a:lnTo>
                      <a:pt x="33" y="24"/>
                    </a:lnTo>
                    <a:close/>
                  </a:path>
                </a:pathLst>
              </a:custGeom>
              <a:solidFill>
                <a:srgbClr val="FFFFFF"/>
              </a:solidFill>
              <a:ln>
                <a:noFill/>
              </a:ln>
              <a:extLst/>
            </p:spPr>
            <p:txBody>
              <a:bodyPr/>
              <a:lstStyle/>
              <a:p>
                <a:pPr fontAlgn="auto">
                  <a:spcBef>
                    <a:spcPts val="0"/>
                  </a:spcBef>
                  <a:spcAft>
                    <a:spcPts val="0"/>
                  </a:spcAft>
                  <a:defRPr/>
                </a:pPr>
                <a:endParaRPr kumimoji="0" lang="zh-CN" altLang="en-US" sz="1400" kern="0">
                  <a:solidFill>
                    <a:sysClr val="windowText" lastClr="000000"/>
                  </a:solidFill>
                  <a:latin typeface="微軟正黑體" pitchFamily="34" charset="-120"/>
                  <a:ea typeface="微軟正黑體" pitchFamily="34" charset="-120"/>
                </a:endParaRPr>
              </a:p>
            </p:txBody>
          </p:sp>
          <p:sp>
            <p:nvSpPr>
              <p:cNvPr id="84" name="Freeform 29"/>
              <p:cNvSpPr>
                <a:spLocks/>
              </p:cNvSpPr>
              <p:nvPr/>
            </p:nvSpPr>
            <p:spPr bwMode="auto">
              <a:xfrm>
                <a:off x="3340888" y="4425561"/>
                <a:ext cx="107058" cy="227492"/>
              </a:xfrm>
              <a:custGeom>
                <a:avLst/>
                <a:gdLst>
                  <a:gd name="T0" fmla="*/ 17 w 48"/>
                  <a:gd name="T1" fmla="*/ 16 h 106"/>
                  <a:gd name="T2" fmla="*/ 17 w 48"/>
                  <a:gd name="T3" fmla="*/ 38 h 106"/>
                  <a:gd name="T4" fmla="*/ 24 w 48"/>
                  <a:gd name="T5" fmla="*/ 33 h 106"/>
                  <a:gd name="T6" fmla="*/ 29 w 48"/>
                  <a:gd name="T7" fmla="*/ 32 h 106"/>
                  <a:gd name="T8" fmla="*/ 44 w 48"/>
                  <a:gd name="T9" fmla="*/ 39 h 106"/>
                  <a:gd name="T10" fmla="*/ 48 w 48"/>
                  <a:gd name="T11" fmla="*/ 57 h 106"/>
                  <a:gd name="T12" fmla="*/ 48 w 48"/>
                  <a:gd name="T13" fmla="*/ 80 h 106"/>
                  <a:gd name="T14" fmla="*/ 41 w 48"/>
                  <a:gd name="T15" fmla="*/ 99 h 106"/>
                  <a:gd name="T16" fmla="*/ 23 w 48"/>
                  <a:gd name="T17" fmla="*/ 106 h 106"/>
                  <a:gd name="T18" fmla="*/ 6 w 48"/>
                  <a:gd name="T19" fmla="*/ 98 h 106"/>
                  <a:gd name="T20" fmla="*/ 0 w 48"/>
                  <a:gd name="T21" fmla="*/ 81 h 106"/>
                  <a:gd name="T22" fmla="*/ 0 w 48"/>
                  <a:gd name="T23" fmla="*/ 78 h 106"/>
                  <a:gd name="T24" fmla="*/ 15 w 48"/>
                  <a:gd name="T25" fmla="*/ 77 h 106"/>
                  <a:gd name="T26" fmla="*/ 15 w 48"/>
                  <a:gd name="T27" fmla="*/ 81 h 106"/>
                  <a:gd name="T28" fmla="*/ 20 w 48"/>
                  <a:gd name="T29" fmla="*/ 89 h 106"/>
                  <a:gd name="T30" fmla="*/ 23 w 48"/>
                  <a:gd name="T31" fmla="*/ 90 h 106"/>
                  <a:gd name="T32" fmla="*/ 33 w 48"/>
                  <a:gd name="T33" fmla="*/ 80 h 106"/>
                  <a:gd name="T34" fmla="*/ 33 w 48"/>
                  <a:gd name="T35" fmla="*/ 54 h 106"/>
                  <a:gd name="T36" fmla="*/ 29 w 48"/>
                  <a:gd name="T37" fmla="*/ 46 h 106"/>
                  <a:gd name="T38" fmla="*/ 25 w 48"/>
                  <a:gd name="T39" fmla="*/ 45 h 106"/>
                  <a:gd name="T40" fmla="*/ 19 w 48"/>
                  <a:gd name="T41" fmla="*/ 48 h 106"/>
                  <a:gd name="T42" fmla="*/ 17 w 48"/>
                  <a:gd name="T43" fmla="*/ 54 h 106"/>
                  <a:gd name="T44" fmla="*/ 17 w 48"/>
                  <a:gd name="T45" fmla="*/ 57 h 106"/>
                  <a:gd name="T46" fmla="*/ 1 w 48"/>
                  <a:gd name="T47" fmla="*/ 57 h 106"/>
                  <a:gd name="T48" fmla="*/ 1 w 48"/>
                  <a:gd name="T49" fmla="*/ 0 h 106"/>
                  <a:gd name="T50" fmla="*/ 47 w 48"/>
                  <a:gd name="T51" fmla="*/ 0 h 106"/>
                  <a:gd name="T52" fmla="*/ 47 w 48"/>
                  <a:gd name="T53" fmla="*/ 16 h 106"/>
                  <a:gd name="T54" fmla="*/ 17 w 48"/>
                  <a:gd name="T55" fmla="*/ 1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 h="106">
                    <a:moveTo>
                      <a:pt x="17" y="16"/>
                    </a:moveTo>
                    <a:cubicBezTo>
                      <a:pt x="17" y="38"/>
                      <a:pt x="17" y="38"/>
                      <a:pt x="17" y="38"/>
                    </a:cubicBezTo>
                    <a:cubicBezTo>
                      <a:pt x="19" y="36"/>
                      <a:pt x="21" y="34"/>
                      <a:pt x="24" y="33"/>
                    </a:cubicBezTo>
                    <a:cubicBezTo>
                      <a:pt x="25" y="32"/>
                      <a:pt x="27" y="32"/>
                      <a:pt x="29" y="32"/>
                    </a:cubicBezTo>
                    <a:cubicBezTo>
                      <a:pt x="36" y="32"/>
                      <a:pt x="41" y="35"/>
                      <a:pt x="44" y="39"/>
                    </a:cubicBezTo>
                    <a:cubicBezTo>
                      <a:pt x="47" y="44"/>
                      <a:pt x="48" y="49"/>
                      <a:pt x="48" y="57"/>
                    </a:cubicBezTo>
                    <a:cubicBezTo>
                      <a:pt x="48" y="80"/>
                      <a:pt x="48" y="80"/>
                      <a:pt x="48" y="80"/>
                    </a:cubicBezTo>
                    <a:cubicBezTo>
                      <a:pt x="48" y="87"/>
                      <a:pt x="46" y="94"/>
                      <a:pt x="41" y="99"/>
                    </a:cubicBezTo>
                    <a:cubicBezTo>
                      <a:pt x="36" y="103"/>
                      <a:pt x="31" y="106"/>
                      <a:pt x="23" y="106"/>
                    </a:cubicBezTo>
                    <a:cubicBezTo>
                      <a:pt x="17" y="106"/>
                      <a:pt x="11" y="103"/>
                      <a:pt x="6" y="98"/>
                    </a:cubicBezTo>
                    <a:cubicBezTo>
                      <a:pt x="2" y="94"/>
                      <a:pt x="0" y="88"/>
                      <a:pt x="0" y="81"/>
                    </a:cubicBezTo>
                    <a:cubicBezTo>
                      <a:pt x="0" y="78"/>
                      <a:pt x="0" y="78"/>
                      <a:pt x="0" y="78"/>
                    </a:cubicBezTo>
                    <a:cubicBezTo>
                      <a:pt x="15" y="77"/>
                      <a:pt x="15" y="77"/>
                      <a:pt x="15" y="77"/>
                    </a:cubicBezTo>
                    <a:cubicBezTo>
                      <a:pt x="15" y="81"/>
                      <a:pt x="15" y="81"/>
                      <a:pt x="15" y="81"/>
                    </a:cubicBezTo>
                    <a:cubicBezTo>
                      <a:pt x="16" y="85"/>
                      <a:pt x="17" y="88"/>
                      <a:pt x="20" y="89"/>
                    </a:cubicBezTo>
                    <a:cubicBezTo>
                      <a:pt x="21" y="89"/>
                      <a:pt x="22" y="90"/>
                      <a:pt x="23" y="90"/>
                    </a:cubicBezTo>
                    <a:cubicBezTo>
                      <a:pt x="30" y="90"/>
                      <a:pt x="33" y="86"/>
                      <a:pt x="33" y="80"/>
                    </a:cubicBezTo>
                    <a:cubicBezTo>
                      <a:pt x="33" y="54"/>
                      <a:pt x="33" y="54"/>
                      <a:pt x="33" y="54"/>
                    </a:cubicBezTo>
                    <a:cubicBezTo>
                      <a:pt x="33" y="51"/>
                      <a:pt x="32" y="48"/>
                      <a:pt x="29" y="46"/>
                    </a:cubicBezTo>
                    <a:cubicBezTo>
                      <a:pt x="28" y="45"/>
                      <a:pt x="27" y="45"/>
                      <a:pt x="25" y="45"/>
                    </a:cubicBezTo>
                    <a:cubicBezTo>
                      <a:pt x="22" y="45"/>
                      <a:pt x="20" y="46"/>
                      <a:pt x="19" y="48"/>
                    </a:cubicBezTo>
                    <a:cubicBezTo>
                      <a:pt x="18" y="50"/>
                      <a:pt x="17" y="52"/>
                      <a:pt x="17" y="54"/>
                    </a:cubicBezTo>
                    <a:cubicBezTo>
                      <a:pt x="17" y="57"/>
                      <a:pt x="17" y="57"/>
                      <a:pt x="17" y="57"/>
                    </a:cubicBezTo>
                    <a:cubicBezTo>
                      <a:pt x="1" y="57"/>
                      <a:pt x="1" y="57"/>
                      <a:pt x="1" y="57"/>
                    </a:cubicBezTo>
                    <a:cubicBezTo>
                      <a:pt x="1" y="0"/>
                      <a:pt x="1" y="0"/>
                      <a:pt x="1" y="0"/>
                    </a:cubicBezTo>
                    <a:cubicBezTo>
                      <a:pt x="47" y="0"/>
                      <a:pt x="47" y="0"/>
                      <a:pt x="47" y="0"/>
                    </a:cubicBezTo>
                    <a:cubicBezTo>
                      <a:pt x="47" y="16"/>
                      <a:pt x="47" y="16"/>
                      <a:pt x="47" y="16"/>
                    </a:cubicBezTo>
                    <a:lnTo>
                      <a:pt x="17" y="16"/>
                    </a:lnTo>
                    <a:close/>
                  </a:path>
                </a:pathLst>
              </a:custGeom>
              <a:solidFill>
                <a:srgbClr val="FFFFFF"/>
              </a:solidFill>
              <a:ln>
                <a:noFill/>
              </a:ln>
              <a:extLst/>
            </p:spPr>
            <p:txBody>
              <a:bodyPr/>
              <a:lstStyle/>
              <a:p>
                <a:pPr fontAlgn="auto">
                  <a:spcBef>
                    <a:spcPts val="0"/>
                  </a:spcBef>
                  <a:spcAft>
                    <a:spcPts val="0"/>
                  </a:spcAft>
                  <a:defRPr/>
                </a:pPr>
                <a:endParaRPr kumimoji="0" lang="zh-CN" altLang="en-US" sz="1400" kern="0">
                  <a:solidFill>
                    <a:sysClr val="windowText" lastClr="000000"/>
                  </a:solidFill>
                  <a:latin typeface="微軟正黑體" pitchFamily="34" charset="-120"/>
                  <a:ea typeface="微軟正黑體" pitchFamily="34" charset="-120"/>
                </a:endParaRPr>
              </a:p>
            </p:txBody>
          </p:sp>
        </p:grpSp>
        <p:grpSp>
          <p:nvGrpSpPr>
            <p:cNvPr id="62" name="群組 95"/>
            <p:cNvGrpSpPr>
              <a:grpSpLocks/>
            </p:cNvGrpSpPr>
            <p:nvPr/>
          </p:nvGrpSpPr>
          <p:grpSpPr bwMode="auto">
            <a:xfrm>
              <a:off x="4600256" y="4130215"/>
              <a:ext cx="1444711" cy="1600735"/>
              <a:chOff x="4569481" y="4376738"/>
              <a:chExt cx="1858962" cy="2146300"/>
            </a:xfrm>
          </p:grpSpPr>
          <p:sp>
            <p:nvSpPr>
              <p:cNvPr id="75" name="Freeform 12"/>
              <p:cNvSpPr>
                <a:spLocks/>
              </p:cNvSpPr>
              <p:nvPr/>
            </p:nvSpPr>
            <p:spPr bwMode="auto">
              <a:xfrm>
                <a:off x="4700021" y="4439704"/>
                <a:ext cx="817345" cy="367277"/>
              </a:xfrm>
              <a:custGeom>
                <a:avLst/>
                <a:gdLst>
                  <a:gd name="T0" fmla="*/ 0 w 515"/>
                  <a:gd name="T1" fmla="*/ 231 h 231"/>
                  <a:gd name="T2" fmla="*/ 398 w 515"/>
                  <a:gd name="T3" fmla="*/ 0 h 231"/>
                  <a:gd name="T4" fmla="*/ 515 w 515"/>
                  <a:gd name="T5" fmla="*/ 0 h 231"/>
                  <a:gd name="T6" fmla="*/ 515 w 515"/>
                  <a:gd name="T7" fmla="*/ 231 h 231"/>
                  <a:gd name="T8" fmla="*/ 0 w 515"/>
                  <a:gd name="T9" fmla="*/ 231 h 231"/>
                </a:gdLst>
                <a:ahLst/>
                <a:cxnLst>
                  <a:cxn ang="0">
                    <a:pos x="T0" y="T1"/>
                  </a:cxn>
                  <a:cxn ang="0">
                    <a:pos x="T2" y="T3"/>
                  </a:cxn>
                  <a:cxn ang="0">
                    <a:pos x="T4" y="T5"/>
                  </a:cxn>
                  <a:cxn ang="0">
                    <a:pos x="T6" y="T7"/>
                  </a:cxn>
                  <a:cxn ang="0">
                    <a:pos x="T8" y="T9"/>
                  </a:cxn>
                </a:cxnLst>
                <a:rect l="0" t="0" r="r" b="b"/>
                <a:pathLst>
                  <a:path w="515" h="231">
                    <a:moveTo>
                      <a:pt x="0" y="231"/>
                    </a:moveTo>
                    <a:lnTo>
                      <a:pt x="398" y="0"/>
                    </a:lnTo>
                    <a:lnTo>
                      <a:pt x="515" y="0"/>
                    </a:lnTo>
                    <a:lnTo>
                      <a:pt x="515" y="231"/>
                    </a:lnTo>
                    <a:lnTo>
                      <a:pt x="0" y="231"/>
                    </a:lnTo>
                    <a:close/>
                  </a:path>
                </a:pathLst>
              </a:custGeom>
              <a:solidFill>
                <a:srgbClr val="6B3C1D"/>
              </a:solidFill>
              <a:ln>
                <a:noFill/>
              </a:ln>
              <a:extLst/>
            </p:spPr>
            <p:txBody>
              <a:bodyPr/>
              <a:lstStyle/>
              <a:p>
                <a:pPr fontAlgn="auto">
                  <a:spcBef>
                    <a:spcPts val="0"/>
                  </a:spcBef>
                  <a:spcAft>
                    <a:spcPts val="0"/>
                  </a:spcAft>
                  <a:defRPr/>
                </a:pPr>
                <a:endParaRPr kumimoji="0" lang="zh-CN" altLang="en-US" sz="1400" kern="0">
                  <a:solidFill>
                    <a:sysClr val="windowText" lastClr="000000"/>
                  </a:solidFill>
                  <a:latin typeface="微軟正黑體" pitchFamily="34" charset="-120"/>
                  <a:ea typeface="微軟正黑體" pitchFamily="34" charset="-120"/>
                </a:endParaRPr>
              </a:p>
            </p:txBody>
          </p:sp>
          <p:sp>
            <p:nvSpPr>
              <p:cNvPr id="76" name="Freeform 13"/>
              <p:cNvSpPr>
                <a:spLocks/>
              </p:cNvSpPr>
              <p:nvPr/>
            </p:nvSpPr>
            <p:spPr bwMode="auto">
              <a:xfrm>
                <a:off x="4589817" y="4377454"/>
                <a:ext cx="1839791" cy="2144526"/>
              </a:xfrm>
              <a:custGeom>
                <a:avLst/>
                <a:gdLst>
                  <a:gd name="T0" fmla="*/ 0 w 1171"/>
                  <a:gd name="T1" fmla="*/ 1014 h 1352"/>
                  <a:gd name="T2" fmla="*/ 0 w 1171"/>
                  <a:gd name="T3" fmla="*/ 338 h 1352"/>
                  <a:gd name="T4" fmla="*/ 585 w 1171"/>
                  <a:gd name="T5" fmla="*/ 0 h 1352"/>
                  <a:gd name="T6" fmla="*/ 1171 w 1171"/>
                  <a:gd name="T7" fmla="*/ 338 h 1352"/>
                  <a:gd name="T8" fmla="*/ 1171 w 1171"/>
                  <a:gd name="T9" fmla="*/ 1014 h 1352"/>
                  <a:gd name="T10" fmla="*/ 585 w 1171"/>
                  <a:gd name="T11" fmla="*/ 1352 h 1352"/>
                  <a:gd name="T12" fmla="*/ 0 w 1171"/>
                  <a:gd name="T13" fmla="*/ 1014 h 1352"/>
                </a:gdLst>
                <a:ahLst/>
                <a:cxnLst>
                  <a:cxn ang="0">
                    <a:pos x="T0" y="T1"/>
                  </a:cxn>
                  <a:cxn ang="0">
                    <a:pos x="T2" y="T3"/>
                  </a:cxn>
                  <a:cxn ang="0">
                    <a:pos x="T4" y="T5"/>
                  </a:cxn>
                  <a:cxn ang="0">
                    <a:pos x="T6" y="T7"/>
                  </a:cxn>
                  <a:cxn ang="0">
                    <a:pos x="T8" y="T9"/>
                  </a:cxn>
                  <a:cxn ang="0">
                    <a:pos x="T10" y="T11"/>
                  </a:cxn>
                  <a:cxn ang="0">
                    <a:pos x="T12" y="T13"/>
                  </a:cxn>
                </a:cxnLst>
                <a:rect l="0" t="0" r="r" b="b"/>
                <a:pathLst>
                  <a:path w="1171" h="1352">
                    <a:moveTo>
                      <a:pt x="0" y="1014"/>
                    </a:moveTo>
                    <a:lnTo>
                      <a:pt x="0" y="338"/>
                    </a:lnTo>
                    <a:lnTo>
                      <a:pt x="585" y="0"/>
                    </a:lnTo>
                    <a:lnTo>
                      <a:pt x="1171" y="338"/>
                    </a:lnTo>
                    <a:lnTo>
                      <a:pt x="1171" y="1014"/>
                    </a:lnTo>
                    <a:lnTo>
                      <a:pt x="585" y="1352"/>
                    </a:lnTo>
                    <a:lnTo>
                      <a:pt x="0" y="1014"/>
                    </a:lnTo>
                    <a:close/>
                  </a:path>
                </a:pathLst>
              </a:custGeom>
              <a:solidFill>
                <a:srgbClr val="D67839"/>
              </a:solidFill>
              <a:ln>
                <a:noFill/>
              </a:ln>
              <a:extLst/>
            </p:spPr>
            <p:txBody>
              <a:bodyPr/>
              <a:lstStyle/>
              <a:p>
                <a:pPr fontAlgn="auto">
                  <a:spcBef>
                    <a:spcPts val="0"/>
                  </a:spcBef>
                  <a:spcAft>
                    <a:spcPts val="0"/>
                  </a:spcAft>
                  <a:defRPr/>
                </a:pPr>
                <a:endParaRPr kumimoji="0" lang="zh-CN" altLang="en-US" sz="1400" kern="0">
                  <a:solidFill>
                    <a:sysClr val="windowText" lastClr="000000"/>
                  </a:solidFill>
                  <a:latin typeface="微軟正黑體" pitchFamily="34" charset="-120"/>
                  <a:ea typeface="微軟正黑體" pitchFamily="34" charset="-120"/>
                </a:endParaRPr>
              </a:p>
            </p:txBody>
          </p:sp>
          <p:sp>
            <p:nvSpPr>
              <p:cNvPr id="77" name="Freeform 20"/>
              <p:cNvSpPr>
                <a:spLocks/>
              </p:cNvSpPr>
              <p:nvPr/>
            </p:nvSpPr>
            <p:spPr bwMode="auto">
              <a:xfrm>
                <a:off x="4700021" y="4439704"/>
                <a:ext cx="633672" cy="684754"/>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rgbClr val="A15A2B"/>
              </a:solidFill>
              <a:ln>
                <a:noFill/>
              </a:ln>
              <a:extLst/>
            </p:spPr>
            <p:txBody>
              <a:bodyPr/>
              <a:lstStyle/>
              <a:p>
                <a:pPr fontAlgn="auto">
                  <a:spcBef>
                    <a:spcPts val="0"/>
                  </a:spcBef>
                  <a:spcAft>
                    <a:spcPts val="0"/>
                  </a:spcAft>
                  <a:defRPr/>
                </a:pPr>
                <a:endParaRPr kumimoji="0" lang="zh-CN" altLang="en-US" sz="1400" kern="0">
                  <a:solidFill>
                    <a:sysClr val="windowText" lastClr="000000"/>
                  </a:solidFill>
                  <a:latin typeface="微軟正黑體" pitchFamily="34" charset="-120"/>
                  <a:ea typeface="微軟正黑體" pitchFamily="34" charset="-120"/>
                </a:endParaRPr>
              </a:p>
            </p:txBody>
          </p:sp>
          <p:sp>
            <p:nvSpPr>
              <p:cNvPr id="78" name="Freeform 30"/>
              <p:cNvSpPr>
                <a:spLocks noEditPoints="1"/>
              </p:cNvSpPr>
              <p:nvPr/>
            </p:nvSpPr>
            <p:spPr bwMode="auto">
              <a:xfrm>
                <a:off x="4938796" y="4769631"/>
                <a:ext cx="143878" cy="308140"/>
              </a:xfrm>
              <a:custGeom>
                <a:avLst/>
                <a:gdLst>
                  <a:gd name="T0" fmla="*/ 50 w 50"/>
                  <a:gd name="T1" fmla="*/ 82 h 107"/>
                  <a:gd name="T2" fmla="*/ 42 w 50"/>
                  <a:gd name="T3" fmla="*/ 99 h 107"/>
                  <a:gd name="T4" fmla="*/ 25 w 50"/>
                  <a:gd name="T5" fmla="*/ 107 h 107"/>
                  <a:gd name="T6" fmla="*/ 7 w 50"/>
                  <a:gd name="T7" fmla="*/ 99 h 107"/>
                  <a:gd name="T8" fmla="*/ 0 w 50"/>
                  <a:gd name="T9" fmla="*/ 82 h 107"/>
                  <a:gd name="T10" fmla="*/ 0 w 50"/>
                  <a:gd name="T11" fmla="*/ 25 h 107"/>
                  <a:gd name="T12" fmla="*/ 7 w 50"/>
                  <a:gd name="T13" fmla="*/ 7 h 107"/>
                  <a:gd name="T14" fmla="*/ 25 w 50"/>
                  <a:gd name="T15" fmla="*/ 0 h 107"/>
                  <a:gd name="T16" fmla="*/ 42 w 50"/>
                  <a:gd name="T17" fmla="*/ 7 h 107"/>
                  <a:gd name="T18" fmla="*/ 50 w 50"/>
                  <a:gd name="T19" fmla="*/ 25 h 107"/>
                  <a:gd name="T20" fmla="*/ 50 w 50"/>
                  <a:gd name="T21" fmla="*/ 82 h 107"/>
                  <a:gd name="T22" fmla="*/ 33 w 50"/>
                  <a:gd name="T23" fmla="*/ 24 h 107"/>
                  <a:gd name="T24" fmla="*/ 31 w 50"/>
                  <a:gd name="T25" fmla="*/ 18 h 107"/>
                  <a:gd name="T26" fmla="*/ 24 w 50"/>
                  <a:gd name="T27" fmla="*/ 15 h 107"/>
                  <a:gd name="T28" fmla="*/ 18 w 50"/>
                  <a:gd name="T29" fmla="*/ 18 h 107"/>
                  <a:gd name="T30" fmla="*/ 15 w 50"/>
                  <a:gd name="T31" fmla="*/ 24 h 107"/>
                  <a:gd name="T32" fmla="*/ 15 w 50"/>
                  <a:gd name="T33" fmla="*/ 82 h 107"/>
                  <a:gd name="T34" fmla="*/ 18 w 50"/>
                  <a:gd name="T35" fmla="*/ 88 h 107"/>
                  <a:gd name="T36" fmla="*/ 24 w 50"/>
                  <a:gd name="T37" fmla="*/ 91 h 107"/>
                  <a:gd name="T38" fmla="*/ 31 w 50"/>
                  <a:gd name="T39" fmla="*/ 88 h 107"/>
                  <a:gd name="T40" fmla="*/ 33 w 50"/>
                  <a:gd name="T41" fmla="*/ 82 h 107"/>
                  <a:gd name="T42" fmla="*/ 33 w 50"/>
                  <a:gd name="T43" fmla="*/ 24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 h="107">
                    <a:moveTo>
                      <a:pt x="50" y="82"/>
                    </a:moveTo>
                    <a:cubicBezTo>
                      <a:pt x="50" y="89"/>
                      <a:pt x="47" y="95"/>
                      <a:pt x="42" y="99"/>
                    </a:cubicBezTo>
                    <a:cubicBezTo>
                      <a:pt x="38" y="104"/>
                      <a:pt x="32" y="107"/>
                      <a:pt x="25" y="107"/>
                    </a:cubicBezTo>
                    <a:cubicBezTo>
                      <a:pt x="18" y="107"/>
                      <a:pt x="12" y="104"/>
                      <a:pt x="7" y="99"/>
                    </a:cubicBezTo>
                    <a:cubicBezTo>
                      <a:pt x="2" y="95"/>
                      <a:pt x="0" y="89"/>
                      <a:pt x="0" y="82"/>
                    </a:cubicBezTo>
                    <a:cubicBezTo>
                      <a:pt x="0" y="25"/>
                      <a:pt x="0" y="25"/>
                      <a:pt x="0" y="25"/>
                    </a:cubicBezTo>
                    <a:cubicBezTo>
                      <a:pt x="0" y="18"/>
                      <a:pt x="2" y="12"/>
                      <a:pt x="7" y="7"/>
                    </a:cubicBezTo>
                    <a:cubicBezTo>
                      <a:pt x="12" y="2"/>
                      <a:pt x="18" y="0"/>
                      <a:pt x="25" y="0"/>
                    </a:cubicBezTo>
                    <a:cubicBezTo>
                      <a:pt x="32" y="0"/>
                      <a:pt x="38" y="2"/>
                      <a:pt x="42" y="7"/>
                    </a:cubicBezTo>
                    <a:cubicBezTo>
                      <a:pt x="47" y="12"/>
                      <a:pt x="50" y="18"/>
                      <a:pt x="50" y="25"/>
                    </a:cubicBezTo>
                    <a:lnTo>
                      <a:pt x="50" y="82"/>
                    </a:lnTo>
                    <a:close/>
                    <a:moveTo>
                      <a:pt x="33" y="24"/>
                    </a:moveTo>
                    <a:cubicBezTo>
                      <a:pt x="33" y="22"/>
                      <a:pt x="33" y="20"/>
                      <a:pt x="31" y="18"/>
                    </a:cubicBezTo>
                    <a:cubicBezTo>
                      <a:pt x="29" y="16"/>
                      <a:pt x="27" y="15"/>
                      <a:pt x="24" y="15"/>
                    </a:cubicBezTo>
                    <a:cubicBezTo>
                      <a:pt x="22" y="15"/>
                      <a:pt x="20" y="16"/>
                      <a:pt x="18" y="18"/>
                    </a:cubicBezTo>
                    <a:cubicBezTo>
                      <a:pt x="16" y="20"/>
                      <a:pt x="15" y="22"/>
                      <a:pt x="15" y="24"/>
                    </a:cubicBezTo>
                    <a:cubicBezTo>
                      <a:pt x="15" y="82"/>
                      <a:pt x="15" y="82"/>
                      <a:pt x="15" y="82"/>
                    </a:cubicBezTo>
                    <a:cubicBezTo>
                      <a:pt x="15" y="84"/>
                      <a:pt x="16" y="86"/>
                      <a:pt x="18" y="88"/>
                    </a:cubicBezTo>
                    <a:cubicBezTo>
                      <a:pt x="20" y="90"/>
                      <a:pt x="22" y="91"/>
                      <a:pt x="24" y="91"/>
                    </a:cubicBezTo>
                    <a:cubicBezTo>
                      <a:pt x="27" y="91"/>
                      <a:pt x="29" y="90"/>
                      <a:pt x="31" y="88"/>
                    </a:cubicBezTo>
                    <a:cubicBezTo>
                      <a:pt x="33" y="86"/>
                      <a:pt x="33" y="84"/>
                      <a:pt x="33" y="82"/>
                    </a:cubicBezTo>
                    <a:lnTo>
                      <a:pt x="33" y="24"/>
                    </a:lnTo>
                    <a:close/>
                  </a:path>
                </a:pathLst>
              </a:custGeom>
              <a:solidFill>
                <a:srgbClr val="FFFFFF"/>
              </a:solidFill>
              <a:ln>
                <a:noFill/>
              </a:ln>
              <a:extLst/>
            </p:spPr>
            <p:txBody>
              <a:bodyPr/>
              <a:lstStyle/>
              <a:p>
                <a:pPr fontAlgn="auto">
                  <a:spcBef>
                    <a:spcPts val="0"/>
                  </a:spcBef>
                  <a:spcAft>
                    <a:spcPts val="0"/>
                  </a:spcAft>
                  <a:defRPr/>
                </a:pPr>
                <a:endParaRPr kumimoji="0" lang="zh-CN" altLang="en-US" sz="1400" kern="0">
                  <a:solidFill>
                    <a:sysClr val="windowText" lastClr="000000"/>
                  </a:solidFill>
                  <a:latin typeface="微軟正黑體" pitchFamily="34" charset="-120"/>
                  <a:ea typeface="微軟正黑體" pitchFamily="34" charset="-120"/>
                </a:endParaRPr>
              </a:p>
            </p:txBody>
          </p:sp>
          <p:sp>
            <p:nvSpPr>
              <p:cNvPr id="79" name="Freeform 31"/>
              <p:cNvSpPr>
                <a:spLocks noEditPoints="1"/>
              </p:cNvSpPr>
              <p:nvPr/>
            </p:nvSpPr>
            <p:spPr bwMode="auto">
              <a:xfrm>
                <a:off x="5116346" y="4772744"/>
                <a:ext cx="153061" cy="301913"/>
              </a:xfrm>
              <a:custGeom>
                <a:avLst/>
                <a:gdLst>
                  <a:gd name="T0" fmla="*/ 0 w 97"/>
                  <a:gd name="T1" fmla="*/ 120 h 191"/>
                  <a:gd name="T2" fmla="*/ 49 w 97"/>
                  <a:gd name="T3" fmla="*/ 0 h 191"/>
                  <a:gd name="T4" fmla="*/ 78 w 97"/>
                  <a:gd name="T5" fmla="*/ 0 h 191"/>
                  <a:gd name="T6" fmla="*/ 78 w 97"/>
                  <a:gd name="T7" fmla="*/ 120 h 191"/>
                  <a:gd name="T8" fmla="*/ 97 w 97"/>
                  <a:gd name="T9" fmla="*/ 120 h 191"/>
                  <a:gd name="T10" fmla="*/ 97 w 97"/>
                  <a:gd name="T11" fmla="*/ 149 h 191"/>
                  <a:gd name="T12" fmla="*/ 78 w 97"/>
                  <a:gd name="T13" fmla="*/ 149 h 191"/>
                  <a:gd name="T14" fmla="*/ 78 w 97"/>
                  <a:gd name="T15" fmla="*/ 191 h 191"/>
                  <a:gd name="T16" fmla="*/ 49 w 97"/>
                  <a:gd name="T17" fmla="*/ 191 h 191"/>
                  <a:gd name="T18" fmla="*/ 49 w 97"/>
                  <a:gd name="T19" fmla="*/ 149 h 191"/>
                  <a:gd name="T20" fmla="*/ 0 w 97"/>
                  <a:gd name="T21" fmla="*/ 149 h 191"/>
                  <a:gd name="T22" fmla="*/ 0 w 97"/>
                  <a:gd name="T23" fmla="*/ 120 h 191"/>
                  <a:gd name="T24" fmla="*/ 49 w 97"/>
                  <a:gd name="T25" fmla="*/ 120 h 191"/>
                  <a:gd name="T26" fmla="*/ 49 w 97"/>
                  <a:gd name="T27" fmla="*/ 62 h 191"/>
                  <a:gd name="T28" fmla="*/ 25 w 97"/>
                  <a:gd name="T29" fmla="*/ 120 h 191"/>
                  <a:gd name="T30" fmla="*/ 49 w 97"/>
                  <a:gd name="T31" fmla="*/ 12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7" h="191">
                    <a:moveTo>
                      <a:pt x="0" y="120"/>
                    </a:moveTo>
                    <a:lnTo>
                      <a:pt x="49" y="0"/>
                    </a:lnTo>
                    <a:lnTo>
                      <a:pt x="78" y="0"/>
                    </a:lnTo>
                    <a:lnTo>
                      <a:pt x="78" y="120"/>
                    </a:lnTo>
                    <a:lnTo>
                      <a:pt x="97" y="120"/>
                    </a:lnTo>
                    <a:lnTo>
                      <a:pt x="97" y="149"/>
                    </a:lnTo>
                    <a:lnTo>
                      <a:pt x="78" y="149"/>
                    </a:lnTo>
                    <a:lnTo>
                      <a:pt x="78" y="191"/>
                    </a:lnTo>
                    <a:lnTo>
                      <a:pt x="49" y="191"/>
                    </a:lnTo>
                    <a:lnTo>
                      <a:pt x="49" y="149"/>
                    </a:lnTo>
                    <a:lnTo>
                      <a:pt x="0" y="149"/>
                    </a:lnTo>
                    <a:lnTo>
                      <a:pt x="0" y="120"/>
                    </a:lnTo>
                    <a:close/>
                    <a:moveTo>
                      <a:pt x="49" y="120"/>
                    </a:moveTo>
                    <a:lnTo>
                      <a:pt x="49" y="62"/>
                    </a:lnTo>
                    <a:lnTo>
                      <a:pt x="25" y="120"/>
                    </a:lnTo>
                    <a:lnTo>
                      <a:pt x="49" y="120"/>
                    </a:lnTo>
                    <a:close/>
                  </a:path>
                </a:pathLst>
              </a:custGeom>
              <a:solidFill>
                <a:srgbClr val="FFFFFF"/>
              </a:solidFill>
              <a:ln>
                <a:noFill/>
              </a:ln>
              <a:extLst/>
            </p:spPr>
            <p:txBody>
              <a:bodyPr/>
              <a:lstStyle/>
              <a:p>
                <a:pPr fontAlgn="auto">
                  <a:spcBef>
                    <a:spcPts val="0"/>
                  </a:spcBef>
                  <a:spcAft>
                    <a:spcPts val="0"/>
                  </a:spcAft>
                  <a:defRPr/>
                </a:pPr>
                <a:endParaRPr kumimoji="0" lang="zh-CN" altLang="en-US" sz="1400" kern="0">
                  <a:solidFill>
                    <a:sysClr val="windowText" lastClr="000000"/>
                  </a:solidFill>
                  <a:latin typeface="微軟正黑體" pitchFamily="34" charset="-120"/>
                  <a:ea typeface="微軟正黑體" pitchFamily="34" charset="-120"/>
                </a:endParaRPr>
              </a:p>
            </p:txBody>
          </p:sp>
        </p:grpSp>
        <p:grpSp>
          <p:nvGrpSpPr>
            <p:cNvPr id="63" name="群組 94"/>
            <p:cNvGrpSpPr>
              <a:grpSpLocks/>
            </p:cNvGrpSpPr>
            <p:nvPr/>
          </p:nvGrpSpPr>
          <p:grpSpPr bwMode="auto">
            <a:xfrm>
              <a:off x="5440434" y="2735491"/>
              <a:ext cx="1442243" cy="1600735"/>
              <a:chOff x="5650569" y="2506663"/>
              <a:chExt cx="1855787" cy="2146300"/>
            </a:xfrm>
          </p:grpSpPr>
          <p:sp>
            <p:nvSpPr>
              <p:cNvPr id="70" name="Freeform 8"/>
              <p:cNvSpPr>
                <a:spLocks/>
              </p:cNvSpPr>
              <p:nvPr/>
            </p:nvSpPr>
            <p:spPr bwMode="auto">
              <a:xfrm>
                <a:off x="5768384" y="2569082"/>
                <a:ext cx="811221" cy="367277"/>
              </a:xfrm>
              <a:custGeom>
                <a:avLst/>
                <a:gdLst>
                  <a:gd name="T0" fmla="*/ 0 w 517"/>
                  <a:gd name="T1" fmla="*/ 231 h 231"/>
                  <a:gd name="T2" fmla="*/ 398 w 517"/>
                  <a:gd name="T3" fmla="*/ 0 h 231"/>
                  <a:gd name="T4" fmla="*/ 517 w 517"/>
                  <a:gd name="T5" fmla="*/ 0 h 231"/>
                  <a:gd name="T6" fmla="*/ 517 w 517"/>
                  <a:gd name="T7" fmla="*/ 231 h 231"/>
                  <a:gd name="T8" fmla="*/ 0 w 517"/>
                  <a:gd name="T9" fmla="*/ 231 h 231"/>
                </a:gdLst>
                <a:ahLst/>
                <a:cxnLst>
                  <a:cxn ang="0">
                    <a:pos x="T0" y="T1"/>
                  </a:cxn>
                  <a:cxn ang="0">
                    <a:pos x="T2" y="T3"/>
                  </a:cxn>
                  <a:cxn ang="0">
                    <a:pos x="T4" y="T5"/>
                  </a:cxn>
                  <a:cxn ang="0">
                    <a:pos x="T6" y="T7"/>
                  </a:cxn>
                  <a:cxn ang="0">
                    <a:pos x="T8" y="T9"/>
                  </a:cxn>
                </a:cxnLst>
                <a:rect l="0" t="0" r="r" b="b"/>
                <a:pathLst>
                  <a:path w="517" h="231">
                    <a:moveTo>
                      <a:pt x="0" y="231"/>
                    </a:moveTo>
                    <a:lnTo>
                      <a:pt x="398" y="0"/>
                    </a:lnTo>
                    <a:lnTo>
                      <a:pt x="517" y="0"/>
                    </a:lnTo>
                    <a:lnTo>
                      <a:pt x="517" y="231"/>
                    </a:lnTo>
                    <a:lnTo>
                      <a:pt x="0" y="231"/>
                    </a:lnTo>
                    <a:close/>
                  </a:path>
                </a:pathLst>
              </a:custGeom>
              <a:solidFill>
                <a:srgbClr val="496259"/>
              </a:solidFill>
              <a:ln>
                <a:noFill/>
              </a:ln>
              <a:extLst/>
            </p:spPr>
            <p:txBody>
              <a:bodyPr/>
              <a:lstStyle/>
              <a:p>
                <a:pPr fontAlgn="auto">
                  <a:spcBef>
                    <a:spcPts val="0"/>
                  </a:spcBef>
                  <a:spcAft>
                    <a:spcPts val="0"/>
                  </a:spcAft>
                  <a:defRPr/>
                </a:pPr>
                <a:endParaRPr kumimoji="0" lang="zh-CN" altLang="en-US" sz="1400" kern="0">
                  <a:solidFill>
                    <a:sysClr val="windowText" lastClr="000000"/>
                  </a:solidFill>
                  <a:latin typeface="微軟正黑體" pitchFamily="34" charset="-120"/>
                  <a:ea typeface="微軟正黑體" pitchFamily="34" charset="-120"/>
                </a:endParaRPr>
              </a:p>
            </p:txBody>
          </p:sp>
          <p:sp>
            <p:nvSpPr>
              <p:cNvPr id="71" name="Freeform 9"/>
              <p:cNvSpPr>
                <a:spLocks/>
              </p:cNvSpPr>
              <p:nvPr/>
            </p:nvSpPr>
            <p:spPr bwMode="auto">
              <a:xfrm>
                <a:off x="5661240" y="2506832"/>
                <a:ext cx="1845914" cy="2135187"/>
              </a:xfrm>
              <a:custGeom>
                <a:avLst/>
                <a:gdLst>
                  <a:gd name="T0" fmla="*/ 0 w 1169"/>
                  <a:gd name="T1" fmla="*/ 1014 h 1352"/>
                  <a:gd name="T2" fmla="*/ 0 w 1169"/>
                  <a:gd name="T3" fmla="*/ 338 h 1352"/>
                  <a:gd name="T4" fmla="*/ 585 w 1169"/>
                  <a:gd name="T5" fmla="*/ 0 h 1352"/>
                  <a:gd name="T6" fmla="*/ 1169 w 1169"/>
                  <a:gd name="T7" fmla="*/ 338 h 1352"/>
                  <a:gd name="T8" fmla="*/ 1169 w 1169"/>
                  <a:gd name="T9" fmla="*/ 1014 h 1352"/>
                  <a:gd name="T10" fmla="*/ 585 w 1169"/>
                  <a:gd name="T11" fmla="*/ 1352 h 1352"/>
                  <a:gd name="T12" fmla="*/ 0 w 1169"/>
                  <a:gd name="T13" fmla="*/ 1014 h 1352"/>
                </a:gdLst>
                <a:ahLst/>
                <a:cxnLst>
                  <a:cxn ang="0">
                    <a:pos x="T0" y="T1"/>
                  </a:cxn>
                  <a:cxn ang="0">
                    <a:pos x="T2" y="T3"/>
                  </a:cxn>
                  <a:cxn ang="0">
                    <a:pos x="T4" y="T5"/>
                  </a:cxn>
                  <a:cxn ang="0">
                    <a:pos x="T6" y="T7"/>
                  </a:cxn>
                  <a:cxn ang="0">
                    <a:pos x="T8" y="T9"/>
                  </a:cxn>
                  <a:cxn ang="0">
                    <a:pos x="T10" y="T11"/>
                  </a:cxn>
                  <a:cxn ang="0">
                    <a:pos x="T12" y="T13"/>
                  </a:cxn>
                </a:cxnLst>
                <a:rect l="0" t="0" r="r" b="b"/>
                <a:pathLst>
                  <a:path w="1169" h="1352">
                    <a:moveTo>
                      <a:pt x="0" y="1014"/>
                    </a:moveTo>
                    <a:lnTo>
                      <a:pt x="0" y="338"/>
                    </a:lnTo>
                    <a:lnTo>
                      <a:pt x="585" y="0"/>
                    </a:lnTo>
                    <a:lnTo>
                      <a:pt x="1169" y="338"/>
                    </a:lnTo>
                    <a:lnTo>
                      <a:pt x="1169" y="1014"/>
                    </a:lnTo>
                    <a:lnTo>
                      <a:pt x="585" y="1352"/>
                    </a:lnTo>
                    <a:lnTo>
                      <a:pt x="0" y="1014"/>
                    </a:lnTo>
                    <a:close/>
                  </a:path>
                </a:pathLst>
              </a:custGeom>
              <a:solidFill>
                <a:srgbClr val="92C4B2"/>
              </a:solidFill>
              <a:ln>
                <a:noFill/>
              </a:ln>
              <a:extLst/>
            </p:spPr>
            <p:txBody>
              <a:bodyPr/>
              <a:lstStyle/>
              <a:p>
                <a:pPr fontAlgn="auto">
                  <a:spcBef>
                    <a:spcPts val="0"/>
                  </a:spcBef>
                  <a:spcAft>
                    <a:spcPts val="0"/>
                  </a:spcAft>
                  <a:defRPr/>
                </a:pPr>
                <a:endParaRPr kumimoji="0" lang="zh-CN" altLang="en-US" sz="1400" kern="0">
                  <a:solidFill>
                    <a:sysClr val="windowText" lastClr="000000"/>
                  </a:solidFill>
                  <a:latin typeface="微軟正黑體" pitchFamily="34" charset="-120"/>
                  <a:ea typeface="微軟正黑體" pitchFamily="34" charset="-120"/>
                </a:endParaRPr>
              </a:p>
            </p:txBody>
          </p:sp>
          <p:sp>
            <p:nvSpPr>
              <p:cNvPr id="72" name="Freeform 23"/>
              <p:cNvSpPr>
                <a:spLocks/>
              </p:cNvSpPr>
              <p:nvPr/>
            </p:nvSpPr>
            <p:spPr bwMode="auto">
              <a:xfrm>
                <a:off x="5768384" y="2569082"/>
                <a:ext cx="624488" cy="684754"/>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rgbClr val="6E9386"/>
              </a:solidFill>
              <a:ln>
                <a:noFill/>
              </a:ln>
              <a:extLst/>
            </p:spPr>
            <p:txBody>
              <a:bodyPr/>
              <a:lstStyle/>
              <a:p>
                <a:pPr fontAlgn="auto">
                  <a:spcBef>
                    <a:spcPts val="0"/>
                  </a:spcBef>
                  <a:spcAft>
                    <a:spcPts val="0"/>
                  </a:spcAft>
                  <a:defRPr/>
                </a:pPr>
                <a:endParaRPr kumimoji="0" lang="zh-CN" altLang="en-US" sz="1400" kern="0">
                  <a:solidFill>
                    <a:sysClr val="windowText" lastClr="000000"/>
                  </a:solidFill>
                  <a:latin typeface="微軟正黑體" pitchFamily="34" charset="-120"/>
                  <a:ea typeface="微軟正黑體" pitchFamily="34" charset="-120"/>
                </a:endParaRPr>
              </a:p>
            </p:txBody>
          </p:sp>
          <p:sp>
            <p:nvSpPr>
              <p:cNvPr id="73" name="Freeform 32"/>
              <p:cNvSpPr>
                <a:spLocks noEditPoints="1"/>
              </p:cNvSpPr>
              <p:nvPr/>
            </p:nvSpPr>
            <p:spPr bwMode="auto">
              <a:xfrm>
                <a:off x="6007159" y="2899009"/>
                <a:ext cx="143876" cy="308138"/>
              </a:xfrm>
              <a:custGeom>
                <a:avLst/>
                <a:gdLst>
                  <a:gd name="T0" fmla="*/ 50 w 50"/>
                  <a:gd name="T1" fmla="*/ 82 h 107"/>
                  <a:gd name="T2" fmla="*/ 42 w 50"/>
                  <a:gd name="T3" fmla="*/ 99 h 107"/>
                  <a:gd name="T4" fmla="*/ 25 w 50"/>
                  <a:gd name="T5" fmla="*/ 107 h 107"/>
                  <a:gd name="T6" fmla="*/ 7 w 50"/>
                  <a:gd name="T7" fmla="*/ 99 h 107"/>
                  <a:gd name="T8" fmla="*/ 0 w 50"/>
                  <a:gd name="T9" fmla="*/ 82 h 107"/>
                  <a:gd name="T10" fmla="*/ 0 w 50"/>
                  <a:gd name="T11" fmla="*/ 25 h 107"/>
                  <a:gd name="T12" fmla="*/ 7 w 50"/>
                  <a:gd name="T13" fmla="*/ 7 h 107"/>
                  <a:gd name="T14" fmla="*/ 25 w 50"/>
                  <a:gd name="T15" fmla="*/ 0 h 107"/>
                  <a:gd name="T16" fmla="*/ 42 w 50"/>
                  <a:gd name="T17" fmla="*/ 7 h 107"/>
                  <a:gd name="T18" fmla="*/ 50 w 50"/>
                  <a:gd name="T19" fmla="*/ 25 h 107"/>
                  <a:gd name="T20" fmla="*/ 50 w 50"/>
                  <a:gd name="T21" fmla="*/ 82 h 107"/>
                  <a:gd name="T22" fmla="*/ 33 w 50"/>
                  <a:gd name="T23" fmla="*/ 24 h 107"/>
                  <a:gd name="T24" fmla="*/ 31 w 50"/>
                  <a:gd name="T25" fmla="*/ 18 h 107"/>
                  <a:gd name="T26" fmla="*/ 24 w 50"/>
                  <a:gd name="T27" fmla="*/ 15 h 107"/>
                  <a:gd name="T28" fmla="*/ 18 w 50"/>
                  <a:gd name="T29" fmla="*/ 18 h 107"/>
                  <a:gd name="T30" fmla="*/ 15 w 50"/>
                  <a:gd name="T31" fmla="*/ 24 h 107"/>
                  <a:gd name="T32" fmla="*/ 15 w 50"/>
                  <a:gd name="T33" fmla="*/ 81 h 107"/>
                  <a:gd name="T34" fmla="*/ 18 w 50"/>
                  <a:gd name="T35" fmla="*/ 88 h 107"/>
                  <a:gd name="T36" fmla="*/ 24 w 50"/>
                  <a:gd name="T37" fmla="*/ 91 h 107"/>
                  <a:gd name="T38" fmla="*/ 31 w 50"/>
                  <a:gd name="T39" fmla="*/ 88 h 107"/>
                  <a:gd name="T40" fmla="*/ 33 w 50"/>
                  <a:gd name="T41" fmla="*/ 81 h 107"/>
                  <a:gd name="T42" fmla="*/ 33 w 50"/>
                  <a:gd name="T43" fmla="*/ 24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 h="107">
                    <a:moveTo>
                      <a:pt x="50" y="82"/>
                    </a:moveTo>
                    <a:cubicBezTo>
                      <a:pt x="50" y="89"/>
                      <a:pt x="47" y="95"/>
                      <a:pt x="42" y="99"/>
                    </a:cubicBezTo>
                    <a:cubicBezTo>
                      <a:pt x="37" y="104"/>
                      <a:pt x="32" y="107"/>
                      <a:pt x="25" y="107"/>
                    </a:cubicBezTo>
                    <a:cubicBezTo>
                      <a:pt x="18" y="107"/>
                      <a:pt x="12" y="104"/>
                      <a:pt x="7" y="99"/>
                    </a:cubicBezTo>
                    <a:cubicBezTo>
                      <a:pt x="2" y="95"/>
                      <a:pt x="0" y="89"/>
                      <a:pt x="0" y="82"/>
                    </a:cubicBezTo>
                    <a:cubicBezTo>
                      <a:pt x="0" y="25"/>
                      <a:pt x="0" y="25"/>
                      <a:pt x="0" y="25"/>
                    </a:cubicBezTo>
                    <a:cubicBezTo>
                      <a:pt x="0" y="18"/>
                      <a:pt x="2" y="12"/>
                      <a:pt x="7" y="7"/>
                    </a:cubicBezTo>
                    <a:cubicBezTo>
                      <a:pt x="12" y="2"/>
                      <a:pt x="18" y="0"/>
                      <a:pt x="25" y="0"/>
                    </a:cubicBezTo>
                    <a:cubicBezTo>
                      <a:pt x="32" y="0"/>
                      <a:pt x="38" y="2"/>
                      <a:pt x="42" y="7"/>
                    </a:cubicBezTo>
                    <a:cubicBezTo>
                      <a:pt x="47" y="12"/>
                      <a:pt x="50" y="18"/>
                      <a:pt x="50" y="25"/>
                    </a:cubicBezTo>
                    <a:lnTo>
                      <a:pt x="50" y="82"/>
                    </a:lnTo>
                    <a:close/>
                    <a:moveTo>
                      <a:pt x="33" y="24"/>
                    </a:moveTo>
                    <a:cubicBezTo>
                      <a:pt x="33" y="22"/>
                      <a:pt x="32" y="20"/>
                      <a:pt x="31" y="18"/>
                    </a:cubicBezTo>
                    <a:cubicBezTo>
                      <a:pt x="29" y="16"/>
                      <a:pt x="27" y="15"/>
                      <a:pt x="24" y="15"/>
                    </a:cubicBezTo>
                    <a:cubicBezTo>
                      <a:pt x="22" y="15"/>
                      <a:pt x="20" y="16"/>
                      <a:pt x="18" y="18"/>
                    </a:cubicBezTo>
                    <a:cubicBezTo>
                      <a:pt x="16" y="20"/>
                      <a:pt x="15" y="22"/>
                      <a:pt x="15" y="24"/>
                    </a:cubicBezTo>
                    <a:cubicBezTo>
                      <a:pt x="15" y="81"/>
                      <a:pt x="15" y="81"/>
                      <a:pt x="15" y="81"/>
                    </a:cubicBezTo>
                    <a:cubicBezTo>
                      <a:pt x="15" y="84"/>
                      <a:pt x="16" y="86"/>
                      <a:pt x="18" y="88"/>
                    </a:cubicBezTo>
                    <a:cubicBezTo>
                      <a:pt x="20" y="90"/>
                      <a:pt x="22" y="91"/>
                      <a:pt x="24" y="91"/>
                    </a:cubicBezTo>
                    <a:cubicBezTo>
                      <a:pt x="27" y="91"/>
                      <a:pt x="29" y="90"/>
                      <a:pt x="31" y="88"/>
                    </a:cubicBezTo>
                    <a:cubicBezTo>
                      <a:pt x="32" y="86"/>
                      <a:pt x="33" y="84"/>
                      <a:pt x="33" y="81"/>
                    </a:cubicBezTo>
                    <a:lnTo>
                      <a:pt x="33" y="24"/>
                    </a:lnTo>
                    <a:close/>
                  </a:path>
                </a:pathLst>
              </a:custGeom>
              <a:solidFill>
                <a:srgbClr val="FFFFFF"/>
              </a:solidFill>
              <a:ln>
                <a:noFill/>
              </a:ln>
              <a:extLst/>
            </p:spPr>
            <p:txBody>
              <a:bodyPr/>
              <a:lstStyle/>
              <a:p>
                <a:pPr fontAlgn="auto">
                  <a:spcBef>
                    <a:spcPts val="0"/>
                  </a:spcBef>
                  <a:spcAft>
                    <a:spcPts val="0"/>
                  </a:spcAft>
                  <a:defRPr/>
                </a:pPr>
                <a:endParaRPr kumimoji="0" lang="zh-CN" altLang="en-US" sz="1400" kern="0">
                  <a:solidFill>
                    <a:sysClr val="windowText" lastClr="000000"/>
                  </a:solidFill>
                  <a:latin typeface="微軟正黑體" pitchFamily="34" charset="-120"/>
                  <a:ea typeface="微軟正黑體" pitchFamily="34" charset="-120"/>
                </a:endParaRPr>
              </a:p>
            </p:txBody>
          </p:sp>
          <p:sp>
            <p:nvSpPr>
              <p:cNvPr id="74" name="Freeform 33"/>
              <p:cNvSpPr>
                <a:spLocks/>
              </p:cNvSpPr>
              <p:nvPr/>
            </p:nvSpPr>
            <p:spPr bwMode="auto">
              <a:xfrm>
                <a:off x="6184709" y="2899009"/>
                <a:ext cx="146938" cy="308138"/>
              </a:xfrm>
              <a:custGeom>
                <a:avLst/>
                <a:gdLst>
                  <a:gd name="T0" fmla="*/ 24 w 51"/>
                  <a:gd name="T1" fmla="*/ 91 h 107"/>
                  <a:gd name="T2" fmla="*/ 35 w 51"/>
                  <a:gd name="T3" fmla="*/ 81 h 107"/>
                  <a:gd name="T4" fmla="*/ 35 w 51"/>
                  <a:gd name="T5" fmla="*/ 74 h 107"/>
                  <a:gd name="T6" fmla="*/ 18 w 51"/>
                  <a:gd name="T7" fmla="*/ 58 h 107"/>
                  <a:gd name="T8" fmla="*/ 18 w 51"/>
                  <a:gd name="T9" fmla="*/ 45 h 107"/>
                  <a:gd name="T10" fmla="*/ 31 w 51"/>
                  <a:gd name="T11" fmla="*/ 40 h 107"/>
                  <a:gd name="T12" fmla="*/ 35 w 51"/>
                  <a:gd name="T13" fmla="*/ 27 h 107"/>
                  <a:gd name="T14" fmla="*/ 35 w 51"/>
                  <a:gd name="T15" fmla="*/ 24 h 107"/>
                  <a:gd name="T16" fmla="*/ 26 w 51"/>
                  <a:gd name="T17" fmla="*/ 14 h 107"/>
                  <a:gd name="T18" fmla="*/ 19 w 51"/>
                  <a:gd name="T19" fmla="*/ 18 h 107"/>
                  <a:gd name="T20" fmla="*/ 17 w 51"/>
                  <a:gd name="T21" fmla="*/ 26 h 107"/>
                  <a:gd name="T22" fmla="*/ 17 w 51"/>
                  <a:gd name="T23" fmla="*/ 28 h 107"/>
                  <a:gd name="T24" fmla="*/ 2 w 51"/>
                  <a:gd name="T25" fmla="*/ 28 h 107"/>
                  <a:gd name="T26" fmla="*/ 2 w 51"/>
                  <a:gd name="T27" fmla="*/ 26 h 107"/>
                  <a:gd name="T28" fmla="*/ 8 w 51"/>
                  <a:gd name="T29" fmla="*/ 8 h 107"/>
                  <a:gd name="T30" fmla="*/ 26 w 51"/>
                  <a:gd name="T31" fmla="*/ 0 h 107"/>
                  <a:gd name="T32" fmla="*/ 43 w 51"/>
                  <a:gd name="T33" fmla="*/ 7 h 107"/>
                  <a:gd name="T34" fmla="*/ 49 w 51"/>
                  <a:gd name="T35" fmla="*/ 24 h 107"/>
                  <a:gd name="T36" fmla="*/ 49 w 51"/>
                  <a:gd name="T37" fmla="*/ 28 h 107"/>
                  <a:gd name="T38" fmla="*/ 44 w 51"/>
                  <a:gd name="T39" fmla="*/ 45 h 107"/>
                  <a:gd name="T40" fmla="*/ 38 w 51"/>
                  <a:gd name="T41" fmla="*/ 50 h 107"/>
                  <a:gd name="T42" fmla="*/ 49 w 51"/>
                  <a:gd name="T43" fmla="*/ 62 h 107"/>
                  <a:gd name="T44" fmla="*/ 51 w 51"/>
                  <a:gd name="T45" fmla="*/ 72 h 107"/>
                  <a:gd name="T46" fmla="*/ 51 w 51"/>
                  <a:gd name="T47" fmla="*/ 80 h 107"/>
                  <a:gd name="T48" fmla="*/ 43 w 51"/>
                  <a:gd name="T49" fmla="*/ 100 h 107"/>
                  <a:gd name="T50" fmla="*/ 24 w 51"/>
                  <a:gd name="T51" fmla="*/ 107 h 107"/>
                  <a:gd name="T52" fmla="*/ 7 w 51"/>
                  <a:gd name="T53" fmla="*/ 99 h 107"/>
                  <a:gd name="T54" fmla="*/ 0 w 51"/>
                  <a:gd name="T55" fmla="*/ 82 h 107"/>
                  <a:gd name="T56" fmla="*/ 0 w 51"/>
                  <a:gd name="T57" fmla="*/ 79 h 107"/>
                  <a:gd name="T58" fmla="*/ 15 w 51"/>
                  <a:gd name="T59" fmla="*/ 78 h 107"/>
                  <a:gd name="T60" fmla="*/ 15 w 51"/>
                  <a:gd name="T61" fmla="*/ 82 h 107"/>
                  <a:gd name="T62" fmla="*/ 18 w 51"/>
                  <a:gd name="T63" fmla="*/ 88 h 107"/>
                  <a:gd name="T64" fmla="*/ 24 w 51"/>
                  <a:gd name="T65" fmla="*/ 9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1" h="107">
                    <a:moveTo>
                      <a:pt x="24" y="91"/>
                    </a:moveTo>
                    <a:cubicBezTo>
                      <a:pt x="31" y="91"/>
                      <a:pt x="35" y="87"/>
                      <a:pt x="35" y="81"/>
                    </a:cubicBezTo>
                    <a:cubicBezTo>
                      <a:pt x="35" y="74"/>
                      <a:pt x="35" y="74"/>
                      <a:pt x="35" y="74"/>
                    </a:cubicBezTo>
                    <a:cubicBezTo>
                      <a:pt x="35" y="64"/>
                      <a:pt x="29" y="58"/>
                      <a:pt x="18" y="58"/>
                    </a:cubicBezTo>
                    <a:cubicBezTo>
                      <a:pt x="18" y="45"/>
                      <a:pt x="18" y="45"/>
                      <a:pt x="18" y="45"/>
                    </a:cubicBezTo>
                    <a:cubicBezTo>
                      <a:pt x="24" y="45"/>
                      <a:pt x="29" y="43"/>
                      <a:pt x="31" y="40"/>
                    </a:cubicBezTo>
                    <a:cubicBezTo>
                      <a:pt x="34" y="37"/>
                      <a:pt x="35" y="32"/>
                      <a:pt x="35" y="27"/>
                    </a:cubicBezTo>
                    <a:cubicBezTo>
                      <a:pt x="35" y="24"/>
                      <a:pt x="35" y="24"/>
                      <a:pt x="35" y="24"/>
                    </a:cubicBezTo>
                    <a:cubicBezTo>
                      <a:pt x="35" y="18"/>
                      <a:pt x="32" y="14"/>
                      <a:pt x="26" y="14"/>
                    </a:cubicBezTo>
                    <a:cubicBezTo>
                      <a:pt x="23" y="14"/>
                      <a:pt x="21" y="15"/>
                      <a:pt x="19" y="18"/>
                    </a:cubicBezTo>
                    <a:cubicBezTo>
                      <a:pt x="18" y="20"/>
                      <a:pt x="17" y="22"/>
                      <a:pt x="17" y="26"/>
                    </a:cubicBezTo>
                    <a:cubicBezTo>
                      <a:pt x="17" y="28"/>
                      <a:pt x="17" y="28"/>
                      <a:pt x="17" y="28"/>
                    </a:cubicBezTo>
                    <a:cubicBezTo>
                      <a:pt x="2" y="28"/>
                      <a:pt x="2" y="28"/>
                      <a:pt x="2" y="28"/>
                    </a:cubicBezTo>
                    <a:cubicBezTo>
                      <a:pt x="2" y="26"/>
                      <a:pt x="2" y="26"/>
                      <a:pt x="2" y="26"/>
                    </a:cubicBezTo>
                    <a:cubicBezTo>
                      <a:pt x="2" y="18"/>
                      <a:pt x="4" y="12"/>
                      <a:pt x="8" y="8"/>
                    </a:cubicBezTo>
                    <a:cubicBezTo>
                      <a:pt x="12" y="2"/>
                      <a:pt x="18" y="0"/>
                      <a:pt x="26" y="0"/>
                    </a:cubicBezTo>
                    <a:cubicBezTo>
                      <a:pt x="33" y="0"/>
                      <a:pt x="39" y="2"/>
                      <a:pt x="43" y="7"/>
                    </a:cubicBezTo>
                    <a:cubicBezTo>
                      <a:pt x="47" y="12"/>
                      <a:pt x="49" y="17"/>
                      <a:pt x="49" y="24"/>
                    </a:cubicBezTo>
                    <a:cubicBezTo>
                      <a:pt x="49" y="28"/>
                      <a:pt x="49" y="28"/>
                      <a:pt x="49" y="28"/>
                    </a:cubicBezTo>
                    <a:cubicBezTo>
                      <a:pt x="49" y="35"/>
                      <a:pt x="48" y="41"/>
                      <a:pt x="44" y="45"/>
                    </a:cubicBezTo>
                    <a:cubicBezTo>
                      <a:pt x="42" y="47"/>
                      <a:pt x="40" y="49"/>
                      <a:pt x="38" y="50"/>
                    </a:cubicBezTo>
                    <a:cubicBezTo>
                      <a:pt x="42" y="53"/>
                      <a:pt x="46" y="57"/>
                      <a:pt x="49" y="62"/>
                    </a:cubicBezTo>
                    <a:cubicBezTo>
                      <a:pt x="50" y="65"/>
                      <a:pt x="51" y="68"/>
                      <a:pt x="51" y="72"/>
                    </a:cubicBezTo>
                    <a:cubicBezTo>
                      <a:pt x="51" y="80"/>
                      <a:pt x="51" y="80"/>
                      <a:pt x="51" y="80"/>
                    </a:cubicBezTo>
                    <a:cubicBezTo>
                      <a:pt x="51" y="88"/>
                      <a:pt x="48" y="95"/>
                      <a:pt x="43" y="100"/>
                    </a:cubicBezTo>
                    <a:cubicBezTo>
                      <a:pt x="38" y="104"/>
                      <a:pt x="32" y="107"/>
                      <a:pt x="24" y="107"/>
                    </a:cubicBezTo>
                    <a:cubicBezTo>
                      <a:pt x="18" y="107"/>
                      <a:pt x="12" y="104"/>
                      <a:pt x="7" y="99"/>
                    </a:cubicBezTo>
                    <a:cubicBezTo>
                      <a:pt x="2" y="94"/>
                      <a:pt x="0" y="89"/>
                      <a:pt x="0" y="82"/>
                    </a:cubicBezTo>
                    <a:cubicBezTo>
                      <a:pt x="0" y="79"/>
                      <a:pt x="0" y="79"/>
                      <a:pt x="0" y="79"/>
                    </a:cubicBezTo>
                    <a:cubicBezTo>
                      <a:pt x="15" y="78"/>
                      <a:pt x="15" y="78"/>
                      <a:pt x="15" y="78"/>
                    </a:cubicBezTo>
                    <a:cubicBezTo>
                      <a:pt x="15" y="82"/>
                      <a:pt x="15" y="82"/>
                      <a:pt x="15" y="82"/>
                    </a:cubicBezTo>
                    <a:cubicBezTo>
                      <a:pt x="15" y="84"/>
                      <a:pt x="16" y="86"/>
                      <a:pt x="18" y="88"/>
                    </a:cubicBezTo>
                    <a:cubicBezTo>
                      <a:pt x="19" y="90"/>
                      <a:pt x="21" y="91"/>
                      <a:pt x="24" y="91"/>
                    </a:cubicBezTo>
                    <a:close/>
                  </a:path>
                </a:pathLst>
              </a:custGeom>
              <a:solidFill>
                <a:srgbClr val="FFFFFF"/>
              </a:solidFill>
              <a:ln>
                <a:noFill/>
              </a:ln>
              <a:extLst/>
            </p:spPr>
            <p:txBody>
              <a:bodyPr/>
              <a:lstStyle/>
              <a:p>
                <a:pPr fontAlgn="auto">
                  <a:spcBef>
                    <a:spcPts val="0"/>
                  </a:spcBef>
                  <a:spcAft>
                    <a:spcPts val="0"/>
                  </a:spcAft>
                  <a:defRPr/>
                </a:pPr>
                <a:endParaRPr kumimoji="0" lang="zh-CN" altLang="en-US" sz="1400" kern="0">
                  <a:solidFill>
                    <a:sysClr val="windowText" lastClr="000000"/>
                  </a:solidFill>
                  <a:latin typeface="微軟正黑體" pitchFamily="34" charset="-120"/>
                  <a:ea typeface="微軟正黑體" pitchFamily="34" charset="-120"/>
                </a:endParaRPr>
              </a:p>
            </p:txBody>
          </p:sp>
        </p:grpSp>
        <p:grpSp>
          <p:nvGrpSpPr>
            <p:cNvPr id="64" name="群組 93"/>
            <p:cNvGrpSpPr>
              <a:grpSpLocks/>
            </p:cNvGrpSpPr>
            <p:nvPr/>
          </p:nvGrpSpPr>
          <p:grpSpPr bwMode="auto">
            <a:xfrm>
              <a:off x="4600256" y="1340768"/>
              <a:ext cx="1444711" cy="1600735"/>
              <a:chOff x="4569481" y="636588"/>
              <a:chExt cx="1858962" cy="2146300"/>
            </a:xfrm>
          </p:grpSpPr>
          <p:sp>
            <p:nvSpPr>
              <p:cNvPr id="65" name="Freeform 17"/>
              <p:cNvSpPr>
                <a:spLocks/>
              </p:cNvSpPr>
              <p:nvPr/>
            </p:nvSpPr>
            <p:spPr bwMode="auto">
              <a:xfrm>
                <a:off x="4700021" y="698458"/>
                <a:ext cx="817345" cy="367277"/>
              </a:xfrm>
              <a:custGeom>
                <a:avLst/>
                <a:gdLst>
                  <a:gd name="T0" fmla="*/ 0 w 515"/>
                  <a:gd name="T1" fmla="*/ 231 h 231"/>
                  <a:gd name="T2" fmla="*/ 398 w 515"/>
                  <a:gd name="T3" fmla="*/ 0 h 231"/>
                  <a:gd name="T4" fmla="*/ 515 w 515"/>
                  <a:gd name="T5" fmla="*/ 0 h 231"/>
                  <a:gd name="T6" fmla="*/ 515 w 515"/>
                  <a:gd name="T7" fmla="*/ 231 h 231"/>
                  <a:gd name="T8" fmla="*/ 0 w 515"/>
                  <a:gd name="T9" fmla="*/ 231 h 231"/>
                </a:gdLst>
                <a:ahLst/>
                <a:cxnLst>
                  <a:cxn ang="0">
                    <a:pos x="T0" y="T1"/>
                  </a:cxn>
                  <a:cxn ang="0">
                    <a:pos x="T2" y="T3"/>
                  </a:cxn>
                  <a:cxn ang="0">
                    <a:pos x="T4" y="T5"/>
                  </a:cxn>
                  <a:cxn ang="0">
                    <a:pos x="T6" y="T7"/>
                  </a:cxn>
                  <a:cxn ang="0">
                    <a:pos x="T8" y="T9"/>
                  </a:cxn>
                </a:cxnLst>
                <a:rect l="0" t="0" r="r" b="b"/>
                <a:pathLst>
                  <a:path w="515" h="231">
                    <a:moveTo>
                      <a:pt x="0" y="231"/>
                    </a:moveTo>
                    <a:lnTo>
                      <a:pt x="398" y="0"/>
                    </a:lnTo>
                    <a:lnTo>
                      <a:pt x="515" y="0"/>
                    </a:lnTo>
                    <a:lnTo>
                      <a:pt x="515" y="231"/>
                    </a:lnTo>
                    <a:lnTo>
                      <a:pt x="0" y="231"/>
                    </a:lnTo>
                    <a:close/>
                  </a:path>
                </a:pathLst>
              </a:custGeom>
              <a:solidFill>
                <a:srgbClr val="765E0F"/>
              </a:solidFill>
              <a:ln>
                <a:noFill/>
              </a:ln>
              <a:extLst/>
            </p:spPr>
            <p:txBody>
              <a:bodyPr/>
              <a:lstStyle/>
              <a:p>
                <a:pPr fontAlgn="auto">
                  <a:spcBef>
                    <a:spcPts val="0"/>
                  </a:spcBef>
                  <a:spcAft>
                    <a:spcPts val="0"/>
                  </a:spcAft>
                  <a:defRPr/>
                </a:pPr>
                <a:endParaRPr kumimoji="0" lang="zh-CN" altLang="en-US" sz="1400" kern="0">
                  <a:solidFill>
                    <a:sysClr val="windowText" lastClr="000000"/>
                  </a:solidFill>
                  <a:latin typeface="微軟正黑體" pitchFamily="34" charset="-120"/>
                  <a:ea typeface="微軟正黑體" pitchFamily="34" charset="-120"/>
                </a:endParaRPr>
              </a:p>
            </p:txBody>
          </p:sp>
          <p:sp>
            <p:nvSpPr>
              <p:cNvPr id="66" name="Freeform 18"/>
              <p:cNvSpPr>
                <a:spLocks/>
              </p:cNvSpPr>
              <p:nvPr/>
            </p:nvSpPr>
            <p:spPr bwMode="auto">
              <a:xfrm>
                <a:off x="4589817" y="636208"/>
                <a:ext cx="1839791" cy="2125851"/>
              </a:xfrm>
              <a:custGeom>
                <a:avLst/>
                <a:gdLst>
                  <a:gd name="T0" fmla="*/ 0 w 1171"/>
                  <a:gd name="T1" fmla="*/ 1014 h 1352"/>
                  <a:gd name="T2" fmla="*/ 0 w 1171"/>
                  <a:gd name="T3" fmla="*/ 338 h 1352"/>
                  <a:gd name="T4" fmla="*/ 585 w 1171"/>
                  <a:gd name="T5" fmla="*/ 0 h 1352"/>
                  <a:gd name="T6" fmla="*/ 1171 w 1171"/>
                  <a:gd name="T7" fmla="*/ 338 h 1352"/>
                  <a:gd name="T8" fmla="*/ 1171 w 1171"/>
                  <a:gd name="T9" fmla="*/ 1014 h 1352"/>
                  <a:gd name="T10" fmla="*/ 585 w 1171"/>
                  <a:gd name="T11" fmla="*/ 1352 h 1352"/>
                  <a:gd name="T12" fmla="*/ 0 w 1171"/>
                  <a:gd name="T13" fmla="*/ 1014 h 1352"/>
                </a:gdLst>
                <a:ahLst/>
                <a:cxnLst>
                  <a:cxn ang="0">
                    <a:pos x="T0" y="T1"/>
                  </a:cxn>
                  <a:cxn ang="0">
                    <a:pos x="T2" y="T3"/>
                  </a:cxn>
                  <a:cxn ang="0">
                    <a:pos x="T4" y="T5"/>
                  </a:cxn>
                  <a:cxn ang="0">
                    <a:pos x="T6" y="T7"/>
                  </a:cxn>
                  <a:cxn ang="0">
                    <a:pos x="T8" y="T9"/>
                  </a:cxn>
                  <a:cxn ang="0">
                    <a:pos x="T10" y="T11"/>
                  </a:cxn>
                  <a:cxn ang="0">
                    <a:pos x="T12" y="T13"/>
                  </a:cxn>
                </a:cxnLst>
                <a:rect l="0" t="0" r="r" b="b"/>
                <a:pathLst>
                  <a:path w="1171" h="1352">
                    <a:moveTo>
                      <a:pt x="0" y="1014"/>
                    </a:moveTo>
                    <a:lnTo>
                      <a:pt x="0" y="338"/>
                    </a:lnTo>
                    <a:lnTo>
                      <a:pt x="585" y="0"/>
                    </a:lnTo>
                    <a:lnTo>
                      <a:pt x="1171" y="338"/>
                    </a:lnTo>
                    <a:lnTo>
                      <a:pt x="1171" y="1014"/>
                    </a:lnTo>
                    <a:lnTo>
                      <a:pt x="585" y="1352"/>
                    </a:lnTo>
                    <a:lnTo>
                      <a:pt x="0" y="1014"/>
                    </a:lnTo>
                    <a:close/>
                  </a:path>
                </a:pathLst>
              </a:custGeom>
              <a:solidFill>
                <a:srgbClr val="ECBC1E"/>
              </a:solidFill>
              <a:ln>
                <a:noFill/>
              </a:ln>
              <a:extLst/>
            </p:spPr>
            <p:txBody>
              <a:bodyPr/>
              <a:lstStyle/>
              <a:p>
                <a:pPr fontAlgn="auto">
                  <a:spcBef>
                    <a:spcPts val="0"/>
                  </a:spcBef>
                  <a:spcAft>
                    <a:spcPts val="0"/>
                  </a:spcAft>
                  <a:defRPr/>
                </a:pPr>
                <a:endParaRPr kumimoji="0" lang="zh-CN" altLang="en-US" sz="1400" kern="0">
                  <a:solidFill>
                    <a:sysClr val="windowText" lastClr="000000"/>
                  </a:solidFill>
                  <a:latin typeface="微軟正黑體" pitchFamily="34" charset="-120"/>
                  <a:ea typeface="微軟正黑體" pitchFamily="34" charset="-120"/>
                </a:endParaRPr>
              </a:p>
            </p:txBody>
          </p:sp>
          <p:sp>
            <p:nvSpPr>
              <p:cNvPr id="67" name="Freeform 19"/>
              <p:cNvSpPr>
                <a:spLocks/>
              </p:cNvSpPr>
              <p:nvPr/>
            </p:nvSpPr>
            <p:spPr bwMode="auto">
              <a:xfrm>
                <a:off x="4700021" y="698458"/>
                <a:ext cx="633672" cy="684754"/>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rgbClr val="B18D17"/>
              </a:solidFill>
              <a:ln>
                <a:noFill/>
              </a:ln>
              <a:extLst/>
            </p:spPr>
            <p:txBody>
              <a:bodyPr/>
              <a:lstStyle/>
              <a:p>
                <a:pPr fontAlgn="auto">
                  <a:spcBef>
                    <a:spcPts val="0"/>
                  </a:spcBef>
                  <a:spcAft>
                    <a:spcPts val="0"/>
                  </a:spcAft>
                  <a:defRPr/>
                </a:pPr>
                <a:endParaRPr kumimoji="0" lang="zh-CN" altLang="en-US" sz="1400" kern="0">
                  <a:solidFill>
                    <a:sysClr val="windowText" lastClr="000000"/>
                  </a:solidFill>
                  <a:latin typeface="微軟正黑體" pitchFamily="34" charset="-120"/>
                  <a:ea typeface="微軟正黑體" pitchFamily="34" charset="-120"/>
                </a:endParaRPr>
              </a:p>
            </p:txBody>
          </p:sp>
          <p:sp>
            <p:nvSpPr>
              <p:cNvPr id="68" name="Freeform 26"/>
              <p:cNvSpPr>
                <a:spLocks noEditPoints="1"/>
              </p:cNvSpPr>
              <p:nvPr/>
            </p:nvSpPr>
            <p:spPr bwMode="auto">
              <a:xfrm>
                <a:off x="4938796" y="1028385"/>
                <a:ext cx="143878" cy="308140"/>
              </a:xfrm>
              <a:custGeom>
                <a:avLst/>
                <a:gdLst>
                  <a:gd name="T0" fmla="*/ 50 w 50"/>
                  <a:gd name="T1" fmla="*/ 82 h 107"/>
                  <a:gd name="T2" fmla="*/ 43 w 50"/>
                  <a:gd name="T3" fmla="*/ 99 h 107"/>
                  <a:gd name="T4" fmla="*/ 25 w 50"/>
                  <a:gd name="T5" fmla="*/ 107 h 107"/>
                  <a:gd name="T6" fmla="*/ 8 w 50"/>
                  <a:gd name="T7" fmla="*/ 99 h 107"/>
                  <a:gd name="T8" fmla="*/ 0 w 50"/>
                  <a:gd name="T9" fmla="*/ 82 h 107"/>
                  <a:gd name="T10" fmla="*/ 0 w 50"/>
                  <a:gd name="T11" fmla="*/ 25 h 107"/>
                  <a:gd name="T12" fmla="*/ 8 w 50"/>
                  <a:gd name="T13" fmla="*/ 7 h 107"/>
                  <a:gd name="T14" fmla="*/ 25 w 50"/>
                  <a:gd name="T15" fmla="*/ 0 h 107"/>
                  <a:gd name="T16" fmla="*/ 43 w 50"/>
                  <a:gd name="T17" fmla="*/ 7 h 107"/>
                  <a:gd name="T18" fmla="*/ 50 w 50"/>
                  <a:gd name="T19" fmla="*/ 25 h 107"/>
                  <a:gd name="T20" fmla="*/ 50 w 50"/>
                  <a:gd name="T21" fmla="*/ 82 h 107"/>
                  <a:gd name="T22" fmla="*/ 34 w 50"/>
                  <a:gd name="T23" fmla="*/ 24 h 107"/>
                  <a:gd name="T24" fmla="*/ 31 w 50"/>
                  <a:gd name="T25" fmla="*/ 18 h 107"/>
                  <a:gd name="T26" fmla="*/ 25 w 50"/>
                  <a:gd name="T27" fmla="*/ 15 h 107"/>
                  <a:gd name="T28" fmla="*/ 19 w 50"/>
                  <a:gd name="T29" fmla="*/ 18 h 107"/>
                  <a:gd name="T30" fmla="*/ 16 w 50"/>
                  <a:gd name="T31" fmla="*/ 24 h 107"/>
                  <a:gd name="T32" fmla="*/ 16 w 50"/>
                  <a:gd name="T33" fmla="*/ 82 h 107"/>
                  <a:gd name="T34" fmla="*/ 19 w 50"/>
                  <a:gd name="T35" fmla="*/ 88 h 107"/>
                  <a:gd name="T36" fmla="*/ 25 w 50"/>
                  <a:gd name="T37" fmla="*/ 91 h 107"/>
                  <a:gd name="T38" fmla="*/ 31 w 50"/>
                  <a:gd name="T39" fmla="*/ 88 h 107"/>
                  <a:gd name="T40" fmla="*/ 34 w 50"/>
                  <a:gd name="T41" fmla="*/ 82 h 107"/>
                  <a:gd name="T42" fmla="*/ 34 w 50"/>
                  <a:gd name="T43" fmla="*/ 24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0" h="107">
                    <a:moveTo>
                      <a:pt x="50" y="82"/>
                    </a:moveTo>
                    <a:cubicBezTo>
                      <a:pt x="50" y="89"/>
                      <a:pt x="48" y="95"/>
                      <a:pt x="43" y="99"/>
                    </a:cubicBezTo>
                    <a:cubicBezTo>
                      <a:pt x="38" y="104"/>
                      <a:pt x="32" y="107"/>
                      <a:pt x="25" y="107"/>
                    </a:cubicBezTo>
                    <a:cubicBezTo>
                      <a:pt x="19" y="107"/>
                      <a:pt x="13" y="104"/>
                      <a:pt x="8" y="99"/>
                    </a:cubicBezTo>
                    <a:cubicBezTo>
                      <a:pt x="3" y="95"/>
                      <a:pt x="0" y="89"/>
                      <a:pt x="0" y="82"/>
                    </a:cubicBezTo>
                    <a:cubicBezTo>
                      <a:pt x="0" y="25"/>
                      <a:pt x="0" y="25"/>
                      <a:pt x="0" y="25"/>
                    </a:cubicBezTo>
                    <a:cubicBezTo>
                      <a:pt x="0" y="18"/>
                      <a:pt x="3" y="12"/>
                      <a:pt x="8" y="7"/>
                    </a:cubicBezTo>
                    <a:cubicBezTo>
                      <a:pt x="13" y="2"/>
                      <a:pt x="19" y="0"/>
                      <a:pt x="25" y="0"/>
                    </a:cubicBezTo>
                    <a:cubicBezTo>
                      <a:pt x="32" y="0"/>
                      <a:pt x="38" y="2"/>
                      <a:pt x="43" y="7"/>
                    </a:cubicBezTo>
                    <a:cubicBezTo>
                      <a:pt x="48" y="12"/>
                      <a:pt x="50" y="18"/>
                      <a:pt x="50" y="25"/>
                    </a:cubicBezTo>
                    <a:lnTo>
                      <a:pt x="50" y="82"/>
                    </a:lnTo>
                    <a:close/>
                    <a:moveTo>
                      <a:pt x="34" y="24"/>
                    </a:moveTo>
                    <a:cubicBezTo>
                      <a:pt x="34" y="22"/>
                      <a:pt x="33" y="20"/>
                      <a:pt x="31" y="18"/>
                    </a:cubicBezTo>
                    <a:cubicBezTo>
                      <a:pt x="30" y="16"/>
                      <a:pt x="27" y="15"/>
                      <a:pt x="25" y="15"/>
                    </a:cubicBezTo>
                    <a:cubicBezTo>
                      <a:pt x="22" y="15"/>
                      <a:pt x="20" y="16"/>
                      <a:pt x="19" y="18"/>
                    </a:cubicBezTo>
                    <a:cubicBezTo>
                      <a:pt x="17" y="20"/>
                      <a:pt x="16" y="22"/>
                      <a:pt x="16" y="24"/>
                    </a:cubicBezTo>
                    <a:cubicBezTo>
                      <a:pt x="16" y="82"/>
                      <a:pt x="16" y="82"/>
                      <a:pt x="16" y="82"/>
                    </a:cubicBezTo>
                    <a:cubicBezTo>
                      <a:pt x="16" y="84"/>
                      <a:pt x="17" y="86"/>
                      <a:pt x="19" y="88"/>
                    </a:cubicBezTo>
                    <a:cubicBezTo>
                      <a:pt x="20" y="90"/>
                      <a:pt x="22" y="91"/>
                      <a:pt x="25" y="91"/>
                    </a:cubicBezTo>
                    <a:cubicBezTo>
                      <a:pt x="27" y="91"/>
                      <a:pt x="30" y="90"/>
                      <a:pt x="31" y="88"/>
                    </a:cubicBezTo>
                    <a:cubicBezTo>
                      <a:pt x="33" y="86"/>
                      <a:pt x="34" y="84"/>
                      <a:pt x="34" y="82"/>
                    </a:cubicBezTo>
                    <a:lnTo>
                      <a:pt x="34" y="24"/>
                    </a:lnTo>
                    <a:close/>
                  </a:path>
                </a:pathLst>
              </a:custGeom>
              <a:solidFill>
                <a:srgbClr val="FFFFFF"/>
              </a:solidFill>
              <a:ln>
                <a:noFill/>
              </a:ln>
              <a:extLst/>
            </p:spPr>
            <p:txBody>
              <a:bodyPr/>
              <a:lstStyle/>
              <a:p>
                <a:pPr fontAlgn="auto">
                  <a:spcBef>
                    <a:spcPts val="0"/>
                  </a:spcBef>
                  <a:spcAft>
                    <a:spcPts val="0"/>
                  </a:spcAft>
                  <a:defRPr/>
                </a:pPr>
                <a:endParaRPr kumimoji="0" lang="zh-CN" altLang="en-US" sz="1400" kern="0">
                  <a:solidFill>
                    <a:sysClr val="windowText" lastClr="000000"/>
                  </a:solidFill>
                  <a:latin typeface="微軟正黑體" pitchFamily="34" charset="-120"/>
                  <a:ea typeface="微軟正黑體" pitchFamily="34" charset="-120"/>
                </a:endParaRPr>
              </a:p>
            </p:txBody>
          </p:sp>
          <p:sp>
            <p:nvSpPr>
              <p:cNvPr id="69" name="Freeform 27"/>
              <p:cNvSpPr>
                <a:spLocks/>
              </p:cNvSpPr>
              <p:nvPr/>
            </p:nvSpPr>
            <p:spPr bwMode="auto">
              <a:xfrm>
                <a:off x="5122468" y="1031498"/>
                <a:ext cx="146938" cy="301913"/>
              </a:xfrm>
              <a:custGeom>
                <a:avLst/>
                <a:gdLst>
                  <a:gd name="T0" fmla="*/ 0 w 51"/>
                  <a:gd name="T1" fmla="*/ 30 h 105"/>
                  <a:gd name="T2" fmla="*/ 8 w 51"/>
                  <a:gd name="T3" fmla="*/ 7 h 105"/>
                  <a:gd name="T4" fmla="*/ 26 w 51"/>
                  <a:gd name="T5" fmla="*/ 0 h 105"/>
                  <a:gd name="T6" fmla="*/ 44 w 51"/>
                  <a:gd name="T7" fmla="*/ 8 h 105"/>
                  <a:gd name="T8" fmla="*/ 51 w 51"/>
                  <a:gd name="T9" fmla="*/ 26 h 105"/>
                  <a:gd name="T10" fmla="*/ 47 w 51"/>
                  <a:gd name="T11" fmla="*/ 46 h 105"/>
                  <a:gd name="T12" fmla="*/ 34 w 51"/>
                  <a:gd name="T13" fmla="*/ 65 h 105"/>
                  <a:gd name="T14" fmla="*/ 27 w 51"/>
                  <a:gd name="T15" fmla="*/ 77 h 105"/>
                  <a:gd name="T16" fmla="*/ 24 w 51"/>
                  <a:gd name="T17" fmla="*/ 81 h 105"/>
                  <a:gd name="T18" fmla="*/ 20 w 51"/>
                  <a:gd name="T19" fmla="*/ 88 h 105"/>
                  <a:gd name="T20" fmla="*/ 19 w 51"/>
                  <a:gd name="T21" fmla="*/ 89 h 105"/>
                  <a:gd name="T22" fmla="*/ 50 w 51"/>
                  <a:gd name="T23" fmla="*/ 89 h 105"/>
                  <a:gd name="T24" fmla="*/ 50 w 51"/>
                  <a:gd name="T25" fmla="*/ 105 h 105"/>
                  <a:gd name="T26" fmla="*/ 0 w 51"/>
                  <a:gd name="T27" fmla="*/ 105 h 105"/>
                  <a:gd name="T28" fmla="*/ 0 w 51"/>
                  <a:gd name="T29" fmla="*/ 90 h 105"/>
                  <a:gd name="T30" fmla="*/ 3 w 51"/>
                  <a:gd name="T31" fmla="*/ 84 h 105"/>
                  <a:gd name="T32" fmla="*/ 7 w 51"/>
                  <a:gd name="T33" fmla="*/ 79 h 105"/>
                  <a:gd name="T34" fmla="*/ 11 w 51"/>
                  <a:gd name="T35" fmla="*/ 73 h 105"/>
                  <a:gd name="T36" fmla="*/ 22 w 51"/>
                  <a:gd name="T37" fmla="*/ 57 h 105"/>
                  <a:gd name="T38" fmla="*/ 33 w 51"/>
                  <a:gd name="T39" fmla="*/ 39 h 105"/>
                  <a:gd name="T40" fmla="*/ 36 w 51"/>
                  <a:gd name="T41" fmla="*/ 26 h 105"/>
                  <a:gd name="T42" fmla="*/ 33 w 51"/>
                  <a:gd name="T43" fmla="*/ 18 h 105"/>
                  <a:gd name="T44" fmla="*/ 26 w 51"/>
                  <a:gd name="T45" fmla="*/ 15 h 105"/>
                  <a:gd name="T46" fmla="*/ 17 w 51"/>
                  <a:gd name="T47" fmla="*/ 22 h 105"/>
                  <a:gd name="T48" fmla="*/ 16 w 51"/>
                  <a:gd name="T49" fmla="*/ 28 h 105"/>
                  <a:gd name="T50" fmla="*/ 16 w 51"/>
                  <a:gd name="T51" fmla="*/ 32 h 105"/>
                  <a:gd name="T52" fmla="*/ 0 w 51"/>
                  <a:gd name="T53" fmla="*/ 32 h 105"/>
                  <a:gd name="T54" fmla="*/ 0 w 51"/>
                  <a:gd name="T55" fmla="*/ 3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1" h="105">
                    <a:moveTo>
                      <a:pt x="0" y="30"/>
                    </a:moveTo>
                    <a:cubicBezTo>
                      <a:pt x="0" y="20"/>
                      <a:pt x="3" y="12"/>
                      <a:pt x="8" y="7"/>
                    </a:cubicBezTo>
                    <a:cubicBezTo>
                      <a:pt x="13" y="2"/>
                      <a:pt x="19" y="0"/>
                      <a:pt x="26" y="0"/>
                    </a:cubicBezTo>
                    <a:cubicBezTo>
                      <a:pt x="33" y="0"/>
                      <a:pt x="39" y="3"/>
                      <a:pt x="44" y="8"/>
                    </a:cubicBezTo>
                    <a:cubicBezTo>
                      <a:pt x="49" y="13"/>
                      <a:pt x="51" y="19"/>
                      <a:pt x="51" y="26"/>
                    </a:cubicBezTo>
                    <a:cubicBezTo>
                      <a:pt x="51" y="33"/>
                      <a:pt x="50" y="40"/>
                      <a:pt x="47" y="46"/>
                    </a:cubicBezTo>
                    <a:cubicBezTo>
                      <a:pt x="45" y="50"/>
                      <a:pt x="41" y="56"/>
                      <a:pt x="34" y="65"/>
                    </a:cubicBezTo>
                    <a:cubicBezTo>
                      <a:pt x="33" y="68"/>
                      <a:pt x="30" y="72"/>
                      <a:pt x="27" y="77"/>
                    </a:cubicBezTo>
                    <a:cubicBezTo>
                      <a:pt x="24" y="81"/>
                      <a:pt x="24" y="81"/>
                      <a:pt x="24" y="81"/>
                    </a:cubicBezTo>
                    <a:cubicBezTo>
                      <a:pt x="22" y="84"/>
                      <a:pt x="21" y="86"/>
                      <a:pt x="20" y="88"/>
                    </a:cubicBezTo>
                    <a:cubicBezTo>
                      <a:pt x="19" y="88"/>
                      <a:pt x="19" y="89"/>
                      <a:pt x="19" y="89"/>
                    </a:cubicBezTo>
                    <a:cubicBezTo>
                      <a:pt x="50" y="89"/>
                      <a:pt x="50" y="89"/>
                      <a:pt x="50" y="89"/>
                    </a:cubicBezTo>
                    <a:cubicBezTo>
                      <a:pt x="50" y="105"/>
                      <a:pt x="50" y="105"/>
                      <a:pt x="50" y="105"/>
                    </a:cubicBezTo>
                    <a:cubicBezTo>
                      <a:pt x="0" y="105"/>
                      <a:pt x="0" y="105"/>
                      <a:pt x="0" y="105"/>
                    </a:cubicBezTo>
                    <a:cubicBezTo>
                      <a:pt x="0" y="90"/>
                      <a:pt x="0" y="90"/>
                      <a:pt x="0" y="90"/>
                    </a:cubicBezTo>
                    <a:cubicBezTo>
                      <a:pt x="0" y="90"/>
                      <a:pt x="1" y="88"/>
                      <a:pt x="3" y="84"/>
                    </a:cubicBezTo>
                    <a:cubicBezTo>
                      <a:pt x="4" y="83"/>
                      <a:pt x="6" y="81"/>
                      <a:pt x="7" y="79"/>
                    </a:cubicBezTo>
                    <a:cubicBezTo>
                      <a:pt x="11" y="73"/>
                      <a:pt x="11" y="73"/>
                      <a:pt x="11" y="73"/>
                    </a:cubicBezTo>
                    <a:cubicBezTo>
                      <a:pt x="13" y="70"/>
                      <a:pt x="17" y="65"/>
                      <a:pt x="22" y="57"/>
                    </a:cubicBezTo>
                    <a:cubicBezTo>
                      <a:pt x="27" y="51"/>
                      <a:pt x="31" y="44"/>
                      <a:pt x="33" y="39"/>
                    </a:cubicBezTo>
                    <a:cubicBezTo>
                      <a:pt x="35" y="34"/>
                      <a:pt x="36" y="30"/>
                      <a:pt x="36" y="26"/>
                    </a:cubicBezTo>
                    <a:cubicBezTo>
                      <a:pt x="36" y="23"/>
                      <a:pt x="35" y="21"/>
                      <a:pt x="33" y="18"/>
                    </a:cubicBezTo>
                    <a:cubicBezTo>
                      <a:pt x="31" y="16"/>
                      <a:pt x="29" y="15"/>
                      <a:pt x="26" y="15"/>
                    </a:cubicBezTo>
                    <a:cubicBezTo>
                      <a:pt x="22" y="15"/>
                      <a:pt x="18" y="17"/>
                      <a:pt x="17" y="22"/>
                    </a:cubicBezTo>
                    <a:cubicBezTo>
                      <a:pt x="16" y="24"/>
                      <a:pt x="16" y="26"/>
                      <a:pt x="16" y="28"/>
                    </a:cubicBezTo>
                    <a:cubicBezTo>
                      <a:pt x="16" y="32"/>
                      <a:pt x="16" y="32"/>
                      <a:pt x="16" y="32"/>
                    </a:cubicBezTo>
                    <a:cubicBezTo>
                      <a:pt x="0" y="32"/>
                      <a:pt x="0" y="32"/>
                      <a:pt x="0" y="32"/>
                    </a:cubicBezTo>
                    <a:lnTo>
                      <a:pt x="0" y="30"/>
                    </a:lnTo>
                    <a:close/>
                  </a:path>
                </a:pathLst>
              </a:custGeom>
              <a:solidFill>
                <a:srgbClr val="FFFFFF"/>
              </a:solidFill>
              <a:ln>
                <a:noFill/>
              </a:ln>
              <a:extLst/>
            </p:spPr>
            <p:txBody>
              <a:bodyPr/>
              <a:lstStyle/>
              <a:p>
                <a:pPr fontAlgn="auto">
                  <a:spcBef>
                    <a:spcPts val="0"/>
                  </a:spcBef>
                  <a:spcAft>
                    <a:spcPts val="0"/>
                  </a:spcAft>
                  <a:defRPr/>
                </a:pPr>
                <a:endParaRPr kumimoji="0" lang="zh-CN" altLang="en-US" sz="1400" kern="0">
                  <a:solidFill>
                    <a:sysClr val="windowText" lastClr="000000"/>
                  </a:solidFill>
                  <a:latin typeface="微軟正黑體" pitchFamily="34" charset="-120"/>
                  <a:ea typeface="微軟正黑體" pitchFamily="34" charset="-120"/>
                </a:endParaRPr>
              </a:p>
            </p:txBody>
          </p:sp>
        </p:grpSp>
      </p:grpSp>
      <p:sp>
        <p:nvSpPr>
          <p:cNvPr id="42" name="文本框 83"/>
          <p:cNvSpPr txBox="1"/>
          <p:nvPr/>
        </p:nvSpPr>
        <p:spPr bwMode="auto">
          <a:xfrm>
            <a:off x="869451" y="1556792"/>
            <a:ext cx="2334397" cy="646331"/>
          </a:xfrm>
          <a:prstGeom prst="rect">
            <a:avLst/>
          </a:prstGeom>
          <a:noFill/>
        </p:spPr>
        <p:txBody>
          <a:bodyPr wrap="square">
            <a:spAutoFit/>
          </a:bodyPr>
          <a:lstStyle/>
          <a:p>
            <a:pPr marL="285750" indent="-285750" fontAlgn="auto">
              <a:spcBef>
                <a:spcPts val="0"/>
              </a:spcBef>
              <a:spcAft>
                <a:spcPts val="0"/>
              </a:spcAft>
              <a:buFont typeface="Wingdings" panose="05000000000000000000" pitchFamily="2" charset="2"/>
              <a:buChar char="u"/>
              <a:defRPr/>
            </a:pPr>
            <a:r>
              <a:rPr kumimoji="0" lang="zh-TW" altLang="en-US" b="1" kern="0" dirty="0" smtClean="0">
                <a:latin typeface="微軟正黑體" pitchFamily="34" charset="-120"/>
                <a:ea typeface="微軟正黑體" pitchFamily="34" charset="-120"/>
                <a:cs typeface="Tahoma" panose="020B0604030504040204" pitchFamily="34" charset="0"/>
              </a:rPr>
              <a:t>工程會</a:t>
            </a:r>
            <a:r>
              <a:rPr kumimoji="0" lang="zh-TW" altLang="en-US" b="1" kern="0" dirty="0" smtClean="0">
                <a:solidFill>
                  <a:srgbClr val="0000FF"/>
                </a:solidFill>
                <a:latin typeface="微軟正黑體" pitchFamily="34" charset="-120"/>
                <a:ea typeface="微軟正黑體" pitchFamily="34" charset="-120"/>
                <a:cs typeface="Tahoma" panose="020B0604030504040204" pitchFamily="34" charset="0"/>
              </a:rPr>
              <a:t>顏副主任委員久榮</a:t>
            </a:r>
            <a:r>
              <a:rPr kumimoji="0" lang="zh-TW" altLang="en-US" b="1" kern="0" dirty="0" smtClean="0">
                <a:latin typeface="微軟正黑體" pitchFamily="34" charset="-120"/>
                <a:ea typeface="微軟正黑體" pitchFamily="34" charset="-120"/>
                <a:cs typeface="Tahoma" panose="020B0604030504040204" pitchFamily="34" charset="0"/>
              </a:rPr>
              <a:t>擔任召集人</a:t>
            </a:r>
            <a:endParaRPr kumimoji="0" lang="zh-CN" altLang="en-US" b="1" kern="0" dirty="0">
              <a:solidFill>
                <a:srgbClr val="C00000"/>
              </a:solidFill>
              <a:latin typeface="微軟正黑體" pitchFamily="34" charset="-120"/>
              <a:ea typeface="微軟正黑體" pitchFamily="34" charset="-120"/>
              <a:cs typeface="Tahoma" panose="020B0604030504040204" pitchFamily="34" charset="0"/>
            </a:endParaRPr>
          </a:p>
        </p:txBody>
      </p:sp>
      <p:sp>
        <p:nvSpPr>
          <p:cNvPr id="47" name="文本框 83"/>
          <p:cNvSpPr txBox="1"/>
          <p:nvPr/>
        </p:nvSpPr>
        <p:spPr bwMode="auto">
          <a:xfrm>
            <a:off x="6588224" y="4377878"/>
            <a:ext cx="2448272" cy="923330"/>
          </a:xfrm>
          <a:prstGeom prst="rect">
            <a:avLst/>
          </a:prstGeom>
          <a:noFill/>
        </p:spPr>
        <p:txBody>
          <a:bodyPr wrap="square">
            <a:spAutoFit/>
          </a:bodyPr>
          <a:lstStyle/>
          <a:p>
            <a:pPr marL="285750" indent="-285750" algn="just" fontAlgn="auto">
              <a:spcBef>
                <a:spcPts val="0"/>
              </a:spcBef>
              <a:spcAft>
                <a:spcPts val="0"/>
              </a:spcAft>
              <a:buClr>
                <a:schemeClr val="tx1"/>
              </a:buClr>
              <a:buFont typeface="Wingdings" panose="05000000000000000000" pitchFamily="2" charset="2"/>
              <a:buChar char="u"/>
              <a:defRPr/>
            </a:pPr>
            <a:r>
              <a:rPr kumimoji="0" lang="zh-TW" altLang="en-US" b="1" kern="0" dirty="0" smtClean="0">
                <a:latin typeface="微軟正黑體" pitchFamily="34" charset="-120"/>
                <a:ea typeface="微軟正黑體" pitchFamily="34" charset="-120"/>
                <a:cs typeface="Tahoma" panose="020B0604030504040204" pitchFamily="34" charset="0"/>
              </a:rPr>
              <a:t>跨部會協調，解決各機關、產業界等使用疑難</a:t>
            </a:r>
            <a:endParaRPr kumimoji="0" lang="en-US" altLang="zh-TW" b="1" kern="0" dirty="0">
              <a:latin typeface="微軟正黑體" pitchFamily="34" charset="-120"/>
              <a:ea typeface="微軟正黑體" pitchFamily="34" charset="-120"/>
              <a:cs typeface="Tahoma" panose="020B0604030504040204" pitchFamily="34" charset="0"/>
            </a:endParaRPr>
          </a:p>
        </p:txBody>
      </p:sp>
      <p:sp>
        <p:nvSpPr>
          <p:cNvPr id="49" name="文本框 83"/>
          <p:cNvSpPr txBox="1"/>
          <p:nvPr/>
        </p:nvSpPr>
        <p:spPr bwMode="auto">
          <a:xfrm>
            <a:off x="35496" y="4365104"/>
            <a:ext cx="3096344" cy="2308324"/>
          </a:xfrm>
          <a:prstGeom prst="rect">
            <a:avLst/>
          </a:prstGeom>
          <a:noFill/>
        </p:spPr>
        <p:txBody>
          <a:bodyPr wrap="square">
            <a:spAutoFit/>
          </a:bodyPr>
          <a:lstStyle/>
          <a:p>
            <a:pPr marL="285750" indent="-285750" algn="just" fontAlgn="auto">
              <a:spcBef>
                <a:spcPts val="0"/>
              </a:spcBef>
              <a:spcAft>
                <a:spcPts val="0"/>
              </a:spcAft>
              <a:buClr>
                <a:schemeClr val="tx1"/>
              </a:buClr>
              <a:buFont typeface="Wingdings" panose="05000000000000000000" pitchFamily="2" charset="2"/>
              <a:buChar char="u"/>
              <a:defRPr/>
            </a:pPr>
            <a:r>
              <a:rPr kumimoji="0" lang="zh-TW" altLang="en-US" b="1" kern="0" dirty="0" smtClean="0">
                <a:solidFill>
                  <a:srgbClr val="C00000"/>
                </a:solidFill>
                <a:latin typeface="微軟正黑體" pitchFamily="34" charset="-120"/>
                <a:ea typeface="微軟正黑體" pitchFamily="34" charset="-120"/>
                <a:cs typeface="Tahoma" panose="020B0604030504040204" pitchFamily="34" charset="0"/>
              </a:rPr>
              <a:t>環保署</a:t>
            </a:r>
            <a:r>
              <a:rPr kumimoji="0" lang="zh-TW" altLang="en-US" b="1" kern="0" dirty="0">
                <a:solidFill>
                  <a:srgbClr val="C00000"/>
                </a:solidFill>
                <a:latin typeface="微軟正黑體" pitchFamily="34" charset="-120"/>
                <a:ea typeface="微軟正黑體" pitchFamily="34" charset="-120"/>
                <a:cs typeface="Tahoma" panose="020B0604030504040204" pitchFamily="34" charset="0"/>
              </a:rPr>
              <a:t>、經濟部</a:t>
            </a:r>
            <a:r>
              <a:rPr kumimoji="0" lang="zh-TW" altLang="en-US" b="1" kern="0" dirty="0" smtClean="0">
                <a:latin typeface="微軟正黑體" pitchFamily="34" charset="-120"/>
                <a:ea typeface="微軟正黑體" pitchFamily="34" charset="-120"/>
                <a:cs typeface="Tahoma" panose="020B0604030504040204" pitchFamily="34" charset="0"/>
              </a:rPr>
              <a:t>：</a:t>
            </a:r>
            <a:endParaRPr kumimoji="0" lang="en-US" altLang="zh-TW" b="1" kern="0" dirty="0" smtClean="0">
              <a:latin typeface="微軟正黑體" pitchFamily="34" charset="-120"/>
              <a:ea typeface="微軟正黑體" pitchFamily="34" charset="-120"/>
              <a:cs typeface="Tahoma" panose="020B0604030504040204" pitchFamily="34" charset="0"/>
            </a:endParaRPr>
          </a:p>
          <a:p>
            <a:pPr marL="273050" algn="just" fontAlgn="auto">
              <a:spcBef>
                <a:spcPts val="0"/>
              </a:spcBef>
              <a:spcAft>
                <a:spcPts val="0"/>
              </a:spcAft>
              <a:buClr>
                <a:schemeClr val="tx1"/>
              </a:buClr>
              <a:defRPr/>
            </a:pPr>
            <a:r>
              <a:rPr kumimoji="0" lang="zh-TW" altLang="en-US" b="1" kern="0" dirty="0" smtClean="0">
                <a:latin typeface="微軟正黑體" pitchFamily="34" charset="-120"/>
                <a:ea typeface="微軟正黑體" pitchFamily="34" charset="-120"/>
                <a:cs typeface="Tahoma" panose="020B0604030504040204" pitchFamily="34" charset="0"/>
              </a:rPr>
              <a:t>建立</a:t>
            </a:r>
            <a:r>
              <a:rPr kumimoji="0" lang="zh-TW" altLang="zh-TW" b="1" kern="0" dirty="0">
                <a:latin typeface="微軟正黑體" pitchFamily="34" charset="-120"/>
                <a:ea typeface="微軟正黑體" pitchFamily="34" charset="-120"/>
                <a:cs typeface="Tahoma" panose="020B0604030504040204" pitchFamily="34" charset="0"/>
              </a:rPr>
              <a:t>供料機制</a:t>
            </a:r>
            <a:r>
              <a:rPr kumimoji="0" lang="zh-TW" altLang="en-US" b="1" kern="0" dirty="0">
                <a:latin typeface="微軟正黑體" pitchFamily="34" charset="-120"/>
                <a:ea typeface="微軟正黑體" pitchFamily="34" charset="-120"/>
                <a:cs typeface="Tahoma" panose="020B0604030504040204" pitchFamily="34" charset="0"/>
              </a:rPr>
              <a:t>並確保品質</a:t>
            </a:r>
            <a:r>
              <a:rPr kumimoji="0" lang="zh-TW" altLang="zh-TW" b="1" kern="0" dirty="0">
                <a:latin typeface="微軟正黑體" pitchFamily="34" charset="-120"/>
                <a:ea typeface="微軟正黑體" pitchFamily="34" charset="-120"/>
                <a:cs typeface="Tahoma" panose="020B0604030504040204" pitchFamily="34" charset="0"/>
              </a:rPr>
              <a:t>。</a:t>
            </a:r>
            <a:endParaRPr kumimoji="0" lang="en-US" altLang="zh-TW" b="1" kern="0" dirty="0">
              <a:latin typeface="微軟正黑體" pitchFamily="34" charset="-120"/>
              <a:ea typeface="微軟正黑體" pitchFamily="34" charset="-120"/>
              <a:cs typeface="Tahoma" panose="020B0604030504040204" pitchFamily="34" charset="0"/>
            </a:endParaRPr>
          </a:p>
          <a:p>
            <a:pPr marL="285750" indent="-285750" algn="just" fontAlgn="auto">
              <a:spcBef>
                <a:spcPts val="0"/>
              </a:spcBef>
              <a:spcAft>
                <a:spcPts val="0"/>
              </a:spcAft>
              <a:buClr>
                <a:schemeClr val="tx1"/>
              </a:buClr>
              <a:buFont typeface="Wingdings" panose="05000000000000000000" pitchFamily="2" charset="2"/>
              <a:buChar char="u"/>
              <a:defRPr/>
            </a:pPr>
            <a:r>
              <a:rPr kumimoji="0" lang="zh-TW" altLang="en-US" b="1" kern="0" dirty="0">
                <a:solidFill>
                  <a:srgbClr val="C00000"/>
                </a:solidFill>
                <a:latin typeface="微軟正黑體" pitchFamily="34" charset="-120"/>
                <a:ea typeface="微軟正黑體" pitchFamily="34" charset="-120"/>
                <a:cs typeface="Tahoma" panose="020B0604030504040204" pitchFamily="34" charset="0"/>
              </a:rPr>
              <a:t>事業單位</a:t>
            </a:r>
            <a:r>
              <a:rPr kumimoji="0" lang="zh-TW" altLang="en-US" b="1" kern="0" dirty="0" smtClean="0">
                <a:solidFill>
                  <a:srgbClr val="C00000"/>
                </a:solidFill>
                <a:latin typeface="微軟正黑體" pitchFamily="34" charset="-120"/>
                <a:ea typeface="微軟正黑體" pitchFamily="34" charset="-120"/>
                <a:cs typeface="Tahoma" panose="020B0604030504040204" pitchFamily="34" charset="0"/>
              </a:rPr>
              <a:t>：</a:t>
            </a:r>
            <a:endParaRPr kumimoji="0" lang="en-US" altLang="zh-TW" b="1" kern="0" dirty="0" smtClean="0">
              <a:solidFill>
                <a:srgbClr val="C00000"/>
              </a:solidFill>
              <a:latin typeface="微軟正黑體" pitchFamily="34" charset="-120"/>
              <a:ea typeface="微軟正黑體" pitchFamily="34" charset="-120"/>
              <a:cs typeface="Tahoma" panose="020B0604030504040204" pitchFamily="34" charset="0"/>
            </a:endParaRPr>
          </a:p>
          <a:p>
            <a:pPr marL="285750" indent="-19050" algn="just" fontAlgn="auto">
              <a:spcBef>
                <a:spcPts val="0"/>
              </a:spcBef>
              <a:spcAft>
                <a:spcPts val="0"/>
              </a:spcAft>
              <a:buClr>
                <a:schemeClr val="tx1"/>
              </a:buClr>
              <a:defRPr/>
            </a:pPr>
            <a:r>
              <a:rPr kumimoji="0" lang="zh-TW" altLang="en-US" b="1" kern="0" dirty="0" smtClean="0">
                <a:latin typeface="微軟正黑體" pitchFamily="34" charset="-120"/>
                <a:ea typeface="微軟正黑體" pitchFamily="34" charset="-120"/>
                <a:cs typeface="Tahoma" panose="020B0604030504040204" pitchFamily="34" charset="0"/>
              </a:rPr>
              <a:t>依</a:t>
            </a:r>
            <a:r>
              <a:rPr kumimoji="0" lang="zh-TW" altLang="en-US" b="1" kern="0" dirty="0">
                <a:latin typeface="微軟正黑體" pitchFamily="34" charset="-120"/>
                <a:ea typeface="微軟正黑體" pitchFamily="34" charset="-120"/>
                <a:cs typeface="Tahoma" panose="020B0604030504040204" pitchFamily="34" charset="0"/>
              </a:rPr>
              <a:t>管理機制配合辦理</a:t>
            </a:r>
            <a:r>
              <a:rPr kumimoji="0" lang="zh-TW" altLang="zh-TW" b="1" kern="0" dirty="0">
                <a:latin typeface="微軟正黑體" pitchFamily="34" charset="-120"/>
                <a:ea typeface="微軟正黑體" pitchFamily="34" charset="-120"/>
                <a:cs typeface="Tahoma" panose="020B0604030504040204" pitchFamily="34" charset="0"/>
              </a:rPr>
              <a:t>。</a:t>
            </a:r>
            <a:endParaRPr kumimoji="0" lang="en-US" altLang="zh-TW" b="1" kern="0" dirty="0">
              <a:latin typeface="微軟正黑體" pitchFamily="34" charset="-120"/>
              <a:ea typeface="微軟正黑體" pitchFamily="34" charset="-120"/>
              <a:cs typeface="Tahoma" panose="020B0604030504040204" pitchFamily="34" charset="0"/>
            </a:endParaRPr>
          </a:p>
          <a:p>
            <a:pPr marL="285750" indent="-285750" algn="just" fontAlgn="auto">
              <a:spcBef>
                <a:spcPts val="0"/>
              </a:spcBef>
              <a:spcAft>
                <a:spcPts val="0"/>
              </a:spcAft>
              <a:buClr>
                <a:schemeClr val="tx1"/>
              </a:buClr>
              <a:buFont typeface="Wingdings" panose="05000000000000000000" pitchFamily="2" charset="2"/>
              <a:buChar char="u"/>
              <a:defRPr/>
            </a:pPr>
            <a:r>
              <a:rPr kumimoji="0" lang="zh-TW" altLang="en-US" b="1" kern="0" dirty="0">
                <a:solidFill>
                  <a:srgbClr val="C00000"/>
                </a:solidFill>
                <a:latin typeface="微軟正黑體" pitchFamily="34" charset="-120"/>
                <a:ea typeface="微軟正黑體" pitchFamily="34" charset="-120"/>
                <a:cs typeface="Tahoma" panose="020B0604030504040204" pitchFamily="34" charset="0"/>
              </a:rPr>
              <a:t>工程會</a:t>
            </a:r>
            <a:r>
              <a:rPr kumimoji="0" lang="zh-TW" altLang="en-US" b="1" kern="0" dirty="0" smtClean="0">
                <a:solidFill>
                  <a:srgbClr val="C00000"/>
                </a:solidFill>
                <a:latin typeface="微軟正黑體" pitchFamily="34" charset="-120"/>
                <a:ea typeface="微軟正黑體" pitchFamily="34" charset="-120"/>
                <a:cs typeface="Tahoma" panose="020B0604030504040204" pitchFamily="34" charset="0"/>
              </a:rPr>
              <a:t>：</a:t>
            </a:r>
            <a:r>
              <a:rPr kumimoji="0" lang="zh-TW" altLang="en-US" b="1" kern="0" dirty="0" smtClean="0">
                <a:latin typeface="微軟正黑體" pitchFamily="34" charset="-120"/>
                <a:ea typeface="微軟正黑體" pitchFamily="34" charset="-120"/>
                <a:cs typeface="Tahoma" panose="020B0604030504040204" pitchFamily="34" charset="0"/>
              </a:rPr>
              <a:t>協助</a:t>
            </a:r>
            <a:r>
              <a:rPr kumimoji="0" lang="zh-TW" altLang="en-US" b="1" kern="0" dirty="0">
                <a:latin typeface="微軟正黑體" pitchFamily="34" charset="-120"/>
                <a:ea typeface="微軟正黑體" pitchFamily="34" charset="-120"/>
                <a:cs typeface="Tahoma" panose="020B0604030504040204" pitchFamily="34" charset="0"/>
              </a:rPr>
              <a:t>環保署及經濟部</a:t>
            </a:r>
            <a:r>
              <a:rPr kumimoji="0" lang="zh-TW" altLang="en-US" b="1" kern="0" dirty="0" smtClean="0">
                <a:latin typeface="微軟正黑體" pitchFamily="34" charset="-120"/>
                <a:ea typeface="微軟正黑體" pitchFamily="34" charset="-120"/>
                <a:cs typeface="Tahoma" panose="020B0604030504040204" pitchFamily="34" charset="0"/>
              </a:rPr>
              <a:t>統籌再</a:t>
            </a:r>
            <a:r>
              <a:rPr kumimoji="0" lang="zh-TW" altLang="en-US" b="1" kern="0" dirty="0">
                <a:latin typeface="微軟正黑體" pitchFamily="34" charset="-120"/>
                <a:ea typeface="微軟正黑體" pitchFamily="34" charset="-120"/>
                <a:cs typeface="Tahoma" panose="020B0604030504040204" pitchFamily="34" charset="0"/>
              </a:rPr>
              <a:t>利用。</a:t>
            </a:r>
            <a:endParaRPr kumimoji="0" lang="en-US" altLang="zh-TW" b="1" kern="0" dirty="0">
              <a:latin typeface="微軟正黑體" pitchFamily="34" charset="-120"/>
              <a:ea typeface="微軟正黑體" pitchFamily="34" charset="-120"/>
              <a:cs typeface="Tahoma" panose="020B0604030504040204" pitchFamily="34" charset="0"/>
            </a:endParaRPr>
          </a:p>
          <a:p>
            <a:pPr marL="285750" indent="-285750" algn="just" fontAlgn="auto">
              <a:spcBef>
                <a:spcPts val="0"/>
              </a:spcBef>
              <a:spcAft>
                <a:spcPts val="0"/>
              </a:spcAft>
              <a:buClr>
                <a:schemeClr val="tx1"/>
              </a:buClr>
              <a:buFont typeface="Wingdings" panose="05000000000000000000" pitchFamily="2" charset="2"/>
              <a:buChar char="u"/>
              <a:defRPr/>
            </a:pPr>
            <a:r>
              <a:rPr kumimoji="0" lang="zh-TW" altLang="en-US" b="1" kern="0" dirty="0">
                <a:solidFill>
                  <a:srgbClr val="C00000"/>
                </a:solidFill>
                <a:latin typeface="微軟正黑體" pitchFamily="34" charset="-120"/>
                <a:ea typeface="微軟正黑體" pitchFamily="34" charset="-120"/>
                <a:cs typeface="Tahoma" panose="020B0604030504040204" pitchFamily="34" charset="0"/>
              </a:rPr>
              <a:t>工程單位</a:t>
            </a:r>
            <a:r>
              <a:rPr kumimoji="0" lang="zh-TW" altLang="en-US" b="1" kern="0" dirty="0" smtClean="0">
                <a:solidFill>
                  <a:srgbClr val="C00000"/>
                </a:solidFill>
                <a:latin typeface="微軟正黑體" pitchFamily="34" charset="-120"/>
                <a:ea typeface="微軟正黑體" pitchFamily="34" charset="-120"/>
                <a:cs typeface="Tahoma" panose="020B0604030504040204" pitchFamily="34" charset="0"/>
              </a:rPr>
              <a:t>：</a:t>
            </a:r>
            <a:r>
              <a:rPr kumimoji="0" lang="zh-TW" altLang="en-US" b="1" kern="0" dirty="0" smtClean="0">
                <a:latin typeface="微軟正黑體" pitchFamily="34" charset="-120"/>
                <a:ea typeface="微軟正黑體" pitchFamily="34" charset="-120"/>
                <a:cs typeface="Tahoma" panose="020B0604030504040204" pitchFamily="34" charset="0"/>
              </a:rPr>
              <a:t>適材適所適量使用。</a:t>
            </a:r>
            <a:endParaRPr kumimoji="0" lang="en-US" altLang="zh-TW" b="1" kern="0" dirty="0">
              <a:latin typeface="微軟正黑體" pitchFamily="34" charset="-120"/>
              <a:ea typeface="微軟正黑體" pitchFamily="34" charset="-120"/>
              <a:cs typeface="Tahoma" panose="020B0604030504040204" pitchFamily="34" charset="0"/>
            </a:endParaRPr>
          </a:p>
        </p:txBody>
      </p:sp>
      <p:sp>
        <p:nvSpPr>
          <p:cNvPr id="52" name="文本框 83"/>
          <p:cNvSpPr txBox="1"/>
          <p:nvPr/>
        </p:nvSpPr>
        <p:spPr bwMode="auto">
          <a:xfrm>
            <a:off x="0" y="2564904"/>
            <a:ext cx="2411760" cy="923330"/>
          </a:xfrm>
          <a:prstGeom prst="rect">
            <a:avLst/>
          </a:prstGeom>
          <a:noFill/>
        </p:spPr>
        <p:txBody>
          <a:bodyPr wrap="square">
            <a:spAutoFit/>
          </a:bodyPr>
          <a:lstStyle/>
          <a:p>
            <a:pPr marL="285750" indent="-285750" algn="just" fontAlgn="auto">
              <a:spcBef>
                <a:spcPts val="0"/>
              </a:spcBef>
              <a:spcAft>
                <a:spcPts val="0"/>
              </a:spcAft>
              <a:buClr>
                <a:schemeClr val="tx1"/>
              </a:buClr>
              <a:buFont typeface="Wingdings" panose="05000000000000000000" pitchFamily="2" charset="2"/>
              <a:buChar char="u"/>
              <a:defRPr/>
            </a:pPr>
            <a:r>
              <a:rPr kumimoji="0" lang="en-US" altLang="zh-TW" b="1" kern="0" dirty="0" smtClean="0">
                <a:solidFill>
                  <a:srgbClr val="C00000"/>
                </a:solidFill>
                <a:latin typeface="微軟正黑體" pitchFamily="34" charset="-120"/>
                <a:ea typeface="微軟正黑體" pitchFamily="34" charset="-120"/>
                <a:cs typeface="Tahoma" panose="020B0604030504040204" pitchFamily="34" charset="0"/>
              </a:rPr>
              <a:t>106</a:t>
            </a:r>
            <a:r>
              <a:rPr kumimoji="0" lang="zh-TW" altLang="en-US" b="1" kern="0" dirty="0" smtClean="0">
                <a:solidFill>
                  <a:srgbClr val="C00000"/>
                </a:solidFill>
                <a:latin typeface="微軟正黑體" pitchFamily="34" charset="-120"/>
                <a:ea typeface="微軟正黑體" pitchFamily="34" charset="-120"/>
                <a:cs typeface="Tahoma" panose="020B0604030504040204" pitchFamily="34" charset="0"/>
              </a:rPr>
              <a:t>年</a:t>
            </a:r>
            <a:r>
              <a:rPr kumimoji="0" lang="en-US" altLang="zh-TW" b="1" kern="0" dirty="0" smtClean="0">
                <a:solidFill>
                  <a:srgbClr val="C00000"/>
                </a:solidFill>
                <a:latin typeface="微軟正黑體" pitchFamily="34" charset="-120"/>
                <a:ea typeface="微軟正黑體" pitchFamily="34" charset="-120"/>
                <a:cs typeface="Tahoma" panose="020B0604030504040204" pitchFamily="34" charset="0"/>
              </a:rPr>
              <a:t>7</a:t>
            </a:r>
            <a:r>
              <a:rPr kumimoji="0" lang="zh-TW" altLang="en-US" b="1" kern="0" dirty="0" smtClean="0">
                <a:solidFill>
                  <a:srgbClr val="C00000"/>
                </a:solidFill>
                <a:latin typeface="微軟正黑體" pitchFamily="34" charset="-120"/>
                <a:ea typeface="微軟正黑體" pitchFamily="34" charset="-120"/>
                <a:cs typeface="Tahoma" panose="020B0604030504040204" pitchFamily="34" charset="0"/>
              </a:rPr>
              <a:t>月</a:t>
            </a:r>
            <a:r>
              <a:rPr kumimoji="0" lang="en-US" altLang="zh-TW" b="1" kern="0" dirty="0" smtClean="0">
                <a:solidFill>
                  <a:srgbClr val="C00000"/>
                </a:solidFill>
                <a:latin typeface="微軟正黑體" pitchFamily="34" charset="-120"/>
                <a:ea typeface="微軟正黑體" pitchFamily="34" charset="-120"/>
                <a:cs typeface="Tahoma" panose="020B0604030504040204" pitchFamily="34" charset="0"/>
              </a:rPr>
              <a:t>13</a:t>
            </a:r>
            <a:r>
              <a:rPr kumimoji="0" lang="zh-TW" altLang="en-US" b="1" kern="0" dirty="0" smtClean="0">
                <a:solidFill>
                  <a:srgbClr val="C00000"/>
                </a:solidFill>
                <a:latin typeface="微軟正黑體" pitchFamily="34" charset="-120"/>
                <a:ea typeface="微軟正黑體" pitchFamily="34" charset="-120"/>
                <a:cs typeface="Tahoma" panose="020B0604030504040204" pitchFamily="34" charset="0"/>
              </a:rPr>
              <a:t>日成立推動小組</a:t>
            </a:r>
            <a:r>
              <a:rPr kumimoji="0" lang="zh-TW" altLang="en-US" b="1" kern="0" dirty="0" smtClean="0">
                <a:latin typeface="微軟正黑體" pitchFamily="34" charset="-120"/>
                <a:ea typeface="微軟正黑體" pitchFamily="34" charset="-120"/>
                <a:cs typeface="Tahoma" panose="020B0604030504040204" pitchFamily="34" charset="0"/>
              </a:rPr>
              <a:t>，每月召開會議，已</a:t>
            </a:r>
            <a:r>
              <a:rPr kumimoji="0" lang="en-US" altLang="zh-TW" b="1" kern="0" dirty="0" smtClean="0">
                <a:latin typeface="微軟正黑體" pitchFamily="34" charset="-120"/>
                <a:ea typeface="微軟正黑體" pitchFamily="34" charset="-120"/>
                <a:cs typeface="Tahoma" panose="020B0604030504040204" pitchFamily="34" charset="0"/>
              </a:rPr>
              <a:t>6</a:t>
            </a:r>
            <a:r>
              <a:rPr kumimoji="0" lang="zh-TW" altLang="en-US" b="1" kern="0" dirty="0" smtClean="0">
                <a:latin typeface="微軟正黑體" pitchFamily="34" charset="-120"/>
                <a:ea typeface="微軟正黑體" pitchFamily="34" charset="-120"/>
                <a:cs typeface="Tahoma" panose="020B0604030504040204" pitchFamily="34" charset="0"/>
              </a:rPr>
              <a:t>次</a:t>
            </a:r>
            <a:endParaRPr kumimoji="0" lang="zh-CN" altLang="en-US" b="1" kern="0" dirty="0">
              <a:latin typeface="微軟正黑體" pitchFamily="34" charset="-120"/>
              <a:ea typeface="微軟正黑體" pitchFamily="34" charset="-120"/>
              <a:cs typeface="Tahoma" panose="020B0604030504040204" pitchFamily="34" charset="0"/>
            </a:endParaRPr>
          </a:p>
        </p:txBody>
      </p:sp>
      <p:sp>
        <p:nvSpPr>
          <p:cNvPr id="115" name="文字方塊 114"/>
          <p:cNvSpPr txBox="1"/>
          <p:nvPr/>
        </p:nvSpPr>
        <p:spPr>
          <a:xfrm>
            <a:off x="3059833" y="2420888"/>
            <a:ext cx="1440160" cy="400110"/>
          </a:xfrm>
          <a:prstGeom prst="rect">
            <a:avLst/>
          </a:prstGeom>
          <a:noFill/>
        </p:spPr>
        <p:txBody>
          <a:bodyPr wrap="square" rtlCol="0">
            <a:spAutoFit/>
          </a:bodyPr>
          <a:lstStyle/>
          <a:p>
            <a:r>
              <a:rPr lang="zh-TW" altLang="en-US" sz="2000" b="1" u="sng" dirty="0" smtClean="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rPr>
              <a:t>召集單位</a:t>
            </a:r>
            <a:endParaRPr lang="zh-TW" altLang="en-US" sz="2000" b="1" u="sng" dirty="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endParaRPr>
          </a:p>
        </p:txBody>
      </p:sp>
      <p:sp>
        <p:nvSpPr>
          <p:cNvPr id="116" name="文字方塊 115"/>
          <p:cNvSpPr txBox="1"/>
          <p:nvPr/>
        </p:nvSpPr>
        <p:spPr>
          <a:xfrm>
            <a:off x="4788025" y="2420888"/>
            <a:ext cx="1440160" cy="400110"/>
          </a:xfrm>
          <a:prstGeom prst="rect">
            <a:avLst/>
          </a:prstGeom>
          <a:noFill/>
        </p:spPr>
        <p:txBody>
          <a:bodyPr wrap="square" rtlCol="0">
            <a:spAutoFit/>
          </a:bodyPr>
          <a:lstStyle/>
          <a:p>
            <a:r>
              <a:rPr lang="zh-TW" altLang="en-US" sz="2000" b="1" u="sng" dirty="0" smtClean="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rPr>
              <a:t>小組成員</a:t>
            </a:r>
            <a:endParaRPr lang="zh-TW" altLang="en-US" sz="2000" b="1" u="sng" dirty="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endParaRPr>
          </a:p>
        </p:txBody>
      </p:sp>
      <p:sp>
        <p:nvSpPr>
          <p:cNvPr id="117" name="文字方塊 116"/>
          <p:cNvSpPr txBox="1"/>
          <p:nvPr/>
        </p:nvSpPr>
        <p:spPr>
          <a:xfrm>
            <a:off x="3059833" y="5013176"/>
            <a:ext cx="1440160" cy="400110"/>
          </a:xfrm>
          <a:prstGeom prst="rect">
            <a:avLst/>
          </a:prstGeom>
          <a:noFill/>
        </p:spPr>
        <p:txBody>
          <a:bodyPr wrap="square" rtlCol="0">
            <a:spAutoFit/>
          </a:bodyPr>
          <a:lstStyle/>
          <a:p>
            <a:r>
              <a:rPr lang="zh-TW" altLang="en-US" sz="2000" b="1" u="sng" dirty="0" smtClean="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rPr>
              <a:t>工作項目</a:t>
            </a:r>
            <a:endParaRPr lang="zh-TW" altLang="en-US" sz="2000" b="1" u="sng" dirty="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endParaRPr>
          </a:p>
        </p:txBody>
      </p:sp>
      <p:sp>
        <p:nvSpPr>
          <p:cNvPr id="118" name="文字方塊 117"/>
          <p:cNvSpPr txBox="1"/>
          <p:nvPr/>
        </p:nvSpPr>
        <p:spPr>
          <a:xfrm>
            <a:off x="4788025" y="5013176"/>
            <a:ext cx="1440160" cy="400110"/>
          </a:xfrm>
          <a:prstGeom prst="rect">
            <a:avLst/>
          </a:prstGeom>
          <a:noFill/>
        </p:spPr>
        <p:txBody>
          <a:bodyPr wrap="square" rtlCol="0">
            <a:spAutoFit/>
          </a:bodyPr>
          <a:lstStyle/>
          <a:p>
            <a:r>
              <a:rPr lang="zh-TW" altLang="en-US" sz="2000" b="1" u="sng" dirty="0" smtClean="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rPr>
              <a:t>提案機制</a:t>
            </a:r>
            <a:endParaRPr lang="zh-TW" altLang="en-US" sz="2000" b="1" u="sng" dirty="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endParaRPr>
          </a:p>
        </p:txBody>
      </p:sp>
      <p:sp>
        <p:nvSpPr>
          <p:cNvPr id="119" name="文字方塊 118"/>
          <p:cNvSpPr txBox="1"/>
          <p:nvPr/>
        </p:nvSpPr>
        <p:spPr>
          <a:xfrm>
            <a:off x="5508105" y="3789040"/>
            <a:ext cx="1440160" cy="400110"/>
          </a:xfrm>
          <a:prstGeom prst="rect">
            <a:avLst/>
          </a:prstGeom>
          <a:noFill/>
        </p:spPr>
        <p:txBody>
          <a:bodyPr wrap="square" rtlCol="0">
            <a:spAutoFit/>
          </a:bodyPr>
          <a:lstStyle/>
          <a:p>
            <a:r>
              <a:rPr lang="zh-TW" altLang="en-US" sz="2000" b="1" u="sng" dirty="0" smtClean="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rPr>
              <a:t>小組任務</a:t>
            </a:r>
            <a:endParaRPr lang="zh-TW" altLang="en-US" sz="2000" b="1" u="sng" dirty="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endParaRPr>
          </a:p>
        </p:txBody>
      </p:sp>
      <p:sp>
        <p:nvSpPr>
          <p:cNvPr id="120" name="文字方塊 119"/>
          <p:cNvSpPr txBox="1"/>
          <p:nvPr/>
        </p:nvSpPr>
        <p:spPr>
          <a:xfrm>
            <a:off x="2195737" y="3717032"/>
            <a:ext cx="1440160" cy="400110"/>
          </a:xfrm>
          <a:prstGeom prst="rect">
            <a:avLst/>
          </a:prstGeom>
          <a:noFill/>
        </p:spPr>
        <p:txBody>
          <a:bodyPr wrap="square" rtlCol="0">
            <a:spAutoFit/>
          </a:bodyPr>
          <a:lstStyle/>
          <a:p>
            <a:r>
              <a:rPr lang="zh-TW" altLang="en-US" sz="2000" b="1" u="sng" dirty="0" smtClean="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rPr>
              <a:t>工作期程</a:t>
            </a:r>
            <a:endParaRPr lang="zh-TW" altLang="en-US" sz="2000" b="1" u="sng" dirty="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endParaRPr>
          </a:p>
        </p:txBody>
      </p:sp>
      <p:sp>
        <p:nvSpPr>
          <p:cNvPr id="142" name="文本框 83"/>
          <p:cNvSpPr txBox="1"/>
          <p:nvPr/>
        </p:nvSpPr>
        <p:spPr bwMode="auto">
          <a:xfrm>
            <a:off x="5076056" y="5949280"/>
            <a:ext cx="2880320" cy="605294"/>
          </a:xfrm>
          <a:prstGeom prst="rect">
            <a:avLst/>
          </a:prstGeom>
          <a:noFill/>
        </p:spPr>
        <p:txBody>
          <a:bodyPr wrap="square">
            <a:spAutoFit/>
          </a:bodyPr>
          <a:lstStyle/>
          <a:p>
            <a:pPr marL="285750" indent="-285750" algn="just" fontAlgn="auto">
              <a:lnSpc>
                <a:spcPts val="2000"/>
              </a:lnSpc>
              <a:spcBef>
                <a:spcPts val="0"/>
              </a:spcBef>
              <a:spcAft>
                <a:spcPts val="0"/>
              </a:spcAft>
              <a:buFont typeface="Wingdings" panose="05000000000000000000" pitchFamily="2" charset="2"/>
              <a:buChar char="u"/>
              <a:defRPr/>
            </a:pPr>
            <a:r>
              <a:rPr kumimoji="0" lang="zh-TW" altLang="en-US" b="1" kern="0" dirty="0" smtClean="0">
                <a:latin typeface="微軟正黑體" pitchFamily="34" charset="-120"/>
                <a:ea typeface="微軟正黑體" pitchFamily="34" charset="-120"/>
                <a:cs typeface="Tahoma" panose="020B0604030504040204" pitchFamily="34" charset="0"/>
              </a:rPr>
              <a:t>各機關如有執行困難或疑義，皆可提案討論</a:t>
            </a:r>
            <a:r>
              <a:rPr kumimoji="0" lang="zh-TW" altLang="en-US" b="1" dirty="0" smtClean="0">
                <a:latin typeface="微軟正黑體" panose="020B0604030504040204" pitchFamily="34" charset="-120"/>
                <a:ea typeface="微軟正黑體" panose="020B0604030504040204" pitchFamily="34" charset="-120"/>
              </a:rPr>
              <a:t>。</a:t>
            </a:r>
            <a:endParaRPr kumimoji="0" lang="zh-TW" altLang="en-US" b="1" kern="0" dirty="0">
              <a:latin typeface="微軟正黑體" pitchFamily="34" charset="-120"/>
              <a:ea typeface="微軟正黑體" pitchFamily="34" charset="-120"/>
              <a:cs typeface="Tahoma" panose="020B0604030504040204" pitchFamily="34" charset="0"/>
            </a:endParaRPr>
          </a:p>
        </p:txBody>
      </p:sp>
      <p:sp>
        <p:nvSpPr>
          <p:cNvPr id="88" name="標題 1"/>
          <p:cNvSpPr txBox="1">
            <a:spLocks/>
          </p:cNvSpPr>
          <p:nvPr/>
        </p:nvSpPr>
        <p:spPr bwMode="auto">
          <a:xfrm>
            <a:off x="179388" y="346075"/>
            <a:ext cx="8229600" cy="92233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r>
              <a:rPr kumimoji="0" lang="zh-TW" altLang="en-US" sz="4400" b="1" dirty="0" smtClean="0">
                <a:solidFill>
                  <a:srgbClr val="002060"/>
                </a:solidFill>
                <a:latin typeface="微軟正黑體" pitchFamily="34" charset="-120"/>
                <a:ea typeface="微軟正黑體" pitchFamily="34" charset="-120"/>
              </a:rPr>
              <a:t>參</a:t>
            </a:r>
            <a:r>
              <a:rPr kumimoji="0" lang="zh-TW" altLang="en-US" sz="4400" b="1" dirty="0">
                <a:solidFill>
                  <a:srgbClr val="002060"/>
                </a:solidFill>
                <a:latin typeface="微軟正黑體" pitchFamily="34" charset="-120"/>
                <a:ea typeface="微軟正黑體" pitchFamily="34" charset="-120"/>
              </a:rPr>
              <a:t>、</a:t>
            </a:r>
            <a:r>
              <a:rPr kumimoji="0" lang="zh-TW" altLang="en-US" sz="4400" b="1" dirty="0" smtClean="0">
                <a:solidFill>
                  <a:srgbClr val="002060"/>
                </a:solidFill>
                <a:latin typeface="微軟正黑體" pitchFamily="34" charset="-120"/>
                <a:ea typeface="微軟正黑體" pitchFamily="34" charset="-120"/>
              </a:rPr>
              <a:t>推動組織</a:t>
            </a:r>
            <a:endParaRPr kumimoji="0" lang="zh-TW" altLang="en-US" sz="4400" b="1" dirty="0">
              <a:solidFill>
                <a:srgbClr val="002060"/>
              </a:solidFill>
              <a:latin typeface="微軟正黑體" pitchFamily="34" charset="-120"/>
              <a:ea typeface="微軟正黑體" pitchFamily="34" charset="-120"/>
            </a:endParaRPr>
          </a:p>
        </p:txBody>
      </p:sp>
      <p:sp>
        <p:nvSpPr>
          <p:cNvPr id="85" name="文本框 83"/>
          <p:cNvSpPr txBox="1"/>
          <p:nvPr/>
        </p:nvSpPr>
        <p:spPr bwMode="auto">
          <a:xfrm>
            <a:off x="6228185" y="1556792"/>
            <a:ext cx="2808311" cy="1477328"/>
          </a:xfrm>
          <a:prstGeom prst="rect">
            <a:avLst/>
          </a:prstGeom>
          <a:noFill/>
        </p:spPr>
        <p:txBody>
          <a:bodyPr wrap="square">
            <a:spAutoFit/>
          </a:bodyPr>
          <a:lstStyle/>
          <a:p>
            <a:pPr marL="285750" indent="-285750" algn="just" fontAlgn="auto">
              <a:spcBef>
                <a:spcPts val="0"/>
              </a:spcBef>
              <a:spcAft>
                <a:spcPts val="0"/>
              </a:spcAft>
              <a:buFont typeface="Wingdings" panose="05000000000000000000" pitchFamily="2" charset="2"/>
              <a:buChar char="u"/>
              <a:defRPr/>
            </a:pPr>
            <a:r>
              <a:rPr kumimoji="0" lang="zh-TW" altLang="en-US" b="1" kern="0" dirty="0" smtClean="0">
                <a:latin typeface="微軟正黑體" pitchFamily="34" charset="-120"/>
                <a:ea typeface="微軟正黑體" pitchFamily="34" charset="-120"/>
                <a:cs typeface="Tahoma" panose="020B0604030504040204" pitchFamily="34" charset="0"/>
              </a:rPr>
              <a:t>環保署：</a:t>
            </a:r>
            <a:r>
              <a:rPr kumimoji="0" lang="zh-TW" altLang="zh-TW" b="1" kern="0" dirty="0" smtClean="0">
                <a:solidFill>
                  <a:srgbClr val="0000FF"/>
                </a:solidFill>
                <a:latin typeface="微軟正黑體" pitchFamily="34" charset="-120"/>
                <a:ea typeface="微軟正黑體" pitchFamily="34" charset="-120"/>
                <a:cs typeface="Tahoma" panose="020B0604030504040204" pitchFamily="34" charset="0"/>
              </a:rPr>
              <a:t>吳總隊長盛忠</a:t>
            </a:r>
          </a:p>
          <a:p>
            <a:pPr marL="285750" indent="-285750" algn="just" fontAlgn="auto">
              <a:spcBef>
                <a:spcPts val="0"/>
              </a:spcBef>
              <a:spcAft>
                <a:spcPts val="0"/>
              </a:spcAft>
              <a:buFont typeface="Wingdings" panose="05000000000000000000" pitchFamily="2" charset="2"/>
              <a:buChar char="u"/>
              <a:defRPr/>
            </a:pPr>
            <a:r>
              <a:rPr kumimoji="0" lang="zh-TW" altLang="en-US" b="1" kern="0" dirty="0" smtClean="0">
                <a:latin typeface="微軟正黑體" pitchFamily="34" charset="-120"/>
                <a:ea typeface="微軟正黑體" pitchFamily="34" charset="-120"/>
                <a:cs typeface="Tahoma" panose="020B0604030504040204" pitchFamily="34" charset="0"/>
              </a:rPr>
              <a:t>交通部：</a:t>
            </a:r>
            <a:r>
              <a:rPr kumimoji="0" lang="zh-TW" altLang="en-US" b="1" kern="0" dirty="0" smtClean="0">
                <a:solidFill>
                  <a:srgbClr val="0000FF"/>
                </a:solidFill>
                <a:latin typeface="微軟正黑體" pitchFamily="34" charset="-120"/>
                <a:ea typeface="微軟正黑體" pitchFamily="34" charset="-120"/>
                <a:cs typeface="Tahoma" panose="020B0604030504040204" pitchFamily="34" charset="0"/>
              </a:rPr>
              <a:t>夏技監明勝</a:t>
            </a:r>
          </a:p>
          <a:p>
            <a:pPr marL="285750" indent="-285750" algn="just" fontAlgn="auto">
              <a:spcBef>
                <a:spcPts val="0"/>
              </a:spcBef>
              <a:spcAft>
                <a:spcPts val="0"/>
              </a:spcAft>
              <a:buFont typeface="Wingdings" panose="05000000000000000000" pitchFamily="2" charset="2"/>
              <a:buChar char="u"/>
              <a:defRPr/>
            </a:pPr>
            <a:r>
              <a:rPr kumimoji="0" lang="zh-TW" altLang="en-US" b="1" kern="0" dirty="0" smtClean="0">
                <a:latin typeface="微軟正黑體" pitchFamily="34" charset="-120"/>
                <a:ea typeface="微軟正黑體" pitchFamily="34" charset="-120"/>
                <a:cs typeface="Tahoma" panose="020B0604030504040204" pitchFamily="34" charset="0"/>
              </a:rPr>
              <a:t>經濟部：</a:t>
            </a:r>
            <a:r>
              <a:rPr kumimoji="0" lang="zh-TW" altLang="zh-TW" b="1" kern="0" dirty="0" smtClean="0">
                <a:solidFill>
                  <a:srgbClr val="0000FF"/>
                </a:solidFill>
                <a:latin typeface="微軟正黑體" pitchFamily="34" charset="-120"/>
                <a:ea typeface="微軟正黑體" pitchFamily="34" charset="-120"/>
                <a:cs typeface="Tahoma" panose="020B0604030504040204" pitchFamily="34" charset="0"/>
              </a:rPr>
              <a:t>王技監瑞德</a:t>
            </a:r>
          </a:p>
          <a:p>
            <a:pPr marL="285750" indent="-285750" algn="just" fontAlgn="auto">
              <a:spcBef>
                <a:spcPts val="0"/>
              </a:spcBef>
              <a:spcAft>
                <a:spcPts val="0"/>
              </a:spcAft>
              <a:buFont typeface="Wingdings" panose="05000000000000000000" pitchFamily="2" charset="2"/>
              <a:buChar char="u"/>
              <a:defRPr/>
            </a:pPr>
            <a:r>
              <a:rPr kumimoji="0" lang="zh-TW" altLang="en-US" b="1" kern="0" dirty="0" smtClean="0">
                <a:latin typeface="微軟正黑體" pitchFamily="34" charset="-120"/>
                <a:ea typeface="微軟正黑體" pitchFamily="34" charset="-120"/>
                <a:cs typeface="Tahoma" panose="020B0604030504040204" pitchFamily="34" charset="0"/>
              </a:rPr>
              <a:t>內政部：</a:t>
            </a:r>
            <a:r>
              <a:rPr kumimoji="0" lang="zh-TW" altLang="zh-TW" b="1" kern="0" dirty="0" smtClean="0">
                <a:solidFill>
                  <a:srgbClr val="0000FF"/>
                </a:solidFill>
                <a:latin typeface="微軟正黑體" pitchFamily="34" charset="-120"/>
                <a:ea typeface="微軟正黑體" pitchFamily="34" charset="-120"/>
                <a:cs typeface="Tahoma" panose="020B0604030504040204" pitchFamily="34" charset="0"/>
              </a:rPr>
              <a:t>曾參事漢洲</a:t>
            </a:r>
            <a:endParaRPr kumimoji="0" lang="en-US" altLang="zh-TW" b="1" kern="0" dirty="0" smtClean="0">
              <a:solidFill>
                <a:srgbClr val="0000FF"/>
              </a:solidFill>
              <a:latin typeface="微軟正黑體" pitchFamily="34" charset="-120"/>
              <a:ea typeface="微軟正黑體" pitchFamily="34" charset="-120"/>
              <a:cs typeface="Tahoma" panose="020B0604030504040204" pitchFamily="34" charset="0"/>
            </a:endParaRPr>
          </a:p>
          <a:p>
            <a:pPr marL="285750" indent="-285750" algn="just" fontAlgn="auto">
              <a:spcBef>
                <a:spcPts val="0"/>
              </a:spcBef>
              <a:spcAft>
                <a:spcPts val="0"/>
              </a:spcAft>
              <a:buFont typeface="Wingdings" panose="05000000000000000000" pitchFamily="2" charset="2"/>
              <a:buChar char="u"/>
              <a:defRPr/>
            </a:pPr>
            <a:r>
              <a:rPr kumimoji="0" lang="zh-TW" altLang="en-US" b="1" kern="0" dirty="0" smtClean="0">
                <a:latin typeface="微軟正黑體" pitchFamily="34" charset="-120"/>
                <a:ea typeface="微軟正黑體" pitchFamily="34" charset="-120"/>
                <a:cs typeface="Tahoma" panose="020B0604030504040204" pitchFamily="34" charset="0"/>
              </a:rPr>
              <a:t>其他單位：視議題邀請</a:t>
            </a:r>
            <a:endParaRPr kumimoji="0" lang="en-US" altLang="zh-TW" b="1" kern="0" dirty="0">
              <a:latin typeface="微軟正黑體" pitchFamily="34" charset="-120"/>
              <a:ea typeface="微軟正黑體" pitchFamily="34" charset="-120"/>
              <a:cs typeface="Tahoma" panose="020B0604030504040204" pitchFamily="34" charset="0"/>
            </a:endParaRPr>
          </a:p>
        </p:txBody>
      </p:sp>
      <p:sp>
        <p:nvSpPr>
          <p:cNvPr id="86" name="矩形 85"/>
          <p:cNvSpPr/>
          <p:nvPr/>
        </p:nvSpPr>
        <p:spPr>
          <a:xfrm>
            <a:off x="3603226" y="3356992"/>
            <a:ext cx="2192911" cy="1200329"/>
          </a:xfrm>
          <a:prstGeom prst="rect">
            <a:avLst/>
          </a:prstGeom>
        </p:spPr>
        <p:txBody>
          <a:bodyPr wrap="square">
            <a:spAutoFit/>
          </a:bodyPr>
          <a:lstStyle/>
          <a:p>
            <a:r>
              <a:rPr kumimoji="0" lang="zh-TW" altLang="en-US" sz="2400" b="1" dirty="0" smtClean="0">
                <a:solidFill>
                  <a:srgbClr val="00206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Arial" panose="020B0604020202020204" pitchFamily="34" charset="0"/>
              </a:rPr>
              <a:t>再生粒料運用於公共工程跨部會推動小組</a:t>
            </a:r>
            <a:r>
              <a:rPr kumimoji="0" lang="zh-TW" altLang="en-US" b="1" dirty="0" smtClean="0">
                <a:solidFill>
                  <a:schemeClr val="bg1"/>
                </a:solidFill>
                <a:latin typeface="微軟正黑體" panose="020B0604030504040204" pitchFamily="34" charset="-120"/>
                <a:ea typeface="微軟正黑體" panose="020B0604030504040204" pitchFamily="34" charset="-120"/>
                <a:cs typeface="Arial" panose="020B0604020202020204" pitchFamily="34" charset="0"/>
              </a:rPr>
              <a:t>」</a:t>
            </a:r>
            <a:endParaRPr lang="zh-TW" altLang="en-US" dirty="0"/>
          </a:p>
        </p:txBody>
      </p:sp>
      <p:sp>
        <p:nvSpPr>
          <p:cNvPr id="2" name="投影片編號版面配置區 1"/>
          <p:cNvSpPr>
            <a:spLocks noGrp="1"/>
          </p:cNvSpPr>
          <p:nvPr>
            <p:ph type="sldNum" sz="quarter" idx="12"/>
          </p:nvPr>
        </p:nvSpPr>
        <p:spPr/>
        <p:txBody>
          <a:bodyPr/>
          <a:lstStyle/>
          <a:p>
            <a:pPr>
              <a:defRPr/>
            </a:pPr>
            <a:fld id="{649AD694-E44B-4414-B5A9-3919B6343D33}" type="slidenum">
              <a:rPr lang="zh-TW" altLang="en-US" smtClean="0"/>
              <a:pPr>
                <a:defRPr/>
              </a:pPr>
              <a:t>6</a:t>
            </a:fld>
            <a:endParaRPr lang="zh-TW" altLang="en-US" dirty="0"/>
          </a:p>
        </p:txBody>
      </p:sp>
    </p:spTree>
    <p:extLst>
      <p:ext uri="{BB962C8B-B14F-4D97-AF65-F5344CB8AC3E}">
        <p14:creationId xmlns="" xmlns:p14="http://schemas.microsoft.com/office/powerpoint/2010/main" val="129555045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投影片編號版面配置區 10"/>
          <p:cNvSpPr>
            <a:spLocks noGrp="1"/>
          </p:cNvSpPr>
          <p:nvPr>
            <p:ph type="sldNum" sz="quarter" idx="12"/>
          </p:nvPr>
        </p:nvSpPr>
        <p:spPr/>
        <p:txBody>
          <a:bodyPr/>
          <a:lstStyle/>
          <a:p>
            <a:pPr>
              <a:defRPr/>
            </a:pPr>
            <a:fld id="{649AD694-E44B-4414-B5A9-3919B6343D33}" type="slidenum">
              <a:rPr lang="zh-TW" altLang="en-US" smtClean="0"/>
              <a:pPr>
                <a:defRPr/>
              </a:pPr>
              <a:t>7</a:t>
            </a:fld>
            <a:endParaRPr lang="zh-TW" altLang="en-US" dirty="0"/>
          </a:p>
        </p:txBody>
      </p:sp>
      <p:sp>
        <p:nvSpPr>
          <p:cNvPr id="10" name="文字方塊 9"/>
          <p:cNvSpPr txBox="1"/>
          <p:nvPr/>
        </p:nvSpPr>
        <p:spPr>
          <a:xfrm>
            <a:off x="7164288" y="6165304"/>
            <a:ext cx="1296144" cy="338554"/>
          </a:xfrm>
          <a:prstGeom prst="rect">
            <a:avLst/>
          </a:prstGeom>
          <a:noFill/>
        </p:spPr>
        <p:txBody>
          <a:bodyPr wrap="square" rtlCol="0">
            <a:spAutoFit/>
          </a:bodyPr>
          <a:lstStyle/>
          <a:p>
            <a:r>
              <a:rPr lang="zh-TW" altLang="en-US" sz="1600" b="1" dirty="0" smtClean="0">
                <a:latin typeface="微軟正黑體" pitchFamily="34" charset="-120"/>
                <a:ea typeface="微軟正黑體" pitchFamily="34" charset="-120"/>
              </a:rPr>
              <a:t>單位：萬噸</a:t>
            </a:r>
            <a:endParaRPr lang="zh-TW" altLang="en-US" sz="1600" b="1" dirty="0">
              <a:latin typeface="微軟正黑體" pitchFamily="34" charset="-120"/>
              <a:ea typeface="微軟正黑體" pitchFamily="34" charset="-120"/>
            </a:endParaRPr>
          </a:p>
        </p:txBody>
      </p:sp>
      <p:sp>
        <p:nvSpPr>
          <p:cNvPr id="13" name="標題 1"/>
          <p:cNvSpPr txBox="1">
            <a:spLocks/>
          </p:cNvSpPr>
          <p:nvPr/>
        </p:nvSpPr>
        <p:spPr bwMode="auto">
          <a:xfrm>
            <a:off x="179388" y="346075"/>
            <a:ext cx="8229600" cy="92233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r>
              <a:rPr kumimoji="0" lang="zh-TW" altLang="en-US" sz="4400" b="1" dirty="0" smtClean="0">
                <a:solidFill>
                  <a:srgbClr val="002060"/>
                </a:solidFill>
                <a:latin typeface="微軟正黑體" pitchFamily="34" charset="-120"/>
                <a:ea typeface="微軟正黑體" pitchFamily="34" charset="-120"/>
                <a:cs typeface="+mj-cs"/>
              </a:rPr>
              <a:t>肆、現階段工作重點</a:t>
            </a:r>
            <a:endParaRPr kumimoji="0" lang="zh-TW" altLang="en-US" sz="4400" b="1" i="0" u="none" strike="noStrike" kern="1200" cap="none" spc="0" normalizeH="0" baseline="0" noProof="0" dirty="0" smtClean="0">
              <a:ln>
                <a:noFill/>
              </a:ln>
              <a:solidFill>
                <a:srgbClr val="002060"/>
              </a:solidFill>
              <a:effectLst/>
              <a:uLnTx/>
              <a:uFillTx/>
              <a:latin typeface="微軟正黑體" pitchFamily="34" charset="-120"/>
              <a:ea typeface="微軟正黑體" pitchFamily="34" charset="-120"/>
              <a:cs typeface="+mj-cs"/>
            </a:endParaRPr>
          </a:p>
        </p:txBody>
      </p:sp>
      <p:sp>
        <p:nvSpPr>
          <p:cNvPr id="8" name="文字方塊 21"/>
          <p:cNvSpPr txBox="1">
            <a:spLocks noChangeArrowheads="1"/>
          </p:cNvSpPr>
          <p:nvPr/>
        </p:nvSpPr>
        <p:spPr bwMode="auto">
          <a:xfrm>
            <a:off x="467544" y="2020081"/>
            <a:ext cx="8316665" cy="904863"/>
          </a:xfrm>
          <a:prstGeom prst="rect">
            <a:avLst/>
          </a:prstGeom>
          <a:noFill/>
          <a:ln w="9525">
            <a:noFill/>
            <a:miter lim="800000"/>
            <a:headEnd/>
            <a:tailEnd/>
          </a:ln>
        </p:spPr>
        <p:txBody>
          <a:bodyPr wrap="square">
            <a:spAutoFit/>
          </a:bodyPr>
          <a:lstStyle/>
          <a:p>
            <a:pPr algn="just">
              <a:lnSpc>
                <a:spcPct val="110000"/>
              </a:lnSpc>
            </a:pPr>
            <a:r>
              <a:rPr kumimoji="0" lang="zh-TW" altLang="en-US" sz="2400" b="1" dirty="0" smtClean="0">
                <a:latin typeface="微軟正黑體" pitchFamily="34" charset="-120"/>
                <a:ea typeface="微軟正黑體" pitchFamily="34" charset="-120"/>
              </a:rPr>
              <a:t>經</a:t>
            </a:r>
            <a:r>
              <a:rPr kumimoji="0" lang="en-US" altLang="zh-TW" sz="2400" b="1" dirty="0" smtClean="0">
                <a:latin typeface="微軟正黑體" pitchFamily="34" charset="-120"/>
                <a:ea typeface="微軟正黑體" pitchFamily="34" charset="-120"/>
              </a:rPr>
              <a:t>106</a:t>
            </a:r>
            <a:r>
              <a:rPr kumimoji="0" lang="zh-TW" altLang="en-US" sz="2400" b="1" dirty="0" smtClean="0">
                <a:latin typeface="微軟正黑體" pitchFamily="34" charset="-120"/>
                <a:ea typeface="微軟正黑體" pitchFamily="34" charset="-120"/>
              </a:rPr>
              <a:t>年</a:t>
            </a:r>
            <a:r>
              <a:rPr kumimoji="0" lang="en-US" altLang="zh-TW" sz="2400" b="1" dirty="0" smtClean="0">
                <a:latin typeface="微軟正黑體" pitchFamily="34" charset="-120"/>
                <a:ea typeface="微軟正黑體" pitchFamily="34" charset="-120"/>
              </a:rPr>
              <a:t>8</a:t>
            </a:r>
            <a:r>
              <a:rPr kumimoji="0" lang="zh-TW" altLang="en-US" sz="2400" b="1" dirty="0" smtClean="0">
                <a:latin typeface="微軟正黑體" pitchFamily="34" charset="-120"/>
                <a:ea typeface="微軟正黑體" pitchFamily="34" charset="-120"/>
              </a:rPr>
              <a:t>月啟動盤點交通部</a:t>
            </a:r>
            <a:r>
              <a:rPr kumimoji="0" lang="en-US" altLang="zh-TW" sz="2400" b="1" dirty="0" smtClean="0">
                <a:latin typeface="微軟正黑體" pitchFamily="34" charset="-120"/>
                <a:ea typeface="微軟正黑體" pitchFamily="34" charset="-120"/>
              </a:rPr>
              <a:t>14</a:t>
            </a:r>
            <a:r>
              <a:rPr kumimoji="0" lang="zh-TW" altLang="en-US" sz="2400" b="1" dirty="0" smtClean="0">
                <a:latin typeface="微軟正黑體" pitchFamily="34" charset="-120"/>
                <a:ea typeface="微軟正黑體" pitchFamily="34" charset="-120"/>
              </a:rPr>
              <a:t>件、經濟部</a:t>
            </a:r>
            <a:r>
              <a:rPr kumimoji="0" lang="en-US" altLang="zh-TW" sz="2400" b="1" dirty="0" smtClean="0">
                <a:latin typeface="微軟正黑體" pitchFamily="34" charset="-120"/>
                <a:ea typeface="微軟正黑體" pitchFamily="34" charset="-120"/>
              </a:rPr>
              <a:t>17</a:t>
            </a:r>
            <a:r>
              <a:rPr kumimoji="0" lang="zh-TW" altLang="en-US" sz="2400" b="1" dirty="0" smtClean="0">
                <a:latin typeface="微軟正黑體" pitchFamily="34" charset="-120"/>
                <a:ea typeface="微軟正黑體" pitchFamily="34" charset="-120"/>
              </a:rPr>
              <a:t>件及內政部</a:t>
            </a:r>
            <a:r>
              <a:rPr kumimoji="0" lang="en-US" altLang="zh-TW" sz="2400" b="1" dirty="0" smtClean="0">
                <a:latin typeface="微軟正黑體" pitchFamily="34" charset="-120"/>
                <a:ea typeface="微軟正黑體" pitchFamily="34" charset="-120"/>
              </a:rPr>
              <a:t>11</a:t>
            </a:r>
            <a:r>
              <a:rPr kumimoji="0" lang="zh-TW" altLang="en-US" sz="2400" b="1" dirty="0" smtClean="0">
                <a:latin typeface="微軟正黑體" pitchFamily="34" charset="-120"/>
                <a:ea typeface="微軟正黑體" pitchFamily="34" charset="-120"/>
              </a:rPr>
              <a:t>件工程後，已媒合需協助量，將持續滾動檢討，落實使用</a:t>
            </a:r>
            <a:r>
              <a:rPr lang="zh-TW" altLang="en-US" sz="2400" b="1" dirty="0" smtClean="0">
                <a:latin typeface="微軟正黑體" pitchFamily="34" charset="-120"/>
                <a:ea typeface="微軟正黑體" pitchFamily="34" charset="-120"/>
              </a:rPr>
              <a:t>。</a:t>
            </a:r>
            <a:endParaRPr lang="en-US" altLang="zh-TW" sz="2400" b="1" dirty="0" smtClean="0">
              <a:latin typeface="微軟正黑體" pitchFamily="34" charset="-120"/>
              <a:ea typeface="微軟正黑體" pitchFamily="34" charset="-120"/>
            </a:endParaRPr>
          </a:p>
        </p:txBody>
      </p:sp>
      <p:sp>
        <p:nvSpPr>
          <p:cNvPr id="9" name="圓角矩形 8"/>
          <p:cNvSpPr/>
          <p:nvPr/>
        </p:nvSpPr>
        <p:spPr>
          <a:xfrm>
            <a:off x="179512" y="1268760"/>
            <a:ext cx="5112568" cy="574675"/>
          </a:xfrm>
          <a:prstGeom prst="roundRect">
            <a:avLst/>
          </a:prstGeom>
          <a:solidFill>
            <a:schemeClr val="accent3">
              <a:lumMod val="50000"/>
            </a:schemeClr>
          </a:solidFill>
          <a:ln>
            <a:noFill/>
          </a:ln>
        </p:spPr>
        <p:style>
          <a:lnRef idx="1">
            <a:schemeClr val="accent5"/>
          </a:lnRef>
          <a:fillRef idx="3">
            <a:schemeClr val="accent5"/>
          </a:fillRef>
          <a:effectRef idx="2">
            <a:schemeClr val="accent5"/>
          </a:effectRef>
          <a:fontRef idx="minor">
            <a:schemeClr val="lt1"/>
          </a:fontRef>
        </p:style>
        <p:txBody>
          <a:bodyPr anchor="ctr"/>
          <a:lstStyle/>
          <a:p>
            <a:pPr fontAlgn="auto">
              <a:spcBef>
                <a:spcPts val="0"/>
              </a:spcBef>
              <a:spcAft>
                <a:spcPts val="0"/>
              </a:spcAft>
              <a:defRPr/>
            </a:pPr>
            <a:r>
              <a:rPr kumimoji="0" lang="zh-TW" altLang="en-US" sz="2800" b="1" dirty="0" smtClean="0">
                <a:solidFill>
                  <a:schemeClr val="bg1"/>
                </a:solidFill>
                <a:latin typeface="微軟正黑體" panose="020B0604030504040204" pitchFamily="34" charset="-120"/>
                <a:ea typeface="微軟正黑體" panose="020B0604030504040204" pitchFamily="34" charset="-120"/>
                <a:cs typeface="Arial" panose="020B0604020202020204" pitchFamily="34" charset="0"/>
              </a:rPr>
              <a:t>焚化再生</a:t>
            </a:r>
            <a:r>
              <a:rPr kumimoji="0" lang="zh-TW" altLang="en-US" sz="2800" b="1" smtClean="0">
                <a:solidFill>
                  <a:schemeClr val="bg1"/>
                </a:solidFill>
                <a:latin typeface="微軟正黑體" panose="020B0604030504040204" pitchFamily="34" charset="-120"/>
                <a:ea typeface="微軟正黑體" panose="020B0604030504040204" pitchFamily="34" charset="-120"/>
                <a:cs typeface="Arial" panose="020B0604020202020204" pitchFamily="34" charset="0"/>
              </a:rPr>
              <a:t>粒料－工程落實使用</a:t>
            </a:r>
            <a:endParaRPr kumimoji="0" lang="zh-TW" altLang="en-US" sz="2800" b="1" dirty="0">
              <a:solidFill>
                <a:schemeClr val="bg1"/>
              </a:solidFill>
              <a:latin typeface="微軟正黑體" panose="020B0604030504040204" pitchFamily="34" charset="-120"/>
              <a:ea typeface="微軟正黑體" panose="020B0604030504040204" pitchFamily="34" charset="-120"/>
              <a:cs typeface="Arial" panose="020B0604020202020204" pitchFamily="34" charset="0"/>
            </a:endParaRPr>
          </a:p>
        </p:txBody>
      </p:sp>
      <p:graphicFrame>
        <p:nvGraphicFramePr>
          <p:cNvPr id="12" name="表格 11"/>
          <p:cNvGraphicFramePr>
            <a:graphicFrameLocks noGrp="1"/>
          </p:cNvGraphicFramePr>
          <p:nvPr>
            <p:extLst>
              <p:ext uri="{D42A27DB-BD31-4B8C-83A1-F6EECF244321}">
                <p14:modId xmlns="" xmlns:p14="http://schemas.microsoft.com/office/powerpoint/2010/main" val="900941869"/>
              </p:ext>
            </p:extLst>
          </p:nvPr>
        </p:nvGraphicFramePr>
        <p:xfrm>
          <a:off x="467544" y="3212976"/>
          <a:ext cx="8208913" cy="2987076"/>
        </p:xfrm>
        <a:graphic>
          <a:graphicData uri="http://schemas.openxmlformats.org/drawingml/2006/table">
            <a:tbl>
              <a:tblPr firstRow="1" bandRow="1">
                <a:tableStyleId>{5C22544A-7EE6-4342-B048-85BDC9FD1C3A}</a:tableStyleId>
              </a:tblPr>
              <a:tblGrid>
                <a:gridCol w="1110009"/>
                <a:gridCol w="1774726"/>
                <a:gridCol w="1774726"/>
                <a:gridCol w="1774726"/>
                <a:gridCol w="1774726"/>
              </a:tblGrid>
              <a:tr h="405284">
                <a:tc rowSpan="2">
                  <a:txBody>
                    <a:bodyPr/>
                    <a:lstStyle/>
                    <a:p>
                      <a:pPr algn="ctr"/>
                      <a:r>
                        <a:rPr lang="zh-TW" altLang="en-US" sz="2800" b="1" dirty="0" smtClean="0">
                          <a:solidFill>
                            <a:schemeClr val="bg1"/>
                          </a:solidFill>
                          <a:latin typeface="Arial" panose="020B0604020202020204" pitchFamily="34" charset="0"/>
                          <a:ea typeface="微軟正黑體" panose="020B0604030504040204" pitchFamily="34" charset="-120"/>
                          <a:cs typeface="Arial" panose="020B0604020202020204" pitchFamily="34" charset="0"/>
                        </a:rPr>
                        <a:t>部會</a:t>
                      </a:r>
                      <a:endParaRPr lang="zh-TW" altLang="en-US" sz="2800" b="1" dirty="0">
                        <a:solidFill>
                          <a:schemeClr val="bg1"/>
                        </a:solidFill>
                        <a:latin typeface="Arial" panose="020B0604020202020204" pitchFamily="34" charset="0"/>
                        <a:ea typeface="微軟正黑體" panose="020B0604030504040204" pitchFamily="34" charset="-120"/>
                        <a:cs typeface="Arial" panose="020B0604020202020204" pitchFamily="34" charset="0"/>
                      </a:endParaRPr>
                    </a:p>
                  </a:txBody>
                  <a:tcPr marL="91429" marR="91429" marT="45723" marB="45723" anchor="ctr">
                    <a:solidFill>
                      <a:schemeClr val="tx2">
                        <a:lumMod val="50000"/>
                      </a:schemeClr>
                    </a:solidFill>
                  </a:tcPr>
                </a:tc>
                <a:tc gridSpan="4">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800" b="1" kern="1200" dirty="0" smtClean="0">
                          <a:solidFill>
                            <a:srgbClr val="FFC000"/>
                          </a:solidFill>
                          <a:latin typeface="Arial" panose="020B0604020202020204" pitchFamily="34" charset="0"/>
                          <a:ea typeface="微軟正黑體" panose="020B0604030504040204" pitchFamily="34" charset="-120"/>
                          <a:cs typeface="Arial" panose="020B0604020202020204" pitchFamily="34" charset="0"/>
                        </a:rPr>
                        <a:t>焚化再生粒料</a:t>
                      </a:r>
                      <a:r>
                        <a:rPr lang="zh-TW" altLang="en-US" sz="1800" b="1" kern="1200" dirty="0" smtClean="0">
                          <a:solidFill>
                            <a:schemeClr val="lt1"/>
                          </a:solidFill>
                          <a:latin typeface="Arial" panose="020B0604020202020204" pitchFamily="34" charset="0"/>
                          <a:ea typeface="微軟正黑體" panose="020B0604030504040204" pitchFamily="34" charset="-120"/>
                          <a:cs typeface="Arial" panose="020B0604020202020204" pitchFamily="34" charset="0"/>
                        </a:rPr>
                        <a:t>使用情形</a:t>
                      </a:r>
                      <a:r>
                        <a:rPr lang="en-US" altLang="zh-TW" sz="1800" b="1" kern="1200" dirty="0" smtClean="0">
                          <a:solidFill>
                            <a:schemeClr val="lt1"/>
                          </a:solidFill>
                          <a:latin typeface="Arial" panose="020B0604020202020204" pitchFamily="34" charset="0"/>
                          <a:ea typeface="微軟正黑體" panose="020B0604030504040204" pitchFamily="34" charset="-120"/>
                          <a:cs typeface="Arial" panose="020B0604020202020204" pitchFamily="34" charset="0"/>
                        </a:rPr>
                        <a:t>(</a:t>
                      </a:r>
                      <a:r>
                        <a:rPr lang="zh-TW" altLang="en-US" sz="1800" b="1" kern="1200" dirty="0" smtClean="0">
                          <a:solidFill>
                            <a:schemeClr val="lt1"/>
                          </a:solidFill>
                          <a:latin typeface="Arial" panose="020B0604020202020204" pitchFamily="34" charset="0"/>
                          <a:ea typeface="微軟正黑體" panose="020B0604030504040204" pitchFamily="34" charset="-120"/>
                          <a:cs typeface="Arial" panose="020B0604020202020204" pitchFamily="34" charset="0"/>
                        </a:rPr>
                        <a:t>高雄、臺南</a:t>
                      </a:r>
                      <a:r>
                        <a:rPr lang="en-US" altLang="zh-TW" sz="1800" b="1" kern="1200" dirty="0" smtClean="0">
                          <a:solidFill>
                            <a:schemeClr val="lt1"/>
                          </a:solidFill>
                          <a:latin typeface="Arial" panose="020B0604020202020204" pitchFamily="34" charset="0"/>
                          <a:ea typeface="微軟正黑體" panose="020B0604030504040204" pitchFamily="34" charset="-120"/>
                          <a:cs typeface="Arial" panose="020B0604020202020204" pitchFamily="34" charset="0"/>
                        </a:rPr>
                        <a:t>)</a:t>
                      </a:r>
                      <a:endParaRPr lang="zh-TW" altLang="en-US" sz="2000" b="1" kern="1200" dirty="0" smtClean="0">
                        <a:solidFill>
                          <a:schemeClr val="lt1"/>
                        </a:solidFill>
                        <a:latin typeface="Arial" panose="020B0604020202020204" pitchFamily="34" charset="0"/>
                        <a:ea typeface="微軟正黑體" panose="020B0604030504040204" pitchFamily="34" charset="-120"/>
                        <a:cs typeface="Arial" panose="020B0604020202020204" pitchFamily="34" charset="0"/>
                      </a:endParaRPr>
                    </a:p>
                  </a:txBody>
                  <a:tcPr marL="91429" marR="91429" marT="45723" marB="45723" anchor="ctr">
                    <a:solidFill>
                      <a:schemeClr val="tx2">
                        <a:lumMod val="50000"/>
                      </a:schemeClr>
                    </a:solidFill>
                  </a:tcPr>
                </a:tc>
                <a:tc hMerge="1">
                  <a:txBody>
                    <a:bodyPr/>
                    <a:lstStyle/>
                    <a:p>
                      <a:endParaRPr lang="zh-TW" altLang="en-US"/>
                    </a:p>
                  </a:txBody>
                  <a:tcPr/>
                </a:tc>
                <a:tc hMerge="1">
                  <a:txBody>
                    <a:bodyPr/>
                    <a:lstStyle/>
                    <a:p>
                      <a:endParaRPr lang="zh-TW" altLang="en-US"/>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sz="2400" b="1" kern="1200" dirty="0" smtClean="0">
                        <a:solidFill>
                          <a:schemeClr val="lt1"/>
                        </a:solidFill>
                        <a:latin typeface="Arial" panose="020B0604020202020204" pitchFamily="34" charset="0"/>
                        <a:ea typeface="微軟正黑體" panose="020B0604030504040204" pitchFamily="34" charset="-120"/>
                        <a:cs typeface="Arial" panose="020B0604020202020204" pitchFamily="34" charset="0"/>
                      </a:endParaRPr>
                    </a:p>
                  </a:txBody>
                  <a:tcPr marL="91429" marR="91429" marT="45723" marB="45723" anchor="ctr">
                    <a:solidFill>
                      <a:schemeClr val="tx2">
                        <a:lumMod val="50000"/>
                      </a:schemeClr>
                    </a:solidFill>
                  </a:tcPr>
                </a:tc>
              </a:tr>
              <a:tr h="526778">
                <a:tc vMerge="1">
                  <a:txBody>
                    <a:bodyPr/>
                    <a:lstStyle/>
                    <a:p>
                      <a:pPr algn="ctr"/>
                      <a:endParaRPr lang="zh-TW" altLang="en-US" sz="1800" dirty="0">
                        <a:latin typeface="Arial" panose="020B0604020202020204" pitchFamily="34" charset="0"/>
                        <a:ea typeface="微軟正黑體" panose="020B0604030504040204" pitchFamily="34" charset="-120"/>
                        <a:cs typeface="Arial" panose="020B0604020202020204" pitchFamily="34" charset="0"/>
                      </a:endParaRPr>
                    </a:p>
                  </a:txBody>
                  <a:tcPr marL="91429" marR="91429" marT="45723" marB="45723" anchor="ctr">
                    <a:solidFill>
                      <a:schemeClr val="bg2">
                        <a:lumMod val="7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800" b="1" dirty="0" smtClean="0">
                          <a:latin typeface="Arial" panose="020B0604020202020204" pitchFamily="34" charset="0"/>
                          <a:ea typeface="微軟正黑體" panose="020B0604030504040204" pitchFamily="34" charset="-120"/>
                          <a:cs typeface="Arial" panose="020B0604020202020204" pitchFamily="34" charset="0"/>
                        </a:rPr>
                        <a:t>分配需協助量</a:t>
                      </a:r>
                      <a:endParaRPr lang="zh-TW" altLang="en-US" sz="1800" b="1" dirty="0">
                        <a:latin typeface="Arial" panose="020B0604020202020204" pitchFamily="34" charset="0"/>
                        <a:ea typeface="微軟正黑體" panose="020B0604030504040204" pitchFamily="34" charset="-120"/>
                        <a:cs typeface="Arial" panose="020B0604020202020204" pitchFamily="34" charset="0"/>
                      </a:endParaRPr>
                    </a:p>
                  </a:txBody>
                  <a:tcPr marL="91429" marR="91429" marT="45723" marB="45723" anchor="ctr">
                    <a:solidFill>
                      <a:schemeClr val="bg2">
                        <a:lumMod val="75000"/>
                      </a:schemeClr>
                    </a:solidFill>
                  </a:tcPr>
                </a:tc>
                <a:tc>
                  <a:txBody>
                    <a:bodyPr/>
                    <a:lstStyle/>
                    <a:p>
                      <a:pPr algn="ctr"/>
                      <a:r>
                        <a:rPr lang="zh-TW" altLang="en-US" sz="1800" b="1" dirty="0" smtClean="0">
                          <a:latin typeface="Arial" panose="020B0604020202020204" pitchFamily="34" charset="0"/>
                          <a:ea typeface="微軟正黑體" panose="020B0604030504040204" pitchFamily="34" charset="-120"/>
                          <a:cs typeface="Arial" panose="020B0604020202020204" pitchFamily="34" charset="0"/>
                        </a:rPr>
                        <a:t>盤點預計</a:t>
                      </a:r>
                      <a:endParaRPr lang="en-US" altLang="zh-TW" sz="1800" b="1" dirty="0" smtClean="0">
                        <a:latin typeface="Arial" panose="020B0604020202020204" pitchFamily="34" charset="0"/>
                        <a:ea typeface="微軟正黑體" panose="020B0604030504040204" pitchFamily="34" charset="-120"/>
                        <a:cs typeface="Arial" panose="020B0604020202020204" pitchFamily="34" charset="0"/>
                      </a:endParaRPr>
                    </a:p>
                    <a:p>
                      <a:pPr algn="ctr"/>
                      <a:r>
                        <a:rPr lang="zh-TW" altLang="en-US" sz="1800" b="1" dirty="0" smtClean="0">
                          <a:latin typeface="Arial" panose="020B0604020202020204" pitchFamily="34" charset="0"/>
                          <a:ea typeface="微軟正黑體" panose="020B0604030504040204" pitchFamily="34" charset="-120"/>
                          <a:cs typeface="Arial" panose="020B0604020202020204" pitchFamily="34" charset="0"/>
                        </a:rPr>
                        <a:t>總使用量</a:t>
                      </a:r>
                      <a:r>
                        <a:rPr lang="en-US" altLang="zh-TW" sz="1800" b="1" dirty="0" smtClean="0">
                          <a:latin typeface="Arial" panose="020B0604020202020204" pitchFamily="34" charset="0"/>
                          <a:ea typeface="微軟正黑體" panose="020B0604030504040204" pitchFamily="34" charset="-120"/>
                          <a:cs typeface="Arial" panose="020B0604020202020204" pitchFamily="34" charset="0"/>
                        </a:rPr>
                        <a:t>(A+B)</a:t>
                      </a:r>
                      <a:endParaRPr lang="zh-TW" altLang="en-US" sz="1800" b="1" dirty="0">
                        <a:latin typeface="Arial" panose="020B0604020202020204" pitchFamily="34" charset="0"/>
                        <a:ea typeface="微軟正黑體" panose="020B0604030504040204" pitchFamily="34" charset="-120"/>
                        <a:cs typeface="Arial" panose="020B0604020202020204" pitchFamily="34" charset="0"/>
                      </a:endParaRPr>
                    </a:p>
                  </a:txBody>
                  <a:tcPr marL="91429" marR="91429" marT="45723" marB="45723" anchor="ctr">
                    <a:solidFill>
                      <a:schemeClr val="bg2">
                        <a:lumMod val="75000"/>
                      </a:schemeClr>
                    </a:solidFill>
                  </a:tcPr>
                </a:tc>
                <a:tc>
                  <a:txBody>
                    <a:bodyPr/>
                    <a:lstStyle/>
                    <a:p>
                      <a:pPr algn="ctr"/>
                      <a:r>
                        <a:rPr lang="en-US" altLang="zh-TW" sz="1800" b="1" dirty="0" smtClean="0">
                          <a:latin typeface="Arial" panose="020B0604020202020204" pitchFamily="34" charset="0"/>
                          <a:ea typeface="微軟正黑體" panose="020B0604030504040204" pitchFamily="34" charset="-120"/>
                          <a:cs typeface="Arial" panose="020B0604020202020204" pitchFamily="34" charset="0"/>
                        </a:rPr>
                        <a:t>106</a:t>
                      </a:r>
                      <a:r>
                        <a:rPr lang="zh-TW" altLang="en-US" sz="1800" b="1" dirty="0" smtClean="0">
                          <a:latin typeface="Arial" panose="020B0604020202020204" pitchFamily="34" charset="0"/>
                          <a:ea typeface="微軟正黑體" panose="020B0604030504040204" pitchFamily="34" charset="-120"/>
                          <a:cs typeface="Arial" panose="020B0604020202020204" pitchFamily="34" charset="0"/>
                        </a:rPr>
                        <a:t>年</a:t>
                      </a:r>
                      <a:endParaRPr lang="en-US" altLang="zh-TW" sz="1800" b="1" dirty="0" smtClean="0">
                        <a:latin typeface="Arial" panose="020B0604020202020204" pitchFamily="34" charset="0"/>
                        <a:ea typeface="微軟正黑體" panose="020B0604030504040204" pitchFamily="34" charset="-120"/>
                        <a:cs typeface="Arial" panose="020B0604020202020204" pitchFamily="34" charset="0"/>
                      </a:endParaRPr>
                    </a:p>
                    <a:p>
                      <a:pPr algn="ctr"/>
                      <a:r>
                        <a:rPr lang="zh-TW" altLang="en-US" sz="1800" b="1" dirty="0" smtClean="0">
                          <a:latin typeface="Arial" panose="020B0604020202020204" pitchFamily="34" charset="0"/>
                          <a:ea typeface="微軟正黑體" panose="020B0604030504040204" pitchFamily="34" charset="-120"/>
                          <a:cs typeface="Arial" panose="020B0604020202020204" pitchFamily="34" charset="0"/>
                        </a:rPr>
                        <a:t>實際使用量</a:t>
                      </a:r>
                      <a:r>
                        <a:rPr lang="en-US" altLang="zh-TW" sz="1800" b="1" dirty="0" smtClean="0">
                          <a:latin typeface="Arial" panose="020B0604020202020204" pitchFamily="34" charset="0"/>
                          <a:ea typeface="微軟正黑體" panose="020B0604030504040204" pitchFamily="34" charset="-120"/>
                          <a:cs typeface="Arial" panose="020B0604020202020204" pitchFamily="34" charset="0"/>
                        </a:rPr>
                        <a:t>(A)</a:t>
                      </a:r>
                      <a:endParaRPr lang="zh-TW" altLang="en-US" sz="1800" b="1" dirty="0">
                        <a:latin typeface="Arial" panose="020B0604020202020204" pitchFamily="34" charset="0"/>
                        <a:ea typeface="微軟正黑體" panose="020B0604030504040204" pitchFamily="34" charset="-120"/>
                        <a:cs typeface="Arial" panose="020B0604020202020204" pitchFamily="34" charset="0"/>
                      </a:endParaRPr>
                    </a:p>
                  </a:txBody>
                  <a:tcPr marL="91429" marR="91429" marT="45723" marB="45723" anchor="ctr">
                    <a:solidFill>
                      <a:schemeClr val="bg2">
                        <a:lumMod val="75000"/>
                      </a:schemeClr>
                    </a:solidFill>
                  </a:tcPr>
                </a:tc>
                <a:tc>
                  <a:txBody>
                    <a:bodyPr/>
                    <a:lstStyle/>
                    <a:p>
                      <a:pPr algn="ctr"/>
                      <a:r>
                        <a:rPr lang="en-US" altLang="zh-TW" sz="1800" b="1" dirty="0" smtClean="0">
                          <a:latin typeface="Arial" panose="020B0604020202020204" pitchFamily="34" charset="0"/>
                          <a:ea typeface="微軟正黑體" panose="020B0604030504040204" pitchFamily="34" charset="-120"/>
                          <a:cs typeface="Arial" panose="020B0604020202020204" pitchFamily="34" charset="0"/>
                        </a:rPr>
                        <a:t>107</a:t>
                      </a:r>
                      <a:r>
                        <a:rPr lang="zh-TW" altLang="en-US" sz="1800" b="1" dirty="0" smtClean="0">
                          <a:latin typeface="Arial" panose="020B0604020202020204" pitchFamily="34" charset="0"/>
                          <a:ea typeface="微軟正黑體" panose="020B0604030504040204" pitchFamily="34" charset="-120"/>
                          <a:cs typeface="Arial" panose="020B0604020202020204" pitchFamily="34" charset="0"/>
                        </a:rPr>
                        <a:t>年</a:t>
                      </a:r>
                      <a:endParaRPr lang="en-US" altLang="zh-TW" sz="1800" b="1" dirty="0" smtClean="0">
                        <a:latin typeface="Arial" panose="020B0604020202020204" pitchFamily="34" charset="0"/>
                        <a:ea typeface="微軟正黑體" panose="020B0604030504040204" pitchFamily="34" charset="-120"/>
                        <a:cs typeface="Arial" panose="020B0604020202020204" pitchFamily="34" charset="0"/>
                      </a:endParaRPr>
                    </a:p>
                    <a:p>
                      <a:pPr algn="ctr"/>
                      <a:r>
                        <a:rPr lang="zh-TW" altLang="en-US" sz="1800" b="1" dirty="0" smtClean="0">
                          <a:latin typeface="Arial" panose="020B0604020202020204" pitchFamily="34" charset="0"/>
                          <a:ea typeface="微軟正黑體" panose="020B0604030504040204" pitchFamily="34" charset="-120"/>
                          <a:cs typeface="Arial" panose="020B0604020202020204" pitchFamily="34" charset="0"/>
                        </a:rPr>
                        <a:t>預估使用量</a:t>
                      </a:r>
                      <a:r>
                        <a:rPr lang="en-US" altLang="zh-TW" sz="1800" b="1" dirty="0" smtClean="0">
                          <a:latin typeface="Arial" panose="020B0604020202020204" pitchFamily="34" charset="0"/>
                          <a:ea typeface="微軟正黑體" panose="020B0604030504040204" pitchFamily="34" charset="-120"/>
                          <a:cs typeface="Arial" panose="020B0604020202020204" pitchFamily="34" charset="0"/>
                        </a:rPr>
                        <a:t>(B)</a:t>
                      </a:r>
                      <a:endParaRPr lang="zh-TW" altLang="en-US" sz="1800" b="1" dirty="0">
                        <a:latin typeface="Arial" panose="020B0604020202020204" pitchFamily="34" charset="0"/>
                        <a:ea typeface="微軟正黑體" panose="020B0604030504040204" pitchFamily="34" charset="-120"/>
                        <a:cs typeface="Arial" panose="020B0604020202020204" pitchFamily="34" charset="0"/>
                      </a:endParaRPr>
                    </a:p>
                  </a:txBody>
                  <a:tcPr marL="91429" marR="91429" marT="45723" marB="45723" anchor="ctr">
                    <a:solidFill>
                      <a:schemeClr val="bg2">
                        <a:lumMod val="75000"/>
                      </a:schemeClr>
                    </a:solidFill>
                  </a:tcPr>
                </a:tc>
              </a:tr>
              <a:tr h="326102">
                <a:tc>
                  <a:txBody>
                    <a:bodyPr/>
                    <a:lstStyle/>
                    <a:p>
                      <a:pPr algn="ctr"/>
                      <a:r>
                        <a:rPr lang="zh-TW" altLang="en-US" sz="2400" b="1" dirty="0" smtClean="0">
                          <a:latin typeface="Arial" panose="020B0604020202020204" pitchFamily="34" charset="0"/>
                          <a:ea typeface="微軟正黑體" panose="020B0604030504040204" pitchFamily="34" charset="-120"/>
                          <a:cs typeface="Arial" panose="020B0604020202020204" pitchFamily="34" charset="0"/>
                        </a:rPr>
                        <a:t>交通部</a:t>
                      </a:r>
                      <a:endParaRPr lang="zh-TW" altLang="en-US" sz="2400" b="1" dirty="0">
                        <a:latin typeface="Arial" panose="020B0604020202020204" pitchFamily="34" charset="0"/>
                        <a:ea typeface="微軟正黑體" panose="020B0604030504040204" pitchFamily="34" charset="-120"/>
                        <a:cs typeface="Arial" panose="020B0604020202020204" pitchFamily="34" charset="0"/>
                      </a:endParaRPr>
                    </a:p>
                  </a:txBody>
                  <a:tcPr marL="91429" marR="91429" marT="45723" marB="45723" anchor="ctr"/>
                </a:tc>
                <a:tc>
                  <a:txBody>
                    <a:bodyPr/>
                    <a:lstStyle/>
                    <a:p>
                      <a:pPr algn="ctr"/>
                      <a:r>
                        <a:rPr lang="en-US" altLang="zh-TW" sz="2400" b="1" dirty="0" smtClean="0">
                          <a:solidFill>
                            <a:schemeClr val="tx1"/>
                          </a:solidFill>
                          <a:latin typeface="Arial" panose="020B0604020202020204" pitchFamily="34" charset="0"/>
                          <a:ea typeface="微軟正黑體" panose="020B0604030504040204" pitchFamily="34" charset="-120"/>
                          <a:cs typeface="Arial" panose="020B0604020202020204" pitchFamily="34" charset="0"/>
                        </a:rPr>
                        <a:t>9.08</a:t>
                      </a:r>
                      <a:endParaRPr lang="zh-TW" altLang="en-US" sz="2400" b="1" dirty="0">
                        <a:solidFill>
                          <a:schemeClr val="tx1"/>
                        </a:solidFill>
                        <a:latin typeface="Arial" panose="020B0604020202020204" pitchFamily="34" charset="0"/>
                        <a:ea typeface="微軟正黑體" panose="020B0604030504040204" pitchFamily="34" charset="-120"/>
                        <a:cs typeface="Arial" panose="020B0604020202020204" pitchFamily="34" charset="0"/>
                      </a:endParaRPr>
                    </a:p>
                  </a:txBody>
                  <a:tcPr marL="91429" marR="91429" marT="45723" marB="45723" anchor="ct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zh-TW" sz="2400" b="1" kern="1200" smtClean="0">
                          <a:solidFill>
                            <a:schemeClr val="tx1"/>
                          </a:solidFill>
                          <a:latin typeface="Arial" panose="020B0604020202020204" pitchFamily="34" charset="0"/>
                          <a:ea typeface="微軟正黑體" panose="020B0604030504040204" pitchFamily="34" charset="-120"/>
                          <a:cs typeface="Arial" panose="020B0604020202020204" pitchFamily="34" charset="0"/>
                        </a:rPr>
                        <a:t>9.08</a:t>
                      </a:r>
                      <a:endParaRPr lang="zh-TW" altLang="en-US" sz="2400" b="1" kern="1200" dirty="0" smtClean="0">
                        <a:solidFill>
                          <a:schemeClr val="tx1"/>
                        </a:solidFill>
                        <a:latin typeface="Arial" panose="020B0604020202020204" pitchFamily="34" charset="0"/>
                        <a:ea typeface="微軟正黑體" panose="020B0604030504040204" pitchFamily="34" charset="-120"/>
                        <a:cs typeface="Arial" panose="020B0604020202020204" pitchFamily="34" charset="0"/>
                      </a:endParaRPr>
                    </a:p>
                  </a:txBody>
                  <a:tcPr marL="91432" marR="91432" marT="45721" marB="45721"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altLang="zh-TW" sz="2400" b="1" kern="1200" dirty="0" smtClean="0">
                          <a:solidFill>
                            <a:schemeClr val="tx1"/>
                          </a:solidFill>
                          <a:latin typeface="Arial" panose="020B0604020202020204" pitchFamily="34" charset="0"/>
                          <a:ea typeface="微軟正黑體" panose="020B0604030504040204" pitchFamily="34" charset="-120"/>
                          <a:cs typeface="Arial" panose="020B0604020202020204" pitchFamily="34" charset="0"/>
                        </a:rPr>
                        <a:t>0.05</a:t>
                      </a:r>
                      <a:endParaRPr lang="zh-TW" altLang="en-US" sz="2400" b="1" kern="1200" dirty="0" smtClean="0">
                        <a:solidFill>
                          <a:schemeClr val="tx1"/>
                        </a:solidFill>
                        <a:latin typeface="Arial" panose="020B0604020202020204" pitchFamily="34" charset="0"/>
                        <a:ea typeface="微軟正黑體" panose="020B0604030504040204" pitchFamily="34" charset="-120"/>
                        <a:cs typeface="Arial" panose="020B0604020202020204" pitchFamily="34" charset="0"/>
                      </a:endParaRPr>
                    </a:p>
                  </a:txBody>
                  <a:tcPr marL="91432" marR="91432" marT="45721" marB="45721"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altLang="zh-TW" sz="2400" b="1" kern="1200" dirty="0" smtClean="0">
                          <a:solidFill>
                            <a:schemeClr val="tx1"/>
                          </a:solidFill>
                          <a:latin typeface="Arial" panose="020B0604020202020204" pitchFamily="34" charset="0"/>
                          <a:ea typeface="微軟正黑體" panose="020B0604030504040204" pitchFamily="34" charset="-120"/>
                          <a:cs typeface="Arial" panose="020B0604020202020204" pitchFamily="34" charset="0"/>
                        </a:rPr>
                        <a:t>9.03</a:t>
                      </a:r>
                      <a:endParaRPr lang="zh-TW" altLang="en-US" sz="2400" b="1" kern="1200" dirty="0" smtClean="0">
                        <a:solidFill>
                          <a:schemeClr val="tx1"/>
                        </a:solidFill>
                        <a:latin typeface="Arial" panose="020B0604020202020204" pitchFamily="34" charset="0"/>
                        <a:ea typeface="微軟正黑體" panose="020B0604030504040204" pitchFamily="34" charset="-120"/>
                        <a:cs typeface="Arial" panose="020B0604020202020204" pitchFamily="34" charset="0"/>
                      </a:endParaRPr>
                    </a:p>
                  </a:txBody>
                  <a:tcPr marL="91432" marR="91432" marT="45721" marB="45721" anchor="ctr" horzOverflow="overflow"/>
                </a:tc>
              </a:tr>
              <a:tr h="326102">
                <a:tc>
                  <a:txBody>
                    <a:bodyPr/>
                    <a:lstStyle/>
                    <a:p>
                      <a:pPr algn="ctr"/>
                      <a:r>
                        <a:rPr lang="zh-TW" altLang="en-US" sz="2400" b="1" dirty="0" smtClean="0">
                          <a:latin typeface="Arial" panose="020B0604020202020204" pitchFamily="34" charset="0"/>
                          <a:ea typeface="微軟正黑體" panose="020B0604030504040204" pitchFamily="34" charset="-120"/>
                          <a:cs typeface="Arial" panose="020B0604020202020204" pitchFamily="34" charset="0"/>
                        </a:rPr>
                        <a:t>內政部</a:t>
                      </a:r>
                      <a:endParaRPr lang="zh-TW" altLang="en-US" sz="2400" b="1" dirty="0">
                        <a:latin typeface="Arial" panose="020B0604020202020204" pitchFamily="34" charset="0"/>
                        <a:ea typeface="微軟正黑體" panose="020B0604030504040204" pitchFamily="34" charset="-120"/>
                        <a:cs typeface="Arial" panose="020B0604020202020204" pitchFamily="34" charset="0"/>
                      </a:endParaRPr>
                    </a:p>
                  </a:txBody>
                  <a:tcPr marL="91429" marR="91429" marT="45723" marB="45723" anchor="ctr"/>
                </a:tc>
                <a:tc>
                  <a:txBody>
                    <a:bodyPr/>
                    <a:lstStyle/>
                    <a:p>
                      <a:pPr algn="ctr"/>
                      <a:r>
                        <a:rPr lang="en-US" altLang="zh-TW" sz="2400" b="1" dirty="0" smtClean="0">
                          <a:latin typeface="Arial" panose="020B0604020202020204" pitchFamily="34" charset="0"/>
                          <a:ea typeface="微軟正黑體" panose="020B0604030504040204" pitchFamily="34" charset="-120"/>
                          <a:cs typeface="Arial" panose="020B0604020202020204" pitchFamily="34" charset="0"/>
                        </a:rPr>
                        <a:t>0.36</a:t>
                      </a:r>
                      <a:endParaRPr lang="zh-TW" altLang="en-US" sz="2400" b="1" dirty="0">
                        <a:latin typeface="Arial" panose="020B0604020202020204" pitchFamily="34" charset="0"/>
                        <a:ea typeface="微軟正黑體" panose="020B0604030504040204" pitchFamily="34" charset="-120"/>
                        <a:cs typeface="Arial" panose="020B0604020202020204" pitchFamily="34" charset="0"/>
                      </a:endParaRPr>
                    </a:p>
                  </a:txBody>
                  <a:tcPr marL="91429" marR="91429" marT="45723" marB="45723" anchor="ct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altLang="zh-TW" sz="24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rPr>
                        <a:t>0.41</a:t>
                      </a:r>
                    </a:p>
                  </a:txBody>
                  <a:tcPr marL="91432" marR="91432" marT="45721" marB="45721"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altLang="zh-TW" sz="24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rPr>
                        <a:t>0.03</a:t>
                      </a:r>
                    </a:p>
                  </a:txBody>
                  <a:tcPr marL="91432" marR="91432" marT="45721" marB="45721"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altLang="zh-TW" sz="24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rPr>
                        <a:t>0.38</a:t>
                      </a:r>
                    </a:p>
                  </a:txBody>
                  <a:tcPr marL="91432" marR="91432" marT="45721" marB="45721" anchor="ctr" horzOverflow="overflow"/>
                </a:tc>
              </a:tr>
              <a:tr h="326102">
                <a:tc>
                  <a:txBody>
                    <a:bodyPr/>
                    <a:lstStyle/>
                    <a:p>
                      <a:pPr algn="ctr"/>
                      <a:r>
                        <a:rPr lang="zh-TW" altLang="en-US" sz="2400" b="1" dirty="0" smtClean="0">
                          <a:latin typeface="Arial" panose="020B0604020202020204" pitchFamily="34" charset="0"/>
                          <a:ea typeface="微軟正黑體" panose="020B0604030504040204" pitchFamily="34" charset="-120"/>
                          <a:cs typeface="Arial" panose="020B0604020202020204" pitchFamily="34" charset="0"/>
                        </a:rPr>
                        <a:t>經濟部</a:t>
                      </a:r>
                      <a:endParaRPr lang="zh-TW" altLang="en-US" sz="2400" b="1" dirty="0">
                        <a:latin typeface="Arial" panose="020B0604020202020204" pitchFamily="34" charset="0"/>
                        <a:ea typeface="微軟正黑體" panose="020B0604030504040204" pitchFamily="34" charset="-120"/>
                        <a:cs typeface="Arial" panose="020B0604020202020204" pitchFamily="34" charset="0"/>
                      </a:endParaRPr>
                    </a:p>
                  </a:txBody>
                  <a:tcPr marL="91429" marR="91429" marT="45723" marB="45723" anchor="ctr"/>
                </a:tc>
                <a:tc>
                  <a:txBody>
                    <a:bodyPr/>
                    <a:lstStyle/>
                    <a:p>
                      <a:pPr algn="ctr"/>
                      <a:r>
                        <a:rPr lang="en-US" altLang="zh-TW" sz="2400" b="1" dirty="0" smtClean="0">
                          <a:latin typeface="Arial" panose="020B0604020202020204" pitchFamily="34" charset="0"/>
                          <a:ea typeface="微軟正黑體" panose="020B0604030504040204" pitchFamily="34" charset="-120"/>
                          <a:cs typeface="Arial" panose="020B0604020202020204" pitchFamily="34" charset="0"/>
                        </a:rPr>
                        <a:t>3.89</a:t>
                      </a:r>
                      <a:endParaRPr lang="zh-TW" altLang="en-US" sz="2400" b="1" dirty="0">
                        <a:latin typeface="Arial" panose="020B0604020202020204" pitchFamily="34" charset="0"/>
                        <a:ea typeface="微軟正黑體" panose="020B0604030504040204" pitchFamily="34" charset="-120"/>
                        <a:cs typeface="Arial" panose="020B0604020202020204" pitchFamily="34" charset="0"/>
                      </a:endParaRPr>
                    </a:p>
                  </a:txBody>
                  <a:tcPr marL="91429" marR="91429" marT="45723" marB="45723" anchor="ct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altLang="zh-TW" sz="24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rPr>
                        <a:t>3.91</a:t>
                      </a:r>
                      <a:endParaRPr lang="zh-TW" altLang="en-US" sz="24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endParaRPr>
                    </a:p>
                  </a:txBody>
                  <a:tcPr marL="91432" marR="91432" marT="45721" marB="45721"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altLang="zh-TW" sz="24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rPr>
                        <a:t>0.88</a:t>
                      </a:r>
                      <a:endParaRPr lang="zh-TW" altLang="en-US" sz="24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endParaRPr>
                    </a:p>
                  </a:txBody>
                  <a:tcPr marL="91432" marR="91432" marT="45721" marB="45721"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altLang="zh-TW" sz="24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rPr>
                        <a:t>3.03</a:t>
                      </a:r>
                      <a:endParaRPr lang="zh-TW" altLang="en-US" sz="24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endParaRPr>
                    </a:p>
                  </a:txBody>
                  <a:tcPr marL="91432" marR="91432" marT="45721" marB="45721" anchor="ctr" horzOverflow="overflow"/>
                </a:tc>
              </a:tr>
              <a:tr h="326102">
                <a:tc>
                  <a:txBody>
                    <a:bodyPr/>
                    <a:lstStyle/>
                    <a:p>
                      <a:pPr algn="ctr"/>
                      <a:r>
                        <a:rPr lang="zh-TW" altLang="en-US" sz="2400" b="1" dirty="0" smtClean="0">
                          <a:latin typeface="Arial" panose="020B0604020202020204" pitchFamily="34" charset="0"/>
                          <a:ea typeface="微軟正黑體" panose="020B0604030504040204" pitchFamily="34" charset="-120"/>
                          <a:cs typeface="Arial" panose="020B0604020202020204" pitchFamily="34" charset="0"/>
                        </a:rPr>
                        <a:t>合計</a:t>
                      </a:r>
                      <a:endParaRPr lang="zh-TW" altLang="en-US" sz="2400" b="1" dirty="0">
                        <a:latin typeface="Arial" panose="020B0604020202020204" pitchFamily="34" charset="0"/>
                        <a:ea typeface="微軟正黑體" panose="020B0604030504040204" pitchFamily="34" charset="-120"/>
                        <a:cs typeface="Arial" panose="020B0604020202020204" pitchFamily="34" charset="0"/>
                      </a:endParaRPr>
                    </a:p>
                  </a:txBody>
                  <a:tcPr marL="91429" marR="91429" marT="45723" marB="45723" anchor="ctr">
                    <a:solidFill>
                      <a:srgbClr val="FFCC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altLang="zh-TW" sz="24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rPr>
                        <a:t>13.33</a:t>
                      </a:r>
                      <a:endParaRPr lang="zh-TW" altLang="en-US" sz="24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endParaRPr>
                    </a:p>
                  </a:txBody>
                  <a:tcPr marL="91432" marR="91432" marT="45721" marB="45721" anchor="ctr" horzOverflow="overflow">
                    <a:solidFill>
                      <a:srgbClr val="FFCC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altLang="zh-TW" sz="24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rPr>
                        <a:t>13.40</a:t>
                      </a:r>
                      <a:endParaRPr lang="zh-TW" altLang="en-US" sz="24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endParaRPr>
                    </a:p>
                  </a:txBody>
                  <a:tcPr marL="91432" marR="91432" marT="45721" marB="45721" anchor="ctr" horzOverflow="overflow">
                    <a:solidFill>
                      <a:srgbClr val="FFCC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altLang="zh-TW" sz="24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rPr>
                        <a:t>0.96</a:t>
                      </a:r>
                      <a:endParaRPr lang="zh-TW" altLang="en-US" sz="24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endParaRPr>
                    </a:p>
                  </a:txBody>
                  <a:tcPr marL="91432" marR="91432" marT="45721" marB="45721" anchor="ctr" horzOverflow="overflow">
                    <a:solidFill>
                      <a:srgbClr val="FFCC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altLang="zh-TW" sz="24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rPr>
                        <a:t>12.44</a:t>
                      </a:r>
                      <a:endParaRPr lang="zh-TW" altLang="en-US" sz="24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endParaRPr>
                    </a:p>
                  </a:txBody>
                  <a:tcPr marL="91432" marR="91432" marT="45721" marB="45721" anchor="ctr" horzOverflow="overflow">
                    <a:solidFill>
                      <a:srgbClr val="FFCC66"/>
                    </a:solidFill>
                  </a:tcPr>
                </a:tc>
              </a:tr>
            </a:tbl>
          </a:graphicData>
        </a:graphic>
      </p:graphicFrame>
    </p:spTree>
    <p:extLst>
      <p:ext uri="{BB962C8B-B14F-4D97-AF65-F5344CB8AC3E}">
        <p14:creationId xmlns="" xmlns:p14="http://schemas.microsoft.com/office/powerpoint/2010/main" val="102051513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字方塊 9"/>
          <p:cNvSpPr txBox="1"/>
          <p:nvPr/>
        </p:nvSpPr>
        <p:spPr>
          <a:xfrm>
            <a:off x="7164288" y="6237312"/>
            <a:ext cx="1440160" cy="338554"/>
          </a:xfrm>
          <a:prstGeom prst="rect">
            <a:avLst/>
          </a:prstGeom>
          <a:noFill/>
        </p:spPr>
        <p:txBody>
          <a:bodyPr wrap="square" rtlCol="0">
            <a:spAutoFit/>
          </a:bodyPr>
          <a:lstStyle/>
          <a:p>
            <a:pPr algn="ctr"/>
            <a:r>
              <a:rPr lang="zh-TW" altLang="en-US" sz="1600" b="1" dirty="0" smtClean="0">
                <a:latin typeface="微軟正黑體" pitchFamily="34" charset="-120"/>
                <a:ea typeface="微軟正黑體" pitchFamily="34" charset="-120"/>
              </a:rPr>
              <a:t>單位：萬噸</a:t>
            </a:r>
            <a:endParaRPr lang="zh-TW" altLang="en-US" sz="1600" b="1" dirty="0">
              <a:latin typeface="微軟正黑體" pitchFamily="34" charset="-120"/>
              <a:ea typeface="微軟正黑體" pitchFamily="34" charset="-120"/>
            </a:endParaRPr>
          </a:p>
        </p:txBody>
      </p:sp>
      <p:sp>
        <p:nvSpPr>
          <p:cNvPr id="13" name="標題 1"/>
          <p:cNvSpPr txBox="1">
            <a:spLocks/>
          </p:cNvSpPr>
          <p:nvPr/>
        </p:nvSpPr>
        <p:spPr bwMode="auto">
          <a:xfrm>
            <a:off x="179388" y="346075"/>
            <a:ext cx="8229600" cy="92233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r>
              <a:rPr kumimoji="0" lang="zh-TW" altLang="en-US" sz="4400" b="1" dirty="0" smtClean="0">
                <a:solidFill>
                  <a:srgbClr val="002060"/>
                </a:solidFill>
                <a:latin typeface="微軟正黑體" pitchFamily="34" charset="-120"/>
                <a:ea typeface="微軟正黑體" pitchFamily="34" charset="-120"/>
              </a:rPr>
              <a:t>肆、現階段工作重點</a:t>
            </a:r>
          </a:p>
        </p:txBody>
      </p:sp>
      <p:sp>
        <p:nvSpPr>
          <p:cNvPr id="8" name="文字方塊 21"/>
          <p:cNvSpPr txBox="1">
            <a:spLocks noChangeArrowheads="1"/>
          </p:cNvSpPr>
          <p:nvPr/>
        </p:nvSpPr>
        <p:spPr bwMode="auto">
          <a:xfrm>
            <a:off x="359791" y="2020081"/>
            <a:ext cx="8604697" cy="904863"/>
          </a:xfrm>
          <a:prstGeom prst="rect">
            <a:avLst/>
          </a:prstGeom>
          <a:noFill/>
          <a:ln w="9525">
            <a:noFill/>
            <a:miter lim="800000"/>
            <a:headEnd/>
            <a:tailEnd/>
          </a:ln>
        </p:spPr>
        <p:txBody>
          <a:bodyPr wrap="square">
            <a:spAutoFit/>
          </a:bodyPr>
          <a:lstStyle/>
          <a:p>
            <a:pPr algn="just">
              <a:lnSpc>
                <a:spcPct val="110000"/>
              </a:lnSpc>
            </a:pPr>
            <a:r>
              <a:rPr lang="zh-TW" altLang="en-US" sz="2400" b="1" dirty="0">
                <a:solidFill>
                  <a:srgbClr val="C00000"/>
                </a:solidFill>
                <a:latin typeface="微軟正黑體" pitchFamily="34" charset="-120"/>
                <a:ea typeface="微軟正黑體" pitchFamily="34" charset="-120"/>
              </a:rPr>
              <a:t>轉爐石</a:t>
            </a:r>
            <a:r>
              <a:rPr lang="zh-TW" altLang="en-US" sz="2400" b="1" dirty="0">
                <a:latin typeface="微軟正黑體" pitchFamily="34" charset="-120"/>
                <a:ea typeface="微軟正黑體" pitchFamily="34" charset="-120"/>
              </a:rPr>
              <a:t>運用於</a:t>
            </a:r>
            <a:r>
              <a:rPr lang="en-US" altLang="zh-TW" sz="2400" b="1" dirty="0">
                <a:latin typeface="微軟正黑體" pitchFamily="34" charset="-120"/>
                <a:ea typeface="微軟正黑體" pitchFamily="34" charset="-120"/>
              </a:rPr>
              <a:t>AC</a:t>
            </a:r>
            <a:r>
              <a:rPr lang="zh-TW" altLang="en-US" sz="2400" b="1" dirty="0" smtClean="0">
                <a:latin typeface="微軟正黑體" pitchFamily="34" charset="-120"/>
                <a:ea typeface="微軟正黑體" pitchFamily="34" charset="-120"/>
              </a:rPr>
              <a:t>鋪面，</a:t>
            </a:r>
            <a:r>
              <a:rPr lang="zh-TW" altLang="en-US" sz="2400" b="1" dirty="0" smtClean="0">
                <a:solidFill>
                  <a:srgbClr val="0000FF"/>
                </a:solidFill>
                <a:latin typeface="微軟正黑體" pitchFamily="34" charset="-120"/>
                <a:ea typeface="微軟正黑體" pitchFamily="34" charset="-120"/>
              </a:rPr>
              <a:t>粒徑適合者</a:t>
            </a:r>
            <a:r>
              <a:rPr lang="zh-TW" altLang="en-US" sz="2400" b="1" dirty="0" smtClean="0">
                <a:latin typeface="微軟正黑體" pitchFamily="34" charset="-120"/>
                <a:ea typeface="微軟正黑體" pitchFamily="34" charset="-120"/>
              </a:rPr>
              <a:t>，於</a:t>
            </a:r>
            <a:r>
              <a:rPr lang="en-US" altLang="zh-TW" sz="2400" b="1" dirty="0" smtClean="0">
                <a:latin typeface="微軟正黑體" pitchFamily="34" charset="-120"/>
                <a:ea typeface="微軟正黑體" pitchFamily="34" charset="-120"/>
              </a:rPr>
              <a:t>106</a:t>
            </a:r>
            <a:r>
              <a:rPr lang="zh-TW" altLang="en-US" sz="2400" b="1" dirty="0" smtClean="0">
                <a:latin typeface="微軟正黑體" pitchFamily="34" charset="-120"/>
                <a:ea typeface="微軟正黑體" pitchFamily="34" charset="-120"/>
              </a:rPr>
              <a:t>年</a:t>
            </a:r>
            <a:r>
              <a:rPr lang="zh-TW" altLang="en-US" sz="2400" b="1" dirty="0">
                <a:latin typeface="微軟正黑體" pitchFamily="34" charset="-120"/>
                <a:ea typeface="微軟正黑體" pitchFamily="34" charset="-120"/>
              </a:rPr>
              <a:t>、</a:t>
            </a:r>
            <a:r>
              <a:rPr lang="en-US" altLang="zh-TW" sz="2400" b="1" dirty="0">
                <a:latin typeface="微軟正黑體" pitchFamily="34" charset="-120"/>
                <a:ea typeface="微軟正黑體" pitchFamily="34" charset="-120"/>
              </a:rPr>
              <a:t>107</a:t>
            </a:r>
            <a:r>
              <a:rPr lang="zh-TW" altLang="en-US" sz="2400" b="1" dirty="0">
                <a:latin typeface="微軟正黑體" pitchFamily="34" charset="-120"/>
                <a:ea typeface="微軟正黑體" pitchFamily="34" charset="-120"/>
              </a:rPr>
              <a:t>年需協助量為</a:t>
            </a:r>
            <a:r>
              <a:rPr lang="en-US" altLang="zh-TW" sz="2400" b="1" dirty="0">
                <a:latin typeface="微軟正黑體" pitchFamily="34" charset="-120"/>
                <a:ea typeface="微軟正黑體" pitchFamily="34" charset="-120"/>
              </a:rPr>
              <a:t>9.54</a:t>
            </a:r>
            <a:r>
              <a:rPr lang="zh-TW" altLang="en-US" sz="2400" b="1" dirty="0">
                <a:latin typeface="微軟正黑體" pitchFamily="34" charset="-120"/>
                <a:ea typeface="微軟正黑體" pitchFamily="34" charset="-120"/>
              </a:rPr>
              <a:t>萬</a:t>
            </a:r>
            <a:r>
              <a:rPr lang="zh-TW" altLang="en-US" sz="2400" b="1" dirty="0" smtClean="0">
                <a:latin typeface="微軟正黑體" pitchFamily="34" charset="-120"/>
                <a:ea typeface="微軟正黑體" pitchFamily="34" charset="-120"/>
              </a:rPr>
              <a:t>、</a:t>
            </a:r>
            <a:r>
              <a:rPr lang="en-US" altLang="zh-TW" sz="2400" b="1" dirty="0" smtClean="0">
                <a:latin typeface="微軟正黑體" pitchFamily="34" charset="-120"/>
                <a:ea typeface="微軟正黑體" pitchFamily="34" charset="-120"/>
              </a:rPr>
              <a:t>25</a:t>
            </a:r>
            <a:r>
              <a:rPr lang="zh-TW" altLang="en-US" sz="2400" b="1" dirty="0">
                <a:latin typeface="微軟正黑體" pitchFamily="34" charset="-120"/>
                <a:ea typeface="微軟正黑體" pitchFamily="34" charset="-120"/>
              </a:rPr>
              <a:t>萬</a:t>
            </a:r>
            <a:r>
              <a:rPr lang="zh-TW" altLang="en-US" sz="2400" b="1" dirty="0" smtClean="0">
                <a:latin typeface="微軟正黑體" pitchFamily="34" charset="-120"/>
                <a:ea typeface="微軟正黑體" pitchFamily="34" charset="-120"/>
              </a:rPr>
              <a:t>公噸。</a:t>
            </a:r>
            <a:endParaRPr lang="zh-TW" altLang="en-US" sz="2400" b="1" dirty="0">
              <a:latin typeface="微軟正黑體" pitchFamily="34" charset="-120"/>
              <a:ea typeface="微軟正黑體" pitchFamily="34" charset="-120"/>
            </a:endParaRPr>
          </a:p>
        </p:txBody>
      </p:sp>
      <p:graphicFrame>
        <p:nvGraphicFramePr>
          <p:cNvPr id="11" name="表格 10"/>
          <p:cNvGraphicFramePr>
            <a:graphicFrameLocks noGrp="1"/>
          </p:cNvGraphicFramePr>
          <p:nvPr>
            <p:extLst>
              <p:ext uri="{D42A27DB-BD31-4B8C-83A1-F6EECF244321}">
                <p14:modId xmlns="" xmlns:p14="http://schemas.microsoft.com/office/powerpoint/2010/main" val="412406413"/>
              </p:ext>
            </p:extLst>
          </p:nvPr>
        </p:nvGraphicFramePr>
        <p:xfrm>
          <a:off x="467544" y="3140968"/>
          <a:ext cx="8280920" cy="3139482"/>
        </p:xfrm>
        <a:graphic>
          <a:graphicData uri="http://schemas.openxmlformats.org/drawingml/2006/table">
            <a:tbl>
              <a:tblPr firstRow="1" bandRow="1">
                <a:tableStyleId>{5C22544A-7EE6-4342-B048-85BDC9FD1C3A}</a:tableStyleId>
              </a:tblPr>
              <a:tblGrid>
                <a:gridCol w="1351987"/>
                <a:gridCol w="1776427"/>
                <a:gridCol w="1717502"/>
                <a:gridCol w="1717502"/>
                <a:gridCol w="1717502"/>
              </a:tblGrid>
              <a:tr h="405284">
                <a:tc rowSpan="2">
                  <a:txBody>
                    <a:bodyPr/>
                    <a:lstStyle/>
                    <a:p>
                      <a:pPr algn="ctr"/>
                      <a:r>
                        <a:rPr lang="zh-TW" altLang="en-US" sz="2400" b="1" dirty="0" smtClean="0">
                          <a:solidFill>
                            <a:schemeClr val="bg1"/>
                          </a:solidFill>
                          <a:latin typeface="Arial" panose="020B0604020202020204" pitchFamily="34" charset="0"/>
                          <a:ea typeface="微軟正黑體" panose="020B0604030504040204" pitchFamily="34" charset="-120"/>
                          <a:cs typeface="Arial" panose="020B0604020202020204" pitchFamily="34" charset="0"/>
                        </a:rPr>
                        <a:t>部會</a:t>
                      </a:r>
                      <a:endParaRPr lang="zh-TW" altLang="en-US" sz="2400" b="1" dirty="0">
                        <a:solidFill>
                          <a:schemeClr val="bg1"/>
                        </a:solidFill>
                        <a:latin typeface="Arial" panose="020B0604020202020204" pitchFamily="34" charset="0"/>
                        <a:ea typeface="微軟正黑體" panose="020B0604030504040204" pitchFamily="34" charset="-120"/>
                        <a:cs typeface="Arial" panose="020B0604020202020204" pitchFamily="34" charset="0"/>
                      </a:endParaRPr>
                    </a:p>
                  </a:txBody>
                  <a:tcPr marL="91429" marR="91429" marT="45723" marB="45723" anchor="ctr">
                    <a:solidFill>
                      <a:schemeClr val="tx2">
                        <a:lumMod val="50000"/>
                      </a:schemeClr>
                    </a:solidFill>
                  </a:tcPr>
                </a:tc>
                <a:tc gridSpan="4">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800" b="1" kern="1200" dirty="0" smtClean="0">
                          <a:solidFill>
                            <a:srgbClr val="FFC000"/>
                          </a:solidFill>
                          <a:latin typeface="Arial" panose="020B0604020202020204" pitchFamily="34" charset="0"/>
                          <a:ea typeface="微軟正黑體" panose="020B0604030504040204" pitchFamily="34" charset="-120"/>
                          <a:cs typeface="Arial" panose="020B0604020202020204" pitchFamily="34" charset="0"/>
                        </a:rPr>
                        <a:t>轉爐石</a:t>
                      </a:r>
                      <a:r>
                        <a:rPr lang="zh-TW" altLang="en-US" sz="1800" b="1" kern="1200" dirty="0" smtClean="0">
                          <a:solidFill>
                            <a:schemeClr val="lt1"/>
                          </a:solidFill>
                          <a:latin typeface="Arial" panose="020B0604020202020204" pitchFamily="34" charset="0"/>
                          <a:ea typeface="微軟正黑體" panose="020B0604030504040204" pitchFamily="34" charset="-120"/>
                          <a:cs typeface="Arial" panose="020B0604020202020204" pitchFamily="34" charset="0"/>
                        </a:rPr>
                        <a:t>使用情形</a:t>
                      </a:r>
                      <a:endParaRPr lang="zh-TW" altLang="en-US" sz="2000" b="1" kern="1200" dirty="0" smtClean="0">
                        <a:solidFill>
                          <a:schemeClr val="lt1"/>
                        </a:solidFill>
                        <a:latin typeface="Arial" panose="020B0604020202020204" pitchFamily="34" charset="0"/>
                        <a:ea typeface="微軟正黑體" panose="020B0604030504040204" pitchFamily="34" charset="-120"/>
                        <a:cs typeface="Arial" panose="020B0604020202020204" pitchFamily="34" charset="0"/>
                      </a:endParaRPr>
                    </a:p>
                  </a:txBody>
                  <a:tcPr marL="91429" marR="91429" marT="45723" marB="45723" anchor="ctr">
                    <a:solidFill>
                      <a:schemeClr val="tx2">
                        <a:lumMod val="50000"/>
                      </a:schemeClr>
                    </a:solidFill>
                  </a:tcPr>
                </a:tc>
                <a:tc hMerge="1">
                  <a:txBody>
                    <a:bodyPr/>
                    <a:lstStyle/>
                    <a:p>
                      <a:endParaRPr lang="zh-TW" altLang="en-US"/>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zh-TW" altLang="en-US" sz="2400" b="1" kern="1200" dirty="0" smtClean="0">
                        <a:solidFill>
                          <a:schemeClr val="lt1"/>
                        </a:solidFill>
                        <a:latin typeface="Arial" panose="020B0604020202020204" pitchFamily="34" charset="0"/>
                        <a:ea typeface="微軟正黑體" panose="020B0604030504040204" pitchFamily="34" charset="-120"/>
                        <a:cs typeface="Arial" panose="020B0604020202020204" pitchFamily="34" charset="0"/>
                      </a:endParaRPr>
                    </a:p>
                  </a:txBody>
                  <a:tcPr marL="91429" marR="91429" marT="45723" marB="45723" anchor="ctr">
                    <a:solidFill>
                      <a:schemeClr val="tx2">
                        <a:lumMod val="50000"/>
                      </a:schemeClr>
                    </a:solidFill>
                  </a:tcPr>
                </a:tc>
                <a:tc h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zh-TW" altLang="en-US" sz="2000" b="1" kern="1200" dirty="0">
                        <a:solidFill>
                          <a:schemeClr val="lt1"/>
                        </a:solidFill>
                        <a:latin typeface="Arial" panose="020B0604020202020204" pitchFamily="34" charset="0"/>
                        <a:ea typeface="微軟正黑體" panose="020B0604030504040204" pitchFamily="34" charset="-120"/>
                        <a:cs typeface="Arial" panose="020B0604020202020204" pitchFamily="34" charset="0"/>
                      </a:endParaRPr>
                    </a:p>
                  </a:txBody>
                  <a:tcPr marL="91429" marR="91429" marT="45723" marB="45723" anchor="ctr">
                    <a:solidFill>
                      <a:schemeClr val="tx2">
                        <a:lumMod val="50000"/>
                      </a:schemeClr>
                    </a:solidFill>
                  </a:tcPr>
                </a:tc>
              </a:tr>
              <a:tr h="526778">
                <a:tc vMerge="1">
                  <a:txBody>
                    <a:bodyPr/>
                    <a:lstStyle/>
                    <a:p>
                      <a:pPr algn="ctr"/>
                      <a:endParaRPr lang="zh-TW" altLang="en-US" sz="1800" dirty="0">
                        <a:latin typeface="Arial" panose="020B0604020202020204" pitchFamily="34" charset="0"/>
                        <a:ea typeface="微軟正黑體" panose="020B0604030504040204" pitchFamily="34" charset="-120"/>
                        <a:cs typeface="Arial" panose="020B0604020202020204" pitchFamily="34" charset="0"/>
                      </a:endParaRPr>
                    </a:p>
                  </a:txBody>
                  <a:tcPr marL="91429" marR="91429" marT="45723" marB="45723" anchor="ctr">
                    <a:solidFill>
                      <a:schemeClr val="bg2">
                        <a:lumMod val="7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800" b="1" dirty="0" smtClean="0">
                          <a:latin typeface="Arial" panose="020B0604020202020204" pitchFamily="34" charset="0"/>
                          <a:ea typeface="微軟正黑體" panose="020B0604030504040204" pitchFamily="34" charset="-120"/>
                          <a:cs typeface="Arial" panose="020B0604020202020204" pitchFamily="34" charset="0"/>
                        </a:rPr>
                        <a:t>需協助量</a:t>
                      </a:r>
                      <a:endParaRPr lang="en-US" altLang="zh-TW" sz="1800" b="1" dirty="0" smtClean="0">
                        <a:latin typeface="Arial" panose="020B0604020202020204" pitchFamily="34" charset="0"/>
                        <a:ea typeface="微軟正黑體" panose="020B0604030504040204" pitchFamily="34" charset="-12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800" b="1" dirty="0" smtClean="0">
                          <a:latin typeface="Arial" panose="020B0604020202020204" pitchFamily="34" charset="0"/>
                          <a:ea typeface="微軟正黑體" panose="020B0604030504040204" pitchFamily="34" charset="-120"/>
                          <a:cs typeface="Arial" panose="020B0604020202020204" pitchFamily="34" charset="0"/>
                        </a:rPr>
                        <a:t>106</a:t>
                      </a:r>
                      <a:r>
                        <a:rPr lang="zh-TW" altLang="en-US" sz="1800" b="1" dirty="0" smtClean="0">
                          <a:latin typeface="Arial" panose="020B0604020202020204" pitchFamily="34" charset="0"/>
                          <a:ea typeface="微軟正黑體" panose="020B0604030504040204" pitchFamily="34" charset="-120"/>
                          <a:cs typeface="Arial" panose="020B0604020202020204" pitchFamily="34" charset="0"/>
                        </a:rPr>
                        <a:t>年</a:t>
                      </a:r>
                      <a:r>
                        <a:rPr lang="en-US" altLang="zh-TW" sz="1800" b="1" dirty="0" smtClean="0">
                          <a:latin typeface="Arial" panose="020B0604020202020204" pitchFamily="34" charset="0"/>
                          <a:ea typeface="微軟正黑體" panose="020B0604030504040204" pitchFamily="34" charset="-120"/>
                          <a:cs typeface="Arial" panose="020B0604020202020204" pitchFamily="34" charset="0"/>
                        </a:rPr>
                        <a:t>/107</a:t>
                      </a:r>
                      <a:r>
                        <a:rPr lang="zh-TW" altLang="en-US" sz="1800" b="1" dirty="0" smtClean="0">
                          <a:latin typeface="Arial" panose="020B0604020202020204" pitchFamily="34" charset="0"/>
                          <a:ea typeface="微軟正黑體" panose="020B0604030504040204" pitchFamily="34" charset="-120"/>
                          <a:cs typeface="Arial" panose="020B0604020202020204" pitchFamily="34" charset="0"/>
                        </a:rPr>
                        <a:t>年</a:t>
                      </a:r>
                      <a:endParaRPr lang="zh-TW" altLang="en-US" sz="1800" b="1" dirty="0">
                        <a:latin typeface="Arial" panose="020B0604020202020204" pitchFamily="34" charset="0"/>
                        <a:ea typeface="微軟正黑體" panose="020B0604030504040204" pitchFamily="34" charset="-120"/>
                        <a:cs typeface="Arial" panose="020B0604020202020204" pitchFamily="34" charset="0"/>
                      </a:endParaRPr>
                    </a:p>
                  </a:txBody>
                  <a:tcPr marL="91429" marR="91429" marT="45723" marB="45723" anchor="ctr">
                    <a:solidFill>
                      <a:schemeClr val="bg2">
                        <a:lumMod val="75000"/>
                      </a:schemeClr>
                    </a:solidFill>
                  </a:tcPr>
                </a:tc>
                <a:tc>
                  <a:txBody>
                    <a:bodyPr/>
                    <a:lstStyle/>
                    <a:p>
                      <a:pPr algn="ctr"/>
                      <a:r>
                        <a:rPr lang="en-US" altLang="zh-TW" sz="1800" b="1" dirty="0" smtClean="0">
                          <a:latin typeface="Arial" panose="020B0604020202020204" pitchFamily="34" charset="0"/>
                          <a:ea typeface="微軟正黑體" panose="020B0604030504040204" pitchFamily="34" charset="-120"/>
                          <a:cs typeface="Arial" panose="020B0604020202020204" pitchFamily="34" charset="0"/>
                        </a:rPr>
                        <a:t>106</a:t>
                      </a:r>
                      <a:r>
                        <a:rPr lang="zh-TW" altLang="en-US" sz="1800" b="1" dirty="0" smtClean="0">
                          <a:latin typeface="Arial" panose="020B0604020202020204" pitchFamily="34" charset="0"/>
                          <a:ea typeface="微軟正黑體" panose="020B0604030504040204" pitchFamily="34" charset="-120"/>
                          <a:cs typeface="Arial" panose="020B0604020202020204" pitchFamily="34" charset="0"/>
                        </a:rPr>
                        <a:t>年</a:t>
                      </a:r>
                      <a:endParaRPr lang="en-US" altLang="zh-TW" sz="1800" b="1" dirty="0" smtClean="0">
                        <a:latin typeface="Arial" panose="020B0604020202020204" pitchFamily="34" charset="0"/>
                        <a:ea typeface="微軟正黑體" panose="020B0604030504040204" pitchFamily="34" charset="-120"/>
                        <a:cs typeface="Arial" panose="020B0604020202020204" pitchFamily="34" charset="0"/>
                      </a:endParaRPr>
                    </a:p>
                    <a:p>
                      <a:pPr algn="ctr"/>
                      <a:r>
                        <a:rPr lang="zh-TW" altLang="en-US" sz="1800" b="1" dirty="0" smtClean="0">
                          <a:latin typeface="Arial" panose="020B0604020202020204" pitchFamily="34" charset="0"/>
                          <a:ea typeface="微軟正黑體" panose="020B0604030504040204" pitchFamily="34" charset="-120"/>
                          <a:cs typeface="Arial" panose="020B0604020202020204" pitchFamily="34" charset="0"/>
                        </a:rPr>
                        <a:t>實際使用量</a:t>
                      </a:r>
                      <a:endParaRPr lang="zh-TW" altLang="en-US" sz="1800" b="1" dirty="0">
                        <a:latin typeface="Arial" panose="020B0604020202020204" pitchFamily="34" charset="0"/>
                        <a:ea typeface="微軟正黑體" panose="020B0604030504040204" pitchFamily="34" charset="-120"/>
                        <a:cs typeface="Arial" panose="020B0604020202020204" pitchFamily="34" charset="0"/>
                      </a:endParaRPr>
                    </a:p>
                  </a:txBody>
                  <a:tcPr marL="91429" marR="91429" marT="45723" marB="45723" anchor="ctr">
                    <a:solidFill>
                      <a:schemeClr val="bg2">
                        <a:lumMod val="75000"/>
                      </a:schemeClr>
                    </a:solidFill>
                  </a:tcPr>
                </a:tc>
                <a:tc>
                  <a:txBody>
                    <a:bodyPr/>
                    <a:lstStyle/>
                    <a:p>
                      <a:pPr algn="ctr"/>
                      <a:r>
                        <a:rPr lang="en-US" altLang="zh-TW" sz="1800" b="1" dirty="0" smtClean="0">
                          <a:latin typeface="Arial" panose="020B0604020202020204" pitchFamily="34" charset="0"/>
                          <a:ea typeface="微軟正黑體" panose="020B0604030504040204" pitchFamily="34" charset="-120"/>
                          <a:cs typeface="Arial" panose="020B0604020202020204" pitchFamily="34" charset="0"/>
                        </a:rPr>
                        <a:t>107</a:t>
                      </a:r>
                      <a:r>
                        <a:rPr lang="zh-TW" altLang="en-US" sz="1800" b="1" dirty="0" smtClean="0">
                          <a:latin typeface="Arial" panose="020B0604020202020204" pitchFamily="34" charset="0"/>
                          <a:ea typeface="微軟正黑體" panose="020B0604030504040204" pitchFamily="34" charset="-120"/>
                          <a:cs typeface="Arial" panose="020B0604020202020204" pitchFamily="34" charset="0"/>
                        </a:rPr>
                        <a:t>年上半</a:t>
                      </a:r>
                      <a:endParaRPr lang="en-US" altLang="zh-TW" sz="1800" b="1" dirty="0" smtClean="0">
                        <a:latin typeface="Arial" panose="020B0604020202020204" pitchFamily="34" charset="0"/>
                        <a:ea typeface="微軟正黑體" panose="020B0604030504040204" pitchFamily="34" charset="-120"/>
                        <a:cs typeface="Arial" panose="020B0604020202020204" pitchFamily="34" charset="0"/>
                      </a:endParaRPr>
                    </a:p>
                    <a:p>
                      <a:pPr algn="ctr"/>
                      <a:r>
                        <a:rPr lang="zh-TW" altLang="en-US" sz="1800" b="1" dirty="0" smtClean="0">
                          <a:latin typeface="Arial" panose="020B0604020202020204" pitchFamily="34" charset="0"/>
                          <a:ea typeface="微軟正黑體" panose="020B0604030504040204" pitchFamily="34" charset="-120"/>
                          <a:cs typeface="Arial" panose="020B0604020202020204" pitchFamily="34" charset="0"/>
                        </a:rPr>
                        <a:t>預估使用量</a:t>
                      </a:r>
                      <a:endParaRPr lang="zh-TW" altLang="en-US" sz="1800" b="1" dirty="0">
                        <a:latin typeface="Arial" panose="020B0604020202020204" pitchFamily="34" charset="0"/>
                        <a:ea typeface="微軟正黑體" panose="020B0604030504040204" pitchFamily="34" charset="-120"/>
                        <a:cs typeface="Arial" panose="020B0604020202020204" pitchFamily="34" charset="0"/>
                      </a:endParaRPr>
                    </a:p>
                  </a:txBody>
                  <a:tcPr marL="91429" marR="91429" marT="45723" marB="45723" anchor="ctr">
                    <a:solidFill>
                      <a:schemeClr val="bg2">
                        <a:lumMod val="75000"/>
                      </a:schemeClr>
                    </a:solidFill>
                  </a:tcPr>
                </a:tc>
                <a:tc>
                  <a:txBody>
                    <a:bodyPr/>
                    <a:lstStyle/>
                    <a:p>
                      <a:pPr algn="ctr"/>
                      <a:r>
                        <a:rPr lang="en-US" altLang="zh-TW" sz="1800" b="1" dirty="0" smtClean="0">
                          <a:latin typeface="Arial" panose="020B0604020202020204" pitchFamily="34" charset="0"/>
                          <a:ea typeface="微軟正黑體" panose="020B0604030504040204" pitchFamily="34" charset="-120"/>
                          <a:cs typeface="Arial" panose="020B0604020202020204" pitchFamily="34" charset="0"/>
                        </a:rPr>
                        <a:t>107</a:t>
                      </a:r>
                      <a:r>
                        <a:rPr lang="zh-TW" altLang="en-US" sz="1800" b="1" dirty="0" smtClean="0">
                          <a:latin typeface="Arial" panose="020B0604020202020204" pitchFamily="34" charset="0"/>
                          <a:ea typeface="微軟正黑體" panose="020B0604030504040204" pitchFamily="34" charset="-120"/>
                          <a:cs typeface="Arial" panose="020B0604020202020204" pitchFamily="34" charset="0"/>
                        </a:rPr>
                        <a:t>年下半</a:t>
                      </a:r>
                      <a:endParaRPr lang="en-US" altLang="zh-TW" sz="1800" b="1" dirty="0" smtClean="0">
                        <a:latin typeface="Arial" panose="020B0604020202020204" pitchFamily="34" charset="0"/>
                        <a:ea typeface="微軟正黑體" panose="020B0604030504040204" pitchFamily="34" charset="-120"/>
                        <a:cs typeface="Arial" panose="020B0604020202020204" pitchFamily="34" charset="0"/>
                      </a:endParaRPr>
                    </a:p>
                    <a:p>
                      <a:pPr algn="ctr"/>
                      <a:r>
                        <a:rPr lang="zh-TW" altLang="en-US" sz="1800" b="1" dirty="0" smtClean="0">
                          <a:latin typeface="Arial" panose="020B0604020202020204" pitchFamily="34" charset="0"/>
                          <a:ea typeface="微軟正黑體" panose="020B0604030504040204" pitchFamily="34" charset="-120"/>
                          <a:cs typeface="Arial" panose="020B0604020202020204" pitchFamily="34" charset="0"/>
                        </a:rPr>
                        <a:t>預估使用量</a:t>
                      </a:r>
                      <a:endParaRPr lang="zh-TW" altLang="en-US" sz="1800" b="1" dirty="0">
                        <a:latin typeface="Arial" panose="020B0604020202020204" pitchFamily="34" charset="0"/>
                        <a:ea typeface="微軟正黑體" panose="020B0604030504040204" pitchFamily="34" charset="-120"/>
                        <a:cs typeface="Arial" panose="020B0604020202020204" pitchFamily="34" charset="0"/>
                      </a:endParaRPr>
                    </a:p>
                  </a:txBody>
                  <a:tcPr marL="91429" marR="91429" marT="45723" marB="45723" anchor="ctr">
                    <a:solidFill>
                      <a:schemeClr val="bg2">
                        <a:lumMod val="75000"/>
                      </a:schemeClr>
                    </a:solidFill>
                  </a:tcPr>
                </a:tc>
              </a:tr>
              <a:tr h="326102">
                <a:tc>
                  <a:txBody>
                    <a:bodyPr/>
                    <a:lstStyle/>
                    <a:p>
                      <a:pPr algn="ctr"/>
                      <a:r>
                        <a:rPr lang="zh-TW" altLang="en-US" sz="2000" b="1" dirty="0" smtClean="0">
                          <a:latin typeface="Arial" panose="020B0604020202020204" pitchFamily="34" charset="0"/>
                          <a:ea typeface="微軟正黑體" panose="020B0604030504040204" pitchFamily="34" charset="-120"/>
                          <a:cs typeface="Arial" panose="020B0604020202020204" pitchFamily="34" charset="0"/>
                        </a:rPr>
                        <a:t>交通部</a:t>
                      </a:r>
                      <a:endParaRPr lang="zh-TW" altLang="en-US" sz="2000" b="1" dirty="0">
                        <a:latin typeface="Arial" panose="020B0604020202020204" pitchFamily="34" charset="0"/>
                        <a:ea typeface="微軟正黑體" panose="020B0604030504040204" pitchFamily="34" charset="-120"/>
                        <a:cs typeface="Arial" panose="020B0604020202020204" pitchFamily="34" charset="0"/>
                      </a:endParaRPr>
                    </a:p>
                  </a:txBody>
                  <a:tcPr marL="91429" marR="91429" marT="45723" marB="45723" anchor="ct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altLang="zh-TW" sz="20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rPr>
                        <a:t>-</a:t>
                      </a:r>
                      <a:endParaRPr lang="zh-TW" altLang="en-US" sz="20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endParaRPr>
                    </a:p>
                  </a:txBody>
                  <a:tcPr marL="91432" marR="91432" marT="45721" marB="45721"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altLang="zh-TW" sz="20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rPr>
                        <a:t>1.51</a:t>
                      </a:r>
                      <a:endParaRPr lang="zh-TW" altLang="en-US" sz="20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endParaRPr>
                    </a:p>
                  </a:txBody>
                  <a:tcPr marL="91432" marR="91432" marT="45721" marB="45721"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altLang="zh-TW" sz="20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rPr>
                        <a:t>16.35</a:t>
                      </a:r>
                      <a:endParaRPr lang="zh-TW" altLang="en-US" sz="20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endParaRPr>
                    </a:p>
                  </a:txBody>
                  <a:tcPr marL="91432" marR="91432" marT="45721" marB="45721"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altLang="zh-TW" sz="20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rPr>
                        <a:t>9.54</a:t>
                      </a:r>
                      <a:endParaRPr lang="zh-TW" altLang="en-US" sz="20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endParaRPr>
                    </a:p>
                  </a:txBody>
                  <a:tcPr marL="91432" marR="91432" marT="45721" marB="45721" anchor="ctr" horzOverflow="overflow"/>
                </a:tc>
              </a:tr>
              <a:tr h="326102">
                <a:tc>
                  <a:txBody>
                    <a:bodyPr/>
                    <a:lstStyle/>
                    <a:p>
                      <a:pPr algn="ctr"/>
                      <a:r>
                        <a:rPr lang="zh-TW" altLang="en-US" sz="2000" b="1" dirty="0" smtClean="0">
                          <a:latin typeface="Arial" panose="020B0604020202020204" pitchFamily="34" charset="0"/>
                          <a:ea typeface="微軟正黑體" panose="020B0604030504040204" pitchFamily="34" charset="-120"/>
                          <a:cs typeface="Arial" panose="020B0604020202020204" pitchFamily="34" charset="0"/>
                        </a:rPr>
                        <a:t>內政部</a:t>
                      </a:r>
                      <a:endParaRPr lang="zh-TW" altLang="en-US" sz="2000" b="1" dirty="0">
                        <a:latin typeface="Arial" panose="020B0604020202020204" pitchFamily="34" charset="0"/>
                        <a:ea typeface="微軟正黑體" panose="020B0604030504040204" pitchFamily="34" charset="-120"/>
                        <a:cs typeface="Arial" panose="020B0604020202020204" pitchFamily="34" charset="0"/>
                      </a:endParaRPr>
                    </a:p>
                  </a:txBody>
                  <a:tcPr marL="91429" marR="91429" marT="45723" marB="45723" anchor="ct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altLang="zh-TW" sz="20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rPr>
                        <a:t>-</a:t>
                      </a:r>
                    </a:p>
                  </a:txBody>
                  <a:tcPr marL="91432" marR="91432" marT="45721" marB="45721"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altLang="zh-TW" sz="20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rPr>
                        <a:t>0</a:t>
                      </a:r>
                    </a:p>
                  </a:txBody>
                  <a:tcPr marL="91432" marR="91432" marT="45721" marB="45721"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altLang="zh-TW" sz="20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rPr>
                        <a:t>0.18</a:t>
                      </a:r>
                    </a:p>
                  </a:txBody>
                  <a:tcPr marL="91432" marR="91432" marT="45721" marB="45721"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altLang="zh-TW" sz="20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rPr>
                        <a:t>0.41</a:t>
                      </a:r>
                    </a:p>
                  </a:txBody>
                  <a:tcPr marL="91432" marR="91432" marT="45721" marB="45721" anchor="ctr" horzOverflow="overflow"/>
                </a:tc>
              </a:tr>
              <a:tr h="326102">
                <a:tc>
                  <a:txBody>
                    <a:bodyPr/>
                    <a:lstStyle/>
                    <a:p>
                      <a:pPr algn="ctr"/>
                      <a:r>
                        <a:rPr lang="zh-TW" altLang="en-US" sz="2000" b="1" dirty="0" smtClean="0">
                          <a:latin typeface="Arial" panose="020B0604020202020204" pitchFamily="34" charset="0"/>
                          <a:ea typeface="微軟正黑體" panose="020B0604030504040204" pitchFamily="34" charset="-120"/>
                          <a:cs typeface="Arial" panose="020B0604020202020204" pitchFamily="34" charset="0"/>
                        </a:rPr>
                        <a:t>經濟部</a:t>
                      </a:r>
                      <a:endParaRPr lang="zh-TW" altLang="en-US" sz="2000" b="1" dirty="0">
                        <a:latin typeface="Arial" panose="020B0604020202020204" pitchFamily="34" charset="0"/>
                        <a:ea typeface="微軟正黑體" panose="020B0604030504040204" pitchFamily="34" charset="-120"/>
                        <a:cs typeface="Arial" panose="020B0604020202020204" pitchFamily="34" charset="0"/>
                      </a:endParaRPr>
                    </a:p>
                  </a:txBody>
                  <a:tcPr marL="91429" marR="91429" marT="45723" marB="45723" anchor="ct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altLang="zh-TW" sz="20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rPr>
                        <a:t>-</a:t>
                      </a:r>
                      <a:endParaRPr lang="zh-TW" altLang="en-US" sz="20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endParaRPr>
                    </a:p>
                  </a:txBody>
                  <a:tcPr marL="91432" marR="91432" marT="45721" marB="45721"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altLang="zh-TW" sz="20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rPr>
                        <a:t>0.18</a:t>
                      </a:r>
                      <a:endParaRPr lang="zh-TW" altLang="en-US" sz="20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endParaRPr>
                    </a:p>
                  </a:txBody>
                  <a:tcPr marL="91432" marR="91432" marT="45721" marB="45721"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altLang="zh-TW" sz="20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rPr>
                        <a:t>2.36</a:t>
                      </a:r>
                      <a:endParaRPr lang="zh-TW" altLang="en-US" sz="20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endParaRPr>
                    </a:p>
                  </a:txBody>
                  <a:tcPr marL="91432" marR="91432" marT="45721" marB="45721"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altLang="zh-TW" sz="20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rPr>
                        <a:t>4.75</a:t>
                      </a:r>
                      <a:endParaRPr lang="zh-TW" altLang="en-US" sz="20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endParaRPr>
                    </a:p>
                  </a:txBody>
                  <a:tcPr marL="91432" marR="91432" marT="45721" marB="45721" anchor="ctr" horzOverflow="overflow"/>
                </a:tc>
              </a:tr>
              <a:tr h="326102">
                <a:tc>
                  <a:txBody>
                    <a:bodyPr/>
                    <a:lstStyle/>
                    <a:p>
                      <a:pPr algn="ctr"/>
                      <a:r>
                        <a:rPr lang="zh-TW" altLang="en-US" sz="2000" b="1" dirty="0" smtClean="0">
                          <a:latin typeface="Arial" panose="020B0604020202020204" pitchFamily="34" charset="0"/>
                          <a:ea typeface="微軟正黑體" panose="020B0604030504040204" pitchFamily="34" charset="-120"/>
                          <a:cs typeface="Arial" panose="020B0604020202020204" pitchFamily="34" charset="0"/>
                        </a:rPr>
                        <a:t>其他機關</a:t>
                      </a:r>
                      <a:endParaRPr lang="zh-TW" altLang="en-US" sz="2000" b="1" dirty="0">
                        <a:latin typeface="Arial" panose="020B0604020202020204" pitchFamily="34" charset="0"/>
                        <a:ea typeface="微軟正黑體" panose="020B0604030504040204" pitchFamily="34" charset="-120"/>
                        <a:cs typeface="Arial" panose="020B0604020202020204" pitchFamily="34" charset="0"/>
                      </a:endParaRPr>
                    </a:p>
                  </a:txBody>
                  <a:tcPr marL="91429" marR="91429" marT="45723" marB="45723" anchor="ct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altLang="zh-TW" sz="20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rPr>
                        <a:t>-</a:t>
                      </a:r>
                      <a:endParaRPr lang="zh-TW" altLang="en-US" sz="20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endParaRPr>
                    </a:p>
                  </a:txBody>
                  <a:tcPr marL="91432" marR="91432" marT="45721" marB="45721"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altLang="zh-TW" sz="20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rPr>
                        <a:t>8.99</a:t>
                      </a:r>
                      <a:endParaRPr lang="zh-TW" altLang="en-US" sz="20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endParaRPr>
                    </a:p>
                  </a:txBody>
                  <a:tcPr marL="91432" marR="91432" marT="45721" marB="45721"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zh-TW" altLang="en-US" sz="20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rPr>
                        <a:t>自由運用</a:t>
                      </a:r>
                    </a:p>
                  </a:txBody>
                  <a:tcPr marL="91432" marR="91432" marT="45721" marB="45721" anchor="ctr" horzOverflow="overflow"/>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zh-TW" altLang="en-US" sz="20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rPr>
                        <a:t>自由運用</a:t>
                      </a:r>
                    </a:p>
                  </a:txBody>
                  <a:tcPr marL="91432" marR="91432" marT="45721" marB="45721" anchor="ctr" horzOverflow="overflow"/>
                </a:tc>
              </a:tr>
              <a:tr h="326102">
                <a:tc>
                  <a:txBody>
                    <a:bodyPr/>
                    <a:lstStyle/>
                    <a:p>
                      <a:pPr algn="ctr"/>
                      <a:r>
                        <a:rPr lang="zh-TW" altLang="en-US" sz="2000" b="1" dirty="0" smtClean="0">
                          <a:latin typeface="Arial" panose="020B0604020202020204" pitchFamily="34" charset="0"/>
                          <a:ea typeface="微軟正黑體" panose="020B0604030504040204" pitchFamily="34" charset="-120"/>
                          <a:cs typeface="Arial" panose="020B0604020202020204" pitchFamily="34" charset="0"/>
                        </a:rPr>
                        <a:t>合計</a:t>
                      </a:r>
                      <a:endParaRPr lang="zh-TW" altLang="en-US" sz="2000" b="1" dirty="0">
                        <a:latin typeface="Arial" panose="020B0604020202020204" pitchFamily="34" charset="0"/>
                        <a:ea typeface="微軟正黑體" panose="020B0604030504040204" pitchFamily="34" charset="-120"/>
                        <a:cs typeface="Arial" panose="020B0604020202020204" pitchFamily="34" charset="0"/>
                      </a:endParaRPr>
                    </a:p>
                  </a:txBody>
                  <a:tcPr marL="91429" marR="91429" marT="45723" marB="45723" anchor="ctr">
                    <a:solidFill>
                      <a:srgbClr val="FFCC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altLang="zh-TW" sz="20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rPr>
                        <a:t>9.54</a:t>
                      </a:r>
                      <a:r>
                        <a:rPr lang="zh-TW" altLang="en-US" sz="20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rPr>
                        <a:t> </a:t>
                      </a:r>
                      <a:r>
                        <a:rPr lang="en-US" altLang="zh-TW" sz="20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rPr>
                        <a:t>/</a:t>
                      </a:r>
                      <a:r>
                        <a:rPr lang="zh-TW" altLang="en-US" sz="20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rPr>
                        <a:t> </a:t>
                      </a:r>
                      <a:r>
                        <a:rPr lang="en-US" altLang="zh-TW" sz="20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rPr>
                        <a:t>25</a:t>
                      </a:r>
                      <a:endParaRPr lang="zh-TW" altLang="en-US" sz="20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endParaRPr>
                    </a:p>
                  </a:txBody>
                  <a:tcPr marL="91432" marR="91432" marT="45721" marB="45721" anchor="ctr" horzOverflow="overflow">
                    <a:solidFill>
                      <a:srgbClr val="FFCC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altLang="zh-TW" sz="20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rPr>
                        <a:t>10.68</a:t>
                      </a:r>
                      <a:endParaRPr lang="zh-TW" altLang="en-US" sz="20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endParaRPr>
                    </a:p>
                  </a:txBody>
                  <a:tcPr marL="91432" marR="91432" marT="45721" marB="45721" anchor="ctr" horzOverflow="overflow">
                    <a:solidFill>
                      <a:srgbClr val="FFCC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altLang="zh-TW" sz="20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rPr>
                        <a:t>18.89</a:t>
                      </a:r>
                      <a:endParaRPr lang="zh-TW" altLang="en-US" sz="20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endParaRPr>
                    </a:p>
                  </a:txBody>
                  <a:tcPr marL="91432" marR="91432" marT="45721" marB="45721" anchor="ctr" horzOverflow="overflow">
                    <a:solidFill>
                      <a:srgbClr val="FFCC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altLang="zh-TW" sz="20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rPr>
                        <a:t>14.7</a:t>
                      </a:r>
                      <a:endParaRPr lang="zh-TW" altLang="en-US" sz="2000" b="1" kern="1200" dirty="0" smtClean="0">
                        <a:solidFill>
                          <a:schemeClr val="dk1"/>
                        </a:solidFill>
                        <a:latin typeface="Arial" panose="020B0604020202020204" pitchFamily="34" charset="0"/>
                        <a:ea typeface="微軟正黑體" panose="020B0604030504040204" pitchFamily="34" charset="-120"/>
                        <a:cs typeface="Arial" panose="020B0604020202020204" pitchFamily="34" charset="0"/>
                      </a:endParaRPr>
                    </a:p>
                  </a:txBody>
                  <a:tcPr marL="91432" marR="91432" marT="45721" marB="45721" anchor="ctr" horzOverflow="overflow">
                    <a:solidFill>
                      <a:srgbClr val="FFCC66"/>
                    </a:solidFill>
                  </a:tcPr>
                </a:tc>
              </a:tr>
            </a:tbl>
          </a:graphicData>
        </a:graphic>
      </p:graphicFrame>
      <p:sp>
        <p:nvSpPr>
          <p:cNvPr id="7" name="圓角矩形 6"/>
          <p:cNvSpPr/>
          <p:nvPr/>
        </p:nvSpPr>
        <p:spPr>
          <a:xfrm>
            <a:off x="179512" y="1268760"/>
            <a:ext cx="5256584" cy="574675"/>
          </a:xfrm>
          <a:prstGeom prst="roundRect">
            <a:avLst/>
          </a:prstGeom>
          <a:solidFill>
            <a:schemeClr val="accent3">
              <a:lumMod val="50000"/>
            </a:schemeClr>
          </a:solidFill>
          <a:ln>
            <a:noFill/>
          </a:ln>
        </p:spPr>
        <p:style>
          <a:lnRef idx="1">
            <a:schemeClr val="accent5"/>
          </a:lnRef>
          <a:fillRef idx="3">
            <a:schemeClr val="accent5"/>
          </a:fillRef>
          <a:effectRef idx="2">
            <a:schemeClr val="accent5"/>
          </a:effectRef>
          <a:fontRef idx="minor">
            <a:schemeClr val="lt1"/>
          </a:fontRef>
        </p:style>
        <p:txBody>
          <a:bodyPr anchor="ctr"/>
          <a:lstStyle/>
          <a:p>
            <a:pPr fontAlgn="auto">
              <a:spcBef>
                <a:spcPts val="0"/>
              </a:spcBef>
              <a:spcAft>
                <a:spcPts val="0"/>
              </a:spcAft>
              <a:defRPr/>
            </a:pPr>
            <a:r>
              <a:rPr kumimoji="0" lang="zh-TW" altLang="en-US" sz="2800" b="1" dirty="0" smtClean="0">
                <a:solidFill>
                  <a:schemeClr val="bg1"/>
                </a:solidFill>
                <a:latin typeface="微軟正黑體" panose="020B0604030504040204" pitchFamily="34" charset="-120"/>
                <a:ea typeface="微軟正黑體" panose="020B0604030504040204" pitchFamily="34" charset="-120"/>
                <a:cs typeface="Arial" panose="020B0604020202020204" pitchFamily="34" charset="0"/>
              </a:rPr>
              <a:t>轉爐石</a:t>
            </a:r>
            <a:r>
              <a:rPr kumimoji="0" lang="en-US" altLang="zh-TW" sz="2800" b="1" dirty="0" smtClean="0">
                <a:solidFill>
                  <a:schemeClr val="bg1"/>
                </a:solidFill>
                <a:latin typeface="微軟正黑體" panose="020B0604030504040204" pitchFamily="34" charset="-120"/>
                <a:ea typeface="微軟正黑體" panose="020B0604030504040204" pitchFamily="34" charset="-120"/>
                <a:cs typeface="Arial" panose="020B0604020202020204" pitchFamily="34" charset="0"/>
              </a:rPr>
              <a:t>-</a:t>
            </a:r>
            <a:r>
              <a:rPr kumimoji="0" lang="zh-TW" altLang="en-US" sz="2800" b="1" dirty="0" smtClean="0">
                <a:solidFill>
                  <a:schemeClr val="bg1"/>
                </a:solidFill>
                <a:latin typeface="微軟正黑體" panose="020B0604030504040204" pitchFamily="34" charset="-120"/>
                <a:ea typeface="微軟正黑體" panose="020B0604030504040204" pitchFamily="34" charset="-120"/>
                <a:cs typeface="Arial" panose="020B0604020202020204" pitchFamily="34" charset="0"/>
              </a:rPr>
              <a:t>工程落實使用</a:t>
            </a:r>
            <a:endParaRPr kumimoji="0" lang="zh-TW" altLang="en-US" sz="2800" b="1" dirty="0">
              <a:solidFill>
                <a:schemeClr val="bg1"/>
              </a:solidFill>
              <a:latin typeface="微軟正黑體" panose="020B0604030504040204" pitchFamily="34" charset="-120"/>
              <a:ea typeface="微軟正黑體" panose="020B0604030504040204" pitchFamily="34" charset="-120"/>
              <a:cs typeface="Arial" panose="020B0604020202020204" pitchFamily="34" charset="0"/>
            </a:endParaRPr>
          </a:p>
        </p:txBody>
      </p:sp>
      <p:sp>
        <p:nvSpPr>
          <p:cNvPr id="2" name="投影片編號版面配置區 1"/>
          <p:cNvSpPr>
            <a:spLocks noGrp="1"/>
          </p:cNvSpPr>
          <p:nvPr>
            <p:ph type="sldNum" sz="quarter" idx="12"/>
          </p:nvPr>
        </p:nvSpPr>
        <p:spPr/>
        <p:txBody>
          <a:bodyPr/>
          <a:lstStyle/>
          <a:p>
            <a:pPr>
              <a:defRPr/>
            </a:pPr>
            <a:fld id="{649AD694-E44B-4414-B5A9-3919B6343D33}" type="slidenum">
              <a:rPr lang="zh-TW" altLang="en-US" smtClean="0"/>
              <a:pPr>
                <a:defRPr/>
              </a:pPr>
              <a:t>8</a:t>
            </a:fld>
            <a:endParaRPr lang="zh-TW" altLang="en-US" dirty="0"/>
          </a:p>
        </p:txBody>
      </p:sp>
    </p:spTree>
    <p:extLst>
      <p:ext uri="{BB962C8B-B14F-4D97-AF65-F5344CB8AC3E}">
        <p14:creationId xmlns="" xmlns:p14="http://schemas.microsoft.com/office/powerpoint/2010/main" val="102051513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內容版面配置區 2"/>
          <p:cNvSpPr txBox="1">
            <a:spLocks/>
          </p:cNvSpPr>
          <p:nvPr/>
        </p:nvSpPr>
        <p:spPr>
          <a:xfrm>
            <a:off x="395536" y="1340768"/>
            <a:ext cx="8363272" cy="5256584"/>
          </a:xfrm>
          <a:prstGeom prst="rect">
            <a:avLst/>
          </a:prstGeom>
        </p:spPr>
        <p:txBody>
          <a:bodyPr/>
          <a:lstStyle>
            <a:lvl1pPr marL="358775" indent="-358775" algn="l" defTabSz="898525" rtl="0" eaLnBrk="0" fontAlgn="base" hangingPunct="0">
              <a:lnSpc>
                <a:spcPct val="90000"/>
              </a:lnSpc>
              <a:spcBef>
                <a:spcPts val="600"/>
              </a:spcBef>
              <a:spcAft>
                <a:spcPct val="0"/>
              </a:spcAft>
              <a:buFont typeface="Arial" panose="020B0604020202020204" pitchFamily="34" charset="0"/>
              <a:buChar char="•"/>
              <a:tabLst>
                <a:tab pos="358775" algn="l"/>
              </a:tabLst>
              <a:defRPr sz="2800" b="1" kern="1200">
                <a:solidFill>
                  <a:schemeClr val="tx1"/>
                </a:solidFill>
                <a:latin typeface="微軟正黑體" panose="020B0604030504040204" pitchFamily="34" charset="-120"/>
                <a:ea typeface="微軟正黑體" panose="020B0604030504040204" pitchFamily="34" charset="-120"/>
                <a:cs typeface="Arial" panose="020B0604020202020204" pitchFamily="34" charset="0"/>
              </a:defRPr>
            </a:lvl1pPr>
            <a:lvl2pPr marL="457200" algn="l" rtl="0" eaLnBrk="0" fontAlgn="base" hangingPunct="0">
              <a:lnSpc>
                <a:spcPct val="90000"/>
              </a:lnSpc>
              <a:spcBef>
                <a:spcPts val="600"/>
              </a:spcBef>
              <a:spcAft>
                <a:spcPct val="0"/>
              </a:spcAft>
              <a:buFont typeface="Arial" panose="020B0604020202020204" pitchFamily="34" charset="0"/>
              <a:buChar char="–"/>
              <a:defRPr sz="2800" kern="1200">
                <a:solidFill>
                  <a:schemeClr val="tx1"/>
                </a:solidFill>
                <a:latin typeface="微軟正黑體" panose="020B0604030504040204" pitchFamily="34" charset="-120"/>
                <a:ea typeface="微軟正黑體" panose="020B0604030504040204" pitchFamily="34" charset="-120"/>
                <a:cs typeface="Arial" panose="020B0604020202020204" pitchFamily="34" charset="0"/>
              </a:defRPr>
            </a:lvl2pPr>
            <a:lvl3pPr marL="914400" algn="l" rtl="0" eaLnBrk="0" fontAlgn="base" hangingPunct="0">
              <a:lnSpc>
                <a:spcPct val="90000"/>
              </a:lnSpc>
              <a:spcBef>
                <a:spcPts val="600"/>
              </a:spcBef>
              <a:spcAft>
                <a:spcPct val="0"/>
              </a:spcAft>
              <a:buFont typeface="Arial" panose="020B0604020202020204" pitchFamily="34" charset="0"/>
              <a:buChar char="•"/>
              <a:defRPr sz="2400" kern="1200">
                <a:solidFill>
                  <a:schemeClr val="tx1"/>
                </a:solidFill>
                <a:latin typeface="微軟正黑體" panose="020B0604030504040204" pitchFamily="34" charset="-120"/>
                <a:ea typeface="微軟正黑體" panose="020B0604030504040204" pitchFamily="34" charset="-120"/>
                <a:cs typeface="Arial" panose="020B0604020202020204" pitchFamily="34" charset="0"/>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rgbClr val="0000FF"/>
                </a:solidFill>
                <a:latin typeface="標楷體" panose="03000509000000000000" pitchFamily="65" charset="-120"/>
                <a:ea typeface="標楷體" panose="03000509000000000000" pitchFamily="65" charset="-12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rgbClr val="0000FF"/>
                </a:solidFill>
                <a:latin typeface="標楷體" panose="03000509000000000000" pitchFamily="65" charset="-120"/>
                <a:ea typeface="標楷體" panose="03000509000000000000" pitchFamily="65" charset="-120"/>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717550" lvl="1" indent="-717550" algn="just" eaLnBrk="1">
              <a:lnSpc>
                <a:spcPct val="110000"/>
              </a:lnSpc>
              <a:buFont typeface="Arial" charset="0"/>
              <a:buNone/>
              <a:defRPr/>
            </a:pPr>
            <a:r>
              <a:rPr kumimoji="0" lang="zh-TW" altLang="en-US" sz="3000" b="1" dirty="0" smtClean="0"/>
              <a:t>一、為確保工程品質，再生粒料應用於公共工程是在規範、手冊、品質、流向管理確保後，</a:t>
            </a:r>
            <a:r>
              <a:rPr kumimoji="0" lang="zh-TW" altLang="en-US" sz="3000" b="1" dirty="0" smtClean="0">
                <a:solidFill>
                  <a:srgbClr val="C00000"/>
                </a:solidFill>
              </a:rPr>
              <a:t>穩健推動</a:t>
            </a:r>
            <a:r>
              <a:rPr kumimoji="0" lang="zh-TW" altLang="en-US" sz="3000" b="1" dirty="0" smtClean="0"/>
              <a:t>，逐步建立使用信心。</a:t>
            </a:r>
            <a:endParaRPr kumimoji="0" lang="en-US" altLang="zh-TW" sz="3000" b="1" dirty="0" smtClean="0"/>
          </a:p>
          <a:p>
            <a:pPr marL="717550" lvl="1" indent="-717550" algn="just" eaLnBrk="1">
              <a:lnSpc>
                <a:spcPct val="110000"/>
              </a:lnSpc>
              <a:buFont typeface="Arial" charset="0"/>
              <a:buNone/>
              <a:defRPr/>
            </a:pPr>
            <a:r>
              <a:rPr kumimoji="0" lang="zh-TW" altLang="en-US" sz="3000" b="1" dirty="0" smtClean="0"/>
              <a:t>二、推動逾半年迄今，</a:t>
            </a:r>
            <a:r>
              <a:rPr kumimoji="0" lang="zh-TW" altLang="en-US" sz="3000" b="1" dirty="0" smtClean="0">
                <a:solidFill>
                  <a:srgbClr val="C00000"/>
                </a:solidFill>
              </a:rPr>
              <a:t>已建立跨部會協調機制</a:t>
            </a:r>
            <a:r>
              <a:rPr kumimoji="0" lang="zh-TW" altLang="en-US" sz="3000" b="1" dirty="0" smtClean="0"/>
              <a:t>：</a:t>
            </a:r>
            <a:endParaRPr kumimoji="0" lang="en-US" altLang="zh-TW" sz="3000" b="1" dirty="0" smtClean="0"/>
          </a:p>
          <a:p>
            <a:pPr marL="990600" lvl="2" indent="-533400" algn="just" eaLnBrk="1">
              <a:lnSpc>
                <a:spcPct val="110000"/>
              </a:lnSpc>
              <a:buNone/>
              <a:defRPr/>
            </a:pPr>
            <a:r>
              <a:rPr kumimoji="0" lang="en-US" altLang="zh-TW" sz="2600" b="1" dirty="0" smtClean="0"/>
              <a:t>(</a:t>
            </a:r>
            <a:r>
              <a:rPr kumimoji="0" lang="zh-TW" altLang="en-US" sz="2600" b="1" dirty="0" smtClean="0"/>
              <a:t>一</a:t>
            </a:r>
            <a:r>
              <a:rPr kumimoji="0" lang="en-US" altLang="zh-TW" sz="2600" b="1" dirty="0" smtClean="0"/>
              <a:t>)</a:t>
            </a:r>
            <a:r>
              <a:rPr kumimoji="0" lang="zh-TW" altLang="en-US" sz="2600" b="1" dirty="0" smtClean="0">
                <a:solidFill>
                  <a:srgbClr val="0000FF"/>
                </a:solidFill>
              </a:rPr>
              <a:t>經濟部</a:t>
            </a:r>
            <a:r>
              <a:rPr kumimoji="0" lang="zh-TW" altLang="en-US" sz="2600" b="1" dirty="0" smtClean="0"/>
              <a:t>、</a:t>
            </a:r>
            <a:r>
              <a:rPr kumimoji="0" lang="zh-TW" altLang="en-US" sz="2600" b="1" dirty="0" smtClean="0">
                <a:solidFill>
                  <a:srgbClr val="0000FF"/>
                </a:solidFill>
              </a:rPr>
              <a:t>環保署</a:t>
            </a:r>
            <a:r>
              <a:rPr kumimoji="0" lang="zh-TW" altLang="en-US" sz="2600" b="1" dirty="0" smtClean="0"/>
              <a:t>督導產出單位全程管理及確保再生粒料品質，並訂定使用手冊，讓工程機關放心使用。</a:t>
            </a:r>
            <a:endParaRPr kumimoji="0" lang="en-US" altLang="zh-TW" sz="2600" b="1" dirty="0" smtClean="0"/>
          </a:p>
          <a:p>
            <a:pPr marL="990600" lvl="2" indent="-533400" algn="just" eaLnBrk="1">
              <a:lnSpc>
                <a:spcPct val="110000"/>
              </a:lnSpc>
              <a:buNone/>
              <a:defRPr/>
            </a:pPr>
            <a:r>
              <a:rPr kumimoji="0" lang="en-US" altLang="zh-TW" sz="2600" b="1" dirty="0" smtClean="0"/>
              <a:t>(</a:t>
            </a:r>
            <a:r>
              <a:rPr kumimoji="0" lang="zh-TW" altLang="en-US" sz="2600" b="1" dirty="0" smtClean="0"/>
              <a:t>二</a:t>
            </a:r>
            <a:r>
              <a:rPr kumimoji="0" lang="en-US" altLang="zh-TW" sz="2600" b="1" smtClean="0"/>
              <a:t>)</a:t>
            </a:r>
            <a:r>
              <a:rPr kumimoji="0" lang="zh-TW" altLang="en-US" sz="2600" b="1" smtClean="0">
                <a:solidFill>
                  <a:srgbClr val="0000FF"/>
                </a:solidFill>
              </a:rPr>
              <a:t>交通部</a:t>
            </a:r>
            <a:r>
              <a:rPr kumimoji="0" lang="zh-TW" altLang="en-US" sz="2600" b="1" dirty="0" smtClean="0"/>
              <a:t>、</a:t>
            </a:r>
            <a:r>
              <a:rPr kumimoji="0" lang="zh-TW" altLang="en-US" sz="2600" b="1" dirty="0" smtClean="0">
                <a:solidFill>
                  <a:srgbClr val="0000FF"/>
                </a:solidFill>
              </a:rPr>
              <a:t>經濟部</a:t>
            </a:r>
            <a:r>
              <a:rPr kumimoji="0" lang="zh-TW" altLang="en-US" sz="2600" b="1" dirty="0" smtClean="0"/>
              <a:t>、</a:t>
            </a:r>
            <a:r>
              <a:rPr kumimoji="0" lang="zh-TW" altLang="en-US" sz="2600" b="1" dirty="0" smtClean="0">
                <a:solidFill>
                  <a:srgbClr val="0000FF"/>
                </a:solidFill>
              </a:rPr>
              <a:t>內政部</a:t>
            </a:r>
            <a:r>
              <a:rPr kumimoji="0" lang="zh-TW" altLang="en-US" sz="2600" b="1" dirty="0" smtClean="0"/>
              <a:t>全力協助盤點，妥適將資源</a:t>
            </a:r>
            <a:r>
              <a:rPr kumimoji="0" lang="zh-TW" altLang="en-US" sz="2600" b="1" dirty="0" smtClean="0">
                <a:solidFill>
                  <a:srgbClr val="C00000"/>
                </a:solidFill>
              </a:rPr>
              <a:t>適材適所適量</a:t>
            </a:r>
            <a:r>
              <a:rPr kumimoji="0" lang="zh-TW" altLang="en-US" sz="2600" b="1" dirty="0" smtClean="0"/>
              <a:t>再運用。</a:t>
            </a:r>
            <a:endParaRPr kumimoji="0" lang="en-US" altLang="zh-TW" sz="2600" b="1" dirty="0" smtClean="0"/>
          </a:p>
        </p:txBody>
      </p:sp>
      <p:sp>
        <p:nvSpPr>
          <p:cNvPr id="3" name="投影片編號版面配置區 2"/>
          <p:cNvSpPr>
            <a:spLocks noGrp="1"/>
          </p:cNvSpPr>
          <p:nvPr>
            <p:ph type="sldNum" sz="quarter" idx="12"/>
          </p:nvPr>
        </p:nvSpPr>
        <p:spPr/>
        <p:txBody>
          <a:bodyPr/>
          <a:lstStyle/>
          <a:p>
            <a:pPr>
              <a:defRPr/>
            </a:pPr>
            <a:fld id="{649AD694-E44B-4414-B5A9-3919B6343D33}" type="slidenum">
              <a:rPr lang="zh-TW" altLang="en-US" smtClean="0"/>
              <a:pPr>
                <a:defRPr/>
              </a:pPr>
              <a:t>9</a:t>
            </a:fld>
            <a:endParaRPr lang="zh-TW" altLang="en-US" dirty="0"/>
          </a:p>
        </p:txBody>
      </p:sp>
      <p:sp>
        <p:nvSpPr>
          <p:cNvPr id="4" name="標題 3"/>
          <p:cNvSpPr>
            <a:spLocks noGrp="1"/>
          </p:cNvSpPr>
          <p:nvPr>
            <p:ph type="title"/>
          </p:nvPr>
        </p:nvSpPr>
        <p:spPr/>
        <p:txBody>
          <a:bodyPr/>
          <a:lstStyle/>
          <a:p>
            <a:r>
              <a:rPr lang="zh-TW" altLang="en-US" dirty="0" smtClean="0">
                <a:latin typeface="微軟正黑體" pitchFamily="34" charset="-120"/>
                <a:ea typeface="微軟正黑體" pitchFamily="34" charset="-120"/>
              </a:rPr>
              <a:t>伍、結語</a:t>
            </a:r>
            <a:endParaRPr lang="zh-TW" altLang="en-US" dirty="0">
              <a:latin typeface="微軟正黑體" pitchFamily="34" charset="-120"/>
              <a:ea typeface="微軟正黑體" pitchFamily="34" charset="-12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346423"/>
            <a:ext cx="8229600" cy="922337"/>
          </a:xfrm>
        </p:spPr>
        <p:txBody>
          <a:bodyPr/>
          <a:lstStyle/>
          <a:p>
            <a:pPr algn="l"/>
            <a:r>
              <a:rPr lang="zh-TW" altLang="en-US" dirty="0">
                <a:latin typeface="微軟正黑體" pitchFamily="34" charset="-120"/>
                <a:ea typeface="微軟正黑體" pitchFamily="34" charset="-120"/>
              </a:rPr>
              <a:t>伍</a:t>
            </a:r>
            <a:r>
              <a:rPr lang="zh-TW" altLang="en-US" dirty="0" smtClean="0">
                <a:latin typeface="微軟正黑體" pitchFamily="34" charset="-120"/>
                <a:ea typeface="微軟正黑體" pitchFamily="34" charset="-120"/>
              </a:rPr>
              <a:t>、結語</a:t>
            </a:r>
            <a:endParaRPr lang="zh-TW" altLang="en-US" dirty="0">
              <a:latin typeface="微軟正黑體" pitchFamily="34" charset="-120"/>
              <a:ea typeface="微軟正黑體" pitchFamily="34" charset="-120"/>
            </a:endParaRPr>
          </a:p>
        </p:txBody>
      </p:sp>
      <p:sp>
        <p:nvSpPr>
          <p:cNvPr id="5" name="內容版面配置區 2"/>
          <p:cNvSpPr txBox="1">
            <a:spLocks/>
          </p:cNvSpPr>
          <p:nvPr/>
        </p:nvSpPr>
        <p:spPr>
          <a:xfrm>
            <a:off x="395536" y="1340768"/>
            <a:ext cx="8363272" cy="5256584"/>
          </a:xfrm>
          <a:prstGeom prst="rect">
            <a:avLst/>
          </a:prstGeom>
        </p:spPr>
        <p:txBody>
          <a:bodyPr/>
          <a:lstStyle>
            <a:lvl1pPr marL="358775" indent="-358775" algn="l" defTabSz="898525" rtl="0" eaLnBrk="0" fontAlgn="base" hangingPunct="0">
              <a:lnSpc>
                <a:spcPct val="90000"/>
              </a:lnSpc>
              <a:spcBef>
                <a:spcPts val="600"/>
              </a:spcBef>
              <a:spcAft>
                <a:spcPct val="0"/>
              </a:spcAft>
              <a:buFont typeface="Arial" panose="020B0604020202020204" pitchFamily="34" charset="0"/>
              <a:buChar char="•"/>
              <a:tabLst>
                <a:tab pos="358775" algn="l"/>
              </a:tabLst>
              <a:defRPr sz="2800" b="1" kern="1200">
                <a:solidFill>
                  <a:schemeClr val="tx1"/>
                </a:solidFill>
                <a:latin typeface="微軟正黑體" panose="020B0604030504040204" pitchFamily="34" charset="-120"/>
                <a:ea typeface="微軟正黑體" panose="020B0604030504040204" pitchFamily="34" charset="-120"/>
                <a:cs typeface="Arial" panose="020B0604020202020204" pitchFamily="34" charset="0"/>
              </a:defRPr>
            </a:lvl1pPr>
            <a:lvl2pPr marL="457200" algn="l" rtl="0" eaLnBrk="0" fontAlgn="base" hangingPunct="0">
              <a:lnSpc>
                <a:spcPct val="90000"/>
              </a:lnSpc>
              <a:spcBef>
                <a:spcPts val="600"/>
              </a:spcBef>
              <a:spcAft>
                <a:spcPct val="0"/>
              </a:spcAft>
              <a:buFont typeface="Arial" panose="020B0604020202020204" pitchFamily="34" charset="0"/>
              <a:buChar char="–"/>
              <a:defRPr sz="2800" kern="1200">
                <a:solidFill>
                  <a:schemeClr val="tx1"/>
                </a:solidFill>
                <a:latin typeface="微軟正黑體" panose="020B0604030504040204" pitchFamily="34" charset="-120"/>
                <a:ea typeface="微軟正黑體" panose="020B0604030504040204" pitchFamily="34" charset="-120"/>
                <a:cs typeface="Arial" panose="020B0604020202020204" pitchFamily="34" charset="0"/>
              </a:defRPr>
            </a:lvl2pPr>
            <a:lvl3pPr marL="914400" algn="l" rtl="0" eaLnBrk="0" fontAlgn="base" hangingPunct="0">
              <a:lnSpc>
                <a:spcPct val="90000"/>
              </a:lnSpc>
              <a:spcBef>
                <a:spcPts val="600"/>
              </a:spcBef>
              <a:spcAft>
                <a:spcPct val="0"/>
              </a:spcAft>
              <a:buFont typeface="Arial" panose="020B0604020202020204" pitchFamily="34" charset="0"/>
              <a:buChar char="•"/>
              <a:defRPr sz="2400" kern="1200">
                <a:solidFill>
                  <a:schemeClr val="tx1"/>
                </a:solidFill>
                <a:latin typeface="微軟正黑體" panose="020B0604030504040204" pitchFamily="34" charset="-120"/>
                <a:ea typeface="微軟正黑體" panose="020B0604030504040204" pitchFamily="34" charset="-120"/>
                <a:cs typeface="Arial" panose="020B0604020202020204" pitchFamily="34" charset="0"/>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rgbClr val="0000FF"/>
                </a:solidFill>
                <a:latin typeface="標楷體" panose="03000509000000000000" pitchFamily="65" charset="-120"/>
                <a:ea typeface="標楷體" panose="03000509000000000000" pitchFamily="65" charset="-120"/>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rgbClr val="0000FF"/>
                </a:solidFill>
                <a:latin typeface="標楷體" panose="03000509000000000000" pitchFamily="65" charset="-120"/>
                <a:ea typeface="標楷體" panose="03000509000000000000" pitchFamily="65" charset="-120"/>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717550" lvl="1" indent="-717550" algn="just" eaLnBrk="1">
              <a:lnSpc>
                <a:spcPct val="110000"/>
              </a:lnSpc>
              <a:buFont typeface="Arial" charset="0"/>
              <a:buNone/>
              <a:defRPr/>
            </a:pPr>
            <a:r>
              <a:rPr kumimoji="0" lang="zh-TW" altLang="en-US" sz="3000" b="1" dirty="0" smtClean="0"/>
              <a:t>三、推動再生粒料運用相關議題</a:t>
            </a:r>
            <a:r>
              <a:rPr kumimoji="0" lang="zh-TW" altLang="en-US" sz="3000" b="1" dirty="0" smtClean="0">
                <a:solidFill>
                  <a:srgbClr val="C00000"/>
                </a:solidFill>
              </a:rPr>
              <a:t>環環相扣</a:t>
            </a:r>
            <a:r>
              <a:rPr kumimoji="0" lang="zh-TW" altLang="en-US" sz="3000" b="1" dirty="0" smtClean="0"/>
              <a:t>，</a:t>
            </a:r>
            <a:r>
              <a:rPr kumimoji="0" lang="zh-TW" altLang="en-US" sz="3000" b="1" dirty="0" smtClean="0">
                <a:solidFill>
                  <a:srgbClr val="0000FF"/>
                </a:solidFill>
              </a:rPr>
              <a:t>工程會</a:t>
            </a:r>
            <a:r>
              <a:rPr kumimoji="0" lang="zh-TW" altLang="en-US" sz="3000" b="1" dirty="0" smtClean="0"/>
              <a:t>持續召開小組會議，並請各部會協助：</a:t>
            </a:r>
            <a:endParaRPr kumimoji="0" lang="en-US" altLang="zh-TW" sz="3000" b="1" dirty="0" smtClean="0"/>
          </a:p>
          <a:p>
            <a:pPr marL="990600" lvl="2" indent="-533400" algn="just" eaLnBrk="1">
              <a:lnSpc>
                <a:spcPct val="110000"/>
              </a:lnSpc>
              <a:buFont typeface="Arial" charset="0"/>
              <a:buNone/>
              <a:defRPr/>
            </a:pPr>
            <a:r>
              <a:rPr kumimoji="0" lang="en-US" altLang="zh-TW" sz="2600" b="1" dirty="0" smtClean="0"/>
              <a:t>(</a:t>
            </a:r>
            <a:r>
              <a:rPr kumimoji="0" lang="zh-TW" altLang="en-US" sz="2600" b="1" dirty="0" smtClean="0"/>
              <a:t>一</a:t>
            </a:r>
            <a:r>
              <a:rPr kumimoji="0" lang="en-US" altLang="zh-TW" sz="2600" b="1" dirty="0" smtClean="0"/>
              <a:t>)</a:t>
            </a:r>
            <a:r>
              <a:rPr kumimoji="0" lang="zh-TW" altLang="en-US" sz="2600" b="1" dirty="0" smtClean="0"/>
              <a:t>須辦理環差方能使用焚化再生粒料之工程個案，請</a:t>
            </a:r>
            <a:r>
              <a:rPr kumimoji="0" lang="zh-TW" altLang="en-US" sz="2600" b="1" dirty="0" smtClean="0">
                <a:solidFill>
                  <a:srgbClr val="0000FF"/>
                </a:solidFill>
              </a:rPr>
              <a:t>交通部</a:t>
            </a:r>
            <a:r>
              <a:rPr kumimoji="0" lang="zh-TW" altLang="en-US" sz="2600" b="1" dirty="0" smtClean="0"/>
              <a:t>儘速完成提報並請</a:t>
            </a:r>
            <a:r>
              <a:rPr kumimoji="0" lang="zh-TW" altLang="en-US" sz="2600" b="1" dirty="0" smtClean="0">
                <a:solidFill>
                  <a:srgbClr val="0000FF"/>
                </a:solidFill>
              </a:rPr>
              <a:t>環保署</a:t>
            </a:r>
            <a:r>
              <a:rPr kumimoji="0" lang="zh-TW" altLang="en-US" sz="2600" b="1" dirty="0" smtClean="0"/>
              <a:t>積極協助。</a:t>
            </a:r>
            <a:endParaRPr kumimoji="0" lang="en-US" altLang="zh-TW" sz="2600" b="1" dirty="0" smtClean="0"/>
          </a:p>
          <a:p>
            <a:pPr marL="990600" lvl="2" indent="-533400" algn="just" eaLnBrk="1">
              <a:lnSpc>
                <a:spcPct val="110000"/>
              </a:lnSpc>
              <a:buNone/>
              <a:defRPr/>
            </a:pPr>
            <a:r>
              <a:rPr kumimoji="0" lang="en-US" altLang="zh-TW" sz="2600" b="1" dirty="0" smtClean="0"/>
              <a:t>(</a:t>
            </a:r>
            <a:r>
              <a:rPr kumimoji="0" lang="zh-TW" altLang="en-US" sz="2600" b="1" dirty="0" smtClean="0"/>
              <a:t>二</a:t>
            </a:r>
            <a:r>
              <a:rPr kumimoji="0" lang="en-US" altLang="zh-TW" sz="2600" b="1" dirty="0" smtClean="0"/>
              <a:t>)</a:t>
            </a:r>
            <a:r>
              <a:rPr kumimoji="0" lang="zh-TW" altLang="en-US" sz="2600" b="1" dirty="0" smtClean="0"/>
              <a:t>請</a:t>
            </a:r>
            <a:r>
              <a:rPr kumimoji="0" lang="zh-TW" altLang="en-US" sz="2600" b="1" dirty="0" smtClean="0">
                <a:solidFill>
                  <a:srgbClr val="0000FF"/>
                </a:solidFill>
              </a:rPr>
              <a:t>環保署</a:t>
            </a:r>
            <a:r>
              <a:rPr kumimoji="0" lang="zh-TW" altLang="en-US" sz="2600" b="1" dirty="0" smtClean="0"/>
              <a:t>儘速邀集地方環保單位，就瀝青廠因拌合料新增鋼爐碴致需辦理固定污染源操作許可異動或變更，</a:t>
            </a:r>
            <a:r>
              <a:rPr kumimoji="0" lang="zh-TW" altLang="en-US" sz="2600" b="1" dirty="0" smtClean="0">
                <a:solidFill>
                  <a:srgbClr val="C00000"/>
                </a:solidFill>
              </a:rPr>
              <a:t>統一釋示處理原則</a:t>
            </a:r>
            <a:r>
              <a:rPr kumimoji="0" lang="zh-TW" altLang="en-US" sz="2600" b="1" dirty="0" smtClean="0"/>
              <a:t>。</a:t>
            </a:r>
            <a:endParaRPr kumimoji="0" lang="en-US" altLang="zh-TW" sz="2600" b="1" dirty="0" smtClean="0"/>
          </a:p>
          <a:p>
            <a:pPr marL="990600" lvl="2" indent="-533400" algn="just" eaLnBrk="1">
              <a:lnSpc>
                <a:spcPct val="110000"/>
              </a:lnSpc>
              <a:buNone/>
              <a:defRPr/>
            </a:pPr>
            <a:r>
              <a:rPr kumimoji="0" lang="en-US" altLang="zh-TW" sz="2600" b="1" dirty="0" smtClean="0">
                <a:solidFill>
                  <a:srgbClr val="000000"/>
                </a:solidFill>
              </a:rPr>
              <a:t>(</a:t>
            </a:r>
            <a:r>
              <a:rPr kumimoji="0" lang="zh-TW" altLang="en-US" sz="2600" b="1" dirty="0" smtClean="0">
                <a:solidFill>
                  <a:srgbClr val="000000"/>
                </a:solidFill>
              </a:rPr>
              <a:t>三</a:t>
            </a:r>
            <a:r>
              <a:rPr kumimoji="0" lang="en-US" altLang="zh-TW" sz="2600" b="1" dirty="0" smtClean="0">
                <a:solidFill>
                  <a:srgbClr val="000000"/>
                </a:solidFill>
              </a:rPr>
              <a:t>)</a:t>
            </a:r>
            <a:r>
              <a:rPr kumimoji="0" lang="zh-TW" altLang="en-US" sz="2600" b="1" dirty="0" smtClean="0">
                <a:solidFill>
                  <a:srgbClr val="000000"/>
                </a:solidFill>
              </a:rPr>
              <a:t>請</a:t>
            </a:r>
            <a:r>
              <a:rPr kumimoji="0" lang="zh-TW" altLang="en-US" sz="2600" b="1" dirty="0" smtClean="0">
                <a:solidFill>
                  <a:srgbClr val="0000FF"/>
                </a:solidFill>
              </a:rPr>
              <a:t>經濟部</a:t>
            </a:r>
            <a:r>
              <a:rPr kumimoji="0" lang="zh-TW" altLang="en-US" sz="2600" b="1" dirty="0" smtClean="0">
                <a:solidFill>
                  <a:srgbClr val="000000"/>
                </a:solidFill>
              </a:rPr>
              <a:t>督促鋼鐵產業，確實依設廠計畫之相關環境影響評估報告或事業廢棄物清理計畫，多元妥善去化相關副產品或廢棄物，達成</a:t>
            </a:r>
            <a:r>
              <a:rPr kumimoji="0" lang="zh-TW" altLang="en-US" sz="2600" b="1" dirty="0" smtClean="0">
                <a:solidFill>
                  <a:srgbClr val="C00000"/>
                </a:solidFill>
              </a:rPr>
              <a:t>永續循環</a:t>
            </a:r>
            <a:r>
              <a:rPr kumimoji="0" lang="zh-TW" altLang="en-US" sz="2600" b="1" dirty="0" smtClean="0">
                <a:solidFill>
                  <a:srgbClr val="000000"/>
                </a:solidFill>
              </a:rPr>
              <a:t>。</a:t>
            </a:r>
            <a:endParaRPr kumimoji="0" lang="en-US" altLang="zh-TW" sz="2600" b="1" dirty="0" smtClean="0">
              <a:solidFill>
                <a:srgbClr val="000000"/>
              </a:solidFill>
            </a:endParaRPr>
          </a:p>
        </p:txBody>
      </p:sp>
      <p:sp>
        <p:nvSpPr>
          <p:cNvPr id="3" name="投影片編號版面配置區 2"/>
          <p:cNvSpPr>
            <a:spLocks noGrp="1"/>
          </p:cNvSpPr>
          <p:nvPr>
            <p:ph type="sldNum" sz="quarter" idx="12"/>
          </p:nvPr>
        </p:nvSpPr>
        <p:spPr/>
        <p:txBody>
          <a:bodyPr/>
          <a:lstStyle/>
          <a:p>
            <a:pPr>
              <a:defRPr/>
            </a:pPr>
            <a:fld id="{649AD694-E44B-4414-B5A9-3919B6343D33}" type="slidenum">
              <a:rPr lang="zh-TW" altLang="en-US" smtClean="0"/>
              <a:pPr>
                <a:defRPr/>
              </a:pPr>
              <a:t>10</a:t>
            </a:fld>
            <a:endParaRPr lang="zh-TW" alt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4"/>
          <p:cNvSpPr>
            <a:spLocks noChangeArrowheads="1"/>
          </p:cNvSpPr>
          <p:nvPr/>
        </p:nvSpPr>
        <p:spPr bwMode="auto">
          <a:xfrm>
            <a:off x="684213" y="2060575"/>
            <a:ext cx="7848600" cy="3997325"/>
          </a:xfrm>
          <a:prstGeom prst="rect">
            <a:avLst/>
          </a:prstGeom>
          <a:noFill/>
          <a:ln w="9525">
            <a:noFill/>
            <a:miter lim="800000"/>
            <a:headEnd/>
            <a:tailEnd/>
          </a:ln>
        </p:spPr>
        <p:txBody>
          <a:bodyPr lIns="92075" tIns="46038" rIns="92075" bIns="46038" anchor="ctr"/>
          <a:lstStyle/>
          <a:p>
            <a:pPr algn="ctr" defTabSz="898525" eaLnBrk="0" fontAlgn="ctr" hangingPunct="0">
              <a:lnSpc>
                <a:spcPct val="105000"/>
              </a:lnSpc>
              <a:spcAft>
                <a:spcPct val="25000"/>
              </a:spcAft>
              <a:tabLst>
                <a:tab pos="801688" algn="l"/>
              </a:tabLst>
            </a:pPr>
            <a:r>
              <a:rPr lang="zh-TW" altLang="en-US" sz="6000" b="1" dirty="0">
                <a:solidFill>
                  <a:srgbClr val="000099"/>
                </a:solidFill>
                <a:latin typeface="標楷體" pitchFamily="65" charset="-120"/>
                <a:ea typeface="標楷體" pitchFamily="65" charset="-120"/>
                <a:cs typeface="Arial" pitchFamily="34" charset="0"/>
              </a:rPr>
              <a:t>簡報</a:t>
            </a:r>
            <a:r>
              <a:rPr lang="zh-TW" altLang="en-US" sz="6000" b="1" dirty="0" smtClean="0">
                <a:solidFill>
                  <a:srgbClr val="000099"/>
                </a:solidFill>
                <a:latin typeface="標楷體" pitchFamily="65" charset="-120"/>
                <a:ea typeface="標楷體" pitchFamily="65" charset="-120"/>
                <a:cs typeface="Arial" pitchFamily="34" charset="0"/>
              </a:rPr>
              <a:t>完畢</a:t>
            </a:r>
            <a:br>
              <a:rPr lang="zh-TW" altLang="en-US" sz="6000" b="1" dirty="0" smtClean="0">
                <a:solidFill>
                  <a:srgbClr val="000099"/>
                </a:solidFill>
                <a:latin typeface="標楷體" pitchFamily="65" charset="-120"/>
                <a:ea typeface="標楷體" pitchFamily="65" charset="-120"/>
                <a:cs typeface="Arial" pitchFamily="34" charset="0"/>
              </a:rPr>
            </a:br>
            <a:r>
              <a:rPr lang="zh-TW" altLang="en-US" sz="6000" b="1" dirty="0" smtClean="0">
                <a:solidFill>
                  <a:srgbClr val="000099"/>
                </a:solidFill>
                <a:latin typeface="標楷體" pitchFamily="65" charset="-120"/>
                <a:ea typeface="標楷體" pitchFamily="65" charset="-120"/>
                <a:cs typeface="Arial" pitchFamily="34" charset="0"/>
              </a:rPr>
              <a:t>感謝聆聽</a:t>
            </a:r>
            <a:endParaRPr lang="en-US" altLang="zh-TW" sz="6000" b="1" dirty="0" smtClean="0">
              <a:solidFill>
                <a:srgbClr val="000099"/>
              </a:solidFill>
              <a:latin typeface="標楷體" pitchFamily="65" charset="-120"/>
              <a:ea typeface="標楷體" pitchFamily="65" charset="-120"/>
              <a:cs typeface="Arial" pitchFamily="34" charset="0"/>
            </a:endParaRPr>
          </a:p>
          <a:p>
            <a:pPr algn="ctr" defTabSz="898525" eaLnBrk="0" fontAlgn="ctr" hangingPunct="0">
              <a:lnSpc>
                <a:spcPct val="105000"/>
              </a:lnSpc>
              <a:spcAft>
                <a:spcPct val="25000"/>
              </a:spcAft>
              <a:tabLst>
                <a:tab pos="801688" algn="l"/>
              </a:tabLst>
            </a:pPr>
            <a:r>
              <a:rPr lang="en-US" altLang="zh-TW" sz="6000" b="1" dirty="0">
                <a:solidFill>
                  <a:srgbClr val="000099"/>
                </a:solidFill>
                <a:latin typeface="標楷體" pitchFamily="65" charset="-120"/>
                <a:ea typeface="標楷體" pitchFamily="65" charset="-120"/>
                <a:cs typeface="Arial" pitchFamily="34" charset="0"/>
              </a:rPr>
              <a:t/>
            </a:r>
            <a:br>
              <a:rPr lang="en-US" altLang="zh-TW" sz="6000" b="1" dirty="0">
                <a:solidFill>
                  <a:srgbClr val="000099"/>
                </a:solidFill>
                <a:latin typeface="標楷體" pitchFamily="65" charset="-120"/>
                <a:ea typeface="標楷體" pitchFamily="65" charset="-120"/>
                <a:cs typeface="Arial" pitchFamily="34" charset="0"/>
              </a:rPr>
            </a:br>
            <a:endParaRPr lang="en-US" altLang="zh-TW" sz="2800" b="1" dirty="0">
              <a:latin typeface="Century" pitchFamily="18" charset="0"/>
              <a:ea typeface="標楷體" pitchFamily="65" charset="-120"/>
              <a:cs typeface="Arial" pitchFamily="34" charset="0"/>
            </a:endParaRPr>
          </a:p>
        </p:txBody>
      </p:sp>
      <p:sp>
        <p:nvSpPr>
          <p:cNvPr id="2" name="投影片編號版面配置區 1"/>
          <p:cNvSpPr>
            <a:spLocks noGrp="1"/>
          </p:cNvSpPr>
          <p:nvPr>
            <p:ph type="sldNum" sz="quarter" idx="12"/>
          </p:nvPr>
        </p:nvSpPr>
        <p:spPr/>
        <p:txBody>
          <a:bodyPr/>
          <a:lstStyle/>
          <a:p>
            <a:pPr>
              <a:defRPr/>
            </a:pPr>
            <a:fld id="{446FDEF3-644A-4891-8F47-2D470C118F2F}" type="slidenum">
              <a:rPr lang="zh-TW" altLang="en-US" smtClean="0"/>
              <a:pPr>
                <a:defRPr/>
              </a:pPr>
              <a:t>11</a:t>
            </a:fld>
            <a:endParaRPr lang="zh-TW" alt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工程會委員會議簡報">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5907</TotalTime>
  <Words>1343</Words>
  <Application>Microsoft Office PowerPoint</Application>
  <PresentationFormat>如螢幕大小 (4:3)</PresentationFormat>
  <Paragraphs>185</Paragraphs>
  <Slides>11</Slides>
  <Notes>11</Notes>
  <HiddenSlides>0</HiddenSlides>
  <MMClips>0</MMClips>
  <ScaleCrop>false</ScaleCrop>
  <HeadingPairs>
    <vt:vector size="6" baseType="variant">
      <vt:variant>
        <vt:lpstr>佈景主題</vt:lpstr>
      </vt:variant>
      <vt:variant>
        <vt:i4>2</vt:i4>
      </vt:variant>
      <vt:variant>
        <vt:lpstr>內嵌 OLE 伺服程式</vt:lpstr>
      </vt:variant>
      <vt:variant>
        <vt:i4>1</vt:i4>
      </vt:variant>
      <vt:variant>
        <vt:lpstr>投影片標題</vt:lpstr>
      </vt:variant>
      <vt:variant>
        <vt:i4>11</vt:i4>
      </vt:variant>
    </vt:vector>
  </HeadingPairs>
  <TitlesOfParts>
    <vt:vector size="14" baseType="lpstr">
      <vt:lpstr>工程會委員會議簡報</vt:lpstr>
      <vt:lpstr>Office 佈景主題</vt:lpstr>
      <vt:lpstr>影像文件</vt:lpstr>
      <vt:lpstr>再生粒料運用於公共工程 推動情形</vt:lpstr>
      <vt:lpstr>簡報大綱</vt:lpstr>
      <vt:lpstr>壹、辦理依據</vt:lpstr>
      <vt:lpstr>壹、辦理依據</vt:lpstr>
      <vt:lpstr>貳、產出及去化情形</vt:lpstr>
      <vt:lpstr>投影片 6</vt:lpstr>
      <vt:lpstr>投影片 7</vt:lpstr>
      <vt:lpstr>投影片 8</vt:lpstr>
      <vt:lpstr>伍、結語</vt:lpstr>
      <vt:lpstr>伍、結語</vt:lpstr>
      <vt:lpstr>投影片 11</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pccuser</dc:creator>
  <cp:lastModifiedBy>楊宗勳</cp:lastModifiedBy>
  <cp:revision>254</cp:revision>
  <cp:lastPrinted>2017-07-04T06:26:54Z</cp:lastPrinted>
  <dcterms:created xsi:type="dcterms:W3CDTF">2017-05-31T07:36:53Z</dcterms:created>
  <dcterms:modified xsi:type="dcterms:W3CDTF">2018-01-10T06:39:22Z</dcterms:modified>
</cp:coreProperties>
</file>