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353" r:id="rId2"/>
    <p:sldId id="396" r:id="rId3"/>
    <p:sldId id="604" r:id="rId4"/>
    <p:sldId id="516" r:id="rId5"/>
    <p:sldId id="513" r:id="rId6"/>
    <p:sldId id="603" r:id="rId7"/>
    <p:sldId id="573" r:id="rId8"/>
    <p:sldId id="645" r:id="rId9"/>
    <p:sldId id="637" r:id="rId10"/>
    <p:sldId id="638" r:id="rId11"/>
    <p:sldId id="639" r:id="rId12"/>
    <p:sldId id="640" r:id="rId13"/>
    <p:sldId id="641" r:id="rId14"/>
    <p:sldId id="578" r:id="rId15"/>
    <p:sldId id="643" r:id="rId16"/>
    <p:sldId id="631" r:id="rId17"/>
    <p:sldId id="632" r:id="rId18"/>
    <p:sldId id="633" r:id="rId19"/>
    <p:sldId id="609" r:id="rId20"/>
    <p:sldId id="642" r:id="rId21"/>
    <p:sldId id="646" r:id="rId22"/>
    <p:sldId id="624" r:id="rId23"/>
    <p:sldId id="625" r:id="rId24"/>
    <p:sldId id="622" r:id="rId25"/>
    <p:sldId id="636" r:id="rId26"/>
    <p:sldId id="554" r:id="rId27"/>
    <p:sldId id="476" r:id="rId28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何昇融" initials="何昇融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  <a:srgbClr val="33FFFF"/>
    <a:srgbClr val="FF3300"/>
    <a:srgbClr val="FF9900"/>
    <a:srgbClr val="FF6699"/>
    <a:srgbClr val="FFCCFF"/>
    <a:srgbClr val="EAF2FA"/>
    <a:srgbClr val="FF6600"/>
    <a:srgbClr val="FFFFE1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39" autoAdjust="0"/>
    <p:restoredTop sz="96060" autoAdjust="0"/>
  </p:normalViewPr>
  <p:slideViewPr>
    <p:cSldViewPr snapToGrid="0">
      <p:cViewPr>
        <p:scale>
          <a:sx n="100" d="100"/>
          <a:sy n="100" d="100"/>
        </p:scale>
        <p:origin x="-1090" y="514"/>
      </p:cViewPr>
      <p:guideLst>
        <p:guide orient="horz" pos="2168"/>
        <p:guide pos="290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-4044" y="-96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4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EF2FBC7A-A272-417E-817E-4A2E0548AD49}" type="datetimeFigureOut">
              <a:rPr lang="zh-TW" altLang="en-US" smtClean="0"/>
              <a:pPr/>
              <a:t>2016/1/7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2" y="9428246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246"/>
            <a:ext cx="2946400" cy="496809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F0F55782-867F-41BE-B30C-50C2A1F98E8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029144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945659" cy="49805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1" y="7"/>
            <a:ext cx="2945659" cy="49805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268843A0-06A4-4E67-BB37-2B7E7CCDB499}" type="datetimeFigureOut">
              <a:rPr lang="zh-TW" altLang="en-US" smtClean="0"/>
              <a:pPr/>
              <a:t>2016/1/7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200"/>
            <a:ext cx="5438140" cy="3908614"/>
          </a:xfrm>
          <a:prstGeom prst="rect">
            <a:avLst/>
          </a:prstGeom>
        </p:spPr>
        <p:txBody>
          <a:bodyPr vert="horz" lIns="91422" tIns="45710" rIns="91422" bIns="4571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7" y="9428587"/>
            <a:ext cx="2945659" cy="498054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1" y="9428587"/>
            <a:ext cx="2945659" cy="498054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10AEEB84-A78F-4289-A46B-F9141456B21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2289932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在這張組織架構圖上，可以清楚瞭解創新創業政策會報的組織架構與任務。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會報由副院長擔任召集人，由馮燕政委、蔡玉玲政委、杜紫軍政委、葉欣誠政委、以及顏鴻森政委擔任副召集人，顏政委也同時擔任執行秘書的角色。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904347">
              <a:defRPr/>
            </a:pP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對應到上一頁所提的政策推動布局，創新創業政策會報下設四個組，分別對應四項重點工作。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第一組是「社會創新與青年創業組」，由經濟部及科技部擔任幕僚機關，由馮政委負責督導；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第二組是「國際鏈結組」，由科技部及國發基金擔任幕僚機關，由顏政委負責督導；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第三組是「創業環境組」，由國發會法協中心擔任幕僚機關，由蔡政委負責督導；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(4)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第四組是「創新生態環境組」，由國發會產發處擔任幕僚機關，由杜政委負責督導。 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近期引發外界期待與討論的</a:t>
            </a:r>
            <a:r>
              <a:rPr lang="zh-TW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開放原金華官邸為社企聚落及青創基地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，屬社會創新與青年創業組之重要工作；</a:t>
            </a:r>
            <a:r>
              <a:rPr lang="zh-TW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打造原空軍總部成為新世代創新基地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，以及，建立花博園區為國際創新創業園區，屬於創新生態環境組之重要工作，其中金華官邸與空軍總部兩項，目前為預告性活動。</a:t>
            </a:r>
            <a:endPara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幕僚單位由科技會報辦公室擔任，另外，也將青年顧問團納入會報，作為多元意見的</a:t>
            </a:r>
            <a:r>
              <a:rPr lang="zh-TW" altLang="en-US" sz="1600">
                <a:latin typeface="微軟正黑體" panose="020B0604030504040204" pitchFamily="34" charset="-120"/>
                <a:ea typeface="微軟正黑體" panose="020B0604030504040204" pitchFamily="34" charset="-120"/>
              </a:rPr>
              <a:t>諮詢管道。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68993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了幫助青年朋友實現創業夢想，經濟部加強實體政策與網路世界連結，不僅將「青年創業及圓夢網」改版升級，透過「找資金、創業空間、創業懶人包、活動看板、青年創業成功個案、創業社群、社會企業專區、創意實現平臺」等八大專區，整合政府創業服務資源，建立青年創業服務的單一入口平臺。</a:t>
            </a:r>
          </a:p>
          <a:p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15922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園區定名為臺灣新創競技場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(Taiwan Startup Stadium , TSS)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聚焦在以國際為市場的創新驅動新創事業，如物聯網、行動應用服務等，提供其所需的各項服務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今年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整體推動工作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為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(1)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引進國際加速器及業師，強化國際連結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TSS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目前已和包含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Y 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Combinator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500 Startups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Techstars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等十大國際加速器達成合作，並召集具有海外市場開拓經驗的創業學長姐們傳承實戰經驗，帶領創業的新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血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(2)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開設海外加速器培訓營，協助臺灣團隊走向國際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為了因應每年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月國外加速器申請時點，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TSS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於今年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月開設培訓營，模擬國際加速器遴選過程，舉辦最具臨場感的戰鬥訓練營。營期結束後成功獲選特定國際加速器者，還可獲得每個團隊最多補助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萬美金的海外差旅經費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75948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園區定名為臺灣新創競技場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(Taiwan Startup Stadium , TSS)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聚焦在以國際為市場的創新驅動新創事業，如物聯網、行動應用服務等，提供其所需的各項服務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今年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整體推動工作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為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(1)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引進國際加速器及業師，強化國際連結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TSS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目前已和包含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Y 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Combinator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500 Startups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Techstars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等十大國際加速器達成合作，並召集具有海外市場開拓經驗的創業學長姐們傳承實戰經驗，帶領創業的新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血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(2)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開設海外加速器培訓營，協助臺灣團隊走向國際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為了因應每年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月國外加速器申請時點，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TSS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於今年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月開設培訓營，模擬國際加速器遴選過程，舉辦最具臨場感的戰鬥訓練營。營期結束後成功獲選特定國際加速器者，還可獲得每個團隊最多補助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萬美金的海外差旅經費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75948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了幫助青年朋友實現創業夢想，經濟部加強實體政策與網路世界連結，不僅將「青年創業及圓夢網」改版升級，透過「找資金、創業空間、創業懶人包、活動看板、青年創業成功個案、創業社群、社會企業專區、創意實現平臺」等八大專區，整合政府創業服務資源，建立青年創業服務的單一入口平臺。</a:t>
            </a:r>
          </a:p>
          <a:p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FD02A-2BA1-4E7D-A510-FFA80864042C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15922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協助中小企業跨領域發展，建構新的產業鏈 （口頭：電腦零件供應商因產業視為而衰落，轉型提供電動機車零件，開發新商機）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87135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5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8217390" y="120902"/>
            <a:ext cx="698009" cy="70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65592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603" y="5790"/>
            <a:ext cx="7886700" cy="1325563"/>
          </a:xfrm>
        </p:spPr>
        <p:txBody>
          <a:bodyPr>
            <a:normAutofit/>
          </a:bodyPr>
          <a:lstStyle>
            <a:lvl1pPr marL="360000" algn="ctr">
              <a:defRPr sz="48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603" y="1386306"/>
            <a:ext cx="7886700" cy="4670401"/>
          </a:xfrm>
        </p:spPr>
        <p:txBody>
          <a:bodyPr/>
          <a:lstStyle>
            <a:lvl1pPr marL="457200" indent="-4572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l"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800100" indent="-342900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Ø"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257300" indent="-342900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Font typeface="Wingdings" panose="05000000000000000000" pitchFamily="2" charset="2"/>
              <a:buChar char="ü"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11" name="Footer Placeholder 4"/>
          <p:cNvSpPr txBox="1">
            <a:spLocks/>
          </p:cNvSpPr>
          <p:nvPr userDrawn="1"/>
        </p:nvSpPr>
        <p:spPr>
          <a:xfrm>
            <a:off x="5029201" y="6056708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155662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6" name="Footer Placeholder 4"/>
          <p:cNvSpPr txBox="1">
            <a:spLocks/>
          </p:cNvSpPr>
          <p:nvPr userDrawn="1"/>
        </p:nvSpPr>
        <p:spPr>
          <a:xfrm>
            <a:off x="5029201" y="6056708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135628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867650" y="312102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99248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7867650" y="312102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27143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563087" y="6520533"/>
            <a:ext cx="580912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52411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563087" y="6520533"/>
            <a:ext cx="580912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61946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775062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55317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82000" y="6520533"/>
            <a:ext cx="76200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63108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77250" y="6520533"/>
            <a:ext cx="66675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97716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867650" y="312102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600" y="6520533"/>
            <a:ext cx="2057400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25983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563087" y="6520533"/>
            <a:ext cx="580912" cy="365125"/>
          </a:xfrm>
          <a:prstGeom prst="rect">
            <a:avLst/>
          </a:prstGeom>
        </p:spPr>
        <p:txBody>
          <a:bodyPr/>
          <a:lstStyle/>
          <a:p>
            <a:fld id="{8874E710-CA64-44E7-9277-506E55562EC0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679584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0" y="5481322"/>
            <a:ext cx="9144000" cy="1464295"/>
            <a:chOff x="0" y="5072063"/>
            <a:chExt cx="9144000" cy="1863516"/>
          </a:xfrm>
        </p:grpSpPr>
        <p:pic>
          <p:nvPicPr>
            <p:cNvPr id="8" name="图片 8" descr="4.png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72063"/>
              <a:ext cx="9144000" cy="17859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9" name="图片 13" descr="10.png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1040" y="5649704"/>
              <a:ext cx="4572000" cy="1285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4" y="1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368937" y="6578930"/>
            <a:ext cx="775062" cy="306728"/>
          </a:xfrm>
          <a:prstGeom prst="rect">
            <a:avLst/>
          </a:prstGeom>
        </p:spPr>
        <p:txBody>
          <a:bodyPr/>
          <a:lstStyle>
            <a:lvl1pPr algn="r">
              <a:defRPr sz="1400" b="1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</a:lstStyle>
          <a:p>
            <a:fld id="{C7024E13-29F1-4D11-A106-D3F56B743DA7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2869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gif"/><Relationship Id="rId18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5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7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www.google.com.tw/url?sa=i&amp;rct=j&amp;q=&amp;esrc=s&amp;source=images&amp;cd=&amp;cad=rja&amp;uact=8&amp;ved=0ahUKEwikooD6nZTKAhWF26YKHYLaAUAQjRwIBw&amp;url=http://www.ohmymag.com/the-end/wallpaper&amp;psig=AFQjCNGZa9sVDnLWHjDbxsYrpKMNJXBCyg&amp;ust=145213695184892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66329" y="304679"/>
            <a:ext cx="314701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400" b="1" dirty="0">
                <a:solidFill>
                  <a:srgbClr val="00206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行政院</a:t>
            </a:r>
            <a:r>
              <a:rPr lang="zh-TW" altLang="en-US" sz="2400" b="1" dirty="0" smtClean="0">
                <a:solidFill>
                  <a:srgbClr val="00206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第 </a:t>
            </a:r>
            <a:r>
              <a:rPr lang="en-US" altLang="zh-TW" sz="2400" b="1" dirty="0" smtClean="0">
                <a:solidFill>
                  <a:srgbClr val="00206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3482</a:t>
            </a:r>
            <a:r>
              <a:rPr lang="zh-TW" altLang="en-US" sz="2400" b="1" dirty="0" smtClean="0">
                <a:solidFill>
                  <a:srgbClr val="00206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次會議</a:t>
            </a:r>
            <a:endParaRPr lang="zh-TW" altLang="zh-TW" sz="2400" b="1" dirty="0">
              <a:solidFill>
                <a:srgbClr val="002060"/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628650" y="1419226"/>
            <a:ext cx="7886700" cy="2867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3175">
              <a:lnSpc>
                <a:spcPct val="100000"/>
              </a:lnSpc>
            </a:pPr>
            <a:r>
              <a:rPr lang="zh-TW" altLang="en-US" sz="5400" b="1" dirty="0">
                <a:solidFill>
                  <a:srgbClr val="002060"/>
                </a:solidFill>
                <a:effectLst>
                  <a:glow rad="1016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</a:rPr>
              <a:t>推動創新創業</a:t>
            </a:r>
            <a:r>
              <a:rPr lang="en-US" altLang="zh-TW" sz="5400" b="1" dirty="0">
                <a:solidFill>
                  <a:srgbClr val="002060"/>
                </a:solidFill>
                <a:effectLst>
                  <a:glow rad="1016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</a:rPr>
              <a:t/>
            </a:r>
            <a:br>
              <a:rPr lang="en-US" altLang="zh-TW" sz="5400" b="1" dirty="0">
                <a:solidFill>
                  <a:srgbClr val="002060"/>
                </a:solidFill>
                <a:effectLst>
                  <a:glow rad="1016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</a:rPr>
            </a:br>
            <a:r>
              <a:rPr lang="zh-TW" altLang="en-US" sz="5400" b="1" dirty="0">
                <a:solidFill>
                  <a:srgbClr val="002060"/>
                </a:solidFill>
                <a:effectLst>
                  <a:glow rad="1016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</a:rPr>
              <a:t>帶動臺灣產業轉型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1867989" y="4690753"/>
            <a:ext cx="5408023" cy="1809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60000" algn="ctr">
              <a:lnSpc>
                <a:spcPct val="90000"/>
              </a:lnSpc>
              <a:spcBef>
                <a:spcPct val="0"/>
              </a:spcBef>
              <a:buNone/>
              <a:defRPr sz="48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lnSpc>
                <a:spcPts val="4300"/>
              </a:lnSpc>
            </a:pPr>
            <a:r>
              <a:rPr lang="zh-TW" altLang="en-US" sz="2900" dirty="0">
                <a:latin typeface="Arial Unicode MS" panose="020B0604020202020204" pitchFamily="34" charset="-120"/>
              </a:rPr>
              <a:t>國家發展</a:t>
            </a:r>
            <a:r>
              <a:rPr lang="zh-TW" altLang="en-US" sz="2900" dirty="0" smtClean="0">
                <a:latin typeface="Arial Unicode MS" panose="020B0604020202020204" pitchFamily="34" charset="-120"/>
              </a:rPr>
              <a:t>委員會</a:t>
            </a:r>
            <a:endParaRPr lang="en-US" altLang="zh-TW" sz="2900" dirty="0" smtClean="0">
              <a:latin typeface="Arial Unicode MS" panose="020B0604020202020204" pitchFamily="34" charset="-120"/>
            </a:endParaRPr>
          </a:p>
          <a:p>
            <a:pPr lvl="0">
              <a:lnSpc>
                <a:spcPts val="4300"/>
              </a:lnSpc>
            </a:pPr>
            <a:r>
              <a:rPr lang="zh-TW" altLang="en-US" sz="2900" dirty="0">
                <a:latin typeface="Arial Unicode MS" panose="020B0604020202020204" pitchFamily="34" charset="-120"/>
              </a:rPr>
              <a:t>報告人</a:t>
            </a:r>
            <a:r>
              <a:rPr lang="zh-TW" altLang="en-US" sz="2900" dirty="0" smtClean="0">
                <a:latin typeface="Arial Unicode MS" panose="020B0604020202020204" pitchFamily="34" charset="-120"/>
              </a:rPr>
              <a:t>：高副</a:t>
            </a:r>
            <a:r>
              <a:rPr lang="zh-TW" altLang="en-US" sz="2900" dirty="0">
                <a:latin typeface="Arial Unicode MS" panose="020B0604020202020204" pitchFamily="34" charset="-120"/>
              </a:rPr>
              <a:t>主任委員</a:t>
            </a:r>
            <a:r>
              <a:rPr lang="zh-TW" altLang="en-US" sz="2900" dirty="0" smtClean="0">
                <a:latin typeface="Arial Unicode MS" panose="020B0604020202020204" pitchFamily="34" charset="-120"/>
              </a:rPr>
              <a:t>仙桂</a:t>
            </a:r>
            <a:endParaRPr lang="en-US" altLang="zh-TW" sz="2900" dirty="0">
              <a:latin typeface="Arial Unicode MS" panose="020B0604020202020204" pitchFamily="34" charset="-120"/>
            </a:endParaRPr>
          </a:p>
          <a:p>
            <a:pPr>
              <a:lnSpc>
                <a:spcPts val="4300"/>
              </a:lnSpc>
            </a:pPr>
            <a:r>
              <a:rPr lang="en-US" altLang="zh-TW" sz="2900" dirty="0" smtClean="0">
                <a:latin typeface="Arial Unicode MS" panose="020B0604020202020204" pitchFamily="34" charset="-120"/>
              </a:rPr>
              <a:t>105</a:t>
            </a:r>
            <a:r>
              <a:rPr lang="zh-TW" altLang="en-US" sz="2900" dirty="0" smtClean="0">
                <a:latin typeface="Arial Unicode MS" panose="020B0604020202020204" pitchFamily="34" charset="-120"/>
              </a:rPr>
              <a:t>年</a:t>
            </a:r>
            <a:r>
              <a:rPr lang="en-US" altLang="zh-TW" sz="2900" dirty="0" smtClean="0">
                <a:latin typeface="Arial Unicode MS" panose="020B0604020202020204" pitchFamily="34" charset="-120"/>
              </a:rPr>
              <a:t>1</a:t>
            </a:r>
            <a:r>
              <a:rPr lang="zh-TW" altLang="en-US" sz="2900" dirty="0" smtClean="0">
                <a:latin typeface="Arial Unicode MS" panose="020B0604020202020204" pitchFamily="34" charset="-120"/>
              </a:rPr>
              <a:t>月</a:t>
            </a:r>
            <a:r>
              <a:rPr lang="en-US" altLang="zh-TW" sz="2900" dirty="0" smtClean="0">
                <a:latin typeface="Arial Unicode MS" panose="020B0604020202020204" pitchFamily="34" charset="-120"/>
              </a:rPr>
              <a:t>7</a:t>
            </a:r>
            <a:r>
              <a:rPr lang="zh-TW" altLang="en-US" sz="2900" dirty="0" smtClean="0">
                <a:latin typeface="Arial Unicode MS" panose="020B0604020202020204" pitchFamily="34" charset="-120"/>
              </a:rPr>
              <a:t>日</a:t>
            </a:r>
            <a:endParaRPr lang="en-US" altLang="zh-TW" sz="2900" dirty="0">
              <a:latin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652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95250"/>
            <a:ext cx="7886700" cy="1236103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　綱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28700" y="1852551"/>
            <a:ext cx="7086600" cy="416605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</a:rPr>
              <a:t>壹、前　言</a:t>
            </a:r>
            <a:endParaRPr lang="en-US" altLang="zh-TW" sz="3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</a:rPr>
              <a:t>貳、打造創新創業生態環境</a:t>
            </a:r>
            <a:endParaRPr lang="en-US" altLang="zh-TW" sz="3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</a:rPr>
              <a:t>參、創新創業引領產業轉型</a:t>
            </a:r>
            <a:endParaRPr lang="en-US" altLang="zh-TW" sz="3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</a:rPr>
              <a:t>肆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</a:rPr>
              <a:t>、</a:t>
            </a:r>
            <a:r>
              <a:rPr lang="zh-TW" altLang="zh-TW" sz="3600" b="1" dirty="0" smtClean="0">
                <a:solidFill>
                  <a:schemeClr val="accent5">
                    <a:lumMod val="75000"/>
                  </a:schemeClr>
                </a:solidFill>
              </a:rPr>
              <a:t>結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</a:rPr>
              <a:t>　</a:t>
            </a:r>
            <a:r>
              <a:rPr lang="zh-TW" altLang="zh-TW" sz="3600" b="1" dirty="0" smtClean="0">
                <a:solidFill>
                  <a:schemeClr val="accent5">
                    <a:lumMod val="75000"/>
                  </a:schemeClr>
                </a:solidFill>
              </a:rPr>
              <a:t>語</a:t>
            </a:r>
            <a:endParaRPr lang="en-US" altLang="zh-TW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8636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</a:t>
            </a:fld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2440781" y="3008885"/>
            <a:ext cx="4262438" cy="84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glow rad="101600">
                    <a:prstClr val="white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壹、前　言</a:t>
            </a:r>
            <a:endParaRPr lang="zh-TW" altLang="en-US" sz="5400" b="1" dirty="0">
              <a:solidFill>
                <a:srgbClr val="002060"/>
              </a:solidFill>
              <a:effectLst>
                <a:glow rad="101600">
                  <a:prstClr val="white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Unicode MS" panose="020B060402020202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526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609101" y="2601648"/>
            <a:ext cx="342776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歐美國家推動再</a:t>
            </a:r>
            <a:r>
              <a:rPr lang="zh-TW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工業化</a:t>
            </a:r>
            <a:endParaRPr lang="en-US" altLang="zh-TW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中國大陸啟動「中國製造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2025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」、雙創風潮興起</a:t>
            </a:r>
          </a:p>
        </p:txBody>
      </p:sp>
      <p:sp>
        <p:nvSpPr>
          <p:cNvPr id="24" name="標題 3"/>
          <p:cNvSpPr txBox="1">
            <a:spLocks/>
          </p:cNvSpPr>
          <p:nvPr/>
        </p:nvSpPr>
        <p:spPr>
          <a:xfrm>
            <a:off x="431668" y="133121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360000" algn="ctr">
              <a:lnSpc>
                <a:spcPct val="90000"/>
              </a:lnSpc>
            </a:pPr>
            <a:endParaRPr lang="en-US" altLang="zh-TW" sz="48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33" name="圓角矩形 32"/>
          <p:cNvSpPr/>
          <p:nvPr/>
        </p:nvSpPr>
        <p:spPr>
          <a:xfrm>
            <a:off x="1247775" y="5007194"/>
            <a:ext cx="6491950" cy="1117381"/>
          </a:xfrm>
          <a:prstGeom prst="round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臺灣必須重新定位在全球</a:t>
            </a:r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供應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鏈的角色</a:t>
            </a:r>
            <a:endParaRPr lang="en-US" altLang="zh-TW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亟需掌握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行動網路與社群網絡崛起契機</a:t>
            </a:r>
            <a:endParaRPr lang="zh-TW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標題 1"/>
          <p:cNvSpPr>
            <a:spLocks noGrp="1"/>
          </p:cNvSpPr>
          <p:nvPr>
            <p:ph type="title"/>
          </p:nvPr>
        </p:nvSpPr>
        <p:spPr>
          <a:xfrm>
            <a:off x="435621" y="263746"/>
            <a:ext cx="8272758" cy="904875"/>
          </a:xfrm>
        </p:spPr>
        <p:txBody>
          <a:bodyPr>
            <a:noAutofit/>
          </a:bodyPr>
          <a:lstStyle/>
          <a:p>
            <a:pPr marL="0"/>
            <a:r>
              <a:rPr lang="en-US" altLang="zh-TW" sz="4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全球產業格局翻轉的衝擊</a:t>
            </a:r>
          </a:p>
        </p:txBody>
      </p:sp>
      <p:sp>
        <p:nvSpPr>
          <p:cNvPr id="16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3</a:t>
            </a:fld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545620" y="1821253"/>
            <a:ext cx="3345177" cy="533592"/>
            <a:chOff x="731522" y="1487878"/>
            <a:chExt cx="3345177" cy="533592"/>
          </a:xfrm>
        </p:grpSpPr>
        <p:sp>
          <p:nvSpPr>
            <p:cNvPr id="2" name="圓角化同側角落矩形 1"/>
            <p:cNvSpPr/>
            <p:nvPr/>
          </p:nvSpPr>
          <p:spPr>
            <a:xfrm rot="16200000">
              <a:off x="975265" y="1244136"/>
              <a:ext cx="533591" cy="1021077"/>
            </a:xfrm>
            <a:prstGeom prst="round2SameRect">
              <a:avLst/>
            </a:prstGeom>
            <a:solidFill>
              <a:srgbClr val="FF9933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50580" y="1521363"/>
              <a:ext cx="98296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衝擊</a:t>
              </a:r>
              <a:r>
                <a:rPr lang="en-US" altLang="zh-TW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</a:t>
              </a:r>
              <a:endPara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圓角化同側角落矩形 22"/>
            <p:cNvSpPr/>
            <p:nvPr/>
          </p:nvSpPr>
          <p:spPr>
            <a:xfrm rot="16200000" flipH="1" flipV="1">
              <a:off x="2647853" y="592624"/>
              <a:ext cx="533591" cy="2324100"/>
            </a:xfrm>
            <a:prstGeom prst="round2SameRect">
              <a:avLst/>
            </a:prstGeom>
            <a:solidFill>
              <a:srgbClr val="FFCF3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756831" y="1533661"/>
              <a:ext cx="2286000" cy="461665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lvl="0" algn="ctr"/>
              <a:r>
                <a:rPr lang="zh-TW" altLang="en-US" sz="2400" b="1" dirty="0">
                  <a:solidFill>
                    <a:srgbClr val="7030A0"/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新工業革命開啟</a:t>
              </a:r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4669043" y="1821253"/>
            <a:ext cx="3345177" cy="533592"/>
            <a:chOff x="731522" y="1487878"/>
            <a:chExt cx="3345177" cy="533592"/>
          </a:xfrm>
        </p:grpSpPr>
        <p:sp>
          <p:nvSpPr>
            <p:cNvPr id="35" name="圓角化同側角落矩形 34"/>
            <p:cNvSpPr/>
            <p:nvPr/>
          </p:nvSpPr>
          <p:spPr>
            <a:xfrm rot="16200000">
              <a:off x="975265" y="1244136"/>
              <a:ext cx="533591" cy="1021077"/>
            </a:xfrm>
            <a:prstGeom prst="round2SameRect">
              <a:avLst/>
            </a:prstGeom>
            <a:solidFill>
              <a:srgbClr val="FF9933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750580" y="1521363"/>
              <a:ext cx="98296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衝擊</a:t>
              </a:r>
              <a:r>
                <a:rPr lang="en-US" altLang="zh-TW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2</a:t>
              </a:r>
              <a:endPara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圓角化同側角落矩形 36"/>
            <p:cNvSpPr/>
            <p:nvPr/>
          </p:nvSpPr>
          <p:spPr>
            <a:xfrm rot="16200000" flipH="1" flipV="1">
              <a:off x="2647853" y="592624"/>
              <a:ext cx="533591" cy="2324100"/>
            </a:xfrm>
            <a:prstGeom prst="round2SameRect">
              <a:avLst/>
            </a:prstGeom>
            <a:solidFill>
              <a:srgbClr val="FFCF37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756831" y="1533661"/>
              <a:ext cx="2286000" cy="461665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lvl="0" algn="ctr"/>
              <a:r>
                <a:rPr lang="zh-TW" altLang="en-US" sz="2400" b="1" dirty="0">
                  <a:solidFill>
                    <a:srgbClr val="7030A0"/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數位新經濟</a:t>
              </a:r>
              <a:r>
                <a:rPr lang="zh-TW" altLang="en-US" sz="2400" b="1" dirty="0" smtClean="0">
                  <a:solidFill>
                    <a:srgbClr val="7030A0"/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崛起</a:t>
              </a:r>
              <a:endParaRPr lang="zh-TW" altLang="en-US" sz="2400" b="1" dirty="0">
                <a:solidFill>
                  <a:srgbClr val="7030A0"/>
                </a:solidFill>
                <a:effectLst>
                  <a:glow rad="63500">
                    <a:prstClr val="whit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9" name="文字方塊 38"/>
          <p:cNvSpPr txBox="1"/>
          <p:nvPr/>
        </p:nvSpPr>
        <p:spPr>
          <a:xfrm>
            <a:off x="4736968" y="2593446"/>
            <a:ext cx="41511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網路創新經濟翻轉產業版圖</a:t>
            </a:r>
            <a:b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(Google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Facebook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Amazon</a:t>
            </a:r>
            <a:r>
              <a:rPr lang="en-US" altLang="zh-TW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行動網路創造新商業營運模式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共享經濟、物聯網</a:t>
            </a:r>
            <a:r>
              <a:rPr lang="en-US" altLang="zh-TW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</p:txBody>
      </p:sp>
      <p:grpSp>
        <p:nvGrpSpPr>
          <p:cNvPr id="40" name="群組 39"/>
          <p:cNvGrpSpPr/>
          <p:nvPr/>
        </p:nvGrpSpPr>
        <p:grpSpPr>
          <a:xfrm rot="5400000">
            <a:off x="3895297" y="3931491"/>
            <a:ext cx="893186" cy="902187"/>
            <a:chOff x="9651269" y="1472956"/>
            <a:chExt cx="1054074" cy="902187"/>
          </a:xfrm>
        </p:grpSpPr>
        <p:sp>
          <p:nvSpPr>
            <p:cNvPr id="41" name="矩形 40"/>
            <p:cNvSpPr/>
            <p:nvPr/>
          </p:nvSpPr>
          <p:spPr>
            <a:xfrm>
              <a:off x="9870612" y="1472956"/>
              <a:ext cx="100290" cy="902187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流程圖: 合併 41"/>
            <p:cNvSpPr/>
            <p:nvPr/>
          </p:nvSpPr>
          <p:spPr>
            <a:xfrm rot="16200000">
              <a:off x="9946556" y="1616355"/>
              <a:ext cx="902186" cy="615388"/>
            </a:xfrm>
            <a:prstGeom prst="flowChartMerge">
              <a:avLst/>
            </a:prstGeom>
            <a:solidFill>
              <a:srgbClr val="FF006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9651269" y="1472956"/>
              <a:ext cx="100290" cy="902187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5353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/>
          <p:cNvSpPr>
            <a:spLocks noGrp="1"/>
          </p:cNvSpPr>
          <p:nvPr>
            <p:ph type="title"/>
          </p:nvPr>
        </p:nvSpPr>
        <p:spPr>
          <a:xfrm>
            <a:off x="628650" y="204371"/>
            <a:ext cx="7886700" cy="904875"/>
          </a:xfrm>
        </p:spPr>
        <p:txBody>
          <a:bodyPr>
            <a:normAutofit/>
          </a:bodyPr>
          <a:lstStyle/>
          <a:p>
            <a:pPr marL="0"/>
            <a:r>
              <a:rPr lang="en-US" altLang="zh-TW" sz="4400" dirty="0">
                <a:solidFill>
                  <a:srgbClr val="000066"/>
                </a:solidFill>
              </a:rPr>
              <a:t> </a:t>
            </a: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善用優勢掌握轉型契機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15" y="4733925"/>
            <a:ext cx="4562439" cy="2104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五邊形 21"/>
          <p:cNvSpPr/>
          <p:nvPr/>
        </p:nvSpPr>
        <p:spPr>
          <a:xfrm flipH="1">
            <a:off x="4387356" y="5296646"/>
            <a:ext cx="4547094" cy="979220"/>
          </a:xfrm>
          <a:prstGeom prst="homePlate">
            <a:avLst>
              <a:gd name="adj" fmla="val 38327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TW" sz="2000" b="1" spc="-100" dirty="0" smtClean="0">
                <a:solidFill>
                  <a:srgbClr val="7030A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103.12</a:t>
            </a:r>
            <a:r>
              <a:rPr lang="zh-TW" altLang="en-US" sz="2000" b="1" spc="-100" dirty="0">
                <a:solidFill>
                  <a:srgbClr val="7030A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「工研院院士會議」重要結論：</a:t>
            </a:r>
            <a:endParaRPr lang="en-US" altLang="zh-TW" sz="2000" b="1" spc="-100" dirty="0">
              <a:solidFill>
                <a:srgbClr val="7030A0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2000" b="1" dirty="0">
                <a:solidFill>
                  <a:srgbClr val="7030A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臺</a:t>
            </a:r>
            <a:r>
              <a:rPr lang="zh-TW" altLang="en-US" sz="2000" b="1" dirty="0" smtClean="0">
                <a:solidFill>
                  <a:srgbClr val="7030A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灣</a:t>
            </a:r>
            <a:r>
              <a:rPr lang="zh-TW" altLang="en-US" sz="2000" b="1" dirty="0">
                <a:solidFill>
                  <a:srgbClr val="7030A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產業轉型升級要多成立</a:t>
            </a:r>
            <a:r>
              <a:rPr lang="zh-TW" altLang="en-US" sz="2000" b="1" dirty="0" smtClean="0">
                <a:solidFill>
                  <a:srgbClr val="7030A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新創公司</a:t>
            </a:r>
            <a:endParaRPr lang="en-US" altLang="zh-TW" sz="2000" b="1" dirty="0">
              <a:solidFill>
                <a:srgbClr val="7030A0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4</a:t>
            </a:fld>
            <a:endParaRPr lang="zh-TW" altLang="en-US" dirty="0"/>
          </a:p>
        </p:txBody>
      </p:sp>
      <p:grpSp>
        <p:nvGrpSpPr>
          <p:cNvPr id="21" name="群組 20"/>
          <p:cNvGrpSpPr/>
          <p:nvPr/>
        </p:nvGrpSpPr>
        <p:grpSpPr>
          <a:xfrm>
            <a:off x="402744" y="1485454"/>
            <a:ext cx="3844294" cy="1221367"/>
            <a:chOff x="731522" y="1487879"/>
            <a:chExt cx="3844294" cy="533592"/>
          </a:xfrm>
        </p:grpSpPr>
        <p:sp>
          <p:nvSpPr>
            <p:cNvPr id="24" name="圓角化同側角落矩形 23"/>
            <p:cNvSpPr/>
            <p:nvPr/>
          </p:nvSpPr>
          <p:spPr>
            <a:xfrm rot="16200000">
              <a:off x="821313" y="1398088"/>
              <a:ext cx="533591" cy="713173"/>
            </a:xfrm>
            <a:prstGeom prst="round2Same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822966" y="1581484"/>
              <a:ext cx="553998" cy="346379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威 脅</a:t>
              </a:r>
              <a:endPara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圓角化同側角落矩形 27"/>
            <p:cNvSpPr/>
            <p:nvPr/>
          </p:nvSpPr>
          <p:spPr>
            <a:xfrm rot="16200000" flipH="1" flipV="1">
              <a:off x="2743460" y="189115"/>
              <a:ext cx="533591" cy="3131121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519403" y="1533661"/>
              <a:ext cx="2438400" cy="363047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marL="266700" lvl="0" indent="-266700" algn="just">
                <a:buSzPct val="70000"/>
                <a:buFont typeface="Wingdings" panose="05000000000000000000" pitchFamily="2" charset="2"/>
                <a:buChar char="l"/>
              </a:pPr>
              <a:r>
                <a:rPr lang="zh-TW" altLang="en-US" sz="2400" b="1" dirty="0">
                  <a:solidFill>
                    <a:schemeClr val="accent2">
                      <a:lumMod val="75000"/>
                    </a:schemeClr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代工生產模式遭受雙重</a:t>
              </a:r>
              <a:r>
                <a:rPr lang="zh-TW" altLang="en-US" sz="2400" b="1" dirty="0" smtClean="0">
                  <a:solidFill>
                    <a:schemeClr val="accent2">
                      <a:lumMod val="75000"/>
                    </a:schemeClr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擠壓</a:t>
              </a:r>
              <a:endParaRPr lang="zh-TW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glow rad="63500">
                    <a:prstClr val="whit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6" name="群組 35"/>
          <p:cNvGrpSpPr/>
          <p:nvPr/>
        </p:nvGrpSpPr>
        <p:grpSpPr>
          <a:xfrm>
            <a:off x="4542671" y="1485455"/>
            <a:ext cx="3844293" cy="1221376"/>
            <a:chOff x="731524" y="1487877"/>
            <a:chExt cx="3844293" cy="533596"/>
          </a:xfrm>
        </p:grpSpPr>
        <p:sp>
          <p:nvSpPr>
            <p:cNvPr id="39" name="圓角化同側角落矩形 38"/>
            <p:cNvSpPr/>
            <p:nvPr/>
          </p:nvSpPr>
          <p:spPr>
            <a:xfrm rot="16200000">
              <a:off x="821314" y="1398087"/>
              <a:ext cx="533591" cy="713172"/>
            </a:xfrm>
            <a:prstGeom prst="round2Same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51541" y="1581484"/>
              <a:ext cx="553998" cy="346379"/>
            </a:xfrm>
            <a:prstGeom prst="rect">
              <a:avLst/>
            </a:prstGeom>
          </p:spPr>
          <p:txBody>
            <a:bodyPr vert="eaVert" wrap="none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優 勢</a:t>
              </a:r>
              <a:endPara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1" name="圓角化同側角落矩形 40"/>
            <p:cNvSpPr/>
            <p:nvPr/>
          </p:nvSpPr>
          <p:spPr>
            <a:xfrm rot="16200000" flipH="1" flipV="1">
              <a:off x="2746921" y="192576"/>
              <a:ext cx="533592" cy="3124201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 Unicode MS" panose="020B0604020202020204" pitchFamily="34" charset="-12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576553" y="1541983"/>
              <a:ext cx="2875440" cy="430277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marL="266700" lvl="0" indent="-266700" algn="just">
                <a:spcBef>
                  <a:spcPts val="600"/>
                </a:spcBef>
                <a:spcAft>
                  <a:spcPts val="600"/>
                </a:spcAft>
                <a:buSzPct val="70000"/>
                <a:buFont typeface="Wingdings" panose="05000000000000000000" pitchFamily="2" charset="2"/>
                <a:buChar char="l"/>
              </a:pPr>
              <a:r>
                <a:rPr lang="en-US" altLang="zh-TW" sz="2400" b="1" spc="-100" dirty="0">
                  <a:solidFill>
                    <a:schemeClr val="accent2">
                      <a:lumMod val="75000"/>
                    </a:schemeClr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ICT</a:t>
              </a:r>
              <a:r>
                <a:rPr lang="zh-TW" altLang="en-US" sz="2400" b="1" spc="-100" dirty="0">
                  <a:solidFill>
                    <a:schemeClr val="accent2">
                      <a:lumMod val="75000"/>
                    </a:schemeClr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產業供應鏈完整</a:t>
              </a:r>
            </a:p>
            <a:p>
              <a:pPr marL="266700" lvl="0" indent="-266700" algn="just">
                <a:spcBef>
                  <a:spcPts val="600"/>
                </a:spcBef>
                <a:spcAft>
                  <a:spcPts val="600"/>
                </a:spcAft>
                <a:buSzPct val="70000"/>
                <a:buFont typeface="Wingdings" panose="05000000000000000000" pitchFamily="2" charset="2"/>
                <a:buChar char="l"/>
              </a:pPr>
              <a:r>
                <a:rPr lang="zh-TW" altLang="en-US" sz="2400" b="1" dirty="0">
                  <a:solidFill>
                    <a:schemeClr val="accent2">
                      <a:lumMod val="75000"/>
                    </a:schemeClr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創業精神亞洲第</a:t>
              </a:r>
              <a:r>
                <a:rPr lang="en-US" altLang="zh-TW" sz="2400" b="1" dirty="0">
                  <a:solidFill>
                    <a:schemeClr val="accent2">
                      <a:lumMod val="75000"/>
                    </a:schemeClr>
                  </a:solidFill>
                  <a:effectLst>
                    <a:glow rad="63500">
                      <a:prstClr val="white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</a:t>
              </a:r>
              <a:endParaRPr lang="zh-TW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glow rad="63500">
                    <a:prstClr val="whit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4" name="圓角矩形 43"/>
          <p:cNvSpPr/>
          <p:nvPr/>
        </p:nvSpPr>
        <p:spPr>
          <a:xfrm>
            <a:off x="1727536" y="3628634"/>
            <a:ext cx="5039004" cy="96162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>
              <a:spcBef>
                <a:spcPts val="600"/>
              </a:spcBef>
            </a:pPr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成立「行政院創新創業政策會報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algn="ctr" hangingPunct="0">
              <a:spcBef>
                <a:spcPts val="600"/>
              </a:spcBef>
            </a:pP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推動</a:t>
            </a:r>
            <a:r>
              <a:rPr lang="zh-TW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創新創業，啟動產業典範移轉</a:t>
            </a:r>
          </a:p>
        </p:txBody>
      </p:sp>
      <p:grpSp>
        <p:nvGrpSpPr>
          <p:cNvPr id="4" name="群組 3"/>
          <p:cNvGrpSpPr/>
          <p:nvPr/>
        </p:nvGrpSpPr>
        <p:grpSpPr>
          <a:xfrm rot="5400000">
            <a:off x="4014165" y="2832270"/>
            <a:ext cx="746382" cy="731237"/>
            <a:chOff x="9651269" y="1472956"/>
            <a:chExt cx="1054074" cy="902187"/>
          </a:xfrm>
        </p:grpSpPr>
        <p:sp>
          <p:nvSpPr>
            <p:cNvPr id="2" name="矩形 1"/>
            <p:cNvSpPr/>
            <p:nvPr/>
          </p:nvSpPr>
          <p:spPr>
            <a:xfrm>
              <a:off x="9870612" y="1472956"/>
              <a:ext cx="100290" cy="902187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3" name="流程圖: 合併 2"/>
            <p:cNvSpPr/>
            <p:nvPr/>
          </p:nvSpPr>
          <p:spPr>
            <a:xfrm rot="16200000">
              <a:off x="9946556" y="1616355"/>
              <a:ext cx="902186" cy="615388"/>
            </a:xfrm>
            <a:prstGeom prst="flowChartMerge">
              <a:avLst/>
            </a:prstGeom>
            <a:solidFill>
              <a:srgbClr val="FF006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9651269" y="1472956"/>
              <a:ext cx="100290" cy="902187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0811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標題 1"/>
          <p:cNvSpPr>
            <a:spLocks noGrp="1"/>
          </p:cNvSpPr>
          <p:nvPr>
            <p:ph type="title"/>
          </p:nvPr>
        </p:nvSpPr>
        <p:spPr>
          <a:xfrm>
            <a:off x="628650" y="156871"/>
            <a:ext cx="7886700" cy="904875"/>
          </a:xfrm>
        </p:spPr>
        <p:txBody>
          <a:bodyPr>
            <a:normAutofit/>
          </a:bodyPr>
          <a:lstStyle/>
          <a:p>
            <a:r>
              <a:rPr lang="en-US" altLang="zh-TW" dirty="0">
                <a:solidFill>
                  <a:srgbClr val="000066"/>
                </a:solidFill>
              </a:rPr>
              <a:t> </a:t>
            </a:r>
            <a:r>
              <a:rPr lang="zh-TW" altLang="en-US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創創會報任務與架構</a:t>
            </a:r>
          </a:p>
        </p:txBody>
      </p:sp>
      <p:sp>
        <p:nvSpPr>
          <p:cNvPr id="31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5</a:t>
            </a:fld>
            <a:endParaRPr lang="zh-TW" altLang="en-US" dirty="0"/>
          </a:p>
        </p:txBody>
      </p:sp>
      <p:grpSp>
        <p:nvGrpSpPr>
          <p:cNvPr id="13" name="群組 12"/>
          <p:cNvGrpSpPr/>
          <p:nvPr/>
        </p:nvGrpSpPr>
        <p:grpSpPr>
          <a:xfrm>
            <a:off x="381213" y="1397452"/>
            <a:ext cx="8590771" cy="5332789"/>
            <a:chOff x="381213" y="1397452"/>
            <a:chExt cx="8590771" cy="5332789"/>
          </a:xfrm>
        </p:grpSpPr>
        <p:sp>
          <p:nvSpPr>
            <p:cNvPr id="46" name="矩形 45"/>
            <p:cNvSpPr/>
            <p:nvPr/>
          </p:nvSpPr>
          <p:spPr>
            <a:xfrm>
              <a:off x="381213" y="5191358"/>
              <a:ext cx="1759988" cy="1538883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lIns="0" rIns="0">
              <a:spAutoFit/>
            </a:bodyPr>
            <a:lstStyle/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鼓勵青年創業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、社會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企業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</a:t>
              </a:r>
              <a:endParaRPr lang="en-US" altLang="zh-TW" sz="1400" b="1" dirty="0" smtClean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建立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創業資源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虛實 整合平臺</a:t>
              </a:r>
              <a:endParaRPr lang="en-US" altLang="zh-TW" sz="1400" b="1" dirty="0" smtClean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提供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創業單一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窗口及創業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教育</a:t>
              </a:r>
              <a:endParaRPr lang="en-US" altLang="zh-TW" sz="1400" b="1" dirty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6594355" y="5191358"/>
              <a:ext cx="2214515" cy="1107996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lIns="0" rIns="0">
              <a:spAutoFit/>
            </a:bodyPr>
            <a:lstStyle/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打造國際級創業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群聚</a:t>
              </a:r>
              <a:endParaRPr lang="en-US" altLang="zh-TW" sz="1400" b="1" dirty="0" smtClean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創業者育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成及資金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取得</a:t>
              </a:r>
              <a:endParaRPr lang="en-US" altLang="zh-TW" sz="1400" b="1" dirty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空總轉型為</a:t>
              </a:r>
              <a:r>
                <a:rPr lang="en-US" altLang="zh-TW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TAF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創新基地</a:t>
              </a:r>
              <a:endParaRPr lang="en-US" altLang="zh-TW" sz="1400" b="1" dirty="0" smtClean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447925" y="5191358"/>
              <a:ext cx="1624376" cy="1246495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鏈結矽谷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、布局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亞太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新興市場</a:t>
              </a:r>
              <a:endParaRPr lang="en-US" altLang="zh-TW" sz="1400" b="1" dirty="0" smtClean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引入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、媒合及橋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接國際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資金、人才及知識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4322013" y="5191358"/>
              <a:ext cx="1849149" cy="1323439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lIns="0" rIns="0">
              <a:spAutoFit/>
            </a:bodyPr>
            <a:lstStyle/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虛擬世界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及新創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公司法規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調適</a:t>
              </a:r>
              <a:endParaRPr lang="en-US" altLang="zh-TW" sz="1400" b="1" dirty="0" smtClean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創新創業相關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法規議題研</a:t>
              </a: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析</a:t>
              </a:r>
              <a:endParaRPr lang="en-US" altLang="zh-TW" sz="1400" b="1" dirty="0" smtClean="0">
                <a:solidFill>
                  <a:srgbClr val="002060"/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indent="-180975" algn="just">
                <a:spcAft>
                  <a:spcPts val="600"/>
                </a:spcAft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 smtClean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突破</a:t>
              </a:r>
              <a:r>
                <a:rPr lang="zh-TW" altLang="en-US" sz="1400" b="1" dirty="0">
                  <a:solidFill>
                    <a:srgbClr val="002060"/>
                  </a:solidFill>
                  <a:effectLst>
                    <a:glow rad="101600">
                      <a:schemeClr val="bg1"/>
                    </a:glo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法規限制及鬆綁</a:t>
              </a: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381213" y="1454602"/>
              <a:ext cx="2562012" cy="110799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zh-TW" altLang="en-US" sz="14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召集人： 張副院長</a:t>
              </a:r>
              <a:endPara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895350" indent="-895350" algn="just">
                <a:spcBef>
                  <a:spcPts val="600"/>
                </a:spcBef>
                <a:spcAft>
                  <a:spcPts val="600"/>
                </a:spcAft>
              </a:pPr>
              <a:r>
                <a:rPr lang="zh-TW" altLang="en-US" sz="14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副</a:t>
              </a:r>
              <a:r>
                <a:rPr lang="zh-TW" altLang="en-US" sz="1400" b="1" dirty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召集人</a:t>
              </a:r>
              <a:r>
                <a:rPr lang="zh-TW" altLang="en-US" sz="14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：</a:t>
              </a:r>
              <a:endPara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80975" algn="just"/>
              <a:r>
                <a:rPr lang="zh-TW" altLang="en-US" sz="14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馮政委、蔡政委、杜政委</a:t>
              </a:r>
              <a:r>
                <a:rPr lang="zh-TW" altLang="en-US" sz="1400" b="1" dirty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、葉政委、顏</a:t>
              </a:r>
              <a:r>
                <a:rPr lang="zh-TW" altLang="en-US" sz="14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政委</a:t>
              </a:r>
              <a:endParaRPr lang="en-US" altLang="zh-TW" sz="14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圓角矩形 58"/>
            <p:cNvSpPr/>
            <p:nvPr/>
          </p:nvSpPr>
          <p:spPr>
            <a:xfrm>
              <a:off x="873384" y="2724297"/>
              <a:ext cx="2088000" cy="5868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zh-TW" altLang="en-US" sz="1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多元諮詢管道</a:t>
              </a:r>
              <a:endParaRPr lang="en-US" altLang="zh-TW" sz="1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/>
              <a:r>
                <a:rPr lang="zh-TW" altLang="en-US" sz="1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（青年顧問團等）</a:t>
              </a:r>
              <a:endParaRPr lang="en-US" altLang="zh-TW" sz="1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1" name="圓角矩形 60"/>
            <p:cNvSpPr/>
            <p:nvPr/>
          </p:nvSpPr>
          <p:spPr>
            <a:xfrm>
              <a:off x="6215731" y="2724297"/>
              <a:ext cx="2088000" cy="5868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zh-TW" altLang="en-US" sz="1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幕僚單位</a:t>
              </a:r>
              <a:endParaRPr lang="en-US" altLang="zh-TW" sz="1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/>
              <a:r>
                <a:rPr lang="zh-TW" altLang="en-US" sz="12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（國家發展委員會）</a:t>
              </a:r>
              <a:endParaRPr lang="en-US" altLang="zh-TW" sz="1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圓角矩形 86"/>
            <p:cNvSpPr>
              <a:spLocks noChangeArrowheads="1"/>
            </p:cNvSpPr>
            <p:nvPr/>
          </p:nvSpPr>
          <p:spPr bwMode="auto">
            <a:xfrm>
              <a:off x="3192832" y="1397452"/>
              <a:ext cx="2758336" cy="1284779"/>
            </a:xfrm>
            <a:prstGeom prst="roundRect">
              <a:avLst>
                <a:gd name="adj" fmla="val 16667"/>
              </a:avLst>
            </a:prstGeom>
            <a:solidFill>
              <a:srgbClr val="203864"/>
            </a:solidFill>
            <a:ln w="9525">
              <a:noFill/>
              <a:round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zh-TW" altLang="en-US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</a:t>
              </a:r>
              <a:r>
                <a:rPr lang="zh-TW" altLang="en-US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創業政策會報</a:t>
              </a:r>
              <a:endParaRPr lang="en-US" altLang="zh-TW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>
                <a:spcBef>
                  <a:spcPts val="1200"/>
                </a:spcBef>
              </a:pPr>
              <a:r>
                <a:rPr lang="zh-TW" altLang="en-US" sz="16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為年輕人找</a:t>
              </a:r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出路</a:t>
              </a:r>
              <a:endParaRPr lang="en-US" altLang="zh-TW" sz="1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/>
              <a:r>
                <a:rPr lang="zh-TW" altLang="en-US" sz="16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為企業找機會</a:t>
              </a:r>
              <a:endParaRPr lang="en-US" altLang="zh-TW" sz="1600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6116540" y="1489979"/>
              <a:ext cx="2675036" cy="8156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algn="just">
                <a:spcBef>
                  <a:spcPts val="600"/>
                </a:spcBef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創新創業政策之</a:t>
              </a:r>
              <a:r>
                <a:rPr lang="zh-TW" altLang="en-US" sz="14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整合及</a:t>
              </a:r>
              <a:r>
                <a:rPr lang="zh-TW" altLang="en-US" sz="1400" b="1" dirty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協調</a:t>
              </a:r>
            </a:p>
            <a:p>
              <a:pPr marL="180975" indent="-180975" algn="just">
                <a:spcBef>
                  <a:spcPts val="600"/>
                </a:spcBef>
                <a:buSzPct val="80000"/>
                <a:buFont typeface="Wingdings" panose="05000000000000000000" pitchFamily="2" charset="2"/>
                <a:buChar char="l"/>
              </a:pPr>
              <a:r>
                <a:rPr lang="zh-TW" altLang="en-US" sz="1400" b="1" dirty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創新創業相關方案及重大</a:t>
              </a:r>
              <a:r>
                <a:rPr lang="zh-TW" altLang="en-US" sz="14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計畫之督導</a:t>
              </a:r>
              <a:endParaRPr lang="zh-TW" altLang="en-US" sz="14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" name="手繪多邊形 1"/>
            <p:cNvSpPr/>
            <p:nvPr/>
          </p:nvSpPr>
          <p:spPr>
            <a:xfrm>
              <a:off x="1219200" y="3476625"/>
              <a:ext cx="6353175" cy="1019175"/>
            </a:xfrm>
            <a:custGeom>
              <a:avLst/>
              <a:gdLst>
                <a:gd name="connsiteX0" fmla="*/ 0 w 6353175"/>
                <a:gd name="connsiteY0" fmla="*/ 219075 h 238125"/>
                <a:gd name="connsiteX1" fmla="*/ 0 w 6353175"/>
                <a:gd name="connsiteY1" fmla="*/ 0 h 238125"/>
                <a:gd name="connsiteX2" fmla="*/ 6353175 w 6353175"/>
                <a:gd name="connsiteY2" fmla="*/ 0 h 238125"/>
                <a:gd name="connsiteX3" fmla="*/ 6353175 w 6353175"/>
                <a:gd name="connsiteY3" fmla="*/ 238125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53175" h="238125">
                  <a:moveTo>
                    <a:pt x="0" y="219075"/>
                  </a:moveTo>
                  <a:lnTo>
                    <a:pt x="0" y="0"/>
                  </a:lnTo>
                  <a:lnTo>
                    <a:pt x="6353175" y="0"/>
                  </a:lnTo>
                  <a:lnTo>
                    <a:pt x="6353175" y="238125"/>
                  </a:lnTo>
                </a:path>
              </a:pathLst>
            </a:custGeom>
            <a:noFill/>
            <a:ln w="63500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4" name="直線接點 3"/>
            <p:cNvCxnSpPr/>
            <p:nvPr/>
          </p:nvCxnSpPr>
          <p:spPr>
            <a:xfrm>
              <a:off x="2961384" y="3017697"/>
              <a:ext cx="3254347" cy="0"/>
            </a:xfrm>
            <a:prstGeom prst="line">
              <a:avLst/>
            </a:prstGeom>
            <a:ln w="63500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接點 10"/>
            <p:cNvCxnSpPr/>
            <p:nvPr/>
          </p:nvCxnSpPr>
          <p:spPr>
            <a:xfrm>
              <a:off x="4562587" y="2682231"/>
              <a:ext cx="0" cy="794394"/>
            </a:xfrm>
            <a:prstGeom prst="line">
              <a:avLst/>
            </a:prstGeom>
            <a:ln w="63500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接點 38"/>
            <p:cNvCxnSpPr/>
            <p:nvPr/>
          </p:nvCxnSpPr>
          <p:spPr>
            <a:xfrm>
              <a:off x="3192832" y="3476625"/>
              <a:ext cx="0" cy="1019175"/>
            </a:xfrm>
            <a:prstGeom prst="line">
              <a:avLst/>
            </a:prstGeom>
            <a:ln w="63500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接點 40"/>
            <p:cNvCxnSpPr/>
            <p:nvPr/>
          </p:nvCxnSpPr>
          <p:spPr>
            <a:xfrm>
              <a:off x="5248544" y="3476625"/>
              <a:ext cx="0" cy="1019175"/>
            </a:xfrm>
            <a:prstGeom prst="line">
              <a:avLst/>
            </a:prstGeom>
            <a:ln w="63500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圓角矩形 21"/>
            <p:cNvSpPr/>
            <p:nvPr/>
          </p:nvSpPr>
          <p:spPr bwMode="auto">
            <a:xfrm>
              <a:off x="381213" y="4310596"/>
              <a:ext cx="1759987" cy="7380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社會創新與青年創業</a:t>
              </a:r>
              <a:endPara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>
                <a:spcBef>
                  <a:spcPts val="600"/>
                </a:spcBef>
              </a:pPr>
              <a:r>
                <a:rPr lang="en-US" altLang="zh-TW" sz="12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2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經濟部、科技部</a:t>
              </a:r>
              <a:r>
                <a:rPr lang="en-US" altLang="zh-TW" sz="12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sz="12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9" name="圓角矩形 48"/>
            <p:cNvSpPr/>
            <p:nvPr/>
          </p:nvSpPr>
          <p:spPr>
            <a:xfrm>
              <a:off x="563869" y="3688984"/>
              <a:ext cx="1368152" cy="4627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馮政委燕</a:t>
              </a:r>
              <a:endPara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1" name="圓角矩形 50"/>
            <p:cNvSpPr/>
            <p:nvPr/>
          </p:nvSpPr>
          <p:spPr>
            <a:xfrm>
              <a:off x="6920911" y="4310596"/>
              <a:ext cx="1368000" cy="7380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1"/>
            <a:lstStyle/>
            <a:p>
              <a:pPr algn="ctr"/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創新生態</a:t>
              </a:r>
              <a:r>
                <a: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環境</a:t>
              </a:r>
              <a:endPara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zh-TW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Calibri" panose="020F0502020204030204" pitchFamily="34" charset="0"/>
                </a:rPr>
                <a:t>(</a:t>
              </a:r>
              <a:r>
                <a:rPr lang="zh-TW" altLang="en-US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Calibri" panose="020F0502020204030204" pitchFamily="34" charset="0"/>
                </a:rPr>
                <a:t>國發會</a:t>
              </a:r>
              <a:r>
                <a:rPr lang="en-US" altLang="zh-TW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Calibri" panose="020F0502020204030204" pitchFamily="34" charset="0"/>
                </a:rPr>
                <a:t>)</a:t>
              </a:r>
            </a:p>
          </p:txBody>
        </p:sp>
        <p:sp>
          <p:nvSpPr>
            <p:cNvPr id="52" name="圓角矩形 51"/>
            <p:cNvSpPr/>
            <p:nvPr/>
          </p:nvSpPr>
          <p:spPr>
            <a:xfrm>
              <a:off x="6237838" y="3688984"/>
              <a:ext cx="2734146" cy="4627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zh-TW" altLang="en-US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杜政委紫軍、葉政委欣誠</a:t>
              </a:r>
              <a:endPara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3" name="圓角矩形 52"/>
            <p:cNvSpPr/>
            <p:nvPr/>
          </p:nvSpPr>
          <p:spPr>
            <a:xfrm>
              <a:off x="4562587" y="4310596"/>
              <a:ext cx="1368000" cy="7380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</a:t>
              </a:r>
              <a:r>
                <a: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業</a:t>
              </a:r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環境</a:t>
              </a:r>
              <a:endPara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>
                <a:spcBef>
                  <a:spcPts val="600"/>
                </a:spcBef>
              </a:pPr>
              <a:r>
                <a:rPr lang="en-US" altLang="zh-TW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國發會</a:t>
              </a:r>
              <a:r>
                <a:rPr lang="en-US" altLang="zh-TW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  <p:sp>
          <p:nvSpPr>
            <p:cNvPr id="54" name="圓角矩形 53"/>
            <p:cNvSpPr/>
            <p:nvPr/>
          </p:nvSpPr>
          <p:spPr>
            <a:xfrm>
              <a:off x="2509579" y="4310596"/>
              <a:ext cx="1510718" cy="7380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 anchorCtr="1"/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Heiti TC Light" pitchFamily="-84" charset="-120"/>
                  <a:sym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國際鏈</a:t>
              </a:r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</a:t>
              </a:r>
              <a:endPara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>
                <a:spcBef>
                  <a:spcPts val="600"/>
                </a:spcBef>
              </a:pPr>
              <a:r>
                <a:rPr lang="zh-TW" altLang="en-US" sz="1400" b="1" dirty="0" smtClean="0">
                  <a:solidFill>
                    <a:schemeClr val="bg1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</a:t>
              </a:r>
              <a:r>
                <a:rPr lang="zh-TW" altLang="en-US" sz="12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部、國</a:t>
              </a:r>
              <a:r>
                <a:rPr lang="zh-TW" altLang="en-US" sz="12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發基金）</a:t>
              </a:r>
              <a:endParaRPr lang="en-US" altLang="zh-TW" sz="12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5" name="圓角矩形 54"/>
            <p:cNvSpPr/>
            <p:nvPr/>
          </p:nvSpPr>
          <p:spPr>
            <a:xfrm>
              <a:off x="2495675" y="3688984"/>
              <a:ext cx="1538526" cy="4627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顏</a:t>
              </a:r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政委鴻森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6" name="圓角矩形 55"/>
            <p:cNvSpPr/>
            <p:nvPr/>
          </p:nvSpPr>
          <p:spPr>
            <a:xfrm>
              <a:off x="4477987" y="3688984"/>
              <a:ext cx="1537200" cy="4627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蔡政委玉玲</a:t>
              </a:r>
              <a:endPara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8150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3"/>
          <p:cNvSpPr txBox="1">
            <a:spLocks noGrp="1"/>
          </p:cNvSpPr>
          <p:nvPr>
            <p:ph type="title"/>
          </p:nvPr>
        </p:nvSpPr>
        <p:spPr>
          <a:xfrm>
            <a:off x="873015" y="203175"/>
            <a:ext cx="7397971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/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創新創業策略架構</a:t>
            </a:r>
            <a:endParaRPr lang="en-US" altLang="zh-TW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內容版面配置區 2"/>
          <p:cNvSpPr txBox="1">
            <a:spLocks/>
          </p:cNvSpPr>
          <p:nvPr/>
        </p:nvSpPr>
        <p:spPr>
          <a:xfrm>
            <a:off x="442096" y="2016370"/>
            <a:ext cx="2651648" cy="898656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256032" lvl="1" indent="0">
              <a:buNone/>
            </a:pP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新創事業崛起</a:t>
            </a:r>
            <a:endParaRPr lang="en-US" altLang="zh-TW" sz="2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56032" lvl="1" indent="0">
              <a:buNone/>
            </a:pP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產業典範移轉</a:t>
            </a:r>
            <a:endParaRPr lang="en-US" altLang="zh-TW" sz="2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內容版面配置區 2"/>
          <p:cNvSpPr txBox="1">
            <a:spLocks/>
          </p:cNvSpPr>
          <p:nvPr/>
        </p:nvSpPr>
        <p:spPr>
          <a:xfrm>
            <a:off x="442096" y="5152359"/>
            <a:ext cx="2651648" cy="831792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256032" lvl="1" indent="0">
              <a:buNone/>
            </a:pP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構完善創新</a:t>
            </a:r>
            <a:endParaRPr lang="en-US" altLang="zh-TW" sz="24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56032" lvl="1" indent="0">
              <a:buNone/>
            </a:pP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創業生態體系</a:t>
            </a:r>
            <a:endParaRPr lang="en-US" altLang="zh-TW" sz="24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2610264" y="820486"/>
            <a:ext cx="6056451" cy="5881598"/>
            <a:chOff x="2610264" y="1001461"/>
            <a:chExt cx="6056451" cy="5881598"/>
          </a:xfrm>
        </p:grpSpPr>
        <p:grpSp>
          <p:nvGrpSpPr>
            <p:cNvPr id="8" name="群組 7"/>
            <p:cNvGrpSpPr/>
            <p:nvPr/>
          </p:nvGrpSpPr>
          <p:grpSpPr>
            <a:xfrm>
              <a:off x="2610264" y="1414414"/>
              <a:ext cx="6056451" cy="5468645"/>
              <a:chOff x="2662677" y="1186085"/>
              <a:chExt cx="6056451" cy="5468645"/>
            </a:xfrm>
          </p:grpSpPr>
          <p:pic>
            <p:nvPicPr>
              <p:cNvPr id="81" name="圖片 80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2662677" y="1186085"/>
                <a:ext cx="6056451" cy="4110714"/>
              </a:xfrm>
              <a:prstGeom prst="rect">
                <a:avLst/>
              </a:prstGeom>
            </p:spPr>
          </p:pic>
          <p:grpSp>
            <p:nvGrpSpPr>
              <p:cNvPr id="6" name="群組 5"/>
              <p:cNvGrpSpPr/>
              <p:nvPr/>
            </p:nvGrpSpPr>
            <p:grpSpPr>
              <a:xfrm>
                <a:off x="4567705" y="4681216"/>
                <a:ext cx="3374527" cy="1973514"/>
                <a:chOff x="4567705" y="4681216"/>
                <a:chExt cx="3374527" cy="1973514"/>
              </a:xfrm>
            </p:grpSpPr>
            <p:grpSp>
              <p:nvGrpSpPr>
                <p:cNvPr id="82" name="群組 81"/>
                <p:cNvGrpSpPr/>
                <p:nvPr/>
              </p:nvGrpSpPr>
              <p:grpSpPr>
                <a:xfrm>
                  <a:off x="5669939" y="5117722"/>
                  <a:ext cx="2272293" cy="1145987"/>
                  <a:chOff x="5748806" y="4754940"/>
                  <a:chExt cx="2272293" cy="1145987"/>
                </a:xfrm>
              </p:grpSpPr>
              <p:pic>
                <p:nvPicPr>
                  <p:cNvPr id="83" name="圖片 82"/>
                  <p:cNvPicPr>
                    <a:picLocks noChangeAspect="1"/>
                  </p:cNvPicPr>
                  <p:nvPr/>
                </p:nvPicPr>
                <p:blipFill rotWithShape="1">
                  <a:blip r:embed="rId3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/>
                </p:blipFill>
                <p:spPr>
                  <a:xfrm rot="164711" flipH="1">
                    <a:off x="6687416" y="4755246"/>
                    <a:ext cx="1333683" cy="574142"/>
                  </a:xfrm>
                  <a:prstGeom prst="rect">
                    <a:avLst/>
                  </a:prstGeom>
                </p:spPr>
              </p:pic>
              <p:pic>
                <p:nvPicPr>
                  <p:cNvPr id="84" name="圖片 83"/>
                  <p:cNvPicPr>
                    <a:picLocks noChangeAspect="1"/>
                  </p:cNvPicPr>
                  <p:nvPr/>
                </p:nvPicPr>
                <p:blipFill rotWithShape="1">
                  <a:blip r:embed="rId4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/>
                </p:blipFill>
                <p:spPr>
                  <a:xfrm rot="2507355" flipH="1">
                    <a:off x="5748806" y="5077375"/>
                    <a:ext cx="1768959" cy="574142"/>
                  </a:xfrm>
                  <a:prstGeom prst="rect">
                    <a:avLst/>
                  </a:prstGeom>
                </p:spPr>
              </p:pic>
              <p:pic>
                <p:nvPicPr>
                  <p:cNvPr id="85" name="圖片 84"/>
                  <p:cNvPicPr>
                    <a:picLocks noChangeAspect="1"/>
                  </p:cNvPicPr>
                  <p:nvPr/>
                </p:nvPicPr>
                <p:blipFill rotWithShape="1">
                  <a:blip r:embed="rId5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/>
                </p:blipFill>
                <p:spPr>
                  <a:xfrm rot="16359756">
                    <a:off x="5530906" y="5040863"/>
                    <a:ext cx="1145987" cy="574142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86" name="Picture 6"/>
                <p:cNvPicPr>
                  <a:picLocks noChangeAspect="1" noChangeArrowheads="1"/>
                </p:cNvPicPr>
                <p:nvPr/>
              </p:nvPicPr>
              <p:blipFill>
                <a:blip r:embed="rId6" cstate="email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BEBA8EAE-BF5A-486C-A8C5-ECC9F3942E4B}">
                      <a14:imgProps xmlns:a14="http://schemas.microsoft.com/office/drawing/2010/main" xmlns="">
                        <a14:imgLayer r:embed="rId7">
                          <a14:imgEffect>
                            <a14:backgroundRemoval t="7927" b="89634" l="862" r="89655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160720" flipH="1">
                  <a:off x="4567705" y="4681216"/>
                  <a:ext cx="671322" cy="156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3" name="Picture 6"/>
                <p:cNvPicPr>
                  <a:picLocks noChangeAspect="1" noChangeArrowheads="1"/>
                </p:cNvPicPr>
                <p:nvPr/>
              </p:nvPicPr>
              <p:blipFill>
                <a:blip r:embed="rId8" cstate="email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BEBA8EAE-BF5A-486C-A8C5-ECC9F3942E4B}">
                      <a14:imgProps xmlns:a14="http://schemas.microsoft.com/office/drawing/2010/main" xmlns="">
                        <a14:imgLayer r:embed="rId7">
                          <a14:imgEffect>
                            <a14:backgroundRemoval t="7927" b="89634" l="862" r="89655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720786">
                  <a:off x="6512420" y="4821016"/>
                  <a:ext cx="671322" cy="146200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4" name="Picture 6"/>
                <p:cNvPicPr>
                  <a:picLocks noChangeAspect="1" noChangeArrowheads="1"/>
                </p:cNvPicPr>
                <p:nvPr/>
              </p:nvPicPr>
              <p:blipFill>
                <a:blip r:embed="rId9" cstate="email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BEBA8EAE-BF5A-486C-A8C5-ECC9F3942E4B}">
                      <a14:imgProps xmlns:a14="http://schemas.microsoft.com/office/drawing/2010/main" xmlns="">
                        <a14:imgLayer r:embed="rId7">
                          <a14:imgEffect>
                            <a14:backgroundRemoval t="7927" b="89634" l="862" r="89655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1437877" flipH="1">
                  <a:off x="5067698" y="4945088"/>
                  <a:ext cx="671322" cy="170964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5" name="圖片 94"/>
                <p:cNvPicPr>
                  <a:picLocks noChangeAspect="1"/>
                </p:cNvPicPr>
                <p:nvPr/>
              </p:nvPicPr>
              <p:blipFill rotWithShape="1">
                <a:blip r:embed="rId10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/>
              </p:blipFill>
              <p:spPr>
                <a:xfrm rot="5400000" flipH="1">
                  <a:off x="5099191" y="5211871"/>
                  <a:ext cx="1010032" cy="574142"/>
                </a:xfrm>
                <a:prstGeom prst="rect">
                  <a:avLst/>
                </a:prstGeom>
              </p:spPr>
            </p:pic>
            <p:pic>
              <p:nvPicPr>
                <p:cNvPr id="96" name="圖片 95"/>
                <p:cNvPicPr>
                  <a:picLocks noChangeAspect="1"/>
                </p:cNvPicPr>
                <p:nvPr/>
              </p:nvPicPr>
              <p:blipFill rotWithShape="1">
                <a:blip r:embed="rId11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/>
              </p:blipFill>
              <p:spPr>
                <a:xfrm rot="164711" flipH="1">
                  <a:off x="6266375" y="4905549"/>
                  <a:ext cx="990432" cy="677914"/>
                </a:xfrm>
                <a:prstGeom prst="rect">
                  <a:avLst/>
                </a:prstGeom>
              </p:spPr>
            </p:pic>
            <p:pic>
              <p:nvPicPr>
                <p:cNvPr id="97" name="圖片 96"/>
                <p:cNvPicPr>
                  <a:picLocks noChangeAspect="1"/>
                </p:cNvPicPr>
                <p:nvPr/>
              </p:nvPicPr>
              <p:blipFill rotWithShape="1">
                <a:blip r:embed="rId12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/>
              </p:blipFill>
              <p:spPr>
                <a:xfrm rot="2269880" flipH="1">
                  <a:off x="5960339" y="5019139"/>
                  <a:ext cx="855420" cy="677914"/>
                </a:xfrm>
                <a:prstGeom prst="rect">
                  <a:avLst/>
                </a:prstGeom>
              </p:spPr>
            </p:pic>
            <p:pic>
              <p:nvPicPr>
                <p:cNvPr id="98" name="圖片 97"/>
                <p:cNvPicPr>
                  <a:picLocks noChangeAspect="1"/>
                </p:cNvPicPr>
                <p:nvPr/>
              </p:nvPicPr>
              <p:blipFill rotWithShape="1">
                <a:blip r:embed="rId10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/>
              </p:blipFill>
              <p:spPr>
                <a:xfrm rot="2937524" flipH="1">
                  <a:off x="5596546" y="5198695"/>
                  <a:ext cx="1010032" cy="574142"/>
                </a:xfrm>
                <a:prstGeom prst="rect">
                  <a:avLst/>
                </a:prstGeom>
              </p:spPr>
            </p:pic>
            <p:pic>
              <p:nvPicPr>
                <p:cNvPr id="99" name="圖片 98"/>
                <p:cNvPicPr>
                  <a:picLocks noChangeAspect="1"/>
                </p:cNvPicPr>
                <p:nvPr/>
              </p:nvPicPr>
              <p:blipFill rotWithShape="1">
                <a:blip r:embed="rId12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/>
              </p:blipFill>
              <p:spPr>
                <a:xfrm rot="20281327">
                  <a:off x="4793256" y="4999487"/>
                  <a:ext cx="855420" cy="677914"/>
                </a:xfrm>
                <a:prstGeom prst="rect">
                  <a:avLst/>
                </a:prstGeom>
              </p:spPr>
            </p:pic>
          </p:grpSp>
        </p:grpSp>
        <p:pic>
          <p:nvPicPr>
            <p:cNvPr id="102" name="Picture 6"/>
            <p:cNvPicPr>
              <a:picLocks noChangeAspect="1" noChangeArrowheads="1"/>
            </p:cNvPicPr>
            <p:nvPr/>
          </p:nvPicPr>
          <p:blipFill>
            <a:blip r:embed="rId9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7927" b="89634" l="862" r="8965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>
              <a:off x="5474298" y="2016966"/>
              <a:ext cx="799633" cy="2242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圖片 105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514440" y="4771132"/>
              <a:ext cx="4901827" cy="651946"/>
            </a:xfrm>
            <a:prstGeom prst="rect">
              <a:avLst/>
            </a:prstGeom>
          </p:spPr>
        </p:pic>
        <p:pic>
          <p:nvPicPr>
            <p:cNvPr id="107" name="Picture 5" descr="C:\Users\wujialing\AppData\Local\Microsoft\Windows\Temporary Internet Files\Content.IE5\HXEQMGXS\1332023400[1].png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983214">
              <a:off x="4030234" y="1661778"/>
              <a:ext cx="753785" cy="1044506"/>
            </a:xfrm>
            <a:prstGeom prst="rect">
              <a:avLst/>
            </a:prstGeom>
            <a:noFill/>
            <a:effectLst>
              <a:glow rad="635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8" name="矩形 107"/>
            <p:cNvSpPr/>
            <p:nvPr/>
          </p:nvSpPr>
          <p:spPr>
            <a:xfrm rot="1103063">
              <a:off x="3649005" y="2048103"/>
              <a:ext cx="1443085" cy="396134"/>
            </a:xfrm>
            <a:prstGeom prst="rect">
              <a:avLst/>
            </a:prstGeom>
            <a:effectLst>
              <a:glow rad="101600">
                <a:schemeClr val="bg1"/>
              </a:glow>
            </a:effectLst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TW" sz="1500" b="1" dirty="0" smtClean="0">
                  <a:solidFill>
                    <a:srgbClr val="C0000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Gogoro</a:t>
              </a:r>
              <a:endParaRPr lang="zh-TW" altLang="en-US" sz="15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14" name="圖片 113"/>
            <p:cNvPicPr>
              <a:picLocks noChangeAspect="1"/>
            </p:cNvPicPr>
            <p:nvPr/>
          </p:nvPicPr>
          <p:blipFill rotWithShape="1">
            <a:blip r:embed="rId15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5292277" y="2631332"/>
              <a:ext cx="701996" cy="697652"/>
            </a:xfrm>
            <a:prstGeom prst="rect">
              <a:avLst/>
            </a:prstGeom>
          </p:spPr>
        </p:pic>
        <p:grpSp>
          <p:nvGrpSpPr>
            <p:cNvPr id="7" name="群組 6"/>
            <p:cNvGrpSpPr/>
            <p:nvPr/>
          </p:nvGrpSpPr>
          <p:grpSpPr>
            <a:xfrm>
              <a:off x="3507633" y="1001461"/>
              <a:ext cx="4008087" cy="3212255"/>
              <a:chOff x="3560046" y="773132"/>
              <a:chExt cx="4008087" cy="3212255"/>
            </a:xfrm>
          </p:grpSpPr>
          <p:pic>
            <p:nvPicPr>
              <p:cNvPr id="100" name="Picture 6"/>
              <p:cNvPicPr>
                <a:picLocks noChangeAspect="1" noChangeArrowheads="1"/>
              </p:cNvPicPr>
              <p:nvPr/>
            </p:nvPicPr>
            <p:blipFill>
              <a:blip r:embed="rId9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7927" b="89634" l="862" r="896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7023172" flipH="1">
                <a:off x="4744390" y="2123896"/>
                <a:ext cx="671322" cy="1882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1" name="Picture 6"/>
              <p:cNvPicPr>
                <a:picLocks noChangeAspect="1" noChangeArrowheads="1"/>
              </p:cNvPicPr>
              <p:nvPr/>
            </p:nvPicPr>
            <p:blipFill>
              <a:blip r:embed="rId9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7927" b="89634" l="862" r="896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2327705" flipH="1">
                <a:off x="6896811" y="1597938"/>
                <a:ext cx="671322" cy="1882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" name="Picture 6"/>
              <p:cNvPicPr>
                <a:picLocks noChangeAspect="1" noChangeArrowheads="1"/>
              </p:cNvPicPr>
              <p:nvPr/>
            </p:nvPicPr>
            <p:blipFill>
              <a:blip r:embed="rId9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7927" b="89634" l="862" r="896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9309749">
                <a:off x="4447444" y="885451"/>
                <a:ext cx="671322" cy="19988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" name="Picture 6"/>
              <p:cNvPicPr>
                <a:picLocks noChangeAspect="1" noChangeArrowheads="1"/>
              </p:cNvPicPr>
              <p:nvPr/>
            </p:nvPicPr>
            <p:blipFill>
              <a:blip r:embed="rId9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7927" b="89634" l="862" r="896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9355168">
                <a:off x="3560046" y="1533673"/>
                <a:ext cx="671322" cy="1882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5" name="Picture 6"/>
              <p:cNvPicPr>
                <a:picLocks noChangeAspect="1" noChangeArrowheads="1"/>
              </p:cNvPicPr>
              <p:nvPr/>
            </p:nvPicPr>
            <p:blipFill>
              <a:blip r:embed="rId9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7927" b="89634" l="862" r="8965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2960881" flipH="1">
                <a:off x="6410676" y="773132"/>
                <a:ext cx="577573" cy="2407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" name="圖片 111"/>
              <p:cNvPicPr>
                <a:picLocks noChangeAspect="1"/>
              </p:cNvPicPr>
              <p:nvPr/>
            </p:nvPicPr>
            <p:blipFill rotWithShape="1">
              <a:blip r:embed="rId15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>
                <a:off x="5134099" y="3287735"/>
                <a:ext cx="701996" cy="697652"/>
              </a:xfrm>
              <a:prstGeom prst="rect">
                <a:avLst/>
              </a:prstGeom>
            </p:spPr>
          </p:pic>
          <p:pic>
            <p:nvPicPr>
              <p:cNvPr id="113" name="圖片 112"/>
              <p:cNvPicPr>
                <a:picLocks noChangeAspect="1"/>
              </p:cNvPicPr>
              <p:nvPr/>
            </p:nvPicPr>
            <p:blipFill rotWithShape="1">
              <a:blip r:embed="rId15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 flipH="1">
                <a:off x="5678273" y="3251590"/>
                <a:ext cx="701996" cy="697652"/>
              </a:xfrm>
              <a:prstGeom prst="rect">
                <a:avLst/>
              </a:prstGeom>
            </p:spPr>
          </p:pic>
          <p:pic>
            <p:nvPicPr>
              <p:cNvPr id="115" name="圖片 114"/>
              <p:cNvPicPr>
                <a:picLocks noChangeAspect="1"/>
              </p:cNvPicPr>
              <p:nvPr/>
            </p:nvPicPr>
            <p:blipFill rotWithShape="1">
              <a:blip r:embed="rId15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 rot="416273" flipH="1">
                <a:off x="5897280" y="2403003"/>
                <a:ext cx="701996" cy="697652"/>
              </a:xfrm>
              <a:prstGeom prst="rect">
                <a:avLst/>
              </a:prstGeom>
            </p:spPr>
          </p:pic>
        </p:grpSp>
        <p:grpSp>
          <p:nvGrpSpPr>
            <p:cNvPr id="2" name="群組 1"/>
            <p:cNvGrpSpPr/>
            <p:nvPr/>
          </p:nvGrpSpPr>
          <p:grpSpPr>
            <a:xfrm>
              <a:off x="3900991" y="5514572"/>
              <a:ext cx="720000" cy="720000"/>
              <a:chOff x="-102908" y="3393552"/>
              <a:chExt cx="720000" cy="720000"/>
            </a:xfrm>
          </p:grpSpPr>
          <p:grpSp>
            <p:nvGrpSpPr>
              <p:cNvPr id="109" name="群組 108"/>
              <p:cNvGrpSpPr/>
              <p:nvPr/>
            </p:nvGrpSpPr>
            <p:grpSpPr>
              <a:xfrm>
                <a:off x="-102908" y="3393552"/>
                <a:ext cx="720000" cy="720000"/>
                <a:chOff x="8844507" y="333716"/>
                <a:chExt cx="757388" cy="757388"/>
              </a:xfrm>
            </p:grpSpPr>
            <p:sp>
              <p:nvSpPr>
                <p:cNvPr id="110" name="橢圓 109"/>
                <p:cNvSpPr/>
                <p:nvPr/>
              </p:nvSpPr>
              <p:spPr>
                <a:xfrm>
                  <a:off x="8844507" y="333716"/>
                  <a:ext cx="757388" cy="757388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</a:ln>
                <a:effectLst>
                  <a:glow rad="101600">
                    <a:schemeClr val="accent3">
                      <a:lumMod val="20000"/>
                      <a:lumOff val="80000"/>
                      <a:alpha val="81000"/>
                    </a:schemeClr>
                  </a:glo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11" name="橢圓 110"/>
                <p:cNvSpPr/>
                <p:nvPr/>
              </p:nvSpPr>
              <p:spPr>
                <a:xfrm>
                  <a:off x="8927010" y="406657"/>
                  <a:ext cx="592382" cy="59238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9" name="矩形 118"/>
              <p:cNvSpPr/>
              <p:nvPr/>
            </p:nvSpPr>
            <p:spPr>
              <a:xfrm>
                <a:off x="-92083" y="3461165"/>
                <a:ext cx="698350" cy="584775"/>
              </a:xfrm>
              <a:prstGeom prst="rect">
                <a:avLst/>
              </a:prstGeom>
              <a:effectLst>
                <a:glow rad="101600">
                  <a:schemeClr val="bg1"/>
                </a:glow>
              </a:effectLst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zh-TW" altLang="en-US" sz="1600" b="1" dirty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新創</a:t>
                </a:r>
                <a:endParaRPr lang="en-US" altLang="zh-TW" sz="1600" b="1" dirty="0" smtClean="0">
                  <a:solidFill>
                    <a:srgbClr val="7030A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lvl="0" algn="ctr"/>
                <a:r>
                  <a:rPr lang="zh-TW" altLang="en-US" sz="1600" b="1" dirty="0" smtClean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風潮</a:t>
                </a:r>
                <a:endParaRPr lang="en-US" altLang="zh-TW" sz="1600" b="1" dirty="0">
                  <a:solidFill>
                    <a:srgbClr val="7030A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3" name="群組 2"/>
            <p:cNvGrpSpPr/>
            <p:nvPr/>
          </p:nvGrpSpPr>
          <p:grpSpPr>
            <a:xfrm>
              <a:off x="4819110" y="6017932"/>
              <a:ext cx="907422" cy="720000"/>
              <a:chOff x="-557658" y="6122619"/>
              <a:chExt cx="907422" cy="720000"/>
            </a:xfrm>
          </p:grpSpPr>
          <p:grpSp>
            <p:nvGrpSpPr>
              <p:cNvPr id="116" name="群組 115"/>
              <p:cNvGrpSpPr/>
              <p:nvPr/>
            </p:nvGrpSpPr>
            <p:grpSpPr>
              <a:xfrm>
                <a:off x="-463947" y="6122619"/>
                <a:ext cx="720000" cy="720000"/>
                <a:chOff x="8844507" y="333716"/>
                <a:chExt cx="757388" cy="757388"/>
              </a:xfrm>
            </p:grpSpPr>
            <p:sp>
              <p:nvSpPr>
                <p:cNvPr id="117" name="橢圓 116"/>
                <p:cNvSpPr/>
                <p:nvPr/>
              </p:nvSpPr>
              <p:spPr>
                <a:xfrm>
                  <a:off x="8844507" y="333716"/>
                  <a:ext cx="757388" cy="757388"/>
                </a:xfrm>
                <a:prstGeom prst="ellipse">
                  <a:avLst/>
                </a:prstGeom>
                <a:solidFill>
                  <a:srgbClr val="FF9933"/>
                </a:solidFill>
                <a:ln>
                  <a:noFill/>
                </a:ln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18" name="橢圓 117"/>
                <p:cNvSpPr/>
                <p:nvPr/>
              </p:nvSpPr>
              <p:spPr>
                <a:xfrm>
                  <a:off x="8927010" y="406657"/>
                  <a:ext cx="592382" cy="59238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20" name="矩形 119"/>
              <p:cNvSpPr/>
              <p:nvPr/>
            </p:nvSpPr>
            <p:spPr>
              <a:xfrm>
                <a:off x="-557658" y="6251787"/>
                <a:ext cx="907422" cy="461665"/>
              </a:xfrm>
              <a:prstGeom prst="rect">
                <a:avLst/>
              </a:prstGeom>
              <a:effectLst>
                <a:glow rad="101600">
                  <a:schemeClr val="bg1"/>
                </a:glow>
              </a:effectLst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TW" altLang="en-US" sz="1600" b="1" dirty="0" smtClean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法規</a:t>
                </a:r>
                <a:endParaRPr lang="en-US" altLang="zh-TW" sz="1600" b="1" dirty="0">
                  <a:solidFill>
                    <a:srgbClr val="7030A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11" name="群組 10"/>
            <p:cNvGrpSpPr/>
            <p:nvPr/>
          </p:nvGrpSpPr>
          <p:grpSpPr>
            <a:xfrm>
              <a:off x="6630751" y="5923489"/>
              <a:ext cx="990482" cy="720000"/>
              <a:chOff x="10004711" y="1448014"/>
              <a:chExt cx="990482" cy="720000"/>
            </a:xfrm>
          </p:grpSpPr>
          <p:grpSp>
            <p:nvGrpSpPr>
              <p:cNvPr id="90" name="群組 89"/>
              <p:cNvGrpSpPr/>
              <p:nvPr/>
            </p:nvGrpSpPr>
            <p:grpSpPr>
              <a:xfrm>
                <a:off x="10146932" y="1448014"/>
                <a:ext cx="720000" cy="720000"/>
                <a:chOff x="8844507" y="333716"/>
                <a:chExt cx="757388" cy="757388"/>
              </a:xfrm>
            </p:grpSpPr>
            <p:sp>
              <p:nvSpPr>
                <p:cNvPr id="91" name="橢圓 90"/>
                <p:cNvSpPr/>
                <p:nvPr/>
              </p:nvSpPr>
              <p:spPr>
                <a:xfrm>
                  <a:off x="8844507" y="333716"/>
                  <a:ext cx="757388" cy="757388"/>
                </a:xfrm>
                <a:prstGeom prst="ellipse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92" name="橢圓 91"/>
                <p:cNvSpPr/>
                <p:nvPr/>
              </p:nvSpPr>
              <p:spPr>
                <a:xfrm>
                  <a:off x="8927010" y="406657"/>
                  <a:ext cx="592382" cy="59238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21" name="矩形 120"/>
              <p:cNvSpPr/>
              <p:nvPr/>
            </p:nvSpPr>
            <p:spPr>
              <a:xfrm>
                <a:off x="10004711" y="1502615"/>
                <a:ext cx="990482" cy="584775"/>
              </a:xfrm>
              <a:prstGeom prst="rect">
                <a:avLst/>
              </a:prstGeom>
              <a:effectLst>
                <a:glow rad="101600">
                  <a:schemeClr val="bg1"/>
                </a:glow>
              </a:effectLst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zh-TW" altLang="en-US" sz="1600" b="1" dirty="0" smtClean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國際</a:t>
                </a:r>
                <a:endParaRPr lang="en-US" altLang="zh-TW" sz="1600" b="1" dirty="0" smtClean="0">
                  <a:solidFill>
                    <a:srgbClr val="7030A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lvl="0" algn="ctr"/>
                <a:r>
                  <a:rPr lang="zh-TW" altLang="en-US" sz="1600" b="1" dirty="0" smtClean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鏈</a:t>
                </a:r>
                <a:r>
                  <a:rPr lang="zh-TW" altLang="en-US" sz="1600" b="1" dirty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結</a:t>
                </a:r>
                <a:endParaRPr lang="en-US" altLang="zh-TW" sz="1600" b="1" dirty="0">
                  <a:solidFill>
                    <a:srgbClr val="7030A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9" name="群組 8"/>
            <p:cNvGrpSpPr/>
            <p:nvPr/>
          </p:nvGrpSpPr>
          <p:grpSpPr>
            <a:xfrm>
              <a:off x="7454304" y="5462520"/>
              <a:ext cx="937408" cy="720000"/>
              <a:chOff x="10116659" y="228755"/>
              <a:chExt cx="937408" cy="720000"/>
            </a:xfrm>
          </p:grpSpPr>
          <p:grpSp>
            <p:nvGrpSpPr>
              <p:cNvPr id="87" name="群組 86"/>
              <p:cNvGrpSpPr/>
              <p:nvPr/>
            </p:nvGrpSpPr>
            <p:grpSpPr>
              <a:xfrm>
                <a:off x="10225363" y="228755"/>
                <a:ext cx="720000" cy="720000"/>
                <a:chOff x="8844507" y="333716"/>
                <a:chExt cx="757388" cy="757388"/>
              </a:xfrm>
            </p:grpSpPr>
            <p:sp>
              <p:nvSpPr>
                <p:cNvPr id="88" name="橢圓 87"/>
                <p:cNvSpPr/>
                <p:nvPr/>
              </p:nvSpPr>
              <p:spPr>
                <a:xfrm>
                  <a:off x="8844507" y="333716"/>
                  <a:ext cx="757388" cy="757388"/>
                </a:xfrm>
                <a:prstGeom prst="ellipse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noFill/>
                </a:ln>
                <a:effectLst>
                  <a:glow rad="101600">
                    <a:schemeClr val="bg2">
                      <a:lumMod val="90000"/>
                      <a:alpha val="81000"/>
                    </a:schemeClr>
                  </a:glo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89" name="橢圓 88"/>
                <p:cNvSpPr/>
                <p:nvPr/>
              </p:nvSpPr>
              <p:spPr>
                <a:xfrm>
                  <a:off x="8927010" y="406657"/>
                  <a:ext cx="592382" cy="59238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22" name="矩形 121"/>
              <p:cNvSpPr/>
              <p:nvPr/>
            </p:nvSpPr>
            <p:spPr>
              <a:xfrm>
                <a:off x="10116659" y="419478"/>
                <a:ext cx="937408" cy="338554"/>
              </a:xfrm>
              <a:prstGeom prst="rect">
                <a:avLst/>
              </a:prstGeom>
              <a:effectLst>
                <a:glow rad="101600">
                  <a:schemeClr val="bg1"/>
                </a:glow>
              </a:effectLst>
            </p:spPr>
            <p:txBody>
              <a:bodyPr wrap="square" anchor="ctr">
                <a:spAutoFit/>
              </a:bodyPr>
              <a:lstStyle/>
              <a:p>
                <a:pPr lvl="0" algn="ctr"/>
                <a:r>
                  <a:rPr lang="zh-TW" altLang="en-US" sz="1600" b="1" dirty="0" smtClean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人才</a:t>
                </a:r>
                <a:endParaRPr lang="en-US" altLang="zh-TW" sz="1600" b="1" dirty="0">
                  <a:solidFill>
                    <a:srgbClr val="7030A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5" name="群組 4"/>
            <p:cNvGrpSpPr/>
            <p:nvPr/>
          </p:nvGrpSpPr>
          <p:grpSpPr>
            <a:xfrm>
              <a:off x="5833754" y="5984896"/>
              <a:ext cx="720000" cy="720000"/>
              <a:chOff x="10170378" y="2588485"/>
              <a:chExt cx="720000" cy="720000"/>
            </a:xfrm>
          </p:grpSpPr>
          <p:grpSp>
            <p:nvGrpSpPr>
              <p:cNvPr id="123" name="群組 122"/>
              <p:cNvGrpSpPr/>
              <p:nvPr/>
            </p:nvGrpSpPr>
            <p:grpSpPr>
              <a:xfrm>
                <a:off x="10170378" y="2588485"/>
                <a:ext cx="720000" cy="720000"/>
                <a:chOff x="8844507" y="333716"/>
                <a:chExt cx="757388" cy="757388"/>
              </a:xfrm>
            </p:grpSpPr>
            <p:sp>
              <p:nvSpPr>
                <p:cNvPr id="124" name="橢圓 123"/>
                <p:cNvSpPr/>
                <p:nvPr/>
              </p:nvSpPr>
              <p:spPr>
                <a:xfrm>
                  <a:off x="8844507" y="333716"/>
                  <a:ext cx="757388" cy="757388"/>
                </a:xfrm>
                <a:prstGeom prst="ellipse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noFill/>
                </a:ln>
                <a:effectLst>
                  <a:glow rad="101600">
                    <a:schemeClr val="bg2">
                      <a:lumMod val="90000"/>
                      <a:alpha val="81000"/>
                    </a:schemeClr>
                  </a:glo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25" name="橢圓 124"/>
                <p:cNvSpPr/>
                <p:nvPr/>
              </p:nvSpPr>
              <p:spPr>
                <a:xfrm>
                  <a:off x="8927010" y="406657"/>
                  <a:ext cx="592382" cy="59238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26" name="矩形 125"/>
              <p:cNvSpPr/>
              <p:nvPr/>
            </p:nvSpPr>
            <p:spPr>
              <a:xfrm>
                <a:off x="10224079" y="2785638"/>
                <a:ext cx="612598" cy="338554"/>
              </a:xfrm>
              <a:prstGeom prst="rect">
                <a:avLst/>
              </a:prstGeom>
              <a:effectLst>
                <a:glow rad="101600">
                  <a:schemeClr val="bg1"/>
                </a:glow>
              </a:effectLst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zh-TW" altLang="en-US" sz="1600" b="1" dirty="0" smtClean="0">
                    <a:solidFill>
                      <a:srgbClr val="7030A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資金</a:t>
                </a:r>
                <a:endParaRPr lang="en-US" altLang="zh-TW" sz="1600" b="1" dirty="0">
                  <a:solidFill>
                    <a:srgbClr val="7030A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pic>
          <p:nvPicPr>
            <p:cNvPr id="127" name="Picture 5" descr="C:\Users\wujialing\AppData\Local\Microsoft\Windows\Temporary Internet Files\Content.IE5\HXEQMGXS\1332023400[1].png"/>
            <p:cNvPicPr>
              <a:picLocks noChangeAspect="1" noChangeArrowheads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11789">
              <a:off x="3312611" y="2977714"/>
              <a:ext cx="550732" cy="700117"/>
            </a:xfrm>
            <a:prstGeom prst="rect">
              <a:avLst/>
            </a:prstGeom>
            <a:noFill/>
            <a:effectLst>
              <a:glow rad="635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8" name="Picture 5" descr="C:\Users\wujialing\AppData\Local\Microsoft\Windows\Temporary Internet Files\Content.IE5\HXEQMGXS\1332023400[1].png"/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11789">
              <a:off x="5023621" y="2455101"/>
              <a:ext cx="660961" cy="859726"/>
            </a:xfrm>
            <a:prstGeom prst="rect">
              <a:avLst/>
            </a:prstGeom>
            <a:noFill/>
            <a:effectLst>
              <a:glow rad="635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9" name="Picture 5" descr="C:\Users\wujialing\AppData\Local\Microsoft\Windows\Temporary Internet Files\Content.IE5\HXEQMGXS\1332023400[1].png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11789">
              <a:off x="3922090" y="3862210"/>
              <a:ext cx="377071" cy="495678"/>
            </a:xfrm>
            <a:prstGeom prst="rect">
              <a:avLst/>
            </a:prstGeom>
            <a:noFill/>
            <a:effectLst>
              <a:glow rad="635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2" name="Picture 5" descr="C:\Users\wujialing\AppData\Local\Microsoft\Windows\Temporary Internet Files\Content.IE5\HXEQMGXS\1332023400[1].png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11789">
              <a:off x="7226982" y="3655346"/>
              <a:ext cx="377071" cy="495678"/>
            </a:xfrm>
            <a:prstGeom prst="rect">
              <a:avLst/>
            </a:prstGeom>
            <a:noFill/>
            <a:effectLst>
              <a:glow rad="635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3" name="Picture 5" descr="C:\Users\wujialing\AppData\Local\Microsoft\Windows\Temporary Internet Files\Content.IE5\HXEQMGXS\1332023400[1].png"/>
            <p:cNvPicPr>
              <a:picLocks noChangeAspect="1" noChangeArrowheads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11789">
              <a:off x="6977832" y="2707338"/>
              <a:ext cx="542655" cy="668708"/>
            </a:xfrm>
            <a:prstGeom prst="rect">
              <a:avLst/>
            </a:prstGeom>
            <a:noFill/>
            <a:effectLst>
              <a:glow rad="635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4" name="Picture 5" descr="C:\Users\wujialing\AppData\Local\Microsoft\Windows\Temporary Internet Files\Content.IE5\HXEQMGXS\1332023400[1].png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11789">
              <a:off x="4931036" y="3655347"/>
              <a:ext cx="377071" cy="495678"/>
            </a:xfrm>
            <a:prstGeom prst="rect">
              <a:avLst/>
            </a:prstGeom>
            <a:noFill/>
            <a:effectLst>
              <a:glow rad="635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36" name="群組 135"/>
            <p:cNvGrpSpPr/>
            <p:nvPr/>
          </p:nvGrpSpPr>
          <p:grpSpPr>
            <a:xfrm rot="21196402">
              <a:off x="5090040" y="1251148"/>
              <a:ext cx="1443085" cy="1044506"/>
              <a:chOff x="-725582" y="2297751"/>
              <a:chExt cx="1443085" cy="1044506"/>
            </a:xfrm>
          </p:grpSpPr>
          <p:pic>
            <p:nvPicPr>
              <p:cNvPr id="137" name="Picture 5" descr="C:\Users\wujialing\AppData\Local\Microsoft\Windows\Temporary Internet Files\Content.IE5\HXEQMGXS\1332023400[1].png"/>
              <p:cNvPicPr>
                <a:picLocks noChangeAspect="1" noChangeArrowheads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29211">
                <a:off x="-376893" y="2297751"/>
                <a:ext cx="753785" cy="1044506"/>
              </a:xfrm>
              <a:prstGeom prst="rect">
                <a:avLst/>
              </a:prstGeom>
              <a:noFill/>
              <a:effectLst>
                <a:glow rad="63500">
                  <a:schemeClr val="bg1"/>
                </a:glow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8" name="矩形 137"/>
              <p:cNvSpPr/>
              <p:nvPr/>
            </p:nvSpPr>
            <p:spPr>
              <a:xfrm>
                <a:off x="-725582" y="2711608"/>
                <a:ext cx="1443085" cy="416396"/>
              </a:xfrm>
              <a:prstGeom prst="rect">
                <a:avLst/>
              </a:prstGeom>
              <a:effectLst>
                <a:glow rad="101600">
                  <a:schemeClr val="bg1"/>
                </a:glow>
              </a:effectLst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en-US" altLang="zh-TW" sz="1600" b="1" dirty="0" err="1" smtClean="0">
                    <a:solidFill>
                      <a:srgbClr val="C0000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Pinkoi</a:t>
                </a:r>
                <a:endParaRPr lang="zh-TW" altLang="en-US" sz="1600" b="1" dirty="0">
                  <a:solidFill>
                    <a:srgbClr val="C0000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139" name="矩形 138"/>
            <p:cNvSpPr/>
            <p:nvPr/>
          </p:nvSpPr>
          <p:spPr>
            <a:xfrm rot="21196402">
              <a:off x="2887471" y="3204157"/>
              <a:ext cx="1443085" cy="416396"/>
            </a:xfrm>
            <a:prstGeom prst="rect">
              <a:avLst/>
            </a:prstGeom>
            <a:effectLst>
              <a:glow rad="101600">
                <a:schemeClr val="bg1"/>
              </a:glow>
            </a:effectLst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TW" altLang="en-US" sz="1600" b="1" dirty="0">
                  <a:solidFill>
                    <a:schemeClr val="accent6">
                      <a:lumMod val="50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學悅科技</a:t>
              </a:r>
            </a:p>
          </p:txBody>
        </p:sp>
        <p:sp>
          <p:nvSpPr>
            <p:cNvPr id="141" name="矩形 140"/>
            <p:cNvSpPr/>
            <p:nvPr/>
          </p:nvSpPr>
          <p:spPr>
            <a:xfrm rot="21196402">
              <a:off x="4607341" y="2798935"/>
              <a:ext cx="1443085" cy="416396"/>
            </a:xfrm>
            <a:prstGeom prst="rect">
              <a:avLst/>
            </a:prstGeom>
            <a:effectLst>
              <a:glow rad="101600">
                <a:schemeClr val="bg1"/>
              </a:glow>
            </a:effectLst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TW" altLang="en-US" sz="1600" b="1" dirty="0">
                  <a:solidFill>
                    <a:schemeClr val="accent6">
                      <a:lumMod val="50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阿碼</a:t>
              </a:r>
              <a:r>
                <a:rPr lang="zh-TW" altLang="en-US" sz="16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</a:t>
              </a:r>
              <a:endParaRPr lang="zh-TW" altLang="en-US" sz="1600" b="1" dirty="0">
                <a:solidFill>
                  <a:schemeClr val="accent6">
                    <a:lumMod val="50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3" name="矩形 142"/>
            <p:cNvSpPr/>
            <p:nvPr/>
          </p:nvSpPr>
          <p:spPr>
            <a:xfrm rot="21196402">
              <a:off x="6537727" y="2928539"/>
              <a:ext cx="1443085" cy="416396"/>
            </a:xfrm>
            <a:prstGeom prst="rect">
              <a:avLst/>
            </a:prstGeom>
            <a:effectLst>
              <a:glow rad="101600">
                <a:schemeClr val="bg1"/>
              </a:glow>
            </a:effectLst>
          </p:spPr>
          <p:txBody>
            <a:bodyPr wrap="squar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zh-TW" sz="1600" b="1" dirty="0" err="1" smtClean="0">
                  <a:solidFill>
                    <a:schemeClr val="accent6">
                      <a:lumMod val="50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Gogolook</a:t>
              </a:r>
              <a:endParaRPr lang="zh-TW" altLang="en-US" sz="1600" b="1" dirty="0">
                <a:solidFill>
                  <a:schemeClr val="accent6">
                    <a:lumMod val="50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144" name="群組 143"/>
            <p:cNvGrpSpPr/>
            <p:nvPr/>
          </p:nvGrpSpPr>
          <p:grpSpPr>
            <a:xfrm rot="21196402">
              <a:off x="6438411" y="1272009"/>
              <a:ext cx="1443085" cy="1044506"/>
              <a:chOff x="-725582" y="2297751"/>
              <a:chExt cx="1443085" cy="1044506"/>
            </a:xfrm>
          </p:grpSpPr>
          <p:pic>
            <p:nvPicPr>
              <p:cNvPr id="145" name="Picture 5" descr="C:\Users\wujialing\AppData\Local\Microsoft\Windows\Temporary Internet Files\Content.IE5\HXEQMGXS\1332023400[1].png"/>
              <p:cNvPicPr>
                <a:picLocks noChangeAspect="1" noChangeArrowheads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29211">
                <a:off x="-376893" y="2297751"/>
                <a:ext cx="753785" cy="1044506"/>
              </a:xfrm>
              <a:prstGeom prst="rect">
                <a:avLst/>
              </a:prstGeom>
              <a:noFill/>
              <a:effectLst>
                <a:glow rad="63500">
                  <a:schemeClr val="bg1"/>
                </a:glow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6" name="矩形 145"/>
              <p:cNvSpPr/>
              <p:nvPr/>
            </p:nvSpPr>
            <p:spPr>
              <a:xfrm>
                <a:off x="-725582" y="2711608"/>
                <a:ext cx="1443085" cy="416396"/>
              </a:xfrm>
              <a:prstGeom prst="rect">
                <a:avLst/>
              </a:prstGeom>
              <a:effectLst>
                <a:glow rad="101600">
                  <a:schemeClr val="bg1"/>
                </a:glow>
              </a:effectLst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en-US" altLang="zh-TW" sz="1600" b="1" dirty="0" err="1" smtClean="0">
                    <a:solidFill>
                      <a:srgbClr val="C00000"/>
                    </a:solidFill>
                    <a:effectLst>
                      <a:glow rad="101600">
                        <a:schemeClr val="bg1"/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Appier</a:t>
                </a:r>
                <a:endParaRPr lang="zh-TW" altLang="en-US" sz="1600" b="1" dirty="0">
                  <a:solidFill>
                    <a:srgbClr val="C00000"/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67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339558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8990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7</a:t>
            </a:fld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1676401" y="2668273"/>
            <a:ext cx="57911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5400" b="1" dirty="0">
                <a:solidFill>
                  <a:srgbClr val="002060"/>
                </a:solidFill>
                <a:effectLst>
                  <a:glow rad="101600">
                    <a:prstClr val="white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貳、打造創新創業生態環境</a:t>
            </a:r>
          </a:p>
        </p:txBody>
      </p:sp>
    </p:spTree>
    <p:extLst>
      <p:ext uri="{BB962C8B-B14F-4D97-AF65-F5344CB8AC3E}">
        <p14:creationId xmlns:p14="http://schemas.microsoft.com/office/powerpoint/2010/main" xmlns="" val="261940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631603" y="195791"/>
            <a:ext cx="7886700" cy="822884"/>
          </a:xfrm>
        </p:spPr>
        <p:txBody>
          <a:bodyPr>
            <a:noAutofit/>
          </a:bodyPr>
          <a:lstStyle/>
          <a:p>
            <a:pPr marL="0"/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一、引進智慧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資金 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(</a:t>
            </a:r>
            <a:r>
              <a:rPr lang="en-US" altLang="zh-TW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1/3)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  <p:grpSp>
        <p:nvGrpSpPr>
          <p:cNvPr id="65" name="群組 64"/>
          <p:cNvGrpSpPr/>
          <p:nvPr/>
        </p:nvGrpSpPr>
        <p:grpSpPr>
          <a:xfrm>
            <a:off x="6872005" y="2783611"/>
            <a:ext cx="1565498" cy="548166"/>
            <a:chOff x="6921086" y="3283885"/>
            <a:chExt cx="1565498" cy="548166"/>
          </a:xfrm>
        </p:grpSpPr>
        <p:sp>
          <p:nvSpPr>
            <p:cNvPr id="66" name="圓角矩形 65"/>
            <p:cNvSpPr/>
            <p:nvPr/>
          </p:nvSpPr>
          <p:spPr>
            <a:xfrm>
              <a:off x="6921086" y="3283885"/>
              <a:ext cx="1565498" cy="548166"/>
            </a:xfrm>
            <a:prstGeom prst="roundRect">
              <a:avLst>
                <a:gd name="adj" fmla="val 50000"/>
              </a:avLst>
            </a:prstGeom>
            <a:solidFill>
              <a:srgbClr val="FFCCFF"/>
            </a:solidFill>
            <a:ln w="25400"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7" name="文字方塊 66"/>
            <p:cNvSpPr txBox="1"/>
            <p:nvPr/>
          </p:nvSpPr>
          <p:spPr>
            <a:xfrm>
              <a:off x="6989043" y="3329477"/>
              <a:ext cx="1465963" cy="478144"/>
            </a:xfrm>
            <a:prstGeom prst="rect">
              <a:avLst/>
            </a:prstGeom>
            <a:noFill/>
            <a:ln>
              <a:noFill/>
              <a:prstDash val="dash"/>
            </a:ln>
          </p:spPr>
          <p:txBody>
            <a:bodyPr wrap="square" tIns="46800" rtlCol="0" anchor="ctr" anchorCtr="0">
              <a:spAutoFit/>
            </a:bodyPr>
            <a:lstStyle/>
            <a:p>
              <a:pPr algn="ctr"/>
              <a:r>
                <a:rPr lang="zh-TW" altLang="en-US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規劃創投</a:t>
              </a:r>
              <a:r>
                <a:rPr lang="zh-TW" altLang="en-US" sz="14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上市</a:t>
              </a:r>
              <a:endParaRPr lang="en-US" altLang="zh-TW" sz="14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金管會</a:t>
              </a:r>
              <a:r>
                <a:rPr lang="en-US" altLang="zh-TW" sz="11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sz="10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73" name="Straight Connector 25"/>
          <p:cNvCxnSpPr>
            <a:cxnSpLocks noChangeShapeType="1"/>
          </p:cNvCxnSpPr>
          <p:nvPr/>
        </p:nvCxnSpPr>
        <p:spPr bwMode="auto">
          <a:xfrm flipH="1">
            <a:off x="6137515" y="1907879"/>
            <a:ext cx="3172" cy="4135580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cxnSp>
        <p:nvCxnSpPr>
          <p:cNvPr id="74" name="Straight Connector 25"/>
          <p:cNvCxnSpPr>
            <a:cxnSpLocks noChangeShapeType="1"/>
          </p:cNvCxnSpPr>
          <p:nvPr/>
        </p:nvCxnSpPr>
        <p:spPr bwMode="auto">
          <a:xfrm>
            <a:off x="3266074" y="2055659"/>
            <a:ext cx="0" cy="4064036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cxnSp>
        <p:nvCxnSpPr>
          <p:cNvPr id="75" name="Straight Connector 25"/>
          <p:cNvCxnSpPr>
            <a:cxnSpLocks noChangeShapeType="1"/>
          </p:cNvCxnSpPr>
          <p:nvPr/>
        </p:nvCxnSpPr>
        <p:spPr bwMode="auto">
          <a:xfrm>
            <a:off x="7674993" y="1931018"/>
            <a:ext cx="0" cy="3794475"/>
          </a:xfrm>
          <a:prstGeom prst="line">
            <a:avLst/>
          </a:prstGeom>
          <a:noFill/>
          <a:ln w="3175">
            <a:solidFill>
              <a:srgbClr val="7F7F7F"/>
            </a:solidFill>
            <a:prstDash val="solid"/>
            <a:round/>
            <a:headEnd/>
            <a:tailEnd/>
          </a:ln>
        </p:spPr>
      </p:cxnSp>
      <p:cxnSp>
        <p:nvCxnSpPr>
          <p:cNvPr id="76" name="Straight Connector 25"/>
          <p:cNvCxnSpPr>
            <a:cxnSpLocks noChangeShapeType="1"/>
          </p:cNvCxnSpPr>
          <p:nvPr/>
        </p:nvCxnSpPr>
        <p:spPr bwMode="auto">
          <a:xfrm>
            <a:off x="1665612" y="1442389"/>
            <a:ext cx="0" cy="4630597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sp>
        <p:nvSpPr>
          <p:cNvPr id="77" name="矩形 31"/>
          <p:cNvSpPr>
            <a:spLocks noChangeArrowheads="1"/>
          </p:cNvSpPr>
          <p:nvPr/>
        </p:nvSpPr>
        <p:spPr bwMode="auto">
          <a:xfrm>
            <a:off x="2071507" y="5741814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00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種子期</a:t>
            </a:r>
            <a:endParaRPr kumimoji="0" lang="zh-TW" altLang="en-US" sz="1600" b="1" dirty="0">
              <a:solidFill>
                <a:srgbClr val="0033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36" name="矩形 32"/>
          <p:cNvSpPr>
            <a:spLocks noChangeArrowheads="1"/>
          </p:cNvSpPr>
          <p:nvPr/>
        </p:nvSpPr>
        <p:spPr bwMode="auto">
          <a:xfrm>
            <a:off x="3541766" y="5741814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創建期</a:t>
            </a:r>
            <a:endParaRPr kumimoji="0" lang="zh-TW" altLang="en-US" sz="1600" b="1" dirty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37" name="矩形 33"/>
          <p:cNvSpPr>
            <a:spLocks noChangeArrowheads="1"/>
          </p:cNvSpPr>
          <p:nvPr/>
        </p:nvSpPr>
        <p:spPr bwMode="auto">
          <a:xfrm>
            <a:off x="5275429" y="5741814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擴充期</a:t>
            </a:r>
            <a:endParaRPr kumimoji="0" lang="zh-TW" altLang="en-US" sz="1600" b="1" dirty="0">
              <a:solidFill>
                <a:srgbClr val="66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40" name="矩形 34"/>
          <p:cNvSpPr>
            <a:spLocks noChangeArrowheads="1"/>
          </p:cNvSpPr>
          <p:nvPr/>
        </p:nvSpPr>
        <p:spPr bwMode="auto">
          <a:xfrm>
            <a:off x="6527138" y="5740541"/>
            <a:ext cx="8002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成熟期</a:t>
            </a:r>
            <a:endParaRPr kumimoji="0" lang="zh-TW" altLang="en-US" sz="16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cxnSp>
        <p:nvCxnSpPr>
          <p:cNvPr id="141" name="Straight Connector 25"/>
          <p:cNvCxnSpPr>
            <a:cxnSpLocks noChangeShapeType="1"/>
          </p:cNvCxnSpPr>
          <p:nvPr/>
        </p:nvCxnSpPr>
        <p:spPr bwMode="auto">
          <a:xfrm>
            <a:off x="4285403" y="1492997"/>
            <a:ext cx="0" cy="4677305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cxnSp>
        <p:nvCxnSpPr>
          <p:cNvPr id="142" name="直線單箭頭接點 141"/>
          <p:cNvCxnSpPr/>
          <p:nvPr/>
        </p:nvCxnSpPr>
        <p:spPr>
          <a:xfrm flipV="1">
            <a:off x="1665612" y="1442389"/>
            <a:ext cx="0" cy="4677305"/>
          </a:xfrm>
          <a:prstGeom prst="straightConnector1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3" name="直線單箭頭接點 142"/>
          <p:cNvCxnSpPr/>
          <p:nvPr/>
        </p:nvCxnSpPr>
        <p:spPr>
          <a:xfrm>
            <a:off x="180701" y="5725493"/>
            <a:ext cx="8344221" cy="0"/>
          </a:xfrm>
          <a:prstGeom prst="straightConnector1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headEnd type="none" w="med" len="med"/>
            <a:tailEnd type="triangle" w="med" len="med"/>
          </a:ln>
          <a:effectLst/>
        </p:spPr>
      </p:cxnSp>
      <p:sp>
        <p:nvSpPr>
          <p:cNvPr id="144" name="矩形 31"/>
          <p:cNvSpPr>
            <a:spLocks noChangeArrowheads="1"/>
          </p:cNvSpPr>
          <p:nvPr/>
        </p:nvSpPr>
        <p:spPr bwMode="auto">
          <a:xfrm>
            <a:off x="422524" y="5741814"/>
            <a:ext cx="12105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600" b="1" dirty="0" smtClean="0">
                <a:solidFill>
                  <a:srgbClr val="F79646">
                    <a:lumMod val="7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創業準備期</a:t>
            </a:r>
            <a:endParaRPr kumimoji="0" lang="zh-TW" altLang="en-US" sz="1600" b="1" dirty="0">
              <a:solidFill>
                <a:srgbClr val="F79646">
                  <a:lumMod val="7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45" name="文字方塊 144"/>
          <p:cNvSpPr txBox="1"/>
          <p:nvPr/>
        </p:nvSpPr>
        <p:spPr>
          <a:xfrm>
            <a:off x="1221113" y="117691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企業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營收</a:t>
            </a:r>
          </a:p>
        </p:txBody>
      </p:sp>
      <p:cxnSp>
        <p:nvCxnSpPr>
          <p:cNvPr id="146" name="Straight Connector 25"/>
          <p:cNvCxnSpPr>
            <a:cxnSpLocks noChangeShapeType="1"/>
          </p:cNvCxnSpPr>
          <p:nvPr/>
        </p:nvCxnSpPr>
        <p:spPr bwMode="auto">
          <a:xfrm>
            <a:off x="6837231" y="1423820"/>
            <a:ext cx="0" cy="4294468"/>
          </a:xfrm>
          <a:prstGeom prst="line">
            <a:avLst/>
          </a:prstGeom>
          <a:noFill/>
          <a:ln w="3175">
            <a:solidFill>
              <a:srgbClr val="0000FF"/>
            </a:solidFill>
            <a:prstDash val="solid"/>
            <a:round/>
            <a:headEnd/>
            <a:tailEnd/>
          </a:ln>
        </p:spPr>
      </p:cxnSp>
      <p:sp>
        <p:nvSpPr>
          <p:cNvPr id="147" name="文字方塊 146"/>
          <p:cNvSpPr txBox="1"/>
          <p:nvPr/>
        </p:nvSpPr>
        <p:spPr>
          <a:xfrm>
            <a:off x="6771265" y="3418085"/>
            <a:ext cx="944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</a:t>
            </a:r>
            <a:r>
              <a:rPr lang="zh-TW" altLang="en-US" sz="14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次上市</a:t>
            </a:r>
            <a:r>
              <a:rPr lang="en-US" altLang="zh-TW" sz="14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IPO</a:t>
            </a:r>
            <a:endParaRPr lang="zh-TW" altLang="en-US" sz="14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49" name="Straight Connector 25"/>
          <p:cNvCxnSpPr>
            <a:cxnSpLocks noChangeShapeType="1"/>
          </p:cNvCxnSpPr>
          <p:nvPr/>
        </p:nvCxnSpPr>
        <p:spPr bwMode="auto">
          <a:xfrm>
            <a:off x="3269772" y="5254835"/>
            <a:ext cx="0" cy="471332"/>
          </a:xfrm>
          <a:prstGeom prst="line">
            <a:avLst/>
          </a:prstGeom>
          <a:noFill/>
          <a:ln w="3175">
            <a:solidFill>
              <a:srgbClr val="0000FF"/>
            </a:solidFill>
            <a:prstDash val="solid"/>
            <a:round/>
            <a:headEnd/>
            <a:tailEnd/>
          </a:ln>
        </p:spPr>
      </p:cxnSp>
      <p:cxnSp>
        <p:nvCxnSpPr>
          <p:cNvPr id="152" name="Straight Connector 25"/>
          <p:cNvCxnSpPr>
            <a:cxnSpLocks noChangeShapeType="1"/>
          </p:cNvCxnSpPr>
          <p:nvPr/>
        </p:nvCxnSpPr>
        <p:spPr bwMode="auto">
          <a:xfrm>
            <a:off x="5294442" y="2471260"/>
            <a:ext cx="0" cy="1731283"/>
          </a:xfrm>
          <a:prstGeom prst="line">
            <a:avLst/>
          </a:prstGeom>
          <a:noFill/>
          <a:ln w="3175">
            <a:solidFill>
              <a:srgbClr val="0000FF"/>
            </a:solidFill>
            <a:prstDash val="dash"/>
            <a:round/>
            <a:headEnd/>
            <a:tailEnd/>
          </a:ln>
        </p:spPr>
      </p:cxnSp>
      <p:cxnSp>
        <p:nvCxnSpPr>
          <p:cNvPr id="158" name="直線單箭頭接點 157"/>
          <p:cNvCxnSpPr/>
          <p:nvPr/>
        </p:nvCxnSpPr>
        <p:spPr>
          <a:xfrm>
            <a:off x="180701" y="1919814"/>
            <a:ext cx="1471658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headEnd type="triangle" w="med" len="med"/>
            <a:tailEnd type="triangle" w="med" len="med"/>
          </a:ln>
          <a:effectLst/>
        </p:spPr>
      </p:cxnSp>
      <p:cxnSp>
        <p:nvCxnSpPr>
          <p:cNvPr id="159" name="Straight Connector 25"/>
          <p:cNvCxnSpPr>
            <a:cxnSpLocks noChangeShapeType="1"/>
          </p:cNvCxnSpPr>
          <p:nvPr/>
        </p:nvCxnSpPr>
        <p:spPr bwMode="auto">
          <a:xfrm>
            <a:off x="180700" y="1441733"/>
            <a:ext cx="0" cy="4677305"/>
          </a:xfrm>
          <a:prstGeom prst="line">
            <a:avLst/>
          </a:prstGeom>
          <a:noFill/>
          <a:ln w="3175">
            <a:solidFill>
              <a:srgbClr val="7F7F7F"/>
            </a:solidFill>
            <a:prstDash val="dash"/>
            <a:round/>
            <a:headEnd/>
            <a:tailEnd/>
          </a:ln>
        </p:spPr>
      </p:cxnSp>
      <p:sp>
        <p:nvSpPr>
          <p:cNvPr id="160" name="文字方塊 159"/>
          <p:cNvSpPr txBox="1"/>
          <p:nvPr/>
        </p:nvSpPr>
        <p:spPr>
          <a:xfrm>
            <a:off x="305649" y="1627108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創業獎金</a:t>
            </a:r>
            <a:endParaRPr lang="zh-TW" altLang="en-US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1" name="文字方塊 160"/>
          <p:cNvSpPr txBox="1"/>
          <p:nvPr/>
        </p:nvSpPr>
        <p:spPr>
          <a:xfrm>
            <a:off x="6909277" y="1637398"/>
            <a:ext cx="2162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資本市場籌</a:t>
            </a:r>
            <a:r>
              <a:rPr lang="zh-TW" altLang="en-US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</a:t>
            </a:r>
            <a:r>
              <a:rPr lang="en-US" altLang="zh-TW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上市櫃</a:t>
            </a:r>
            <a:r>
              <a:rPr lang="en-US" altLang="zh-TW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2" name="直線單箭頭接點 161"/>
          <p:cNvCxnSpPr/>
          <p:nvPr/>
        </p:nvCxnSpPr>
        <p:spPr>
          <a:xfrm>
            <a:off x="5213648" y="1922613"/>
            <a:ext cx="1650380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headEnd type="triangle" w="med" len="med"/>
            <a:tailEnd type="triangle" w="med" len="med"/>
          </a:ln>
          <a:effectLst/>
        </p:spPr>
      </p:cxnSp>
      <p:cxnSp>
        <p:nvCxnSpPr>
          <p:cNvPr id="163" name="直線單箭頭接點 162"/>
          <p:cNvCxnSpPr/>
          <p:nvPr/>
        </p:nvCxnSpPr>
        <p:spPr>
          <a:xfrm>
            <a:off x="1661274" y="1920749"/>
            <a:ext cx="3601120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headEnd type="triangle" w="med" len="med"/>
            <a:tailEnd type="triangle" w="med" len="med"/>
          </a:ln>
          <a:effectLst/>
        </p:spPr>
      </p:cxnSp>
      <p:sp>
        <p:nvSpPr>
          <p:cNvPr id="164" name="文字方塊 163"/>
          <p:cNvSpPr txBox="1"/>
          <p:nvPr/>
        </p:nvSpPr>
        <p:spPr>
          <a:xfrm>
            <a:off x="5888347" y="163694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晚期投資</a:t>
            </a:r>
            <a:endParaRPr lang="zh-TW" altLang="en-US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5" name="文字方塊 164"/>
          <p:cNvSpPr txBox="1"/>
          <p:nvPr/>
        </p:nvSpPr>
        <p:spPr>
          <a:xfrm>
            <a:off x="3232837" y="163083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早期投資</a:t>
            </a:r>
            <a:endParaRPr lang="zh-TW" altLang="en-US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6" name="弧形 165"/>
          <p:cNvSpPr/>
          <p:nvPr/>
        </p:nvSpPr>
        <p:spPr>
          <a:xfrm rot="8667818">
            <a:off x="1484190" y="4202774"/>
            <a:ext cx="2705620" cy="1646392"/>
          </a:xfrm>
          <a:prstGeom prst="arc">
            <a:avLst>
              <a:gd name="adj1" fmla="val 16450038"/>
              <a:gd name="adj2" fmla="val 119142"/>
            </a:avLst>
          </a:prstGeom>
          <a:noFill/>
          <a:ln w="19050" cap="flat" cmpd="sng" algn="ctr">
            <a:solidFill>
              <a:srgbClr val="0066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標楷體"/>
              <a:cs typeface="+mn-cs"/>
            </a:endParaRPr>
          </a:p>
        </p:txBody>
      </p:sp>
      <p:sp>
        <p:nvSpPr>
          <p:cNvPr id="59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8</a:t>
            </a:fld>
            <a:endParaRPr lang="zh-TW" altLang="en-US" dirty="0"/>
          </a:p>
        </p:txBody>
      </p:sp>
      <p:sp>
        <p:nvSpPr>
          <p:cNvPr id="2" name="手繪多邊形 1"/>
          <p:cNvSpPr/>
          <p:nvPr/>
        </p:nvSpPr>
        <p:spPr>
          <a:xfrm>
            <a:off x="3268071" y="3689016"/>
            <a:ext cx="3562350" cy="2038350"/>
          </a:xfrm>
          <a:custGeom>
            <a:avLst/>
            <a:gdLst>
              <a:gd name="connsiteX0" fmla="*/ 0 w 3562350"/>
              <a:gd name="connsiteY0" fmla="*/ 2028825 h 2028825"/>
              <a:gd name="connsiteX1" fmla="*/ 0 w 3562350"/>
              <a:gd name="connsiteY1" fmla="*/ 1571625 h 2028825"/>
              <a:gd name="connsiteX2" fmla="*/ 1009650 w 3562350"/>
              <a:gd name="connsiteY2" fmla="*/ 1571625 h 2028825"/>
              <a:gd name="connsiteX3" fmla="*/ 1009650 w 3562350"/>
              <a:gd name="connsiteY3" fmla="*/ 1038225 h 2028825"/>
              <a:gd name="connsiteX4" fmla="*/ 2009775 w 3562350"/>
              <a:gd name="connsiteY4" fmla="*/ 1038225 h 2028825"/>
              <a:gd name="connsiteX5" fmla="*/ 2009775 w 3562350"/>
              <a:gd name="connsiteY5" fmla="*/ 504825 h 2028825"/>
              <a:gd name="connsiteX6" fmla="*/ 2847975 w 3562350"/>
              <a:gd name="connsiteY6" fmla="*/ 504825 h 2028825"/>
              <a:gd name="connsiteX7" fmla="*/ 2847975 w 3562350"/>
              <a:gd name="connsiteY7" fmla="*/ 0 h 2028825"/>
              <a:gd name="connsiteX8" fmla="*/ 3562350 w 3562350"/>
              <a:gd name="connsiteY8" fmla="*/ 0 h 2028825"/>
              <a:gd name="connsiteX9" fmla="*/ 3562350 w 3562350"/>
              <a:gd name="connsiteY9" fmla="*/ 2028825 h 2028825"/>
              <a:gd name="connsiteX0" fmla="*/ 0 w 3562350"/>
              <a:gd name="connsiteY0" fmla="*/ 2028825 h 2028825"/>
              <a:gd name="connsiteX1" fmla="*/ 0 w 3562350"/>
              <a:gd name="connsiteY1" fmla="*/ 1571625 h 2028825"/>
              <a:gd name="connsiteX2" fmla="*/ 1009650 w 3562350"/>
              <a:gd name="connsiteY2" fmla="*/ 1571625 h 2028825"/>
              <a:gd name="connsiteX3" fmla="*/ 1009650 w 3562350"/>
              <a:gd name="connsiteY3" fmla="*/ 1038225 h 2028825"/>
              <a:gd name="connsiteX4" fmla="*/ 2009775 w 3562350"/>
              <a:gd name="connsiteY4" fmla="*/ 1038225 h 2028825"/>
              <a:gd name="connsiteX5" fmla="*/ 2009775 w 3562350"/>
              <a:gd name="connsiteY5" fmla="*/ 504825 h 2028825"/>
              <a:gd name="connsiteX6" fmla="*/ 2847975 w 3562350"/>
              <a:gd name="connsiteY6" fmla="*/ 495300 h 2028825"/>
              <a:gd name="connsiteX7" fmla="*/ 2847975 w 3562350"/>
              <a:gd name="connsiteY7" fmla="*/ 0 h 2028825"/>
              <a:gd name="connsiteX8" fmla="*/ 3562350 w 3562350"/>
              <a:gd name="connsiteY8" fmla="*/ 0 h 2028825"/>
              <a:gd name="connsiteX9" fmla="*/ 3562350 w 3562350"/>
              <a:gd name="connsiteY9" fmla="*/ 2028825 h 2028825"/>
              <a:gd name="connsiteX0" fmla="*/ 0 w 3562350"/>
              <a:gd name="connsiteY0" fmla="*/ 2028825 h 2028825"/>
              <a:gd name="connsiteX1" fmla="*/ 0 w 3562350"/>
              <a:gd name="connsiteY1" fmla="*/ 1571625 h 2028825"/>
              <a:gd name="connsiteX2" fmla="*/ 1009650 w 3562350"/>
              <a:gd name="connsiteY2" fmla="*/ 1571625 h 2028825"/>
              <a:gd name="connsiteX3" fmla="*/ 1009650 w 3562350"/>
              <a:gd name="connsiteY3" fmla="*/ 1038225 h 2028825"/>
              <a:gd name="connsiteX4" fmla="*/ 2009775 w 3562350"/>
              <a:gd name="connsiteY4" fmla="*/ 1038225 h 2028825"/>
              <a:gd name="connsiteX5" fmla="*/ 2009775 w 3562350"/>
              <a:gd name="connsiteY5" fmla="*/ 504825 h 2028825"/>
              <a:gd name="connsiteX6" fmla="*/ 2847975 w 3562350"/>
              <a:gd name="connsiteY6" fmla="*/ 495300 h 2028825"/>
              <a:gd name="connsiteX7" fmla="*/ 2847975 w 3562350"/>
              <a:gd name="connsiteY7" fmla="*/ 0 h 2028825"/>
              <a:gd name="connsiteX8" fmla="*/ 3562350 w 3562350"/>
              <a:gd name="connsiteY8" fmla="*/ 0 h 2028825"/>
              <a:gd name="connsiteX9" fmla="*/ 3562350 w 3562350"/>
              <a:gd name="connsiteY9" fmla="*/ 2028825 h 2028825"/>
              <a:gd name="connsiteX0" fmla="*/ 0 w 3562350"/>
              <a:gd name="connsiteY0" fmla="*/ 2028825 h 2028825"/>
              <a:gd name="connsiteX1" fmla="*/ 0 w 3562350"/>
              <a:gd name="connsiteY1" fmla="*/ 1571625 h 2028825"/>
              <a:gd name="connsiteX2" fmla="*/ 1009650 w 3562350"/>
              <a:gd name="connsiteY2" fmla="*/ 1571625 h 2028825"/>
              <a:gd name="connsiteX3" fmla="*/ 1009650 w 3562350"/>
              <a:gd name="connsiteY3" fmla="*/ 1038225 h 2028825"/>
              <a:gd name="connsiteX4" fmla="*/ 2009775 w 3562350"/>
              <a:gd name="connsiteY4" fmla="*/ 1038225 h 2028825"/>
              <a:gd name="connsiteX5" fmla="*/ 2009775 w 3562350"/>
              <a:gd name="connsiteY5" fmla="*/ 504825 h 2028825"/>
              <a:gd name="connsiteX6" fmla="*/ 2867025 w 3562350"/>
              <a:gd name="connsiteY6" fmla="*/ 495300 h 2028825"/>
              <a:gd name="connsiteX7" fmla="*/ 2847975 w 3562350"/>
              <a:gd name="connsiteY7" fmla="*/ 0 h 2028825"/>
              <a:gd name="connsiteX8" fmla="*/ 3562350 w 3562350"/>
              <a:gd name="connsiteY8" fmla="*/ 0 h 2028825"/>
              <a:gd name="connsiteX9" fmla="*/ 3562350 w 3562350"/>
              <a:gd name="connsiteY9" fmla="*/ 2028825 h 2028825"/>
              <a:gd name="connsiteX0" fmla="*/ 0 w 3562350"/>
              <a:gd name="connsiteY0" fmla="*/ 2038350 h 2038350"/>
              <a:gd name="connsiteX1" fmla="*/ 0 w 3562350"/>
              <a:gd name="connsiteY1" fmla="*/ 1581150 h 2038350"/>
              <a:gd name="connsiteX2" fmla="*/ 1009650 w 3562350"/>
              <a:gd name="connsiteY2" fmla="*/ 1581150 h 2038350"/>
              <a:gd name="connsiteX3" fmla="*/ 1009650 w 3562350"/>
              <a:gd name="connsiteY3" fmla="*/ 1047750 h 2038350"/>
              <a:gd name="connsiteX4" fmla="*/ 2009775 w 3562350"/>
              <a:gd name="connsiteY4" fmla="*/ 1047750 h 2038350"/>
              <a:gd name="connsiteX5" fmla="*/ 2009775 w 3562350"/>
              <a:gd name="connsiteY5" fmla="*/ 514350 h 2038350"/>
              <a:gd name="connsiteX6" fmla="*/ 2867025 w 3562350"/>
              <a:gd name="connsiteY6" fmla="*/ 504825 h 2038350"/>
              <a:gd name="connsiteX7" fmla="*/ 2867025 w 3562350"/>
              <a:gd name="connsiteY7" fmla="*/ 0 h 2038350"/>
              <a:gd name="connsiteX8" fmla="*/ 3562350 w 3562350"/>
              <a:gd name="connsiteY8" fmla="*/ 9525 h 2038350"/>
              <a:gd name="connsiteX9" fmla="*/ 3562350 w 3562350"/>
              <a:gd name="connsiteY9" fmla="*/ 2038350 h 203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62350" h="2038350">
                <a:moveTo>
                  <a:pt x="0" y="2038350"/>
                </a:moveTo>
                <a:lnTo>
                  <a:pt x="0" y="1581150"/>
                </a:lnTo>
                <a:lnTo>
                  <a:pt x="1009650" y="1581150"/>
                </a:lnTo>
                <a:lnTo>
                  <a:pt x="1009650" y="1047750"/>
                </a:lnTo>
                <a:lnTo>
                  <a:pt x="2009775" y="1047750"/>
                </a:lnTo>
                <a:lnTo>
                  <a:pt x="2009775" y="514350"/>
                </a:lnTo>
                <a:lnTo>
                  <a:pt x="2867025" y="504825"/>
                </a:lnTo>
                <a:lnTo>
                  <a:pt x="2867025" y="0"/>
                </a:lnTo>
                <a:lnTo>
                  <a:pt x="3562350" y="9525"/>
                </a:lnTo>
                <a:lnTo>
                  <a:pt x="3562350" y="2038350"/>
                </a:lnTo>
              </a:path>
            </a:pathLst>
          </a:custGeom>
          <a:solidFill>
            <a:schemeClr val="accent4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1" name="圓角矩形 60"/>
          <p:cNvSpPr/>
          <p:nvPr/>
        </p:nvSpPr>
        <p:spPr>
          <a:xfrm>
            <a:off x="1670810" y="4788386"/>
            <a:ext cx="2555958" cy="432000"/>
          </a:xfrm>
          <a:prstGeom prst="roundRect">
            <a:avLst>
              <a:gd name="adj" fmla="val 50000"/>
            </a:avLst>
          </a:prstGeom>
          <a:solidFill>
            <a:srgbClr val="FF669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青年創業及啟動金</a:t>
            </a:r>
            <a:r>
              <a:rPr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貸款</a:t>
            </a:r>
            <a:endParaRPr lang="zh-TW" altLang="en-US" sz="1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1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圓角矩形 61"/>
          <p:cNvSpPr/>
          <p:nvPr/>
        </p:nvSpPr>
        <p:spPr>
          <a:xfrm>
            <a:off x="2174584" y="3379985"/>
            <a:ext cx="2018332" cy="432000"/>
          </a:xfrm>
          <a:prstGeom prst="roundRect">
            <a:avLst>
              <a:gd name="adj" fmla="val 50000"/>
            </a:avLst>
          </a:prstGeom>
          <a:solidFill>
            <a:srgbClr val="7030A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TW" altLang="en-US" sz="1400" b="1" spc="-1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創業拔萃方案投資計畫</a:t>
            </a:r>
          </a:p>
          <a:p>
            <a:pPr algn="ctr"/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國發基金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zh-TW" altLang="en-US" sz="1400" b="1" kern="0" dirty="0" smtClean="0">
              <a:solidFill>
                <a:schemeClr val="bg1"/>
              </a:solidFill>
              <a:latin typeface="Calibri"/>
              <a:ea typeface="新細明體"/>
            </a:endParaRPr>
          </a:p>
        </p:txBody>
      </p:sp>
      <p:sp>
        <p:nvSpPr>
          <p:cNvPr id="63" name="圓角矩形 62"/>
          <p:cNvSpPr/>
          <p:nvPr/>
        </p:nvSpPr>
        <p:spPr>
          <a:xfrm>
            <a:off x="1426269" y="3849452"/>
            <a:ext cx="1805491" cy="432000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創業天使計畫</a:t>
            </a:r>
          </a:p>
          <a:p>
            <a:pPr algn="ctr"/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國發基金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1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圓角矩形 63"/>
          <p:cNvSpPr/>
          <p:nvPr/>
        </p:nvSpPr>
        <p:spPr>
          <a:xfrm>
            <a:off x="2158499" y="2910518"/>
            <a:ext cx="2034417" cy="432000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台灣矽谷科技基金</a:t>
            </a:r>
          </a:p>
          <a:p>
            <a:pPr algn="ctr"/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科技部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國發基金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zh-TW" altLang="en-US" sz="1400" b="1" kern="0" dirty="0" smtClean="0">
              <a:solidFill>
                <a:schemeClr val="bg1"/>
              </a:solidFill>
              <a:latin typeface="Calibri"/>
              <a:ea typeface="新細明體"/>
            </a:endParaRPr>
          </a:p>
        </p:txBody>
      </p:sp>
      <p:sp>
        <p:nvSpPr>
          <p:cNvPr id="78" name="圓角矩形 77"/>
          <p:cNvSpPr/>
          <p:nvPr/>
        </p:nvSpPr>
        <p:spPr>
          <a:xfrm>
            <a:off x="1678289" y="4318919"/>
            <a:ext cx="2571082" cy="432000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金融挺創意產業專案計畫</a:t>
            </a:r>
          </a:p>
          <a:p>
            <a:pPr algn="ctr"/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金管會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400" b="1" dirty="0">
              <a:solidFill>
                <a:schemeClr val="bg1"/>
              </a:solidFill>
            </a:endParaRPr>
          </a:p>
        </p:txBody>
      </p:sp>
      <p:sp>
        <p:nvSpPr>
          <p:cNvPr id="79" name="圓角矩形 78"/>
          <p:cNvSpPr/>
          <p:nvPr/>
        </p:nvSpPr>
        <p:spPr>
          <a:xfrm>
            <a:off x="1681305" y="2441051"/>
            <a:ext cx="3623609" cy="432000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民間股權群眾募資　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金管會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1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圓角矩形 79"/>
          <p:cNvSpPr/>
          <p:nvPr/>
        </p:nvSpPr>
        <p:spPr>
          <a:xfrm>
            <a:off x="1677186" y="1971584"/>
            <a:ext cx="3622216" cy="432000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創櫃板　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金管會</a:t>
            </a:r>
            <a:r>
              <a:rPr lang="en-US" altLang="zh-TW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1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圓角矩形 80"/>
          <p:cNvSpPr/>
          <p:nvPr/>
        </p:nvSpPr>
        <p:spPr>
          <a:xfrm>
            <a:off x="1680079" y="5257852"/>
            <a:ext cx="1587992" cy="432000"/>
          </a:xfrm>
          <a:prstGeom prst="roundRect">
            <a:avLst>
              <a:gd name="adj" fmla="val 50000"/>
            </a:avLst>
          </a:prstGeom>
          <a:solidFill>
            <a:srgbClr val="FF33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企業小頭家貸款</a:t>
            </a:r>
          </a:p>
          <a:p>
            <a:pPr algn="ctr"/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</a:t>
            </a:r>
            <a:r>
              <a: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0" lang="zh-TW" altLang="en-US" sz="1400" b="1" kern="0" dirty="0" smtClean="0">
              <a:solidFill>
                <a:schemeClr val="bg1"/>
              </a:solidFill>
              <a:latin typeface="Calibri"/>
              <a:ea typeface="新細明體"/>
            </a:endParaRPr>
          </a:p>
        </p:txBody>
      </p:sp>
      <p:sp>
        <p:nvSpPr>
          <p:cNvPr id="82" name="手繪多邊形 81"/>
          <p:cNvSpPr/>
          <p:nvPr/>
        </p:nvSpPr>
        <p:spPr>
          <a:xfrm>
            <a:off x="1676506" y="2640643"/>
            <a:ext cx="6704257" cy="3942429"/>
          </a:xfrm>
          <a:custGeom>
            <a:avLst/>
            <a:gdLst>
              <a:gd name="connsiteX0" fmla="*/ 0 w 7665720"/>
              <a:gd name="connsiteY0" fmla="*/ 2495973 h 3367329"/>
              <a:gd name="connsiteX1" fmla="*/ 990600 w 7665720"/>
              <a:gd name="connsiteY1" fmla="*/ 3257973 h 3367329"/>
              <a:gd name="connsiteX2" fmla="*/ 4343400 w 7665720"/>
              <a:gd name="connsiteY2" fmla="*/ 392853 h 3367329"/>
              <a:gd name="connsiteX3" fmla="*/ 6858000 w 7665720"/>
              <a:gd name="connsiteY3" fmla="*/ 27093 h 3367329"/>
              <a:gd name="connsiteX4" fmla="*/ 7665720 w 7665720"/>
              <a:gd name="connsiteY4" fmla="*/ 27093 h 3367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65720" h="3367329">
                <a:moveTo>
                  <a:pt x="0" y="2495973"/>
                </a:moveTo>
                <a:cubicBezTo>
                  <a:pt x="133350" y="3052233"/>
                  <a:pt x="266700" y="3608493"/>
                  <a:pt x="990600" y="3257973"/>
                </a:cubicBezTo>
                <a:cubicBezTo>
                  <a:pt x="1714500" y="2907453"/>
                  <a:pt x="3365500" y="931333"/>
                  <a:pt x="4343400" y="392853"/>
                </a:cubicBezTo>
                <a:cubicBezTo>
                  <a:pt x="5321300" y="-145627"/>
                  <a:pt x="6304280" y="88053"/>
                  <a:pt x="6858000" y="27093"/>
                </a:cubicBezTo>
                <a:cubicBezTo>
                  <a:pt x="7411720" y="-33867"/>
                  <a:pt x="7665720" y="27093"/>
                  <a:pt x="7665720" y="27093"/>
                </a:cubicBezTo>
              </a:path>
            </a:pathLst>
          </a:cu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kern="0" smtClean="0">
              <a:solidFill>
                <a:prstClr val="white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446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字方塊 34"/>
          <p:cNvSpPr txBox="1"/>
          <p:nvPr/>
        </p:nvSpPr>
        <p:spPr>
          <a:xfrm>
            <a:off x="277253" y="1121373"/>
            <a:ext cx="4978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引進國際創投資金</a:t>
            </a:r>
            <a:endParaRPr lang="zh-TW" altLang="en-US" sz="2800" b="1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95349" y="1617124"/>
            <a:ext cx="7867653" cy="904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base" hangingPunct="0">
              <a:lnSpc>
                <a:spcPct val="120000"/>
              </a:lnSpc>
              <a:spcBef>
                <a:spcPct val="0"/>
              </a:spcBef>
            </a:pPr>
            <a:r>
              <a:rPr lang="zh-TW" altLang="en-US" sz="2200" dirty="0">
                <a:solidFill>
                  <a:schemeClr val="tx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透過</a:t>
            </a:r>
            <a:r>
              <a:rPr lang="zh-TW" altLang="en-US" sz="22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創新誘因機制</a:t>
            </a:r>
            <a:r>
              <a:rPr lang="zh-TW" altLang="en-US" sz="2200" dirty="0" smtClean="0">
                <a:solidFill>
                  <a:schemeClr val="tx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，引進</a:t>
            </a:r>
            <a:r>
              <a:rPr lang="zh-TW" altLang="en-US" sz="22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國內外創投資金、專業知識與網絡</a:t>
            </a:r>
            <a:r>
              <a:rPr lang="zh-TW" altLang="en-US" sz="2200" dirty="0" smtClean="0">
                <a:solidFill>
                  <a:schemeClr val="tx1"/>
                </a:solidFill>
                <a:latin typeface="Arial Unicode MS" panose="020B0604020202020204" pitchFamily="34" charset="-120"/>
                <a:ea typeface="微軟正黑體"/>
              </a:rPr>
              <a:t>，將新創</a:t>
            </a:r>
            <a:r>
              <a:rPr lang="zh-TW" altLang="en-US" sz="2200" dirty="0" smtClean="0">
                <a:solidFill>
                  <a:schemeClr val="tx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團隊</a:t>
            </a:r>
            <a:r>
              <a:rPr lang="zh-TW" altLang="en-US" sz="22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帶上國際市場</a:t>
            </a:r>
            <a:r>
              <a:rPr lang="zh-TW" altLang="en-US" sz="2200" dirty="0" smtClean="0">
                <a:solidFill>
                  <a:schemeClr val="tx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，尤其是</a:t>
            </a:r>
            <a:r>
              <a:rPr lang="zh-TW" altLang="en-US" sz="22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強化矽谷的緊密鏈結</a:t>
            </a:r>
            <a:endParaRPr lang="en-US" altLang="zh-TW" sz="2200" dirty="0">
              <a:solidFill>
                <a:srgbClr val="C00000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530232" y="180408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hangingPunct="0"/>
            <a:endParaRPr lang="zh-TW" altLang="en-US" dirty="0">
              <a:latin typeface="Arial Unicode MS" panose="020B0604020202020204" pitchFamily="34" charset="-120"/>
            </a:endParaRPr>
          </a:p>
        </p:txBody>
      </p:sp>
      <p:grpSp>
        <p:nvGrpSpPr>
          <p:cNvPr id="38" name="群組 37"/>
          <p:cNvGrpSpPr/>
          <p:nvPr/>
        </p:nvGrpSpPr>
        <p:grpSpPr>
          <a:xfrm>
            <a:off x="387378" y="5235245"/>
            <a:ext cx="8289899" cy="1222706"/>
            <a:chOff x="475387" y="3926288"/>
            <a:chExt cx="8759388" cy="1531729"/>
          </a:xfrm>
        </p:grpSpPr>
        <p:sp>
          <p:nvSpPr>
            <p:cNvPr id="39" name="圓角矩形 38"/>
            <p:cNvSpPr/>
            <p:nvPr/>
          </p:nvSpPr>
          <p:spPr bwMode="auto">
            <a:xfrm>
              <a:off x="2239990" y="3943888"/>
              <a:ext cx="6994785" cy="15141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5400" cap="flat" cmpd="sng" algn="ctr">
              <a:solidFill>
                <a:srgbClr val="2F8BDD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16000" tIns="0" rIns="36000" bIns="0" spcCol="1270" anchor="ctr"/>
            <a:lstStyle/>
            <a:p>
              <a:pPr marL="542925" lvl="1" algn="just" defTabSz="800100" hangingPunct="0">
                <a:lnSpc>
                  <a:spcPts val="2600"/>
                </a:lnSpc>
                <a:spcBef>
                  <a:spcPts val="1200"/>
                </a:spcBef>
                <a:defRPr/>
              </a:pP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促進臺灣與矽谷之人才、技術及資金鏈結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，至</a:t>
              </a:r>
              <a:r>
                <a:rPr lang="en-US" altLang="zh-TW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104.12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止，</a:t>
              </a:r>
              <a:r>
                <a:rPr lang="en-US" altLang="zh-TW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家申請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，已通過</a:t>
              </a:r>
              <a:r>
                <a:rPr lang="en-US" altLang="zh-TW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Vivo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一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家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創投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，規劃總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募集資金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新臺幣</a:t>
              </a:r>
              <a:r>
                <a:rPr lang="en-US" altLang="zh-TW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33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億元</a:t>
              </a:r>
            </a:p>
          </p:txBody>
        </p:sp>
        <p:grpSp>
          <p:nvGrpSpPr>
            <p:cNvPr id="40" name="群組 39"/>
            <p:cNvGrpSpPr>
              <a:grpSpLocks/>
            </p:cNvGrpSpPr>
            <p:nvPr/>
          </p:nvGrpSpPr>
          <p:grpSpPr bwMode="auto">
            <a:xfrm>
              <a:off x="475387" y="3926288"/>
              <a:ext cx="2509066" cy="1529572"/>
              <a:chOff x="1147824" y="1772815"/>
              <a:chExt cx="1687170" cy="1604158"/>
            </a:xfrm>
          </p:grpSpPr>
          <p:sp>
            <p:nvSpPr>
              <p:cNvPr id="41" name="＞形箭號 40"/>
              <p:cNvSpPr/>
              <p:nvPr/>
            </p:nvSpPr>
            <p:spPr>
              <a:xfrm>
                <a:off x="1147824" y="1772815"/>
                <a:ext cx="1551108" cy="855927"/>
              </a:xfrm>
              <a:prstGeom prst="chevron">
                <a:avLst>
                  <a:gd name="adj" fmla="val 35715"/>
                </a:avLst>
              </a:prstGeom>
              <a:solidFill>
                <a:srgbClr val="2F8BDD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lIns="0" rIns="0" anchor="ctr"/>
              <a:lstStyle/>
              <a:p>
                <a:pPr algn="ctr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kern="0">
                  <a:solidFill>
                    <a:prstClr val="black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2" name="圓角矩形 41"/>
              <p:cNvSpPr/>
              <p:nvPr/>
            </p:nvSpPr>
            <p:spPr>
              <a:xfrm>
                <a:off x="1377042" y="1909984"/>
                <a:ext cx="1457952" cy="1466989"/>
              </a:xfrm>
              <a:prstGeom prst="roundRect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rgbClr val="2F8BDD"/>
                </a:solidFill>
                <a:prstDash val="solid"/>
              </a:ln>
              <a:effectLst/>
            </p:spPr>
            <p:txBody>
              <a:bodyPr lIns="0" tIns="0" rIns="0" bIns="0" anchor="ctr"/>
              <a:lstStyle/>
              <a:p>
                <a:pPr algn="ctr" hangingPunct="0">
                  <a:defRPr/>
                </a:pPr>
                <a:r>
                  <a:rPr lang="zh-TW" altLang="en-US" sz="2200" b="1" kern="0" dirty="0"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臺</a:t>
                </a:r>
                <a:r>
                  <a:rPr lang="zh-TW" altLang="en-US" sz="2200" b="1" kern="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灣矽谷</a:t>
                </a:r>
                <a:endParaRPr lang="en-US" altLang="zh-TW" sz="2200" b="1" kern="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  <a:p>
                <a:pPr algn="ctr" hangingPunct="0">
                  <a:lnSpc>
                    <a:spcPct val="110000"/>
                  </a:lnSpc>
                  <a:defRPr/>
                </a:pPr>
                <a:r>
                  <a:rPr lang="zh-TW" altLang="en-US" sz="2200" b="1" kern="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科技</a:t>
                </a:r>
                <a:r>
                  <a:rPr lang="zh-TW" altLang="en-US" sz="2200" b="1" kern="0" dirty="0"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基金</a:t>
                </a:r>
              </a:p>
            </p:txBody>
          </p:sp>
        </p:grpSp>
      </p:grpSp>
      <p:grpSp>
        <p:nvGrpSpPr>
          <p:cNvPr id="43" name="群組 42"/>
          <p:cNvGrpSpPr/>
          <p:nvPr/>
        </p:nvGrpSpPr>
        <p:grpSpPr>
          <a:xfrm>
            <a:off x="315626" y="2553936"/>
            <a:ext cx="8361650" cy="1484418"/>
            <a:chOff x="521653" y="2409772"/>
            <a:chExt cx="7925545" cy="1307207"/>
          </a:xfrm>
        </p:grpSpPr>
        <p:sp>
          <p:nvSpPr>
            <p:cNvPr id="44" name="圓角矩形 43"/>
            <p:cNvSpPr/>
            <p:nvPr/>
          </p:nvSpPr>
          <p:spPr bwMode="auto">
            <a:xfrm>
              <a:off x="2109387" y="2427372"/>
              <a:ext cx="6337811" cy="1289606"/>
            </a:xfrm>
            <a:prstGeom prst="roundRect">
              <a:avLst/>
            </a:prstGeom>
            <a:solidFill>
              <a:srgbClr val="EAF2FA"/>
            </a:solidFill>
            <a:ln w="25400" cap="flat" cmpd="sng" algn="ctr">
              <a:solidFill>
                <a:srgbClr val="00ADDC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16000" tIns="0" rIns="108000" bIns="0" spcCol="1270" anchor="ctr"/>
            <a:lstStyle/>
            <a:p>
              <a:pPr marL="631825" lvl="1" algn="just" defTabSz="800100" hangingPunct="0">
                <a:lnSpc>
                  <a:spcPts val="2600"/>
                </a:lnSpc>
                <a:spcBef>
                  <a:spcPts val="1200"/>
                </a:spcBef>
                <a:spcAft>
                  <a:spcPts val="0"/>
                </a:spcAft>
                <a:defRPr/>
              </a:pPr>
              <a:r>
                <a:rPr kumimoji="0" lang="zh-TW" altLang="en-US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國發基金與國內外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知名創投合作，至</a:t>
              </a:r>
              <a:r>
                <a:rPr lang="en-US" altLang="zh-TW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104.12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止，通過</a:t>
              </a:r>
              <a:r>
                <a:rPr lang="en-US" altLang="zh-TW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500 Startups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、本誠等</a:t>
              </a:r>
              <a:r>
                <a:rPr lang="en-US" altLang="zh-TW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5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家創投，總募集資金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新臺幣</a:t>
              </a:r>
              <a:r>
                <a:rPr lang="en-US" altLang="zh-TW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136</a:t>
              </a:r>
              <a:r>
                <a:rPr lang="zh-TW" altLang="en-US" sz="2000" dirty="0">
                  <a:solidFill>
                    <a:schemeClr val="tx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億元，已投資阿福管家、行動貝果等國內新創企業</a:t>
              </a:r>
            </a:p>
          </p:txBody>
        </p:sp>
        <p:grpSp>
          <p:nvGrpSpPr>
            <p:cNvPr id="45" name="群組 52"/>
            <p:cNvGrpSpPr>
              <a:grpSpLocks/>
            </p:cNvGrpSpPr>
            <p:nvPr/>
          </p:nvGrpSpPr>
          <p:grpSpPr bwMode="auto">
            <a:xfrm>
              <a:off x="521653" y="2409772"/>
              <a:ext cx="2329596" cy="1307207"/>
              <a:chOff x="1187624" y="1772815"/>
              <a:chExt cx="1633470" cy="1370950"/>
            </a:xfrm>
          </p:grpSpPr>
          <p:sp>
            <p:nvSpPr>
              <p:cNvPr id="46" name="＞形箭號 45"/>
              <p:cNvSpPr/>
              <p:nvPr/>
            </p:nvSpPr>
            <p:spPr>
              <a:xfrm>
                <a:off x="1187624" y="1772815"/>
                <a:ext cx="1625863" cy="855926"/>
              </a:xfrm>
              <a:prstGeom prst="chevron">
                <a:avLst>
                  <a:gd name="adj" fmla="val 35715"/>
                </a:avLst>
              </a:prstGeom>
              <a:solidFill>
                <a:srgbClr val="00ADDC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5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lIns="0" rIns="0" anchor="ctr"/>
              <a:lstStyle/>
              <a:p>
                <a:pPr algn="ctr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kern="0">
                  <a:solidFill>
                    <a:prstClr val="black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7" name="圓角矩形 46"/>
              <p:cNvSpPr/>
              <p:nvPr/>
            </p:nvSpPr>
            <p:spPr>
              <a:xfrm>
                <a:off x="1443244" y="1923928"/>
                <a:ext cx="1377850" cy="1219837"/>
              </a:xfrm>
              <a:prstGeom prst="roundRect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rgbClr val="00ADDC"/>
                </a:solidFill>
                <a:prstDash val="solid"/>
              </a:ln>
              <a:effectLst/>
            </p:spPr>
            <p:txBody>
              <a:bodyPr lIns="0" tIns="0" rIns="0" bIns="0" anchor="ctr"/>
              <a:lstStyle/>
              <a:p>
                <a:pPr algn="ctr" hangingPunct="0">
                  <a:defRPr/>
                </a:pPr>
                <a:r>
                  <a:rPr kumimoji="0" lang="zh-TW" altLang="en-US" sz="2200" b="1" kern="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創業拔萃方案投資計畫</a:t>
                </a:r>
                <a:endParaRPr kumimoji="0" lang="zh-TW" altLang="en-US" sz="2200" b="1" kern="0" dirty="0"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grpSp>
        <p:nvGrpSpPr>
          <p:cNvPr id="3" name="群組 2"/>
          <p:cNvGrpSpPr/>
          <p:nvPr/>
        </p:nvGrpSpPr>
        <p:grpSpPr>
          <a:xfrm>
            <a:off x="1306551" y="4165392"/>
            <a:ext cx="7000145" cy="988658"/>
            <a:chOff x="1287501" y="4260642"/>
            <a:chExt cx="7000145" cy="988658"/>
          </a:xfrm>
        </p:grpSpPr>
        <p:sp>
          <p:nvSpPr>
            <p:cNvPr id="49" name="矩形 48"/>
            <p:cNvSpPr/>
            <p:nvPr/>
          </p:nvSpPr>
          <p:spPr>
            <a:xfrm>
              <a:off x="1414425" y="4260642"/>
              <a:ext cx="2371162" cy="400110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hangingPunct="0"/>
              <a:r>
                <a:rPr lang="zh-TW" alt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   </a:t>
              </a:r>
              <a:r>
                <a:rPr lang="en-US" altLang="zh-TW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500 Startups</a:t>
              </a:r>
              <a:r>
                <a:rPr lang="zh-TW" alt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投資</a:t>
              </a:r>
              <a:endParaRPr lang="zh-TW" altLang="en-US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Unicode MS" panose="020B0604020202020204" pitchFamily="34" charset="-120"/>
                <a:ea typeface="微軟正黑體" pitchFamily="34" charset="-120"/>
              </a:endParaRPr>
            </a:p>
          </p:txBody>
        </p:sp>
        <p:grpSp>
          <p:nvGrpSpPr>
            <p:cNvPr id="50" name="群組 49"/>
            <p:cNvGrpSpPr/>
            <p:nvPr/>
          </p:nvGrpSpPr>
          <p:grpSpPr>
            <a:xfrm>
              <a:off x="1287501" y="4632990"/>
              <a:ext cx="1463414" cy="616310"/>
              <a:chOff x="753011" y="4274339"/>
              <a:chExt cx="1608876" cy="822937"/>
            </a:xfrm>
          </p:grpSpPr>
          <p:pic>
            <p:nvPicPr>
              <p:cNvPr id="59" name="圖片 58"/>
              <p:cNvPicPr>
                <a:picLocks noChangeAspect="1"/>
              </p:cNvPicPr>
              <p:nvPr/>
            </p:nvPicPr>
            <p:blipFill>
              <a:blip r:embed="rId2" cstate="email"/>
              <a:stretch>
                <a:fillRect/>
              </a:stretch>
            </p:blipFill>
            <p:spPr>
              <a:xfrm>
                <a:off x="753011" y="4274339"/>
                <a:ext cx="1136752" cy="350859"/>
              </a:xfrm>
              <a:prstGeom prst="rect">
                <a:avLst/>
              </a:prstGeom>
            </p:spPr>
          </p:pic>
          <p:sp>
            <p:nvSpPr>
              <p:cNvPr id="60" name="矩形 59"/>
              <p:cNvSpPr/>
              <p:nvPr/>
            </p:nvSpPr>
            <p:spPr>
              <a:xfrm>
                <a:off x="1030968" y="4563025"/>
                <a:ext cx="1330919" cy="5342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hangingPunct="0"/>
                <a:r>
                  <a:rPr lang="zh-TW" altLang="en-US" sz="2000" b="1" dirty="0">
                    <a:solidFill>
                      <a:schemeClr val="accent1">
                        <a:lumMod val="50000"/>
                      </a:schemeClr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阿福管家</a:t>
                </a:r>
              </a:p>
            </p:txBody>
          </p:sp>
        </p:grpSp>
        <p:grpSp>
          <p:nvGrpSpPr>
            <p:cNvPr id="51" name="群組 50"/>
            <p:cNvGrpSpPr/>
            <p:nvPr/>
          </p:nvGrpSpPr>
          <p:grpSpPr>
            <a:xfrm>
              <a:off x="2663979" y="4663812"/>
              <a:ext cx="1213157" cy="583020"/>
              <a:chOff x="2266310" y="4315494"/>
              <a:chExt cx="1333744" cy="778486"/>
            </a:xfrm>
          </p:grpSpPr>
          <p:pic>
            <p:nvPicPr>
              <p:cNvPr id="57" name="圖片 56"/>
              <p:cNvPicPr>
                <a:picLocks noChangeAspect="1"/>
              </p:cNvPicPr>
              <p:nvPr/>
            </p:nvPicPr>
            <p:blipFill>
              <a:blip r:embed="rId3" cstate="email"/>
              <a:stretch>
                <a:fillRect/>
              </a:stretch>
            </p:blipFill>
            <p:spPr>
              <a:xfrm>
                <a:off x="2266310" y="4315494"/>
                <a:ext cx="1092436" cy="350618"/>
              </a:xfrm>
              <a:prstGeom prst="rect">
                <a:avLst/>
              </a:prstGeom>
            </p:spPr>
          </p:pic>
          <p:sp>
            <p:nvSpPr>
              <p:cNvPr id="58" name="矩形 57"/>
              <p:cNvSpPr/>
              <p:nvPr/>
            </p:nvSpPr>
            <p:spPr>
              <a:xfrm>
                <a:off x="2269135" y="4559726"/>
                <a:ext cx="1330919" cy="5342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hangingPunct="0"/>
                <a:r>
                  <a:rPr lang="zh-TW" altLang="en-US" sz="2000" b="1" dirty="0">
                    <a:solidFill>
                      <a:schemeClr val="accent1">
                        <a:lumMod val="50000"/>
                      </a:schemeClr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行動貝果</a:t>
                </a:r>
              </a:p>
            </p:txBody>
          </p:sp>
        </p:grpSp>
        <p:sp>
          <p:nvSpPr>
            <p:cNvPr id="52" name="矩形 51"/>
            <p:cNvSpPr/>
            <p:nvPr/>
          </p:nvSpPr>
          <p:spPr>
            <a:xfrm>
              <a:off x="4315425" y="4260642"/>
              <a:ext cx="1723549" cy="400110"/>
            </a:xfrm>
            <a:prstGeom prst="rect">
              <a:avLst/>
            </a:prstGeom>
          </p:spPr>
          <p:txBody>
            <a:bodyPr wrap="none" anchor="t">
              <a:spAutoFit/>
            </a:bodyPr>
            <a:lstStyle/>
            <a:p>
              <a:pPr hangingPunct="0"/>
              <a:r>
                <a:rPr lang="zh-TW" alt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本</a:t>
              </a:r>
              <a:r>
                <a:rPr lang="zh-TW" altLang="en-US" sz="2000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誠</a:t>
              </a:r>
              <a:r>
                <a:rPr lang="zh-TW" alt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創投投資</a:t>
              </a:r>
              <a:endParaRPr lang="zh-TW" altLang="en-US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Unicode MS" panose="020B0604020202020204" pitchFamily="34" charset="-120"/>
                <a:ea typeface="微軟正黑體" pitchFamily="34" charset="-120"/>
              </a:endParaRPr>
            </a:p>
          </p:txBody>
        </p:sp>
        <p:pic>
          <p:nvPicPr>
            <p:cNvPr id="53" name="Picture 1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>
              <a:off x="4129214" y="4713019"/>
              <a:ext cx="1001354" cy="251170"/>
            </a:xfrm>
            <a:prstGeom prst="rect">
              <a:avLst/>
            </a:prstGeom>
          </p:spPr>
        </p:pic>
        <p:pic>
          <p:nvPicPr>
            <p:cNvPr id="54" name="Picture 8"/>
            <p:cNvPicPr>
              <a:picLocks noChangeAspect="1"/>
            </p:cNvPicPr>
            <p:nvPr/>
          </p:nvPicPr>
          <p:blipFill>
            <a:blip r:embed="rId5" cstate="email"/>
            <a:stretch>
              <a:fillRect/>
            </a:stretch>
          </p:blipFill>
          <p:spPr>
            <a:xfrm>
              <a:off x="5197155" y="4715285"/>
              <a:ext cx="1000155" cy="248905"/>
            </a:xfrm>
            <a:prstGeom prst="rect">
              <a:avLst/>
            </a:prstGeom>
          </p:spPr>
        </p:pic>
        <p:sp>
          <p:nvSpPr>
            <p:cNvPr id="55" name="矩形 54"/>
            <p:cNvSpPr/>
            <p:nvPr/>
          </p:nvSpPr>
          <p:spPr>
            <a:xfrm>
              <a:off x="6548067" y="4260642"/>
              <a:ext cx="173957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hangingPunct="0"/>
              <a:r>
                <a:rPr lang="en-US" altLang="zh-TW" sz="20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Translink</a:t>
              </a:r>
              <a:r>
                <a:rPr lang="zh-TW" altLang="en-US" sz="2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 Unicode MS" panose="020B0604020202020204" pitchFamily="34" charset="-120"/>
                  <a:ea typeface="微軟正黑體" pitchFamily="34" charset="-120"/>
                </a:rPr>
                <a:t>投資</a:t>
              </a:r>
              <a:endParaRPr lang="zh-TW" altLang="en-US" sz="2000" dirty="0">
                <a:latin typeface="Arial Unicode MS" panose="020B0604020202020204" pitchFamily="34" charset="-120"/>
              </a:endParaRPr>
            </a:p>
          </p:txBody>
        </p:sp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0311" y="4706222"/>
              <a:ext cx="851539" cy="2670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9</a:t>
            </a:fld>
            <a:endParaRPr lang="zh-TW" altLang="en-US" dirty="0"/>
          </a:p>
        </p:txBody>
      </p:sp>
      <p:sp>
        <p:nvSpPr>
          <p:cNvPr id="31" name="標題 1"/>
          <p:cNvSpPr txBox="1">
            <a:spLocks/>
          </p:cNvSpPr>
          <p:nvPr/>
        </p:nvSpPr>
        <p:spPr>
          <a:xfrm>
            <a:off x="631603" y="195791"/>
            <a:ext cx="7886700" cy="822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0"/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一、引進智慧資金 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(2/3)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09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字方塊 42"/>
          <p:cNvSpPr txBox="1"/>
          <p:nvPr/>
        </p:nvSpPr>
        <p:spPr>
          <a:xfrm>
            <a:off x="807275" y="4598481"/>
            <a:ext cx="4793424" cy="2067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fontAlgn="base" hangingPunct="0">
              <a:lnSpc>
                <a:spcPts val="2500"/>
              </a:lnSpc>
              <a:spcBef>
                <a:spcPct val="0"/>
              </a:spcBef>
              <a:buSzPct val="8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000" dirty="0">
                <a:solidFill>
                  <a:srgbClr val="000000"/>
                </a:solidFill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早期事業或生技</a:t>
            </a:r>
            <a:r>
              <a:rPr kumimoji="1" lang="zh-TW" altLang="en-US" sz="2000" dirty="0" smtClean="0">
                <a:solidFill>
                  <a:srgbClr val="000000"/>
                </a:solidFill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產業需要</a:t>
            </a:r>
            <a:r>
              <a:rPr kumimoji="1" lang="zh-TW" altLang="en-US" sz="2000" dirty="0" smtClean="0">
                <a:solidFill>
                  <a:srgbClr val="C00000"/>
                </a:solidFill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創投</a:t>
            </a:r>
            <a:r>
              <a:rPr kumimoji="1" lang="zh-TW" altLang="en-US" sz="2000" dirty="0">
                <a:solidFill>
                  <a:srgbClr val="C00000"/>
                </a:solidFill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資金</a:t>
            </a:r>
            <a:r>
              <a:rPr kumimoji="1" lang="zh-TW" altLang="en-US" sz="2000" dirty="0" smtClean="0">
                <a:solidFill>
                  <a:srgbClr val="000000"/>
                </a:solidFill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支援，</a:t>
            </a:r>
            <a:r>
              <a:rPr kumimoji="1" lang="zh-TW" altLang="en-US" sz="2000" dirty="0">
                <a:solidFill>
                  <a:srgbClr val="C00000"/>
                </a:solidFill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開放大型創投公司上市</a:t>
            </a:r>
            <a:r>
              <a:rPr kumimoji="1" lang="zh-TW" altLang="en-US" sz="2000" dirty="0" smtClean="0"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，可增加投資意願，</a:t>
            </a:r>
            <a:r>
              <a:rPr lang="zh-TW" altLang="en-US" sz="2000" dirty="0">
                <a:latin typeface="微軟正黑體"/>
                <a:ea typeface="微軟正黑體"/>
              </a:rPr>
              <a:t>鼓勵政府機構、基金及金融機構參與</a:t>
            </a:r>
            <a:r>
              <a:rPr lang="zh-TW" altLang="en-US" sz="2000" dirty="0" smtClean="0">
                <a:latin typeface="微軟正黑體"/>
                <a:ea typeface="微軟正黑體"/>
              </a:rPr>
              <a:t>投資</a:t>
            </a:r>
            <a:endParaRPr kumimoji="1" lang="en-US" altLang="zh-TW" sz="2000" dirty="0" smtClean="0">
              <a:solidFill>
                <a:srgbClr val="C00000"/>
              </a:solidFill>
              <a:effectLst>
                <a:glow rad="63500">
                  <a:schemeClr val="bg1"/>
                </a:glow>
              </a:effectLst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66700" indent="-266700" fontAlgn="base" hangingPunct="0">
              <a:lnSpc>
                <a:spcPts val="2500"/>
              </a:lnSpc>
              <a:spcBef>
                <a:spcPts val="400"/>
              </a:spcBef>
              <a:buSzPct val="8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000" dirty="0" smtClean="0">
                <a:effectLst>
                  <a:glow rad="635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證交所已制訂創投公司上市條件及配套事宜，俟金管會同意後即可開放</a:t>
            </a:r>
            <a:endParaRPr kumimoji="1" lang="en-US" altLang="zh-TW" sz="2000" dirty="0">
              <a:solidFill>
                <a:srgbClr val="FF0000"/>
              </a:solidFill>
              <a:effectLst>
                <a:glow rad="63500">
                  <a:schemeClr val="bg1"/>
                </a:glow>
              </a:effectLst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276475" y="1032782"/>
            <a:ext cx="6976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457200"/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多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層次資本市場扶植新創</a:t>
            </a:r>
          </a:p>
        </p:txBody>
      </p:sp>
      <p:sp>
        <p:nvSpPr>
          <p:cNvPr id="68" name="內容版面配置區 2"/>
          <p:cNvSpPr>
            <a:spLocks noGrp="1"/>
          </p:cNvSpPr>
          <p:nvPr>
            <p:ph idx="1"/>
          </p:nvPr>
        </p:nvSpPr>
        <p:spPr>
          <a:xfrm>
            <a:off x="807275" y="3310777"/>
            <a:ext cx="7394176" cy="866412"/>
          </a:xfrm>
        </p:spPr>
        <p:txBody>
          <a:bodyPr>
            <a:noAutofit/>
          </a:bodyPr>
          <a:lstStyle/>
          <a:p>
            <a:pPr marL="266700" indent="-266700" fontAlgn="base" hangingPunct="0">
              <a:lnSpc>
                <a:spcPts val="2500"/>
              </a:lnSpc>
              <a:spcBef>
                <a:spcPct val="0"/>
              </a:spcBef>
              <a:spcAft>
                <a:spcPts val="0"/>
              </a:spcAft>
              <a:buSzPct val="80000"/>
              <a:defRPr/>
            </a:pP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具創新</a:t>
            </a:r>
            <a:r>
              <a:rPr kumimoji="1" lang="zh-TW" altLang="en-US" sz="2000" dirty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、創意</a:t>
            </a: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構想的</a:t>
            </a:r>
            <a:r>
              <a:rPr kumimoji="1" lang="zh-TW" altLang="en-US" sz="2000" dirty="0" smtClean="0">
                <a:solidFill>
                  <a:srgbClr val="C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非</a:t>
            </a:r>
            <a:r>
              <a:rPr kumimoji="1" lang="zh-TW" altLang="en-US" sz="2000" dirty="0">
                <a:solidFill>
                  <a:srgbClr val="C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公開</a:t>
            </a:r>
            <a:r>
              <a:rPr kumimoji="1" lang="zh-TW" altLang="en-US" sz="2000" dirty="0" smtClean="0">
                <a:solidFill>
                  <a:srgbClr val="C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發行微型企業</a:t>
            </a:r>
            <a:r>
              <a:rPr kumimoji="1" lang="zh-TW" altLang="en-US" sz="2000" dirty="0" smtClean="0">
                <a:latin typeface="Arial Unicode MS" panose="020B0604020202020204" pitchFamily="34" charset="-120"/>
                <a:cs typeface="Times New Roman" panose="02020603050405020304" pitchFamily="18" charset="0"/>
              </a:rPr>
              <a:t>，向</a:t>
            </a:r>
            <a:r>
              <a:rPr kumimoji="1" lang="zh-TW" altLang="en-US" sz="2000" dirty="0">
                <a:latin typeface="Arial Unicode MS" panose="020B0604020202020204" pitchFamily="34" charset="-120"/>
                <a:cs typeface="Times New Roman" panose="02020603050405020304" pitchFamily="18" charset="0"/>
              </a:rPr>
              <a:t>大眾</a:t>
            </a:r>
            <a:r>
              <a:rPr kumimoji="1" lang="zh-TW" altLang="en-US" sz="2000" dirty="0" smtClean="0">
                <a:latin typeface="Arial Unicode MS" panose="020B0604020202020204" pitchFamily="34" charset="-120"/>
                <a:cs typeface="Times New Roman" panose="02020603050405020304" pitchFamily="18" charset="0"/>
              </a:rPr>
              <a:t>籌資</a:t>
            </a:r>
            <a:endParaRPr kumimoji="1" lang="en-US" altLang="zh-TW" sz="2000" dirty="0" smtClean="0">
              <a:latin typeface="Arial Unicode MS" panose="020B0604020202020204" pitchFamily="34" charset="-120"/>
              <a:cs typeface="Times New Roman" panose="02020603050405020304" pitchFamily="18" charset="0"/>
            </a:endParaRPr>
          </a:p>
          <a:p>
            <a:pPr marL="266700" indent="-266700" fontAlgn="base" hangingPunct="0">
              <a:lnSpc>
                <a:spcPts val="2500"/>
              </a:lnSpc>
              <a:spcBef>
                <a:spcPts val="400"/>
              </a:spcBef>
              <a:spcAft>
                <a:spcPts val="0"/>
              </a:spcAft>
              <a:buSzPct val="80000"/>
              <a:defRPr/>
            </a:pP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至</a:t>
            </a:r>
            <a:r>
              <a:rPr kumimoji="1" lang="en-US" altLang="zh-TW" sz="2000" dirty="0" smtClean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104.12</a:t>
            </a: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止，已有</a:t>
            </a:r>
            <a:r>
              <a:rPr kumimoji="1" lang="en-US" altLang="zh-TW" sz="2000" dirty="0" smtClean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80</a:t>
            </a: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家登錄，</a:t>
            </a:r>
            <a:r>
              <a:rPr kumimoji="1" lang="zh-TW" altLang="en-US" sz="2000" dirty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籌資金額逾</a:t>
            </a:r>
            <a:r>
              <a:rPr kumimoji="1" lang="en-US" altLang="zh-TW" sz="2000" dirty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2</a:t>
            </a:r>
            <a:r>
              <a:rPr kumimoji="1" lang="zh-TW" altLang="en-US" sz="2000" dirty="0">
                <a:solidFill>
                  <a:srgbClr val="000000"/>
                </a:solidFill>
                <a:latin typeface="Arial Unicode MS" panose="020B0604020202020204" pitchFamily="34" charset="-120"/>
                <a:cs typeface="Times New Roman" panose="02020603050405020304" pitchFamily="18" charset="0"/>
              </a:rPr>
              <a:t>億元</a:t>
            </a:r>
          </a:p>
        </p:txBody>
      </p:sp>
      <p:sp>
        <p:nvSpPr>
          <p:cNvPr id="69" name="文字方塊 68"/>
          <p:cNvSpPr txBox="1"/>
          <p:nvPr/>
        </p:nvSpPr>
        <p:spPr>
          <a:xfrm>
            <a:off x="807275" y="2001010"/>
            <a:ext cx="72322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fontAlgn="base" hangingPunct="0">
              <a:lnSpc>
                <a:spcPts val="2500"/>
              </a:lnSpc>
              <a:spcBef>
                <a:spcPct val="0"/>
              </a:spcBef>
              <a:buSzPct val="8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開放</a:t>
            </a:r>
            <a:r>
              <a:rPr kumimoji="1" lang="zh-TW" altLang="en-US" sz="2000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民間業者經營</a:t>
            </a: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，我國為</a:t>
            </a:r>
            <a:r>
              <a:rPr kumimoji="1" lang="zh-TW" altLang="en-US" sz="20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全球第</a:t>
            </a:r>
            <a:r>
              <a:rPr kumimoji="1" lang="en-US" altLang="zh-TW" sz="20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</a:t>
            </a:r>
            <a:r>
              <a:rPr kumimoji="1" lang="zh-TW" altLang="en-US" sz="20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、亞洲第</a:t>
            </a:r>
            <a:r>
              <a:rPr kumimoji="1" lang="en-US" altLang="zh-TW" sz="20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kumimoji="1" lang="zh-TW" altLang="en-US" sz="20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</a:t>
            </a:r>
            <a:r>
              <a:rPr kumimoji="1" lang="zh-TW" altLang="en-US" sz="2000" dirty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實施的國家</a:t>
            </a:r>
            <a:endParaRPr kumimoji="1" lang="en-US" altLang="zh-TW" sz="2000" dirty="0">
              <a:solidFill>
                <a:srgbClr val="000000"/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66700" indent="-266700" fontAlgn="base" hangingPunct="0">
              <a:lnSpc>
                <a:spcPts val="2500"/>
              </a:lnSpc>
              <a:spcBef>
                <a:spcPts val="4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000" dirty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至</a:t>
            </a:r>
            <a:r>
              <a:rPr kumimoji="1" lang="en-US" altLang="zh-TW" sz="2000" dirty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104.12</a:t>
            </a:r>
            <a:r>
              <a:rPr kumimoji="1" lang="zh-TW" altLang="en-US" sz="2000" dirty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止</a:t>
            </a: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，已有</a:t>
            </a:r>
            <a:r>
              <a:rPr kumimoji="1" lang="en-US" altLang="zh-TW" sz="20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</a:t>
            </a: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家平台獲核准，</a:t>
            </a:r>
            <a:r>
              <a:rPr kumimoji="1" lang="en-US" altLang="zh-TW" sz="20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</a:t>
            </a:r>
            <a:r>
              <a:rPr kumimoji="1" lang="zh-TW" altLang="en-US" sz="20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家開辦</a:t>
            </a:r>
            <a:endParaRPr kumimoji="1" lang="zh-TW" altLang="en-US" sz="2000" dirty="0">
              <a:solidFill>
                <a:srgbClr val="000000"/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0" name="文字方塊 69"/>
          <p:cNvSpPr txBox="1"/>
          <p:nvPr/>
        </p:nvSpPr>
        <p:spPr>
          <a:xfrm>
            <a:off x="436566" y="1564813"/>
            <a:ext cx="6901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457200"/>
            <a:r>
              <a:rPr lang="en-US" altLang="zh-TW" sz="24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股權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群眾募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資鼓勵民間參與</a:t>
            </a:r>
            <a:endParaRPr lang="zh-TW" altLang="en-US" sz="2400" b="1" dirty="0">
              <a:solidFill>
                <a:schemeClr val="accent1">
                  <a:lumMod val="7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1" name="文字方塊 70"/>
          <p:cNvSpPr txBox="1"/>
          <p:nvPr/>
        </p:nvSpPr>
        <p:spPr>
          <a:xfrm>
            <a:off x="440289" y="2849112"/>
            <a:ext cx="6901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80000"/>
            </a:pPr>
            <a:r>
              <a:rPr lang="en-US" altLang="zh-TW" sz="24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創櫃板協助微型企業籌資</a:t>
            </a:r>
            <a:endParaRPr lang="zh-TW" altLang="en-US" sz="2400" b="1" dirty="0">
              <a:solidFill>
                <a:schemeClr val="accent1">
                  <a:lumMod val="7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2" name="文字方塊 71"/>
          <p:cNvSpPr txBox="1"/>
          <p:nvPr/>
        </p:nvSpPr>
        <p:spPr>
          <a:xfrm>
            <a:off x="425452" y="4156422"/>
            <a:ext cx="6901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457200"/>
            <a:r>
              <a:rPr lang="en-US" altLang="zh-TW" sz="24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規劃創投公司上市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扶植新創</a:t>
            </a:r>
          </a:p>
        </p:txBody>
      </p:sp>
      <p:sp>
        <p:nvSpPr>
          <p:cNvPr id="45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377658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10</a:t>
            </a:fld>
            <a:endParaRPr lang="zh-TW" altLang="en-US" dirty="0"/>
          </a:p>
        </p:txBody>
      </p:sp>
      <p:sp>
        <p:nvSpPr>
          <p:cNvPr id="46" name="標題 1"/>
          <p:cNvSpPr txBox="1">
            <a:spLocks/>
          </p:cNvSpPr>
          <p:nvPr/>
        </p:nvSpPr>
        <p:spPr>
          <a:xfrm>
            <a:off x="631603" y="195791"/>
            <a:ext cx="7886700" cy="822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0"/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一、引進智慧資金 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(3/3)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5681911" y="3381437"/>
            <a:ext cx="3529119" cy="3101182"/>
            <a:chOff x="5424736" y="3648137"/>
            <a:chExt cx="3529119" cy="3101182"/>
          </a:xfrm>
        </p:grpSpPr>
        <p:grpSp>
          <p:nvGrpSpPr>
            <p:cNvPr id="7" name="群組 6"/>
            <p:cNvGrpSpPr/>
            <p:nvPr/>
          </p:nvGrpSpPr>
          <p:grpSpPr>
            <a:xfrm>
              <a:off x="5471291" y="3648137"/>
              <a:ext cx="3482564" cy="2870380"/>
              <a:chOff x="5471291" y="3648137"/>
              <a:chExt cx="3482564" cy="2870380"/>
            </a:xfrm>
            <a:effectLst>
              <a:glow rad="101600">
                <a:schemeClr val="bg1"/>
              </a:glow>
            </a:effectLst>
          </p:grpSpPr>
          <p:pic>
            <p:nvPicPr>
              <p:cNvPr id="78" name="圖片 77"/>
              <p:cNvPicPr>
                <a:picLocks noChangeAspect="1"/>
              </p:cNvPicPr>
              <p:nvPr/>
            </p:nvPicPr>
            <p:blipFill rotWithShape="1"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 xmlns="">
                      <a14:imgLayer r:embed="rId3">
                        <a14:imgEffect>
                          <a14:backgroundRemoval t="2062" b="98454" l="3475" r="98069">
                            <a14:backgroundMark x1="45174" y1="82474" x2="45174" y2="82474"/>
                            <a14:backgroundMark x1="46718" y1="79897" x2="46718" y2="79897"/>
                            <a14:backgroundMark x1="47490" y1="78351" x2="47490" y2="78351"/>
                            <a14:backgroundMark x1="31660" y1="89175" x2="31660" y2="8917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 rot="21428891">
                <a:off x="5471291" y="3648137"/>
                <a:ext cx="3482564" cy="1954216"/>
              </a:xfrm>
              <a:prstGeom prst="rect">
                <a:avLst/>
              </a:prstGeom>
            </p:spPr>
          </p:pic>
          <p:sp>
            <p:nvSpPr>
              <p:cNvPr id="34" name="立方體 33"/>
              <p:cNvSpPr/>
              <p:nvPr/>
            </p:nvSpPr>
            <p:spPr>
              <a:xfrm>
                <a:off x="5508930" y="5187794"/>
                <a:ext cx="579870" cy="1204739"/>
              </a:xfrm>
              <a:prstGeom prst="cub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5" name="立方體 34"/>
              <p:cNvSpPr/>
              <p:nvPr/>
            </p:nvSpPr>
            <p:spPr>
              <a:xfrm>
                <a:off x="6088800" y="5032715"/>
                <a:ext cx="565127" cy="1359818"/>
              </a:xfrm>
              <a:prstGeom prst="cub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6" name="立方體 35"/>
              <p:cNvSpPr/>
              <p:nvPr/>
            </p:nvSpPr>
            <p:spPr>
              <a:xfrm>
                <a:off x="6639166" y="4868438"/>
                <a:ext cx="613157" cy="1524094"/>
              </a:xfrm>
              <a:prstGeom prst="cube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EBE1FF"/>
                  </a:solidFill>
                </a:endParaRPr>
              </a:p>
            </p:txBody>
          </p:sp>
          <p:sp>
            <p:nvSpPr>
              <p:cNvPr id="37" name="立方體 36"/>
              <p:cNvSpPr/>
              <p:nvPr/>
            </p:nvSpPr>
            <p:spPr>
              <a:xfrm>
                <a:off x="7235433" y="4723120"/>
                <a:ext cx="552588" cy="1669412"/>
              </a:xfrm>
              <a:prstGeom prst="cub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8" name="立方體 37"/>
              <p:cNvSpPr/>
              <p:nvPr/>
            </p:nvSpPr>
            <p:spPr>
              <a:xfrm>
                <a:off x="7776938" y="4452270"/>
                <a:ext cx="592289" cy="1940262"/>
              </a:xfrm>
              <a:prstGeom prst="cub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9" name="文字方塊 38"/>
              <p:cNvSpPr txBox="1"/>
              <p:nvPr/>
            </p:nvSpPr>
            <p:spPr>
              <a:xfrm>
                <a:off x="7264274" y="4997521"/>
                <a:ext cx="400110" cy="1229631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TW" altLang="en-US" sz="1400" b="1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上  櫃     家</a:t>
                </a:r>
                <a:endPara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1" name="文字方塊 40"/>
              <p:cNvSpPr txBox="1"/>
              <p:nvPr/>
            </p:nvSpPr>
            <p:spPr>
              <a:xfrm>
                <a:off x="6120976" y="5215287"/>
                <a:ext cx="400110" cy="1303229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TW" altLang="en-US" sz="1400" b="1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創櫃板    家</a:t>
                </a:r>
                <a:endPara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2" name="文字方塊 41"/>
              <p:cNvSpPr txBox="1"/>
              <p:nvPr/>
            </p:nvSpPr>
            <p:spPr>
              <a:xfrm>
                <a:off x="7836600" y="4773424"/>
                <a:ext cx="400110" cy="1259143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TW" altLang="en-US" sz="1400" b="1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上  市</a:t>
                </a:r>
                <a:r>
                  <a:rPr lang="zh-TW" altLang="en-US" sz="14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  <a:r>
                  <a:rPr lang="zh-TW" altLang="en-US" sz="1400" b="1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    家</a:t>
                </a:r>
                <a:endParaRPr lang="en-US" altLang="zh-TW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7765181" y="5293354"/>
                <a:ext cx="439544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1200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873</a:t>
                </a:r>
                <a:endParaRPr lang="zh-TW" altLang="en-US" sz="1200" b="1" dirty="0">
                  <a:solidFill>
                    <a:schemeClr val="bg1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7240051" y="5471067"/>
                <a:ext cx="439544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1200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712</a:t>
                </a:r>
                <a:endParaRPr lang="zh-TW" altLang="en-US" sz="1200" b="1" dirty="0">
                  <a:solidFill>
                    <a:schemeClr val="bg1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6138706" y="5755981"/>
                <a:ext cx="367408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1200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69</a:t>
                </a:r>
                <a:endParaRPr lang="zh-TW" altLang="en-US" sz="1200" b="1" dirty="0">
                  <a:solidFill>
                    <a:schemeClr val="bg1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  <p:grpSp>
            <p:nvGrpSpPr>
              <p:cNvPr id="75" name="群組 74"/>
              <p:cNvGrpSpPr/>
              <p:nvPr/>
            </p:nvGrpSpPr>
            <p:grpSpPr>
              <a:xfrm>
                <a:off x="5514157" y="5293519"/>
                <a:ext cx="400110" cy="1224998"/>
                <a:chOff x="2336862" y="5146279"/>
                <a:chExt cx="691246" cy="2097991"/>
              </a:xfrm>
            </p:grpSpPr>
            <p:sp>
              <p:nvSpPr>
                <p:cNvPr id="76" name="文字方塊 75"/>
                <p:cNvSpPr txBox="1"/>
                <p:nvPr/>
              </p:nvSpPr>
              <p:spPr>
                <a:xfrm>
                  <a:off x="2336862" y="5146279"/>
                  <a:ext cx="691246" cy="2097991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TW" altLang="en-US" sz="1400" b="1" dirty="0" smtClean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群募平台   家</a:t>
                  </a:r>
                  <a:endParaRPr lang="zh-TW" altLang="en-US" sz="1400" b="1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77" name="矩形 76"/>
                <p:cNvSpPr/>
                <p:nvPr/>
              </p:nvSpPr>
              <p:spPr>
                <a:xfrm>
                  <a:off x="2448153" y="6328837"/>
                  <a:ext cx="476894" cy="47440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TW" sz="1200" b="1" dirty="0" smtClean="0">
                      <a:solidFill>
                        <a:schemeClr val="bg1"/>
                      </a:solidFill>
                      <a:latin typeface="Arial Unicode MS" panose="020B0604020202020204" pitchFamily="34" charset="-120"/>
                      <a:ea typeface="Arial Unicode MS" panose="020B0604020202020204" pitchFamily="34" charset="-120"/>
                      <a:cs typeface="Arial Unicode MS" panose="020B0604020202020204" pitchFamily="34" charset="-120"/>
                    </a:rPr>
                    <a:t>6</a:t>
                  </a:r>
                  <a:endParaRPr lang="zh-TW" altLang="en-US" sz="1200" b="1" dirty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endParaRPr>
                </a:p>
              </p:txBody>
            </p:sp>
          </p:grpSp>
          <p:sp>
            <p:nvSpPr>
              <p:cNvPr id="47" name="文字方塊 46"/>
              <p:cNvSpPr txBox="1"/>
              <p:nvPr/>
            </p:nvSpPr>
            <p:spPr>
              <a:xfrm>
                <a:off x="6694440" y="5118061"/>
                <a:ext cx="400110" cy="1274471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TW" altLang="en-US" sz="1400" b="1" dirty="0" smtClean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興 櫃     家</a:t>
                </a:r>
                <a:endPara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6665522" y="5549277"/>
                <a:ext cx="439544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1200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284</a:t>
                </a:r>
                <a:endParaRPr lang="zh-TW" altLang="en-US" sz="1200" b="1" dirty="0">
                  <a:solidFill>
                    <a:schemeClr val="bg1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5424736" y="6472320"/>
              <a:ext cx="195320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200" dirty="0" smtClean="0">
                  <a:effectLst>
                    <a:glow rad="101600">
                      <a:schemeClr val="bg1"/>
                    </a:glo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資料日期：</a:t>
              </a:r>
              <a:r>
                <a:rPr lang="en-US" altLang="zh-TW" sz="1200" dirty="0" smtClean="0">
                  <a:effectLst>
                    <a:glow rad="101600">
                      <a:schemeClr val="bg1"/>
                    </a:glo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104.12.31</a:t>
              </a:r>
              <a:endParaRPr lang="zh-TW" altLang="en-US" sz="1200" dirty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165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字方塊 14"/>
          <p:cNvSpPr txBox="1"/>
          <p:nvPr/>
        </p:nvSpPr>
        <p:spPr>
          <a:xfrm>
            <a:off x="232674" y="1049346"/>
            <a:ext cx="76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友善新創法規制度</a:t>
            </a:r>
          </a:p>
        </p:txBody>
      </p:sp>
      <p:sp>
        <p:nvSpPr>
          <p:cNvPr id="39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396708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11</a:t>
            </a:fld>
            <a:endParaRPr lang="zh-TW" altLang="en-US" dirty="0"/>
          </a:p>
        </p:txBody>
      </p:sp>
      <p:sp>
        <p:nvSpPr>
          <p:cNvPr id="41" name="標題 1"/>
          <p:cNvSpPr txBox="1">
            <a:spLocks/>
          </p:cNvSpPr>
          <p:nvPr/>
        </p:nvSpPr>
        <p:spPr>
          <a:xfrm>
            <a:off x="631603" y="195791"/>
            <a:ext cx="7886700" cy="822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0"/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二、完善新創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法規 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(</a:t>
            </a:r>
            <a:r>
              <a:rPr lang="en-US" altLang="zh-TW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1/2)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  <p:grpSp>
        <p:nvGrpSpPr>
          <p:cNvPr id="19" name="群組 18"/>
          <p:cNvGrpSpPr/>
          <p:nvPr/>
        </p:nvGrpSpPr>
        <p:grpSpPr>
          <a:xfrm>
            <a:off x="232674" y="1716447"/>
            <a:ext cx="8779717" cy="4767727"/>
            <a:chOff x="232674" y="1887897"/>
            <a:chExt cx="8779717" cy="4767727"/>
          </a:xfrm>
        </p:grpSpPr>
        <p:grpSp>
          <p:nvGrpSpPr>
            <p:cNvPr id="24" name="Group 3"/>
            <p:cNvGrpSpPr>
              <a:grpSpLocks/>
            </p:cNvGrpSpPr>
            <p:nvPr/>
          </p:nvGrpSpPr>
          <p:grpSpPr bwMode="auto">
            <a:xfrm>
              <a:off x="2657716" y="2860096"/>
              <a:ext cx="2644574" cy="2684704"/>
              <a:chOff x="1824" y="633"/>
              <a:chExt cx="2834" cy="2849"/>
            </a:xfrm>
          </p:grpSpPr>
          <p:sp>
            <p:nvSpPr>
              <p:cNvPr id="58" name="Puzzle3"/>
              <p:cNvSpPr>
                <a:spLocks noEditPoints="1" noChangeArrowheads="1"/>
              </p:cNvSpPr>
              <p:nvPr/>
            </p:nvSpPr>
            <p:spPr bwMode="gray">
              <a:xfrm>
                <a:off x="3204" y="633"/>
                <a:ext cx="1114" cy="1514"/>
              </a:xfrm>
              <a:custGeom>
                <a:avLst/>
                <a:gdLst>
                  <a:gd name="T0" fmla="*/ 10391 w 21600"/>
                  <a:gd name="T1" fmla="*/ 15806 h 21600"/>
                  <a:gd name="T2" fmla="*/ 20551 w 21600"/>
                  <a:gd name="T3" fmla="*/ 21088 h 21600"/>
                  <a:gd name="T4" fmla="*/ 13180 w 21600"/>
                  <a:gd name="T5" fmla="*/ 13801 h 21600"/>
                  <a:gd name="T6" fmla="*/ 20551 w 21600"/>
                  <a:gd name="T7" fmla="*/ 7025 h 21600"/>
                  <a:gd name="T8" fmla="*/ 10500 w 21600"/>
                  <a:gd name="T9" fmla="*/ 52 h 21600"/>
                  <a:gd name="T10" fmla="*/ 692 w 21600"/>
                  <a:gd name="T11" fmla="*/ 6802 h 21600"/>
                  <a:gd name="T12" fmla="*/ 8064 w 21600"/>
                  <a:gd name="T13" fmla="*/ 13526 h 21600"/>
                  <a:gd name="T14" fmla="*/ 692 w 21600"/>
                  <a:gd name="T15" fmla="*/ 21088 h 21600"/>
                  <a:gd name="T16" fmla="*/ 2273 w 21600"/>
                  <a:gd name="T17" fmla="*/ 7719 h 21600"/>
                  <a:gd name="T18" fmla="*/ 19149 w 21600"/>
                  <a:gd name="T19" fmla="*/ 202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6625" y="20892"/>
                    </a:moveTo>
                    <a:lnTo>
                      <a:pt x="7105" y="21023"/>
                    </a:lnTo>
                    <a:lnTo>
                      <a:pt x="7513" y="21088"/>
                    </a:lnTo>
                    <a:lnTo>
                      <a:pt x="7922" y="21115"/>
                    </a:lnTo>
                    <a:lnTo>
                      <a:pt x="8242" y="21115"/>
                    </a:lnTo>
                    <a:lnTo>
                      <a:pt x="8544" y="21062"/>
                    </a:lnTo>
                    <a:lnTo>
                      <a:pt x="8810" y="20997"/>
                    </a:lnTo>
                    <a:lnTo>
                      <a:pt x="9023" y="20892"/>
                    </a:lnTo>
                    <a:lnTo>
                      <a:pt x="9148" y="20761"/>
                    </a:lnTo>
                    <a:lnTo>
                      <a:pt x="9290" y="20616"/>
                    </a:lnTo>
                    <a:lnTo>
                      <a:pt x="9361" y="20459"/>
                    </a:lnTo>
                    <a:lnTo>
                      <a:pt x="9396" y="20289"/>
                    </a:lnTo>
                    <a:lnTo>
                      <a:pt x="9396" y="20092"/>
                    </a:lnTo>
                    <a:lnTo>
                      <a:pt x="9325" y="19909"/>
                    </a:lnTo>
                    <a:lnTo>
                      <a:pt x="9219" y="19738"/>
                    </a:lnTo>
                    <a:lnTo>
                      <a:pt x="9094" y="19555"/>
                    </a:lnTo>
                    <a:lnTo>
                      <a:pt x="8917" y="19384"/>
                    </a:lnTo>
                    <a:lnTo>
                      <a:pt x="8650" y="19162"/>
                    </a:lnTo>
                    <a:lnTo>
                      <a:pt x="8437" y="18900"/>
                    </a:lnTo>
                    <a:lnTo>
                      <a:pt x="8277" y="18624"/>
                    </a:lnTo>
                    <a:lnTo>
                      <a:pt x="8135" y="18349"/>
                    </a:lnTo>
                    <a:lnTo>
                      <a:pt x="8028" y="18048"/>
                    </a:lnTo>
                    <a:lnTo>
                      <a:pt x="7993" y="17746"/>
                    </a:lnTo>
                    <a:lnTo>
                      <a:pt x="7993" y="17471"/>
                    </a:lnTo>
                    <a:lnTo>
                      <a:pt x="8028" y="17169"/>
                    </a:lnTo>
                    <a:lnTo>
                      <a:pt x="8135" y="16920"/>
                    </a:lnTo>
                    <a:lnTo>
                      <a:pt x="8277" y="16671"/>
                    </a:lnTo>
                    <a:lnTo>
                      <a:pt x="8366" y="16540"/>
                    </a:lnTo>
                    <a:lnTo>
                      <a:pt x="8473" y="16409"/>
                    </a:lnTo>
                    <a:lnTo>
                      <a:pt x="8615" y="16317"/>
                    </a:lnTo>
                    <a:lnTo>
                      <a:pt x="8739" y="16213"/>
                    </a:lnTo>
                    <a:lnTo>
                      <a:pt x="8881" y="16134"/>
                    </a:lnTo>
                    <a:lnTo>
                      <a:pt x="9059" y="16055"/>
                    </a:lnTo>
                    <a:lnTo>
                      <a:pt x="9254" y="15990"/>
                    </a:lnTo>
                    <a:lnTo>
                      <a:pt x="9432" y="15911"/>
                    </a:lnTo>
                    <a:lnTo>
                      <a:pt x="9663" y="15885"/>
                    </a:lnTo>
                    <a:lnTo>
                      <a:pt x="9876" y="15833"/>
                    </a:lnTo>
                    <a:lnTo>
                      <a:pt x="10142" y="15806"/>
                    </a:lnTo>
                    <a:lnTo>
                      <a:pt x="10391" y="15806"/>
                    </a:lnTo>
                    <a:lnTo>
                      <a:pt x="10728" y="15806"/>
                    </a:lnTo>
                    <a:lnTo>
                      <a:pt x="10995" y="15806"/>
                    </a:lnTo>
                    <a:lnTo>
                      <a:pt x="11279" y="15833"/>
                    </a:lnTo>
                    <a:lnTo>
                      <a:pt x="11546" y="15885"/>
                    </a:lnTo>
                    <a:lnTo>
                      <a:pt x="11776" y="15937"/>
                    </a:lnTo>
                    <a:lnTo>
                      <a:pt x="12025" y="15990"/>
                    </a:lnTo>
                    <a:lnTo>
                      <a:pt x="12221" y="16055"/>
                    </a:lnTo>
                    <a:lnTo>
                      <a:pt x="12434" y="16134"/>
                    </a:lnTo>
                    <a:lnTo>
                      <a:pt x="12611" y="16213"/>
                    </a:lnTo>
                    <a:lnTo>
                      <a:pt x="12771" y="16317"/>
                    </a:lnTo>
                    <a:lnTo>
                      <a:pt x="12913" y="16409"/>
                    </a:lnTo>
                    <a:lnTo>
                      <a:pt x="13038" y="16514"/>
                    </a:lnTo>
                    <a:lnTo>
                      <a:pt x="13251" y="16737"/>
                    </a:lnTo>
                    <a:lnTo>
                      <a:pt x="13428" y="16986"/>
                    </a:lnTo>
                    <a:lnTo>
                      <a:pt x="13517" y="17248"/>
                    </a:lnTo>
                    <a:lnTo>
                      <a:pt x="13588" y="17523"/>
                    </a:lnTo>
                    <a:lnTo>
                      <a:pt x="13588" y="17799"/>
                    </a:lnTo>
                    <a:lnTo>
                      <a:pt x="13517" y="18074"/>
                    </a:lnTo>
                    <a:lnTo>
                      <a:pt x="13428" y="18323"/>
                    </a:lnTo>
                    <a:lnTo>
                      <a:pt x="13286" y="18572"/>
                    </a:lnTo>
                    <a:lnTo>
                      <a:pt x="13109" y="18808"/>
                    </a:lnTo>
                    <a:lnTo>
                      <a:pt x="12878" y="19031"/>
                    </a:lnTo>
                    <a:lnTo>
                      <a:pt x="12434" y="19411"/>
                    </a:lnTo>
                    <a:lnTo>
                      <a:pt x="12132" y="19738"/>
                    </a:lnTo>
                    <a:lnTo>
                      <a:pt x="12025" y="19856"/>
                    </a:lnTo>
                    <a:lnTo>
                      <a:pt x="11919" y="20014"/>
                    </a:lnTo>
                    <a:lnTo>
                      <a:pt x="11883" y="20132"/>
                    </a:lnTo>
                    <a:lnTo>
                      <a:pt x="11883" y="20263"/>
                    </a:lnTo>
                    <a:lnTo>
                      <a:pt x="11883" y="20394"/>
                    </a:lnTo>
                    <a:lnTo>
                      <a:pt x="11954" y="20485"/>
                    </a:lnTo>
                    <a:lnTo>
                      <a:pt x="12061" y="20590"/>
                    </a:lnTo>
                    <a:lnTo>
                      <a:pt x="12185" y="20695"/>
                    </a:lnTo>
                    <a:lnTo>
                      <a:pt x="12327" y="20787"/>
                    </a:lnTo>
                    <a:lnTo>
                      <a:pt x="12540" y="20892"/>
                    </a:lnTo>
                    <a:lnTo>
                      <a:pt x="12771" y="20997"/>
                    </a:lnTo>
                    <a:lnTo>
                      <a:pt x="13073" y="21088"/>
                    </a:lnTo>
                    <a:lnTo>
                      <a:pt x="13428" y="21193"/>
                    </a:lnTo>
                    <a:lnTo>
                      <a:pt x="13873" y="21298"/>
                    </a:lnTo>
                    <a:lnTo>
                      <a:pt x="14317" y="21390"/>
                    </a:lnTo>
                    <a:lnTo>
                      <a:pt x="14778" y="21468"/>
                    </a:lnTo>
                    <a:lnTo>
                      <a:pt x="15294" y="21547"/>
                    </a:lnTo>
                    <a:lnTo>
                      <a:pt x="15809" y="21600"/>
                    </a:lnTo>
                    <a:lnTo>
                      <a:pt x="16359" y="21652"/>
                    </a:lnTo>
                    <a:lnTo>
                      <a:pt x="16875" y="21678"/>
                    </a:lnTo>
                    <a:lnTo>
                      <a:pt x="17407" y="21678"/>
                    </a:lnTo>
                    <a:lnTo>
                      <a:pt x="17958" y="21678"/>
                    </a:lnTo>
                    <a:lnTo>
                      <a:pt x="18473" y="21652"/>
                    </a:lnTo>
                    <a:lnTo>
                      <a:pt x="18953" y="21573"/>
                    </a:lnTo>
                    <a:lnTo>
                      <a:pt x="19397" y="21495"/>
                    </a:lnTo>
                    <a:lnTo>
                      <a:pt x="19841" y="21390"/>
                    </a:lnTo>
                    <a:lnTo>
                      <a:pt x="20214" y="21272"/>
                    </a:lnTo>
                    <a:lnTo>
                      <a:pt x="20551" y="21088"/>
                    </a:lnTo>
                    <a:lnTo>
                      <a:pt x="20480" y="20787"/>
                    </a:lnTo>
                    <a:lnTo>
                      <a:pt x="20409" y="20485"/>
                    </a:lnTo>
                    <a:lnTo>
                      <a:pt x="20356" y="20158"/>
                    </a:lnTo>
                    <a:lnTo>
                      <a:pt x="20356" y="19804"/>
                    </a:lnTo>
                    <a:lnTo>
                      <a:pt x="20321" y="19083"/>
                    </a:lnTo>
                    <a:lnTo>
                      <a:pt x="20356" y="18349"/>
                    </a:lnTo>
                    <a:lnTo>
                      <a:pt x="20409" y="17641"/>
                    </a:lnTo>
                    <a:lnTo>
                      <a:pt x="20480" y="17012"/>
                    </a:lnTo>
                    <a:lnTo>
                      <a:pt x="20551" y="16488"/>
                    </a:lnTo>
                    <a:lnTo>
                      <a:pt x="20551" y="16055"/>
                    </a:lnTo>
                    <a:lnTo>
                      <a:pt x="20551" y="15911"/>
                    </a:lnTo>
                    <a:lnTo>
                      <a:pt x="20445" y="15754"/>
                    </a:lnTo>
                    <a:lnTo>
                      <a:pt x="20356" y="15610"/>
                    </a:lnTo>
                    <a:lnTo>
                      <a:pt x="20178" y="15452"/>
                    </a:lnTo>
                    <a:lnTo>
                      <a:pt x="20001" y="15334"/>
                    </a:lnTo>
                    <a:lnTo>
                      <a:pt x="19770" y="15230"/>
                    </a:lnTo>
                    <a:lnTo>
                      <a:pt x="19521" y="15125"/>
                    </a:lnTo>
                    <a:lnTo>
                      <a:pt x="19290" y="15059"/>
                    </a:lnTo>
                    <a:lnTo>
                      <a:pt x="19024" y="15007"/>
                    </a:lnTo>
                    <a:lnTo>
                      <a:pt x="18740" y="14954"/>
                    </a:lnTo>
                    <a:lnTo>
                      <a:pt x="18509" y="14954"/>
                    </a:lnTo>
                    <a:lnTo>
                      <a:pt x="18225" y="14954"/>
                    </a:lnTo>
                    <a:lnTo>
                      <a:pt x="17994" y="15007"/>
                    </a:lnTo>
                    <a:lnTo>
                      <a:pt x="17763" y="15085"/>
                    </a:lnTo>
                    <a:lnTo>
                      <a:pt x="17550" y="15177"/>
                    </a:lnTo>
                    <a:lnTo>
                      <a:pt x="17372" y="15308"/>
                    </a:lnTo>
                    <a:lnTo>
                      <a:pt x="17176" y="15426"/>
                    </a:lnTo>
                    <a:lnTo>
                      <a:pt x="16928" y="15557"/>
                    </a:lnTo>
                    <a:lnTo>
                      <a:pt x="16661" y="15636"/>
                    </a:lnTo>
                    <a:lnTo>
                      <a:pt x="16359" y="15688"/>
                    </a:lnTo>
                    <a:lnTo>
                      <a:pt x="16022" y="15715"/>
                    </a:lnTo>
                    <a:lnTo>
                      <a:pt x="15667" y="15688"/>
                    </a:lnTo>
                    <a:lnTo>
                      <a:pt x="15294" y="15662"/>
                    </a:lnTo>
                    <a:lnTo>
                      <a:pt x="14956" y="15583"/>
                    </a:lnTo>
                    <a:lnTo>
                      <a:pt x="14619" y="15479"/>
                    </a:lnTo>
                    <a:lnTo>
                      <a:pt x="14281" y="15334"/>
                    </a:lnTo>
                    <a:lnTo>
                      <a:pt x="13961" y="15177"/>
                    </a:lnTo>
                    <a:lnTo>
                      <a:pt x="13695" y="14981"/>
                    </a:lnTo>
                    <a:lnTo>
                      <a:pt x="13588" y="14850"/>
                    </a:lnTo>
                    <a:lnTo>
                      <a:pt x="13482" y="14732"/>
                    </a:lnTo>
                    <a:lnTo>
                      <a:pt x="13393" y="14600"/>
                    </a:lnTo>
                    <a:lnTo>
                      <a:pt x="13322" y="14456"/>
                    </a:lnTo>
                    <a:lnTo>
                      <a:pt x="13251" y="14299"/>
                    </a:lnTo>
                    <a:lnTo>
                      <a:pt x="13215" y="14155"/>
                    </a:lnTo>
                    <a:lnTo>
                      <a:pt x="13180" y="13971"/>
                    </a:lnTo>
                    <a:lnTo>
                      <a:pt x="13180" y="13801"/>
                    </a:lnTo>
                    <a:lnTo>
                      <a:pt x="13180" y="13591"/>
                    </a:lnTo>
                    <a:lnTo>
                      <a:pt x="13215" y="13395"/>
                    </a:lnTo>
                    <a:lnTo>
                      <a:pt x="13251" y="13198"/>
                    </a:lnTo>
                    <a:lnTo>
                      <a:pt x="13322" y="13015"/>
                    </a:lnTo>
                    <a:lnTo>
                      <a:pt x="13393" y="12870"/>
                    </a:lnTo>
                    <a:lnTo>
                      <a:pt x="13482" y="12713"/>
                    </a:lnTo>
                    <a:lnTo>
                      <a:pt x="13588" y="12569"/>
                    </a:lnTo>
                    <a:lnTo>
                      <a:pt x="13730" y="12438"/>
                    </a:lnTo>
                    <a:lnTo>
                      <a:pt x="13997" y="12215"/>
                    </a:lnTo>
                    <a:lnTo>
                      <a:pt x="14334" y="12005"/>
                    </a:lnTo>
                    <a:lnTo>
                      <a:pt x="14690" y="11861"/>
                    </a:lnTo>
                    <a:lnTo>
                      <a:pt x="15063" y="11756"/>
                    </a:lnTo>
                    <a:lnTo>
                      <a:pt x="15436" y="11678"/>
                    </a:lnTo>
                    <a:lnTo>
                      <a:pt x="15809" y="11638"/>
                    </a:lnTo>
                    <a:lnTo>
                      <a:pt x="16182" y="11638"/>
                    </a:lnTo>
                    <a:lnTo>
                      <a:pt x="16555" y="11678"/>
                    </a:lnTo>
                    <a:lnTo>
                      <a:pt x="16910" y="11730"/>
                    </a:lnTo>
                    <a:lnTo>
                      <a:pt x="17248" y="11835"/>
                    </a:lnTo>
                    <a:lnTo>
                      <a:pt x="17514" y="11966"/>
                    </a:lnTo>
                    <a:lnTo>
                      <a:pt x="17763" y="12110"/>
                    </a:lnTo>
                    <a:lnTo>
                      <a:pt x="17887" y="12215"/>
                    </a:lnTo>
                    <a:lnTo>
                      <a:pt x="18065" y="12307"/>
                    </a:lnTo>
                    <a:lnTo>
                      <a:pt x="18260" y="12412"/>
                    </a:lnTo>
                    <a:lnTo>
                      <a:pt x="18438" y="12464"/>
                    </a:lnTo>
                    <a:lnTo>
                      <a:pt x="18669" y="12543"/>
                    </a:lnTo>
                    <a:lnTo>
                      <a:pt x="18882" y="12569"/>
                    </a:lnTo>
                    <a:lnTo>
                      <a:pt x="19113" y="12595"/>
                    </a:lnTo>
                    <a:lnTo>
                      <a:pt x="19361" y="12608"/>
                    </a:lnTo>
                    <a:lnTo>
                      <a:pt x="19592" y="12608"/>
                    </a:lnTo>
                    <a:lnTo>
                      <a:pt x="19841" y="12595"/>
                    </a:lnTo>
                    <a:lnTo>
                      <a:pt x="20072" y="12543"/>
                    </a:lnTo>
                    <a:lnTo>
                      <a:pt x="20321" y="12490"/>
                    </a:lnTo>
                    <a:lnTo>
                      <a:pt x="20551" y="12438"/>
                    </a:lnTo>
                    <a:lnTo>
                      <a:pt x="20800" y="12333"/>
                    </a:lnTo>
                    <a:lnTo>
                      <a:pt x="20996" y="12241"/>
                    </a:lnTo>
                    <a:lnTo>
                      <a:pt x="21244" y="12110"/>
                    </a:lnTo>
                    <a:lnTo>
                      <a:pt x="21298" y="12032"/>
                    </a:lnTo>
                    <a:lnTo>
                      <a:pt x="21404" y="11966"/>
                    </a:lnTo>
                    <a:lnTo>
                      <a:pt x="21475" y="11861"/>
                    </a:lnTo>
                    <a:lnTo>
                      <a:pt x="21511" y="11730"/>
                    </a:lnTo>
                    <a:lnTo>
                      <a:pt x="21617" y="11481"/>
                    </a:lnTo>
                    <a:lnTo>
                      <a:pt x="21653" y="11180"/>
                    </a:lnTo>
                    <a:lnTo>
                      <a:pt x="21653" y="10826"/>
                    </a:lnTo>
                    <a:lnTo>
                      <a:pt x="21653" y="10472"/>
                    </a:lnTo>
                    <a:lnTo>
                      <a:pt x="21582" y="10092"/>
                    </a:lnTo>
                    <a:lnTo>
                      <a:pt x="21511" y="9725"/>
                    </a:lnTo>
                    <a:lnTo>
                      <a:pt x="21298" y="8912"/>
                    </a:lnTo>
                    <a:lnTo>
                      <a:pt x="21067" y="8191"/>
                    </a:lnTo>
                    <a:lnTo>
                      <a:pt x="20800" y="7536"/>
                    </a:lnTo>
                    <a:lnTo>
                      <a:pt x="20551" y="7025"/>
                    </a:lnTo>
                    <a:lnTo>
                      <a:pt x="20001" y="7103"/>
                    </a:lnTo>
                    <a:lnTo>
                      <a:pt x="19432" y="7156"/>
                    </a:lnTo>
                    <a:lnTo>
                      <a:pt x="18846" y="7208"/>
                    </a:lnTo>
                    <a:lnTo>
                      <a:pt x="18225" y="7208"/>
                    </a:lnTo>
                    <a:lnTo>
                      <a:pt x="17656" y="7208"/>
                    </a:lnTo>
                    <a:lnTo>
                      <a:pt x="17070" y="7182"/>
                    </a:lnTo>
                    <a:lnTo>
                      <a:pt x="16484" y="7156"/>
                    </a:lnTo>
                    <a:lnTo>
                      <a:pt x="15986" y="7103"/>
                    </a:lnTo>
                    <a:lnTo>
                      <a:pt x="14992" y="6999"/>
                    </a:lnTo>
                    <a:lnTo>
                      <a:pt x="14210" y="6907"/>
                    </a:lnTo>
                    <a:lnTo>
                      <a:pt x="13695" y="6828"/>
                    </a:lnTo>
                    <a:lnTo>
                      <a:pt x="13517" y="6802"/>
                    </a:lnTo>
                    <a:lnTo>
                      <a:pt x="13073" y="6645"/>
                    </a:lnTo>
                    <a:lnTo>
                      <a:pt x="12700" y="6474"/>
                    </a:lnTo>
                    <a:lnTo>
                      <a:pt x="12363" y="6304"/>
                    </a:lnTo>
                    <a:lnTo>
                      <a:pt x="12132" y="6094"/>
                    </a:lnTo>
                    <a:lnTo>
                      <a:pt x="11919" y="5871"/>
                    </a:lnTo>
                    <a:lnTo>
                      <a:pt x="11776" y="5649"/>
                    </a:lnTo>
                    <a:lnTo>
                      <a:pt x="11688" y="5413"/>
                    </a:lnTo>
                    <a:lnTo>
                      <a:pt x="11617" y="5190"/>
                    </a:lnTo>
                    <a:lnTo>
                      <a:pt x="11617" y="4941"/>
                    </a:lnTo>
                    <a:lnTo>
                      <a:pt x="11652" y="4718"/>
                    </a:lnTo>
                    <a:lnTo>
                      <a:pt x="11723" y="4482"/>
                    </a:lnTo>
                    <a:lnTo>
                      <a:pt x="11812" y="4285"/>
                    </a:lnTo>
                    <a:lnTo>
                      <a:pt x="11919" y="4089"/>
                    </a:lnTo>
                    <a:lnTo>
                      <a:pt x="12096" y="3905"/>
                    </a:lnTo>
                    <a:lnTo>
                      <a:pt x="12292" y="3735"/>
                    </a:lnTo>
                    <a:lnTo>
                      <a:pt x="12505" y="3604"/>
                    </a:lnTo>
                    <a:lnTo>
                      <a:pt x="12700" y="3460"/>
                    </a:lnTo>
                    <a:lnTo>
                      <a:pt x="12878" y="3250"/>
                    </a:lnTo>
                    <a:lnTo>
                      <a:pt x="13038" y="3027"/>
                    </a:lnTo>
                    <a:lnTo>
                      <a:pt x="13180" y="2752"/>
                    </a:lnTo>
                    <a:lnTo>
                      <a:pt x="13286" y="2477"/>
                    </a:lnTo>
                    <a:lnTo>
                      <a:pt x="13322" y="2175"/>
                    </a:lnTo>
                    <a:lnTo>
                      <a:pt x="13357" y="1874"/>
                    </a:lnTo>
                    <a:lnTo>
                      <a:pt x="13286" y="1572"/>
                    </a:lnTo>
                    <a:lnTo>
                      <a:pt x="13180" y="1271"/>
                    </a:lnTo>
                    <a:lnTo>
                      <a:pt x="13038" y="983"/>
                    </a:lnTo>
                    <a:lnTo>
                      <a:pt x="12949" y="865"/>
                    </a:lnTo>
                    <a:lnTo>
                      <a:pt x="12807" y="733"/>
                    </a:lnTo>
                    <a:lnTo>
                      <a:pt x="12665" y="616"/>
                    </a:lnTo>
                    <a:lnTo>
                      <a:pt x="12505" y="511"/>
                    </a:lnTo>
                    <a:lnTo>
                      <a:pt x="12327" y="406"/>
                    </a:lnTo>
                    <a:lnTo>
                      <a:pt x="12132" y="314"/>
                    </a:lnTo>
                    <a:lnTo>
                      <a:pt x="11883" y="235"/>
                    </a:lnTo>
                    <a:lnTo>
                      <a:pt x="11652" y="183"/>
                    </a:lnTo>
                    <a:lnTo>
                      <a:pt x="11368" y="104"/>
                    </a:lnTo>
                    <a:lnTo>
                      <a:pt x="11101" y="78"/>
                    </a:lnTo>
                    <a:lnTo>
                      <a:pt x="10800" y="52"/>
                    </a:lnTo>
                    <a:lnTo>
                      <a:pt x="10444" y="52"/>
                    </a:lnTo>
                    <a:lnTo>
                      <a:pt x="10142" y="52"/>
                    </a:lnTo>
                    <a:lnTo>
                      <a:pt x="9840" y="78"/>
                    </a:lnTo>
                    <a:lnTo>
                      <a:pt x="9574" y="104"/>
                    </a:lnTo>
                    <a:lnTo>
                      <a:pt x="9325" y="157"/>
                    </a:lnTo>
                    <a:lnTo>
                      <a:pt x="9094" y="209"/>
                    </a:lnTo>
                    <a:lnTo>
                      <a:pt x="8846" y="262"/>
                    </a:lnTo>
                    <a:lnTo>
                      <a:pt x="8650" y="340"/>
                    </a:lnTo>
                    <a:lnTo>
                      <a:pt x="8437" y="432"/>
                    </a:lnTo>
                    <a:lnTo>
                      <a:pt x="8277" y="511"/>
                    </a:lnTo>
                    <a:lnTo>
                      <a:pt x="8100" y="616"/>
                    </a:lnTo>
                    <a:lnTo>
                      <a:pt x="7957" y="707"/>
                    </a:lnTo>
                    <a:lnTo>
                      <a:pt x="7833" y="838"/>
                    </a:lnTo>
                    <a:lnTo>
                      <a:pt x="7620" y="1061"/>
                    </a:lnTo>
                    <a:lnTo>
                      <a:pt x="7442" y="1336"/>
                    </a:lnTo>
                    <a:lnTo>
                      <a:pt x="7353" y="1599"/>
                    </a:lnTo>
                    <a:lnTo>
                      <a:pt x="7318" y="1900"/>
                    </a:lnTo>
                    <a:lnTo>
                      <a:pt x="7318" y="2175"/>
                    </a:lnTo>
                    <a:lnTo>
                      <a:pt x="7353" y="2450"/>
                    </a:lnTo>
                    <a:lnTo>
                      <a:pt x="7442" y="2726"/>
                    </a:lnTo>
                    <a:lnTo>
                      <a:pt x="7620" y="2975"/>
                    </a:lnTo>
                    <a:lnTo>
                      <a:pt x="7833" y="3198"/>
                    </a:lnTo>
                    <a:lnTo>
                      <a:pt x="8064" y="3433"/>
                    </a:lnTo>
                    <a:lnTo>
                      <a:pt x="8295" y="3630"/>
                    </a:lnTo>
                    <a:lnTo>
                      <a:pt x="8508" y="3853"/>
                    </a:lnTo>
                    <a:lnTo>
                      <a:pt x="8686" y="4089"/>
                    </a:lnTo>
                    <a:lnTo>
                      <a:pt x="8775" y="4312"/>
                    </a:lnTo>
                    <a:lnTo>
                      <a:pt x="8846" y="4561"/>
                    </a:lnTo>
                    <a:lnTo>
                      <a:pt x="8846" y="4810"/>
                    </a:lnTo>
                    <a:lnTo>
                      <a:pt x="8810" y="5059"/>
                    </a:lnTo>
                    <a:lnTo>
                      <a:pt x="8721" y="5295"/>
                    </a:lnTo>
                    <a:lnTo>
                      <a:pt x="8579" y="5544"/>
                    </a:lnTo>
                    <a:lnTo>
                      <a:pt x="8366" y="5766"/>
                    </a:lnTo>
                    <a:lnTo>
                      <a:pt x="8135" y="5976"/>
                    </a:lnTo>
                    <a:lnTo>
                      <a:pt x="7833" y="6199"/>
                    </a:lnTo>
                    <a:lnTo>
                      <a:pt x="7478" y="6369"/>
                    </a:lnTo>
                    <a:lnTo>
                      <a:pt x="7069" y="6527"/>
                    </a:lnTo>
                    <a:lnTo>
                      <a:pt x="6590" y="6671"/>
                    </a:lnTo>
                    <a:lnTo>
                      <a:pt x="6092" y="6802"/>
                    </a:lnTo>
                    <a:lnTo>
                      <a:pt x="5684" y="6802"/>
                    </a:lnTo>
                    <a:lnTo>
                      <a:pt x="5133" y="6802"/>
                    </a:lnTo>
                    <a:lnTo>
                      <a:pt x="4547" y="6802"/>
                    </a:lnTo>
                    <a:lnTo>
                      <a:pt x="3872" y="6802"/>
                    </a:lnTo>
                    <a:lnTo>
                      <a:pt x="3144" y="6802"/>
                    </a:lnTo>
                    <a:lnTo>
                      <a:pt x="2362" y="6802"/>
                    </a:lnTo>
                    <a:lnTo>
                      <a:pt x="1545" y="6802"/>
                    </a:lnTo>
                    <a:lnTo>
                      <a:pt x="692" y="6802"/>
                    </a:lnTo>
                    <a:lnTo>
                      <a:pt x="586" y="7234"/>
                    </a:lnTo>
                    <a:lnTo>
                      <a:pt x="461" y="7837"/>
                    </a:lnTo>
                    <a:lnTo>
                      <a:pt x="355" y="8493"/>
                    </a:lnTo>
                    <a:lnTo>
                      <a:pt x="248" y="9187"/>
                    </a:lnTo>
                    <a:lnTo>
                      <a:pt x="142" y="9869"/>
                    </a:lnTo>
                    <a:lnTo>
                      <a:pt x="106" y="10498"/>
                    </a:lnTo>
                    <a:lnTo>
                      <a:pt x="106" y="10983"/>
                    </a:lnTo>
                    <a:lnTo>
                      <a:pt x="106" y="11311"/>
                    </a:lnTo>
                    <a:lnTo>
                      <a:pt x="213" y="11481"/>
                    </a:lnTo>
                    <a:lnTo>
                      <a:pt x="319" y="11651"/>
                    </a:lnTo>
                    <a:lnTo>
                      <a:pt x="497" y="11783"/>
                    </a:lnTo>
                    <a:lnTo>
                      <a:pt x="692" y="11914"/>
                    </a:lnTo>
                    <a:lnTo>
                      <a:pt x="941" y="12032"/>
                    </a:lnTo>
                    <a:lnTo>
                      <a:pt x="1207" y="12110"/>
                    </a:lnTo>
                    <a:lnTo>
                      <a:pt x="1509" y="12189"/>
                    </a:lnTo>
                    <a:lnTo>
                      <a:pt x="1794" y="12241"/>
                    </a:lnTo>
                    <a:lnTo>
                      <a:pt x="2131" y="12267"/>
                    </a:lnTo>
                    <a:lnTo>
                      <a:pt x="2433" y="12281"/>
                    </a:lnTo>
                    <a:lnTo>
                      <a:pt x="2735" y="12267"/>
                    </a:lnTo>
                    <a:lnTo>
                      <a:pt x="3055" y="12241"/>
                    </a:lnTo>
                    <a:lnTo>
                      <a:pt x="3357" y="12189"/>
                    </a:lnTo>
                    <a:lnTo>
                      <a:pt x="3623" y="12084"/>
                    </a:lnTo>
                    <a:lnTo>
                      <a:pt x="3872" y="11979"/>
                    </a:lnTo>
                    <a:lnTo>
                      <a:pt x="4103" y="11861"/>
                    </a:lnTo>
                    <a:lnTo>
                      <a:pt x="4316" y="11704"/>
                    </a:lnTo>
                    <a:lnTo>
                      <a:pt x="4582" y="11612"/>
                    </a:lnTo>
                    <a:lnTo>
                      <a:pt x="4849" y="11533"/>
                    </a:lnTo>
                    <a:lnTo>
                      <a:pt x="5169" y="11507"/>
                    </a:lnTo>
                    <a:lnTo>
                      <a:pt x="5506" y="11481"/>
                    </a:lnTo>
                    <a:lnTo>
                      <a:pt x="5808" y="11507"/>
                    </a:lnTo>
                    <a:lnTo>
                      <a:pt x="6146" y="11560"/>
                    </a:lnTo>
                    <a:lnTo>
                      <a:pt x="6501" y="11651"/>
                    </a:lnTo>
                    <a:lnTo>
                      <a:pt x="6803" y="11783"/>
                    </a:lnTo>
                    <a:lnTo>
                      <a:pt x="7105" y="11940"/>
                    </a:lnTo>
                    <a:lnTo>
                      <a:pt x="7353" y="12110"/>
                    </a:lnTo>
                    <a:lnTo>
                      <a:pt x="7584" y="12333"/>
                    </a:lnTo>
                    <a:lnTo>
                      <a:pt x="7798" y="12595"/>
                    </a:lnTo>
                    <a:lnTo>
                      <a:pt x="7922" y="12870"/>
                    </a:lnTo>
                    <a:lnTo>
                      <a:pt x="8028" y="13198"/>
                    </a:lnTo>
                    <a:lnTo>
                      <a:pt x="8064" y="13526"/>
                    </a:lnTo>
                    <a:lnTo>
                      <a:pt x="8028" y="13775"/>
                    </a:lnTo>
                    <a:lnTo>
                      <a:pt x="7922" y="13998"/>
                    </a:lnTo>
                    <a:lnTo>
                      <a:pt x="7798" y="14220"/>
                    </a:lnTo>
                    <a:lnTo>
                      <a:pt x="7584" y="14404"/>
                    </a:lnTo>
                    <a:lnTo>
                      <a:pt x="7353" y="14574"/>
                    </a:lnTo>
                    <a:lnTo>
                      <a:pt x="7105" y="14732"/>
                    </a:lnTo>
                    <a:lnTo>
                      <a:pt x="6803" y="14850"/>
                    </a:lnTo>
                    <a:lnTo>
                      <a:pt x="6501" y="14954"/>
                    </a:lnTo>
                    <a:lnTo>
                      <a:pt x="6146" y="15033"/>
                    </a:lnTo>
                    <a:lnTo>
                      <a:pt x="5808" y="15085"/>
                    </a:lnTo>
                    <a:lnTo>
                      <a:pt x="5506" y="15085"/>
                    </a:lnTo>
                    <a:lnTo>
                      <a:pt x="5169" y="15059"/>
                    </a:lnTo>
                    <a:lnTo>
                      <a:pt x="4849" y="15007"/>
                    </a:lnTo>
                    <a:lnTo>
                      <a:pt x="4582" y="14902"/>
                    </a:lnTo>
                    <a:lnTo>
                      <a:pt x="4316" y="14784"/>
                    </a:lnTo>
                    <a:lnTo>
                      <a:pt x="4103" y="14600"/>
                    </a:lnTo>
                    <a:lnTo>
                      <a:pt x="3907" y="14430"/>
                    </a:lnTo>
                    <a:lnTo>
                      <a:pt x="3659" y="14299"/>
                    </a:lnTo>
                    <a:lnTo>
                      <a:pt x="3428" y="14194"/>
                    </a:lnTo>
                    <a:lnTo>
                      <a:pt x="3179" y="14129"/>
                    </a:lnTo>
                    <a:lnTo>
                      <a:pt x="2913" y="14102"/>
                    </a:lnTo>
                    <a:lnTo>
                      <a:pt x="2646" y="14102"/>
                    </a:lnTo>
                    <a:lnTo>
                      <a:pt x="2362" y="14129"/>
                    </a:lnTo>
                    <a:lnTo>
                      <a:pt x="2096" y="14168"/>
                    </a:lnTo>
                    <a:lnTo>
                      <a:pt x="1811" y="14273"/>
                    </a:lnTo>
                    <a:lnTo>
                      <a:pt x="1545" y="14378"/>
                    </a:lnTo>
                    <a:lnTo>
                      <a:pt x="1314" y="14496"/>
                    </a:lnTo>
                    <a:lnTo>
                      <a:pt x="1065" y="14653"/>
                    </a:lnTo>
                    <a:lnTo>
                      <a:pt x="870" y="14797"/>
                    </a:lnTo>
                    <a:lnTo>
                      <a:pt x="657" y="14981"/>
                    </a:lnTo>
                    <a:lnTo>
                      <a:pt x="497" y="15177"/>
                    </a:lnTo>
                    <a:lnTo>
                      <a:pt x="390" y="15413"/>
                    </a:lnTo>
                    <a:lnTo>
                      <a:pt x="284" y="15636"/>
                    </a:lnTo>
                    <a:lnTo>
                      <a:pt x="248" y="15911"/>
                    </a:lnTo>
                    <a:lnTo>
                      <a:pt x="284" y="16239"/>
                    </a:lnTo>
                    <a:lnTo>
                      <a:pt x="319" y="16566"/>
                    </a:lnTo>
                    <a:lnTo>
                      <a:pt x="497" y="17340"/>
                    </a:lnTo>
                    <a:lnTo>
                      <a:pt x="692" y="18152"/>
                    </a:lnTo>
                    <a:lnTo>
                      <a:pt x="799" y="18559"/>
                    </a:lnTo>
                    <a:lnTo>
                      <a:pt x="905" y="18978"/>
                    </a:lnTo>
                    <a:lnTo>
                      <a:pt x="959" y="19384"/>
                    </a:lnTo>
                    <a:lnTo>
                      <a:pt x="994" y="19791"/>
                    </a:lnTo>
                    <a:lnTo>
                      <a:pt x="994" y="20132"/>
                    </a:lnTo>
                    <a:lnTo>
                      <a:pt x="959" y="20485"/>
                    </a:lnTo>
                    <a:lnTo>
                      <a:pt x="941" y="20669"/>
                    </a:lnTo>
                    <a:lnTo>
                      <a:pt x="870" y="20813"/>
                    </a:lnTo>
                    <a:lnTo>
                      <a:pt x="799" y="20970"/>
                    </a:lnTo>
                    <a:lnTo>
                      <a:pt x="692" y="21088"/>
                    </a:lnTo>
                    <a:lnTo>
                      <a:pt x="1474" y="20997"/>
                    </a:lnTo>
                    <a:lnTo>
                      <a:pt x="2291" y="20866"/>
                    </a:lnTo>
                    <a:lnTo>
                      <a:pt x="3108" y="20787"/>
                    </a:lnTo>
                    <a:lnTo>
                      <a:pt x="3907" y="20721"/>
                    </a:lnTo>
                    <a:lnTo>
                      <a:pt x="4653" y="20695"/>
                    </a:lnTo>
                    <a:lnTo>
                      <a:pt x="5364" y="20695"/>
                    </a:lnTo>
                    <a:lnTo>
                      <a:pt x="5701" y="20721"/>
                    </a:lnTo>
                    <a:lnTo>
                      <a:pt x="6057" y="20761"/>
                    </a:lnTo>
                    <a:lnTo>
                      <a:pt x="6323" y="20813"/>
                    </a:lnTo>
                    <a:lnTo>
                      <a:pt x="6625" y="2089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99CC">
                      <a:gamma/>
                      <a:tint val="63529"/>
                      <a:invGamma/>
                    </a:srgbClr>
                  </a:gs>
                  <a:gs pos="100000">
                    <a:srgbClr val="0099CC"/>
                  </a:gs>
                </a:gsLst>
                <a:lin ang="54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  <p:sp>
            <p:nvSpPr>
              <p:cNvPr id="59" name="Puzzle2"/>
              <p:cNvSpPr>
                <a:spLocks noEditPoints="1" noChangeArrowheads="1"/>
              </p:cNvSpPr>
              <p:nvPr/>
            </p:nvSpPr>
            <p:spPr bwMode="gray">
              <a:xfrm>
                <a:off x="2880" y="1736"/>
                <a:ext cx="1778" cy="1379"/>
              </a:xfrm>
              <a:custGeom>
                <a:avLst/>
                <a:gdLst>
                  <a:gd name="T0" fmla="*/ 11 w 21600"/>
                  <a:gd name="T1" fmla="*/ 13386 h 21600"/>
                  <a:gd name="T2" fmla="*/ 4202 w 21600"/>
                  <a:gd name="T3" fmla="*/ 21161 h 21600"/>
                  <a:gd name="T4" fmla="*/ 10400 w 21600"/>
                  <a:gd name="T5" fmla="*/ 13909 h 21600"/>
                  <a:gd name="T6" fmla="*/ 16821 w 21600"/>
                  <a:gd name="T7" fmla="*/ 21190 h 21600"/>
                  <a:gd name="T8" fmla="*/ 21600 w 21600"/>
                  <a:gd name="T9" fmla="*/ 15083 h 21600"/>
                  <a:gd name="T10" fmla="*/ 16889 w 21600"/>
                  <a:gd name="T11" fmla="*/ 5739 h 21600"/>
                  <a:gd name="T12" fmla="*/ 10800 w 21600"/>
                  <a:gd name="T13" fmla="*/ 28 h 21600"/>
                  <a:gd name="T14" fmla="*/ 4202 w 21600"/>
                  <a:gd name="T15" fmla="*/ 5894 h 21600"/>
                  <a:gd name="T16" fmla="*/ 5388 w 21600"/>
                  <a:gd name="T17" fmla="*/ 6742 h 21600"/>
                  <a:gd name="T18" fmla="*/ 16177 w 21600"/>
                  <a:gd name="T19" fmla="*/ 20441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4247" y="12354"/>
                    </a:moveTo>
                    <a:lnTo>
                      <a:pt x="4134" y="12468"/>
                    </a:lnTo>
                    <a:lnTo>
                      <a:pt x="4010" y="12581"/>
                    </a:lnTo>
                    <a:lnTo>
                      <a:pt x="3897" y="12637"/>
                    </a:lnTo>
                    <a:lnTo>
                      <a:pt x="3773" y="12694"/>
                    </a:lnTo>
                    <a:lnTo>
                      <a:pt x="3637" y="12694"/>
                    </a:lnTo>
                    <a:lnTo>
                      <a:pt x="3524" y="12694"/>
                    </a:lnTo>
                    <a:lnTo>
                      <a:pt x="3400" y="12665"/>
                    </a:lnTo>
                    <a:lnTo>
                      <a:pt x="3287" y="12609"/>
                    </a:lnTo>
                    <a:lnTo>
                      <a:pt x="3027" y="12496"/>
                    </a:lnTo>
                    <a:lnTo>
                      <a:pt x="2790" y="12340"/>
                    </a:lnTo>
                    <a:lnTo>
                      <a:pt x="2530" y="12142"/>
                    </a:lnTo>
                    <a:lnTo>
                      <a:pt x="2293" y="11987"/>
                    </a:lnTo>
                    <a:lnTo>
                      <a:pt x="2033" y="11817"/>
                    </a:lnTo>
                    <a:lnTo>
                      <a:pt x="1773" y="11676"/>
                    </a:lnTo>
                    <a:lnTo>
                      <a:pt x="1638" y="11662"/>
                    </a:lnTo>
                    <a:lnTo>
                      <a:pt x="1513" y="11634"/>
                    </a:lnTo>
                    <a:lnTo>
                      <a:pt x="1378" y="11634"/>
                    </a:lnTo>
                    <a:lnTo>
                      <a:pt x="1253" y="11634"/>
                    </a:lnTo>
                    <a:lnTo>
                      <a:pt x="1118" y="11662"/>
                    </a:lnTo>
                    <a:lnTo>
                      <a:pt x="971" y="11732"/>
                    </a:lnTo>
                    <a:lnTo>
                      <a:pt x="835" y="11817"/>
                    </a:lnTo>
                    <a:lnTo>
                      <a:pt x="711" y="11959"/>
                    </a:lnTo>
                    <a:lnTo>
                      <a:pt x="553" y="12086"/>
                    </a:lnTo>
                    <a:lnTo>
                      <a:pt x="429" y="12284"/>
                    </a:lnTo>
                    <a:lnTo>
                      <a:pt x="271" y="12524"/>
                    </a:lnTo>
                    <a:lnTo>
                      <a:pt x="146" y="12793"/>
                    </a:lnTo>
                    <a:lnTo>
                      <a:pt x="79" y="12962"/>
                    </a:lnTo>
                    <a:lnTo>
                      <a:pt x="33" y="13146"/>
                    </a:lnTo>
                    <a:lnTo>
                      <a:pt x="11" y="13386"/>
                    </a:lnTo>
                    <a:lnTo>
                      <a:pt x="11" y="13641"/>
                    </a:lnTo>
                    <a:lnTo>
                      <a:pt x="33" y="13881"/>
                    </a:lnTo>
                    <a:lnTo>
                      <a:pt x="101" y="14150"/>
                    </a:lnTo>
                    <a:lnTo>
                      <a:pt x="192" y="14404"/>
                    </a:lnTo>
                    <a:lnTo>
                      <a:pt x="293" y="14645"/>
                    </a:lnTo>
                    <a:lnTo>
                      <a:pt x="451" y="14857"/>
                    </a:lnTo>
                    <a:lnTo>
                      <a:pt x="621" y="15054"/>
                    </a:lnTo>
                    <a:lnTo>
                      <a:pt x="734" y="15125"/>
                    </a:lnTo>
                    <a:lnTo>
                      <a:pt x="835" y="15210"/>
                    </a:lnTo>
                    <a:lnTo>
                      <a:pt x="948" y="15267"/>
                    </a:lnTo>
                    <a:lnTo>
                      <a:pt x="1084" y="15323"/>
                    </a:lnTo>
                    <a:lnTo>
                      <a:pt x="1208" y="15351"/>
                    </a:lnTo>
                    <a:lnTo>
                      <a:pt x="1355" y="15380"/>
                    </a:lnTo>
                    <a:lnTo>
                      <a:pt x="1513" y="15380"/>
                    </a:lnTo>
                    <a:lnTo>
                      <a:pt x="1683" y="15380"/>
                    </a:lnTo>
                    <a:lnTo>
                      <a:pt x="1864" y="15351"/>
                    </a:lnTo>
                    <a:lnTo>
                      <a:pt x="2033" y="15323"/>
                    </a:lnTo>
                    <a:lnTo>
                      <a:pt x="2225" y="15238"/>
                    </a:lnTo>
                    <a:lnTo>
                      <a:pt x="2428" y="15153"/>
                    </a:lnTo>
                    <a:lnTo>
                      <a:pt x="2745" y="15026"/>
                    </a:lnTo>
                    <a:lnTo>
                      <a:pt x="3005" y="14913"/>
                    </a:lnTo>
                    <a:lnTo>
                      <a:pt x="3264" y="14828"/>
                    </a:lnTo>
                    <a:lnTo>
                      <a:pt x="3513" y="14800"/>
                    </a:lnTo>
                    <a:lnTo>
                      <a:pt x="3615" y="14828"/>
                    </a:lnTo>
                    <a:lnTo>
                      <a:pt x="3728" y="14857"/>
                    </a:lnTo>
                    <a:lnTo>
                      <a:pt x="3807" y="14913"/>
                    </a:lnTo>
                    <a:lnTo>
                      <a:pt x="3920" y="14998"/>
                    </a:lnTo>
                    <a:lnTo>
                      <a:pt x="4010" y="15097"/>
                    </a:lnTo>
                    <a:lnTo>
                      <a:pt x="4089" y="15238"/>
                    </a:lnTo>
                    <a:lnTo>
                      <a:pt x="4179" y="15408"/>
                    </a:lnTo>
                    <a:lnTo>
                      <a:pt x="4247" y="15620"/>
                    </a:lnTo>
                    <a:lnTo>
                      <a:pt x="4326" y="15860"/>
                    </a:lnTo>
                    <a:lnTo>
                      <a:pt x="4394" y="16129"/>
                    </a:lnTo>
                    <a:lnTo>
                      <a:pt x="4439" y="16440"/>
                    </a:lnTo>
                    <a:lnTo>
                      <a:pt x="4507" y="16737"/>
                    </a:lnTo>
                    <a:lnTo>
                      <a:pt x="4552" y="17090"/>
                    </a:lnTo>
                    <a:lnTo>
                      <a:pt x="4575" y="17443"/>
                    </a:lnTo>
                    <a:lnTo>
                      <a:pt x="4586" y="17825"/>
                    </a:lnTo>
                    <a:lnTo>
                      <a:pt x="4586" y="18193"/>
                    </a:lnTo>
                    <a:lnTo>
                      <a:pt x="4586" y="18574"/>
                    </a:lnTo>
                    <a:lnTo>
                      <a:pt x="4586" y="18984"/>
                    </a:lnTo>
                    <a:lnTo>
                      <a:pt x="4552" y="19366"/>
                    </a:lnTo>
                    <a:lnTo>
                      <a:pt x="4507" y="19748"/>
                    </a:lnTo>
                    <a:lnTo>
                      <a:pt x="4462" y="20129"/>
                    </a:lnTo>
                    <a:lnTo>
                      <a:pt x="4371" y="20483"/>
                    </a:lnTo>
                    <a:lnTo>
                      <a:pt x="4292" y="20836"/>
                    </a:lnTo>
                    <a:lnTo>
                      <a:pt x="4202" y="21161"/>
                    </a:lnTo>
                    <a:lnTo>
                      <a:pt x="4744" y="21161"/>
                    </a:lnTo>
                    <a:lnTo>
                      <a:pt x="5264" y="21161"/>
                    </a:lnTo>
                    <a:lnTo>
                      <a:pt x="5784" y="21161"/>
                    </a:lnTo>
                    <a:lnTo>
                      <a:pt x="6235" y="21161"/>
                    </a:lnTo>
                    <a:lnTo>
                      <a:pt x="6676" y="21161"/>
                    </a:lnTo>
                    <a:lnTo>
                      <a:pt x="7060" y="21161"/>
                    </a:lnTo>
                    <a:lnTo>
                      <a:pt x="7410" y="21161"/>
                    </a:lnTo>
                    <a:lnTo>
                      <a:pt x="7670" y="21161"/>
                    </a:lnTo>
                    <a:lnTo>
                      <a:pt x="8020" y="21020"/>
                    </a:lnTo>
                    <a:lnTo>
                      <a:pt x="8303" y="20893"/>
                    </a:lnTo>
                    <a:lnTo>
                      <a:pt x="8563" y="20695"/>
                    </a:lnTo>
                    <a:lnTo>
                      <a:pt x="8800" y="20511"/>
                    </a:lnTo>
                    <a:lnTo>
                      <a:pt x="8969" y="20285"/>
                    </a:lnTo>
                    <a:lnTo>
                      <a:pt x="9150" y="20045"/>
                    </a:lnTo>
                    <a:lnTo>
                      <a:pt x="9252" y="19804"/>
                    </a:lnTo>
                    <a:lnTo>
                      <a:pt x="9342" y="19550"/>
                    </a:lnTo>
                    <a:lnTo>
                      <a:pt x="9410" y="19281"/>
                    </a:lnTo>
                    <a:lnTo>
                      <a:pt x="9433" y="19013"/>
                    </a:lnTo>
                    <a:lnTo>
                      <a:pt x="9433" y="18744"/>
                    </a:lnTo>
                    <a:lnTo>
                      <a:pt x="9387" y="18504"/>
                    </a:lnTo>
                    <a:lnTo>
                      <a:pt x="9320" y="18221"/>
                    </a:lnTo>
                    <a:lnTo>
                      <a:pt x="9207" y="17981"/>
                    </a:lnTo>
                    <a:lnTo>
                      <a:pt x="9105" y="17740"/>
                    </a:lnTo>
                    <a:lnTo>
                      <a:pt x="8924" y="17514"/>
                    </a:lnTo>
                    <a:lnTo>
                      <a:pt x="8777" y="17274"/>
                    </a:lnTo>
                    <a:lnTo>
                      <a:pt x="8642" y="17034"/>
                    </a:lnTo>
                    <a:lnTo>
                      <a:pt x="8563" y="16765"/>
                    </a:lnTo>
                    <a:lnTo>
                      <a:pt x="8472" y="16468"/>
                    </a:lnTo>
                    <a:lnTo>
                      <a:pt x="8450" y="16157"/>
                    </a:lnTo>
                    <a:lnTo>
                      <a:pt x="8450" y="15860"/>
                    </a:lnTo>
                    <a:lnTo>
                      <a:pt x="8472" y="15563"/>
                    </a:lnTo>
                    <a:lnTo>
                      <a:pt x="8540" y="15267"/>
                    </a:lnTo>
                    <a:lnTo>
                      <a:pt x="8642" y="14998"/>
                    </a:lnTo>
                    <a:lnTo>
                      <a:pt x="8777" y="14729"/>
                    </a:lnTo>
                    <a:lnTo>
                      <a:pt x="8868" y="14616"/>
                    </a:lnTo>
                    <a:lnTo>
                      <a:pt x="8969" y="14475"/>
                    </a:lnTo>
                    <a:lnTo>
                      <a:pt x="9060" y="14376"/>
                    </a:lnTo>
                    <a:lnTo>
                      <a:pt x="9184" y="14291"/>
                    </a:lnTo>
                    <a:lnTo>
                      <a:pt x="9297" y="14206"/>
                    </a:lnTo>
                    <a:lnTo>
                      <a:pt x="9433" y="14121"/>
                    </a:lnTo>
                    <a:lnTo>
                      <a:pt x="9579" y="14051"/>
                    </a:lnTo>
                    <a:lnTo>
                      <a:pt x="9726" y="13994"/>
                    </a:lnTo>
                    <a:lnTo>
                      <a:pt x="9884" y="13938"/>
                    </a:lnTo>
                    <a:lnTo>
                      <a:pt x="10054" y="13909"/>
                    </a:lnTo>
                    <a:lnTo>
                      <a:pt x="10257" y="13881"/>
                    </a:lnTo>
                    <a:lnTo>
                      <a:pt x="10449" y="13881"/>
                    </a:lnTo>
                    <a:lnTo>
                      <a:pt x="10664" y="13881"/>
                    </a:lnTo>
                    <a:lnTo>
                      <a:pt x="10856" y="13909"/>
                    </a:lnTo>
                    <a:lnTo>
                      <a:pt x="11037" y="13966"/>
                    </a:lnTo>
                    <a:lnTo>
                      <a:pt x="11206" y="14023"/>
                    </a:lnTo>
                    <a:lnTo>
                      <a:pt x="11353" y="14093"/>
                    </a:lnTo>
                    <a:lnTo>
                      <a:pt x="11511" y="14178"/>
                    </a:lnTo>
                    <a:lnTo>
                      <a:pt x="11635" y="14263"/>
                    </a:lnTo>
                    <a:lnTo>
                      <a:pt x="11748" y="14376"/>
                    </a:lnTo>
                    <a:lnTo>
                      <a:pt x="11861" y="14475"/>
                    </a:lnTo>
                    <a:lnTo>
                      <a:pt x="11941" y="14616"/>
                    </a:lnTo>
                    <a:lnTo>
                      <a:pt x="12031" y="14758"/>
                    </a:lnTo>
                    <a:lnTo>
                      <a:pt x="12099" y="14885"/>
                    </a:lnTo>
                    <a:lnTo>
                      <a:pt x="12200" y="15210"/>
                    </a:lnTo>
                    <a:lnTo>
                      <a:pt x="12268" y="15507"/>
                    </a:lnTo>
                    <a:lnTo>
                      <a:pt x="12291" y="15832"/>
                    </a:lnTo>
                    <a:lnTo>
                      <a:pt x="12291" y="16157"/>
                    </a:lnTo>
                    <a:lnTo>
                      <a:pt x="12246" y="16482"/>
                    </a:lnTo>
                    <a:lnTo>
                      <a:pt x="12178" y="16807"/>
                    </a:lnTo>
                    <a:lnTo>
                      <a:pt x="12099" y="17090"/>
                    </a:lnTo>
                    <a:lnTo>
                      <a:pt x="12008" y="17330"/>
                    </a:lnTo>
                    <a:lnTo>
                      <a:pt x="11884" y="17542"/>
                    </a:lnTo>
                    <a:lnTo>
                      <a:pt x="11748" y="17712"/>
                    </a:lnTo>
                    <a:lnTo>
                      <a:pt x="11613" y="17839"/>
                    </a:lnTo>
                    <a:lnTo>
                      <a:pt x="11489" y="18037"/>
                    </a:lnTo>
                    <a:lnTo>
                      <a:pt x="11398" y="18221"/>
                    </a:lnTo>
                    <a:lnTo>
                      <a:pt x="11319" y="18447"/>
                    </a:lnTo>
                    <a:lnTo>
                      <a:pt x="11251" y="18659"/>
                    </a:lnTo>
                    <a:lnTo>
                      <a:pt x="11206" y="18900"/>
                    </a:lnTo>
                    <a:lnTo>
                      <a:pt x="11184" y="19154"/>
                    </a:lnTo>
                    <a:lnTo>
                      <a:pt x="11184" y="19423"/>
                    </a:lnTo>
                    <a:lnTo>
                      <a:pt x="11229" y="19663"/>
                    </a:lnTo>
                    <a:lnTo>
                      <a:pt x="11297" y="19903"/>
                    </a:lnTo>
                    <a:lnTo>
                      <a:pt x="11376" y="20158"/>
                    </a:lnTo>
                    <a:lnTo>
                      <a:pt x="11511" y="20398"/>
                    </a:lnTo>
                    <a:lnTo>
                      <a:pt x="11681" y="20610"/>
                    </a:lnTo>
                    <a:lnTo>
                      <a:pt x="11884" y="20808"/>
                    </a:lnTo>
                    <a:lnTo>
                      <a:pt x="12121" y="20992"/>
                    </a:lnTo>
                    <a:lnTo>
                      <a:pt x="12404" y="21161"/>
                    </a:lnTo>
                    <a:lnTo>
                      <a:pt x="12528" y="21190"/>
                    </a:lnTo>
                    <a:lnTo>
                      <a:pt x="12856" y="21274"/>
                    </a:lnTo>
                    <a:lnTo>
                      <a:pt x="13330" y="21373"/>
                    </a:lnTo>
                    <a:lnTo>
                      <a:pt x="13963" y="21486"/>
                    </a:lnTo>
                    <a:lnTo>
                      <a:pt x="14313" y="21543"/>
                    </a:lnTo>
                    <a:lnTo>
                      <a:pt x="14652" y="21571"/>
                    </a:lnTo>
                    <a:lnTo>
                      <a:pt x="15025" y="21600"/>
                    </a:lnTo>
                    <a:lnTo>
                      <a:pt x="15409" y="21600"/>
                    </a:lnTo>
                    <a:lnTo>
                      <a:pt x="15782" y="21600"/>
                    </a:lnTo>
                    <a:lnTo>
                      <a:pt x="16177" y="21571"/>
                    </a:lnTo>
                    <a:lnTo>
                      <a:pt x="16516" y="21486"/>
                    </a:lnTo>
                    <a:lnTo>
                      <a:pt x="16889" y="21402"/>
                    </a:lnTo>
                    <a:lnTo>
                      <a:pt x="16821" y="21190"/>
                    </a:lnTo>
                    <a:lnTo>
                      <a:pt x="16776" y="20935"/>
                    </a:lnTo>
                    <a:lnTo>
                      <a:pt x="16742" y="20667"/>
                    </a:lnTo>
                    <a:lnTo>
                      <a:pt x="16719" y="20370"/>
                    </a:lnTo>
                    <a:lnTo>
                      <a:pt x="16697" y="19719"/>
                    </a:lnTo>
                    <a:lnTo>
                      <a:pt x="16697" y="19013"/>
                    </a:lnTo>
                    <a:lnTo>
                      <a:pt x="16719" y="18306"/>
                    </a:lnTo>
                    <a:lnTo>
                      <a:pt x="16753" y="17599"/>
                    </a:lnTo>
                    <a:lnTo>
                      <a:pt x="16821" y="16949"/>
                    </a:lnTo>
                    <a:lnTo>
                      <a:pt x="16889" y="16383"/>
                    </a:lnTo>
                    <a:lnTo>
                      <a:pt x="16934" y="16129"/>
                    </a:lnTo>
                    <a:lnTo>
                      <a:pt x="17002" y="15945"/>
                    </a:lnTo>
                    <a:lnTo>
                      <a:pt x="17081" y="15790"/>
                    </a:lnTo>
                    <a:lnTo>
                      <a:pt x="17194" y="15648"/>
                    </a:lnTo>
                    <a:lnTo>
                      <a:pt x="17318" y="15563"/>
                    </a:lnTo>
                    <a:lnTo>
                      <a:pt x="17453" y="15507"/>
                    </a:lnTo>
                    <a:lnTo>
                      <a:pt x="17600" y="15450"/>
                    </a:lnTo>
                    <a:lnTo>
                      <a:pt x="17758" y="15450"/>
                    </a:lnTo>
                    <a:lnTo>
                      <a:pt x="17905" y="15479"/>
                    </a:lnTo>
                    <a:lnTo>
                      <a:pt x="18064" y="15535"/>
                    </a:lnTo>
                    <a:lnTo>
                      <a:pt x="18233" y="15620"/>
                    </a:lnTo>
                    <a:lnTo>
                      <a:pt x="18380" y="15733"/>
                    </a:lnTo>
                    <a:lnTo>
                      <a:pt x="18561" y="15832"/>
                    </a:lnTo>
                    <a:lnTo>
                      <a:pt x="18707" y="15973"/>
                    </a:lnTo>
                    <a:lnTo>
                      <a:pt x="18866" y="16129"/>
                    </a:lnTo>
                    <a:lnTo>
                      <a:pt x="18990" y="16327"/>
                    </a:lnTo>
                    <a:lnTo>
                      <a:pt x="19125" y="16482"/>
                    </a:lnTo>
                    <a:lnTo>
                      <a:pt x="19295" y="16624"/>
                    </a:lnTo>
                    <a:lnTo>
                      <a:pt x="19464" y="16737"/>
                    </a:lnTo>
                    <a:lnTo>
                      <a:pt x="19668" y="16807"/>
                    </a:lnTo>
                    <a:lnTo>
                      <a:pt x="19860" y="16836"/>
                    </a:lnTo>
                    <a:lnTo>
                      <a:pt x="20052" y="16864"/>
                    </a:lnTo>
                    <a:lnTo>
                      <a:pt x="20266" y="16836"/>
                    </a:lnTo>
                    <a:lnTo>
                      <a:pt x="20470" y="16793"/>
                    </a:lnTo>
                    <a:lnTo>
                      <a:pt x="20662" y="16708"/>
                    </a:lnTo>
                    <a:lnTo>
                      <a:pt x="20854" y="16567"/>
                    </a:lnTo>
                    <a:lnTo>
                      <a:pt x="21035" y="16412"/>
                    </a:lnTo>
                    <a:lnTo>
                      <a:pt x="21182" y="16214"/>
                    </a:lnTo>
                    <a:lnTo>
                      <a:pt x="21340" y="16002"/>
                    </a:lnTo>
                    <a:lnTo>
                      <a:pt x="21441" y="15733"/>
                    </a:lnTo>
                    <a:lnTo>
                      <a:pt x="21532" y="15436"/>
                    </a:lnTo>
                    <a:lnTo>
                      <a:pt x="21600" y="15083"/>
                    </a:lnTo>
                    <a:lnTo>
                      <a:pt x="21600" y="14885"/>
                    </a:lnTo>
                    <a:lnTo>
                      <a:pt x="21600" y="14729"/>
                    </a:lnTo>
                    <a:lnTo>
                      <a:pt x="21600" y="14531"/>
                    </a:lnTo>
                    <a:lnTo>
                      <a:pt x="21577" y="14376"/>
                    </a:lnTo>
                    <a:lnTo>
                      <a:pt x="21532" y="14206"/>
                    </a:lnTo>
                    <a:lnTo>
                      <a:pt x="21487" y="14051"/>
                    </a:lnTo>
                    <a:lnTo>
                      <a:pt x="21419" y="13909"/>
                    </a:lnTo>
                    <a:lnTo>
                      <a:pt x="21351" y="13768"/>
                    </a:lnTo>
                    <a:lnTo>
                      <a:pt x="21204" y="13500"/>
                    </a:lnTo>
                    <a:lnTo>
                      <a:pt x="21035" y="13287"/>
                    </a:lnTo>
                    <a:lnTo>
                      <a:pt x="20809" y="13090"/>
                    </a:lnTo>
                    <a:lnTo>
                      <a:pt x="20594" y="12962"/>
                    </a:lnTo>
                    <a:lnTo>
                      <a:pt x="20357" y="12821"/>
                    </a:lnTo>
                    <a:lnTo>
                      <a:pt x="20120" y="12764"/>
                    </a:lnTo>
                    <a:lnTo>
                      <a:pt x="19882" y="12708"/>
                    </a:lnTo>
                    <a:lnTo>
                      <a:pt x="19645" y="12736"/>
                    </a:lnTo>
                    <a:lnTo>
                      <a:pt x="19430" y="12793"/>
                    </a:lnTo>
                    <a:lnTo>
                      <a:pt x="19227" y="12906"/>
                    </a:lnTo>
                    <a:lnTo>
                      <a:pt x="19148" y="12962"/>
                    </a:lnTo>
                    <a:lnTo>
                      <a:pt x="19058" y="13047"/>
                    </a:lnTo>
                    <a:lnTo>
                      <a:pt x="18990" y="13146"/>
                    </a:lnTo>
                    <a:lnTo>
                      <a:pt x="18911" y="13259"/>
                    </a:lnTo>
                    <a:lnTo>
                      <a:pt x="18775" y="13471"/>
                    </a:lnTo>
                    <a:lnTo>
                      <a:pt x="18628" y="13641"/>
                    </a:lnTo>
                    <a:lnTo>
                      <a:pt x="18470" y="13740"/>
                    </a:lnTo>
                    <a:lnTo>
                      <a:pt x="18301" y="13825"/>
                    </a:lnTo>
                    <a:lnTo>
                      <a:pt x="18143" y="13853"/>
                    </a:lnTo>
                    <a:lnTo>
                      <a:pt x="17973" y="13881"/>
                    </a:lnTo>
                    <a:lnTo>
                      <a:pt x="17804" y="13853"/>
                    </a:lnTo>
                    <a:lnTo>
                      <a:pt x="17646" y="13796"/>
                    </a:lnTo>
                    <a:lnTo>
                      <a:pt x="17499" y="13726"/>
                    </a:lnTo>
                    <a:lnTo>
                      <a:pt x="17341" y="13641"/>
                    </a:lnTo>
                    <a:lnTo>
                      <a:pt x="17216" y="13528"/>
                    </a:lnTo>
                    <a:lnTo>
                      <a:pt x="17103" y="13386"/>
                    </a:lnTo>
                    <a:lnTo>
                      <a:pt x="17024" y="13259"/>
                    </a:lnTo>
                    <a:lnTo>
                      <a:pt x="16934" y="13118"/>
                    </a:lnTo>
                    <a:lnTo>
                      <a:pt x="16889" y="12991"/>
                    </a:lnTo>
                    <a:lnTo>
                      <a:pt x="16889" y="12849"/>
                    </a:lnTo>
                    <a:lnTo>
                      <a:pt x="16889" y="12383"/>
                    </a:lnTo>
                    <a:lnTo>
                      <a:pt x="16889" y="11662"/>
                    </a:lnTo>
                    <a:lnTo>
                      <a:pt x="16889" y="10701"/>
                    </a:lnTo>
                    <a:lnTo>
                      <a:pt x="16889" y="9640"/>
                    </a:lnTo>
                    <a:lnTo>
                      <a:pt x="16889" y="8566"/>
                    </a:lnTo>
                    <a:lnTo>
                      <a:pt x="16889" y="7478"/>
                    </a:lnTo>
                    <a:lnTo>
                      <a:pt x="16889" y="6502"/>
                    </a:lnTo>
                    <a:lnTo>
                      <a:pt x="16889" y="5739"/>
                    </a:lnTo>
                    <a:lnTo>
                      <a:pt x="16674" y="5894"/>
                    </a:lnTo>
                    <a:lnTo>
                      <a:pt x="16414" y="6036"/>
                    </a:lnTo>
                    <a:lnTo>
                      <a:pt x="16154" y="6177"/>
                    </a:lnTo>
                    <a:lnTo>
                      <a:pt x="15849" y="6248"/>
                    </a:lnTo>
                    <a:lnTo>
                      <a:pt x="15544" y="6304"/>
                    </a:lnTo>
                    <a:lnTo>
                      <a:pt x="15217" y="6332"/>
                    </a:lnTo>
                    <a:lnTo>
                      <a:pt x="14866" y="6361"/>
                    </a:lnTo>
                    <a:lnTo>
                      <a:pt x="14550" y="6361"/>
                    </a:lnTo>
                    <a:lnTo>
                      <a:pt x="14200" y="6332"/>
                    </a:lnTo>
                    <a:lnTo>
                      <a:pt x="13850" y="6276"/>
                    </a:lnTo>
                    <a:lnTo>
                      <a:pt x="13522" y="6219"/>
                    </a:lnTo>
                    <a:lnTo>
                      <a:pt x="13206" y="6149"/>
                    </a:lnTo>
                    <a:lnTo>
                      <a:pt x="12901" y="6064"/>
                    </a:lnTo>
                    <a:lnTo>
                      <a:pt x="12618" y="5951"/>
                    </a:lnTo>
                    <a:lnTo>
                      <a:pt x="12358" y="5838"/>
                    </a:lnTo>
                    <a:lnTo>
                      <a:pt x="12121" y="5739"/>
                    </a:lnTo>
                    <a:lnTo>
                      <a:pt x="11941" y="5626"/>
                    </a:lnTo>
                    <a:lnTo>
                      <a:pt x="11794" y="5513"/>
                    </a:lnTo>
                    <a:lnTo>
                      <a:pt x="11658" y="5414"/>
                    </a:lnTo>
                    <a:lnTo>
                      <a:pt x="11556" y="5301"/>
                    </a:lnTo>
                    <a:lnTo>
                      <a:pt x="11466" y="5187"/>
                    </a:lnTo>
                    <a:lnTo>
                      <a:pt x="11398" y="5089"/>
                    </a:lnTo>
                    <a:lnTo>
                      <a:pt x="11376" y="4947"/>
                    </a:lnTo>
                    <a:lnTo>
                      <a:pt x="11353" y="4834"/>
                    </a:lnTo>
                    <a:lnTo>
                      <a:pt x="11353" y="4707"/>
                    </a:lnTo>
                    <a:lnTo>
                      <a:pt x="11376" y="4565"/>
                    </a:lnTo>
                    <a:lnTo>
                      <a:pt x="11443" y="4410"/>
                    </a:lnTo>
                    <a:lnTo>
                      <a:pt x="11511" y="4240"/>
                    </a:lnTo>
                    <a:lnTo>
                      <a:pt x="11703" y="3887"/>
                    </a:lnTo>
                    <a:lnTo>
                      <a:pt x="11986" y="3505"/>
                    </a:lnTo>
                    <a:lnTo>
                      <a:pt x="12144" y="3265"/>
                    </a:lnTo>
                    <a:lnTo>
                      <a:pt x="12246" y="3025"/>
                    </a:lnTo>
                    <a:lnTo>
                      <a:pt x="12336" y="2756"/>
                    </a:lnTo>
                    <a:lnTo>
                      <a:pt x="12404" y="2445"/>
                    </a:lnTo>
                    <a:lnTo>
                      <a:pt x="12438" y="2176"/>
                    </a:lnTo>
                    <a:lnTo>
                      <a:pt x="12438" y="1880"/>
                    </a:lnTo>
                    <a:lnTo>
                      <a:pt x="12404" y="1583"/>
                    </a:lnTo>
                    <a:lnTo>
                      <a:pt x="12336" y="1314"/>
                    </a:lnTo>
                    <a:lnTo>
                      <a:pt x="12246" y="1046"/>
                    </a:lnTo>
                    <a:lnTo>
                      <a:pt x="12099" y="791"/>
                    </a:lnTo>
                    <a:lnTo>
                      <a:pt x="12008" y="692"/>
                    </a:lnTo>
                    <a:lnTo>
                      <a:pt x="11918" y="579"/>
                    </a:lnTo>
                    <a:lnTo>
                      <a:pt x="11816" y="466"/>
                    </a:lnTo>
                    <a:lnTo>
                      <a:pt x="11703" y="381"/>
                    </a:lnTo>
                    <a:lnTo>
                      <a:pt x="11579" y="310"/>
                    </a:lnTo>
                    <a:lnTo>
                      <a:pt x="11443" y="226"/>
                    </a:lnTo>
                    <a:lnTo>
                      <a:pt x="11297" y="169"/>
                    </a:lnTo>
                    <a:lnTo>
                      <a:pt x="11138" y="113"/>
                    </a:lnTo>
                    <a:lnTo>
                      <a:pt x="10969" y="56"/>
                    </a:lnTo>
                    <a:lnTo>
                      <a:pt x="10800" y="28"/>
                    </a:lnTo>
                    <a:lnTo>
                      <a:pt x="10619" y="28"/>
                    </a:lnTo>
                    <a:lnTo>
                      <a:pt x="10404" y="28"/>
                    </a:lnTo>
                    <a:lnTo>
                      <a:pt x="10257" y="28"/>
                    </a:lnTo>
                    <a:lnTo>
                      <a:pt x="10076" y="56"/>
                    </a:lnTo>
                    <a:lnTo>
                      <a:pt x="9952" y="84"/>
                    </a:lnTo>
                    <a:lnTo>
                      <a:pt x="9794" y="141"/>
                    </a:lnTo>
                    <a:lnTo>
                      <a:pt x="9692" y="226"/>
                    </a:lnTo>
                    <a:lnTo>
                      <a:pt x="9557" y="282"/>
                    </a:lnTo>
                    <a:lnTo>
                      <a:pt x="9455" y="381"/>
                    </a:lnTo>
                    <a:lnTo>
                      <a:pt x="9365" y="466"/>
                    </a:lnTo>
                    <a:lnTo>
                      <a:pt x="9274" y="579"/>
                    </a:lnTo>
                    <a:lnTo>
                      <a:pt x="9184" y="692"/>
                    </a:lnTo>
                    <a:lnTo>
                      <a:pt x="9128" y="791"/>
                    </a:lnTo>
                    <a:lnTo>
                      <a:pt x="9060" y="932"/>
                    </a:lnTo>
                    <a:lnTo>
                      <a:pt x="8969" y="1201"/>
                    </a:lnTo>
                    <a:lnTo>
                      <a:pt x="8913" y="1498"/>
                    </a:lnTo>
                    <a:lnTo>
                      <a:pt x="8890" y="1795"/>
                    </a:lnTo>
                    <a:lnTo>
                      <a:pt x="8890" y="2120"/>
                    </a:lnTo>
                    <a:lnTo>
                      <a:pt x="8913" y="2445"/>
                    </a:lnTo>
                    <a:lnTo>
                      <a:pt x="8969" y="2756"/>
                    </a:lnTo>
                    <a:lnTo>
                      <a:pt x="9060" y="3081"/>
                    </a:lnTo>
                    <a:lnTo>
                      <a:pt x="9173" y="3378"/>
                    </a:lnTo>
                    <a:lnTo>
                      <a:pt x="9297" y="3647"/>
                    </a:lnTo>
                    <a:lnTo>
                      <a:pt x="9466" y="3887"/>
                    </a:lnTo>
                    <a:lnTo>
                      <a:pt x="9579" y="4085"/>
                    </a:lnTo>
                    <a:lnTo>
                      <a:pt x="9670" y="4269"/>
                    </a:lnTo>
                    <a:lnTo>
                      <a:pt x="9726" y="4467"/>
                    </a:lnTo>
                    <a:lnTo>
                      <a:pt x="9771" y="4650"/>
                    </a:lnTo>
                    <a:lnTo>
                      <a:pt x="9771" y="4834"/>
                    </a:lnTo>
                    <a:lnTo>
                      <a:pt x="9749" y="5032"/>
                    </a:lnTo>
                    <a:lnTo>
                      <a:pt x="9715" y="5216"/>
                    </a:lnTo>
                    <a:lnTo>
                      <a:pt x="9625" y="5385"/>
                    </a:lnTo>
                    <a:lnTo>
                      <a:pt x="9534" y="5513"/>
                    </a:lnTo>
                    <a:lnTo>
                      <a:pt x="9410" y="5626"/>
                    </a:lnTo>
                    <a:lnTo>
                      <a:pt x="9229" y="5710"/>
                    </a:lnTo>
                    <a:lnTo>
                      <a:pt x="9060" y="5767"/>
                    </a:lnTo>
                    <a:lnTo>
                      <a:pt x="8845" y="5767"/>
                    </a:lnTo>
                    <a:lnTo>
                      <a:pt x="8585" y="5739"/>
                    </a:lnTo>
                    <a:lnTo>
                      <a:pt x="8325" y="5654"/>
                    </a:lnTo>
                    <a:lnTo>
                      <a:pt x="8020" y="5513"/>
                    </a:lnTo>
                    <a:lnTo>
                      <a:pt x="7840" y="5442"/>
                    </a:lnTo>
                    <a:lnTo>
                      <a:pt x="7648" y="5385"/>
                    </a:lnTo>
                    <a:lnTo>
                      <a:pt x="7433" y="5329"/>
                    </a:lnTo>
                    <a:lnTo>
                      <a:pt x="7241" y="5301"/>
                    </a:lnTo>
                    <a:lnTo>
                      <a:pt x="6755" y="5301"/>
                    </a:lnTo>
                    <a:lnTo>
                      <a:pt x="6281" y="5329"/>
                    </a:lnTo>
                    <a:lnTo>
                      <a:pt x="5784" y="5385"/>
                    </a:lnTo>
                    <a:lnTo>
                      <a:pt x="5264" y="5498"/>
                    </a:lnTo>
                    <a:lnTo>
                      <a:pt x="4744" y="5597"/>
                    </a:lnTo>
                    <a:lnTo>
                      <a:pt x="4247" y="5739"/>
                    </a:lnTo>
                    <a:lnTo>
                      <a:pt x="4202" y="5894"/>
                    </a:lnTo>
                    <a:lnTo>
                      <a:pt x="4202" y="6191"/>
                    </a:lnTo>
                    <a:lnTo>
                      <a:pt x="4202" y="6545"/>
                    </a:lnTo>
                    <a:lnTo>
                      <a:pt x="4225" y="6954"/>
                    </a:lnTo>
                    <a:lnTo>
                      <a:pt x="4315" y="7930"/>
                    </a:lnTo>
                    <a:lnTo>
                      <a:pt x="4394" y="9018"/>
                    </a:lnTo>
                    <a:lnTo>
                      <a:pt x="4439" y="9570"/>
                    </a:lnTo>
                    <a:lnTo>
                      <a:pt x="4462" y="10107"/>
                    </a:lnTo>
                    <a:lnTo>
                      <a:pt x="4484" y="10630"/>
                    </a:lnTo>
                    <a:lnTo>
                      <a:pt x="4507" y="11082"/>
                    </a:lnTo>
                    <a:lnTo>
                      <a:pt x="4484" y="11520"/>
                    </a:lnTo>
                    <a:lnTo>
                      <a:pt x="4439" y="11874"/>
                    </a:lnTo>
                    <a:lnTo>
                      <a:pt x="4394" y="12029"/>
                    </a:lnTo>
                    <a:lnTo>
                      <a:pt x="4349" y="12171"/>
                    </a:lnTo>
                    <a:lnTo>
                      <a:pt x="4315" y="12284"/>
                    </a:lnTo>
                    <a:lnTo>
                      <a:pt x="4247" y="1235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7EF5">
                      <a:gamma/>
                      <a:tint val="45490"/>
                      <a:invGamma/>
                    </a:srgbClr>
                  </a:gs>
                  <a:gs pos="100000">
                    <a:srgbClr val="717EF5"/>
                  </a:gs>
                </a:gsLst>
                <a:lin ang="54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  <p:sp>
            <p:nvSpPr>
              <p:cNvPr id="60" name="Puzzle4"/>
              <p:cNvSpPr>
                <a:spLocks noEditPoints="1" noChangeArrowheads="1"/>
              </p:cNvSpPr>
              <p:nvPr/>
            </p:nvSpPr>
            <p:spPr bwMode="gray">
              <a:xfrm>
                <a:off x="2192" y="1719"/>
                <a:ext cx="1072" cy="1763"/>
              </a:xfrm>
              <a:custGeom>
                <a:avLst/>
                <a:gdLst>
                  <a:gd name="T0" fmla="*/ 8307 w 21600"/>
                  <a:gd name="T1" fmla="*/ 11593 h 21600"/>
                  <a:gd name="T2" fmla="*/ 453 w 21600"/>
                  <a:gd name="T3" fmla="*/ 16938 h 21600"/>
                  <a:gd name="T4" fmla="*/ 11500 w 21600"/>
                  <a:gd name="T5" fmla="*/ 21600 h 21600"/>
                  <a:gd name="T6" fmla="*/ 20920 w 21600"/>
                  <a:gd name="T7" fmla="*/ 16751 h 21600"/>
                  <a:gd name="T8" fmla="*/ 13972 w 21600"/>
                  <a:gd name="T9" fmla="*/ 10888 h 21600"/>
                  <a:gd name="T10" fmla="*/ 21033 w 21600"/>
                  <a:gd name="T11" fmla="*/ 4716 h 21600"/>
                  <a:gd name="T12" fmla="*/ 11102 w 21600"/>
                  <a:gd name="T13" fmla="*/ 11 h 21600"/>
                  <a:gd name="T14" fmla="*/ 453 w 21600"/>
                  <a:gd name="T15" fmla="*/ 4716 h 21600"/>
                  <a:gd name="T16" fmla="*/ 2076 w 21600"/>
                  <a:gd name="T17" fmla="*/ 5664 h 21600"/>
                  <a:gd name="T18" fmla="*/ 20203 w 21600"/>
                  <a:gd name="T19" fmla="*/ 1598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3813" y="10590"/>
                    </a:moveTo>
                    <a:lnTo>
                      <a:pt x="3927" y="10513"/>
                    </a:lnTo>
                    <a:lnTo>
                      <a:pt x="4078" y="10425"/>
                    </a:lnTo>
                    <a:lnTo>
                      <a:pt x="4210" y="10359"/>
                    </a:lnTo>
                    <a:lnTo>
                      <a:pt x="4361" y="10315"/>
                    </a:lnTo>
                    <a:lnTo>
                      <a:pt x="4682" y="10237"/>
                    </a:lnTo>
                    <a:lnTo>
                      <a:pt x="5041" y="10193"/>
                    </a:lnTo>
                    <a:lnTo>
                      <a:pt x="5456" y="10171"/>
                    </a:lnTo>
                    <a:lnTo>
                      <a:pt x="5853" y="10193"/>
                    </a:lnTo>
                    <a:lnTo>
                      <a:pt x="6249" y="10260"/>
                    </a:lnTo>
                    <a:lnTo>
                      <a:pt x="6646" y="10337"/>
                    </a:lnTo>
                    <a:lnTo>
                      <a:pt x="7004" y="10469"/>
                    </a:lnTo>
                    <a:lnTo>
                      <a:pt x="7363" y="10612"/>
                    </a:lnTo>
                    <a:lnTo>
                      <a:pt x="7665" y="10788"/>
                    </a:lnTo>
                    <a:lnTo>
                      <a:pt x="7911" y="10998"/>
                    </a:lnTo>
                    <a:lnTo>
                      <a:pt x="8024" y="11097"/>
                    </a:lnTo>
                    <a:lnTo>
                      <a:pt x="8137" y="11207"/>
                    </a:lnTo>
                    <a:lnTo>
                      <a:pt x="8194" y="11340"/>
                    </a:lnTo>
                    <a:lnTo>
                      <a:pt x="8269" y="11461"/>
                    </a:lnTo>
                    <a:lnTo>
                      <a:pt x="8307" y="11593"/>
                    </a:lnTo>
                    <a:lnTo>
                      <a:pt x="8307" y="11714"/>
                    </a:lnTo>
                    <a:lnTo>
                      <a:pt x="8307" y="11868"/>
                    </a:lnTo>
                    <a:lnTo>
                      <a:pt x="8307" y="12012"/>
                    </a:lnTo>
                    <a:lnTo>
                      <a:pt x="8194" y="12265"/>
                    </a:lnTo>
                    <a:lnTo>
                      <a:pt x="8062" y="12519"/>
                    </a:lnTo>
                    <a:lnTo>
                      <a:pt x="7873" y="12706"/>
                    </a:lnTo>
                    <a:lnTo>
                      <a:pt x="7627" y="12904"/>
                    </a:lnTo>
                    <a:lnTo>
                      <a:pt x="7363" y="13048"/>
                    </a:lnTo>
                    <a:lnTo>
                      <a:pt x="7080" y="13180"/>
                    </a:lnTo>
                    <a:lnTo>
                      <a:pt x="6759" y="13257"/>
                    </a:lnTo>
                    <a:lnTo>
                      <a:pt x="6419" y="13345"/>
                    </a:lnTo>
                    <a:lnTo>
                      <a:pt x="6098" y="13389"/>
                    </a:lnTo>
                    <a:lnTo>
                      <a:pt x="5739" y="13389"/>
                    </a:lnTo>
                    <a:lnTo>
                      <a:pt x="5418" y="13389"/>
                    </a:lnTo>
                    <a:lnTo>
                      <a:pt x="5079" y="13345"/>
                    </a:lnTo>
                    <a:lnTo>
                      <a:pt x="4758" y="13301"/>
                    </a:lnTo>
                    <a:lnTo>
                      <a:pt x="4474" y="13213"/>
                    </a:lnTo>
                    <a:lnTo>
                      <a:pt x="4172" y="13114"/>
                    </a:lnTo>
                    <a:lnTo>
                      <a:pt x="3965" y="12982"/>
                    </a:lnTo>
                    <a:lnTo>
                      <a:pt x="3738" y="12838"/>
                    </a:lnTo>
                    <a:lnTo>
                      <a:pt x="3493" y="12706"/>
                    </a:lnTo>
                    <a:lnTo>
                      <a:pt x="3228" y="12607"/>
                    </a:lnTo>
                    <a:lnTo>
                      <a:pt x="2945" y="12519"/>
                    </a:lnTo>
                    <a:lnTo>
                      <a:pt x="2700" y="12431"/>
                    </a:lnTo>
                    <a:lnTo>
                      <a:pt x="2397" y="12375"/>
                    </a:lnTo>
                    <a:lnTo>
                      <a:pt x="2152" y="12331"/>
                    </a:lnTo>
                    <a:lnTo>
                      <a:pt x="1888" y="12309"/>
                    </a:lnTo>
                    <a:lnTo>
                      <a:pt x="1642" y="12309"/>
                    </a:lnTo>
                    <a:lnTo>
                      <a:pt x="1397" y="12331"/>
                    </a:lnTo>
                    <a:lnTo>
                      <a:pt x="1170" y="12397"/>
                    </a:lnTo>
                    <a:lnTo>
                      <a:pt x="962" y="12453"/>
                    </a:lnTo>
                    <a:lnTo>
                      <a:pt x="774" y="12563"/>
                    </a:lnTo>
                    <a:lnTo>
                      <a:pt x="623" y="12684"/>
                    </a:lnTo>
                    <a:lnTo>
                      <a:pt x="528" y="12838"/>
                    </a:lnTo>
                    <a:lnTo>
                      <a:pt x="453" y="13026"/>
                    </a:lnTo>
                    <a:lnTo>
                      <a:pt x="339" y="13477"/>
                    </a:lnTo>
                    <a:lnTo>
                      <a:pt x="226" y="13984"/>
                    </a:lnTo>
                    <a:lnTo>
                      <a:pt x="151" y="14535"/>
                    </a:lnTo>
                    <a:lnTo>
                      <a:pt x="113" y="15075"/>
                    </a:lnTo>
                    <a:lnTo>
                      <a:pt x="113" y="15626"/>
                    </a:lnTo>
                    <a:lnTo>
                      <a:pt x="151" y="16133"/>
                    </a:lnTo>
                    <a:lnTo>
                      <a:pt x="188" y="16376"/>
                    </a:lnTo>
                    <a:lnTo>
                      <a:pt x="264" y="16585"/>
                    </a:lnTo>
                    <a:lnTo>
                      <a:pt x="339" y="16773"/>
                    </a:lnTo>
                    <a:lnTo>
                      <a:pt x="453" y="16938"/>
                    </a:lnTo>
                    <a:lnTo>
                      <a:pt x="1095" y="16883"/>
                    </a:lnTo>
                    <a:lnTo>
                      <a:pt x="1963" y="16795"/>
                    </a:lnTo>
                    <a:lnTo>
                      <a:pt x="2945" y="16751"/>
                    </a:lnTo>
                    <a:lnTo>
                      <a:pt x="3965" y="16706"/>
                    </a:lnTo>
                    <a:lnTo>
                      <a:pt x="5022" y="16684"/>
                    </a:lnTo>
                    <a:lnTo>
                      <a:pt x="5947" y="16684"/>
                    </a:lnTo>
                    <a:lnTo>
                      <a:pt x="6759" y="16706"/>
                    </a:lnTo>
                    <a:lnTo>
                      <a:pt x="7363" y="16751"/>
                    </a:lnTo>
                    <a:lnTo>
                      <a:pt x="7948" y="16839"/>
                    </a:lnTo>
                    <a:lnTo>
                      <a:pt x="8458" y="16916"/>
                    </a:lnTo>
                    <a:lnTo>
                      <a:pt x="8893" y="17026"/>
                    </a:lnTo>
                    <a:lnTo>
                      <a:pt x="9289" y="17158"/>
                    </a:lnTo>
                    <a:lnTo>
                      <a:pt x="9572" y="17280"/>
                    </a:lnTo>
                    <a:lnTo>
                      <a:pt x="9799" y="17412"/>
                    </a:lnTo>
                    <a:lnTo>
                      <a:pt x="9969" y="17555"/>
                    </a:lnTo>
                    <a:lnTo>
                      <a:pt x="10120" y="17687"/>
                    </a:lnTo>
                    <a:lnTo>
                      <a:pt x="10158" y="17831"/>
                    </a:lnTo>
                    <a:lnTo>
                      <a:pt x="10195" y="17974"/>
                    </a:lnTo>
                    <a:lnTo>
                      <a:pt x="10158" y="18128"/>
                    </a:lnTo>
                    <a:lnTo>
                      <a:pt x="10082" y="18271"/>
                    </a:lnTo>
                    <a:lnTo>
                      <a:pt x="9969" y="18426"/>
                    </a:lnTo>
                    <a:lnTo>
                      <a:pt x="9837" y="18569"/>
                    </a:lnTo>
                    <a:lnTo>
                      <a:pt x="9648" y="18701"/>
                    </a:lnTo>
                    <a:lnTo>
                      <a:pt x="9440" y="18822"/>
                    </a:lnTo>
                    <a:lnTo>
                      <a:pt x="9213" y="18999"/>
                    </a:lnTo>
                    <a:lnTo>
                      <a:pt x="9044" y="19186"/>
                    </a:lnTo>
                    <a:lnTo>
                      <a:pt x="8893" y="19395"/>
                    </a:lnTo>
                    <a:lnTo>
                      <a:pt x="8817" y="19627"/>
                    </a:lnTo>
                    <a:lnTo>
                      <a:pt x="8779" y="19858"/>
                    </a:lnTo>
                    <a:lnTo>
                      <a:pt x="8779" y="20112"/>
                    </a:lnTo>
                    <a:lnTo>
                      <a:pt x="8855" y="20354"/>
                    </a:lnTo>
                    <a:lnTo>
                      <a:pt x="8968" y="20586"/>
                    </a:lnTo>
                    <a:lnTo>
                      <a:pt x="9138" y="20817"/>
                    </a:lnTo>
                    <a:lnTo>
                      <a:pt x="9365" y="21026"/>
                    </a:lnTo>
                    <a:lnTo>
                      <a:pt x="9610" y="21192"/>
                    </a:lnTo>
                    <a:lnTo>
                      <a:pt x="9950" y="21368"/>
                    </a:lnTo>
                    <a:lnTo>
                      <a:pt x="10120" y="21445"/>
                    </a:lnTo>
                    <a:lnTo>
                      <a:pt x="10346" y="21511"/>
                    </a:lnTo>
                    <a:lnTo>
                      <a:pt x="10516" y="21555"/>
                    </a:lnTo>
                    <a:lnTo>
                      <a:pt x="10743" y="21600"/>
                    </a:lnTo>
                    <a:lnTo>
                      <a:pt x="10988" y="21644"/>
                    </a:lnTo>
                    <a:lnTo>
                      <a:pt x="11215" y="21666"/>
                    </a:lnTo>
                    <a:lnTo>
                      <a:pt x="11498" y="21666"/>
                    </a:lnTo>
                    <a:lnTo>
                      <a:pt x="11762" y="21666"/>
                    </a:lnTo>
                    <a:lnTo>
                      <a:pt x="12253" y="21644"/>
                    </a:lnTo>
                    <a:lnTo>
                      <a:pt x="12763" y="21577"/>
                    </a:lnTo>
                    <a:lnTo>
                      <a:pt x="13197" y="21467"/>
                    </a:lnTo>
                    <a:lnTo>
                      <a:pt x="13556" y="21346"/>
                    </a:lnTo>
                    <a:lnTo>
                      <a:pt x="13896" y="21192"/>
                    </a:lnTo>
                    <a:lnTo>
                      <a:pt x="14179" y="21026"/>
                    </a:lnTo>
                    <a:lnTo>
                      <a:pt x="14444" y="20839"/>
                    </a:lnTo>
                    <a:lnTo>
                      <a:pt x="14576" y="20641"/>
                    </a:lnTo>
                    <a:lnTo>
                      <a:pt x="14727" y="20431"/>
                    </a:lnTo>
                    <a:lnTo>
                      <a:pt x="14765" y="20200"/>
                    </a:lnTo>
                    <a:lnTo>
                      <a:pt x="14802" y="19991"/>
                    </a:lnTo>
                    <a:lnTo>
                      <a:pt x="14727" y="19759"/>
                    </a:lnTo>
                    <a:lnTo>
                      <a:pt x="14613" y="19550"/>
                    </a:lnTo>
                    <a:lnTo>
                      <a:pt x="14444" y="19307"/>
                    </a:lnTo>
                    <a:lnTo>
                      <a:pt x="14217" y="19098"/>
                    </a:lnTo>
                    <a:lnTo>
                      <a:pt x="13934" y="18911"/>
                    </a:lnTo>
                    <a:lnTo>
                      <a:pt x="13669" y="18745"/>
                    </a:lnTo>
                    <a:lnTo>
                      <a:pt x="13462" y="18547"/>
                    </a:lnTo>
                    <a:lnTo>
                      <a:pt x="13311" y="18337"/>
                    </a:lnTo>
                    <a:lnTo>
                      <a:pt x="13197" y="18150"/>
                    </a:lnTo>
                    <a:lnTo>
                      <a:pt x="13122" y="17941"/>
                    </a:lnTo>
                    <a:lnTo>
                      <a:pt x="13122" y="17720"/>
                    </a:lnTo>
                    <a:lnTo>
                      <a:pt x="13122" y="17533"/>
                    </a:lnTo>
                    <a:lnTo>
                      <a:pt x="13197" y="17346"/>
                    </a:lnTo>
                    <a:lnTo>
                      <a:pt x="13273" y="17158"/>
                    </a:lnTo>
                    <a:lnTo>
                      <a:pt x="13386" y="16982"/>
                    </a:lnTo>
                    <a:lnTo>
                      <a:pt x="13537" y="16839"/>
                    </a:lnTo>
                    <a:lnTo>
                      <a:pt x="13707" y="16706"/>
                    </a:lnTo>
                    <a:lnTo>
                      <a:pt x="13896" y="16607"/>
                    </a:lnTo>
                    <a:lnTo>
                      <a:pt x="14104" y="16519"/>
                    </a:lnTo>
                    <a:lnTo>
                      <a:pt x="14330" y="16453"/>
                    </a:lnTo>
                    <a:lnTo>
                      <a:pt x="14538" y="16431"/>
                    </a:lnTo>
                    <a:lnTo>
                      <a:pt x="14897" y="16453"/>
                    </a:lnTo>
                    <a:lnTo>
                      <a:pt x="15406" y="16497"/>
                    </a:lnTo>
                    <a:lnTo>
                      <a:pt x="16105" y="16541"/>
                    </a:lnTo>
                    <a:lnTo>
                      <a:pt x="16898" y="16607"/>
                    </a:lnTo>
                    <a:lnTo>
                      <a:pt x="17804" y="16651"/>
                    </a:lnTo>
                    <a:lnTo>
                      <a:pt x="18786" y="16684"/>
                    </a:lnTo>
                    <a:lnTo>
                      <a:pt x="19844" y="16728"/>
                    </a:lnTo>
                    <a:lnTo>
                      <a:pt x="20920" y="16751"/>
                    </a:lnTo>
                    <a:lnTo>
                      <a:pt x="21109" y="16497"/>
                    </a:lnTo>
                    <a:lnTo>
                      <a:pt x="21241" y="16222"/>
                    </a:lnTo>
                    <a:lnTo>
                      <a:pt x="21392" y="15946"/>
                    </a:lnTo>
                    <a:lnTo>
                      <a:pt x="21467" y="15648"/>
                    </a:lnTo>
                    <a:lnTo>
                      <a:pt x="21543" y="15351"/>
                    </a:lnTo>
                    <a:lnTo>
                      <a:pt x="21618" y="15042"/>
                    </a:lnTo>
                    <a:lnTo>
                      <a:pt x="21618" y="14745"/>
                    </a:lnTo>
                    <a:lnTo>
                      <a:pt x="21618" y="14447"/>
                    </a:lnTo>
                    <a:lnTo>
                      <a:pt x="21618" y="14150"/>
                    </a:lnTo>
                    <a:lnTo>
                      <a:pt x="21581" y="13852"/>
                    </a:lnTo>
                    <a:lnTo>
                      <a:pt x="21505" y="13577"/>
                    </a:lnTo>
                    <a:lnTo>
                      <a:pt x="21430" y="13301"/>
                    </a:lnTo>
                    <a:lnTo>
                      <a:pt x="21354" y="13048"/>
                    </a:lnTo>
                    <a:lnTo>
                      <a:pt x="21241" y="12816"/>
                    </a:lnTo>
                    <a:lnTo>
                      <a:pt x="21146" y="12607"/>
                    </a:lnTo>
                    <a:lnTo>
                      <a:pt x="21033" y="12431"/>
                    </a:lnTo>
                    <a:lnTo>
                      <a:pt x="20920" y="12265"/>
                    </a:lnTo>
                    <a:lnTo>
                      <a:pt x="20769" y="12144"/>
                    </a:lnTo>
                    <a:lnTo>
                      <a:pt x="20637" y="12034"/>
                    </a:lnTo>
                    <a:lnTo>
                      <a:pt x="20486" y="11946"/>
                    </a:lnTo>
                    <a:lnTo>
                      <a:pt x="20297" y="11891"/>
                    </a:lnTo>
                    <a:lnTo>
                      <a:pt x="20165" y="11846"/>
                    </a:lnTo>
                    <a:lnTo>
                      <a:pt x="19976" y="11824"/>
                    </a:lnTo>
                    <a:lnTo>
                      <a:pt x="19806" y="11802"/>
                    </a:lnTo>
                    <a:lnTo>
                      <a:pt x="19390" y="11824"/>
                    </a:lnTo>
                    <a:lnTo>
                      <a:pt x="18956" y="11891"/>
                    </a:lnTo>
                    <a:lnTo>
                      <a:pt x="18503" y="11968"/>
                    </a:lnTo>
                    <a:lnTo>
                      <a:pt x="17993" y="12078"/>
                    </a:lnTo>
                    <a:lnTo>
                      <a:pt x="17653" y="12144"/>
                    </a:lnTo>
                    <a:lnTo>
                      <a:pt x="17332" y="12199"/>
                    </a:lnTo>
                    <a:lnTo>
                      <a:pt x="17049" y="12221"/>
                    </a:lnTo>
                    <a:lnTo>
                      <a:pt x="16747" y="12243"/>
                    </a:lnTo>
                    <a:lnTo>
                      <a:pt x="16464" y="12243"/>
                    </a:lnTo>
                    <a:lnTo>
                      <a:pt x="16218" y="12243"/>
                    </a:lnTo>
                    <a:lnTo>
                      <a:pt x="15992" y="12221"/>
                    </a:lnTo>
                    <a:lnTo>
                      <a:pt x="15746" y="12199"/>
                    </a:lnTo>
                    <a:lnTo>
                      <a:pt x="15520" y="12155"/>
                    </a:lnTo>
                    <a:lnTo>
                      <a:pt x="15350" y="12122"/>
                    </a:lnTo>
                    <a:lnTo>
                      <a:pt x="15161" y="12056"/>
                    </a:lnTo>
                    <a:lnTo>
                      <a:pt x="14972" y="11990"/>
                    </a:lnTo>
                    <a:lnTo>
                      <a:pt x="14689" y="11846"/>
                    </a:lnTo>
                    <a:lnTo>
                      <a:pt x="14444" y="11670"/>
                    </a:lnTo>
                    <a:lnTo>
                      <a:pt x="14255" y="11483"/>
                    </a:lnTo>
                    <a:lnTo>
                      <a:pt x="14104" y="11295"/>
                    </a:lnTo>
                    <a:lnTo>
                      <a:pt x="14028" y="11086"/>
                    </a:lnTo>
                    <a:lnTo>
                      <a:pt x="13972" y="10888"/>
                    </a:lnTo>
                    <a:lnTo>
                      <a:pt x="13972" y="10700"/>
                    </a:lnTo>
                    <a:lnTo>
                      <a:pt x="14009" y="10513"/>
                    </a:lnTo>
                    <a:lnTo>
                      <a:pt x="14066" y="10359"/>
                    </a:lnTo>
                    <a:lnTo>
                      <a:pt x="14179" y="10215"/>
                    </a:lnTo>
                    <a:lnTo>
                      <a:pt x="14406" y="10006"/>
                    </a:lnTo>
                    <a:lnTo>
                      <a:pt x="14651" y="9830"/>
                    </a:lnTo>
                    <a:lnTo>
                      <a:pt x="14878" y="9686"/>
                    </a:lnTo>
                    <a:lnTo>
                      <a:pt x="15123" y="9554"/>
                    </a:lnTo>
                    <a:lnTo>
                      <a:pt x="15350" y="9477"/>
                    </a:lnTo>
                    <a:lnTo>
                      <a:pt x="15558" y="9411"/>
                    </a:lnTo>
                    <a:lnTo>
                      <a:pt x="15803" y="9345"/>
                    </a:lnTo>
                    <a:lnTo>
                      <a:pt x="16030" y="9323"/>
                    </a:lnTo>
                    <a:lnTo>
                      <a:pt x="16256" y="9301"/>
                    </a:lnTo>
                    <a:lnTo>
                      <a:pt x="16464" y="9323"/>
                    </a:lnTo>
                    <a:lnTo>
                      <a:pt x="16690" y="9345"/>
                    </a:lnTo>
                    <a:lnTo>
                      <a:pt x="16898" y="9367"/>
                    </a:lnTo>
                    <a:lnTo>
                      <a:pt x="17332" y="9477"/>
                    </a:lnTo>
                    <a:lnTo>
                      <a:pt x="17767" y="9598"/>
                    </a:lnTo>
                    <a:lnTo>
                      <a:pt x="18163" y="9731"/>
                    </a:lnTo>
                    <a:lnTo>
                      <a:pt x="18597" y="9874"/>
                    </a:lnTo>
                    <a:lnTo>
                      <a:pt x="18994" y="10006"/>
                    </a:lnTo>
                    <a:lnTo>
                      <a:pt x="19428" y="10083"/>
                    </a:lnTo>
                    <a:lnTo>
                      <a:pt x="19617" y="10127"/>
                    </a:lnTo>
                    <a:lnTo>
                      <a:pt x="19844" y="10149"/>
                    </a:lnTo>
                    <a:lnTo>
                      <a:pt x="20013" y="10149"/>
                    </a:lnTo>
                    <a:lnTo>
                      <a:pt x="20240" y="10127"/>
                    </a:lnTo>
                    <a:lnTo>
                      <a:pt x="20410" y="10105"/>
                    </a:lnTo>
                    <a:lnTo>
                      <a:pt x="20637" y="10061"/>
                    </a:lnTo>
                    <a:lnTo>
                      <a:pt x="20844" y="9984"/>
                    </a:lnTo>
                    <a:lnTo>
                      <a:pt x="21033" y="9896"/>
                    </a:lnTo>
                    <a:lnTo>
                      <a:pt x="21146" y="9830"/>
                    </a:lnTo>
                    <a:lnTo>
                      <a:pt x="21203" y="9753"/>
                    </a:lnTo>
                    <a:lnTo>
                      <a:pt x="21279" y="9642"/>
                    </a:lnTo>
                    <a:lnTo>
                      <a:pt x="21354" y="9521"/>
                    </a:lnTo>
                    <a:lnTo>
                      <a:pt x="21430" y="9246"/>
                    </a:lnTo>
                    <a:lnTo>
                      <a:pt x="21430" y="8904"/>
                    </a:lnTo>
                    <a:lnTo>
                      <a:pt x="21430" y="8540"/>
                    </a:lnTo>
                    <a:lnTo>
                      <a:pt x="21392" y="8144"/>
                    </a:lnTo>
                    <a:lnTo>
                      <a:pt x="21354" y="7714"/>
                    </a:lnTo>
                    <a:lnTo>
                      <a:pt x="21279" y="7295"/>
                    </a:lnTo>
                    <a:lnTo>
                      <a:pt x="21146" y="6446"/>
                    </a:lnTo>
                    <a:lnTo>
                      <a:pt x="20995" y="5686"/>
                    </a:lnTo>
                    <a:lnTo>
                      <a:pt x="20958" y="5366"/>
                    </a:lnTo>
                    <a:lnTo>
                      <a:pt x="20958" y="5091"/>
                    </a:lnTo>
                    <a:lnTo>
                      <a:pt x="20958" y="4860"/>
                    </a:lnTo>
                    <a:lnTo>
                      <a:pt x="21033" y="4716"/>
                    </a:lnTo>
                    <a:lnTo>
                      <a:pt x="20637" y="4860"/>
                    </a:lnTo>
                    <a:lnTo>
                      <a:pt x="20127" y="4992"/>
                    </a:lnTo>
                    <a:lnTo>
                      <a:pt x="19617" y="5069"/>
                    </a:lnTo>
                    <a:lnTo>
                      <a:pt x="19032" y="5157"/>
                    </a:lnTo>
                    <a:lnTo>
                      <a:pt x="18465" y="5201"/>
                    </a:lnTo>
                    <a:lnTo>
                      <a:pt x="17842" y="5245"/>
                    </a:lnTo>
                    <a:lnTo>
                      <a:pt x="17219" y="5267"/>
                    </a:lnTo>
                    <a:lnTo>
                      <a:pt x="16615" y="5267"/>
                    </a:lnTo>
                    <a:lnTo>
                      <a:pt x="15992" y="5245"/>
                    </a:lnTo>
                    <a:lnTo>
                      <a:pt x="15369" y="5201"/>
                    </a:lnTo>
                    <a:lnTo>
                      <a:pt x="14840" y="5157"/>
                    </a:lnTo>
                    <a:lnTo>
                      <a:pt x="14293" y="5091"/>
                    </a:lnTo>
                    <a:lnTo>
                      <a:pt x="13783" y="5014"/>
                    </a:lnTo>
                    <a:lnTo>
                      <a:pt x="13386" y="4926"/>
                    </a:lnTo>
                    <a:lnTo>
                      <a:pt x="13027" y="4815"/>
                    </a:lnTo>
                    <a:lnTo>
                      <a:pt x="12725" y="4716"/>
                    </a:lnTo>
                    <a:lnTo>
                      <a:pt x="12480" y="4606"/>
                    </a:lnTo>
                    <a:lnTo>
                      <a:pt x="12291" y="4496"/>
                    </a:lnTo>
                    <a:lnTo>
                      <a:pt x="12197" y="4397"/>
                    </a:lnTo>
                    <a:lnTo>
                      <a:pt x="12083" y="4286"/>
                    </a:lnTo>
                    <a:lnTo>
                      <a:pt x="12046" y="4187"/>
                    </a:lnTo>
                    <a:lnTo>
                      <a:pt x="12008" y="4077"/>
                    </a:lnTo>
                    <a:lnTo>
                      <a:pt x="12046" y="3967"/>
                    </a:lnTo>
                    <a:lnTo>
                      <a:pt x="12121" y="3868"/>
                    </a:lnTo>
                    <a:lnTo>
                      <a:pt x="12197" y="3735"/>
                    </a:lnTo>
                    <a:lnTo>
                      <a:pt x="12291" y="3614"/>
                    </a:lnTo>
                    <a:lnTo>
                      <a:pt x="12442" y="3482"/>
                    </a:lnTo>
                    <a:lnTo>
                      <a:pt x="12631" y="3361"/>
                    </a:lnTo>
                    <a:lnTo>
                      <a:pt x="13065" y="3085"/>
                    </a:lnTo>
                    <a:lnTo>
                      <a:pt x="13537" y="2766"/>
                    </a:lnTo>
                    <a:lnTo>
                      <a:pt x="13783" y="2578"/>
                    </a:lnTo>
                    <a:lnTo>
                      <a:pt x="13934" y="2380"/>
                    </a:lnTo>
                    <a:lnTo>
                      <a:pt x="14028" y="2171"/>
                    </a:lnTo>
                    <a:lnTo>
                      <a:pt x="14104" y="1961"/>
                    </a:lnTo>
                    <a:lnTo>
                      <a:pt x="14104" y="1730"/>
                    </a:lnTo>
                    <a:lnTo>
                      <a:pt x="14066" y="1498"/>
                    </a:lnTo>
                    <a:lnTo>
                      <a:pt x="13972" y="1267"/>
                    </a:lnTo>
                    <a:lnTo>
                      <a:pt x="13820" y="1057"/>
                    </a:lnTo>
                    <a:lnTo>
                      <a:pt x="13594" y="837"/>
                    </a:lnTo>
                    <a:lnTo>
                      <a:pt x="13386" y="628"/>
                    </a:lnTo>
                    <a:lnTo>
                      <a:pt x="13103" y="462"/>
                    </a:lnTo>
                    <a:lnTo>
                      <a:pt x="12763" y="308"/>
                    </a:lnTo>
                    <a:lnTo>
                      <a:pt x="12404" y="187"/>
                    </a:lnTo>
                    <a:lnTo>
                      <a:pt x="12008" y="77"/>
                    </a:lnTo>
                    <a:lnTo>
                      <a:pt x="11574" y="33"/>
                    </a:lnTo>
                    <a:lnTo>
                      <a:pt x="11102" y="11"/>
                    </a:lnTo>
                    <a:lnTo>
                      <a:pt x="10667" y="11"/>
                    </a:lnTo>
                    <a:lnTo>
                      <a:pt x="10233" y="77"/>
                    </a:lnTo>
                    <a:lnTo>
                      <a:pt x="9837" y="187"/>
                    </a:lnTo>
                    <a:lnTo>
                      <a:pt x="9440" y="286"/>
                    </a:lnTo>
                    <a:lnTo>
                      <a:pt x="9062" y="462"/>
                    </a:lnTo>
                    <a:lnTo>
                      <a:pt x="8741" y="628"/>
                    </a:lnTo>
                    <a:lnTo>
                      <a:pt x="8458" y="815"/>
                    </a:lnTo>
                    <a:lnTo>
                      <a:pt x="8232" y="1035"/>
                    </a:lnTo>
                    <a:lnTo>
                      <a:pt x="8062" y="1245"/>
                    </a:lnTo>
                    <a:lnTo>
                      <a:pt x="7911" y="1476"/>
                    </a:lnTo>
                    <a:lnTo>
                      <a:pt x="7835" y="1708"/>
                    </a:lnTo>
                    <a:lnTo>
                      <a:pt x="7797" y="1961"/>
                    </a:lnTo>
                    <a:lnTo>
                      <a:pt x="7835" y="2193"/>
                    </a:lnTo>
                    <a:lnTo>
                      <a:pt x="7948" y="2402"/>
                    </a:lnTo>
                    <a:lnTo>
                      <a:pt x="8062" y="2534"/>
                    </a:lnTo>
                    <a:lnTo>
                      <a:pt x="8175" y="2644"/>
                    </a:lnTo>
                    <a:lnTo>
                      <a:pt x="8269" y="2744"/>
                    </a:lnTo>
                    <a:lnTo>
                      <a:pt x="8420" y="2832"/>
                    </a:lnTo>
                    <a:lnTo>
                      <a:pt x="8704" y="3019"/>
                    </a:lnTo>
                    <a:lnTo>
                      <a:pt x="8968" y="3206"/>
                    </a:lnTo>
                    <a:lnTo>
                      <a:pt x="9138" y="3405"/>
                    </a:lnTo>
                    <a:lnTo>
                      <a:pt x="9327" y="3570"/>
                    </a:lnTo>
                    <a:lnTo>
                      <a:pt x="9440" y="3735"/>
                    </a:lnTo>
                    <a:lnTo>
                      <a:pt x="9516" y="3890"/>
                    </a:lnTo>
                    <a:lnTo>
                      <a:pt x="9534" y="4033"/>
                    </a:lnTo>
                    <a:lnTo>
                      <a:pt x="9534" y="4165"/>
                    </a:lnTo>
                    <a:lnTo>
                      <a:pt x="9516" y="4286"/>
                    </a:lnTo>
                    <a:lnTo>
                      <a:pt x="9440" y="4397"/>
                    </a:lnTo>
                    <a:lnTo>
                      <a:pt x="9327" y="4496"/>
                    </a:lnTo>
                    <a:lnTo>
                      <a:pt x="9176" y="4562"/>
                    </a:lnTo>
                    <a:lnTo>
                      <a:pt x="9006" y="4628"/>
                    </a:lnTo>
                    <a:lnTo>
                      <a:pt x="8779" y="4694"/>
                    </a:lnTo>
                    <a:lnTo>
                      <a:pt x="8534" y="4716"/>
                    </a:lnTo>
                    <a:lnTo>
                      <a:pt x="8232" y="4716"/>
                    </a:lnTo>
                    <a:lnTo>
                      <a:pt x="7118" y="4738"/>
                    </a:lnTo>
                    <a:lnTo>
                      <a:pt x="5947" y="4771"/>
                    </a:lnTo>
                    <a:lnTo>
                      <a:pt x="4795" y="4815"/>
                    </a:lnTo>
                    <a:lnTo>
                      <a:pt x="3681" y="4860"/>
                    </a:lnTo>
                    <a:lnTo>
                      <a:pt x="2662" y="4882"/>
                    </a:lnTo>
                    <a:lnTo>
                      <a:pt x="1755" y="4882"/>
                    </a:lnTo>
                    <a:lnTo>
                      <a:pt x="1359" y="4860"/>
                    </a:lnTo>
                    <a:lnTo>
                      <a:pt x="981" y="4837"/>
                    </a:lnTo>
                    <a:lnTo>
                      <a:pt x="698" y="4771"/>
                    </a:lnTo>
                    <a:lnTo>
                      <a:pt x="453" y="4716"/>
                    </a:lnTo>
                    <a:lnTo>
                      <a:pt x="453" y="5322"/>
                    </a:lnTo>
                    <a:lnTo>
                      <a:pt x="453" y="6083"/>
                    </a:lnTo>
                    <a:lnTo>
                      <a:pt x="453" y="6909"/>
                    </a:lnTo>
                    <a:lnTo>
                      <a:pt x="453" y="7780"/>
                    </a:lnTo>
                    <a:lnTo>
                      <a:pt x="453" y="8606"/>
                    </a:lnTo>
                    <a:lnTo>
                      <a:pt x="453" y="9345"/>
                    </a:lnTo>
                    <a:lnTo>
                      <a:pt x="453" y="9918"/>
                    </a:lnTo>
                    <a:lnTo>
                      <a:pt x="453" y="10282"/>
                    </a:lnTo>
                    <a:lnTo>
                      <a:pt x="490" y="10381"/>
                    </a:lnTo>
                    <a:lnTo>
                      <a:pt x="547" y="10491"/>
                    </a:lnTo>
                    <a:lnTo>
                      <a:pt x="660" y="10590"/>
                    </a:lnTo>
                    <a:lnTo>
                      <a:pt x="811" y="10700"/>
                    </a:lnTo>
                    <a:lnTo>
                      <a:pt x="981" y="10811"/>
                    </a:lnTo>
                    <a:lnTo>
                      <a:pt x="1208" y="10888"/>
                    </a:lnTo>
                    <a:lnTo>
                      <a:pt x="1453" y="10954"/>
                    </a:lnTo>
                    <a:lnTo>
                      <a:pt x="1718" y="11020"/>
                    </a:lnTo>
                    <a:lnTo>
                      <a:pt x="1963" y="11064"/>
                    </a:lnTo>
                    <a:lnTo>
                      <a:pt x="2265" y="11086"/>
                    </a:lnTo>
                    <a:lnTo>
                      <a:pt x="2548" y="11064"/>
                    </a:lnTo>
                    <a:lnTo>
                      <a:pt x="2794" y="11042"/>
                    </a:lnTo>
                    <a:lnTo>
                      <a:pt x="3096" y="10976"/>
                    </a:lnTo>
                    <a:lnTo>
                      <a:pt x="3341" y="10888"/>
                    </a:lnTo>
                    <a:lnTo>
                      <a:pt x="3606" y="10766"/>
                    </a:lnTo>
                    <a:lnTo>
                      <a:pt x="3813" y="1059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9900"/>
                  </a:gs>
                  <a:gs pos="100000">
                    <a:srgbClr val="FF9900">
                      <a:gamma/>
                      <a:tint val="51373"/>
                      <a:invGamma/>
                    </a:srgbClr>
                  </a:gs>
                </a:gsLst>
                <a:lin ang="189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  <p:sp>
            <p:nvSpPr>
              <p:cNvPr id="61" name="Puzzle1"/>
              <p:cNvSpPr>
                <a:spLocks noEditPoints="1" noChangeArrowheads="1"/>
              </p:cNvSpPr>
              <p:nvPr/>
            </p:nvSpPr>
            <p:spPr bwMode="gray">
              <a:xfrm>
                <a:off x="1824" y="1091"/>
                <a:ext cx="1800" cy="1051"/>
              </a:xfrm>
              <a:custGeom>
                <a:avLst/>
                <a:gdLst>
                  <a:gd name="T0" fmla="*/ 16740 w 21600"/>
                  <a:gd name="T1" fmla="*/ 21078 h 21600"/>
                  <a:gd name="T2" fmla="*/ 16976 w 21600"/>
                  <a:gd name="T3" fmla="*/ 521 h 21600"/>
                  <a:gd name="T4" fmla="*/ 4725 w 21600"/>
                  <a:gd name="T5" fmla="*/ 856 h 21600"/>
                  <a:gd name="T6" fmla="*/ 5040 w 21600"/>
                  <a:gd name="T7" fmla="*/ 21004 h 21600"/>
                  <a:gd name="T8" fmla="*/ 10811 w 21600"/>
                  <a:gd name="T9" fmla="*/ 12885 h 21600"/>
                  <a:gd name="T10" fmla="*/ 10845 w 21600"/>
                  <a:gd name="T11" fmla="*/ 8714 h 21600"/>
                  <a:gd name="T12" fmla="*/ 21600 w 21600"/>
                  <a:gd name="T13" fmla="*/ 10000 h 21600"/>
                  <a:gd name="T14" fmla="*/ 56 w 21600"/>
                  <a:gd name="T15" fmla="*/ 10000 h 21600"/>
                  <a:gd name="T16" fmla="*/ 6086 w 21600"/>
                  <a:gd name="T17" fmla="*/ 2569 h 21600"/>
                  <a:gd name="T18" fmla="*/ 16132 w 21600"/>
                  <a:gd name="T19" fmla="*/ 1955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9360" y="20836"/>
                    </a:moveTo>
                    <a:lnTo>
                      <a:pt x="9528" y="20836"/>
                    </a:lnTo>
                    <a:lnTo>
                      <a:pt x="9686" y="20762"/>
                    </a:lnTo>
                    <a:lnTo>
                      <a:pt x="9810" y="20687"/>
                    </a:lnTo>
                    <a:lnTo>
                      <a:pt x="9922" y="20575"/>
                    </a:lnTo>
                    <a:lnTo>
                      <a:pt x="10012" y="20426"/>
                    </a:lnTo>
                    <a:lnTo>
                      <a:pt x="10068" y="20296"/>
                    </a:lnTo>
                    <a:lnTo>
                      <a:pt x="10113" y="20110"/>
                    </a:lnTo>
                    <a:lnTo>
                      <a:pt x="10136" y="19905"/>
                    </a:lnTo>
                    <a:lnTo>
                      <a:pt x="10136" y="19682"/>
                    </a:lnTo>
                    <a:lnTo>
                      <a:pt x="10113" y="19440"/>
                    </a:lnTo>
                    <a:lnTo>
                      <a:pt x="10068" y="19142"/>
                    </a:lnTo>
                    <a:lnTo>
                      <a:pt x="10012" y="18900"/>
                    </a:lnTo>
                    <a:lnTo>
                      <a:pt x="9900" y="18620"/>
                    </a:lnTo>
                    <a:lnTo>
                      <a:pt x="9787" y="18285"/>
                    </a:lnTo>
                    <a:lnTo>
                      <a:pt x="9641" y="17968"/>
                    </a:lnTo>
                    <a:lnTo>
                      <a:pt x="9472" y="17652"/>
                    </a:lnTo>
                    <a:lnTo>
                      <a:pt x="9382" y="17466"/>
                    </a:lnTo>
                    <a:lnTo>
                      <a:pt x="9315" y="17298"/>
                    </a:lnTo>
                    <a:lnTo>
                      <a:pt x="9258" y="17112"/>
                    </a:lnTo>
                    <a:lnTo>
                      <a:pt x="9191" y="16926"/>
                    </a:lnTo>
                    <a:lnTo>
                      <a:pt x="9123" y="16535"/>
                    </a:lnTo>
                    <a:lnTo>
                      <a:pt x="9101" y="16144"/>
                    </a:lnTo>
                    <a:lnTo>
                      <a:pt x="9101" y="15753"/>
                    </a:lnTo>
                    <a:lnTo>
                      <a:pt x="9168" y="15362"/>
                    </a:lnTo>
                    <a:lnTo>
                      <a:pt x="9236" y="14971"/>
                    </a:lnTo>
                    <a:lnTo>
                      <a:pt x="9360" y="14580"/>
                    </a:lnTo>
                    <a:lnTo>
                      <a:pt x="9495" y="14244"/>
                    </a:lnTo>
                    <a:lnTo>
                      <a:pt x="9663" y="13891"/>
                    </a:lnTo>
                    <a:lnTo>
                      <a:pt x="9855" y="13611"/>
                    </a:lnTo>
                    <a:lnTo>
                      <a:pt x="10068" y="13351"/>
                    </a:lnTo>
                    <a:lnTo>
                      <a:pt x="10293" y="13146"/>
                    </a:lnTo>
                    <a:lnTo>
                      <a:pt x="10552" y="12997"/>
                    </a:lnTo>
                    <a:lnTo>
                      <a:pt x="10811" y="12885"/>
                    </a:lnTo>
                    <a:lnTo>
                      <a:pt x="11069" y="12866"/>
                    </a:lnTo>
                    <a:lnTo>
                      <a:pt x="11351" y="12885"/>
                    </a:lnTo>
                    <a:lnTo>
                      <a:pt x="11610" y="12997"/>
                    </a:lnTo>
                    <a:lnTo>
                      <a:pt x="11846" y="13183"/>
                    </a:lnTo>
                    <a:lnTo>
                      <a:pt x="12060" y="13388"/>
                    </a:lnTo>
                    <a:lnTo>
                      <a:pt x="12251" y="13648"/>
                    </a:lnTo>
                    <a:lnTo>
                      <a:pt x="12419" y="13928"/>
                    </a:lnTo>
                    <a:lnTo>
                      <a:pt x="12555" y="14244"/>
                    </a:lnTo>
                    <a:lnTo>
                      <a:pt x="12690" y="14617"/>
                    </a:lnTo>
                    <a:lnTo>
                      <a:pt x="12768" y="15008"/>
                    </a:lnTo>
                    <a:lnTo>
                      <a:pt x="12836" y="15399"/>
                    </a:lnTo>
                    <a:lnTo>
                      <a:pt x="12858" y="15753"/>
                    </a:lnTo>
                    <a:lnTo>
                      <a:pt x="12858" y="16144"/>
                    </a:lnTo>
                    <a:lnTo>
                      <a:pt x="12813" y="16535"/>
                    </a:lnTo>
                    <a:lnTo>
                      <a:pt x="12746" y="16888"/>
                    </a:lnTo>
                    <a:lnTo>
                      <a:pt x="12667" y="17224"/>
                    </a:lnTo>
                    <a:lnTo>
                      <a:pt x="12510" y="17503"/>
                    </a:lnTo>
                    <a:lnTo>
                      <a:pt x="12228" y="18043"/>
                    </a:lnTo>
                    <a:lnTo>
                      <a:pt x="11970" y="18546"/>
                    </a:lnTo>
                    <a:lnTo>
                      <a:pt x="11868" y="18751"/>
                    </a:lnTo>
                    <a:lnTo>
                      <a:pt x="11778" y="18974"/>
                    </a:lnTo>
                    <a:lnTo>
                      <a:pt x="11711" y="19179"/>
                    </a:lnTo>
                    <a:lnTo>
                      <a:pt x="11666" y="19365"/>
                    </a:lnTo>
                    <a:lnTo>
                      <a:pt x="11632" y="19570"/>
                    </a:lnTo>
                    <a:lnTo>
                      <a:pt x="11632" y="19756"/>
                    </a:lnTo>
                    <a:lnTo>
                      <a:pt x="11632" y="19942"/>
                    </a:lnTo>
                    <a:lnTo>
                      <a:pt x="11643" y="20110"/>
                    </a:lnTo>
                    <a:lnTo>
                      <a:pt x="11711" y="20296"/>
                    </a:lnTo>
                    <a:lnTo>
                      <a:pt x="11801" y="20464"/>
                    </a:lnTo>
                    <a:lnTo>
                      <a:pt x="11891" y="20650"/>
                    </a:lnTo>
                    <a:lnTo>
                      <a:pt x="12037" y="20836"/>
                    </a:lnTo>
                    <a:lnTo>
                      <a:pt x="12206" y="21004"/>
                    </a:lnTo>
                    <a:lnTo>
                      <a:pt x="12419" y="21190"/>
                    </a:lnTo>
                    <a:lnTo>
                      <a:pt x="12667" y="21320"/>
                    </a:lnTo>
                    <a:lnTo>
                      <a:pt x="12960" y="21432"/>
                    </a:lnTo>
                    <a:lnTo>
                      <a:pt x="13286" y="21544"/>
                    </a:lnTo>
                    <a:lnTo>
                      <a:pt x="13612" y="21655"/>
                    </a:lnTo>
                    <a:lnTo>
                      <a:pt x="13983" y="21693"/>
                    </a:lnTo>
                    <a:lnTo>
                      <a:pt x="14343" y="21730"/>
                    </a:lnTo>
                    <a:lnTo>
                      <a:pt x="14715" y="21730"/>
                    </a:lnTo>
                    <a:lnTo>
                      <a:pt x="15075" y="21730"/>
                    </a:lnTo>
                    <a:lnTo>
                      <a:pt x="15446" y="21655"/>
                    </a:lnTo>
                    <a:lnTo>
                      <a:pt x="15794" y="21581"/>
                    </a:lnTo>
                    <a:lnTo>
                      <a:pt x="16132" y="21432"/>
                    </a:lnTo>
                    <a:lnTo>
                      <a:pt x="16458" y="21302"/>
                    </a:lnTo>
                    <a:lnTo>
                      <a:pt x="16740" y="21078"/>
                    </a:lnTo>
                    <a:lnTo>
                      <a:pt x="16976" y="20836"/>
                    </a:lnTo>
                    <a:lnTo>
                      <a:pt x="17043" y="20650"/>
                    </a:lnTo>
                    <a:lnTo>
                      <a:pt x="17088" y="20426"/>
                    </a:lnTo>
                    <a:lnTo>
                      <a:pt x="17133" y="20222"/>
                    </a:lnTo>
                    <a:lnTo>
                      <a:pt x="17156" y="19980"/>
                    </a:lnTo>
                    <a:lnTo>
                      <a:pt x="17167" y="19477"/>
                    </a:lnTo>
                    <a:lnTo>
                      <a:pt x="17167" y="18974"/>
                    </a:lnTo>
                    <a:lnTo>
                      <a:pt x="17156" y="18397"/>
                    </a:lnTo>
                    <a:lnTo>
                      <a:pt x="17111" y="17820"/>
                    </a:lnTo>
                    <a:lnTo>
                      <a:pt x="17066" y="17261"/>
                    </a:lnTo>
                    <a:lnTo>
                      <a:pt x="16998" y="16646"/>
                    </a:lnTo>
                    <a:lnTo>
                      <a:pt x="16852" y="15511"/>
                    </a:lnTo>
                    <a:lnTo>
                      <a:pt x="16740" y="14393"/>
                    </a:lnTo>
                    <a:lnTo>
                      <a:pt x="16717" y="13928"/>
                    </a:lnTo>
                    <a:lnTo>
                      <a:pt x="16695" y="13462"/>
                    </a:lnTo>
                    <a:lnTo>
                      <a:pt x="16717" y="13071"/>
                    </a:lnTo>
                    <a:lnTo>
                      <a:pt x="16785" y="12755"/>
                    </a:lnTo>
                    <a:lnTo>
                      <a:pt x="16852" y="12419"/>
                    </a:lnTo>
                    <a:lnTo>
                      <a:pt x="16953" y="12140"/>
                    </a:lnTo>
                    <a:lnTo>
                      <a:pt x="17088" y="11898"/>
                    </a:lnTo>
                    <a:lnTo>
                      <a:pt x="17212" y="11675"/>
                    </a:lnTo>
                    <a:lnTo>
                      <a:pt x="17370" y="11470"/>
                    </a:lnTo>
                    <a:lnTo>
                      <a:pt x="17516" y="11284"/>
                    </a:lnTo>
                    <a:lnTo>
                      <a:pt x="17696" y="11135"/>
                    </a:lnTo>
                    <a:lnTo>
                      <a:pt x="17865" y="11042"/>
                    </a:lnTo>
                    <a:lnTo>
                      <a:pt x="18033" y="10930"/>
                    </a:lnTo>
                    <a:lnTo>
                      <a:pt x="18213" y="10893"/>
                    </a:lnTo>
                    <a:lnTo>
                      <a:pt x="18382" y="10893"/>
                    </a:lnTo>
                    <a:lnTo>
                      <a:pt x="18551" y="10967"/>
                    </a:lnTo>
                    <a:lnTo>
                      <a:pt x="18708" y="11042"/>
                    </a:lnTo>
                    <a:lnTo>
                      <a:pt x="18855" y="11172"/>
                    </a:lnTo>
                    <a:lnTo>
                      <a:pt x="19012" y="11358"/>
                    </a:lnTo>
                    <a:lnTo>
                      <a:pt x="19136" y="11600"/>
                    </a:lnTo>
                    <a:lnTo>
                      <a:pt x="19271" y="11861"/>
                    </a:lnTo>
                    <a:lnTo>
                      <a:pt x="19440" y="12028"/>
                    </a:lnTo>
                    <a:lnTo>
                      <a:pt x="19608" y="12177"/>
                    </a:lnTo>
                    <a:lnTo>
                      <a:pt x="19822" y="12289"/>
                    </a:lnTo>
                    <a:lnTo>
                      <a:pt x="20025" y="12289"/>
                    </a:lnTo>
                    <a:lnTo>
                      <a:pt x="20238" y="12289"/>
                    </a:lnTo>
                    <a:lnTo>
                      <a:pt x="20452" y="12215"/>
                    </a:lnTo>
                    <a:lnTo>
                      <a:pt x="20643" y="12103"/>
                    </a:lnTo>
                    <a:lnTo>
                      <a:pt x="20846" y="11973"/>
                    </a:lnTo>
                    <a:lnTo>
                      <a:pt x="21037" y="11786"/>
                    </a:lnTo>
                    <a:lnTo>
                      <a:pt x="21206" y="11563"/>
                    </a:lnTo>
                    <a:lnTo>
                      <a:pt x="21363" y="11321"/>
                    </a:lnTo>
                    <a:lnTo>
                      <a:pt x="21465" y="11079"/>
                    </a:lnTo>
                    <a:lnTo>
                      <a:pt x="21577" y="10744"/>
                    </a:lnTo>
                    <a:lnTo>
                      <a:pt x="21622" y="10427"/>
                    </a:lnTo>
                    <a:lnTo>
                      <a:pt x="21645" y="10111"/>
                    </a:lnTo>
                    <a:lnTo>
                      <a:pt x="21622" y="9608"/>
                    </a:lnTo>
                    <a:lnTo>
                      <a:pt x="21577" y="9142"/>
                    </a:lnTo>
                    <a:lnTo>
                      <a:pt x="21465" y="8751"/>
                    </a:lnTo>
                    <a:lnTo>
                      <a:pt x="21363" y="8397"/>
                    </a:lnTo>
                    <a:lnTo>
                      <a:pt x="21206" y="8062"/>
                    </a:lnTo>
                    <a:lnTo>
                      <a:pt x="21037" y="7820"/>
                    </a:lnTo>
                    <a:lnTo>
                      <a:pt x="20846" y="7597"/>
                    </a:lnTo>
                    <a:lnTo>
                      <a:pt x="20643" y="7429"/>
                    </a:lnTo>
                    <a:lnTo>
                      <a:pt x="20452" y="7317"/>
                    </a:lnTo>
                    <a:lnTo>
                      <a:pt x="20238" y="7206"/>
                    </a:lnTo>
                    <a:lnTo>
                      <a:pt x="20025" y="7168"/>
                    </a:lnTo>
                    <a:lnTo>
                      <a:pt x="19822" y="7206"/>
                    </a:lnTo>
                    <a:lnTo>
                      <a:pt x="19608" y="7243"/>
                    </a:lnTo>
                    <a:lnTo>
                      <a:pt x="19440" y="7355"/>
                    </a:lnTo>
                    <a:lnTo>
                      <a:pt x="19271" y="7504"/>
                    </a:lnTo>
                    <a:lnTo>
                      <a:pt x="19136" y="7708"/>
                    </a:lnTo>
                    <a:lnTo>
                      <a:pt x="19012" y="7895"/>
                    </a:lnTo>
                    <a:lnTo>
                      <a:pt x="18832" y="8025"/>
                    </a:lnTo>
                    <a:lnTo>
                      <a:pt x="18663" y="8174"/>
                    </a:lnTo>
                    <a:lnTo>
                      <a:pt x="18472" y="8248"/>
                    </a:lnTo>
                    <a:lnTo>
                      <a:pt x="18270" y="8286"/>
                    </a:lnTo>
                    <a:lnTo>
                      <a:pt x="18078" y="8323"/>
                    </a:lnTo>
                    <a:lnTo>
                      <a:pt x="17887" y="8323"/>
                    </a:lnTo>
                    <a:lnTo>
                      <a:pt x="17696" y="8248"/>
                    </a:lnTo>
                    <a:lnTo>
                      <a:pt x="17493" y="8174"/>
                    </a:lnTo>
                    <a:lnTo>
                      <a:pt x="17302" y="8062"/>
                    </a:lnTo>
                    <a:lnTo>
                      <a:pt x="17133" y="7969"/>
                    </a:lnTo>
                    <a:lnTo>
                      <a:pt x="16976" y="7783"/>
                    </a:lnTo>
                    <a:lnTo>
                      <a:pt x="16852" y="7597"/>
                    </a:lnTo>
                    <a:lnTo>
                      <a:pt x="16740" y="7429"/>
                    </a:lnTo>
                    <a:lnTo>
                      <a:pt x="16672" y="7168"/>
                    </a:lnTo>
                    <a:lnTo>
                      <a:pt x="16638" y="6926"/>
                    </a:lnTo>
                    <a:lnTo>
                      <a:pt x="16616" y="6498"/>
                    </a:lnTo>
                    <a:lnTo>
                      <a:pt x="16616" y="5772"/>
                    </a:lnTo>
                    <a:lnTo>
                      <a:pt x="16650" y="4915"/>
                    </a:lnTo>
                    <a:lnTo>
                      <a:pt x="16695" y="3928"/>
                    </a:lnTo>
                    <a:lnTo>
                      <a:pt x="16762" y="2960"/>
                    </a:lnTo>
                    <a:lnTo>
                      <a:pt x="16830" y="1992"/>
                    </a:lnTo>
                    <a:lnTo>
                      <a:pt x="16908" y="1173"/>
                    </a:lnTo>
                    <a:lnTo>
                      <a:pt x="16976" y="521"/>
                    </a:lnTo>
                    <a:lnTo>
                      <a:pt x="16953" y="521"/>
                    </a:lnTo>
                    <a:lnTo>
                      <a:pt x="16931" y="521"/>
                    </a:lnTo>
                    <a:lnTo>
                      <a:pt x="16267" y="484"/>
                    </a:lnTo>
                    <a:lnTo>
                      <a:pt x="15637" y="428"/>
                    </a:lnTo>
                    <a:lnTo>
                      <a:pt x="15063" y="353"/>
                    </a:lnTo>
                    <a:lnTo>
                      <a:pt x="14523" y="279"/>
                    </a:lnTo>
                    <a:lnTo>
                      <a:pt x="14040" y="167"/>
                    </a:lnTo>
                    <a:lnTo>
                      <a:pt x="13635" y="93"/>
                    </a:lnTo>
                    <a:lnTo>
                      <a:pt x="13331" y="18"/>
                    </a:lnTo>
                    <a:lnTo>
                      <a:pt x="13117" y="18"/>
                    </a:lnTo>
                    <a:lnTo>
                      <a:pt x="12982" y="18"/>
                    </a:lnTo>
                    <a:lnTo>
                      <a:pt x="12858" y="130"/>
                    </a:lnTo>
                    <a:lnTo>
                      <a:pt x="12723" y="279"/>
                    </a:lnTo>
                    <a:lnTo>
                      <a:pt x="12622" y="446"/>
                    </a:lnTo>
                    <a:lnTo>
                      <a:pt x="12510" y="670"/>
                    </a:lnTo>
                    <a:lnTo>
                      <a:pt x="12419" y="912"/>
                    </a:lnTo>
                    <a:lnTo>
                      <a:pt x="12363" y="1210"/>
                    </a:lnTo>
                    <a:lnTo>
                      <a:pt x="12318" y="1526"/>
                    </a:lnTo>
                    <a:lnTo>
                      <a:pt x="12273" y="1843"/>
                    </a:lnTo>
                    <a:lnTo>
                      <a:pt x="12251" y="2215"/>
                    </a:lnTo>
                    <a:lnTo>
                      <a:pt x="12273" y="2532"/>
                    </a:lnTo>
                    <a:lnTo>
                      <a:pt x="12318" y="2886"/>
                    </a:lnTo>
                    <a:lnTo>
                      <a:pt x="12386" y="3240"/>
                    </a:lnTo>
                    <a:lnTo>
                      <a:pt x="12464" y="3556"/>
                    </a:lnTo>
                    <a:lnTo>
                      <a:pt x="12577" y="3891"/>
                    </a:lnTo>
                    <a:lnTo>
                      <a:pt x="12746" y="4171"/>
                    </a:lnTo>
                    <a:lnTo>
                      <a:pt x="12926" y="4487"/>
                    </a:lnTo>
                    <a:lnTo>
                      <a:pt x="13050" y="4860"/>
                    </a:lnTo>
                    <a:lnTo>
                      <a:pt x="13162" y="5251"/>
                    </a:lnTo>
                    <a:lnTo>
                      <a:pt x="13218" y="5604"/>
                    </a:lnTo>
                    <a:lnTo>
                      <a:pt x="13263" y="5995"/>
                    </a:lnTo>
                    <a:lnTo>
                      <a:pt x="13241" y="6386"/>
                    </a:lnTo>
                    <a:lnTo>
                      <a:pt x="13218" y="6740"/>
                    </a:lnTo>
                    <a:lnTo>
                      <a:pt x="13139" y="7094"/>
                    </a:lnTo>
                    <a:lnTo>
                      <a:pt x="13050" y="7429"/>
                    </a:lnTo>
                    <a:lnTo>
                      <a:pt x="12903" y="7746"/>
                    </a:lnTo>
                    <a:lnTo>
                      <a:pt x="12723" y="8025"/>
                    </a:lnTo>
                    <a:lnTo>
                      <a:pt x="12532" y="8286"/>
                    </a:lnTo>
                    <a:lnTo>
                      <a:pt x="12318" y="8491"/>
                    </a:lnTo>
                    <a:lnTo>
                      <a:pt x="12060" y="8677"/>
                    </a:lnTo>
                    <a:lnTo>
                      <a:pt x="11756" y="8788"/>
                    </a:lnTo>
                    <a:lnTo>
                      <a:pt x="11452" y="8826"/>
                    </a:lnTo>
                    <a:lnTo>
                      <a:pt x="11283" y="8826"/>
                    </a:lnTo>
                    <a:lnTo>
                      <a:pt x="11126" y="8826"/>
                    </a:lnTo>
                    <a:lnTo>
                      <a:pt x="11002" y="8788"/>
                    </a:lnTo>
                    <a:lnTo>
                      <a:pt x="10845" y="8714"/>
                    </a:lnTo>
                    <a:lnTo>
                      <a:pt x="10721" y="8640"/>
                    </a:lnTo>
                    <a:lnTo>
                      <a:pt x="10608" y="8565"/>
                    </a:lnTo>
                    <a:lnTo>
                      <a:pt x="10485" y="8453"/>
                    </a:lnTo>
                    <a:lnTo>
                      <a:pt x="10372" y="8323"/>
                    </a:lnTo>
                    <a:lnTo>
                      <a:pt x="10181" y="8062"/>
                    </a:lnTo>
                    <a:lnTo>
                      <a:pt x="10035" y="7746"/>
                    </a:lnTo>
                    <a:lnTo>
                      <a:pt x="9900" y="7392"/>
                    </a:lnTo>
                    <a:lnTo>
                      <a:pt x="9787" y="7001"/>
                    </a:lnTo>
                    <a:lnTo>
                      <a:pt x="9731" y="6610"/>
                    </a:lnTo>
                    <a:lnTo>
                      <a:pt x="9686" y="6219"/>
                    </a:lnTo>
                    <a:lnTo>
                      <a:pt x="9663" y="5772"/>
                    </a:lnTo>
                    <a:lnTo>
                      <a:pt x="9686" y="5381"/>
                    </a:lnTo>
                    <a:lnTo>
                      <a:pt x="9753" y="4990"/>
                    </a:lnTo>
                    <a:lnTo>
                      <a:pt x="9832" y="4636"/>
                    </a:lnTo>
                    <a:lnTo>
                      <a:pt x="9945" y="4320"/>
                    </a:lnTo>
                    <a:lnTo>
                      <a:pt x="10068" y="4022"/>
                    </a:lnTo>
                    <a:lnTo>
                      <a:pt x="10203" y="3817"/>
                    </a:lnTo>
                    <a:lnTo>
                      <a:pt x="10316" y="3593"/>
                    </a:lnTo>
                    <a:lnTo>
                      <a:pt x="10395" y="3351"/>
                    </a:lnTo>
                    <a:lnTo>
                      <a:pt x="10462" y="3109"/>
                    </a:lnTo>
                    <a:lnTo>
                      <a:pt x="10507" y="2848"/>
                    </a:lnTo>
                    <a:lnTo>
                      <a:pt x="10530" y="2606"/>
                    </a:lnTo>
                    <a:lnTo>
                      <a:pt x="10507" y="2346"/>
                    </a:lnTo>
                    <a:lnTo>
                      <a:pt x="10462" y="2141"/>
                    </a:lnTo>
                    <a:lnTo>
                      <a:pt x="10395" y="1880"/>
                    </a:lnTo>
                    <a:lnTo>
                      <a:pt x="10293" y="1638"/>
                    </a:lnTo>
                    <a:lnTo>
                      <a:pt x="10158" y="1415"/>
                    </a:lnTo>
                    <a:lnTo>
                      <a:pt x="9967" y="1210"/>
                    </a:lnTo>
                    <a:lnTo>
                      <a:pt x="9753" y="986"/>
                    </a:lnTo>
                    <a:lnTo>
                      <a:pt x="9495" y="819"/>
                    </a:lnTo>
                    <a:lnTo>
                      <a:pt x="9191" y="670"/>
                    </a:lnTo>
                    <a:lnTo>
                      <a:pt x="8842" y="521"/>
                    </a:lnTo>
                    <a:lnTo>
                      <a:pt x="8471" y="446"/>
                    </a:lnTo>
                    <a:lnTo>
                      <a:pt x="7998" y="428"/>
                    </a:lnTo>
                    <a:lnTo>
                      <a:pt x="7413" y="428"/>
                    </a:lnTo>
                    <a:lnTo>
                      <a:pt x="6817" y="446"/>
                    </a:lnTo>
                    <a:lnTo>
                      <a:pt x="6187" y="521"/>
                    </a:lnTo>
                    <a:lnTo>
                      <a:pt x="5602" y="633"/>
                    </a:lnTo>
                    <a:lnTo>
                      <a:pt x="5107" y="744"/>
                    </a:lnTo>
                    <a:lnTo>
                      <a:pt x="4725" y="856"/>
                    </a:lnTo>
                    <a:lnTo>
                      <a:pt x="4848" y="1564"/>
                    </a:lnTo>
                    <a:lnTo>
                      <a:pt x="5028" y="2495"/>
                    </a:lnTo>
                    <a:lnTo>
                      <a:pt x="5175" y="3556"/>
                    </a:lnTo>
                    <a:lnTo>
                      <a:pt x="5298" y="4673"/>
                    </a:lnTo>
                    <a:lnTo>
                      <a:pt x="5343" y="5213"/>
                    </a:lnTo>
                    <a:lnTo>
                      <a:pt x="5388" y="5753"/>
                    </a:lnTo>
                    <a:lnTo>
                      <a:pt x="5411" y="6275"/>
                    </a:lnTo>
                    <a:lnTo>
                      <a:pt x="5411" y="6740"/>
                    </a:lnTo>
                    <a:lnTo>
                      <a:pt x="5366" y="7168"/>
                    </a:lnTo>
                    <a:lnTo>
                      <a:pt x="5321" y="7541"/>
                    </a:lnTo>
                    <a:lnTo>
                      <a:pt x="5287" y="7708"/>
                    </a:lnTo>
                    <a:lnTo>
                      <a:pt x="5242" y="7857"/>
                    </a:lnTo>
                    <a:lnTo>
                      <a:pt x="5197" y="7969"/>
                    </a:lnTo>
                    <a:lnTo>
                      <a:pt x="5130" y="8062"/>
                    </a:lnTo>
                    <a:lnTo>
                      <a:pt x="5006" y="8248"/>
                    </a:lnTo>
                    <a:lnTo>
                      <a:pt x="4848" y="8397"/>
                    </a:lnTo>
                    <a:lnTo>
                      <a:pt x="4725" y="8528"/>
                    </a:lnTo>
                    <a:lnTo>
                      <a:pt x="4567" y="8640"/>
                    </a:lnTo>
                    <a:lnTo>
                      <a:pt x="4421" y="8714"/>
                    </a:lnTo>
                    <a:lnTo>
                      <a:pt x="4263" y="8751"/>
                    </a:lnTo>
                    <a:lnTo>
                      <a:pt x="4095" y="8788"/>
                    </a:lnTo>
                    <a:lnTo>
                      <a:pt x="3948" y="8788"/>
                    </a:lnTo>
                    <a:lnTo>
                      <a:pt x="3791" y="8751"/>
                    </a:lnTo>
                    <a:lnTo>
                      <a:pt x="3667" y="8714"/>
                    </a:lnTo>
                    <a:lnTo>
                      <a:pt x="3510" y="8677"/>
                    </a:lnTo>
                    <a:lnTo>
                      <a:pt x="3386" y="8602"/>
                    </a:lnTo>
                    <a:lnTo>
                      <a:pt x="3251" y="8491"/>
                    </a:lnTo>
                    <a:lnTo>
                      <a:pt x="3127" y="8360"/>
                    </a:lnTo>
                    <a:lnTo>
                      <a:pt x="3015" y="8248"/>
                    </a:lnTo>
                    <a:lnTo>
                      <a:pt x="2925" y="8062"/>
                    </a:lnTo>
                    <a:lnTo>
                      <a:pt x="2778" y="7857"/>
                    </a:lnTo>
                    <a:lnTo>
                      <a:pt x="2610" y="7671"/>
                    </a:lnTo>
                    <a:lnTo>
                      <a:pt x="2407" y="7541"/>
                    </a:lnTo>
                    <a:lnTo>
                      <a:pt x="2171" y="7466"/>
                    </a:lnTo>
                    <a:lnTo>
                      <a:pt x="1957" y="7429"/>
                    </a:lnTo>
                    <a:lnTo>
                      <a:pt x="1698" y="7429"/>
                    </a:lnTo>
                    <a:lnTo>
                      <a:pt x="1462" y="7466"/>
                    </a:lnTo>
                    <a:lnTo>
                      <a:pt x="1226" y="7559"/>
                    </a:lnTo>
                    <a:lnTo>
                      <a:pt x="989" y="7708"/>
                    </a:lnTo>
                    <a:lnTo>
                      <a:pt x="776" y="7932"/>
                    </a:lnTo>
                    <a:lnTo>
                      <a:pt x="551" y="8211"/>
                    </a:lnTo>
                    <a:lnTo>
                      <a:pt x="382" y="8528"/>
                    </a:lnTo>
                    <a:lnTo>
                      <a:pt x="315" y="8714"/>
                    </a:lnTo>
                    <a:lnTo>
                      <a:pt x="236" y="8919"/>
                    </a:lnTo>
                    <a:lnTo>
                      <a:pt x="191" y="9142"/>
                    </a:lnTo>
                    <a:lnTo>
                      <a:pt x="123" y="9347"/>
                    </a:lnTo>
                    <a:lnTo>
                      <a:pt x="78" y="9608"/>
                    </a:lnTo>
                    <a:lnTo>
                      <a:pt x="56" y="9887"/>
                    </a:lnTo>
                    <a:lnTo>
                      <a:pt x="33" y="10185"/>
                    </a:lnTo>
                    <a:lnTo>
                      <a:pt x="33" y="10464"/>
                    </a:lnTo>
                    <a:lnTo>
                      <a:pt x="33" y="10706"/>
                    </a:lnTo>
                    <a:lnTo>
                      <a:pt x="56" y="10967"/>
                    </a:lnTo>
                    <a:lnTo>
                      <a:pt x="78" y="11172"/>
                    </a:lnTo>
                    <a:lnTo>
                      <a:pt x="123" y="11395"/>
                    </a:lnTo>
                    <a:lnTo>
                      <a:pt x="168" y="11600"/>
                    </a:lnTo>
                    <a:lnTo>
                      <a:pt x="236" y="11786"/>
                    </a:lnTo>
                    <a:lnTo>
                      <a:pt x="292" y="11973"/>
                    </a:lnTo>
                    <a:lnTo>
                      <a:pt x="382" y="12140"/>
                    </a:lnTo>
                    <a:lnTo>
                      <a:pt x="540" y="12419"/>
                    </a:lnTo>
                    <a:lnTo>
                      <a:pt x="731" y="12680"/>
                    </a:lnTo>
                    <a:lnTo>
                      <a:pt x="944" y="12866"/>
                    </a:lnTo>
                    <a:lnTo>
                      <a:pt x="1158" y="12997"/>
                    </a:lnTo>
                    <a:lnTo>
                      <a:pt x="1395" y="13108"/>
                    </a:lnTo>
                    <a:lnTo>
                      <a:pt x="1608" y="13183"/>
                    </a:lnTo>
                    <a:lnTo>
                      <a:pt x="1856" y="13183"/>
                    </a:lnTo>
                    <a:lnTo>
                      <a:pt x="2070" y="13146"/>
                    </a:lnTo>
                    <a:lnTo>
                      <a:pt x="2261" y="13071"/>
                    </a:lnTo>
                    <a:lnTo>
                      <a:pt x="2430" y="12960"/>
                    </a:lnTo>
                    <a:lnTo>
                      <a:pt x="2587" y="12792"/>
                    </a:lnTo>
                    <a:lnTo>
                      <a:pt x="2688" y="12606"/>
                    </a:lnTo>
                    <a:lnTo>
                      <a:pt x="2801" y="12419"/>
                    </a:lnTo>
                    <a:lnTo>
                      <a:pt x="2925" y="12289"/>
                    </a:lnTo>
                    <a:lnTo>
                      <a:pt x="3082" y="12177"/>
                    </a:lnTo>
                    <a:lnTo>
                      <a:pt x="3228" y="12103"/>
                    </a:lnTo>
                    <a:lnTo>
                      <a:pt x="3408" y="12103"/>
                    </a:lnTo>
                    <a:lnTo>
                      <a:pt x="3577" y="12103"/>
                    </a:lnTo>
                    <a:lnTo>
                      <a:pt x="3723" y="12177"/>
                    </a:lnTo>
                    <a:lnTo>
                      <a:pt x="3903" y="12252"/>
                    </a:lnTo>
                    <a:lnTo>
                      <a:pt x="4072" y="12364"/>
                    </a:lnTo>
                    <a:lnTo>
                      <a:pt x="4230" y="12494"/>
                    </a:lnTo>
                    <a:lnTo>
                      <a:pt x="4353" y="12643"/>
                    </a:lnTo>
                    <a:lnTo>
                      <a:pt x="4488" y="12829"/>
                    </a:lnTo>
                    <a:lnTo>
                      <a:pt x="4567" y="13034"/>
                    </a:lnTo>
                    <a:lnTo>
                      <a:pt x="4657" y="13257"/>
                    </a:lnTo>
                    <a:lnTo>
                      <a:pt x="4702" y="13462"/>
                    </a:lnTo>
                    <a:lnTo>
                      <a:pt x="4725" y="13686"/>
                    </a:lnTo>
                    <a:lnTo>
                      <a:pt x="4702" y="14282"/>
                    </a:lnTo>
                    <a:lnTo>
                      <a:pt x="4657" y="15045"/>
                    </a:lnTo>
                    <a:lnTo>
                      <a:pt x="4612" y="15976"/>
                    </a:lnTo>
                    <a:lnTo>
                      <a:pt x="4590" y="16926"/>
                    </a:lnTo>
                    <a:lnTo>
                      <a:pt x="4567" y="17968"/>
                    </a:lnTo>
                    <a:lnTo>
                      <a:pt x="4567" y="19011"/>
                    </a:lnTo>
                    <a:lnTo>
                      <a:pt x="4590" y="19514"/>
                    </a:lnTo>
                    <a:lnTo>
                      <a:pt x="4612" y="19980"/>
                    </a:lnTo>
                    <a:lnTo>
                      <a:pt x="4657" y="20426"/>
                    </a:lnTo>
                    <a:lnTo>
                      <a:pt x="4725" y="20836"/>
                    </a:lnTo>
                    <a:lnTo>
                      <a:pt x="4848" y="20929"/>
                    </a:lnTo>
                    <a:lnTo>
                      <a:pt x="5040" y="21004"/>
                    </a:lnTo>
                    <a:lnTo>
                      <a:pt x="5265" y="21078"/>
                    </a:lnTo>
                    <a:lnTo>
                      <a:pt x="5478" y="21115"/>
                    </a:lnTo>
                    <a:lnTo>
                      <a:pt x="6041" y="21115"/>
                    </a:lnTo>
                    <a:lnTo>
                      <a:pt x="6637" y="21078"/>
                    </a:lnTo>
                    <a:lnTo>
                      <a:pt x="7312" y="21004"/>
                    </a:lnTo>
                    <a:lnTo>
                      <a:pt x="7998" y="20929"/>
                    </a:lnTo>
                    <a:lnTo>
                      <a:pt x="8696" y="20855"/>
                    </a:lnTo>
                    <a:lnTo>
                      <a:pt x="9360" y="208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66"/>
                  </a:gs>
                  <a:gs pos="100000">
                    <a:srgbClr val="FFFF66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</p:grpSp>
        <p:grpSp>
          <p:nvGrpSpPr>
            <p:cNvPr id="31" name="Group 3"/>
            <p:cNvGrpSpPr>
              <a:grpSpLocks/>
            </p:cNvGrpSpPr>
            <p:nvPr/>
          </p:nvGrpSpPr>
          <p:grpSpPr bwMode="auto">
            <a:xfrm>
              <a:off x="4575032" y="2860096"/>
              <a:ext cx="2644574" cy="2684704"/>
              <a:chOff x="1824" y="633"/>
              <a:chExt cx="2834" cy="2849"/>
            </a:xfrm>
          </p:grpSpPr>
          <p:sp>
            <p:nvSpPr>
              <p:cNvPr id="54" name="Puzzle3"/>
              <p:cNvSpPr>
                <a:spLocks noEditPoints="1" noChangeArrowheads="1"/>
              </p:cNvSpPr>
              <p:nvPr/>
            </p:nvSpPr>
            <p:spPr bwMode="gray">
              <a:xfrm>
                <a:off x="3204" y="633"/>
                <a:ext cx="1114" cy="1514"/>
              </a:xfrm>
              <a:custGeom>
                <a:avLst/>
                <a:gdLst>
                  <a:gd name="T0" fmla="*/ 10391 w 21600"/>
                  <a:gd name="T1" fmla="*/ 15806 h 21600"/>
                  <a:gd name="T2" fmla="*/ 20551 w 21600"/>
                  <a:gd name="T3" fmla="*/ 21088 h 21600"/>
                  <a:gd name="T4" fmla="*/ 13180 w 21600"/>
                  <a:gd name="T5" fmla="*/ 13801 h 21600"/>
                  <a:gd name="T6" fmla="*/ 20551 w 21600"/>
                  <a:gd name="T7" fmla="*/ 7025 h 21600"/>
                  <a:gd name="T8" fmla="*/ 10500 w 21600"/>
                  <a:gd name="T9" fmla="*/ 52 h 21600"/>
                  <a:gd name="T10" fmla="*/ 692 w 21600"/>
                  <a:gd name="T11" fmla="*/ 6802 h 21600"/>
                  <a:gd name="T12" fmla="*/ 8064 w 21600"/>
                  <a:gd name="T13" fmla="*/ 13526 h 21600"/>
                  <a:gd name="T14" fmla="*/ 692 w 21600"/>
                  <a:gd name="T15" fmla="*/ 21088 h 21600"/>
                  <a:gd name="T16" fmla="*/ 2273 w 21600"/>
                  <a:gd name="T17" fmla="*/ 7719 h 21600"/>
                  <a:gd name="T18" fmla="*/ 19149 w 21600"/>
                  <a:gd name="T19" fmla="*/ 202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6625" y="20892"/>
                    </a:moveTo>
                    <a:lnTo>
                      <a:pt x="7105" y="21023"/>
                    </a:lnTo>
                    <a:lnTo>
                      <a:pt x="7513" y="21088"/>
                    </a:lnTo>
                    <a:lnTo>
                      <a:pt x="7922" y="21115"/>
                    </a:lnTo>
                    <a:lnTo>
                      <a:pt x="8242" y="21115"/>
                    </a:lnTo>
                    <a:lnTo>
                      <a:pt x="8544" y="21062"/>
                    </a:lnTo>
                    <a:lnTo>
                      <a:pt x="8810" y="20997"/>
                    </a:lnTo>
                    <a:lnTo>
                      <a:pt x="9023" y="20892"/>
                    </a:lnTo>
                    <a:lnTo>
                      <a:pt x="9148" y="20761"/>
                    </a:lnTo>
                    <a:lnTo>
                      <a:pt x="9290" y="20616"/>
                    </a:lnTo>
                    <a:lnTo>
                      <a:pt x="9361" y="20459"/>
                    </a:lnTo>
                    <a:lnTo>
                      <a:pt x="9396" y="20289"/>
                    </a:lnTo>
                    <a:lnTo>
                      <a:pt x="9396" y="20092"/>
                    </a:lnTo>
                    <a:lnTo>
                      <a:pt x="9325" y="19909"/>
                    </a:lnTo>
                    <a:lnTo>
                      <a:pt x="9219" y="19738"/>
                    </a:lnTo>
                    <a:lnTo>
                      <a:pt x="9094" y="19555"/>
                    </a:lnTo>
                    <a:lnTo>
                      <a:pt x="8917" y="19384"/>
                    </a:lnTo>
                    <a:lnTo>
                      <a:pt x="8650" y="19162"/>
                    </a:lnTo>
                    <a:lnTo>
                      <a:pt x="8437" y="18900"/>
                    </a:lnTo>
                    <a:lnTo>
                      <a:pt x="8277" y="18624"/>
                    </a:lnTo>
                    <a:lnTo>
                      <a:pt x="8135" y="18349"/>
                    </a:lnTo>
                    <a:lnTo>
                      <a:pt x="8028" y="18048"/>
                    </a:lnTo>
                    <a:lnTo>
                      <a:pt x="7993" y="17746"/>
                    </a:lnTo>
                    <a:lnTo>
                      <a:pt x="7993" y="17471"/>
                    </a:lnTo>
                    <a:lnTo>
                      <a:pt x="8028" y="17169"/>
                    </a:lnTo>
                    <a:lnTo>
                      <a:pt x="8135" y="16920"/>
                    </a:lnTo>
                    <a:lnTo>
                      <a:pt x="8277" y="16671"/>
                    </a:lnTo>
                    <a:lnTo>
                      <a:pt x="8366" y="16540"/>
                    </a:lnTo>
                    <a:lnTo>
                      <a:pt x="8473" y="16409"/>
                    </a:lnTo>
                    <a:lnTo>
                      <a:pt x="8615" y="16317"/>
                    </a:lnTo>
                    <a:lnTo>
                      <a:pt x="8739" y="16213"/>
                    </a:lnTo>
                    <a:lnTo>
                      <a:pt x="8881" y="16134"/>
                    </a:lnTo>
                    <a:lnTo>
                      <a:pt x="9059" y="16055"/>
                    </a:lnTo>
                    <a:lnTo>
                      <a:pt x="9254" y="15990"/>
                    </a:lnTo>
                    <a:lnTo>
                      <a:pt x="9432" y="15911"/>
                    </a:lnTo>
                    <a:lnTo>
                      <a:pt x="9663" y="15885"/>
                    </a:lnTo>
                    <a:lnTo>
                      <a:pt x="9876" y="15833"/>
                    </a:lnTo>
                    <a:lnTo>
                      <a:pt x="10142" y="15806"/>
                    </a:lnTo>
                    <a:lnTo>
                      <a:pt x="10391" y="15806"/>
                    </a:lnTo>
                    <a:lnTo>
                      <a:pt x="10728" y="15806"/>
                    </a:lnTo>
                    <a:lnTo>
                      <a:pt x="10995" y="15806"/>
                    </a:lnTo>
                    <a:lnTo>
                      <a:pt x="11279" y="15833"/>
                    </a:lnTo>
                    <a:lnTo>
                      <a:pt x="11546" y="15885"/>
                    </a:lnTo>
                    <a:lnTo>
                      <a:pt x="11776" y="15937"/>
                    </a:lnTo>
                    <a:lnTo>
                      <a:pt x="12025" y="15990"/>
                    </a:lnTo>
                    <a:lnTo>
                      <a:pt x="12221" y="16055"/>
                    </a:lnTo>
                    <a:lnTo>
                      <a:pt x="12434" y="16134"/>
                    </a:lnTo>
                    <a:lnTo>
                      <a:pt x="12611" y="16213"/>
                    </a:lnTo>
                    <a:lnTo>
                      <a:pt x="12771" y="16317"/>
                    </a:lnTo>
                    <a:lnTo>
                      <a:pt x="12913" y="16409"/>
                    </a:lnTo>
                    <a:lnTo>
                      <a:pt x="13038" y="16514"/>
                    </a:lnTo>
                    <a:lnTo>
                      <a:pt x="13251" y="16737"/>
                    </a:lnTo>
                    <a:lnTo>
                      <a:pt x="13428" y="16986"/>
                    </a:lnTo>
                    <a:lnTo>
                      <a:pt x="13517" y="17248"/>
                    </a:lnTo>
                    <a:lnTo>
                      <a:pt x="13588" y="17523"/>
                    </a:lnTo>
                    <a:lnTo>
                      <a:pt x="13588" y="17799"/>
                    </a:lnTo>
                    <a:lnTo>
                      <a:pt x="13517" y="18074"/>
                    </a:lnTo>
                    <a:lnTo>
                      <a:pt x="13428" y="18323"/>
                    </a:lnTo>
                    <a:lnTo>
                      <a:pt x="13286" y="18572"/>
                    </a:lnTo>
                    <a:lnTo>
                      <a:pt x="13109" y="18808"/>
                    </a:lnTo>
                    <a:lnTo>
                      <a:pt x="12878" y="19031"/>
                    </a:lnTo>
                    <a:lnTo>
                      <a:pt x="12434" y="19411"/>
                    </a:lnTo>
                    <a:lnTo>
                      <a:pt x="12132" y="19738"/>
                    </a:lnTo>
                    <a:lnTo>
                      <a:pt x="12025" y="19856"/>
                    </a:lnTo>
                    <a:lnTo>
                      <a:pt x="11919" y="20014"/>
                    </a:lnTo>
                    <a:lnTo>
                      <a:pt x="11883" y="20132"/>
                    </a:lnTo>
                    <a:lnTo>
                      <a:pt x="11883" y="20263"/>
                    </a:lnTo>
                    <a:lnTo>
                      <a:pt x="11883" y="20394"/>
                    </a:lnTo>
                    <a:lnTo>
                      <a:pt x="11954" y="20485"/>
                    </a:lnTo>
                    <a:lnTo>
                      <a:pt x="12061" y="20590"/>
                    </a:lnTo>
                    <a:lnTo>
                      <a:pt x="12185" y="20695"/>
                    </a:lnTo>
                    <a:lnTo>
                      <a:pt x="12327" y="20787"/>
                    </a:lnTo>
                    <a:lnTo>
                      <a:pt x="12540" y="20892"/>
                    </a:lnTo>
                    <a:lnTo>
                      <a:pt x="12771" y="20997"/>
                    </a:lnTo>
                    <a:lnTo>
                      <a:pt x="13073" y="21088"/>
                    </a:lnTo>
                    <a:lnTo>
                      <a:pt x="13428" y="21193"/>
                    </a:lnTo>
                    <a:lnTo>
                      <a:pt x="13873" y="21298"/>
                    </a:lnTo>
                    <a:lnTo>
                      <a:pt x="14317" y="21390"/>
                    </a:lnTo>
                    <a:lnTo>
                      <a:pt x="14778" y="21468"/>
                    </a:lnTo>
                    <a:lnTo>
                      <a:pt x="15294" y="21547"/>
                    </a:lnTo>
                    <a:lnTo>
                      <a:pt x="15809" y="21600"/>
                    </a:lnTo>
                    <a:lnTo>
                      <a:pt x="16359" y="21652"/>
                    </a:lnTo>
                    <a:lnTo>
                      <a:pt x="16875" y="21678"/>
                    </a:lnTo>
                    <a:lnTo>
                      <a:pt x="17407" y="21678"/>
                    </a:lnTo>
                    <a:lnTo>
                      <a:pt x="17958" y="21678"/>
                    </a:lnTo>
                    <a:lnTo>
                      <a:pt x="18473" y="21652"/>
                    </a:lnTo>
                    <a:lnTo>
                      <a:pt x="18953" y="21573"/>
                    </a:lnTo>
                    <a:lnTo>
                      <a:pt x="19397" y="21495"/>
                    </a:lnTo>
                    <a:lnTo>
                      <a:pt x="19841" y="21390"/>
                    </a:lnTo>
                    <a:lnTo>
                      <a:pt x="20214" y="21272"/>
                    </a:lnTo>
                    <a:lnTo>
                      <a:pt x="20551" y="21088"/>
                    </a:lnTo>
                    <a:lnTo>
                      <a:pt x="20480" y="20787"/>
                    </a:lnTo>
                    <a:lnTo>
                      <a:pt x="20409" y="20485"/>
                    </a:lnTo>
                    <a:lnTo>
                      <a:pt x="20356" y="20158"/>
                    </a:lnTo>
                    <a:lnTo>
                      <a:pt x="20356" y="19804"/>
                    </a:lnTo>
                    <a:lnTo>
                      <a:pt x="20321" y="19083"/>
                    </a:lnTo>
                    <a:lnTo>
                      <a:pt x="20356" y="18349"/>
                    </a:lnTo>
                    <a:lnTo>
                      <a:pt x="20409" y="17641"/>
                    </a:lnTo>
                    <a:lnTo>
                      <a:pt x="20480" y="17012"/>
                    </a:lnTo>
                    <a:lnTo>
                      <a:pt x="20551" y="16488"/>
                    </a:lnTo>
                    <a:lnTo>
                      <a:pt x="20551" y="16055"/>
                    </a:lnTo>
                    <a:lnTo>
                      <a:pt x="20551" y="15911"/>
                    </a:lnTo>
                    <a:lnTo>
                      <a:pt x="20445" y="15754"/>
                    </a:lnTo>
                    <a:lnTo>
                      <a:pt x="20356" y="15610"/>
                    </a:lnTo>
                    <a:lnTo>
                      <a:pt x="20178" y="15452"/>
                    </a:lnTo>
                    <a:lnTo>
                      <a:pt x="20001" y="15334"/>
                    </a:lnTo>
                    <a:lnTo>
                      <a:pt x="19770" y="15230"/>
                    </a:lnTo>
                    <a:lnTo>
                      <a:pt x="19521" y="15125"/>
                    </a:lnTo>
                    <a:lnTo>
                      <a:pt x="19290" y="15059"/>
                    </a:lnTo>
                    <a:lnTo>
                      <a:pt x="19024" y="15007"/>
                    </a:lnTo>
                    <a:lnTo>
                      <a:pt x="18740" y="14954"/>
                    </a:lnTo>
                    <a:lnTo>
                      <a:pt x="18509" y="14954"/>
                    </a:lnTo>
                    <a:lnTo>
                      <a:pt x="18225" y="14954"/>
                    </a:lnTo>
                    <a:lnTo>
                      <a:pt x="17994" y="15007"/>
                    </a:lnTo>
                    <a:lnTo>
                      <a:pt x="17763" y="15085"/>
                    </a:lnTo>
                    <a:lnTo>
                      <a:pt x="17550" y="15177"/>
                    </a:lnTo>
                    <a:lnTo>
                      <a:pt x="17372" y="15308"/>
                    </a:lnTo>
                    <a:lnTo>
                      <a:pt x="17176" y="15426"/>
                    </a:lnTo>
                    <a:lnTo>
                      <a:pt x="16928" y="15557"/>
                    </a:lnTo>
                    <a:lnTo>
                      <a:pt x="16661" y="15636"/>
                    </a:lnTo>
                    <a:lnTo>
                      <a:pt x="16359" y="15688"/>
                    </a:lnTo>
                    <a:lnTo>
                      <a:pt x="16022" y="15715"/>
                    </a:lnTo>
                    <a:lnTo>
                      <a:pt x="15667" y="15688"/>
                    </a:lnTo>
                    <a:lnTo>
                      <a:pt x="15294" y="15662"/>
                    </a:lnTo>
                    <a:lnTo>
                      <a:pt x="14956" y="15583"/>
                    </a:lnTo>
                    <a:lnTo>
                      <a:pt x="14619" y="15479"/>
                    </a:lnTo>
                    <a:lnTo>
                      <a:pt x="14281" y="15334"/>
                    </a:lnTo>
                    <a:lnTo>
                      <a:pt x="13961" y="15177"/>
                    </a:lnTo>
                    <a:lnTo>
                      <a:pt x="13695" y="14981"/>
                    </a:lnTo>
                    <a:lnTo>
                      <a:pt x="13588" y="14850"/>
                    </a:lnTo>
                    <a:lnTo>
                      <a:pt x="13482" y="14732"/>
                    </a:lnTo>
                    <a:lnTo>
                      <a:pt x="13393" y="14600"/>
                    </a:lnTo>
                    <a:lnTo>
                      <a:pt x="13322" y="14456"/>
                    </a:lnTo>
                    <a:lnTo>
                      <a:pt x="13251" y="14299"/>
                    </a:lnTo>
                    <a:lnTo>
                      <a:pt x="13215" y="14155"/>
                    </a:lnTo>
                    <a:lnTo>
                      <a:pt x="13180" y="13971"/>
                    </a:lnTo>
                    <a:lnTo>
                      <a:pt x="13180" y="13801"/>
                    </a:lnTo>
                    <a:lnTo>
                      <a:pt x="13180" y="13591"/>
                    </a:lnTo>
                    <a:lnTo>
                      <a:pt x="13215" y="13395"/>
                    </a:lnTo>
                    <a:lnTo>
                      <a:pt x="13251" y="13198"/>
                    </a:lnTo>
                    <a:lnTo>
                      <a:pt x="13322" y="13015"/>
                    </a:lnTo>
                    <a:lnTo>
                      <a:pt x="13393" y="12870"/>
                    </a:lnTo>
                    <a:lnTo>
                      <a:pt x="13482" y="12713"/>
                    </a:lnTo>
                    <a:lnTo>
                      <a:pt x="13588" y="12569"/>
                    </a:lnTo>
                    <a:lnTo>
                      <a:pt x="13730" y="12438"/>
                    </a:lnTo>
                    <a:lnTo>
                      <a:pt x="13997" y="12215"/>
                    </a:lnTo>
                    <a:lnTo>
                      <a:pt x="14334" y="12005"/>
                    </a:lnTo>
                    <a:lnTo>
                      <a:pt x="14690" y="11861"/>
                    </a:lnTo>
                    <a:lnTo>
                      <a:pt x="15063" y="11756"/>
                    </a:lnTo>
                    <a:lnTo>
                      <a:pt x="15436" y="11678"/>
                    </a:lnTo>
                    <a:lnTo>
                      <a:pt x="15809" y="11638"/>
                    </a:lnTo>
                    <a:lnTo>
                      <a:pt x="16182" y="11638"/>
                    </a:lnTo>
                    <a:lnTo>
                      <a:pt x="16555" y="11678"/>
                    </a:lnTo>
                    <a:lnTo>
                      <a:pt x="16910" y="11730"/>
                    </a:lnTo>
                    <a:lnTo>
                      <a:pt x="17248" y="11835"/>
                    </a:lnTo>
                    <a:lnTo>
                      <a:pt x="17514" y="11966"/>
                    </a:lnTo>
                    <a:lnTo>
                      <a:pt x="17763" y="12110"/>
                    </a:lnTo>
                    <a:lnTo>
                      <a:pt x="17887" y="12215"/>
                    </a:lnTo>
                    <a:lnTo>
                      <a:pt x="18065" y="12307"/>
                    </a:lnTo>
                    <a:lnTo>
                      <a:pt x="18260" y="12412"/>
                    </a:lnTo>
                    <a:lnTo>
                      <a:pt x="18438" y="12464"/>
                    </a:lnTo>
                    <a:lnTo>
                      <a:pt x="18669" y="12543"/>
                    </a:lnTo>
                    <a:lnTo>
                      <a:pt x="18882" y="12569"/>
                    </a:lnTo>
                    <a:lnTo>
                      <a:pt x="19113" y="12595"/>
                    </a:lnTo>
                    <a:lnTo>
                      <a:pt x="19361" y="12608"/>
                    </a:lnTo>
                    <a:lnTo>
                      <a:pt x="19592" y="12608"/>
                    </a:lnTo>
                    <a:lnTo>
                      <a:pt x="19841" y="12595"/>
                    </a:lnTo>
                    <a:lnTo>
                      <a:pt x="20072" y="12543"/>
                    </a:lnTo>
                    <a:lnTo>
                      <a:pt x="20321" y="12490"/>
                    </a:lnTo>
                    <a:lnTo>
                      <a:pt x="20551" y="12438"/>
                    </a:lnTo>
                    <a:lnTo>
                      <a:pt x="20800" y="12333"/>
                    </a:lnTo>
                    <a:lnTo>
                      <a:pt x="20996" y="12241"/>
                    </a:lnTo>
                    <a:lnTo>
                      <a:pt x="21244" y="12110"/>
                    </a:lnTo>
                    <a:lnTo>
                      <a:pt x="21298" y="12032"/>
                    </a:lnTo>
                    <a:lnTo>
                      <a:pt x="21404" y="11966"/>
                    </a:lnTo>
                    <a:lnTo>
                      <a:pt x="21475" y="11861"/>
                    </a:lnTo>
                    <a:lnTo>
                      <a:pt x="21511" y="11730"/>
                    </a:lnTo>
                    <a:lnTo>
                      <a:pt x="21617" y="11481"/>
                    </a:lnTo>
                    <a:lnTo>
                      <a:pt x="21653" y="11180"/>
                    </a:lnTo>
                    <a:lnTo>
                      <a:pt x="21653" y="10826"/>
                    </a:lnTo>
                    <a:lnTo>
                      <a:pt x="21653" y="10472"/>
                    </a:lnTo>
                    <a:lnTo>
                      <a:pt x="21582" y="10092"/>
                    </a:lnTo>
                    <a:lnTo>
                      <a:pt x="21511" y="9725"/>
                    </a:lnTo>
                    <a:lnTo>
                      <a:pt x="21298" y="8912"/>
                    </a:lnTo>
                    <a:lnTo>
                      <a:pt x="21067" y="8191"/>
                    </a:lnTo>
                    <a:lnTo>
                      <a:pt x="20800" y="7536"/>
                    </a:lnTo>
                    <a:lnTo>
                      <a:pt x="20551" y="7025"/>
                    </a:lnTo>
                    <a:lnTo>
                      <a:pt x="20001" y="7103"/>
                    </a:lnTo>
                    <a:lnTo>
                      <a:pt x="19432" y="7156"/>
                    </a:lnTo>
                    <a:lnTo>
                      <a:pt x="18846" y="7208"/>
                    </a:lnTo>
                    <a:lnTo>
                      <a:pt x="18225" y="7208"/>
                    </a:lnTo>
                    <a:lnTo>
                      <a:pt x="17656" y="7208"/>
                    </a:lnTo>
                    <a:lnTo>
                      <a:pt x="17070" y="7182"/>
                    </a:lnTo>
                    <a:lnTo>
                      <a:pt x="16484" y="7156"/>
                    </a:lnTo>
                    <a:lnTo>
                      <a:pt x="15986" y="7103"/>
                    </a:lnTo>
                    <a:lnTo>
                      <a:pt x="14992" y="6999"/>
                    </a:lnTo>
                    <a:lnTo>
                      <a:pt x="14210" y="6907"/>
                    </a:lnTo>
                    <a:lnTo>
                      <a:pt x="13695" y="6828"/>
                    </a:lnTo>
                    <a:lnTo>
                      <a:pt x="13517" y="6802"/>
                    </a:lnTo>
                    <a:lnTo>
                      <a:pt x="13073" y="6645"/>
                    </a:lnTo>
                    <a:lnTo>
                      <a:pt x="12700" y="6474"/>
                    </a:lnTo>
                    <a:lnTo>
                      <a:pt x="12363" y="6304"/>
                    </a:lnTo>
                    <a:lnTo>
                      <a:pt x="12132" y="6094"/>
                    </a:lnTo>
                    <a:lnTo>
                      <a:pt x="11919" y="5871"/>
                    </a:lnTo>
                    <a:lnTo>
                      <a:pt x="11776" y="5649"/>
                    </a:lnTo>
                    <a:lnTo>
                      <a:pt x="11688" y="5413"/>
                    </a:lnTo>
                    <a:lnTo>
                      <a:pt x="11617" y="5190"/>
                    </a:lnTo>
                    <a:lnTo>
                      <a:pt x="11617" y="4941"/>
                    </a:lnTo>
                    <a:lnTo>
                      <a:pt x="11652" y="4718"/>
                    </a:lnTo>
                    <a:lnTo>
                      <a:pt x="11723" y="4482"/>
                    </a:lnTo>
                    <a:lnTo>
                      <a:pt x="11812" y="4285"/>
                    </a:lnTo>
                    <a:lnTo>
                      <a:pt x="11919" y="4089"/>
                    </a:lnTo>
                    <a:lnTo>
                      <a:pt x="12096" y="3905"/>
                    </a:lnTo>
                    <a:lnTo>
                      <a:pt x="12292" y="3735"/>
                    </a:lnTo>
                    <a:lnTo>
                      <a:pt x="12505" y="3604"/>
                    </a:lnTo>
                    <a:lnTo>
                      <a:pt x="12700" y="3460"/>
                    </a:lnTo>
                    <a:lnTo>
                      <a:pt x="12878" y="3250"/>
                    </a:lnTo>
                    <a:lnTo>
                      <a:pt x="13038" y="3027"/>
                    </a:lnTo>
                    <a:lnTo>
                      <a:pt x="13180" y="2752"/>
                    </a:lnTo>
                    <a:lnTo>
                      <a:pt x="13286" y="2477"/>
                    </a:lnTo>
                    <a:lnTo>
                      <a:pt x="13322" y="2175"/>
                    </a:lnTo>
                    <a:lnTo>
                      <a:pt x="13357" y="1874"/>
                    </a:lnTo>
                    <a:lnTo>
                      <a:pt x="13286" y="1572"/>
                    </a:lnTo>
                    <a:lnTo>
                      <a:pt x="13180" y="1271"/>
                    </a:lnTo>
                    <a:lnTo>
                      <a:pt x="13038" y="983"/>
                    </a:lnTo>
                    <a:lnTo>
                      <a:pt x="12949" y="865"/>
                    </a:lnTo>
                    <a:lnTo>
                      <a:pt x="12807" y="733"/>
                    </a:lnTo>
                    <a:lnTo>
                      <a:pt x="12665" y="616"/>
                    </a:lnTo>
                    <a:lnTo>
                      <a:pt x="12505" y="511"/>
                    </a:lnTo>
                    <a:lnTo>
                      <a:pt x="12327" y="406"/>
                    </a:lnTo>
                    <a:lnTo>
                      <a:pt x="12132" y="314"/>
                    </a:lnTo>
                    <a:lnTo>
                      <a:pt x="11883" y="235"/>
                    </a:lnTo>
                    <a:lnTo>
                      <a:pt x="11652" y="183"/>
                    </a:lnTo>
                    <a:lnTo>
                      <a:pt x="11368" y="104"/>
                    </a:lnTo>
                    <a:lnTo>
                      <a:pt x="11101" y="78"/>
                    </a:lnTo>
                    <a:lnTo>
                      <a:pt x="10800" y="52"/>
                    </a:lnTo>
                    <a:lnTo>
                      <a:pt x="10444" y="52"/>
                    </a:lnTo>
                    <a:lnTo>
                      <a:pt x="10142" y="52"/>
                    </a:lnTo>
                    <a:lnTo>
                      <a:pt x="9840" y="78"/>
                    </a:lnTo>
                    <a:lnTo>
                      <a:pt x="9574" y="104"/>
                    </a:lnTo>
                    <a:lnTo>
                      <a:pt x="9325" y="157"/>
                    </a:lnTo>
                    <a:lnTo>
                      <a:pt x="9094" y="209"/>
                    </a:lnTo>
                    <a:lnTo>
                      <a:pt x="8846" y="262"/>
                    </a:lnTo>
                    <a:lnTo>
                      <a:pt x="8650" y="340"/>
                    </a:lnTo>
                    <a:lnTo>
                      <a:pt x="8437" y="432"/>
                    </a:lnTo>
                    <a:lnTo>
                      <a:pt x="8277" y="511"/>
                    </a:lnTo>
                    <a:lnTo>
                      <a:pt x="8100" y="616"/>
                    </a:lnTo>
                    <a:lnTo>
                      <a:pt x="7957" y="707"/>
                    </a:lnTo>
                    <a:lnTo>
                      <a:pt x="7833" y="838"/>
                    </a:lnTo>
                    <a:lnTo>
                      <a:pt x="7620" y="1061"/>
                    </a:lnTo>
                    <a:lnTo>
                      <a:pt x="7442" y="1336"/>
                    </a:lnTo>
                    <a:lnTo>
                      <a:pt x="7353" y="1599"/>
                    </a:lnTo>
                    <a:lnTo>
                      <a:pt x="7318" y="1900"/>
                    </a:lnTo>
                    <a:lnTo>
                      <a:pt x="7318" y="2175"/>
                    </a:lnTo>
                    <a:lnTo>
                      <a:pt x="7353" y="2450"/>
                    </a:lnTo>
                    <a:lnTo>
                      <a:pt x="7442" y="2726"/>
                    </a:lnTo>
                    <a:lnTo>
                      <a:pt x="7620" y="2975"/>
                    </a:lnTo>
                    <a:lnTo>
                      <a:pt x="7833" y="3198"/>
                    </a:lnTo>
                    <a:lnTo>
                      <a:pt x="8064" y="3433"/>
                    </a:lnTo>
                    <a:lnTo>
                      <a:pt x="8295" y="3630"/>
                    </a:lnTo>
                    <a:lnTo>
                      <a:pt x="8508" y="3853"/>
                    </a:lnTo>
                    <a:lnTo>
                      <a:pt x="8686" y="4089"/>
                    </a:lnTo>
                    <a:lnTo>
                      <a:pt x="8775" y="4312"/>
                    </a:lnTo>
                    <a:lnTo>
                      <a:pt x="8846" y="4561"/>
                    </a:lnTo>
                    <a:lnTo>
                      <a:pt x="8846" y="4810"/>
                    </a:lnTo>
                    <a:lnTo>
                      <a:pt x="8810" y="5059"/>
                    </a:lnTo>
                    <a:lnTo>
                      <a:pt x="8721" y="5295"/>
                    </a:lnTo>
                    <a:lnTo>
                      <a:pt x="8579" y="5544"/>
                    </a:lnTo>
                    <a:lnTo>
                      <a:pt x="8366" y="5766"/>
                    </a:lnTo>
                    <a:lnTo>
                      <a:pt x="8135" y="5976"/>
                    </a:lnTo>
                    <a:lnTo>
                      <a:pt x="7833" y="6199"/>
                    </a:lnTo>
                    <a:lnTo>
                      <a:pt x="7478" y="6369"/>
                    </a:lnTo>
                    <a:lnTo>
                      <a:pt x="7069" y="6527"/>
                    </a:lnTo>
                    <a:lnTo>
                      <a:pt x="6590" y="6671"/>
                    </a:lnTo>
                    <a:lnTo>
                      <a:pt x="6092" y="6802"/>
                    </a:lnTo>
                    <a:lnTo>
                      <a:pt x="5684" y="6802"/>
                    </a:lnTo>
                    <a:lnTo>
                      <a:pt x="5133" y="6802"/>
                    </a:lnTo>
                    <a:lnTo>
                      <a:pt x="4547" y="6802"/>
                    </a:lnTo>
                    <a:lnTo>
                      <a:pt x="3872" y="6802"/>
                    </a:lnTo>
                    <a:lnTo>
                      <a:pt x="3144" y="6802"/>
                    </a:lnTo>
                    <a:lnTo>
                      <a:pt x="2362" y="6802"/>
                    </a:lnTo>
                    <a:lnTo>
                      <a:pt x="1545" y="6802"/>
                    </a:lnTo>
                    <a:lnTo>
                      <a:pt x="692" y="6802"/>
                    </a:lnTo>
                    <a:lnTo>
                      <a:pt x="586" y="7234"/>
                    </a:lnTo>
                    <a:lnTo>
                      <a:pt x="461" y="7837"/>
                    </a:lnTo>
                    <a:lnTo>
                      <a:pt x="355" y="8493"/>
                    </a:lnTo>
                    <a:lnTo>
                      <a:pt x="248" y="9187"/>
                    </a:lnTo>
                    <a:lnTo>
                      <a:pt x="142" y="9869"/>
                    </a:lnTo>
                    <a:lnTo>
                      <a:pt x="106" y="10498"/>
                    </a:lnTo>
                    <a:lnTo>
                      <a:pt x="106" y="10983"/>
                    </a:lnTo>
                    <a:lnTo>
                      <a:pt x="106" y="11311"/>
                    </a:lnTo>
                    <a:lnTo>
                      <a:pt x="213" y="11481"/>
                    </a:lnTo>
                    <a:lnTo>
                      <a:pt x="319" y="11651"/>
                    </a:lnTo>
                    <a:lnTo>
                      <a:pt x="497" y="11783"/>
                    </a:lnTo>
                    <a:lnTo>
                      <a:pt x="692" y="11914"/>
                    </a:lnTo>
                    <a:lnTo>
                      <a:pt x="941" y="12032"/>
                    </a:lnTo>
                    <a:lnTo>
                      <a:pt x="1207" y="12110"/>
                    </a:lnTo>
                    <a:lnTo>
                      <a:pt x="1509" y="12189"/>
                    </a:lnTo>
                    <a:lnTo>
                      <a:pt x="1794" y="12241"/>
                    </a:lnTo>
                    <a:lnTo>
                      <a:pt x="2131" y="12267"/>
                    </a:lnTo>
                    <a:lnTo>
                      <a:pt x="2433" y="12281"/>
                    </a:lnTo>
                    <a:lnTo>
                      <a:pt x="2735" y="12267"/>
                    </a:lnTo>
                    <a:lnTo>
                      <a:pt x="3055" y="12241"/>
                    </a:lnTo>
                    <a:lnTo>
                      <a:pt x="3357" y="12189"/>
                    </a:lnTo>
                    <a:lnTo>
                      <a:pt x="3623" y="12084"/>
                    </a:lnTo>
                    <a:lnTo>
                      <a:pt x="3872" y="11979"/>
                    </a:lnTo>
                    <a:lnTo>
                      <a:pt x="4103" y="11861"/>
                    </a:lnTo>
                    <a:lnTo>
                      <a:pt x="4316" y="11704"/>
                    </a:lnTo>
                    <a:lnTo>
                      <a:pt x="4582" y="11612"/>
                    </a:lnTo>
                    <a:lnTo>
                      <a:pt x="4849" y="11533"/>
                    </a:lnTo>
                    <a:lnTo>
                      <a:pt x="5169" y="11507"/>
                    </a:lnTo>
                    <a:lnTo>
                      <a:pt x="5506" y="11481"/>
                    </a:lnTo>
                    <a:lnTo>
                      <a:pt x="5808" y="11507"/>
                    </a:lnTo>
                    <a:lnTo>
                      <a:pt x="6146" y="11560"/>
                    </a:lnTo>
                    <a:lnTo>
                      <a:pt x="6501" y="11651"/>
                    </a:lnTo>
                    <a:lnTo>
                      <a:pt x="6803" y="11783"/>
                    </a:lnTo>
                    <a:lnTo>
                      <a:pt x="7105" y="11940"/>
                    </a:lnTo>
                    <a:lnTo>
                      <a:pt x="7353" y="12110"/>
                    </a:lnTo>
                    <a:lnTo>
                      <a:pt x="7584" y="12333"/>
                    </a:lnTo>
                    <a:lnTo>
                      <a:pt x="7798" y="12595"/>
                    </a:lnTo>
                    <a:lnTo>
                      <a:pt x="7922" y="12870"/>
                    </a:lnTo>
                    <a:lnTo>
                      <a:pt x="8028" y="13198"/>
                    </a:lnTo>
                    <a:lnTo>
                      <a:pt x="8064" y="13526"/>
                    </a:lnTo>
                    <a:lnTo>
                      <a:pt x="8028" y="13775"/>
                    </a:lnTo>
                    <a:lnTo>
                      <a:pt x="7922" y="13998"/>
                    </a:lnTo>
                    <a:lnTo>
                      <a:pt x="7798" y="14220"/>
                    </a:lnTo>
                    <a:lnTo>
                      <a:pt x="7584" y="14404"/>
                    </a:lnTo>
                    <a:lnTo>
                      <a:pt x="7353" y="14574"/>
                    </a:lnTo>
                    <a:lnTo>
                      <a:pt x="7105" y="14732"/>
                    </a:lnTo>
                    <a:lnTo>
                      <a:pt x="6803" y="14850"/>
                    </a:lnTo>
                    <a:lnTo>
                      <a:pt x="6501" y="14954"/>
                    </a:lnTo>
                    <a:lnTo>
                      <a:pt x="6146" y="15033"/>
                    </a:lnTo>
                    <a:lnTo>
                      <a:pt x="5808" y="15085"/>
                    </a:lnTo>
                    <a:lnTo>
                      <a:pt x="5506" y="15085"/>
                    </a:lnTo>
                    <a:lnTo>
                      <a:pt x="5169" y="15059"/>
                    </a:lnTo>
                    <a:lnTo>
                      <a:pt x="4849" y="15007"/>
                    </a:lnTo>
                    <a:lnTo>
                      <a:pt x="4582" y="14902"/>
                    </a:lnTo>
                    <a:lnTo>
                      <a:pt x="4316" y="14784"/>
                    </a:lnTo>
                    <a:lnTo>
                      <a:pt x="4103" y="14600"/>
                    </a:lnTo>
                    <a:lnTo>
                      <a:pt x="3907" y="14430"/>
                    </a:lnTo>
                    <a:lnTo>
                      <a:pt x="3659" y="14299"/>
                    </a:lnTo>
                    <a:lnTo>
                      <a:pt x="3428" y="14194"/>
                    </a:lnTo>
                    <a:lnTo>
                      <a:pt x="3179" y="14129"/>
                    </a:lnTo>
                    <a:lnTo>
                      <a:pt x="2913" y="14102"/>
                    </a:lnTo>
                    <a:lnTo>
                      <a:pt x="2646" y="14102"/>
                    </a:lnTo>
                    <a:lnTo>
                      <a:pt x="2362" y="14129"/>
                    </a:lnTo>
                    <a:lnTo>
                      <a:pt x="2096" y="14168"/>
                    </a:lnTo>
                    <a:lnTo>
                      <a:pt x="1811" y="14273"/>
                    </a:lnTo>
                    <a:lnTo>
                      <a:pt x="1545" y="14378"/>
                    </a:lnTo>
                    <a:lnTo>
                      <a:pt x="1314" y="14496"/>
                    </a:lnTo>
                    <a:lnTo>
                      <a:pt x="1065" y="14653"/>
                    </a:lnTo>
                    <a:lnTo>
                      <a:pt x="870" y="14797"/>
                    </a:lnTo>
                    <a:lnTo>
                      <a:pt x="657" y="14981"/>
                    </a:lnTo>
                    <a:lnTo>
                      <a:pt x="497" y="15177"/>
                    </a:lnTo>
                    <a:lnTo>
                      <a:pt x="390" y="15413"/>
                    </a:lnTo>
                    <a:lnTo>
                      <a:pt x="284" y="15636"/>
                    </a:lnTo>
                    <a:lnTo>
                      <a:pt x="248" y="15911"/>
                    </a:lnTo>
                    <a:lnTo>
                      <a:pt x="284" y="16239"/>
                    </a:lnTo>
                    <a:lnTo>
                      <a:pt x="319" y="16566"/>
                    </a:lnTo>
                    <a:lnTo>
                      <a:pt x="497" y="17340"/>
                    </a:lnTo>
                    <a:lnTo>
                      <a:pt x="692" y="18152"/>
                    </a:lnTo>
                    <a:lnTo>
                      <a:pt x="799" y="18559"/>
                    </a:lnTo>
                    <a:lnTo>
                      <a:pt x="905" y="18978"/>
                    </a:lnTo>
                    <a:lnTo>
                      <a:pt x="959" y="19384"/>
                    </a:lnTo>
                    <a:lnTo>
                      <a:pt x="994" y="19791"/>
                    </a:lnTo>
                    <a:lnTo>
                      <a:pt x="994" y="20132"/>
                    </a:lnTo>
                    <a:lnTo>
                      <a:pt x="959" y="20485"/>
                    </a:lnTo>
                    <a:lnTo>
                      <a:pt x="941" y="20669"/>
                    </a:lnTo>
                    <a:lnTo>
                      <a:pt x="870" y="20813"/>
                    </a:lnTo>
                    <a:lnTo>
                      <a:pt x="799" y="20970"/>
                    </a:lnTo>
                    <a:lnTo>
                      <a:pt x="692" y="21088"/>
                    </a:lnTo>
                    <a:lnTo>
                      <a:pt x="1474" y="20997"/>
                    </a:lnTo>
                    <a:lnTo>
                      <a:pt x="2291" y="20866"/>
                    </a:lnTo>
                    <a:lnTo>
                      <a:pt x="3108" y="20787"/>
                    </a:lnTo>
                    <a:lnTo>
                      <a:pt x="3907" y="20721"/>
                    </a:lnTo>
                    <a:lnTo>
                      <a:pt x="4653" y="20695"/>
                    </a:lnTo>
                    <a:lnTo>
                      <a:pt x="5364" y="20695"/>
                    </a:lnTo>
                    <a:lnTo>
                      <a:pt x="5701" y="20721"/>
                    </a:lnTo>
                    <a:lnTo>
                      <a:pt x="6057" y="20761"/>
                    </a:lnTo>
                    <a:lnTo>
                      <a:pt x="6323" y="20813"/>
                    </a:lnTo>
                    <a:lnTo>
                      <a:pt x="6625" y="2089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99CC">
                      <a:gamma/>
                      <a:tint val="63529"/>
                      <a:invGamma/>
                    </a:srgbClr>
                  </a:gs>
                  <a:gs pos="100000">
                    <a:srgbClr val="0099CC"/>
                  </a:gs>
                </a:gsLst>
                <a:lin ang="54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  <p:sp>
            <p:nvSpPr>
              <p:cNvPr id="55" name="Puzzle2"/>
              <p:cNvSpPr>
                <a:spLocks noEditPoints="1" noChangeArrowheads="1"/>
              </p:cNvSpPr>
              <p:nvPr/>
            </p:nvSpPr>
            <p:spPr bwMode="gray">
              <a:xfrm>
                <a:off x="2880" y="1736"/>
                <a:ext cx="1778" cy="1379"/>
              </a:xfrm>
              <a:custGeom>
                <a:avLst/>
                <a:gdLst>
                  <a:gd name="T0" fmla="*/ 11 w 21600"/>
                  <a:gd name="T1" fmla="*/ 13386 h 21600"/>
                  <a:gd name="T2" fmla="*/ 4202 w 21600"/>
                  <a:gd name="T3" fmla="*/ 21161 h 21600"/>
                  <a:gd name="T4" fmla="*/ 10400 w 21600"/>
                  <a:gd name="T5" fmla="*/ 13909 h 21600"/>
                  <a:gd name="T6" fmla="*/ 16821 w 21600"/>
                  <a:gd name="T7" fmla="*/ 21190 h 21600"/>
                  <a:gd name="T8" fmla="*/ 21600 w 21600"/>
                  <a:gd name="T9" fmla="*/ 15083 h 21600"/>
                  <a:gd name="T10" fmla="*/ 16889 w 21600"/>
                  <a:gd name="T11" fmla="*/ 5739 h 21600"/>
                  <a:gd name="T12" fmla="*/ 10800 w 21600"/>
                  <a:gd name="T13" fmla="*/ 28 h 21600"/>
                  <a:gd name="T14" fmla="*/ 4202 w 21600"/>
                  <a:gd name="T15" fmla="*/ 5894 h 21600"/>
                  <a:gd name="T16" fmla="*/ 5388 w 21600"/>
                  <a:gd name="T17" fmla="*/ 6742 h 21600"/>
                  <a:gd name="T18" fmla="*/ 16177 w 21600"/>
                  <a:gd name="T19" fmla="*/ 20441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4247" y="12354"/>
                    </a:moveTo>
                    <a:lnTo>
                      <a:pt x="4134" y="12468"/>
                    </a:lnTo>
                    <a:lnTo>
                      <a:pt x="4010" y="12581"/>
                    </a:lnTo>
                    <a:lnTo>
                      <a:pt x="3897" y="12637"/>
                    </a:lnTo>
                    <a:lnTo>
                      <a:pt x="3773" y="12694"/>
                    </a:lnTo>
                    <a:lnTo>
                      <a:pt x="3637" y="12694"/>
                    </a:lnTo>
                    <a:lnTo>
                      <a:pt x="3524" y="12694"/>
                    </a:lnTo>
                    <a:lnTo>
                      <a:pt x="3400" y="12665"/>
                    </a:lnTo>
                    <a:lnTo>
                      <a:pt x="3287" y="12609"/>
                    </a:lnTo>
                    <a:lnTo>
                      <a:pt x="3027" y="12496"/>
                    </a:lnTo>
                    <a:lnTo>
                      <a:pt x="2790" y="12340"/>
                    </a:lnTo>
                    <a:lnTo>
                      <a:pt x="2530" y="12142"/>
                    </a:lnTo>
                    <a:lnTo>
                      <a:pt x="2293" y="11987"/>
                    </a:lnTo>
                    <a:lnTo>
                      <a:pt x="2033" y="11817"/>
                    </a:lnTo>
                    <a:lnTo>
                      <a:pt x="1773" y="11676"/>
                    </a:lnTo>
                    <a:lnTo>
                      <a:pt x="1638" y="11662"/>
                    </a:lnTo>
                    <a:lnTo>
                      <a:pt x="1513" y="11634"/>
                    </a:lnTo>
                    <a:lnTo>
                      <a:pt x="1378" y="11634"/>
                    </a:lnTo>
                    <a:lnTo>
                      <a:pt x="1253" y="11634"/>
                    </a:lnTo>
                    <a:lnTo>
                      <a:pt x="1118" y="11662"/>
                    </a:lnTo>
                    <a:lnTo>
                      <a:pt x="971" y="11732"/>
                    </a:lnTo>
                    <a:lnTo>
                      <a:pt x="835" y="11817"/>
                    </a:lnTo>
                    <a:lnTo>
                      <a:pt x="711" y="11959"/>
                    </a:lnTo>
                    <a:lnTo>
                      <a:pt x="553" y="12086"/>
                    </a:lnTo>
                    <a:lnTo>
                      <a:pt x="429" y="12284"/>
                    </a:lnTo>
                    <a:lnTo>
                      <a:pt x="271" y="12524"/>
                    </a:lnTo>
                    <a:lnTo>
                      <a:pt x="146" y="12793"/>
                    </a:lnTo>
                    <a:lnTo>
                      <a:pt x="79" y="12962"/>
                    </a:lnTo>
                    <a:lnTo>
                      <a:pt x="33" y="13146"/>
                    </a:lnTo>
                    <a:lnTo>
                      <a:pt x="11" y="13386"/>
                    </a:lnTo>
                    <a:lnTo>
                      <a:pt x="11" y="13641"/>
                    </a:lnTo>
                    <a:lnTo>
                      <a:pt x="33" y="13881"/>
                    </a:lnTo>
                    <a:lnTo>
                      <a:pt x="101" y="14150"/>
                    </a:lnTo>
                    <a:lnTo>
                      <a:pt x="192" y="14404"/>
                    </a:lnTo>
                    <a:lnTo>
                      <a:pt x="293" y="14645"/>
                    </a:lnTo>
                    <a:lnTo>
                      <a:pt x="451" y="14857"/>
                    </a:lnTo>
                    <a:lnTo>
                      <a:pt x="621" y="15054"/>
                    </a:lnTo>
                    <a:lnTo>
                      <a:pt x="734" y="15125"/>
                    </a:lnTo>
                    <a:lnTo>
                      <a:pt x="835" y="15210"/>
                    </a:lnTo>
                    <a:lnTo>
                      <a:pt x="948" y="15267"/>
                    </a:lnTo>
                    <a:lnTo>
                      <a:pt x="1084" y="15323"/>
                    </a:lnTo>
                    <a:lnTo>
                      <a:pt x="1208" y="15351"/>
                    </a:lnTo>
                    <a:lnTo>
                      <a:pt x="1355" y="15380"/>
                    </a:lnTo>
                    <a:lnTo>
                      <a:pt x="1513" y="15380"/>
                    </a:lnTo>
                    <a:lnTo>
                      <a:pt x="1683" y="15380"/>
                    </a:lnTo>
                    <a:lnTo>
                      <a:pt x="1864" y="15351"/>
                    </a:lnTo>
                    <a:lnTo>
                      <a:pt x="2033" y="15323"/>
                    </a:lnTo>
                    <a:lnTo>
                      <a:pt x="2225" y="15238"/>
                    </a:lnTo>
                    <a:lnTo>
                      <a:pt x="2428" y="15153"/>
                    </a:lnTo>
                    <a:lnTo>
                      <a:pt x="2745" y="15026"/>
                    </a:lnTo>
                    <a:lnTo>
                      <a:pt x="3005" y="14913"/>
                    </a:lnTo>
                    <a:lnTo>
                      <a:pt x="3264" y="14828"/>
                    </a:lnTo>
                    <a:lnTo>
                      <a:pt x="3513" y="14800"/>
                    </a:lnTo>
                    <a:lnTo>
                      <a:pt x="3615" y="14828"/>
                    </a:lnTo>
                    <a:lnTo>
                      <a:pt x="3728" y="14857"/>
                    </a:lnTo>
                    <a:lnTo>
                      <a:pt x="3807" y="14913"/>
                    </a:lnTo>
                    <a:lnTo>
                      <a:pt x="3920" y="14998"/>
                    </a:lnTo>
                    <a:lnTo>
                      <a:pt x="4010" y="15097"/>
                    </a:lnTo>
                    <a:lnTo>
                      <a:pt x="4089" y="15238"/>
                    </a:lnTo>
                    <a:lnTo>
                      <a:pt x="4179" y="15408"/>
                    </a:lnTo>
                    <a:lnTo>
                      <a:pt x="4247" y="15620"/>
                    </a:lnTo>
                    <a:lnTo>
                      <a:pt x="4326" y="15860"/>
                    </a:lnTo>
                    <a:lnTo>
                      <a:pt x="4394" y="16129"/>
                    </a:lnTo>
                    <a:lnTo>
                      <a:pt x="4439" y="16440"/>
                    </a:lnTo>
                    <a:lnTo>
                      <a:pt x="4507" y="16737"/>
                    </a:lnTo>
                    <a:lnTo>
                      <a:pt x="4552" y="17090"/>
                    </a:lnTo>
                    <a:lnTo>
                      <a:pt x="4575" y="17443"/>
                    </a:lnTo>
                    <a:lnTo>
                      <a:pt x="4586" y="17825"/>
                    </a:lnTo>
                    <a:lnTo>
                      <a:pt x="4586" y="18193"/>
                    </a:lnTo>
                    <a:lnTo>
                      <a:pt x="4586" y="18574"/>
                    </a:lnTo>
                    <a:lnTo>
                      <a:pt x="4586" y="18984"/>
                    </a:lnTo>
                    <a:lnTo>
                      <a:pt x="4552" y="19366"/>
                    </a:lnTo>
                    <a:lnTo>
                      <a:pt x="4507" y="19748"/>
                    </a:lnTo>
                    <a:lnTo>
                      <a:pt x="4462" y="20129"/>
                    </a:lnTo>
                    <a:lnTo>
                      <a:pt x="4371" y="20483"/>
                    </a:lnTo>
                    <a:lnTo>
                      <a:pt x="4292" y="20836"/>
                    </a:lnTo>
                    <a:lnTo>
                      <a:pt x="4202" y="21161"/>
                    </a:lnTo>
                    <a:lnTo>
                      <a:pt x="4744" y="21161"/>
                    </a:lnTo>
                    <a:lnTo>
                      <a:pt x="5264" y="21161"/>
                    </a:lnTo>
                    <a:lnTo>
                      <a:pt x="5784" y="21161"/>
                    </a:lnTo>
                    <a:lnTo>
                      <a:pt x="6235" y="21161"/>
                    </a:lnTo>
                    <a:lnTo>
                      <a:pt x="6676" y="21161"/>
                    </a:lnTo>
                    <a:lnTo>
                      <a:pt x="7060" y="21161"/>
                    </a:lnTo>
                    <a:lnTo>
                      <a:pt x="7410" y="21161"/>
                    </a:lnTo>
                    <a:lnTo>
                      <a:pt x="7670" y="21161"/>
                    </a:lnTo>
                    <a:lnTo>
                      <a:pt x="8020" y="21020"/>
                    </a:lnTo>
                    <a:lnTo>
                      <a:pt x="8303" y="20893"/>
                    </a:lnTo>
                    <a:lnTo>
                      <a:pt x="8563" y="20695"/>
                    </a:lnTo>
                    <a:lnTo>
                      <a:pt x="8800" y="20511"/>
                    </a:lnTo>
                    <a:lnTo>
                      <a:pt x="8969" y="20285"/>
                    </a:lnTo>
                    <a:lnTo>
                      <a:pt x="9150" y="20045"/>
                    </a:lnTo>
                    <a:lnTo>
                      <a:pt x="9252" y="19804"/>
                    </a:lnTo>
                    <a:lnTo>
                      <a:pt x="9342" y="19550"/>
                    </a:lnTo>
                    <a:lnTo>
                      <a:pt x="9410" y="19281"/>
                    </a:lnTo>
                    <a:lnTo>
                      <a:pt x="9433" y="19013"/>
                    </a:lnTo>
                    <a:lnTo>
                      <a:pt x="9433" y="18744"/>
                    </a:lnTo>
                    <a:lnTo>
                      <a:pt x="9387" y="18504"/>
                    </a:lnTo>
                    <a:lnTo>
                      <a:pt x="9320" y="18221"/>
                    </a:lnTo>
                    <a:lnTo>
                      <a:pt x="9207" y="17981"/>
                    </a:lnTo>
                    <a:lnTo>
                      <a:pt x="9105" y="17740"/>
                    </a:lnTo>
                    <a:lnTo>
                      <a:pt x="8924" y="17514"/>
                    </a:lnTo>
                    <a:lnTo>
                      <a:pt x="8777" y="17274"/>
                    </a:lnTo>
                    <a:lnTo>
                      <a:pt x="8642" y="17034"/>
                    </a:lnTo>
                    <a:lnTo>
                      <a:pt x="8563" y="16765"/>
                    </a:lnTo>
                    <a:lnTo>
                      <a:pt x="8472" y="16468"/>
                    </a:lnTo>
                    <a:lnTo>
                      <a:pt x="8450" y="16157"/>
                    </a:lnTo>
                    <a:lnTo>
                      <a:pt x="8450" y="15860"/>
                    </a:lnTo>
                    <a:lnTo>
                      <a:pt x="8472" y="15563"/>
                    </a:lnTo>
                    <a:lnTo>
                      <a:pt x="8540" y="15267"/>
                    </a:lnTo>
                    <a:lnTo>
                      <a:pt x="8642" y="14998"/>
                    </a:lnTo>
                    <a:lnTo>
                      <a:pt x="8777" y="14729"/>
                    </a:lnTo>
                    <a:lnTo>
                      <a:pt x="8868" y="14616"/>
                    </a:lnTo>
                    <a:lnTo>
                      <a:pt x="8969" y="14475"/>
                    </a:lnTo>
                    <a:lnTo>
                      <a:pt x="9060" y="14376"/>
                    </a:lnTo>
                    <a:lnTo>
                      <a:pt x="9184" y="14291"/>
                    </a:lnTo>
                    <a:lnTo>
                      <a:pt x="9297" y="14206"/>
                    </a:lnTo>
                    <a:lnTo>
                      <a:pt x="9433" y="14121"/>
                    </a:lnTo>
                    <a:lnTo>
                      <a:pt x="9579" y="14051"/>
                    </a:lnTo>
                    <a:lnTo>
                      <a:pt x="9726" y="13994"/>
                    </a:lnTo>
                    <a:lnTo>
                      <a:pt x="9884" y="13938"/>
                    </a:lnTo>
                    <a:lnTo>
                      <a:pt x="10054" y="13909"/>
                    </a:lnTo>
                    <a:lnTo>
                      <a:pt x="10257" y="13881"/>
                    </a:lnTo>
                    <a:lnTo>
                      <a:pt x="10449" y="13881"/>
                    </a:lnTo>
                    <a:lnTo>
                      <a:pt x="10664" y="13881"/>
                    </a:lnTo>
                    <a:lnTo>
                      <a:pt x="10856" y="13909"/>
                    </a:lnTo>
                    <a:lnTo>
                      <a:pt x="11037" y="13966"/>
                    </a:lnTo>
                    <a:lnTo>
                      <a:pt x="11206" y="14023"/>
                    </a:lnTo>
                    <a:lnTo>
                      <a:pt x="11353" y="14093"/>
                    </a:lnTo>
                    <a:lnTo>
                      <a:pt x="11511" y="14178"/>
                    </a:lnTo>
                    <a:lnTo>
                      <a:pt x="11635" y="14263"/>
                    </a:lnTo>
                    <a:lnTo>
                      <a:pt x="11748" y="14376"/>
                    </a:lnTo>
                    <a:lnTo>
                      <a:pt x="11861" y="14475"/>
                    </a:lnTo>
                    <a:lnTo>
                      <a:pt x="11941" y="14616"/>
                    </a:lnTo>
                    <a:lnTo>
                      <a:pt x="12031" y="14758"/>
                    </a:lnTo>
                    <a:lnTo>
                      <a:pt x="12099" y="14885"/>
                    </a:lnTo>
                    <a:lnTo>
                      <a:pt x="12200" y="15210"/>
                    </a:lnTo>
                    <a:lnTo>
                      <a:pt x="12268" y="15507"/>
                    </a:lnTo>
                    <a:lnTo>
                      <a:pt x="12291" y="15832"/>
                    </a:lnTo>
                    <a:lnTo>
                      <a:pt x="12291" y="16157"/>
                    </a:lnTo>
                    <a:lnTo>
                      <a:pt x="12246" y="16482"/>
                    </a:lnTo>
                    <a:lnTo>
                      <a:pt x="12178" y="16807"/>
                    </a:lnTo>
                    <a:lnTo>
                      <a:pt x="12099" y="17090"/>
                    </a:lnTo>
                    <a:lnTo>
                      <a:pt x="12008" y="17330"/>
                    </a:lnTo>
                    <a:lnTo>
                      <a:pt x="11884" y="17542"/>
                    </a:lnTo>
                    <a:lnTo>
                      <a:pt x="11748" y="17712"/>
                    </a:lnTo>
                    <a:lnTo>
                      <a:pt x="11613" y="17839"/>
                    </a:lnTo>
                    <a:lnTo>
                      <a:pt x="11489" y="18037"/>
                    </a:lnTo>
                    <a:lnTo>
                      <a:pt x="11398" y="18221"/>
                    </a:lnTo>
                    <a:lnTo>
                      <a:pt x="11319" y="18447"/>
                    </a:lnTo>
                    <a:lnTo>
                      <a:pt x="11251" y="18659"/>
                    </a:lnTo>
                    <a:lnTo>
                      <a:pt x="11206" y="18900"/>
                    </a:lnTo>
                    <a:lnTo>
                      <a:pt x="11184" y="19154"/>
                    </a:lnTo>
                    <a:lnTo>
                      <a:pt x="11184" y="19423"/>
                    </a:lnTo>
                    <a:lnTo>
                      <a:pt x="11229" y="19663"/>
                    </a:lnTo>
                    <a:lnTo>
                      <a:pt x="11297" y="19903"/>
                    </a:lnTo>
                    <a:lnTo>
                      <a:pt x="11376" y="20158"/>
                    </a:lnTo>
                    <a:lnTo>
                      <a:pt x="11511" y="20398"/>
                    </a:lnTo>
                    <a:lnTo>
                      <a:pt x="11681" y="20610"/>
                    </a:lnTo>
                    <a:lnTo>
                      <a:pt x="11884" y="20808"/>
                    </a:lnTo>
                    <a:lnTo>
                      <a:pt x="12121" y="20992"/>
                    </a:lnTo>
                    <a:lnTo>
                      <a:pt x="12404" y="21161"/>
                    </a:lnTo>
                    <a:lnTo>
                      <a:pt x="12528" y="21190"/>
                    </a:lnTo>
                    <a:lnTo>
                      <a:pt x="12856" y="21274"/>
                    </a:lnTo>
                    <a:lnTo>
                      <a:pt x="13330" y="21373"/>
                    </a:lnTo>
                    <a:lnTo>
                      <a:pt x="13963" y="21486"/>
                    </a:lnTo>
                    <a:lnTo>
                      <a:pt x="14313" y="21543"/>
                    </a:lnTo>
                    <a:lnTo>
                      <a:pt x="14652" y="21571"/>
                    </a:lnTo>
                    <a:lnTo>
                      <a:pt x="15025" y="21600"/>
                    </a:lnTo>
                    <a:lnTo>
                      <a:pt x="15409" y="21600"/>
                    </a:lnTo>
                    <a:lnTo>
                      <a:pt x="15782" y="21600"/>
                    </a:lnTo>
                    <a:lnTo>
                      <a:pt x="16177" y="21571"/>
                    </a:lnTo>
                    <a:lnTo>
                      <a:pt x="16516" y="21486"/>
                    </a:lnTo>
                    <a:lnTo>
                      <a:pt x="16889" y="21402"/>
                    </a:lnTo>
                    <a:lnTo>
                      <a:pt x="16821" y="21190"/>
                    </a:lnTo>
                    <a:lnTo>
                      <a:pt x="16776" y="20935"/>
                    </a:lnTo>
                    <a:lnTo>
                      <a:pt x="16742" y="20667"/>
                    </a:lnTo>
                    <a:lnTo>
                      <a:pt x="16719" y="20370"/>
                    </a:lnTo>
                    <a:lnTo>
                      <a:pt x="16697" y="19719"/>
                    </a:lnTo>
                    <a:lnTo>
                      <a:pt x="16697" y="19013"/>
                    </a:lnTo>
                    <a:lnTo>
                      <a:pt x="16719" y="18306"/>
                    </a:lnTo>
                    <a:lnTo>
                      <a:pt x="16753" y="17599"/>
                    </a:lnTo>
                    <a:lnTo>
                      <a:pt x="16821" y="16949"/>
                    </a:lnTo>
                    <a:lnTo>
                      <a:pt x="16889" y="16383"/>
                    </a:lnTo>
                    <a:lnTo>
                      <a:pt x="16934" y="16129"/>
                    </a:lnTo>
                    <a:lnTo>
                      <a:pt x="17002" y="15945"/>
                    </a:lnTo>
                    <a:lnTo>
                      <a:pt x="17081" y="15790"/>
                    </a:lnTo>
                    <a:lnTo>
                      <a:pt x="17194" y="15648"/>
                    </a:lnTo>
                    <a:lnTo>
                      <a:pt x="17318" y="15563"/>
                    </a:lnTo>
                    <a:lnTo>
                      <a:pt x="17453" y="15507"/>
                    </a:lnTo>
                    <a:lnTo>
                      <a:pt x="17600" y="15450"/>
                    </a:lnTo>
                    <a:lnTo>
                      <a:pt x="17758" y="15450"/>
                    </a:lnTo>
                    <a:lnTo>
                      <a:pt x="17905" y="15479"/>
                    </a:lnTo>
                    <a:lnTo>
                      <a:pt x="18064" y="15535"/>
                    </a:lnTo>
                    <a:lnTo>
                      <a:pt x="18233" y="15620"/>
                    </a:lnTo>
                    <a:lnTo>
                      <a:pt x="18380" y="15733"/>
                    </a:lnTo>
                    <a:lnTo>
                      <a:pt x="18561" y="15832"/>
                    </a:lnTo>
                    <a:lnTo>
                      <a:pt x="18707" y="15973"/>
                    </a:lnTo>
                    <a:lnTo>
                      <a:pt x="18866" y="16129"/>
                    </a:lnTo>
                    <a:lnTo>
                      <a:pt x="18990" y="16327"/>
                    </a:lnTo>
                    <a:lnTo>
                      <a:pt x="19125" y="16482"/>
                    </a:lnTo>
                    <a:lnTo>
                      <a:pt x="19295" y="16624"/>
                    </a:lnTo>
                    <a:lnTo>
                      <a:pt x="19464" y="16737"/>
                    </a:lnTo>
                    <a:lnTo>
                      <a:pt x="19668" y="16807"/>
                    </a:lnTo>
                    <a:lnTo>
                      <a:pt x="19860" y="16836"/>
                    </a:lnTo>
                    <a:lnTo>
                      <a:pt x="20052" y="16864"/>
                    </a:lnTo>
                    <a:lnTo>
                      <a:pt x="20266" y="16836"/>
                    </a:lnTo>
                    <a:lnTo>
                      <a:pt x="20470" y="16793"/>
                    </a:lnTo>
                    <a:lnTo>
                      <a:pt x="20662" y="16708"/>
                    </a:lnTo>
                    <a:lnTo>
                      <a:pt x="20854" y="16567"/>
                    </a:lnTo>
                    <a:lnTo>
                      <a:pt x="21035" y="16412"/>
                    </a:lnTo>
                    <a:lnTo>
                      <a:pt x="21182" y="16214"/>
                    </a:lnTo>
                    <a:lnTo>
                      <a:pt x="21340" y="16002"/>
                    </a:lnTo>
                    <a:lnTo>
                      <a:pt x="21441" y="15733"/>
                    </a:lnTo>
                    <a:lnTo>
                      <a:pt x="21532" y="15436"/>
                    </a:lnTo>
                    <a:lnTo>
                      <a:pt x="21600" y="15083"/>
                    </a:lnTo>
                    <a:lnTo>
                      <a:pt x="21600" y="14885"/>
                    </a:lnTo>
                    <a:lnTo>
                      <a:pt x="21600" y="14729"/>
                    </a:lnTo>
                    <a:lnTo>
                      <a:pt x="21600" y="14531"/>
                    </a:lnTo>
                    <a:lnTo>
                      <a:pt x="21577" y="14376"/>
                    </a:lnTo>
                    <a:lnTo>
                      <a:pt x="21532" y="14206"/>
                    </a:lnTo>
                    <a:lnTo>
                      <a:pt x="21487" y="14051"/>
                    </a:lnTo>
                    <a:lnTo>
                      <a:pt x="21419" y="13909"/>
                    </a:lnTo>
                    <a:lnTo>
                      <a:pt x="21351" y="13768"/>
                    </a:lnTo>
                    <a:lnTo>
                      <a:pt x="21204" y="13500"/>
                    </a:lnTo>
                    <a:lnTo>
                      <a:pt x="21035" y="13287"/>
                    </a:lnTo>
                    <a:lnTo>
                      <a:pt x="20809" y="13090"/>
                    </a:lnTo>
                    <a:lnTo>
                      <a:pt x="20594" y="12962"/>
                    </a:lnTo>
                    <a:lnTo>
                      <a:pt x="20357" y="12821"/>
                    </a:lnTo>
                    <a:lnTo>
                      <a:pt x="20120" y="12764"/>
                    </a:lnTo>
                    <a:lnTo>
                      <a:pt x="19882" y="12708"/>
                    </a:lnTo>
                    <a:lnTo>
                      <a:pt x="19645" y="12736"/>
                    </a:lnTo>
                    <a:lnTo>
                      <a:pt x="19430" y="12793"/>
                    </a:lnTo>
                    <a:lnTo>
                      <a:pt x="19227" y="12906"/>
                    </a:lnTo>
                    <a:lnTo>
                      <a:pt x="19148" y="12962"/>
                    </a:lnTo>
                    <a:lnTo>
                      <a:pt x="19058" y="13047"/>
                    </a:lnTo>
                    <a:lnTo>
                      <a:pt x="18990" y="13146"/>
                    </a:lnTo>
                    <a:lnTo>
                      <a:pt x="18911" y="13259"/>
                    </a:lnTo>
                    <a:lnTo>
                      <a:pt x="18775" y="13471"/>
                    </a:lnTo>
                    <a:lnTo>
                      <a:pt x="18628" y="13641"/>
                    </a:lnTo>
                    <a:lnTo>
                      <a:pt x="18470" y="13740"/>
                    </a:lnTo>
                    <a:lnTo>
                      <a:pt x="18301" y="13825"/>
                    </a:lnTo>
                    <a:lnTo>
                      <a:pt x="18143" y="13853"/>
                    </a:lnTo>
                    <a:lnTo>
                      <a:pt x="17973" y="13881"/>
                    </a:lnTo>
                    <a:lnTo>
                      <a:pt x="17804" y="13853"/>
                    </a:lnTo>
                    <a:lnTo>
                      <a:pt x="17646" y="13796"/>
                    </a:lnTo>
                    <a:lnTo>
                      <a:pt x="17499" y="13726"/>
                    </a:lnTo>
                    <a:lnTo>
                      <a:pt x="17341" y="13641"/>
                    </a:lnTo>
                    <a:lnTo>
                      <a:pt x="17216" y="13528"/>
                    </a:lnTo>
                    <a:lnTo>
                      <a:pt x="17103" y="13386"/>
                    </a:lnTo>
                    <a:lnTo>
                      <a:pt x="17024" y="13259"/>
                    </a:lnTo>
                    <a:lnTo>
                      <a:pt x="16934" y="13118"/>
                    </a:lnTo>
                    <a:lnTo>
                      <a:pt x="16889" y="12991"/>
                    </a:lnTo>
                    <a:lnTo>
                      <a:pt x="16889" y="12849"/>
                    </a:lnTo>
                    <a:lnTo>
                      <a:pt x="16889" y="12383"/>
                    </a:lnTo>
                    <a:lnTo>
                      <a:pt x="16889" y="11662"/>
                    </a:lnTo>
                    <a:lnTo>
                      <a:pt x="16889" y="10701"/>
                    </a:lnTo>
                    <a:lnTo>
                      <a:pt x="16889" y="9640"/>
                    </a:lnTo>
                    <a:lnTo>
                      <a:pt x="16889" y="8566"/>
                    </a:lnTo>
                    <a:lnTo>
                      <a:pt x="16889" y="7478"/>
                    </a:lnTo>
                    <a:lnTo>
                      <a:pt x="16889" y="6502"/>
                    </a:lnTo>
                    <a:lnTo>
                      <a:pt x="16889" y="5739"/>
                    </a:lnTo>
                    <a:lnTo>
                      <a:pt x="16674" y="5894"/>
                    </a:lnTo>
                    <a:lnTo>
                      <a:pt x="16414" y="6036"/>
                    </a:lnTo>
                    <a:lnTo>
                      <a:pt x="16154" y="6177"/>
                    </a:lnTo>
                    <a:lnTo>
                      <a:pt x="15849" y="6248"/>
                    </a:lnTo>
                    <a:lnTo>
                      <a:pt x="15544" y="6304"/>
                    </a:lnTo>
                    <a:lnTo>
                      <a:pt x="15217" y="6332"/>
                    </a:lnTo>
                    <a:lnTo>
                      <a:pt x="14866" y="6361"/>
                    </a:lnTo>
                    <a:lnTo>
                      <a:pt x="14550" y="6361"/>
                    </a:lnTo>
                    <a:lnTo>
                      <a:pt x="14200" y="6332"/>
                    </a:lnTo>
                    <a:lnTo>
                      <a:pt x="13850" y="6276"/>
                    </a:lnTo>
                    <a:lnTo>
                      <a:pt x="13522" y="6219"/>
                    </a:lnTo>
                    <a:lnTo>
                      <a:pt x="13206" y="6149"/>
                    </a:lnTo>
                    <a:lnTo>
                      <a:pt x="12901" y="6064"/>
                    </a:lnTo>
                    <a:lnTo>
                      <a:pt x="12618" y="5951"/>
                    </a:lnTo>
                    <a:lnTo>
                      <a:pt x="12358" y="5838"/>
                    </a:lnTo>
                    <a:lnTo>
                      <a:pt x="12121" y="5739"/>
                    </a:lnTo>
                    <a:lnTo>
                      <a:pt x="11941" y="5626"/>
                    </a:lnTo>
                    <a:lnTo>
                      <a:pt x="11794" y="5513"/>
                    </a:lnTo>
                    <a:lnTo>
                      <a:pt x="11658" y="5414"/>
                    </a:lnTo>
                    <a:lnTo>
                      <a:pt x="11556" y="5301"/>
                    </a:lnTo>
                    <a:lnTo>
                      <a:pt x="11466" y="5187"/>
                    </a:lnTo>
                    <a:lnTo>
                      <a:pt x="11398" y="5089"/>
                    </a:lnTo>
                    <a:lnTo>
                      <a:pt x="11376" y="4947"/>
                    </a:lnTo>
                    <a:lnTo>
                      <a:pt x="11353" y="4834"/>
                    </a:lnTo>
                    <a:lnTo>
                      <a:pt x="11353" y="4707"/>
                    </a:lnTo>
                    <a:lnTo>
                      <a:pt x="11376" y="4565"/>
                    </a:lnTo>
                    <a:lnTo>
                      <a:pt x="11443" y="4410"/>
                    </a:lnTo>
                    <a:lnTo>
                      <a:pt x="11511" y="4240"/>
                    </a:lnTo>
                    <a:lnTo>
                      <a:pt x="11703" y="3887"/>
                    </a:lnTo>
                    <a:lnTo>
                      <a:pt x="11986" y="3505"/>
                    </a:lnTo>
                    <a:lnTo>
                      <a:pt x="12144" y="3265"/>
                    </a:lnTo>
                    <a:lnTo>
                      <a:pt x="12246" y="3025"/>
                    </a:lnTo>
                    <a:lnTo>
                      <a:pt x="12336" y="2756"/>
                    </a:lnTo>
                    <a:lnTo>
                      <a:pt x="12404" y="2445"/>
                    </a:lnTo>
                    <a:lnTo>
                      <a:pt x="12438" y="2176"/>
                    </a:lnTo>
                    <a:lnTo>
                      <a:pt x="12438" y="1880"/>
                    </a:lnTo>
                    <a:lnTo>
                      <a:pt x="12404" y="1583"/>
                    </a:lnTo>
                    <a:lnTo>
                      <a:pt x="12336" y="1314"/>
                    </a:lnTo>
                    <a:lnTo>
                      <a:pt x="12246" y="1046"/>
                    </a:lnTo>
                    <a:lnTo>
                      <a:pt x="12099" y="791"/>
                    </a:lnTo>
                    <a:lnTo>
                      <a:pt x="12008" y="692"/>
                    </a:lnTo>
                    <a:lnTo>
                      <a:pt x="11918" y="579"/>
                    </a:lnTo>
                    <a:lnTo>
                      <a:pt x="11816" y="466"/>
                    </a:lnTo>
                    <a:lnTo>
                      <a:pt x="11703" y="381"/>
                    </a:lnTo>
                    <a:lnTo>
                      <a:pt x="11579" y="310"/>
                    </a:lnTo>
                    <a:lnTo>
                      <a:pt x="11443" y="226"/>
                    </a:lnTo>
                    <a:lnTo>
                      <a:pt x="11297" y="169"/>
                    </a:lnTo>
                    <a:lnTo>
                      <a:pt x="11138" y="113"/>
                    </a:lnTo>
                    <a:lnTo>
                      <a:pt x="10969" y="56"/>
                    </a:lnTo>
                    <a:lnTo>
                      <a:pt x="10800" y="28"/>
                    </a:lnTo>
                    <a:lnTo>
                      <a:pt x="10619" y="28"/>
                    </a:lnTo>
                    <a:lnTo>
                      <a:pt x="10404" y="28"/>
                    </a:lnTo>
                    <a:lnTo>
                      <a:pt x="10257" y="28"/>
                    </a:lnTo>
                    <a:lnTo>
                      <a:pt x="10076" y="56"/>
                    </a:lnTo>
                    <a:lnTo>
                      <a:pt x="9952" y="84"/>
                    </a:lnTo>
                    <a:lnTo>
                      <a:pt x="9794" y="141"/>
                    </a:lnTo>
                    <a:lnTo>
                      <a:pt x="9692" y="226"/>
                    </a:lnTo>
                    <a:lnTo>
                      <a:pt x="9557" y="282"/>
                    </a:lnTo>
                    <a:lnTo>
                      <a:pt x="9455" y="381"/>
                    </a:lnTo>
                    <a:lnTo>
                      <a:pt x="9365" y="466"/>
                    </a:lnTo>
                    <a:lnTo>
                      <a:pt x="9274" y="579"/>
                    </a:lnTo>
                    <a:lnTo>
                      <a:pt x="9184" y="692"/>
                    </a:lnTo>
                    <a:lnTo>
                      <a:pt x="9128" y="791"/>
                    </a:lnTo>
                    <a:lnTo>
                      <a:pt x="9060" y="932"/>
                    </a:lnTo>
                    <a:lnTo>
                      <a:pt x="8969" y="1201"/>
                    </a:lnTo>
                    <a:lnTo>
                      <a:pt x="8913" y="1498"/>
                    </a:lnTo>
                    <a:lnTo>
                      <a:pt x="8890" y="1795"/>
                    </a:lnTo>
                    <a:lnTo>
                      <a:pt x="8890" y="2120"/>
                    </a:lnTo>
                    <a:lnTo>
                      <a:pt x="8913" y="2445"/>
                    </a:lnTo>
                    <a:lnTo>
                      <a:pt x="8969" y="2756"/>
                    </a:lnTo>
                    <a:lnTo>
                      <a:pt x="9060" y="3081"/>
                    </a:lnTo>
                    <a:lnTo>
                      <a:pt x="9173" y="3378"/>
                    </a:lnTo>
                    <a:lnTo>
                      <a:pt x="9297" y="3647"/>
                    </a:lnTo>
                    <a:lnTo>
                      <a:pt x="9466" y="3887"/>
                    </a:lnTo>
                    <a:lnTo>
                      <a:pt x="9579" y="4085"/>
                    </a:lnTo>
                    <a:lnTo>
                      <a:pt x="9670" y="4269"/>
                    </a:lnTo>
                    <a:lnTo>
                      <a:pt x="9726" y="4467"/>
                    </a:lnTo>
                    <a:lnTo>
                      <a:pt x="9771" y="4650"/>
                    </a:lnTo>
                    <a:lnTo>
                      <a:pt x="9771" y="4834"/>
                    </a:lnTo>
                    <a:lnTo>
                      <a:pt x="9749" y="5032"/>
                    </a:lnTo>
                    <a:lnTo>
                      <a:pt x="9715" y="5216"/>
                    </a:lnTo>
                    <a:lnTo>
                      <a:pt x="9625" y="5385"/>
                    </a:lnTo>
                    <a:lnTo>
                      <a:pt x="9534" y="5513"/>
                    </a:lnTo>
                    <a:lnTo>
                      <a:pt x="9410" y="5626"/>
                    </a:lnTo>
                    <a:lnTo>
                      <a:pt x="9229" y="5710"/>
                    </a:lnTo>
                    <a:lnTo>
                      <a:pt x="9060" y="5767"/>
                    </a:lnTo>
                    <a:lnTo>
                      <a:pt x="8845" y="5767"/>
                    </a:lnTo>
                    <a:lnTo>
                      <a:pt x="8585" y="5739"/>
                    </a:lnTo>
                    <a:lnTo>
                      <a:pt x="8325" y="5654"/>
                    </a:lnTo>
                    <a:lnTo>
                      <a:pt x="8020" y="5513"/>
                    </a:lnTo>
                    <a:lnTo>
                      <a:pt x="7840" y="5442"/>
                    </a:lnTo>
                    <a:lnTo>
                      <a:pt x="7648" y="5385"/>
                    </a:lnTo>
                    <a:lnTo>
                      <a:pt x="7433" y="5329"/>
                    </a:lnTo>
                    <a:lnTo>
                      <a:pt x="7241" y="5301"/>
                    </a:lnTo>
                    <a:lnTo>
                      <a:pt x="6755" y="5301"/>
                    </a:lnTo>
                    <a:lnTo>
                      <a:pt x="6281" y="5329"/>
                    </a:lnTo>
                    <a:lnTo>
                      <a:pt x="5784" y="5385"/>
                    </a:lnTo>
                    <a:lnTo>
                      <a:pt x="5264" y="5498"/>
                    </a:lnTo>
                    <a:lnTo>
                      <a:pt x="4744" y="5597"/>
                    </a:lnTo>
                    <a:lnTo>
                      <a:pt x="4247" y="5739"/>
                    </a:lnTo>
                    <a:lnTo>
                      <a:pt x="4202" y="5894"/>
                    </a:lnTo>
                    <a:lnTo>
                      <a:pt x="4202" y="6191"/>
                    </a:lnTo>
                    <a:lnTo>
                      <a:pt x="4202" y="6545"/>
                    </a:lnTo>
                    <a:lnTo>
                      <a:pt x="4225" y="6954"/>
                    </a:lnTo>
                    <a:lnTo>
                      <a:pt x="4315" y="7930"/>
                    </a:lnTo>
                    <a:lnTo>
                      <a:pt x="4394" y="9018"/>
                    </a:lnTo>
                    <a:lnTo>
                      <a:pt x="4439" y="9570"/>
                    </a:lnTo>
                    <a:lnTo>
                      <a:pt x="4462" y="10107"/>
                    </a:lnTo>
                    <a:lnTo>
                      <a:pt x="4484" y="10630"/>
                    </a:lnTo>
                    <a:lnTo>
                      <a:pt x="4507" y="11082"/>
                    </a:lnTo>
                    <a:lnTo>
                      <a:pt x="4484" y="11520"/>
                    </a:lnTo>
                    <a:lnTo>
                      <a:pt x="4439" y="11874"/>
                    </a:lnTo>
                    <a:lnTo>
                      <a:pt x="4394" y="12029"/>
                    </a:lnTo>
                    <a:lnTo>
                      <a:pt x="4349" y="12171"/>
                    </a:lnTo>
                    <a:lnTo>
                      <a:pt x="4315" y="12284"/>
                    </a:lnTo>
                    <a:lnTo>
                      <a:pt x="4247" y="1235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7EF5">
                      <a:gamma/>
                      <a:tint val="45490"/>
                      <a:invGamma/>
                    </a:srgbClr>
                  </a:gs>
                  <a:gs pos="100000">
                    <a:srgbClr val="717EF5"/>
                  </a:gs>
                </a:gsLst>
                <a:lin ang="54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  <p:sp>
            <p:nvSpPr>
              <p:cNvPr id="56" name="Puzzle4"/>
              <p:cNvSpPr>
                <a:spLocks noEditPoints="1" noChangeArrowheads="1"/>
              </p:cNvSpPr>
              <p:nvPr/>
            </p:nvSpPr>
            <p:spPr bwMode="gray">
              <a:xfrm>
                <a:off x="2192" y="1719"/>
                <a:ext cx="1072" cy="1763"/>
              </a:xfrm>
              <a:custGeom>
                <a:avLst/>
                <a:gdLst>
                  <a:gd name="T0" fmla="*/ 8307 w 21600"/>
                  <a:gd name="T1" fmla="*/ 11593 h 21600"/>
                  <a:gd name="T2" fmla="*/ 453 w 21600"/>
                  <a:gd name="T3" fmla="*/ 16938 h 21600"/>
                  <a:gd name="T4" fmla="*/ 11500 w 21600"/>
                  <a:gd name="T5" fmla="*/ 21600 h 21600"/>
                  <a:gd name="T6" fmla="*/ 20920 w 21600"/>
                  <a:gd name="T7" fmla="*/ 16751 h 21600"/>
                  <a:gd name="T8" fmla="*/ 13972 w 21600"/>
                  <a:gd name="T9" fmla="*/ 10888 h 21600"/>
                  <a:gd name="T10" fmla="*/ 21033 w 21600"/>
                  <a:gd name="T11" fmla="*/ 4716 h 21600"/>
                  <a:gd name="T12" fmla="*/ 11102 w 21600"/>
                  <a:gd name="T13" fmla="*/ 11 h 21600"/>
                  <a:gd name="T14" fmla="*/ 453 w 21600"/>
                  <a:gd name="T15" fmla="*/ 4716 h 21600"/>
                  <a:gd name="T16" fmla="*/ 2076 w 21600"/>
                  <a:gd name="T17" fmla="*/ 5664 h 21600"/>
                  <a:gd name="T18" fmla="*/ 20203 w 21600"/>
                  <a:gd name="T19" fmla="*/ 1598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3813" y="10590"/>
                    </a:moveTo>
                    <a:lnTo>
                      <a:pt x="3927" y="10513"/>
                    </a:lnTo>
                    <a:lnTo>
                      <a:pt x="4078" y="10425"/>
                    </a:lnTo>
                    <a:lnTo>
                      <a:pt x="4210" y="10359"/>
                    </a:lnTo>
                    <a:lnTo>
                      <a:pt x="4361" y="10315"/>
                    </a:lnTo>
                    <a:lnTo>
                      <a:pt x="4682" y="10237"/>
                    </a:lnTo>
                    <a:lnTo>
                      <a:pt x="5041" y="10193"/>
                    </a:lnTo>
                    <a:lnTo>
                      <a:pt x="5456" y="10171"/>
                    </a:lnTo>
                    <a:lnTo>
                      <a:pt x="5853" y="10193"/>
                    </a:lnTo>
                    <a:lnTo>
                      <a:pt x="6249" y="10260"/>
                    </a:lnTo>
                    <a:lnTo>
                      <a:pt x="6646" y="10337"/>
                    </a:lnTo>
                    <a:lnTo>
                      <a:pt x="7004" y="10469"/>
                    </a:lnTo>
                    <a:lnTo>
                      <a:pt x="7363" y="10612"/>
                    </a:lnTo>
                    <a:lnTo>
                      <a:pt x="7665" y="10788"/>
                    </a:lnTo>
                    <a:lnTo>
                      <a:pt x="7911" y="10998"/>
                    </a:lnTo>
                    <a:lnTo>
                      <a:pt x="8024" y="11097"/>
                    </a:lnTo>
                    <a:lnTo>
                      <a:pt x="8137" y="11207"/>
                    </a:lnTo>
                    <a:lnTo>
                      <a:pt x="8194" y="11340"/>
                    </a:lnTo>
                    <a:lnTo>
                      <a:pt x="8269" y="11461"/>
                    </a:lnTo>
                    <a:lnTo>
                      <a:pt x="8307" y="11593"/>
                    </a:lnTo>
                    <a:lnTo>
                      <a:pt x="8307" y="11714"/>
                    </a:lnTo>
                    <a:lnTo>
                      <a:pt x="8307" y="11868"/>
                    </a:lnTo>
                    <a:lnTo>
                      <a:pt x="8307" y="12012"/>
                    </a:lnTo>
                    <a:lnTo>
                      <a:pt x="8194" y="12265"/>
                    </a:lnTo>
                    <a:lnTo>
                      <a:pt x="8062" y="12519"/>
                    </a:lnTo>
                    <a:lnTo>
                      <a:pt x="7873" y="12706"/>
                    </a:lnTo>
                    <a:lnTo>
                      <a:pt x="7627" y="12904"/>
                    </a:lnTo>
                    <a:lnTo>
                      <a:pt x="7363" y="13048"/>
                    </a:lnTo>
                    <a:lnTo>
                      <a:pt x="7080" y="13180"/>
                    </a:lnTo>
                    <a:lnTo>
                      <a:pt x="6759" y="13257"/>
                    </a:lnTo>
                    <a:lnTo>
                      <a:pt x="6419" y="13345"/>
                    </a:lnTo>
                    <a:lnTo>
                      <a:pt x="6098" y="13389"/>
                    </a:lnTo>
                    <a:lnTo>
                      <a:pt x="5739" y="13389"/>
                    </a:lnTo>
                    <a:lnTo>
                      <a:pt x="5418" y="13389"/>
                    </a:lnTo>
                    <a:lnTo>
                      <a:pt x="5079" y="13345"/>
                    </a:lnTo>
                    <a:lnTo>
                      <a:pt x="4758" y="13301"/>
                    </a:lnTo>
                    <a:lnTo>
                      <a:pt x="4474" y="13213"/>
                    </a:lnTo>
                    <a:lnTo>
                      <a:pt x="4172" y="13114"/>
                    </a:lnTo>
                    <a:lnTo>
                      <a:pt x="3965" y="12982"/>
                    </a:lnTo>
                    <a:lnTo>
                      <a:pt x="3738" y="12838"/>
                    </a:lnTo>
                    <a:lnTo>
                      <a:pt x="3493" y="12706"/>
                    </a:lnTo>
                    <a:lnTo>
                      <a:pt x="3228" y="12607"/>
                    </a:lnTo>
                    <a:lnTo>
                      <a:pt x="2945" y="12519"/>
                    </a:lnTo>
                    <a:lnTo>
                      <a:pt x="2700" y="12431"/>
                    </a:lnTo>
                    <a:lnTo>
                      <a:pt x="2397" y="12375"/>
                    </a:lnTo>
                    <a:lnTo>
                      <a:pt x="2152" y="12331"/>
                    </a:lnTo>
                    <a:lnTo>
                      <a:pt x="1888" y="12309"/>
                    </a:lnTo>
                    <a:lnTo>
                      <a:pt x="1642" y="12309"/>
                    </a:lnTo>
                    <a:lnTo>
                      <a:pt x="1397" y="12331"/>
                    </a:lnTo>
                    <a:lnTo>
                      <a:pt x="1170" y="12397"/>
                    </a:lnTo>
                    <a:lnTo>
                      <a:pt x="962" y="12453"/>
                    </a:lnTo>
                    <a:lnTo>
                      <a:pt x="774" y="12563"/>
                    </a:lnTo>
                    <a:lnTo>
                      <a:pt x="623" y="12684"/>
                    </a:lnTo>
                    <a:lnTo>
                      <a:pt x="528" y="12838"/>
                    </a:lnTo>
                    <a:lnTo>
                      <a:pt x="453" y="13026"/>
                    </a:lnTo>
                    <a:lnTo>
                      <a:pt x="339" y="13477"/>
                    </a:lnTo>
                    <a:lnTo>
                      <a:pt x="226" y="13984"/>
                    </a:lnTo>
                    <a:lnTo>
                      <a:pt x="151" y="14535"/>
                    </a:lnTo>
                    <a:lnTo>
                      <a:pt x="113" y="15075"/>
                    </a:lnTo>
                    <a:lnTo>
                      <a:pt x="113" y="15626"/>
                    </a:lnTo>
                    <a:lnTo>
                      <a:pt x="151" y="16133"/>
                    </a:lnTo>
                    <a:lnTo>
                      <a:pt x="188" y="16376"/>
                    </a:lnTo>
                    <a:lnTo>
                      <a:pt x="264" y="16585"/>
                    </a:lnTo>
                    <a:lnTo>
                      <a:pt x="339" y="16773"/>
                    </a:lnTo>
                    <a:lnTo>
                      <a:pt x="453" y="16938"/>
                    </a:lnTo>
                    <a:lnTo>
                      <a:pt x="1095" y="16883"/>
                    </a:lnTo>
                    <a:lnTo>
                      <a:pt x="1963" y="16795"/>
                    </a:lnTo>
                    <a:lnTo>
                      <a:pt x="2945" y="16751"/>
                    </a:lnTo>
                    <a:lnTo>
                      <a:pt x="3965" y="16706"/>
                    </a:lnTo>
                    <a:lnTo>
                      <a:pt x="5022" y="16684"/>
                    </a:lnTo>
                    <a:lnTo>
                      <a:pt x="5947" y="16684"/>
                    </a:lnTo>
                    <a:lnTo>
                      <a:pt x="6759" y="16706"/>
                    </a:lnTo>
                    <a:lnTo>
                      <a:pt x="7363" y="16751"/>
                    </a:lnTo>
                    <a:lnTo>
                      <a:pt x="7948" y="16839"/>
                    </a:lnTo>
                    <a:lnTo>
                      <a:pt x="8458" y="16916"/>
                    </a:lnTo>
                    <a:lnTo>
                      <a:pt x="8893" y="17026"/>
                    </a:lnTo>
                    <a:lnTo>
                      <a:pt x="9289" y="17158"/>
                    </a:lnTo>
                    <a:lnTo>
                      <a:pt x="9572" y="17280"/>
                    </a:lnTo>
                    <a:lnTo>
                      <a:pt x="9799" y="17412"/>
                    </a:lnTo>
                    <a:lnTo>
                      <a:pt x="9969" y="17555"/>
                    </a:lnTo>
                    <a:lnTo>
                      <a:pt x="10120" y="17687"/>
                    </a:lnTo>
                    <a:lnTo>
                      <a:pt x="10158" y="17831"/>
                    </a:lnTo>
                    <a:lnTo>
                      <a:pt x="10195" y="17974"/>
                    </a:lnTo>
                    <a:lnTo>
                      <a:pt x="10158" y="18128"/>
                    </a:lnTo>
                    <a:lnTo>
                      <a:pt x="10082" y="18271"/>
                    </a:lnTo>
                    <a:lnTo>
                      <a:pt x="9969" y="18426"/>
                    </a:lnTo>
                    <a:lnTo>
                      <a:pt x="9837" y="18569"/>
                    </a:lnTo>
                    <a:lnTo>
                      <a:pt x="9648" y="18701"/>
                    </a:lnTo>
                    <a:lnTo>
                      <a:pt x="9440" y="18822"/>
                    </a:lnTo>
                    <a:lnTo>
                      <a:pt x="9213" y="18999"/>
                    </a:lnTo>
                    <a:lnTo>
                      <a:pt x="9044" y="19186"/>
                    </a:lnTo>
                    <a:lnTo>
                      <a:pt x="8893" y="19395"/>
                    </a:lnTo>
                    <a:lnTo>
                      <a:pt x="8817" y="19627"/>
                    </a:lnTo>
                    <a:lnTo>
                      <a:pt x="8779" y="19858"/>
                    </a:lnTo>
                    <a:lnTo>
                      <a:pt x="8779" y="20112"/>
                    </a:lnTo>
                    <a:lnTo>
                      <a:pt x="8855" y="20354"/>
                    </a:lnTo>
                    <a:lnTo>
                      <a:pt x="8968" y="20586"/>
                    </a:lnTo>
                    <a:lnTo>
                      <a:pt x="9138" y="20817"/>
                    </a:lnTo>
                    <a:lnTo>
                      <a:pt x="9365" y="21026"/>
                    </a:lnTo>
                    <a:lnTo>
                      <a:pt x="9610" y="21192"/>
                    </a:lnTo>
                    <a:lnTo>
                      <a:pt x="9950" y="21368"/>
                    </a:lnTo>
                    <a:lnTo>
                      <a:pt x="10120" y="21445"/>
                    </a:lnTo>
                    <a:lnTo>
                      <a:pt x="10346" y="21511"/>
                    </a:lnTo>
                    <a:lnTo>
                      <a:pt x="10516" y="21555"/>
                    </a:lnTo>
                    <a:lnTo>
                      <a:pt x="10743" y="21600"/>
                    </a:lnTo>
                    <a:lnTo>
                      <a:pt x="10988" y="21644"/>
                    </a:lnTo>
                    <a:lnTo>
                      <a:pt x="11215" y="21666"/>
                    </a:lnTo>
                    <a:lnTo>
                      <a:pt x="11498" y="21666"/>
                    </a:lnTo>
                    <a:lnTo>
                      <a:pt x="11762" y="21666"/>
                    </a:lnTo>
                    <a:lnTo>
                      <a:pt x="12253" y="21644"/>
                    </a:lnTo>
                    <a:lnTo>
                      <a:pt x="12763" y="21577"/>
                    </a:lnTo>
                    <a:lnTo>
                      <a:pt x="13197" y="21467"/>
                    </a:lnTo>
                    <a:lnTo>
                      <a:pt x="13556" y="21346"/>
                    </a:lnTo>
                    <a:lnTo>
                      <a:pt x="13896" y="21192"/>
                    </a:lnTo>
                    <a:lnTo>
                      <a:pt x="14179" y="21026"/>
                    </a:lnTo>
                    <a:lnTo>
                      <a:pt x="14444" y="20839"/>
                    </a:lnTo>
                    <a:lnTo>
                      <a:pt x="14576" y="20641"/>
                    </a:lnTo>
                    <a:lnTo>
                      <a:pt x="14727" y="20431"/>
                    </a:lnTo>
                    <a:lnTo>
                      <a:pt x="14765" y="20200"/>
                    </a:lnTo>
                    <a:lnTo>
                      <a:pt x="14802" y="19991"/>
                    </a:lnTo>
                    <a:lnTo>
                      <a:pt x="14727" y="19759"/>
                    </a:lnTo>
                    <a:lnTo>
                      <a:pt x="14613" y="19550"/>
                    </a:lnTo>
                    <a:lnTo>
                      <a:pt x="14444" y="19307"/>
                    </a:lnTo>
                    <a:lnTo>
                      <a:pt x="14217" y="19098"/>
                    </a:lnTo>
                    <a:lnTo>
                      <a:pt x="13934" y="18911"/>
                    </a:lnTo>
                    <a:lnTo>
                      <a:pt x="13669" y="18745"/>
                    </a:lnTo>
                    <a:lnTo>
                      <a:pt x="13462" y="18547"/>
                    </a:lnTo>
                    <a:lnTo>
                      <a:pt x="13311" y="18337"/>
                    </a:lnTo>
                    <a:lnTo>
                      <a:pt x="13197" y="18150"/>
                    </a:lnTo>
                    <a:lnTo>
                      <a:pt x="13122" y="17941"/>
                    </a:lnTo>
                    <a:lnTo>
                      <a:pt x="13122" y="17720"/>
                    </a:lnTo>
                    <a:lnTo>
                      <a:pt x="13122" y="17533"/>
                    </a:lnTo>
                    <a:lnTo>
                      <a:pt x="13197" y="17346"/>
                    </a:lnTo>
                    <a:lnTo>
                      <a:pt x="13273" y="17158"/>
                    </a:lnTo>
                    <a:lnTo>
                      <a:pt x="13386" y="16982"/>
                    </a:lnTo>
                    <a:lnTo>
                      <a:pt x="13537" y="16839"/>
                    </a:lnTo>
                    <a:lnTo>
                      <a:pt x="13707" y="16706"/>
                    </a:lnTo>
                    <a:lnTo>
                      <a:pt x="13896" y="16607"/>
                    </a:lnTo>
                    <a:lnTo>
                      <a:pt x="14104" y="16519"/>
                    </a:lnTo>
                    <a:lnTo>
                      <a:pt x="14330" y="16453"/>
                    </a:lnTo>
                    <a:lnTo>
                      <a:pt x="14538" y="16431"/>
                    </a:lnTo>
                    <a:lnTo>
                      <a:pt x="14897" y="16453"/>
                    </a:lnTo>
                    <a:lnTo>
                      <a:pt x="15406" y="16497"/>
                    </a:lnTo>
                    <a:lnTo>
                      <a:pt x="16105" y="16541"/>
                    </a:lnTo>
                    <a:lnTo>
                      <a:pt x="16898" y="16607"/>
                    </a:lnTo>
                    <a:lnTo>
                      <a:pt x="17804" y="16651"/>
                    </a:lnTo>
                    <a:lnTo>
                      <a:pt x="18786" y="16684"/>
                    </a:lnTo>
                    <a:lnTo>
                      <a:pt x="19844" y="16728"/>
                    </a:lnTo>
                    <a:lnTo>
                      <a:pt x="20920" y="16751"/>
                    </a:lnTo>
                    <a:lnTo>
                      <a:pt x="21109" y="16497"/>
                    </a:lnTo>
                    <a:lnTo>
                      <a:pt x="21241" y="16222"/>
                    </a:lnTo>
                    <a:lnTo>
                      <a:pt x="21392" y="15946"/>
                    </a:lnTo>
                    <a:lnTo>
                      <a:pt x="21467" y="15648"/>
                    </a:lnTo>
                    <a:lnTo>
                      <a:pt x="21543" y="15351"/>
                    </a:lnTo>
                    <a:lnTo>
                      <a:pt x="21618" y="15042"/>
                    </a:lnTo>
                    <a:lnTo>
                      <a:pt x="21618" y="14745"/>
                    </a:lnTo>
                    <a:lnTo>
                      <a:pt x="21618" y="14447"/>
                    </a:lnTo>
                    <a:lnTo>
                      <a:pt x="21618" y="14150"/>
                    </a:lnTo>
                    <a:lnTo>
                      <a:pt x="21581" y="13852"/>
                    </a:lnTo>
                    <a:lnTo>
                      <a:pt x="21505" y="13577"/>
                    </a:lnTo>
                    <a:lnTo>
                      <a:pt x="21430" y="13301"/>
                    </a:lnTo>
                    <a:lnTo>
                      <a:pt x="21354" y="13048"/>
                    </a:lnTo>
                    <a:lnTo>
                      <a:pt x="21241" y="12816"/>
                    </a:lnTo>
                    <a:lnTo>
                      <a:pt x="21146" y="12607"/>
                    </a:lnTo>
                    <a:lnTo>
                      <a:pt x="21033" y="12431"/>
                    </a:lnTo>
                    <a:lnTo>
                      <a:pt x="20920" y="12265"/>
                    </a:lnTo>
                    <a:lnTo>
                      <a:pt x="20769" y="12144"/>
                    </a:lnTo>
                    <a:lnTo>
                      <a:pt x="20637" y="12034"/>
                    </a:lnTo>
                    <a:lnTo>
                      <a:pt x="20486" y="11946"/>
                    </a:lnTo>
                    <a:lnTo>
                      <a:pt x="20297" y="11891"/>
                    </a:lnTo>
                    <a:lnTo>
                      <a:pt x="20165" y="11846"/>
                    </a:lnTo>
                    <a:lnTo>
                      <a:pt x="19976" y="11824"/>
                    </a:lnTo>
                    <a:lnTo>
                      <a:pt x="19806" y="11802"/>
                    </a:lnTo>
                    <a:lnTo>
                      <a:pt x="19390" y="11824"/>
                    </a:lnTo>
                    <a:lnTo>
                      <a:pt x="18956" y="11891"/>
                    </a:lnTo>
                    <a:lnTo>
                      <a:pt x="18503" y="11968"/>
                    </a:lnTo>
                    <a:lnTo>
                      <a:pt x="17993" y="12078"/>
                    </a:lnTo>
                    <a:lnTo>
                      <a:pt x="17653" y="12144"/>
                    </a:lnTo>
                    <a:lnTo>
                      <a:pt x="17332" y="12199"/>
                    </a:lnTo>
                    <a:lnTo>
                      <a:pt x="17049" y="12221"/>
                    </a:lnTo>
                    <a:lnTo>
                      <a:pt x="16747" y="12243"/>
                    </a:lnTo>
                    <a:lnTo>
                      <a:pt x="16464" y="12243"/>
                    </a:lnTo>
                    <a:lnTo>
                      <a:pt x="16218" y="12243"/>
                    </a:lnTo>
                    <a:lnTo>
                      <a:pt x="15992" y="12221"/>
                    </a:lnTo>
                    <a:lnTo>
                      <a:pt x="15746" y="12199"/>
                    </a:lnTo>
                    <a:lnTo>
                      <a:pt x="15520" y="12155"/>
                    </a:lnTo>
                    <a:lnTo>
                      <a:pt x="15350" y="12122"/>
                    </a:lnTo>
                    <a:lnTo>
                      <a:pt x="15161" y="12056"/>
                    </a:lnTo>
                    <a:lnTo>
                      <a:pt x="14972" y="11990"/>
                    </a:lnTo>
                    <a:lnTo>
                      <a:pt x="14689" y="11846"/>
                    </a:lnTo>
                    <a:lnTo>
                      <a:pt x="14444" y="11670"/>
                    </a:lnTo>
                    <a:lnTo>
                      <a:pt x="14255" y="11483"/>
                    </a:lnTo>
                    <a:lnTo>
                      <a:pt x="14104" y="11295"/>
                    </a:lnTo>
                    <a:lnTo>
                      <a:pt x="14028" y="11086"/>
                    </a:lnTo>
                    <a:lnTo>
                      <a:pt x="13972" y="10888"/>
                    </a:lnTo>
                    <a:lnTo>
                      <a:pt x="13972" y="10700"/>
                    </a:lnTo>
                    <a:lnTo>
                      <a:pt x="14009" y="10513"/>
                    </a:lnTo>
                    <a:lnTo>
                      <a:pt x="14066" y="10359"/>
                    </a:lnTo>
                    <a:lnTo>
                      <a:pt x="14179" y="10215"/>
                    </a:lnTo>
                    <a:lnTo>
                      <a:pt x="14406" y="10006"/>
                    </a:lnTo>
                    <a:lnTo>
                      <a:pt x="14651" y="9830"/>
                    </a:lnTo>
                    <a:lnTo>
                      <a:pt x="14878" y="9686"/>
                    </a:lnTo>
                    <a:lnTo>
                      <a:pt x="15123" y="9554"/>
                    </a:lnTo>
                    <a:lnTo>
                      <a:pt x="15350" y="9477"/>
                    </a:lnTo>
                    <a:lnTo>
                      <a:pt x="15558" y="9411"/>
                    </a:lnTo>
                    <a:lnTo>
                      <a:pt x="15803" y="9345"/>
                    </a:lnTo>
                    <a:lnTo>
                      <a:pt x="16030" y="9323"/>
                    </a:lnTo>
                    <a:lnTo>
                      <a:pt x="16256" y="9301"/>
                    </a:lnTo>
                    <a:lnTo>
                      <a:pt x="16464" y="9323"/>
                    </a:lnTo>
                    <a:lnTo>
                      <a:pt x="16690" y="9345"/>
                    </a:lnTo>
                    <a:lnTo>
                      <a:pt x="16898" y="9367"/>
                    </a:lnTo>
                    <a:lnTo>
                      <a:pt x="17332" y="9477"/>
                    </a:lnTo>
                    <a:lnTo>
                      <a:pt x="17767" y="9598"/>
                    </a:lnTo>
                    <a:lnTo>
                      <a:pt x="18163" y="9731"/>
                    </a:lnTo>
                    <a:lnTo>
                      <a:pt x="18597" y="9874"/>
                    </a:lnTo>
                    <a:lnTo>
                      <a:pt x="18994" y="10006"/>
                    </a:lnTo>
                    <a:lnTo>
                      <a:pt x="19428" y="10083"/>
                    </a:lnTo>
                    <a:lnTo>
                      <a:pt x="19617" y="10127"/>
                    </a:lnTo>
                    <a:lnTo>
                      <a:pt x="19844" y="10149"/>
                    </a:lnTo>
                    <a:lnTo>
                      <a:pt x="20013" y="10149"/>
                    </a:lnTo>
                    <a:lnTo>
                      <a:pt x="20240" y="10127"/>
                    </a:lnTo>
                    <a:lnTo>
                      <a:pt x="20410" y="10105"/>
                    </a:lnTo>
                    <a:lnTo>
                      <a:pt x="20637" y="10061"/>
                    </a:lnTo>
                    <a:lnTo>
                      <a:pt x="20844" y="9984"/>
                    </a:lnTo>
                    <a:lnTo>
                      <a:pt x="21033" y="9896"/>
                    </a:lnTo>
                    <a:lnTo>
                      <a:pt x="21146" y="9830"/>
                    </a:lnTo>
                    <a:lnTo>
                      <a:pt x="21203" y="9753"/>
                    </a:lnTo>
                    <a:lnTo>
                      <a:pt x="21279" y="9642"/>
                    </a:lnTo>
                    <a:lnTo>
                      <a:pt x="21354" y="9521"/>
                    </a:lnTo>
                    <a:lnTo>
                      <a:pt x="21430" y="9246"/>
                    </a:lnTo>
                    <a:lnTo>
                      <a:pt x="21430" y="8904"/>
                    </a:lnTo>
                    <a:lnTo>
                      <a:pt x="21430" y="8540"/>
                    </a:lnTo>
                    <a:lnTo>
                      <a:pt x="21392" y="8144"/>
                    </a:lnTo>
                    <a:lnTo>
                      <a:pt x="21354" y="7714"/>
                    </a:lnTo>
                    <a:lnTo>
                      <a:pt x="21279" y="7295"/>
                    </a:lnTo>
                    <a:lnTo>
                      <a:pt x="21146" y="6446"/>
                    </a:lnTo>
                    <a:lnTo>
                      <a:pt x="20995" y="5686"/>
                    </a:lnTo>
                    <a:lnTo>
                      <a:pt x="20958" y="5366"/>
                    </a:lnTo>
                    <a:lnTo>
                      <a:pt x="20958" y="5091"/>
                    </a:lnTo>
                    <a:lnTo>
                      <a:pt x="20958" y="4860"/>
                    </a:lnTo>
                    <a:lnTo>
                      <a:pt x="21033" y="4716"/>
                    </a:lnTo>
                    <a:lnTo>
                      <a:pt x="20637" y="4860"/>
                    </a:lnTo>
                    <a:lnTo>
                      <a:pt x="20127" y="4992"/>
                    </a:lnTo>
                    <a:lnTo>
                      <a:pt x="19617" y="5069"/>
                    </a:lnTo>
                    <a:lnTo>
                      <a:pt x="19032" y="5157"/>
                    </a:lnTo>
                    <a:lnTo>
                      <a:pt x="18465" y="5201"/>
                    </a:lnTo>
                    <a:lnTo>
                      <a:pt x="17842" y="5245"/>
                    </a:lnTo>
                    <a:lnTo>
                      <a:pt x="17219" y="5267"/>
                    </a:lnTo>
                    <a:lnTo>
                      <a:pt x="16615" y="5267"/>
                    </a:lnTo>
                    <a:lnTo>
                      <a:pt x="15992" y="5245"/>
                    </a:lnTo>
                    <a:lnTo>
                      <a:pt x="15369" y="5201"/>
                    </a:lnTo>
                    <a:lnTo>
                      <a:pt x="14840" y="5157"/>
                    </a:lnTo>
                    <a:lnTo>
                      <a:pt x="14293" y="5091"/>
                    </a:lnTo>
                    <a:lnTo>
                      <a:pt x="13783" y="5014"/>
                    </a:lnTo>
                    <a:lnTo>
                      <a:pt x="13386" y="4926"/>
                    </a:lnTo>
                    <a:lnTo>
                      <a:pt x="13027" y="4815"/>
                    </a:lnTo>
                    <a:lnTo>
                      <a:pt x="12725" y="4716"/>
                    </a:lnTo>
                    <a:lnTo>
                      <a:pt x="12480" y="4606"/>
                    </a:lnTo>
                    <a:lnTo>
                      <a:pt x="12291" y="4496"/>
                    </a:lnTo>
                    <a:lnTo>
                      <a:pt x="12197" y="4397"/>
                    </a:lnTo>
                    <a:lnTo>
                      <a:pt x="12083" y="4286"/>
                    </a:lnTo>
                    <a:lnTo>
                      <a:pt x="12046" y="4187"/>
                    </a:lnTo>
                    <a:lnTo>
                      <a:pt x="12008" y="4077"/>
                    </a:lnTo>
                    <a:lnTo>
                      <a:pt x="12046" y="3967"/>
                    </a:lnTo>
                    <a:lnTo>
                      <a:pt x="12121" y="3868"/>
                    </a:lnTo>
                    <a:lnTo>
                      <a:pt x="12197" y="3735"/>
                    </a:lnTo>
                    <a:lnTo>
                      <a:pt x="12291" y="3614"/>
                    </a:lnTo>
                    <a:lnTo>
                      <a:pt x="12442" y="3482"/>
                    </a:lnTo>
                    <a:lnTo>
                      <a:pt x="12631" y="3361"/>
                    </a:lnTo>
                    <a:lnTo>
                      <a:pt x="13065" y="3085"/>
                    </a:lnTo>
                    <a:lnTo>
                      <a:pt x="13537" y="2766"/>
                    </a:lnTo>
                    <a:lnTo>
                      <a:pt x="13783" y="2578"/>
                    </a:lnTo>
                    <a:lnTo>
                      <a:pt x="13934" y="2380"/>
                    </a:lnTo>
                    <a:lnTo>
                      <a:pt x="14028" y="2171"/>
                    </a:lnTo>
                    <a:lnTo>
                      <a:pt x="14104" y="1961"/>
                    </a:lnTo>
                    <a:lnTo>
                      <a:pt x="14104" y="1730"/>
                    </a:lnTo>
                    <a:lnTo>
                      <a:pt x="14066" y="1498"/>
                    </a:lnTo>
                    <a:lnTo>
                      <a:pt x="13972" y="1267"/>
                    </a:lnTo>
                    <a:lnTo>
                      <a:pt x="13820" y="1057"/>
                    </a:lnTo>
                    <a:lnTo>
                      <a:pt x="13594" y="837"/>
                    </a:lnTo>
                    <a:lnTo>
                      <a:pt x="13386" y="628"/>
                    </a:lnTo>
                    <a:lnTo>
                      <a:pt x="13103" y="462"/>
                    </a:lnTo>
                    <a:lnTo>
                      <a:pt x="12763" y="308"/>
                    </a:lnTo>
                    <a:lnTo>
                      <a:pt x="12404" y="187"/>
                    </a:lnTo>
                    <a:lnTo>
                      <a:pt x="12008" y="77"/>
                    </a:lnTo>
                    <a:lnTo>
                      <a:pt x="11574" y="33"/>
                    </a:lnTo>
                    <a:lnTo>
                      <a:pt x="11102" y="11"/>
                    </a:lnTo>
                    <a:lnTo>
                      <a:pt x="10667" y="11"/>
                    </a:lnTo>
                    <a:lnTo>
                      <a:pt x="10233" y="77"/>
                    </a:lnTo>
                    <a:lnTo>
                      <a:pt x="9837" y="187"/>
                    </a:lnTo>
                    <a:lnTo>
                      <a:pt x="9440" y="286"/>
                    </a:lnTo>
                    <a:lnTo>
                      <a:pt x="9062" y="462"/>
                    </a:lnTo>
                    <a:lnTo>
                      <a:pt x="8741" y="628"/>
                    </a:lnTo>
                    <a:lnTo>
                      <a:pt x="8458" y="815"/>
                    </a:lnTo>
                    <a:lnTo>
                      <a:pt x="8232" y="1035"/>
                    </a:lnTo>
                    <a:lnTo>
                      <a:pt x="8062" y="1245"/>
                    </a:lnTo>
                    <a:lnTo>
                      <a:pt x="7911" y="1476"/>
                    </a:lnTo>
                    <a:lnTo>
                      <a:pt x="7835" y="1708"/>
                    </a:lnTo>
                    <a:lnTo>
                      <a:pt x="7797" y="1961"/>
                    </a:lnTo>
                    <a:lnTo>
                      <a:pt x="7835" y="2193"/>
                    </a:lnTo>
                    <a:lnTo>
                      <a:pt x="7948" y="2402"/>
                    </a:lnTo>
                    <a:lnTo>
                      <a:pt x="8062" y="2534"/>
                    </a:lnTo>
                    <a:lnTo>
                      <a:pt x="8175" y="2644"/>
                    </a:lnTo>
                    <a:lnTo>
                      <a:pt x="8269" y="2744"/>
                    </a:lnTo>
                    <a:lnTo>
                      <a:pt x="8420" y="2832"/>
                    </a:lnTo>
                    <a:lnTo>
                      <a:pt x="8704" y="3019"/>
                    </a:lnTo>
                    <a:lnTo>
                      <a:pt x="8968" y="3206"/>
                    </a:lnTo>
                    <a:lnTo>
                      <a:pt x="9138" y="3405"/>
                    </a:lnTo>
                    <a:lnTo>
                      <a:pt x="9327" y="3570"/>
                    </a:lnTo>
                    <a:lnTo>
                      <a:pt x="9440" y="3735"/>
                    </a:lnTo>
                    <a:lnTo>
                      <a:pt x="9516" y="3890"/>
                    </a:lnTo>
                    <a:lnTo>
                      <a:pt x="9534" y="4033"/>
                    </a:lnTo>
                    <a:lnTo>
                      <a:pt x="9534" y="4165"/>
                    </a:lnTo>
                    <a:lnTo>
                      <a:pt x="9516" y="4286"/>
                    </a:lnTo>
                    <a:lnTo>
                      <a:pt x="9440" y="4397"/>
                    </a:lnTo>
                    <a:lnTo>
                      <a:pt x="9327" y="4496"/>
                    </a:lnTo>
                    <a:lnTo>
                      <a:pt x="9176" y="4562"/>
                    </a:lnTo>
                    <a:lnTo>
                      <a:pt x="9006" y="4628"/>
                    </a:lnTo>
                    <a:lnTo>
                      <a:pt x="8779" y="4694"/>
                    </a:lnTo>
                    <a:lnTo>
                      <a:pt x="8534" y="4716"/>
                    </a:lnTo>
                    <a:lnTo>
                      <a:pt x="8232" y="4716"/>
                    </a:lnTo>
                    <a:lnTo>
                      <a:pt x="7118" y="4738"/>
                    </a:lnTo>
                    <a:lnTo>
                      <a:pt x="5947" y="4771"/>
                    </a:lnTo>
                    <a:lnTo>
                      <a:pt x="4795" y="4815"/>
                    </a:lnTo>
                    <a:lnTo>
                      <a:pt x="3681" y="4860"/>
                    </a:lnTo>
                    <a:lnTo>
                      <a:pt x="2662" y="4882"/>
                    </a:lnTo>
                    <a:lnTo>
                      <a:pt x="1755" y="4882"/>
                    </a:lnTo>
                    <a:lnTo>
                      <a:pt x="1359" y="4860"/>
                    </a:lnTo>
                    <a:lnTo>
                      <a:pt x="981" y="4837"/>
                    </a:lnTo>
                    <a:lnTo>
                      <a:pt x="698" y="4771"/>
                    </a:lnTo>
                    <a:lnTo>
                      <a:pt x="453" y="4716"/>
                    </a:lnTo>
                    <a:lnTo>
                      <a:pt x="453" y="5322"/>
                    </a:lnTo>
                    <a:lnTo>
                      <a:pt x="453" y="6083"/>
                    </a:lnTo>
                    <a:lnTo>
                      <a:pt x="453" y="6909"/>
                    </a:lnTo>
                    <a:lnTo>
                      <a:pt x="453" y="7780"/>
                    </a:lnTo>
                    <a:lnTo>
                      <a:pt x="453" y="8606"/>
                    </a:lnTo>
                    <a:lnTo>
                      <a:pt x="453" y="9345"/>
                    </a:lnTo>
                    <a:lnTo>
                      <a:pt x="453" y="9918"/>
                    </a:lnTo>
                    <a:lnTo>
                      <a:pt x="453" y="10282"/>
                    </a:lnTo>
                    <a:lnTo>
                      <a:pt x="490" y="10381"/>
                    </a:lnTo>
                    <a:lnTo>
                      <a:pt x="547" y="10491"/>
                    </a:lnTo>
                    <a:lnTo>
                      <a:pt x="660" y="10590"/>
                    </a:lnTo>
                    <a:lnTo>
                      <a:pt x="811" y="10700"/>
                    </a:lnTo>
                    <a:lnTo>
                      <a:pt x="981" y="10811"/>
                    </a:lnTo>
                    <a:lnTo>
                      <a:pt x="1208" y="10888"/>
                    </a:lnTo>
                    <a:lnTo>
                      <a:pt x="1453" y="10954"/>
                    </a:lnTo>
                    <a:lnTo>
                      <a:pt x="1718" y="11020"/>
                    </a:lnTo>
                    <a:lnTo>
                      <a:pt x="1963" y="11064"/>
                    </a:lnTo>
                    <a:lnTo>
                      <a:pt x="2265" y="11086"/>
                    </a:lnTo>
                    <a:lnTo>
                      <a:pt x="2548" y="11064"/>
                    </a:lnTo>
                    <a:lnTo>
                      <a:pt x="2794" y="11042"/>
                    </a:lnTo>
                    <a:lnTo>
                      <a:pt x="3096" y="10976"/>
                    </a:lnTo>
                    <a:lnTo>
                      <a:pt x="3341" y="10888"/>
                    </a:lnTo>
                    <a:lnTo>
                      <a:pt x="3606" y="10766"/>
                    </a:lnTo>
                    <a:lnTo>
                      <a:pt x="3813" y="1059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9900"/>
                  </a:gs>
                  <a:gs pos="100000">
                    <a:srgbClr val="FF9900">
                      <a:gamma/>
                      <a:tint val="51373"/>
                      <a:invGamma/>
                    </a:srgbClr>
                  </a:gs>
                </a:gsLst>
                <a:lin ang="189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  <p:sp>
            <p:nvSpPr>
              <p:cNvPr id="57" name="Puzzle1"/>
              <p:cNvSpPr>
                <a:spLocks noEditPoints="1" noChangeArrowheads="1"/>
              </p:cNvSpPr>
              <p:nvPr/>
            </p:nvSpPr>
            <p:spPr bwMode="gray">
              <a:xfrm>
                <a:off x="1824" y="1091"/>
                <a:ext cx="1800" cy="1051"/>
              </a:xfrm>
              <a:custGeom>
                <a:avLst/>
                <a:gdLst>
                  <a:gd name="T0" fmla="*/ 16740 w 21600"/>
                  <a:gd name="T1" fmla="*/ 21078 h 21600"/>
                  <a:gd name="T2" fmla="*/ 16976 w 21600"/>
                  <a:gd name="T3" fmla="*/ 521 h 21600"/>
                  <a:gd name="T4" fmla="*/ 4725 w 21600"/>
                  <a:gd name="T5" fmla="*/ 856 h 21600"/>
                  <a:gd name="T6" fmla="*/ 5040 w 21600"/>
                  <a:gd name="T7" fmla="*/ 21004 h 21600"/>
                  <a:gd name="T8" fmla="*/ 10811 w 21600"/>
                  <a:gd name="T9" fmla="*/ 12885 h 21600"/>
                  <a:gd name="T10" fmla="*/ 10845 w 21600"/>
                  <a:gd name="T11" fmla="*/ 8714 h 21600"/>
                  <a:gd name="T12" fmla="*/ 21600 w 21600"/>
                  <a:gd name="T13" fmla="*/ 10000 h 21600"/>
                  <a:gd name="T14" fmla="*/ 56 w 21600"/>
                  <a:gd name="T15" fmla="*/ 10000 h 21600"/>
                  <a:gd name="T16" fmla="*/ 6086 w 21600"/>
                  <a:gd name="T17" fmla="*/ 2569 h 21600"/>
                  <a:gd name="T18" fmla="*/ 16132 w 21600"/>
                  <a:gd name="T19" fmla="*/ 19552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9360" y="20836"/>
                    </a:moveTo>
                    <a:lnTo>
                      <a:pt x="9528" y="20836"/>
                    </a:lnTo>
                    <a:lnTo>
                      <a:pt x="9686" y="20762"/>
                    </a:lnTo>
                    <a:lnTo>
                      <a:pt x="9810" y="20687"/>
                    </a:lnTo>
                    <a:lnTo>
                      <a:pt x="9922" y="20575"/>
                    </a:lnTo>
                    <a:lnTo>
                      <a:pt x="10012" y="20426"/>
                    </a:lnTo>
                    <a:lnTo>
                      <a:pt x="10068" y="20296"/>
                    </a:lnTo>
                    <a:lnTo>
                      <a:pt x="10113" y="20110"/>
                    </a:lnTo>
                    <a:lnTo>
                      <a:pt x="10136" y="19905"/>
                    </a:lnTo>
                    <a:lnTo>
                      <a:pt x="10136" y="19682"/>
                    </a:lnTo>
                    <a:lnTo>
                      <a:pt x="10113" y="19440"/>
                    </a:lnTo>
                    <a:lnTo>
                      <a:pt x="10068" y="19142"/>
                    </a:lnTo>
                    <a:lnTo>
                      <a:pt x="10012" y="18900"/>
                    </a:lnTo>
                    <a:lnTo>
                      <a:pt x="9900" y="18620"/>
                    </a:lnTo>
                    <a:lnTo>
                      <a:pt x="9787" y="18285"/>
                    </a:lnTo>
                    <a:lnTo>
                      <a:pt x="9641" y="17968"/>
                    </a:lnTo>
                    <a:lnTo>
                      <a:pt x="9472" y="17652"/>
                    </a:lnTo>
                    <a:lnTo>
                      <a:pt x="9382" y="17466"/>
                    </a:lnTo>
                    <a:lnTo>
                      <a:pt x="9315" y="17298"/>
                    </a:lnTo>
                    <a:lnTo>
                      <a:pt x="9258" y="17112"/>
                    </a:lnTo>
                    <a:lnTo>
                      <a:pt x="9191" y="16926"/>
                    </a:lnTo>
                    <a:lnTo>
                      <a:pt x="9123" y="16535"/>
                    </a:lnTo>
                    <a:lnTo>
                      <a:pt x="9101" y="16144"/>
                    </a:lnTo>
                    <a:lnTo>
                      <a:pt x="9101" y="15753"/>
                    </a:lnTo>
                    <a:lnTo>
                      <a:pt x="9168" y="15362"/>
                    </a:lnTo>
                    <a:lnTo>
                      <a:pt x="9236" y="14971"/>
                    </a:lnTo>
                    <a:lnTo>
                      <a:pt x="9360" y="14580"/>
                    </a:lnTo>
                    <a:lnTo>
                      <a:pt x="9495" y="14244"/>
                    </a:lnTo>
                    <a:lnTo>
                      <a:pt x="9663" y="13891"/>
                    </a:lnTo>
                    <a:lnTo>
                      <a:pt x="9855" y="13611"/>
                    </a:lnTo>
                    <a:lnTo>
                      <a:pt x="10068" y="13351"/>
                    </a:lnTo>
                    <a:lnTo>
                      <a:pt x="10293" y="13146"/>
                    </a:lnTo>
                    <a:lnTo>
                      <a:pt x="10552" y="12997"/>
                    </a:lnTo>
                    <a:lnTo>
                      <a:pt x="10811" y="12885"/>
                    </a:lnTo>
                    <a:lnTo>
                      <a:pt x="11069" y="12866"/>
                    </a:lnTo>
                    <a:lnTo>
                      <a:pt x="11351" y="12885"/>
                    </a:lnTo>
                    <a:lnTo>
                      <a:pt x="11610" y="12997"/>
                    </a:lnTo>
                    <a:lnTo>
                      <a:pt x="11846" y="13183"/>
                    </a:lnTo>
                    <a:lnTo>
                      <a:pt x="12060" y="13388"/>
                    </a:lnTo>
                    <a:lnTo>
                      <a:pt x="12251" y="13648"/>
                    </a:lnTo>
                    <a:lnTo>
                      <a:pt x="12419" y="13928"/>
                    </a:lnTo>
                    <a:lnTo>
                      <a:pt x="12555" y="14244"/>
                    </a:lnTo>
                    <a:lnTo>
                      <a:pt x="12690" y="14617"/>
                    </a:lnTo>
                    <a:lnTo>
                      <a:pt x="12768" y="15008"/>
                    </a:lnTo>
                    <a:lnTo>
                      <a:pt x="12836" y="15399"/>
                    </a:lnTo>
                    <a:lnTo>
                      <a:pt x="12858" y="15753"/>
                    </a:lnTo>
                    <a:lnTo>
                      <a:pt x="12858" y="16144"/>
                    </a:lnTo>
                    <a:lnTo>
                      <a:pt x="12813" y="16535"/>
                    </a:lnTo>
                    <a:lnTo>
                      <a:pt x="12746" y="16888"/>
                    </a:lnTo>
                    <a:lnTo>
                      <a:pt x="12667" y="17224"/>
                    </a:lnTo>
                    <a:lnTo>
                      <a:pt x="12510" y="17503"/>
                    </a:lnTo>
                    <a:lnTo>
                      <a:pt x="12228" y="18043"/>
                    </a:lnTo>
                    <a:lnTo>
                      <a:pt x="11970" y="18546"/>
                    </a:lnTo>
                    <a:lnTo>
                      <a:pt x="11868" y="18751"/>
                    </a:lnTo>
                    <a:lnTo>
                      <a:pt x="11778" y="18974"/>
                    </a:lnTo>
                    <a:lnTo>
                      <a:pt x="11711" y="19179"/>
                    </a:lnTo>
                    <a:lnTo>
                      <a:pt x="11666" y="19365"/>
                    </a:lnTo>
                    <a:lnTo>
                      <a:pt x="11632" y="19570"/>
                    </a:lnTo>
                    <a:lnTo>
                      <a:pt x="11632" y="19756"/>
                    </a:lnTo>
                    <a:lnTo>
                      <a:pt x="11632" y="19942"/>
                    </a:lnTo>
                    <a:lnTo>
                      <a:pt x="11643" y="20110"/>
                    </a:lnTo>
                    <a:lnTo>
                      <a:pt x="11711" y="20296"/>
                    </a:lnTo>
                    <a:lnTo>
                      <a:pt x="11801" y="20464"/>
                    </a:lnTo>
                    <a:lnTo>
                      <a:pt x="11891" y="20650"/>
                    </a:lnTo>
                    <a:lnTo>
                      <a:pt x="12037" y="20836"/>
                    </a:lnTo>
                    <a:lnTo>
                      <a:pt x="12206" y="21004"/>
                    </a:lnTo>
                    <a:lnTo>
                      <a:pt x="12419" y="21190"/>
                    </a:lnTo>
                    <a:lnTo>
                      <a:pt x="12667" y="21320"/>
                    </a:lnTo>
                    <a:lnTo>
                      <a:pt x="12960" y="21432"/>
                    </a:lnTo>
                    <a:lnTo>
                      <a:pt x="13286" y="21544"/>
                    </a:lnTo>
                    <a:lnTo>
                      <a:pt x="13612" y="21655"/>
                    </a:lnTo>
                    <a:lnTo>
                      <a:pt x="13983" y="21693"/>
                    </a:lnTo>
                    <a:lnTo>
                      <a:pt x="14343" y="21730"/>
                    </a:lnTo>
                    <a:lnTo>
                      <a:pt x="14715" y="21730"/>
                    </a:lnTo>
                    <a:lnTo>
                      <a:pt x="15075" y="21730"/>
                    </a:lnTo>
                    <a:lnTo>
                      <a:pt x="15446" y="21655"/>
                    </a:lnTo>
                    <a:lnTo>
                      <a:pt x="15794" y="21581"/>
                    </a:lnTo>
                    <a:lnTo>
                      <a:pt x="16132" y="21432"/>
                    </a:lnTo>
                    <a:lnTo>
                      <a:pt x="16458" y="21302"/>
                    </a:lnTo>
                    <a:lnTo>
                      <a:pt x="16740" y="21078"/>
                    </a:lnTo>
                    <a:lnTo>
                      <a:pt x="16976" y="20836"/>
                    </a:lnTo>
                    <a:lnTo>
                      <a:pt x="17043" y="20650"/>
                    </a:lnTo>
                    <a:lnTo>
                      <a:pt x="17088" y="20426"/>
                    </a:lnTo>
                    <a:lnTo>
                      <a:pt x="17133" y="20222"/>
                    </a:lnTo>
                    <a:lnTo>
                      <a:pt x="17156" y="19980"/>
                    </a:lnTo>
                    <a:lnTo>
                      <a:pt x="17167" y="19477"/>
                    </a:lnTo>
                    <a:lnTo>
                      <a:pt x="17167" y="18974"/>
                    </a:lnTo>
                    <a:lnTo>
                      <a:pt x="17156" y="18397"/>
                    </a:lnTo>
                    <a:lnTo>
                      <a:pt x="17111" y="17820"/>
                    </a:lnTo>
                    <a:lnTo>
                      <a:pt x="17066" y="17261"/>
                    </a:lnTo>
                    <a:lnTo>
                      <a:pt x="16998" y="16646"/>
                    </a:lnTo>
                    <a:lnTo>
                      <a:pt x="16852" y="15511"/>
                    </a:lnTo>
                    <a:lnTo>
                      <a:pt x="16740" y="14393"/>
                    </a:lnTo>
                    <a:lnTo>
                      <a:pt x="16717" y="13928"/>
                    </a:lnTo>
                    <a:lnTo>
                      <a:pt x="16695" y="13462"/>
                    </a:lnTo>
                    <a:lnTo>
                      <a:pt x="16717" y="13071"/>
                    </a:lnTo>
                    <a:lnTo>
                      <a:pt x="16785" y="12755"/>
                    </a:lnTo>
                    <a:lnTo>
                      <a:pt x="16852" y="12419"/>
                    </a:lnTo>
                    <a:lnTo>
                      <a:pt x="16953" y="12140"/>
                    </a:lnTo>
                    <a:lnTo>
                      <a:pt x="17088" y="11898"/>
                    </a:lnTo>
                    <a:lnTo>
                      <a:pt x="17212" y="11675"/>
                    </a:lnTo>
                    <a:lnTo>
                      <a:pt x="17370" y="11470"/>
                    </a:lnTo>
                    <a:lnTo>
                      <a:pt x="17516" y="11284"/>
                    </a:lnTo>
                    <a:lnTo>
                      <a:pt x="17696" y="11135"/>
                    </a:lnTo>
                    <a:lnTo>
                      <a:pt x="17865" y="11042"/>
                    </a:lnTo>
                    <a:lnTo>
                      <a:pt x="18033" y="10930"/>
                    </a:lnTo>
                    <a:lnTo>
                      <a:pt x="18213" y="10893"/>
                    </a:lnTo>
                    <a:lnTo>
                      <a:pt x="18382" y="10893"/>
                    </a:lnTo>
                    <a:lnTo>
                      <a:pt x="18551" y="10967"/>
                    </a:lnTo>
                    <a:lnTo>
                      <a:pt x="18708" y="11042"/>
                    </a:lnTo>
                    <a:lnTo>
                      <a:pt x="18855" y="11172"/>
                    </a:lnTo>
                    <a:lnTo>
                      <a:pt x="19012" y="11358"/>
                    </a:lnTo>
                    <a:lnTo>
                      <a:pt x="19136" y="11600"/>
                    </a:lnTo>
                    <a:lnTo>
                      <a:pt x="19271" y="11861"/>
                    </a:lnTo>
                    <a:lnTo>
                      <a:pt x="19440" y="12028"/>
                    </a:lnTo>
                    <a:lnTo>
                      <a:pt x="19608" y="12177"/>
                    </a:lnTo>
                    <a:lnTo>
                      <a:pt x="19822" y="12289"/>
                    </a:lnTo>
                    <a:lnTo>
                      <a:pt x="20025" y="12289"/>
                    </a:lnTo>
                    <a:lnTo>
                      <a:pt x="20238" y="12289"/>
                    </a:lnTo>
                    <a:lnTo>
                      <a:pt x="20452" y="12215"/>
                    </a:lnTo>
                    <a:lnTo>
                      <a:pt x="20643" y="12103"/>
                    </a:lnTo>
                    <a:lnTo>
                      <a:pt x="20846" y="11973"/>
                    </a:lnTo>
                    <a:lnTo>
                      <a:pt x="21037" y="11786"/>
                    </a:lnTo>
                    <a:lnTo>
                      <a:pt x="21206" y="11563"/>
                    </a:lnTo>
                    <a:lnTo>
                      <a:pt x="21363" y="11321"/>
                    </a:lnTo>
                    <a:lnTo>
                      <a:pt x="21465" y="11079"/>
                    </a:lnTo>
                    <a:lnTo>
                      <a:pt x="21577" y="10744"/>
                    </a:lnTo>
                    <a:lnTo>
                      <a:pt x="21622" y="10427"/>
                    </a:lnTo>
                    <a:lnTo>
                      <a:pt x="21645" y="10111"/>
                    </a:lnTo>
                    <a:lnTo>
                      <a:pt x="21622" y="9608"/>
                    </a:lnTo>
                    <a:lnTo>
                      <a:pt x="21577" y="9142"/>
                    </a:lnTo>
                    <a:lnTo>
                      <a:pt x="21465" y="8751"/>
                    </a:lnTo>
                    <a:lnTo>
                      <a:pt x="21363" y="8397"/>
                    </a:lnTo>
                    <a:lnTo>
                      <a:pt x="21206" y="8062"/>
                    </a:lnTo>
                    <a:lnTo>
                      <a:pt x="21037" y="7820"/>
                    </a:lnTo>
                    <a:lnTo>
                      <a:pt x="20846" y="7597"/>
                    </a:lnTo>
                    <a:lnTo>
                      <a:pt x="20643" y="7429"/>
                    </a:lnTo>
                    <a:lnTo>
                      <a:pt x="20452" y="7317"/>
                    </a:lnTo>
                    <a:lnTo>
                      <a:pt x="20238" y="7206"/>
                    </a:lnTo>
                    <a:lnTo>
                      <a:pt x="20025" y="7168"/>
                    </a:lnTo>
                    <a:lnTo>
                      <a:pt x="19822" y="7206"/>
                    </a:lnTo>
                    <a:lnTo>
                      <a:pt x="19608" y="7243"/>
                    </a:lnTo>
                    <a:lnTo>
                      <a:pt x="19440" y="7355"/>
                    </a:lnTo>
                    <a:lnTo>
                      <a:pt x="19271" y="7504"/>
                    </a:lnTo>
                    <a:lnTo>
                      <a:pt x="19136" y="7708"/>
                    </a:lnTo>
                    <a:lnTo>
                      <a:pt x="19012" y="7895"/>
                    </a:lnTo>
                    <a:lnTo>
                      <a:pt x="18832" y="8025"/>
                    </a:lnTo>
                    <a:lnTo>
                      <a:pt x="18663" y="8174"/>
                    </a:lnTo>
                    <a:lnTo>
                      <a:pt x="18472" y="8248"/>
                    </a:lnTo>
                    <a:lnTo>
                      <a:pt x="18270" y="8286"/>
                    </a:lnTo>
                    <a:lnTo>
                      <a:pt x="18078" y="8323"/>
                    </a:lnTo>
                    <a:lnTo>
                      <a:pt x="17887" y="8323"/>
                    </a:lnTo>
                    <a:lnTo>
                      <a:pt x="17696" y="8248"/>
                    </a:lnTo>
                    <a:lnTo>
                      <a:pt x="17493" y="8174"/>
                    </a:lnTo>
                    <a:lnTo>
                      <a:pt x="17302" y="8062"/>
                    </a:lnTo>
                    <a:lnTo>
                      <a:pt x="17133" y="7969"/>
                    </a:lnTo>
                    <a:lnTo>
                      <a:pt x="16976" y="7783"/>
                    </a:lnTo>
                    <a:lnTo>
                      <a:pt x="16852" y="7597"/>
                    </a:lnTo>
                    <a:lnTo>
                      <a:pt x="16740" y="7429"/>
                    </a:lnTo>
                    <a:lnTo>
                      <a:pt x="16672" y="7168"/>
                    </a:lnTo>
                    <a:lnTo>
                      <a:pt x="16638" y="6926"/>
                    </a:lnTo>
                    <a:lnTo>
                      <a:pt x="16616" y="6498"/>
                    </a:lnTo>
                    <a:lnTo>
                      <a:pt x="16616" y="5772"/>
                    </a:lnTo>
                    <a:lnTo>
                      <a:pt x="16650" y="4915"/>
                    </a:lnTo>
                    <a:lnTo>
                      <a:pt x="16695" y="3928"/>
                    </a:lnTo>
                    <a:lnTo>
                      <a:pt x="16762" y="2960"/>
                    </a:lnTo>
                    <a:lnTo>
                      <a:pt x="16830" y="1992"/>
                    </a:lnTo>
                    <a:lnTo>
                      <a:pt x="16908" y="1173"/>
                    </a:lnTo>
                    <a:lnTo>
                      <a:pt x="16976" y="521"/>
                    </a:lnTo>
                    <a:lnTo>
                      <a:pt x="16953" y="521"/>
                    </a:lnTo>
                    <a:lnTo>
                      <a:pt x="16931" y="521"/>
                    </a:lnTo>
                    <a:lnTo>
                      <a:pt x="16267" y="484"/>
                    </a:lnTo>
                    <a:lnTo>
                      <a:pt x="15637" y="428"/>
                    </a:lnTo>
                    <a:lnTo>
                      <a:pt x="15063" y="353"/>
                    </a:lnTo>
                    <a:lnTo>
                      <a:pt x="14523" y="279"/>
                    </a:lnTo>
                    <a:lnTo>
                      <a:pt x="14040" y="167"/>
                    </a:lnTo>
                    <a:lnTo>
                      <a:pt x="13635" y="93"/>
                    </a:lnTo>
                    <a:lnTo>
                      <a:pt x="13331" y="18"/>
                    </a:lnTo>
                    <a:lnTo>
                      <a:pt x="13117" y="18"/>
                    </a:lnTo>
                    <a:lnTo>
                      <a:pt x="12982" y="18"/>
                    </a:lnTo>
                    <a:lnTo>
                      <a:pt x="12858" y="130"/>
                    </a:lnTo>
                    <a:lnTo>
                      <a:pt x="12723" y="279"/>
                    </a:lnTo>
                    <a:lnTo>
                      <a:pt x="12622" y="446"/>
                    </a:lnTo>
                    <a:lnTo>
                      <a:pt x="12510" y="670"/>
                    </a:lnTo>
                    <a:lnTo>
                      <a:pt x="12419" y="912"/>
                    </a:lnTo>
                    <a:lnTo>
                      <a:pt x="12363" y="1210"/>
                    </a:lnTo>
                    <a:lnTo>
                      <a:pt x="12318" y="1526"/>
                    </a:lnTo>
                    <a:lnTo>
                      <a:pt x="12273" y="1843"/>
                    </a:lnTo>
                    <a:lnTo>
                      <a:pt x="12251" y="2215"/>
                    </a:lnTo>
                    <a:lnTo>
                      <a:pt x="12273" y="2532"/>
                    </a:lnTo>
                    <a:lnTo>
                      <a:pt x="12318" y="2886"/>
                    </a:lnTo>
                    <a:lnTo>
                      <a:pt x="12386" y="3240"/>
                    </a:lnTo>
                    <a:lnTo>
                      <a:pt x="12464" y="3556"/>
                    </a:lnTo>
                    <a:lnTo>
                      <a:pt x="12577" y="3891"/>
                    </a:lnTo>
                    <a:lnTo>
                      <a:pt x="12746" y="4171"/>
                    </a:lnTo>
                    <a:lnTo>
                      <a:pt x="12926" y="4487"/>
                    </a:lnTo>
                    <a:lnTo>
                      <a:pt x="13050" y="4860"/>
                    </a:lnTo>
                    <a:lnTo>
                      <a:pt x="13162" y="5251"/>
                    </a:lnTo>
                    <a:lnTo>
                      <a:pt x="13218" y="5604"/>
                    </a:lnTo>
                    <a:lnTo>
                      <a:pt x="13263" y="5995"/>
                    </a:lnTo>
                    <a:lnTo>
                      <a:pt x="13241" y="6386"/>
                    </a:lnTo>
                    <a:lnTo>
                      <a:pt x="13218" y="6740"/>
                    </a:lnTo>
                    <a:lnTo>
                      <a:pt x="13139" y="7094"/>
                    </a:lnTo>
                    <a:lnTo>
                      <a:pt x="13050" y="7429"/>
                    </a:lnTo>
                    <a:lnTo>
                      <a:pt x="12903" y="7746"/>
                    </a:lnTo>
                    <a:lnTo>
                      <a:pt x="12723" y="8025"/>
                    </a:lnTo>
                    <a:lnTo>
                      <a:pt x="12532" y="8286"/>
                    </a:lnTo>
                    <a:lnTo>
                      <a:pt x="12318" y="8491"/>
                    </a:lnTo>
                    <a:lnTo>
                      <a:pt x="12060" y="8677"/>
                    </a:lnTo>
                    <a:lnTo>
                      <a:pt x="11756" y="8788"/>
                    </a:lnTo>
                    <a:lnTo>
                      <a:pt x="11452" y="8826"/>
                    </a:lnTo>
                    <a:lnTo>
                      <a:pt x="11283" y="8826"/>
                    </a:lnTo>
                    <a:lnTo>
                      <a:pt x="11126" y="8826"/>
                    </a:lnTo>
                    <a:lnTo>
                      <a:pt x="11002" y="8788"/>
                    </a:lnTo>
                    <a:lnTo>
                      <a:pt x="10845" y="8714"/>
                    </a:lnTo>
                    <a:lnTo>
                      <a:pt x="10721" y="8640"/>
                    </a:lnTo>
                    <a:lnTo>
                      <a:pt x="10608" y="8565"/>
                    </a:lnTo>
                    <a:lnTo>
                      <a:pt x="10485" y="8453"/>
                    </a:lnTo>
                    <a:lnTo>
                      <a:pt x="10372" y="8323"/>
                    </a:lnTo>
                    <a:lnTo>
                      <a:pt x="10181" y="8062"/>
                    </a:lnTo>
                    <a:lnTo>
                      <a:pt x="10035" y="7746"/>
                    </a:lnTo>
                    <a:lnTo>
                      <a:pt x="9900" y="7392"/>
                    </a:lnTo>
                    <a:lnTo>
                      <a:pt x="9787" y="7001"/>
                    </a:lnTo>
                    <a:lnTo>
                      <a:pt x="9731" y="6610"/>
                    </a:lnTo>
                    <a:lnTo>
                      <a:pt x="9686" y="6219"/>
                    </a:lnTo>
                    <a:lnTo>
                      <a:pt x="9663" y="5772"/>
                    </a:lnTo>
                    <a:lnTo>
                      <a:pt x="9686" y="5381"/>
                    </a:lnTo>
                    <a:lnTo>
                      <a:pt x="9753" y="4990"/>
                    </a:lnTo>
                    <a:lnTo>
                      <a:pt x="9832" y="4636"/>
                    </a:lnTo>
                    <a:lnTo>
                      <a:pt x="9945" y="4320"/>
                    </a:lnTo>
                    <a:lnTo>
                      <a:pt x="10068" y="4022"/>
                    </a:lnTo>
                    <a:lnTo>
                      <a:pt x="10203" y="3817"/>
                    </a:lnTo>
                    <a:lnTo>
                      <a:pt x="10316" y="3593"/>
                    </a:lnTo>
                    <a:lnTo>
                      <a:pt x="10395" y="3351"/>
                    </a:lnTo>
                    <a:lnTo>
                      <a:pt x="10462" y="3109"/>
                    </a:lnTo>
                    <a:lnTo>
                      <a:pt x="10507" y="2848"/>
                    </a:lnTo>
                    <a:lnTo>
                      <a:pt x="10530" y="2606"/>
                    </a:lnTo>
                    <a:lnTo>
                      <a:pt x="10507" y="2346"/>
                    </a:lnTo>
                    <a:lnTo>
                      <a:pt x="10462" y="2141"/>
                    </a:lnTo>
                    <a:lnTo>
                      <a:pt x="10395" y="1880"/>
                    </a:lnTo>
                    <a:lnTo>
                      <a:pt x="10293" y="1638"/>
                    </a:lnTo>
                    <a:lnTo>
                      <a:pt x="10158" y="1415"/>
                    </a:lnTo>
                    <a:lnTo>
                      <a:pt x="9967" y="1210"/>
                    </a:lnTo>
                    <a:lnTo>
                      <a:pt x="9753" y="986"/>
                    </a:lnTo>
                    <a:lnTo>
                      <a:pt x="9495" y="819"/>
                    </a:lnTo>
                    <a:lnTo>
                      <a:pt x="9191" y="670"/>
                    </a:lnTo>
                    <a:lnTo>
                      <a:pt x="8842" y="521"/>
                    </a:lnTo>
                    <a:lnTo>
                      <a:pt x="8471" y="446"/>
                    </a:lnTo>
                    <a:lnTo>
                      <a:pt x="7998" y="428"/>
                    </a:lnTo>
                    <a:lnTo>
                      <a:pt x="7413" y="428"/>
                    </a:lnTo>
                    <a:lnTo>
                      <a:pt x="6817" y="446"/>
                    </a:lnTo>
                    <a:lnTo>
                      <a:pt x="6187" y="521"/>
                    </a:lnTo>
                    <a:lnTo>
                      <a:pt x="5602" y="633"/>
                    </a:lnTo>
                    <a:lnTo>
                      <a:pt x="5107" y="744"/>
                    </a:lnTo>
                    <a:lnTo>
                      <a:pt x="4725" y="856"/>
                    </a:lnTo>
                    <a:lnTo>
                      <a:pt x="4848" y="1564"/>
                    </a:lnTo>
                    <a:lnTo>
                      <a:pt x="5028" y="2495"/>
                    </a:lnTo>
                    <a:lnTo>
                      <a:pt x="5175" y="3556"/>
                    </a:lnTo>
                    <a:lnTo>
                      <a:pt x="5298" y="4673"/>
                    </a:lnTo>
                    <a:lnTo>
                      <a:pt x="5343" y="5213"/>
                    </a:lnTo>
                    <a:lnTo>
                      <a:pt x="5388" y="5753"/>
                    </a:lnTo>
                    <a:lnTo>
                      <a:pt x="5411" y="6275"/>
                    </a:lnTo>
                    <a:lnTo>
                      <a:pt x="5411" y="6740"/>
                    </a:lnTo>
                    <a:lnTo>
                      <a:pt x="5366" y="7168"/>
                    </a:lnTo>
                    <a:lnTo>
                      <a:pt x="5321" y="7541"/>
                    </a:lnTo>
                    <a:lnTo>
                      <a:pt x="5287" y="7708"/>
                    </a:lnTo>
                    <a:lnTo>
                      <a:pt x="5242" y="7857"/>
                    </a:lnTo>
                    <a:lnTo>
                      <a:pt x="5197" y="7969"/>
                    </a:lnTo>
                    <a:lnTo>
                      <a:pt x="5130" y="8062"/>
                    </a:lnTo>
                    <a:lnTo>
                      <a:pt x="5006" y="8248"/>
                    </a:lnTo>
                    <a:lnTo>
                      <a:pt x="4848" y="8397"/>
                    </a:lnTo>
                    <a:lnTo>
                      <a:pt x="4725" y="8528"/>
                    </a:lnTo>
                    <a:lnTo>
                      <a:pt x="4567" y="8640"/>
                    </a:lnTo>
                    <a:lnTo>
                      <a:pt x="4421" y="8714"/>
                    </a:lnTo>
                    <a:lnTo>
                      <a:pt x="4263" y="8751"/>
                    </a:lnTo>
                    <a:lnTo>
                      <a:pt x="4095" y="8788"/>
                    </a:lnTo>
                    <a:lnTo>
                      <a:pt x="3948" y="8788"/>
                    </a:lnTo>
                    <a:lnTo>
                      <a:pt x="3791" y="8751"/>
                    </a:lnTo>
                    <a:lnTo>
                      <a:pt x="3667" y="8714"/>
                    </a:lnTo>
                    <a:lnTo>
                      <a:pt x="3510" y="8677"/>
                    </a:lnTo>
                    <a:lnTo>
                      <a:pt x="3386" y="8602"/>
                    </a:lnTo>
                    <a:lnTo>
                      <a:pt x="3251" y="8491"/>
                    </a:lnTo>
                    <a:lnTo>
                      <a:pt x="3127" y="8360"/>
                    </a:lnTo>
                    <a:lnTo>
                      <a:pt x="3015" y="8248"/>
                    </a:lnTo>
                    <a:lnTo>
                      <a:pt x="2925" y="8062"/>
                    </a:lnTo>
                    <a:lnTo>
                      <a:pt x="2778" y="7857"/>
                    </a:lnTo>
                    <a:lnTo>
                      <a:pt x="2610" y="7671"/>
                    </a:lnTo>
                    <a:lnTo>
                      <a:pt x="2407" y="7541"/>
                    </a:lnTo>
                    <a:lnTo>
                      <a:pt x="2171" y="7466"/>
                    </a:lnTo>
                    <a:lnTo>
                      <a:pt x="1957" y="7429"/>
                    </a:lnTo>
                    <a:lnTo>
                      <a:pt x="1698" y="7429"/>
                    </a:lnTo>
                    <a:lnTo>
                      <a:pt x="1462" y="7466"/>
                    </a:lnTo>
                    <a:lnTo>
                      <a:pt x="1226" y="7559"/>
                    </a:lnTo>
                    <a:lnTo>
                      <a:pt x="989" y="7708"/>
                    </a:lnTo>
                    <a:lnTo>
                      <a:pt x="776" y="7932"/>
                    </a:lnTo>
                    <a:lnTo>
                      <a:pt x="551" y="8211"/>
                    </a:lnTo>
                    <a:lnTo>
                      <a:pt x="382" y="8528"/>
                    </a:lnTo>
                    <a:lnTo>
                      <a:pt x="315" y="8714"/>
                    </a:lnTo>
                    <a:lnTo>
                      <a:pt x="236" y="8919"/>
                    </a:lnTo>
                    <a:lnTo>
                      <a:pt x="191" y="9142"/>
                    </a:lnTo>
                    <a:lnTo>
                      <a:pt x="123" y="9347"/>
                    </a:lnTo>
                    <a:lnTo>
                      <a:pt x="78" y="9608"/>
                    </a:lnTo>
                    <a:lnTo>
                      <a:pt x="56" y="9887"/>
                    </a:lnTo>
                    <a:lnTo>
                      <a:pt x="33" y="10185"/>
                    </a:lnTo>
                    <a:lnTo>
                      <a:pt x="33" y="10464"/>
                    </a:lnTo>
                    <a:lnTo>
                      <a:pt x="33" y="10706"/>
                    </a:lnTo>
                    <a:lnTo>
                      <a:pt x="56" y="10967"/>
                    </a:lnTo>
                    <a:lnTo>
                      <a:pt x="78" y="11172"/>
                    </a:lnTo>
                    <a:lnTo>
                      <a:pt x="123" y="11395"/>
                    </a:lnTo>
                    <a:lnTo>
                      <a:pt x="168" y="11600"/>
                    </a:lnTo>
                    <a:lnTo>
                      <a:pt x="236" y="11786"/>
                    </a:lnTo>
                    <a:lnTo>
                      <a:pt x="292" y="11973"/>
                    </a:lnTo>
                    <a:lnTo>
                      <a:pt x="382" y="12140"/>
                    </a:lnTo>
                    <a:lnTo>
                      <a:pt x="540" y="12419"/>
                    </a:lnTo>
                    <a:lnTo>
                      <a:pt x="731" y="12680"/>
                    </a:lnTo>
                    <a:lnTo>
                      <a:pt x="944" y="12866"/>
                    </a:lnTo>
                    <a:lnTo>
                      <a:pt x="1158" y="12997"/>
                    </a:lnTo>
                    <a:lnTo>
                      <a:pt x="1395" y="13108"/>
                    </a:lnTo>
                    <a:lnTo>
                      <a:pt x="1608" y="13183"/>
                    </a:lnTo>
                    <a:lnTo>
                      <a:pt x="1856" y="13183"/>
                    </a:lnTo>
                    <a:lnTo>
                      <a:pt x="2070" y="13146"/>
                    </a:lnTo>
                    <a:lnTo>
                      <a:pt x="2261" y="13071"/>
                    </a:lnTo>
                    <a:lnTo>
                      <a:pt x="2430" y="12960"/>
                    </a:lnTo>
                    <a:lnTo>
                      <a:pt x="2587" y="12792"/>
                    </a:lnTo>
                    <a:lnTo>
                      <a:pt x="2688" y="12606"/>
                    </a:lnTo>
                    <a:lnTo>
                      <a:pt x="2801" y="12419"/>
                    </a:lnTo>
                    <a:lnTo>
                      <a:pt x="2925" y="12289"/>
                    </a:lnTo>
                    <a:lnTo>
                      <a:pt x="3082" y="12177"/>
                    </a:lnTo>
                    <a:lnTo>
                      <a:pt x="3228" y="12103"/>
                    </a:lnTo>
                    <a:lnTo>
                      <a:pt x="3408" y="12103"/>
                    </a:lnTo>
                    <a:lnTo>
                      <a:pt x="3577" y="12103"/>
                    </a:lnTo>
                    <a:lnTo>
                      <a:pt x="3723" y="12177"/>
                    </a:lnTo>
                    <a:lnTo>
                      <a:pt x="3903" y="12252"/>
                    </a:lnTo>
                    <a:lnTo>
                      <a:pt x="4072" y="12364"/>
                    </a:lnTo>
                    <a:lnTo>
                      <a:pt x="4230" y="12494"/>
                    </a:lnTo>
                    <a:lnTo>
                      <a:pt x="4353" y="12643"/>
                    </a:lnTo>
                    <a:lnTo>
                      <a:pt x="4488" y="12829"/>
                    </a:lnTo>
                    <a:lnTo>
                      <a:pt x="4567" y="13034"/>
                    </a:lnTo>
                    <a:lnTo>
                      <a:pt x="4657" y="13257"/>
                    </a:lnTo>
                    <a:lnTo>
                      <a:pt x="4702" y="13462"/>
                    </a:lnTo>
                    <a:lnTo>
                      <a:pt x="4725" y="13686"/>
                    </a:lnTo>
                    <a:lnTo>
                      <a:pt x="4702" y="14282"/>
                    </a:lnTo>
                    <a:lnTo>
                      <a:pt x="4657" y="15045"/>
                    </a:lnTo>
                    <a:lnTo>
                      <a:pt x="4612" y="15976"/>
                    </a:lnTo>
                    <a:lnTo>
                      <a:pt x="4590" y="16926"/>
                    </a:lnTo>
                    <a:lnTo>
                      <a:pt x="4567" y="17968"/>
                    </a:lnTo>
                    <a:lnTo>
                      <a:pt x="4567" y="19011"/>
                    </a:lnTo>
                    <a:lnTo>
                      <a:pt x="4590" y="19514"/>
                    </a:lnTo>
                    <a:lnTo>
                      <a:pt x="4612" y="19980"/>
                    </a:lnTo>
                    <a:lnTo>
                      <a:pt x="4657" y="20426"/>
                    </a:lnTo>
                    <a:lnTo>
                      <a:pt x="4725" y="20836"/>
                    </a:lnTo>
                    <a:lnTo>
                      <a:pt x="4848" y="20929"/>
                    </a:lnTo>
                    <a:lnTo>
                      <a:pt x="5040" y="21004"/>
                    </a:lnTo>
                    <a:lnTo>
                      <a:pt x="5265" y="21078"/>
                    </a:lnTo>
                    <a:lnTo>
                      <a:pt x="5478" y="21115"/>
                    </a:lnTo>
                    <a:lnTo>
                      <a:pt x="6041" y="21115"/>
                    </a:lnTo>
                    <a:lnTo>
                      <a:pt x="6637" y="21078"/>
                    </a:lnTo>
                    <a:lnTo>
                      <a:pt x="7312" y="21004"/>
                    </a:lnTo>
                    <a:lnTo>
                      <a:pt x="7998" y="20929"/>
                    </a:lnTo>
                    <a:lnTo>
                      <a:pt x="8696" y="20855"/>
                    </a:lnTo>
                    <a:lnTo>
                      <a:pt x="9360" y="2083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66"/>
                  </a:gs>
                  <a:gs pos="100000">
                    <a:srgbClr val="FFFF66">
                      <a:gamma/>
                      <a:shade val="46275"/>
                      <a:invGamma/>
                    </a:srgbClr>
                  </a:gs>
                </a:gsLst>
                <a:lin ang="2700000" scaled="1"/>
              </a:gradFill>
              <a:ln w="57150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135003" dir="2471156" algn="ctr" rotWithShape="0">
                  <a:srgbClr val="0000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zh-TW" altLang="en-US">
                  <a:latin typeface="Arial Unicode MS" panose="020B0604020202020204" pitchFamily="34" charset="-120"/>
                </a:endParaRPr>
              </a:p>
            </p:txBody>
          </p:sp>
        </p:grpSp>
        <p:cxnSp>
          <p:nvCxnSpPr>
            <p:cNvPr id="6" name="直線接點 5"/>
            <p:cNvCxnSpPr/>
            <p:nvPr/>
          </p:nvCxnSpPr>
          <p:spPr>
            <a:xfrm>
              <a:off x="4345656" y="2558716"/>
              <a:ext cx="0" cy="894505"/>
            </a:xfrm>
            <a:prstGeom prst="line">
              <a:avLst/>
            </a:prstGeom>
            <a:ln w="63500">
              <a:solidFill>
                <a:srgbClr val="FF0066"/>
              </a:solidFill>
              <a:tailEnd type="oval"/>
            </a:ln>
            <a:effectLst>
              <a:glow rad="63500">
                <a:schemeClr val="bg1"/>
              </a:glo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接點 47"/>
            <p:cNvCxnSpPr/>
            <p:nvPr/>
          </p:nvCxnSpPr>
          <p:spPr>
            <a:xfrm>
              <a:off x="5726781" y="2558724"/>
              <a:ext cx="0" cy="894497"/>
            </a:xfrm>
            <a:prstGeom prst="line">
              <a:avLst/>
            </a:prstGeom>
            <a:ln w="63500">
              <a:solidFill>
                <a:srgbClr val="FF0066"/>
              </a:solidFill>
              <a:tailEnd type="oval"/>
            </a:ln>
            <a:effectLst>
              <a:glow rad="63500">
                <a:schemeClr val="bg1"/>
              </a:glo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9" name="群組 49"/>
            <p:cNvGrpSpPr/>
            <p:nvPr/>
          </p:nvGrpSpPr>
          <p:grpSpPr>
            <a:xfrm>
              <a:off x="1207640" y="1887897"/>
              <a:ext cx="3320261" cy="705255"/>
              <a:chOff x="411480" y="741646"/>
              <a:chExt cx="5760720" cy="849606"/>
            </a:xfrm>
            <a:solidFill>
              <a:schemeClr val="accent4">
                <a:lumMod val="50000"/>
              </a:schemeClr>
            </a:solidFill>
          </p:grpSpPr>
          <p:sp>
            <p:nvSpPr>
              <p:cNvPr id="64" name="圓角矩形 63"/>
              <p:cNvSpPr/>
              <p:nvPr/>
            </p:nvSpPr>
            <p:spPr>
              <a:xfrm>
                <a:off x="411480" y="741646"/>
                <a:ext cx="5760720" cy="849606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2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5" name="圓角矩形 4"/>
              <p:cNvSpPr/>
              <p:nvPr/>
            </p:nvSpPr>
            <p:spPr>
              <a:xfrm>
                <a:off x="452954" y="783120"/>
                <a:ext cx="5677771" cy="766658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17742" tIns="0" rIns="217742" bIns="0" numCol="1" spcCol="1270" anchor="ctr" anchorCtr="0">
                <a:noAutofit/>
              </a:bodyPr>
              <a:lstStyle/>
              <a:p>
                <a:pPr lvl="0" algn="l" defTabSz="933450"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zh-TW" b="1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104</a:t>
                </a:r>
                <a:r>
                  <a:rPr lang="en-US" altLang="zh-TW" b="1" kern="120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.1.16</a:t>
                </a:r>
                <a:r>
                  <a:rPr lang="zh-TW" altLang="en-US" b="1" kern="120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電子支付機構管理條例 </a:t>
                </a:r>
                <a:r>
                  <a:rPr lang="en-US" altLang="zh-TW" b="1" kern="120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(</a:t>
                </a:r>
                <a:r>
                  <a:rPr lang="zh-TW" altLang="en-US" b="1" kern="120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第三方支付</a:t>
                </a:r>
                <a:r>
                  <a:rPr lang="en-US" altLang="zh-TW" b="1" kern="1200" dirty="0" smtClean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)</a:t>
                </a:r>
                <a:endParaRPr lang="zh-TW" altLang="en-US" kern="1200" dirty="0"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cxnSp>
          <p:nvCxnSpPr>
            <p:cNvPr id="69" name="直線接點 68"/>
            <p:cNvCxnSpPr/>
            <p:nvPr/>
          </p:nvCxnSpPr>
          <p:spPr>
            <a:xfrm flipV="1">
              <a:off x="4739158" y="4956767"/>
              <a:ext cx="0" cy="1015408"/>
            </a:xfrm>
            <a:prstGeom prst="line">
              <a:avLst/>
            </a:prstGeom>
            <a:ln w="63500">
              <a:solidFill>
                <a:srgbClr val="FF0066"/>
              </a:solidFill>
              <a:tailEnd type="oval"/>
            </a:ln>
            <a:effectLst>
              <a:glow rad="63500">
                <a:schemeClr val="bg1"/>
              </a:glo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線接點 69"/>
            <p:cNvCxnSpPr/>
            <p:nvPr/>
          </p:nvCxnSpPr>
          <p:spPr>
            <a:xfrm>
              <a:off x="2989855" y="3148566"/>
              <a:ext cx="272928" cy="425566"/>
            </a:xfrm>
            <a:prstGeom prst="line">
              <a:avLst/>
            </a:prstGeom>
            <a:ln w="63500">
              <a:solidFill>
                <a:srgbClr val="FF0066"/>
              </a:solidFill>
              <a:tailEnd type="oval"/>
            </a:ln>
            <a:effectLst>
              <a:glow rad="63500">
                <a:schemeClr val="bg1"/>
              </a:glo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1" name="群組 32"/>
            <p:cNvGrpSpPr/>
            <p:nvPr/>
          </p:nvGrpSpPr>
          <p:grpSpPr>
            <a:xfrm>
              <a:off x="232674" y="2875178"/>
              <a:ext cx="2890355" cy="663621"/>
              <a:chOff x="-483396" y="2583357"/>
              <a:chExt cx="5856853" cy="864820"/>
            </a:xfrm>
          </p:grpSpPr>
          <p:sp>
            <p:nvSpPr>
              <p:cNvPr id="72" name="圓角矩形 71"/>
              <p:cNvSpPr/>
              <p:nvPr/>
            </p:nvSpPr>
            <p:spPr>
              <a:xfrm>
                <a:off x="-483396" y="2583357"/>
                <a:ext cx="5760719" cy="864820"/>
              </a:xfrm>
              <a:prstGeom prst="roundRect">
                <a:avLst/>
              </a:prstGeom>
              <a:solidFill>
                <a:schemeClr val="accent2"/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-4464770"/>
                  <a:satOff val="26899"/>
                  <a:lumOff val="2156"/>
                  <a:alphaOff val="0"/>
                </a:schemeClr>
              </a:fillRef>
              <a:effectRef idx="2">
                <a:schemeClr val="accent4">
                  <a:hueOff val="-4464770"/>
                  <a:satOff val="26899"/>
                  <a:lumOff val="215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3" name="圓角矩形 4"/>
              <p:cNvSpPr/>
              <p:nvPr/>
            </p:nvSpPr>
            <p:spPr>
              <a:xfrm>
                <a:off x="-302824" y="2620833"/>
                <a:ext cx="5676281" cy="780385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17742" tIns="0" rIns="217742" bIns="0" numCol="1" spcCol="1270" anchor="ctr" anchorCtr="0">
                <a:noAutofit/>
              </a:bodyPr>
              <a:lstStyle/>
              <a:p>
                <a:pPr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zh-TW" b="1" dirty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104.4.30 </a:t>
                </a:r>
                <a:r>
                  <a:rPr lang="zh-TW" altLang="en-US" b="1" dirty="0"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開放民間經營股權式群眾募資</a:t>
                </a:r>
              </a:p>
            </p:txBody>
          </p:sp>
        </p:grpSp>
        <p:sp>
          <p:nvSpPr>
            <p:cNvPr id="74" name="圓角矩形 73"/>
            <p:cNvSpPr/>
            <p:nvPr/>
          </p:nvSpPr>
          <p:spPr>
            <a:xfrm>
              <a:off x="4341319" y="5875606"/>
              <a:ext cx="1723690" cy="732393"/>
            </a:xfrm>
            <a:prstGeom prst="round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104.6.5</a:t>
              </a:r>
              <a:r>
                <a:rPr lang="zh-TW" altLang="en-US" b="1" dirty="0" smtClean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 </a:t>
              </a:r>
              <a:endParaRPr lang="en-US" altLang="zh-TW" b="1" dirty="0">
                <a:solidFill>
                  <a:schemeClr val="bg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 smtClean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有限合夥法</a:t>
              </a:r>
              <a:endParaRPr lang="zh-TW" altLang="en-US" b="1" dirty="0">
                <a:solidFill>
                  <a:schemeClr val="bg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75" name="直線接點 74"/>
            <p:cNvCxnSpPr/>
            <p:nvPr/>
          </p:nvCxnSpPr>
          <p:spPr>
            <a:xfrm rot="5400000" flipV="1">
              <a:off x="2989855" y="4483548"/>
              <a:ext cx="0" cy="1015408"/>
            </a:xfrm>
            <a:prstGeom prst="line">
              <a:avLst/>
            </a:prstGeom>
            <a:ln w="63500">
              <a:solidFill>
                <a:srgbClr val="FF0066"/>
              </a:solidFill>
              <a:tailEnd type="oval"/>
            </a:ln>
            <a:effectLst>
              <a:glow rad="63500">
                <a:schemeClr val="bg1"/>
              </a:glo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群組 64"/>
            <p:cNvGrpSpPr/>
            <p:nvPr/>
          </p:nvGrpSpPr>
          <p:grpSpPr>
            <a:xfrm>
              <a:off x="240856" y="3705164"/>
              <a:ext cx="2700888" cy="2950460"/>
              <a:chOff x="-857815" y="1163975"/>
              <a:chExt cx="5063007" cy="2852882"/>
            </a:xfrm>
            <a:solidFill>
              <a:srgbClr val="7030A0"/>
            </a:solidFill>
          </p:grpSpPr>
          <p:sp>
            <p:nvSpPr>
              <p:cNvPr id="77" name="圓角矩形 76"/>
              <p:cNvSpPr/>
              <p:nvPr/>
            </p:nvSpPr>
            <p:spPr>
              <a:xfrm>
                <a:off x="-797321" y="1163975"/>
                <a:ext cx="5002513" cy="2852882"/>
              </a:xfrm>
              <a:prstGeom prst="roundRect">
                <a:avLst>
                  <a:gd name="adj" fmla="val 5959"/>
                </a:avLst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8" name="圓角矩形 4"/>
              <p:cNvSpPr/>
              <p:nvPr/>
            </p:nvSpPr>
            <p:spPr>
              <a:xfrm>
                <a:off x="-857815" y="1242987"/>
                <a:ext cx="5040745" cy="2727820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2000" tIns="0" rIns="72000" bIns="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遠距勞動相關法制</a:t>
                </a:r>
                <a:endParaRPr lang="en-US" altLang="zh-TW" b="1" dirty="0" smtClean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  <a:p>
                <a:pPr marL="180975" lvl="0" indent="-180975" algn="just" defTabSz="933450">
                  <a:spcBef>
                    <a:spcPct val="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n-US" altLang="zh-TW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104.3.31</a:t>
                </a:r>
                <a:r>
                  <a:rPr lang="zh-TW" altLang="en-US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 修正「</a:t>
                </a:r>
                <a:r>
                  <a:rPr lang="zh-TW" altLang="zh-TW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事業單位</a:t>
                </a:r>
                <a:r>
                  <a:rPr lang="zh-TW" altLang="zh-TW" sz="1600" b="1" spc="-100" dirty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僱用女性勞工夜間工作場所必要之安全衛生設施</a:t>
                </a:r>
                <a:r>
                  <a:rPr lang="zh-TW" altLang="zh-TW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標準</a:t>
                </a:r>
                <a:r>
                  <a:rPr lang="zh-TW" altLang="en-US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」</a:t>
                </a:r>
                <a:endParaRPr lang="en-US" altLang="zh-TW" sz="1600" b="1" spc="-100" dirty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  <a:p>
                <a:pPr marL="180975" indent="-180975" algn="just" defTabSz="933450">
                  <a:spcBef>
                    <a:spcPct val="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n-US" altLang="zh-TW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104.5.6 </a:t>
                </a:r>
                <a:r>
                  <a:rPr lang="zh-TW" altLang="zh-TW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發布</a:t>
                </a:r>
                <a:r>
                  <a:rPr lang="zh-TW" altLang="zh-TW" sz="1600" b="1" spc="-100" dirty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「勞工在事業場所外工作時間指導</a:t>
                </a:r>
                <a:r>
                  <a:rPr lang="zh-TW" altLang="zh-TW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原則</a:t>
                </a:r>
                <a:r>
                  <a:rPr lang="zh-TW" altLang="en-US" sz="1600" b="1" spc="-1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」</a:t>
                </a:r>
                <a:endParaRPr lang="en-US" altLang="zh-TW" sz="1600" b="1" spc="-100" dirty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  <a:p>
                <a:pPr marL="180975" indent="-180975" algn="just" defTabSz="933450">
                  <a:spcBef>
                    <a:spcPct val="0"/>
                  </a:spcBef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:r>
                  <a:rPr lang="en-US" altLang="zh-TW" sz="1600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104.5.14 </a:t>
                </a:r>
                <a:r>
                  <a:rPr lang="zh-TW" altLang="zh-TW" sz="1600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修正</a:t>
                </a:r>
                <a:r>
                  <a:rPr lang="zh-TW" altLang="zh-TW" sz="1600" b="1" dirty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「工作場所性騷擾防治措施申訴及懲戒辦法訂定準則</a:t>
                </a:r>
                <a:r>
                  <a:rPr lang="zh-TW" altLang="zh-TW" sz="1600" b="1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」</a:t>
                </a:r>
                <a:endParaRPr lang="zh-TW" altLang="en-US" sz="1600" b="1" dirty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</p:txBody>
          </p:sp>
        </p:grpSp>
        <p:cxnSp>
          <p:nvCxnSpPr>
            <p:cNvPr id="84" name="直線接點 83"/>
            <p:cNvCxnSpPr/>
            <p:nvPr/>
          </p:nvCxnSpPr>
          <p:spPr>
            <a:xfrm rot="16200000" flipH="1" flipV="1">
              <a:off x="6890266" y="2945517"/>
              <a:ext cx="0" cy="1015408"/>
            </a:xfrm>
            <a:prstGeom prst="line">
              <a:avLst/>
            </a:prstGeom>
            <a:ln w="63500">
              <a:solidFill>
                <a:srgbClr val="FF0066"/>
              </a:solidFill>
              <a:tailEnd type="oval"/>
            </a:ln>
            <a:effectLst>
              <a:glow rad="63500">
                <a:schemeClr val="bg1"/>
              </a:glo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線接點 84"/>
            <p:cNvCxnSpPr/>
            <p:nvPr/>
          </p:nvCxnSpPr>
          <p:spPr>
            <a:xfrm rot="16200000" flipH="1" flipV="1">
              <a:off x="6897731" y="4018118"/>
              <a:ext cx="0" cy="1015408"/>
            </a:xfrm>
            <a:prstGeom prst="line">
              <a:avLst/>
            </a:prstGeom>
            <a:ln w="63500">
              <a:solidFill>
                <a:srgbClr val="FF0066"/>
              </a:solidFill>
              <a:tailEnd type="oval"/>
            </a:ln>
            <a:effectLst>
              <a:glow rad="63500">
                <a:schemeClr val="bg1"/>
              </a:glo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圓角矩形 85"/>
            <p:cNvSpPr/>
            <p:nvPr/>
          </p:nvSpPr>
          <p:spPr>
            <a:xfrm>
              <a:off x="7305282" y="2826129"/>
              <a:ext cx="1707109" cy="96075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TW" b="1" dirty="0" smtClean="0">
                  <a:solidFill>
                    <a:schemeClr val="accent5">
                      <a:lumMod val="50000"/>
                    </a:schemeClr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104.6.9 </a:t>
              </a:r>
              <a:r>
                <a:rPr lang="zh-TW" altLang="en-US" b="1" dirty="0" smtClean="0">
                  <a:solidFill>
                    <a:schemeClr val="accent5">
                      <a:lumMod val="50000"/>
                    </a:schemeClr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電子</a:t>
              </a:r>
              <a:r>
                <a:rPr lang="zh-TW" altLang="en-US" b="1" dirty="0">
                  <a:solidFill>
                    <a:schemeClr val="accent5">
                      <a:lumMod val="50000"/>
                    </a:schemeClr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票證發行管理</a:t>
              </a:r>
              <a:r>
                <a:rPr lang="zh-TW" altLang="en-US" b="1" dirty="0" smtClean="0">
                  <a:solidFill>
                    <a:schemeClr val="accent5">
                      <a:lumMod val="50000"/>
                    </a:schemeClr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條例</a:t>
              </a:r>
              <a:endParaRPr lang="zh-TW" altLang="en-US" b="1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圓角矩形 86"/>
            <p:cNvSpPr/>
            <p:nvPr/>
          </p:nvSpPr>
          <p:spPr>
            <a:xfrm>
              <a:off x="7305283" y="4014167"/>
              <a:ext cx="1458708" cy="95809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zh-TW" b="1" dirty="0" smtClean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104.6.15</a:t>
              </a:r>
              <a:r>
                <a:rPr lang="zh-TW" altLang="en-US" b="1" dirty="0" smtClean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 </a:t>
              </a:r>
              <a:endParaRPr lang="en-US" altLang="zh-TW" b="1" dirty="0" smtClean="0">
                <a:solidFill>
                  <a:schemeClr val="bg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b="1" dirty="0">
                  <a:solidFill>
                    <a:schemeClr val="bg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企業併購法</a:t>
              </a:r>
            </a:p>
          </p:txBody>
        </p:sp>
      </p:grpSp>
      <p:grpSp>
        <p:nvGrpSpPr>
          <p:cNvPr id="88" name="群組 64"/>
          <p:cNvGrpSpPr/>
          <p:nvPr/>
        </p:nvGrpSpPr>
        <p:grpSpPr>
          <a:xfrm>
            <a:off x="4810206" y="1806871"/>
            <a:ext cx="4297434" cy="730418"/>
            <a:chOff x="411477" y="2964513"/>
            <a:chExt cx="6138475" cy="638991"/>
          </a:xfrm>
        </p:grpSpPr>
        <p:sp>
          <p:nvSpPr>
            <p:cNvPr id="89" name="圓角矩形 88"/>
            <p:cNvSpPr/>
            <p:nvPr/>
          </p:nvSpPr>
          <p:spPr>
            <a:xfrm>
              <a:off x="411477" y="3006461"/>
              <a:ext cx="5125708" cy="549126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0" name="圓角矩形 4"/>
            <p:cNvSpPr/>
            <p:nvPr/>
          </p:nvSpPr>
          <p:spPr>
            <a:xfrm>
              <a:off x="446047" y="2964513"/>
              <a:ext cx="6103905" cy="63899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7742" tIns="0" rIns="217742" bIns="0" numCol="1" spcCol="1270" anchor="ctr" anchorCtr="0">
              <a:noAutofit/>
            </a:bodyPr>
            <a:lstStyle/>
            <a:p>
              <a:pPr lvl="0" algn="l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b="1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104</a:t>
              </a:r>
              <a:r>
                <a:rPr lang="en-US" altLang="zh-TW" b="1" kern="120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.6.15 </a:t>
              </a:r>
              <a:r>
                <a:rPr lang="zh-TW" altLang="en-US" b="1" kern="120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公司法閉鎖性公司專節</a:t>
              </a:r>
              <a:endParaRPr lang="zh-TW" altLang="en-US" b="1" kern="1200" dirty="0"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661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字方塊 20"/>
          <p:cNvSpPr txBox="1"/>
          <p:nvPr/>
        </p:nvSpPr>
        <p:spPr>
          <a:xfrm>
            <a:off x="248792" y="1102979"/>
            <a:ext cx="8485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推動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虛擬世界發展法規調適 </a:t>
            </a: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2.0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2681172" y="1631525"/>
            <a:ext cx="3787825" cy="3613840"/>
            <a:chOff x="2794812" y="1995101"/>
            <a:chExt cx="3554375" cy="353568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手繪多邊形 7"/>
            <p:cNvSpPr/>
            <p:nvPr/>
          </p:nvSpPr>
          <p:spPr>
            <a:xfrm>
              <a:off x="2935427" y="1995101"/>
              <a:ext cx="3413760" cy="3413760"/>
            </a:xfrm>
            <a:custGeom>
              <a:avLst/>
              <a:gdLst>
                <a:gd name="connsiteX0" fmla="*/ 1706880 w 3413760"/>
                <a:gd name="connsiteY0" fmla="*/ 0 h 3413760"/>
                <a:gd name="connsiteX1" fmla="*/ 3185081 w 3413760"/>
                <a:gd name="connsiteY1" fmla="*/ 853440 h 3413760"/>
                <a:gd name="connsiteX2" fmla="*/ 3185081 w 3413760"/>
                <a:gd name="connsiteY2" fmla="*/ 2560320 h 3413760"/>
                <a:gd name="connsiteX3" fmla="*/ 1706880 w 3413760"/>
                <a:gd name="connsiteY3" fmla="*/ 1706880 h 3413760"/>
                <a:gd name="connsiteX4" fmla="*/ 1706880 w 3413760"/>
                <a:gd name="connsiteY4" fmla="*/ 0 h 341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13760" h="3413760">
                  <a:moveTo>
                    <a:pt x="1706880" y="0"/>
                  </a:moveTo>
                  <a:cubicBezTo>
                    <a:pt x="2316689" y="0"/>
                    <a:pt x="2880177" y="325329"/>
                    <a:pt x="3185081" y="853440"/>
                  </a:cubicBezTo>
                  <a:cubicBezTo>
                    <a:pt x="3489986" y="1381551"/>
                    <a:pt x="3489986" y="2032209"/>
                    <a:pt x="3185081" y="2560320"/>
                  </a:cubicBezTo>
                  <a:lnTo>
                    <a:pt x="1706880" y="1706880"/>
                  </a:lnTo>
                  <a:lnTo>
                    <a:pt x="1706880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lumMod val="40000"/>
                    <a:lumOff val="60000"/>
                  </a:schemeClr>
                </a:gs>
                <a:gs pos="100000">
                  <a:schemeClr val="bg1"/>
                </a:gs>
              </a:gsLst>
            </a:gradFill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88000" tIns="720000" rIns="417017" bIns="1695958" numCol="1" spcCol="1270" anchor="ctr" anchorCtr="0">
              <a:noAutofit/>
            </a:bodyPr>
            <a:lstStyle/>
            <a:p>
              <a:pPr lvl="0" algn="ctr" defTabSz="755650">
                <a:lnSpc>
                  <a:spcPts val="23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b="1" kern="1200" dirty="0" smtClean="0">
                  <a:solidFill>
                    <a:schemeClr val="accent5">
                      <a:lumMod val="50000"/>
                    </a:schemeClr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打造臺灣成為網路公司樞紐</a:t>
              </a:r>
              <a:endParaRPr lang="zh-TW" altLang="en-US" b="1" kern="12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手繪多邊形 8"/>
            <p:cNvSpPr/>
            <p:nvPr/>
          </p:nvSpPr>
          <p:spPr>
            <a:xfrm>
              <a:off x="2865119" y="2117021"/>
              <a:ext cx="3413760" cy="3413760"/>
            </a:xfrm>
            <a:custGeom>
              <a:avLst/>
              <a:gdLst>
                <a:gd name="connsiteX0" fmla="*/ 3185081 w 3413760"/>
                <a:gd name="connsiteY0" fmla="*/ 2560320 h 3413760"/>
                <a:gd name="connsiteX1" fmla="*/ 1706880 w 3413760"/>
                <a:gd name="connsiteY1" fmla="*/ 3413760 h 3413760"/>
                <a:gd name="connsiteX2" fmla="*/ 228679 w 3413760"/>
                <a:gd name="connsiteY2" fmla="*/ 2560320 h 3413760"/>
                <a:gd name="connsiteX3" fmla="*/ 1706880 w 3413760"/>
                <a:gd name="connsiteY3" fmla="*/ 1706880 h 3413760"/>
                <a:gd name="connsiteX4" fmla="*/ 3185081 w 3413760"/>
                <a:gd name="connsiteY4" fmla="*/ 2560320 h 341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13760" h="3413760">
                  <a:moveTo>
                    <a:pt x="3185081" y="2560320"/>
                  </a:moveTo>
                  <a:cubicBezTo>
                    <a:pt x="2880176" y="3088431"/>
                    <a:pt x="2316689" y="3413760"/>
                    <a:pt x="1706880" y="3413760"/>
                  </a:cubicBezTo>
                  <a:cubicBezTo>
                    <a:pt x="1097071" y="3413760"/>
                    <a:pt x="533583" y="3088431"/>
                    <a:pt x="228679" y="2560320"/>
                  </a:cubicBezTo>
                  <a:lnTo>
                    <a:pt x="1706880" y="1706880"/>
                  </a:lnTo>
                  <a:lnTo>
                    <a:pt x="3185081" y="256032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</a:gsLst>
            </a:gradFill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36000" tIns="2484000" rIns="864000" bIns="326389" numCol="1" spcCol="1270" anchor="ctr" anchorCtr="0">
              <a:noAutofit/>
            </a:bodyPr>
            <a:lstStyle/>
            <a:p>
              <a:pPr lvl="0" algn="ctr" defTabSz="755650">
                <a:lnSpc>
                  <a:spcPts val="23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b="1" kern="1200" dirty="0" smtClean="0">
                  <a:solidFill>
                    <a:schemeClr val="accent5">
                      <a:lumMod val="50000"/>
                    </a:schemeClr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型塑臺灣數位生活型態的未來願景</a:t>
              </a:r>
              <a:endParaRPr lang="zh-TW" altLang="en-US" b="1" kern="12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" name="手繪多邊形 9"/>
            <p:cNvSpPr/>
            <p:nvPr/>
          </p:nvSpPr>
          <p:spPr>
            <a:xfrm>
              <a:off x="2794812" y="1995101"/>
              <a:ext cx="3413760" cy="3413760"/>
            </a:xfrm>
            <a:custGeom>
              <a:avLst/>
              <a:gdLst>
                <a:gd name="connsiteX0" fmla="*/ 228679 w 3413760"/>
                <a:gd name="connsiteY0" fmla="*/ 2560320 h 3413760"/>
                <a:gd name="connsiteX1" fmla="*/ 228679 w 3413760"/>
                <a:gd name="connsiteY1" fmla="*/ 853440 h 3413760"/>
                <a:gd name="connsiteX2" fmla="*/ 1706880 w 3413760"/>
                <a:gd name="connsiteY2" fmla="*/ 0 h 3413760"/>
                <a:gd name="connsiteX3" fmla="*/ 1706880 w 3413760"/>
                <a:gd name="connsiteY3" fmla="*/ 1706880 h 3413760"/>
                <a:gd name="connsiteX4" fmla="*/ 228679 w 3413760"/>
                <a:gd name="connsiteY4" fmla="*/ 2560320 h 341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13760" h="3413760">
                  <a:moveTo>
                    <a:pt x="228679" y="2560320"/>
                  </a:moveTo>
                  <a:cubicBezTo>
                    <a:pt x="-76226" y="2032209"/>
                    <a:pt x="-76226" y="1381551"/>
                    <a:pt x="228679" y="853440"/>
                  </a:cubicBezTo>
                  <a:cubicBezTo>
                    <a:pt x="533584" y="325329"/>
                    <a:pt x="1097071" y="0"/>
                    <a:pt x="1706880" y="0"/>
                  </a:cubicBezTo>
                  <a:lnTo>
                    <a:pt x="1706880" y="1706880"/>
                  </a:lnTo>
                  <a:lnTo>
                    <a:pt x="228679" y="256032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hueOff val="0"/>
                    <a:satOff val="0"/>
                    <a:lumOff val="0"/>
                    <a:alphaOff val="0"/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lumMod val="40000"/>
                    <a:lumOff val="60000"/>
                  </a:schemeClr>
                </a:gs>
                <a:gs pos="100000">
                  <a:schemeClr val="bg1"/>
                </a:gs>
              </a:gsLst>
            </a:gradFill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000" tIns="744982" rIns="2052000" bIns="1695958" numCol="1" spcCol="1270" anchor="ctr" anchorCtr="0">
              <a:noAutofit/>
            </a:bodyPr>
            <a:lstStyle/>
            <a:p>
              <a:pPr lvl="0" algn="ctr" defTabSz="755650">
                <a:lnSpc>
                  <a:spcPts val="23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b="1" kern="1200" dirty="0" smtClean="0">
                  <a:solidFill>
                    <a:schemeClr val="accent5">
                      <a:lumMod val="50000"/>
                    </a:schemeClr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促進電子商務環境的安全與安心</a:t>
              </a:r>
              <a:endParaRPr lang="zh-TW" altLang="en-US" b="1" kern="12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6629400" y="2181225"/>
            <a:ext cx="2194559" cy="2798860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285750" indent="-28575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15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研</a:t>
            </a:r>
            <a:r>
              <a:rPr lang="zh-TW" altLang="en-US" sz="15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擬「無形資產擔保交易法草案」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，協助文創等創新新創業者取得多元融資</a:t>
            </a:r>
          </a:p>
          <a:p>
            <a:pPr marL="285750" indent="-28575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放寬原供</a:t>
            </a:r>
            <a:r>
              <a:rPr lang="zh-TW" altLang="en-US" sz="15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住家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使用的房屋，</a:t>
            </a:r>
            <a:r>
              <a:rPr lang="zh-TW" altLang="en-US" sz="15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作為從事網路銷售貨物或勞務的營業登記場所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，可繼續按住家用稅率課徵房屋稅及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地價稅</a:t>
            </a:r>
            <a:endParaRPr lang="zh-TW" altLang="en-US" sz="1500" dirty="0">
              <a:solidFill>
                <a:schemeClr val="accent5">
                  <a:lumMod val="50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9857" y="2284777"/>
            <a:ext cx="2051438" cy="3123519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285750" indent="-28575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發布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「通訊交易解除權合理例外情事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適用準則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5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排除</a:t>
            </a:r>
            <a:r>
              <a:rPr lang="zh-TW" altLang="en-US" sz="15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消費者保護法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第 </a:t>
            </a:r>
            <a:r>
              <a:rPr lang="en-US" altLang="zh-TW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19 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條第 </a:t>
            </a:r>
            <a:r>
              <a:rPr lang="en-US" altLang="zh-TW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1 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項之 </a:t>
            </a:r>
            <a:r>
              <a:rPr lang="en-US" altLang="zh-TW" sz="15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7 </a:t>
            </a:r>
            <a:r>
              <a:rPr lang="zh-TW" altLang="en-US" sz="15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天猶豫期</a:t>
            </a:r>
            <a:r>
              <a:rPr lang="zh-TW" altLang="en-US" sz="15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適用</a:t>
            </a:r>
            <a:endParaRPr lang="zh-TW" altLang="en-US" sz="1500" dirty="0">
              <a:solidFill>
                <a:srgbClr val="C00000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研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提</a:t>
            </a:r>
            <a:r>
              <a:rPr lang="zh-TW" altLang="en-US" sz="15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個人資料去識別化驗證標準 </a:t>
            </a:r>
            <a:r>
              <a:rPr lang="en-US" altLang="zh-TW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CN29100 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及 </a:t>
            </a:r>
            <a:r>
              <a:rPr lang="en-US" altLang="zh-TW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CN29191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作為個人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資料去識別化驗證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標準</a:t>
            </a:r>
            <a:endParaRPr lang="zh-TW" altLang="en-US" sz="1500" dirty="0">
              <a:solidFill>
                <a:schemeClr val="accent5">
                  <a:lumMod val="50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322430" y="5333158"/>
            <a:ext cx="5136542" cy="1207386"/>
          </a:xfrm>
          <a:prstGeom prst="rec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285750" indent="-28575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為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確立</a:t>
            </a:r>
            <a:r>
              <a:rPr lang="zh-TW" altLang="en-US" sz="15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共享經濟法制政策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，刻就汽車共享與房屋共享模式進行討論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，吸引相關事業將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據點設在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臺灣</a:t>
            </a:r>
            <a:endParaRPr lang="zh-TW" altLang="en-US" sz="1500" dirty="0">
              <a:solidFill>
                <a:schemeClr val="accent5">
                  <a:lumMod val="50000"/>
                </a:schemeClr>
              </a:solidFill>
              <a:effectLst>
                <a:glow rad="101600">
                  <a:schemeClr val="bg1"/>
                </a:glo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因應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數位時代及科技發展之實際需求</a:t>
            </a:r>
            <a:r>
              <a:rPr lang="zh-TW" altLang="en-US" sz="1500" dirty="0" smtClean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500" b="1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研</a:t>
            </a:r>
            <a:r>
              <a:rPr lang="zh-TW" altLang="en-US" sz="15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擬著作權法修正草案</a:t>
            </a:r>
            <a:r>
              <a:rPr lang="zh-TW" altLang="en-US" sz="1500" dirty="0">
                <a:solidFill>
                  <a:schemeClr val="accent5">
                    <a:lumMod val="50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，釐清著作權利定義，調整合理使用規定</a:t>
            </a:r>
          </a:p>
        </p:txBody>
      </p:sp>
      <p:sp>
        <p:nvSpPr>
          <p:cNvPr id="14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12</a:t>
            </a:fld>
            <a:endParaRPr lang="zh-TW" altLang="en-US" dirty="0"/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631603" y="195791"/>
            <a:ext cx="7886700" cy="822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0"/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二、完善新創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法規 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(2/2</a:t>
            </a:r>
            <a:r>
              <a:rPr lang="en-US" altLang="zh-TW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)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  <p:sp>
        <p:nvSpPr>
          <p:cNvPr id="3" name="手繪多邊形 2"/>
          <p:cNvSpPr/>
          <p:nvPr/>
        </p:nvSpPr>
        <p:spPr>
          <a:xfrm>
            <a:off x="5743575" y="2181225"/>
            <a:ext cx="885825" cy="409575"/>
          </a:xfrm>
          <a:custGeom>
            <a:avLst/>
            <a:gdLst>
              <a:gd name="connsiteX0" fmla="*/ 0 w 885825"/>
              <a:gd name="connsiteY0" fmla="*/ 0 h 409575"/>
              <a:gd name="connsiteX1" fmla="*/ 647700 w 885825"/>
              <a:gd name="connsiteY1" fmla="*/ 0 h 409575"/>
              <a:gd name="connsiteX2" fmla="*/ 885825 w 885825"/>
              <a:gd name="connsiteY2" fmla="*/ 409575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5825" h="409575">
                <a:moveTo>
                  <a:pt x="0" y="0"/>
                </a:moveTo>
                <a:lnTo>
                  <a:pt x="647700" y="0"/>
                </a:lnTo>
                <a:lnTo>
                  <a:pt x="885825" y="409575"/>
                </a:lnTo>
              </a:path>
            </a:pathLst>
          </a:custGeom>
          <a:noFill/>
          <a:ln w="38100">
            <a:solidFill>
              <a:srgbClr val="FF0066"/>
            </a:solidFill>
            <a:headEnd type="oval"/>
          </a:ln>
          <a:effectLst>
            <a:glow rad="63500">
              <a:schemeClr val="bg1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手繪多邊形 15"/>
          <p:cNvSpPr/>
          <p:nvPr/>
        </p:nvSpPr>
        <p:spPr>
          <a:xfrm flipH="1">
            <a:off x="2322430" y="2276475"/>
            <a:ext cx="1104900" cy="285750"/>
          </a:xfrm>
          <a:custGeom>
            <a:avLst/>
            <a:gdLst>
              <a:gd name="connsiteX0" fmla="*/ 0 w 885825"/>
              <a:gd name="connsiteY0" fmla="*/ 0 h 409575"/>
              <a:gd name="connsiteX1" fmla="*/ 647700 w 885825"/>
              <a:gd name="connsiteY1" fmla="*/ 0 h 409575"/>
              <a:gd name="connsiteX2" fmla="*/ 885825 w 885825"/>
              <a:gd name="connsiteY2" fmla="*/ 409575 h 409575"/>
              <a:gd name="connsiteX0" fmla="*/ 0 w 1104900"/>
              <a:gd name="connsiteY0" fmla="*/ 0 h 285750"/>
              <a:gd name="connsiteX1" fmla="*/ 647700 w 1104900"/>
              <a:gd name="connsiteY1" fmla="*/ 0 h 285750"/>
              <a:gd name="connsiteX2" fmla="*/ 1104900 w 1104900"/>
              <a:gd name="connsiteY2" fmla="*/ 285750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04900" h="285750">
                <a:moveTo>
                  <a:pt x="0" y="0"/>
                </a:moveTo>
                <a:lnTo>
                  <a:pt x="647700" y="0"/>
                </a:lnTo>
                <a:lnTo>
                  <a:pt x="1104900" y="285750"/>
                </a:lnTo>
              </a:path>
            </a:pathLst>
          </a:custGeom>
          <a:noFill/>
          <a:ln w="38100">
            <a:solidFill>
              <a:srgbClr val="FF0066"/>
            </a:solidFill>
            <a:headEnd type="oval"/>
          </a:ln>
          <a:effectLst>
            <a:glow rad="63500">
              <a:schemeClr val="bg1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手繪多邊形 16"/>
          <p:cNvSpPr/>
          <p:nvPr/>
        </p:nvSpPr>
        <p:spPr>
          <a:xfrm flipH="1">
            <a:off x="2874880" y="4915962"/>
            <a:ext cx="885825" cy="409575"/>
          </a:xfrm>
          <a:custGeom>
            <a:avLst/>
            <a:gdLst>
              <a:gd name="connsiteX0" fmla="*/ 0 w 885825"/>
              <a:gd name="connsiteY0" fmla="*/ 0 h 409575"/>
              <a:gd name="connsiteX1" fmla="*/ 647700 w 885825"/>
              <a:gd name="connsiteY1" fmla="*/ 0 h 409575"/>
              <a:gd name="connsiteX2" fmla="*/ 885825 w 885825"/>
              <a:gd name="connsiteY2" fmla="*/ 409575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5825" h="409575">
                <a:moveTo>
                  <a:pt x="0" y="0"/>
                </a:moveTo>
                <a:lnTo>
                  <a:pt x="647700" y="0"/>
                </a:lnTo>
                <a:lnTo>
                  <a:pt x="885825" y="409575"/>
                </a:lnTo>
              </a:path>
            </a:pathLst>
          </a:custGeom>
          <a:noFill/>
          <a:ln w="38100">
            <a:solidFill>
              <a:srgbClr val="FF0066"/>
            </a:solidFill>
            <a:headEnd type="oval"/>
          </a:ln>
          <a:effectLst>
            <a:glow rad="63500">
              <a:schemeClr val="bg1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7469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43"/>
          <p:cNvSpPr>
            <a:spLocks noChangeArrowheads="1"/>
          </p:cNvSpPr>
          <p:nvPr/>
        </p:nvSpPr>
        <p:spPr bwMode="auto">
          <a:xfrm>
            <a:off x="5493815" y="4466375"/>
            <a:ext cx="3400796" cy="155427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 smtClean="0">
                <a:latin typeface="Arial Unicode MS" panose="020B0604020202020204" pitchFamily="34" charset="-120"/>
                <a:ea typeface="微軟正黑體" pitchFamily="34" charset="-120"/>
              </a:rPr>
              <a:t>員工取得獎酬股票延緩課稅</a:t>
            </a:r>
            <a:endParaRPr lang="en-US" altLang="zh-TW" sz="1600" b="1" dirty="0" smtClean="0">
              <a:latin typeface="Arial Unicode MS" panose="020B0604020202020204" pitchFamily="34" charset="-120"/>
              <a:ea typeface="微軟正黑體" pitchFamily="34" charset="-12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>
                <a:latin typeface="Arial Unicode MS" panose="020B0604020202020204" pitchFamily="34" charset="-120"/>
                <a:ea typeface="微軟正黑體" pitchFamily="34" charset="-120"/>
              </a:rPr>
              <a:t>放寬員工認股權憑證與限制員工權利新</a:t>
            </a:r>
            <a:r>
              <a:rPr lang="zh-TW" altLang="en-US" sz="1600" b="1" dirty="0" smtClean="0">
                <a:latin typeface="Arial Unicode MS" panose="020B0604020202020204" pitchFamily="34" charset="-120"/>
                <a:ea typeface="微軟正黑體" pitchFamily="34" charset="-120"/>
              </a:rPr>
              <a:t>股</a:t>
            </a:r>
            <a:endParaRPr lang="en-US" altLang="zh-TW" sz="1600" b="1" dirty="0" smtClean="0">
              <a:latin typeface="Arial Unicode MS" panose="020B0604020202020204" pitchFamily="34" charset="-120"/>
              <a:ea typeface="微軟正黑體" pitchFamily="34" charset="-12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 smtClean="0">
                <a:latin typeface="Arial Unicode MS" panose="020B0604020202020204" pitchFamily="34" charset="-120"/>
                <a:ea typeface="微軟正黑體" pitchFamily="34" charset="-120"/>
              </a:rPr>
              <a:t>智慧財產權作價入股延緩課稅</a:t>
            </a:r>
            <a:endParaRPr lang="en-US" altLang="zh-TW" sz="1600" b="1" dirty="0" smtClean="0">
              <a:latin typeface="Arial Unicode MS" panose="020B0604020202020204" pitchFamily="34" charset="-120"/>
              <a:ea typeface="微軟正黑體" pitchFamily="34" charset="-12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 smtClean="0">
                <a:latin typeface="Arial Unicode MS" panose="020B0604020202020204" pitchFamily="34" charset="-120"/>
                <a:ea typeface="微軟正黑體" pitchFamily="34" charset="-120"/>
              </a:rPr>
              <a:t>延長研發投抵年限</a:t>
            </a:r>
            <a:endParaRPr lang="en-US" altLang="zh-TW" sz="1600" b="1" dirty="0" smtClean="0"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6807492" y="1450696"/>
            <a:ext cx="20871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indent="-457200">
              <a:defRPr/>
            </a:pP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主動獵才</a:t>
            </a:r>
          </a:p>
        </p:txBody>
      </p:sp>
      <p:sp>
        <p:nvSpPr>
          <p:cNvPr id="19" name="矩形 43"/>
          <p:cNvSpPr>
            <a:spLocks noChangeArrowheads="1"/>
          </p:cNvSpPr>
          <p:nvPr/>
        </p:nvSpPr>
        <p:spPr bwMode="auto">
          <a:xfrm>
            <a:off x="6264584" y="2361704"/>
            <a:ext cx="2793691" cy="123110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zh-TW" sz="1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全球</a:t>
            </a:r>
            <a:r>
              <a:rPr lang="zh-TW" altLang="zh-TW" sz="1600" b="1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招商及攬才服務</a:t>
            </a:r>
            <a:r>
              <a:rPr lang="zh-TW" altLang="zh-TW" sz="1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中心</a:t>
            </a:r>
            <a:endParaRPr lang="en-US" altLang="zh-TW" sz="1600" b="1" dirty="0" smtClean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en-US" altLang="zh-TW" sz="1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Contact Taiwan</a:t>
            </a:r>
            <a:r>
              <a:rPr lang="zh-TW" altLang="en-US" sz="1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全球競才單一入口網站</a:t>
            </a:r>
            <a:endParaRPr lang="en-US" altLang="zh-TW" sz="1600" b="1" dirty="0" smtClean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臺灣創新創業中心</a:t>
            </a:r>
            <a:r>
              <a:rPr lang="en-US" altLang="zh-TW" sz="1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(TIEC)</a:t>
            </a:r>
          </a:p>
        </p:txBody>
      </p:sp>
      <p:pic>
        <p:nvPicPr>
          <p:cNvPr id="20" name="Picture 4" descr="C:\Users\Tony\Desktop\Taiwan_symbol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699390" y="1301193"/>
            <a:ext cx="3560987" cy="525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文字方塊 20"/>
          <p:cNvSpPr txBox="1"/>
          <p:nvPr/>
        </p:nvSpPr>
        <p:spPr>
          <a:xfrm>
            <a:off x="3112199" y="4257674"/>
            <a:ext cx="191335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8775" indent="-358775">
              <a:defRPr/>
            </a:pPr>
            <a:r>
              <a:rPr lang="en-US" altLang="zh-TW" sz="2800" b="1" spc="-100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2800" b="1" spc="-100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提高留才誘因</a:t>
            </a:r>
          </a:p>
        </p:txBody>
      </p:sp>
      <p:sp>
        <p:nvSpPr>
          <p:cNvPr id="24" name="Line 93"/>
          <p:cNvSpPr>
            <a:spLocks noChangeShapeType="1"/>
          </p:cNvSpPr>
          <p:nvPr/>
        </p:nvSpPr>
        <p:spPr bwMode="auto">
          <a:xfrm flipH="1">
            <a:off x="5553897" y="1839549"/>
            <a:ext cx="1148983" cy="608375"/>
          </a:xfrm>
          <a:prstGeom prst="line">
            <a:avLst/>
          </a:prstGeom>
          <a:noFill/>
          <a:ln w="76200" cap="rnd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78267C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60330" y="1450696"/>
            <a:ext cx="3092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強化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留才攬才</a:t>
            </a:r>
          </a:p>
        </p:txBody>
      </p:sp>
      <p:sp>
        <p:nvSpPr>
          <p:cNvPr id="15" name="矩形 43"/>
          <p:cNvSpPr>
            <a:spLocks noChangeArrowheads="1"/>
          </p:cNvSpPr>
          <p:nvPr/>
        </p:nvSpPr>
        <p:spPr bwMode="auto">
          <a:xfrm>
            <a:off x="316586" y="2123012"/>
            <a:ext cx="2936158" cy="1554272"/>
          </a:xfrm>
          <a:prstGeom prst="rect">
            <a:avLst/>
          </a:prstGeom>
          <a:noFill/>
          <a:ln w="28575"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spc="-100" dirty="0">
                <a:ea typeface="微軟正黑體" pitchFamily="34" charset="-120"/>
              </a:rPr>
              <a:t>建立</a:t>
            </a:r>
            <a:r>
              <a:rPr lang="zh-TW" altLang="en-US" sz="1600" b="1" spc="-100" dirty="0" smtClean="0">
                <a:solidFill>
                  <a:srgbClr val="C00000"/>
                </a:solidFill>
                <a:ea typeface="微軟正黑體" pitchFamily="34" charset="-120"/>
              </a:rPr>
              <a:t>僑</a:t>
            </a:r>
            <a:r>
              <a:rPr lang="zh-TW" altLang="en-US" sz="1600" b="1" spc="-100" dirty="0">
                <a:solidFill>
                  <a:srgbClr val="C00000"/>
                </a:solidFill>
                <a:ea typeface="微軟正黑體" pitchFamily="34" charset="-120"/>
              </a:rPr>
              <a:t>外生評點配額</a:t>
            </a:r>
            <a:r>
              <a:rPr lang="zh-TW" altLang="en-US" sz="1600" b="1" spc="-100" dirty="0" smtClean="0">
                <a:ea typeface="微軟正黑體" pitchFamily="34" charset="-120"/>
              </a:rPr>
              <a:t>機制</a:t>
            </a:r>
            <a:endParaRPr lang="en-US" altLang="zh-TW" sz="1600" b="1" spc="-100" dirty="0" smtClean="0">
              <a:ea typeface="微軟正黑體" pitchFamily="34" charset="-120"/>
            </a:endParaRPr>
          </a:p>
          <a:p>
            <a:pPr marL="180975" indent="-180975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 smtClean="0">
                <a:ea typeface="微軟正黑體" pitchFamily="34" charset="-120"/>
              </a:rPr>
              <a:t>鬆綁新創事業聘僱外籍專技人才限制</a:t>
            </a:r>
            <a:endParaRPr lang="en-US" altLang="zh-TW" sz="1600" b="1" dirty="0" smtClean="0">
              <a:ea typeface="微軟正黑體" pitchFamily="34" charset="-120"/>
            </a:endParaRPr>
          </a:p>
          <a:p>
            <a:pPr marL="180975" indent="-180975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 smtClean="0">
                <a:ea typeface="微軟正黑體" pitchFamily="34" charset="-120"/>
              </a:rPr>
              <a:t>開辦創業</a:t>
            </a:r>
            <a:r>
              <a:rPr lang="zh-TW" altLang="en-US" sz="1600" b="1" dirty="0">
                <a:ea typeface="微軟正黑體" pitchFamily="34" charset="-120"/>
              </a:rPr>
              <a:t>家簽證</a:t>
            </a:r>
            <a:endParaRPr lang="en-US" altLang="zh-TW" sz="1600" b="1" dirty="0">
              <a:ea typeface="微軟正黑體" pitchFamily="34" charset="-120"/>
            </a:endParaRPr>
          </a:p>
          <a:p>
            <a:pPr marL="180975" indent="-180975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1600" b="1" dirty="0">
                <a:ea typeface="微軟正黑體" pitchFamily="34" charset="-120"/>
              </a:rPr>
              <a:t>規劃</a:t>
            </a:r>
            <a:r>
              <a:rPr lang="zh-TW" altLang="en-US" sz="1600" b="1" dirty="0" smtClean="0">
                <a:solidFill>
                  <a:srgbClr val="C00000"/>
                </a:solidFill>
                <a:ea typeface="微軟正黑體" pitchFamily="34" charset="-120"/>
              </a:rPr>
              <a:t>外籍</a:t>
            </a:r>
            <a:r>
              <a:rPr lang="zh-TW" altLang="en-US" sz="1600" b="1" dirty="0">
                <a:solidFill>
                  <a:srgbClr val="C00000"/>
                </a:solidFill>
                <a:ea typeface="微軟正黑體" pitchFamily="34" charset="-120"/>
              </a:rPr>
              <a:t>專技</a:t>
            </a:r>
            <a:r>
              <a:rPr lang="zh-TW" altLang="en-US" sz="1600" b="1" dirty="0" smtClean="0">
                <a:solidFill>
                  <a:srgbClr val="C00000"/>
                </a:solidFill>
                <a:ea typeface="微軟正黑體" pitchFamily="34" charset="-120"/>
              </a:rPr>
              <a:t>人才評點</a:t>
            </a:r>
            <a:r>
              <a:rPr lang="zh-TW" altLang="en-US" sz="1600" b="1" dirty="0">
                <a:ea typeface="微軟正黑體" pitchFamily="34" charset="-120"/>
              </a:rPr>
              <a:t>制度</a:t>
            </a:r>
            <a:endParaRPr lang="en-US" altLang="zh-TW" sz="1600" b="1" dirty="0" smtClean="0">
              <a:ea typeface="微軟正黑體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711782" y="2789029"/>
            <a:ext cx="21138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6700" indent="-266700">
              <a:defRPr/>
            </a:pP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放寬專業人士留臺</a:t>
            </a:r>
          </a:p>
        </p:txBody>
      </p:sp>
      <p:sp>
        <p:nvSpPr>
          <p:cNvPr id="17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13</a:t>
            </a:fld>
            <a:endParaRPr lang="zh-TW" altLang="en-US" dirty="0"/>
          </a:p>
        </p:txBody>
      </p:sp>
      <p:sp>
        <p:nvSpPr>
          <p:cNvPr id="26" name="標題 1"/>
          <p:cNvSpPr txBox="1">
            <a:spLocks/>
          </p:cNvSpPr>
          <p:nvPr/>
        </p:nvSpPr>
        <p:spPr>
          <a:xfrm>
            <a:off x="631603" y="195791"/>
            <a:ext cx="7886700" cy="822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0"/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三、厚植新創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人力 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(</a:t>
            </a:r>
            <a:r>
              <a:rPr lang="en-US" altLang="zh-TW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1/2)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  <p:sp>
        <p:nvSpPr>
          <p:cNvPr id="27" name="Line 93"/>
          <p:cNvSpPr>
            <a:spLocks noChangeShapeType="1"/>
          </p:cNvSpPr>
          <p:nvPr/>
        </p:nvSpPr>
        <p:spPr bwMode="auto">
          <a:xfrm flipH="1" flipV="1">
            <a:off x="4933949" y="3930092"/>
            <a:ext cx="1270617" cy="356158"/>
          </a:xfrm>
          <a:prstGeom prst="line">
            <a:avLst/>
          </a:prstGeom>
          <a:noFill/>
          <a:ln w="76200" cap="rnd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78267C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</a:endParaRPr>
          </a:p>
        </p:txBody>
      </p:sp>
      <p:sp>
        <p:nvSpPr>
          <p:cNvPr id="28" name="Line 93"/>
          <p:cNvSpPr>
            <a:spLocks noChangeShapeType="1"/>
          </p:cNvSpPr>
          <p:nvPr/>
        </p:nvSpPr>
        <p:spPr bwMode="auto">
          <a:xfrm flipV="1">
            <a:off x="1123950" y="4734727"/>
            <a:ext cx="1265880" cy="508784"/>
          </a:xfrm>
          <a:prstGeom prst="line">
            <a:avLst/>
          </a:prstGeom>
          <a:noFill/>
          <a:ln w="76200" cap="rnd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78267C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696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標題 1"/>
          <p:cNvSpPr txBox="1">
            <a:spLocks/>
          </p:cNvSpPr>
          <p:nvPr/>
        </p:nvSpPr>
        <p:spPr>
          <a:xfrm>
            <a:off x="146246" y="107727"/>
            <a:ext cx="802005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altLang="zh-TW" sz="40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146246" y="1112215"/>
            <a:ext cx="4349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培育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校園創業種子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4811" y="1287548"/>
            <a:ext cx="2695574" cy="20035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198" y="4030894"/>
            <a:ext cx="2519362" cy="2235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文字方塊 27"/>
          <p:cNvSpPr txBox="1"/>
          <p:nvPr/>
        </p:nvSpPr>
        <p:spPr>
          <a:xfrm>
            <a:off x="177423" y="1750777"/>
            <a:ext cx="4997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457200" algn="just">
              <a:defRPr/>
            </a:pP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zh-TW" sz="24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鬆綁校園內創業的相關法令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533400" y="2185818"/>
            <a:ext cx="553402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spc="-1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放寬</a:t>
            </a:r>
            <a:r>
              <a:rPr lang="zh-TW" altLang="zh-TW" sz="2000" b="1" spc="-100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大學育</a:t>
            </a:r>
            <a:r>
              <a:rPr lang="zh-TW" altLang="zh-TW" sz="2000" b="1" spc="-10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成</a:t>
            </a:r>
            <a:r>
              <a:rPr lang="zh-TW" altLang="zh-TW" sz="2000" b="1" spc="-100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中心</a:t>
            </a:r>
            <a:r>
              <a:rPr lang="zh-TW" altLang="en-US" sz="2000" spc="-1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可供新創事業登記</a:t>
            </a:r>
            <a:r>
              <a:rPr lang="zh-TW" altLang="en-US" sz="2000" b="1" spc="-100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設立</a:t>
            </a:r>
            <a:r>
              <a:rPr lang="zh-TW" altLang="zh-TW" sz="2000" b="1" spc="-100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公司</a:t>
            </a:r>
            <a:endParaRPr lang="en-US" altLang="zh-TW" sz="2000" b="1" spc="-100" dirty="0" smtClean="0">
              <a:solidFill>
                <a:srgbClr val="C00000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66700" indent="-2667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zh-TW" sz="20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評估放寬</a:t>
            </a:r>
            <a:r>
              <a:rPr lang="zh-TW" altLang="en-US" sz="20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公立</a:t>
            </a:r>
            <a:r>
              <a:rPr lang="zh-TW" altLang="en-US" sz="20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大專校院專任教師或研究機構人員可</a:t>
            </a:r>
            <a:r>
              <a:rPr lang="zh-TW" altLang="en-US" sz="20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兼</a:t>
            </a:r>
            <a:r>
              <a:rPr lang="zh-TW" altLang="zh-TW" sz="20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任</a:t>
            </a:r>
            <a:r>
              <a:rPr lang="zh-TW" altLang="zh-TW" sz="20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新創</a:t>
            </a:r>
            <a:r>
              <a:rPr lang="zh-TW" altLang="zh-TW" sz="20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事業</a:t>
            </a:r>
            <a:r>
              <a:rPr lang="zh-TW" altLang="en-US" sz="20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發起人或</a:t>
            </a:r>
            <a:r>
              <a:rPr lang="zh-TW" altLang="zh-TW" sz="20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董事</a:t>
            </a:r>
            <a:r>
              <a:rPr lang="zh-TW" altLang="en-US" sz="20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及其持股上限</a:t>
            </a:r>
            <a:endParaRPr lang="zh-TW" altLang="zh-TW" sz="2000" b="1" dirty="0">
              <a:solidFill>
                <a:srgbClr val="C00000"/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2496042" y="3420247"/>
            <a:ext cx="535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lvl="0" indent="-457200" algn="just">
              <a:defRPr/>
            </a:pP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自造文化</a:t>
            </a:r>
            <a:r>
              <a:rPr lang="zh-TW" altLang="zh-TW" sz="24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從基礎教育紮根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2819061" y="3929553"/>
            <a:ext cx="6184199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透過</a:t>
            </a:r>
            <a:r>
              <a:rPr lang="en-US" altLang="zh-TW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部</a:t>
            </a:r>
            <a:r>
              <a:rPr lang="zh-TW" altLang="en-US" sz="2000" dirty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創客</a:t>
            </a: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胖卡車</a:t>
            </a:r>
            <a:r>
              <a:rPr lang="en-US" altLang="zh-TW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000" dirty="0" err="1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FabTruck</a:t>
            </a:r>
            <a:r>
              <a:rPr lang="en-US" altLang="zh-TW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巡迴</a:t>
            </a:r>
            <a:r>
              <a:rPr lang="zh-TW" altLang="en-US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全國</a:t>
            </a:r>
            <a:r>
              <a:rPr lang="en-US" altLang="zh-TW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497</a:t>
            </a:r>
            <a:r>
              <a:rPr lang="zh-TW" altLang="en-US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所高中</a:t>
            </a:r>
            <a:r>
              <a:rPr lang="en-US" altLang="zh-TW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職</a:t>
            </a:r>
            <a:r>
              <a:rPr lang="en-US" altLang="zh-TW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，提供</a:t>
            </a:r>
            <a:r>
              <a:rPr lang="en-US" altLang="zh-TW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3D </a:t>
            </a: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列印軟體及硬體設備，開放體驗實作</a:t>
            </a:r>
            <a:endParaRPr lang="en-US" altLang="zh-TW" sz="2000" dirty="0" smtClean="0">
              <a:effectLst>
                <a:glow rad="101600">
                  <a:schemeClr val="bg1"/>
                </a:glo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打造創客基地，提供自由創造空間，以及提供分享創作的舞臺，如</a:t>
            </a:r>
            <a:r>
              <a:rPr lang="zh-TW" altLang="en-US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逗</a:t>
            </a:r>
            <a:r>
              <a:rPr lang="zh-TW" altLang="en-US" sz="2000" b="1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卡車</a:t>
            </a:r>
            <a:r>
              <a:rPr lang="en-US" altLang="zh-TW" sz="2000" b="1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逗</a:t>
            </a:r>
            <a:r>
              <a:rPr lang="en-US" altLang="zh-TW" sz="2000" b="1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Truck)</a:t>
            </a:r>
            <a:r>
              <a:rPr lang="zh-TW" altLang="en-US" sz="2000" b="1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、創客擂臺</a:t>
            </a:r>
            <a:endParaRPr lang="en-US" altLang="zh-TW" sz="2000" b="1" dirty="0" smtClean="0">
              <a:solidFill>
                <a:srgbClr val="C00000"/>
              </a:solidFill>
              <a:effectLst>
                <a:glow rad="101600">
                  <a:schemeClr val="bg1"/>
                </a:glo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spc="-1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打造國際</a:t>
            </a:r>
            <a:r>
              <a:rPr lang="zh-TW" altLang="en-US" sz="2000" spc="-100" dirty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鏈結平</a:t>
            </a:r>
            <a:r>
              <a:rPr lang="zh-TW" altLang="en-US" sz="2000" spc="-1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臺</a:t>
            </a:r>
            <a:r>
              <a:rPr lang="en-US" altLang="zh-TW" sz="2000" b="1" spc="-100" dirty="0" err="1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Fablab</a:t>
            </a:r>
            <a:r>
              <a:rPr lang="en-US" altLang="zh-TW" sz="2000" b="1" spc="-100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 Taipei(TAF)</a:t>
            </a:r>
            <a:r>
              <a:rPr lang="zh-TW" altLang="en-US" sz="2000" b="1" spc="-100" dirty="0" smtClean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創客旗艦基地</a:t>
            </a:r>
            <a:endParaRPr lang="en-US" altLang="zh-TW" sz="2000" b="1" spc="-100" dirty="0" smtClean="0">
              <a:solidFill>
                <a:srgbClr val="C00000"/>
              </a:solidFill>
              <a:effectLst>
                <a:glow rad="101600">
                  <a:schemeClr val="bg1"/>
                </a:glo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落實</a:t>
            </a:r>
            <a:r>
              <a:rPr lang="zh-TW" altLang="en-US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國中小程式設計</a:t>
            </a:r>
            <a:r>
              <a:rPr lang="en-US" altLang="zh-TW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(coding)</a:t>
            </a:r>
            <a:r>
              <a:rPr lang="zh-TW" altLang="en-US" sz="2000" b="1" dirty="0">
                <a:solidFill>
                  <a:srgbClr val="C00000"/>
                </a:solidFill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基本能力</a:t>
            </a:r>
            <a:r>
              <a:rPr lang="zh-TW" altLang="en-US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培養，從小扎根訓練</a:t>
            </a:r>
            <a:r>
              <a:rPr lang="zh-TW" altLang="zh-TW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邏輯思考及</a:t>
            </a:r>
            <a:r>
              <a:rPr lang="zh-TW" altLang="zh-TW" sz="2000" dirty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動手做的</a:t>
            </a:r>
            <a:r>
              <a:rPr lang="zh-TW" altLang="zh-TW" sz="2000" dirty="0" smtClean="0">
                <a:effectLst>
                  <a:glow rad="101600">
                    <a:schemeClr val="bg1"/>
                  </a:glo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能力</a:t>
            </a:r>
            <a:endParaRPr lang="zh-TW" altLang="zh-TW" sz="2000" dirty="0">
              <a:effectLst>
                <a:glow rad="101600">
                  <a:schemeClr val="bg1"/>
                </a:glo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14</a:t>
            </a:fld>
            <a:endParaRPr lang="zh-TW" altLang="en-US" dirty="0"/>
          </a:p>
        </p:txBody>
      </p:sp>
      <p:sp>
        <p:nvSpPr>
          <p:cNvPr id="14" name="標題 1"/>
          <p:cNvSpPr txBox="1">
            <a:spLocks/>
          </p:cNvSpPr>
          <p:nvPr/>
        </p:nvSpPr>
        <p:spPr>
          <a:xfrm>
            <a:off x="631603" y="195791"/>
            <a:ext cx="7886700" cy="822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 marL="0"/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三、厚植新創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人力 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(2/2</a:t>
            </a:r>
            <a:r>
              <a:rPr lang="en-US" altLang="zh-TW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)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676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http://sme.moeasmea.gov.tw/startup/upload/news/20150521021637uwa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543055" y="2742080"/>
            <a:ext cx="3204043" cy="80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71404" y="5434086"/>
            <a:ext cx="1698172" cy="67436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95536" y="692696"/>
            <a:ext cx="8280920" cy="6048672"/>
          </a:xfrm>
          <a:prstGeom prst="rect">
            <a:avLst/>
          </a:prstGeom>
          <a:ln w="12700"/>
        </p:spPr>
      </p:sp>
      <p:sp>
        <p:nvSpPr>
          <p:cNvPr id="23" name="標題 1"/>
          <p:cNvSpPr txBox="1">
            <a:spLocks/>
          </p:cNvSpPr>
          <p:nvPr/>
        </p:nvSpPr>
        <p:spPr>
          <a:xfrm>
            <a:off x="765612" y="222027"/>
            <a:ext cx="7612777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zh-TW" altLang="en-US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四、增進國際鏈</a:t>
            </a:r>
            <a:r>
              <a:rPr lang="zh-TW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結 </a:t>
            </a:r>
            <a:r>
              <a:rPr lang="en-US" altLang="zh-TW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en-US" altLang="zh-TW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1/3)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2539966" y="3341923"/>
            <a:ext cx="5805666" cy="2638408"/>
            <a:chOff x="2577010" y="2931586"/>
            <a:chExt cx="6534500" cy="3297220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5" cstate="email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2750" b="97417" l="2397" r="97686">
                          <a14:foregroundMark x1="57521" y1="88417" x2="57521" y2="88417"/>
                          <a14:foregroundMark x1="41074" y1="90000" x2="41074" y2="9000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083777" y="2981063"/>
              <a:ext cx="3027733" cy="3247743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2577010" y="2931586"/>
              <a:ext cx="1847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zh-TW" altLang="en-US" sz="2400" b="1" dirty="0">
                <a:solidFill>
                  <a:schemeClr val="bg1"/>
                </a:solidFill>
                <a:ea typeface="微軟正黑體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525810" y="4072548"/>
              <a:ext cx="1847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zh-TW" altLang="en-US" sz="2400" b="1" dirty="0">
                <a:solidFill>
                  <a:srgbClr val="FFFFFF"/>
                </a:solidFill>
              </a:endParaRPr>
            </a:p>
          </p:txBody>
        </p:sp>
      </p:grpSp>
      <p:pic>
        <p:nvPicPr>
          <p:cNvPr id="17" name="Picture 1" descr="P:\New business\TIS\creative\demo\20150413\logo_png.png"/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3293" y="2827745"/>
            <a:ext cx="1516535" cy="8196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8" name="Picture 1" descr="P:\New business\TIS\creative\demo\20150413\logo_png.png"/>
          <p:cNvPicPr/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019828" y="2848390"/>
            <a:ext cx="1045028" cy="7060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20" name="矩形 19"/>
          <p:cNvSpPr/>
          <p:nvPr/>
        </p:nvSpPr>
        <p:spPr>
          <a:xfrm>
            <a:off x="395537" y="1335139"/>
            <a:ext cx="839220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defTabSz="889000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成立</a:t>
            </a:r>
            <a:r>
              <a:rPr lang="zh-TW" altLang="en-US" sz="22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臺灣</a:t>
            </a:r>
            <a:r>
              <a:rPr lang="zh-TW" altLang="en-US" sz="22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新創</a:t>
            </a:r>
            <a:r>
              <a:rPr lang="zh-TW" altLang="en-US" sz="22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競技場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22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協助臺灣新創邁向全球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；於矽谷成立</a:t>
            </a:r>
            <a:r>
              <a:rPr lang="zh-TW" altLang="en-US" sz="22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臺灣</a:t>
            </a:r>
            <a:r>
              <a:rPr lang="zh-TW" altLang="en-US" sz="22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</a:t>
            </a:r>
            <a:r>
              <a:rPr lang="zh-TW" altLang="en-US" sz="22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創業中心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，加速臺灣創新創業</a:t>
            </a:r>
            <a:r>
              <a:rPr lang="zh-TW" altLang="en-US" sz="22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</a:t>
            </a:r>
            <a:r>
              <a:rPr lang="zh-TW" altLang="en-US" sz="22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矽谷的連結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；結合</a:t>
            </a:r>
            <a:r>
              <a:rPr lang="zh-TW" altLang="en-US" sz="22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臺灣</a:t>
            </a:r>
            <a:r>
              <a:rPr lang="zh-TW" altLang="en-US" sz="22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創新快製媒合中心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，引進全球新創業者到臺灣，將</a:t>
            </a:r>
            <a:r>
              <a:rPr lang="zh-TW" altLang="en-US" sz="22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其創意實現為產品</a:t>
            </a:r>
          </a:p>
        </p:txBody>
      </p:sp>
      <p:sp>
        <p:nvSpPr>
          <p:cNvPr id="13" name="向右箭號 12"/>
          <p:cNvSpPr/>
          <p:nvPr/>
        </p:nvSpPr>
        <p:spPr>
          <a:xfrm>
            <a:off x="3100829" y="3381514"/>
            <a:ext cx="1976799" cy="1058107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/>
              </a:solidFill>
            </a:endParaRPr>
          </a:p>
        </p:txBody>
      </p:sp>
      <p:sp>
        <p:nvSpPr>
          <p:cNvPr id="14" name="向左箭號 13"/>
          <p:cNvSpPr/>
          <p:nvPr/>
        </p:nvSpPr>
        <p:spPr>
          <a:xfrm>
            <a:off x="3789579" y="4439622"/>
            <a:ext cx="1955342" cy="994464"/>
          </a:xfrm>
          <a:prstGeom prst="leftArrow">
            <a:avLst/>
          </a:prstGeom>
          <a:solidFill>
            <a:srgbClr val="3366FF"/>
          </a:solidFill>
          <a:ln>
            <a:solidFill>
              <a:srgbClr val="33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3266706" y="3648957"/>
            <a:ext cx="13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帶出去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4318806" y="4680922"/>
            <a:ext cx="130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引進來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 descr="C:\Users\joycechen\AppData\Local\Microsoft\Windows\Temporary Internet Files\Content.IE5\0X72BY1X\Taiwan[2]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974" y="3505433"/>
            <a:ext cx="2420487" cy="275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009651" y="4150363"/>
            <a:ext cx="1408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b="1" dirty="0" smtClean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具國際</a:t>
            </a:r>
            <a:endParaRPr lang="en-US" altLang="zh-TW" b="1" dirty="0" smtClean="0">
              <a:solidFill>
                <a:srgbClr val="FF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/>
            <a:r>
              <a:rPr lang="zh-TW" altLang="en-US" b="1" dirty="0" smtClean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發展潛力</a:t>
            </a:r>
            <a:endParaRPr lang="en-US" altLang="zh-TW" b="1" dirty="0" smtClean="0">
              <a:solidFill>
                <a:srgbClr val="FF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/>
            <a:r>
              <a:rPr lang="zh-TW" altLang="en-US" b="1" dirty="0" smtClean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之新創事業</a:t>
            </a:r>
            <a:endParaRPr lang="zh-TW" altLang="en-US" b="1" dirty="0">
              <a:solidFill>
                <a:srgbClr val="FF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15</a:t>
            </a:fld>
            <a:endParaRPr lang="zh-TW" altLang="en-US" dirty="0"/>
          </a:p>
        </p:txBody>
      </p:sp>
      <p:pic>
        <p:nvPicPr>
          <p:cNvPr id="25" name="圖片 24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869"/>
          <a:stretch/>
        </p:blipFill>
        <p:spPr>
          <a:xfrm>
            <a:off x="2822202" y="5927725"/>
            <a:ext cx="2255426" cy="43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01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071076" y="4123308"/>
            <a:ext cx="942772" cy="761667"/>
          </a:xfrm>
          <a:prstGeom prst="rect">
            <a:avLst/>
          </a:prstGeom>
        </p:spPr>
      </p:pic>
      <p:sp>
        <p:nvSpPr>
          <p:cNvPr id="5" name="標題 1"/>
          <p:cNvSpPr txBox="1">
            <a:spLocks noGrp="1"/>
          </p:cNvSpPr>
          <p:nvPr>
            <p:ph type="title"/>
          </p:nvPr>
        </p:nvSpPr>
        <p:spPr>
          <a:xfrm>
            <a:off x="628650" y="5790"/>
            <a:ext cx="7886700" cy="10273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>
              <a:lnSpc>
                <a:spcPct val="90000"/>
              </a:lnSpc>
            </a:pPr>
            <a:r>
              <a:rPr lang="zh-TW" altLang="en-US" sz="4800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四、增進國際鏈</a:t>
            </a:r>
            <a:r>
              <a:rPr lang="zh-TW" altLang="en-US" sz="4800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結 </a:t>
            </a:r>
            <a:r>
              <a:rPr lang="en-US" altLang="zh-TW" sz="4800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en-US" altLang="zh-TW" sz="4800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2/3)</a:t>
            </a:r>
          </a:p>
        </p:txBody>
      </p:sp>
      <p:pic>
        <p:nvPicPr>
          <p:cNvPr id="7" name="Picture 1" descr="P:\New business\TIS\creative\demo\20150413\logo_png.png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7400285" y="1790700"/>
            <a:ext cx="1471311" cy="9634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8" name="矩形 7"/>
          <p:cNvSpPr/>
          <p:nvPr/>
        </p:nvSpPr>
        <p:spPr>
          <a:xfrm>
            <a:off x="0" y="1268600"/>
            <a:ext cx="7380544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spcBef>
                <a:spcPts val="600"/>
              </a:spcBef>
              <a:spcAft>
                <a:spcPts val="600"/>
              </a:spcAft>
            </a:pP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推動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國際創新創業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園區 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TSS)</a:t>
            </a:r>
          </a:p>
          <a:p>
            <a:pPr marL="800100" lvl="1" indent="-342900" algn="just" hangingPunct="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聚焦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在以國際為市場的創新驅動新創事業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(IDE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800100" lvl="1" indent="-342900" algn="just" hangingPunct="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完成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期</a:t>
            </a:r>
            <a:r>
              <a:rPr lang="zh-TW" altLang="en-US" sz="22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海外</a:t>
            </a:r>
            <a:r>
              <a:rPr lang="zh-TW" altLang="en-US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加速器培訓營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，強化臺灣新創團隊能力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，第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期結訓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隊，已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有</a:t>
            </a:r>
            <a:r>
              <a:rPr lang="en-US" altLang="zh-TW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隊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成功申請海外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加速器</a:t>
            </a:r>
            <a:endParaRPr lang="en-US" altLang="zh-TW" sz="2200" dirty="0">
              <a:solidFill>
                <a:schemeClr val="tx1">
                  <a:lumMod val="95000"/>
                  <a:lumOff val="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800100" lvl="1" indent="-342900" algn="just" hangingPunct="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超過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</a:t>
            </a:r>
            <a:r>
              <a:rPr lang="zh-TW" altLang="en-US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國際頂尖加速器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建立合作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關係，鏈結</a:t>
            </a:r>
            <a:r>
              <a:rPr lang="zh-TW" altLang="en-US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國際創投及大企業等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資源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，協助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多家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新創成功募資</a:t>
            </a:r>
            <a:endParaRPr lang="zh-TW" altLang="en-US" sz="2200" dirty="0">
              <a:solidFill>
                <a:schemeClr val="tx1">
                  <a:lumMod val="95000"/>
                  <a:lumOff val="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800100" lvl="1" indent="-342900" algn="just" hangingPunct="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參與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國際創業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活動，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</a:t>
            </a:r>
            <a:r>
              <a:rPr lang="zh-TW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月赴新加坡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Echelon</a:t>
            </a:r>
            <a:r>
              <a:rPr lang="zh-TW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</a:t>
            </a:r>
            <a:r>
              <a:rPr lang="zh-TW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月赴香港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RISE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月於美國</a:t>
            </a:r>
            <a:r>
              <a:rPr lang="en-US" altLang="zh-TW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Disrupt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設立</a:t>
            </a:r>
            <a:r>
              <a:rPr lang="zh-TW" altLang="en-US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國家展區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及</a:t>
            </a:r>
            <a:r>
              <a:rPr lang="zh-TW" altLang="en-US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臺灣冠名獎項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，大幅提升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我國新創國際能見度</a:t>
            </a:r>
            <a:endParaRPr lang="zh-TW" altLang="en-US" sz="2200" dirty="0">
              <a:latin typeface="Arial Unicode MS" panose="020B0604020202020204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60923" y="5013102"/>
            <a:ext cx="2323052" cy="177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4" descr="https://pbs.twimg.com/media/CIaqEyZW8AAxU9U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1949" y="5013102"/>
            <a:ext cx="2421600" cy="1770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694109" y="3076787"/>
            <a:ext cx="1326458" cy="430675"/>
          </a:xfrm>
          <a:prstGeom prst="rect">
            <a:avLst/>
          </a:prstGeom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00285" y="3644773"/>
            <a:ext cx="729402" cy="639046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368" y="5013102"/>
            <a:ext cx="2599072" cy="1770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492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95536" y="779001"/>
            <a:ext cx="8280920" cy="6048672"/>
          </a:xfrm>
          <a:prstGeom prst="rect">
            <a:avLst/>
          </a:prstGeom>
          <a:ln w="12700"/>
        </p:spPr>
      </p:sp>
      <p:sp>
        <p:nvSpPr>
          <p:cNvPr id="23" name="標題 1"/>
          <p:cNvSpPr txBox="1">
            <a:spLocks/>
          </p:cNvSpPr>
          <p:nvPr/>
        </p:nvSpPr>
        <p:spPr>
          <a:xfrm>
            <a:off x="765612" y="198277"/>
            <a:ext cx="7612777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zh-TW" altLang="en-US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四、增進國際鏈</a:t>
            </a:r>
            <a:r>
              <a:rPr lang="zh-TW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結 </a:t>
            </a:r>
            <a:r>
              <a:rPr lang="en-US" altLang="zh-TW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en-US" altLang="zh-TW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3/3)</a:t>
            </a:r>
          </a:p>
        </p:txBody>
      </p:sp>
      <p:sp>
        <p:nvSpPr>
          <p:cNvPr id="2" name="矩形 1"/>
          <p:cNvSpPr/>
          <p:nvPr/>
        </p:nvSpPr>
        <p:spPr>
          <a:xfrm>
            <a:off x="395536" y="1628108"/>
            <a:ext cx="739858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lvl="1" indent="-2667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協助國內新創事業融入矽谷新創圈，並吸引矽谷高科技人才回臺創業</a:t>
            </a:r>
            <a:endParaRPr lang="en-US" altLang="zh-TW" sz="2200" dirty="0">
              <a:solidFill>
                <a:schemeClr val="tx1">
                  <a:lumMod val="95000"/>
                  <a:lumOff val="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66700" lvl="1" indent="-2667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與</a:t>
            </a:r>
            <a:r>
              <a:rPr lang="en-US" altLang="zh-TW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Plug&amp;Play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等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家知名矽谷加速器建立合作關係，並連結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SVT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天使投資人，媒合新創資金</a:t>
            </a:r>
            <a:endParaRPr lang="en-US" altLang="zh-TW" sz="2200" dirty="0">
              <a:solidFill>
                <a:schemeClr val="tx1">
                  <a:lumMod val="95000"/>
                  <a:lumOff val="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66700" lvl="1" indent="-2667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選拔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26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隊新創赴美，其中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Nerd Skin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等</a:t>
            </a:r>
            <a:r>
              <a:rPr lang="en-US" altLang="zh-TW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12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隊已進駐矽谷加速器；</a:t>
            </a:r>
            <a:r>
              <a:rPr lang="en-US" altLang="zh-TW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Installments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SmartAll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等</a:t>
            </a:r>
            <a:r>
              <a:rPr lang="en-US" altLang="zh-TW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家募資合計超過</a:t>
            </a:r>
            <a:r>
              <a:rPr lang="en-US" altLang="zh-TW" sz="2200" b="1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610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萬美元</a:t>
            </a:r>
          </a:p>
        </p:txBody>
      </p:sp>
      <p:sp>
        <p:nvSpPr>
          <p:cNvPr id="16" name="矩形 15"/>
          <p:cNvSpPr/>
          <p:nvPr/>
        </p:nvSpPr>
        <p:spPr>
          <a:xfrm>
            <a:off x="395536" y="4811850"/>
            <a:ext cx="828092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lvl="1" indent="-2667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吸引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全球優質案源，建構國際伙伴關係，並提升國內製造業創新快製及供應鏈管理能力</a:t>
            </a:r>
            <a:endParaRPr lang="en-US" altLang="zh-TW" sz="2200" dirty="0">
              <a:solidFill>
                <a:schemeClr val="tx1">
                  <a:lumMod val="95000"/>
                  <a:lumOff val="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66700" lvl="1" indent="-26670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國內外主動蒐源媒合，快製聯盟廠商計</a:t>
            </a:r>
            <a:r>
              <a:rPr lang="en-US" altLang="zh-TW" sz="22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338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家，媒合</a:t>
            </a:r>
            <a:r>
              <a:rPr lang="en-US" altLang="zh-TW" sz="22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95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件，</a:t>
            </a:r>
            <a:r>
              <a:rPr lang="en-US" altLang="zh-TW" sz="22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件成功，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媒合時程</a:t>
            </a: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由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個月縮短至</a:t>
            </a:r>
            <a:r>
              <a:rPr lang="en-US" altLang="zh-TW" sz="22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zh-TW" altLang="en-US" sz="2200" b="1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個月</a:t>
            </a:r>
            <a:endParaRPr lang="zh-TW" altLang="en-US" sz="2200" b="1" dirty="0">
              <a:solidFill>
                <a:srgbClr val="C00000"/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1173" y="1804550"/>
            <a:ext cx="1006975" cy="716886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38694" y="1149728"/>
            <a:ext cx="6737273" cy="486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lvl="0" defTabSz="88900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在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矽谷成立臺灣創新創業中心</a:t>
            </a: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(TIEC)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1173" y="2641293"/>
            <a:ext cx="1006976" cy="4497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138693" y="4275421"/>
            <a:ext cx="697648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defTabSz="889000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成立臺灣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快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製媒合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中心 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TRIPLE)</a:t>
            </a:r>
          </a:p>
        </p:txBody>
      </p:sp>
      <p:sp>
        <p:nvSpPr>
          <p:cNvPr id="15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3226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標題 1"/>
          <p:cNvSpPr txBox="1">
            <a:spLocks/>
          </p:cNvSpPr>
          <p:nvPr/>
        </p:nvSpPr>
        <p:spPr>
          <a:xfrm>
            <a:off x="561975" y="107727"/>
            <a:ext cx="802005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altLang="zh-TW" sz="40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1" name="標題 1"/>
          <p:cNvSpPr txBox="1">
            <a:spLocks/>
          </p:cNvSpPr>
          <p:nvPr/>
        </p:nvSpPr>
        <p:spPr>
          <a:xfrm>
            <a:off x="553518" y="145577"/>
            <a:ext cx="7612777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五、引領新創</a:t>
            </a:r>
            <a:r>
              <a:rPr lang="zh-TW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風潮 </a:t>
            </a:r>
            <a:r>
              <a:rPr lang="en-US" altLang="zh-TW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en-US" altLang="zh-TW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</a:t>
            </a:r>
            <a:r>
              <a:rPr lang="en-US" altLang="zh-TW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/2</a:t>
            </a:r>
            <a:r>
              <a:rPr lang="en-US" altLang="zh-TW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20" name="文字方塊 219"/>
          <p:cNvSpPr txBox="1"/>
          <p:nvPr/>
        </p:nvSpPr>
        <p:spPr>
          <a:xfrm>
            <a:off x="365050" y="1078800"/>
            <a:ext cx="5518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創業基地聚集創業能量</a:t>
            </a:r>
          </a:p>
        </p:txBody>
      </p:sp>
      <p:cxnSp>
        <p:nvCxnSpPr>
          <p:cNvPr id="221" name="直接连接符 1"/>
          <p:cNvCxnSpPr/>
          <p:nvPr/>
        </p:nvCxnSpPr>
        <p:spPr>
          <a:xfrm>
            <a:off x="4658056" y="1631890"/>
            <a:ext cx="0" cy="4931554"/>
          </a:xfrm>
          <a:prstGeom prst="line">
            <a:avLst/>
          </a:prstGeom>
          <a:noFill/>
          <a:ln w="28575" cap="flat" cmpd="sng" algn="ctr">
            <a:solidFill>
              <a:srgbClr val="FF0066"/>
            </a:solidFill>
            <a:prstDash val="sysDash"/>
          </a:ln>
          <a:effectLst/>
        </p:spPr>
      </p:cxnSp>
      <p:sp>
        <p:nvSpPr>
          <p:cNvPr id="222" name="椭圆 2"/>
          <p:cNvSpPr/>
          <p:nvPr/>
        </p:nvSpPr>
        <p:spPr>
          <a:xfrm>
            <a:off x="4630115" y="1850331"/>
            <a:ext cx="144000" cy="144000"/>
          </a:xfrm>
          <a:prstGeom prst="ellipse">
            <a:avLst/>
          </a:prstGeom>
          <a:gradFill flip="none" rotWithShape="1">
            <a:gsLst>
              <a:gs pos="0">
                <a:srgbClr val="F79646">
                  <a:lumMod val="75000"/>
                </a:srgbClr>
              </a:gs>
              <a:gs pos="54000">
                <a:srgbClr val="FFCE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 cap="flat" cmpd="sng" algn="ctr">
            <a:solidFill>
              <a:srgbClr val="A47D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23" name="椭圆 3"/>
          <p:cNvSpPr/>
          <p:nvPr/>
        </p:nvSpPr>
        <p:spPr>
          <a:xfrm>
            <a:off x="4594490" y="3455436"/>
            <a:ext cx="144000" cy="144000"/>
          </a:xfrm>
          <a:prstGeom prst="ellipse">
            <a:avLst/>
          </a:prstGeom>
          <a:gradFill flip="none" rotWithShape="1">
            <a:gsLst>
              <a:gs pos="0">
                <a:srgbClr val="F79646">
                  <a:lumMod val="75000"/>
                </a:srgbClr>
              </a:gs>
              <a:gs pos="54000">
                <a:srgbClr val="FFCE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 cap="flat" cmpd="sng" algn="ctr">
            <a:solidFill>
              <a:srgbClr val="A47D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26" name="等腰三角形 225"/>
          <p:cNvSpPr/>
          <p:nvPr/>
        </p:nvSpPr>
        <p:spPr>
          <a:xfrm rot="5400000">
            <a:off x="4411568" y="1743962"/>
            <a:ext cx="186694" cy="314047"/>
          </a:xfrm>
          <a:prstGeom prst="triangle">
            <a:avLst/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30" name="圆角矩形 7"/>
          <p:cNvSpPr/>
          <p:nvPr/>
        </p:nvSpPr>
        <p:spPr>
          <a:xfrm>
            <a:off x="522520" y="1620159"/>
            <a:ext cx="3799645" cy="550797"/>
          </a:xfrm>
          <a:prstGeom prst="roundRect">
            <a:avLst>
              <a:gd name="adj" fmla="val 5371"/>
            </a:avLst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zh-TW" altLang="en-US" sz="2400" b="1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青年創業圓夢網</a:t>
            </a:r>
            <a:r>
              <a:rPr lang="en-US" altLang="zh-TW" sz="2400" b="1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2.0</a:t>
            </a:r>
            <a:endParaRPr lang="en-US" sz="2400" b="1" kern="0" dirty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42" name="圆角矩形 7"/>
          <p:cNvSpPr/>
          <p:nvPr/>
        </p:nvSpPr>
        <p:spPr>
          <a:xfrm>
            <a:off x="475022" y="3245059"/>
            <a:ext cx="3847143" cy="557495"/>
          </a:xfrm>
          <a:prstGeom prst="roundRect">
            <a:avLst>
              <a:gd name="adj" fmla="val 5371"/>
            </a:avLst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zh-TW" altLang="en-US" sz="2400" b="1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金華</a:t>
            </a:r>
            <a:r>
              <a:rPr lang="zh-TW" altLang="en-US" sz="2400" b="1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官邸青創基地</a:t>
            </a:r>
            <a:endParaRPr lang="en-US" altLang="zh-TW" sz="2400" b="1" kern="0" dirty="0" smtClean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43" name="等腰三角形 242"/>
          <p:cNvSpPr/>
          <p:nvPr/>
        </p:nvSpPr>
        <p:spPr>
          <a:xfrm rot="5400000">
            <a:off x="4397718" y="3356987"/>
            <a:ext cx="186694" cy="314047"/>
          </a:xfrm>
          <a:prstGeom prst="triangle">
            <a:avLst/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45" name="圆角矩形 12"/>
          <p:cNvSpPr/>
          <p:nvPr/>
        </p:nvSpPr>
        <p:spPr>
          <a:xfrm>
            <a:off x="5047326" y="1748263"/>
            <a:ext cx="3429530" cy="599102"/>
          </a:xfrm>
          <a:prstGeom prst="roundRect">
            <a:avLst>
              <a:gd name="adj" fmla="val 5371"/>
            </a:avLst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en-US" sz="2400" b="1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TAF</a:t>
            </a:r>
            <a:r>
              <a:rPr lang="zh-TW" altLang="en-US" sz="2400" b="1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空總創新基地</a:t>
            </a:r>
            <a:endParaRPr lang="en-US" sz="2400" b="1" kern="0" dirty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49" name="等腰三角形 248"/>
          <p:cNvSpPr/>
          <p:nvPr/>
        </p:nvSpPr>
        <p:spPr>
          <a:xfrm rot="16200000" flipH="1">
            <a:off x="4755814" y="2046325"/>
            <a:ext cx="288032" cy="314047"/>
          </a:xfrm>
          <a:prstGeom prst="triangle">
            <a:avLst/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50" name="椭圆 2"/>
          <p:cNvSpPr/>
          <p:nvPr/>
        </p:nvSpPr>
        <p:spPr>
          <a:xfrm>
            <a:off x="4628140" y="2133356"/>
            <a:ext cx="144000" cy="144000"/>
          </a:xfrm>
          <a:prstGeom prst="ellipse">
            <a:avLst/>
          </a:prstGeom>
          <a:gradFill flip="none" rotWithShape="1">
            <a:gsLst>
              <a:gs pos="0">
                <a:srgbClr val="F79646">
                  <a:lumMod val="75000"/>
                </a:srgbClr>
              </a:gs>
              <a:gs pos="54000">
                <a:srgbClr val="FFCE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 cap="flat" cmpd="sng" algn="ctr">
            <a:solidFill>
              <a:srgbClr val="A47D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52" name="圆角矩形 7"/>
          <p:cNvSpPr/>
          <p:nvPr/>
        </p:nvSpPr>
        <p:spPr>
          <a:xfrm>
            <a:off x="498768" y="4917505"/>
            <a:ext cx="3823397" cy="571345"/>
          </a:xfrm>
          <a:prstGeom prst="roundRect">
            <a:avLst>
              <a:gd name="adj" fmla="val 5371"/>
            </a:avLst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zh-TW" altLang="en-US" sz="2400" b="1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金華</a:t>
            </a:r>
            <a:r>
              <a:rPr lang="zh-TW" altLang="en-US" sz="2400" b="1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官邸社企聚落</a:t>
            </a:r>
            <a:endParaRPr lang="en-US" altLang="zh-TW" sz="2400" b="1" kern="0" dirty="0" smtClean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53" name="文字方塊 252"/>
          <p:cNvSpPr txBox="1"/>
          <p:nvPr/>
        </p:nvSpPr>
        <p:spPr>
          <a:xfrm>
            <a:off x="522521" y="3814432"/>
            <a:ext cx="36525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提供</a:t>
            </a:r>
            <a:r>
              <a:rPr lang="zh-TW" altLang="en-US" sz="2000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創業諮詢、業師諮詢等</a:t>
            </a:r>
            <a:r>
              <a:rPr lang="en-US" altLang="zh-TW" sz="2000" kern="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itchFamily="34" charset="-120"/>
              </a:rPr>
              <a:t>O2O</a:t>
            </a:r>
            <a:r>
              <a:rPr lang="zh-TW" altLang="en-US" sz="2000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服務，為新創社群舉辦活動與課程的重要</a:t>
            </a: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基地</a:t>
            </a:r>
            <a:endParaRPr lang="en-US" altLang="zh-TW" sz="2000" kern="0" dirty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54" name="文字方塊 253"/>
          <p:cNvSpPr txBox="1"/>
          <p:nvPr/>
        </p:nvSpPr>
        <p:spPr>
          <a:xfrm>
            <a:off x="475021" y="5546259"/>
            <a:ext cx="36525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已有提供農夫契作平台的</a:t>
            </a:r>
            <a:r>
              <a:rPr lang="zh-TW" altLang="en-US" sz="2000" kern="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itchFamily="34" charset="-120"/>
              </a:rPr>
              <a:t>我的開心農場</a:t>
            </a:r>
            <a:r>
              <a:rPr lang="zh-TW" altLang="en-US" sz="2000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、推廣魚菜共生的</a:t>
            </a:r>
            <a:r>
              <a:rPr lang="zh-TW" altLang="en-US" sz="2000" kern="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itchFamily="34" charset="-120"/>
              </a:rPr>
              <a:t>秉益企業</a:t>
            </a:r>
            <a:r>
              <a:rPr lang="zh-TW" altLang="en-US" sz="2000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等</a:t>
            </a:r>
            <a:r>
              <a:rPr lang="en-US" altLang="zh-TW" sz="2000" kern="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itchFamily="34" charset="-120"/>
              </a:rPr>
              <a:t>10</a:t>
            </a:r>
            <a:r>
              <a:rPr lang="zh-TW" altLang="en-US" sz="2000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家社企</a:t>
            </a: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進駐</a:t>
            </a:r>
            <a:endParaRPr lang="en-US" altLang="zh-TW" sz="2000" kern="0" dirty="0" smtClean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55" name="等腰三角形 254"/>
          <p:cNvSpPr/>
          <p:nvPr/>
        </p:nvSpPr>
        <p:spPr>
          <a:xfrm rot="5400000">
            <a:off x="4383868" y="5112512"/>
            <a:ext cx="186694" cy="314047"/>
          </a:xfrm>
          <a:prstGeom prst="triangle">
            <a:avLst/>
          </a:prstGeom>
          <a:solidFill>
            <a:srgbClr val="FFC000"/>
          </a:solidFill>
          <a:ln w="28575" cap="flat" cmpd="sng" algn="ctr">
            <a:solidFill>
              <a:srgbClr val="FFCE33"/>
            </a:solidFill>
            <a:prstDash val="solid"/>
          </a:ln>
          <a:effectLst>
            <a:outerShdw dist="127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56" name="椭圆 3"/>
          <p:cNvSpPr/>
          <p:nvPr/>
        </p:nvSpPr>
        <p:spPr>
          <a:xfrm>
            <a:off x="4604390" y="5210961"/>
            <a:ext cx="144000" cy="144000"/>
          </a:xfrm>
          <a:prstGeom prst="ellipse">
            <a:avLst/>
          </a:prstGeom>
          <a:gradFill flip="none" rotWithShape="1">
            <a:gsLst>
              <a:gs pos="0">
                <a:srgbClr val="F79646">
                  <a:lumMod val="75000"/>
                </a:srgbClr>
              </a:gs>
              <a:gs pos="54000">
                <a:srgbClr val="FFCE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 cap="flat" cmpd="sng" algn="ctr">
            <a:solidFill>
              <a:srgbClr val="A47D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58" name="文字方塊 257"/>
          <p:cNvSpPr txBox="1"/>
          <p:nvPr/>
        </p:nvSpPr>
        <p:spPr>
          <a:xfrm>
            <a:off x="4830015" y="2359240"/>
            <a:ext cx="3848717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科技</a:t>
            </a:r>
            <a:r>
              <a:rPr lang="zh-TW" altLang="en-US" sz="2000" kern="0" dirty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村</a:t>
            </a: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、社創村、藝文村、創客村等空間已陸續啟用</a:t>
            </a:r>
            <a:endParaRPr lang="en-US" altLang="zh-TW" sz="2000" kern="0" dirty="0" smtClean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  <a:p>
            <a:pPr marL="342900" indent="-34290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營造友善在臺外國人聚集的創意交流空間</a:t>
            </a:r>
            <a:endParaRPr lang="en-US" altLang="zh-TW" sz="2000" kern="0" dirty="0" smtClean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4" name="雲朵形圖說文字 3"/>
          <p:cNvSpPr/>
          <p:nvPr/>
        </p:nvSpPr>
        <p:spPr>
          <a:xfrm>
            <a:off x="6792686" y="3457216"/>
            <a:ext cx="2185059" cy="1323775"/>
          </a:xfrm>
          <a:prstGeom prst="cloud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首度在臺舉辦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2015Fab Lab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亞洲年會</a:t>
            </a:r>
            <a:endParaRPr lang="zh-TW" altLang="en-US" b="1" dirty="0">
              <a:solidFill>
                <a:schemeClr val="accent2">
                  <a:lumMod val="7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9" name="雲朵形圖說文字 258"/>
          <p:cNvSpPr/>
          <p:nvPr/>
        </p:nvSpPr>
        <p:spPr>
          <a:xfrm>
            <a:off x="4702115" y="3719451"/>
            <a:ext cx="2304327" cy="1282535"/>
          </a:xfrm>
          <a:prstGeom prst="cloudCallout">
            <a:avLst>
              <a:gd name="adj1" fmla="val 35936"/>
              <a:gd name="adj2" fmla="val -4906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與</a:t>
            </a:r>
            <a:r>
              <a:rPr lang="en-US" altLang="zh-TW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MIT Media Lab</a:t>
            </a:r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合辦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未來</a:t>
            </a:r>
            <a:r>
              <a:rPr lang="zh-TW" altLang="en-US" b="1" dirty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城市工作坊</a:t>
            </a:r>
          </a:p>
        </p:txBody>
      </p:sp>
      <p:sp>
        <p:nvSpPr>
          <p:cNvPr id="260" name="雲朵形圖說文字 259"/>
          <p:cNvSpPr/>
          <p:nvPr/>
        </p:nvSpPr>
        <p:spPr>
          <a:xfrm>
            <a:off x="6733308" y="4602449"/>
            <a:ext cx="2244437" cy="1147274"/>
          </a:xfrm>
          <a:prstGeom prst="cloudCallout">
            <a:avLst>
              <a:gd name="adj1" fmla="val -44901"/>
              <a:gd name="adj2" fmla="val -4721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r>
              <a:rPr lang="zh-TW" altLang="en-US" dirty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為偏</a:t>
            </a:r>
            <a:r>
              <a:rPr lang="zh-TW" altLang="en-US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鄉學童舉辦</a:t>
            </a:r>
            <a:r>
              <a:rPr lang="en-US" altLang="zh-TW" b="1" dirty="0" smtClean="0">
                <a:solidFill>
                  <a:schemeClr val="accent2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Learning Holiday</a:t>
            </a:r>
            <a:endParaRPr lang="zh-TW" altLang="en-US" b="1" dirty="0">
              <a:solidFill>
                <a:schemeClr val="accent2">
                  <a:lumMod val="7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6" name="圖片 25" descr="IMG_8895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0015" y="5102550"/>
            <a:ext cx="2106389" cy="1368708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文字方塊 27"/>
          <p:cNvSpPr txBox="1"/>
          <p:nvPr/>
        </p:nvSpPr>
        <p:spPr>
          <a:xfrm>
            <a:off x="520545" y="2197457"/>
            <a:ext cx="39900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以需求為導向，提供網實合一創業服務，</a:t>
            </a:r>
            <a:r>
              <a:rPr lang="en-US" altLang="zh-TW" sz="2000" kern="0" dirty="0" smtClean="0">
                <a:solidFill>
                  <a:srgbClr val="C00000"/>
                </a:solidFill>
                <a:latin typeface="Arial Unicode MS" panose="020B0604020202020204" pitchFamily="34" charset="-120"/>
                <a:ea typeface="微軟正黑體" pitchFamily="34" charset="-120"/>
              </a:rPr>
              <a:t>104.3.26</a:t>
            </a: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上線以來已超過</a:t>
            </a:r>
            <a:r>
              <a:rPr lang="en-US" altLang="zh-TW" sz="2000" kern="0" dirty="0">
                <a:solidFill>
                  <a:srgbClr val="C00000"/>
                </a:solidFill>
                <a:latin typeface="Arial Unicode MS" panose="020B0604020202020204" pitchFamily="34" charset="-120"/>
                <a:ea typeface="微軟正黑體" pitchFamily="34" charset="-120"/>
              </a:rPr>
              <a:t>225</a:t>
            </a:r>
            <a:r>
              <a:rPr lang="zh-TW" altLang="en-US" sz="2000" kern="0" dirty="0" smtClean="0">
                <a:solidFill>
                  <a:srgbClr val="333333"/>
                </a:solidFill>
                <a:latin typeface="Arial Unicode MS" panose="020B0604020202020204" pitchFamily="34" charset="-120"/>
                <a:ea typeface="微軟正黑體" pitchFamily="34" charset="-120"/>
              </a:rPr>
              <a:t>萬人次瀏覽</a:t>
            </a:r>
            <a:endParaRPr lang="en-US" altLang="zh-TW" sz="2000" kern="0" dirty="0">
              <a:solidFill>
                <a:srgbClr val="333333"/>
              </a:solidFill>
              <a:latin typeface="Arial Unicode MS" panose="020B0604020202020204" pitchFamily="34" charset="-120"/>
              <a:ea typeface="微軟正黑體" pitchFamily="34" charset="-120"/>
            </a:endParaRPr>
          </a:p>
        </p:txBody>
      </p:sp>
      <p:sp>
        <p:nvSpPr>
          <p:cNvPr id="29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5330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圖片 7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2547" y="1828375"/>
            <a:ext cx="5379526" cy="4234845"/>
          </a:xfrm>
          <a:prstGeom prst="rect">
            <a:avLst/>
          </a:prstGeom>
        </p:spPr>
      </p:pic>
      <p:sp>
        <p:nvSpPr>
          <p:cNvPr id="57" name="標題 1"/>
          <p:cNvSpPr txBox="1">
            <a:spLocks/>
          </p:cNvSpPr>
          <p:nvPr/>
        </p:nvSpPr>
        <p:spPr>
          <a:xfrm>
            <a:off x="765612" y="193077"/>
            <a:ext cx="7612777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五、引領新創</a:t>
            </a:r>
            <a:r>
              <a:rPr lang="zh-TW" altLang="en-US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風潮 </a:t>
            </a:r>
            <a:r>
              <a:rPr lang="en-US" altLang="zh-TW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en-US" altLang="zh-TW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2</a:t>
            </a:r>
            <a:r>
              <a:rPr lang="en-US" altLang="zh-TW" sz="4800" b="1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/2</a:t>
            </a:r>
            <a:r>
              <a:rPr lang="en-US" altLang="zh-TW" sz="4800" b="1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" name="圓角矩形 1"/>
          <p:cNvSpPr/>
          <p:nvPr/>
        </p:nvSpPr>
        <p:spPr>
          <a:xfrm>
            <a:off x="2826327" y="4535632"/>
            <a:ext cx="3491345" cy="1745673"/>
          </a:xfrm>
          <a:prstGeom prst="roundRect">
            <a:avLst/>
          </a:prstGeom>
          <a:solidFill>
            <a:srgbClr val="009900"/>
          </a:solidFill>
          <a:ln>
            <a:solidFill>
              <a:srgbClr val="0099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政府創新創業基地</a:t>
            </a:r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發揮</a:t>
            </a: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點火功能</a:t>
            </a:r>
            <a:endParaRPr lang="en-US" altLang="zh-TW" sz="2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金華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官邸青創基地及社企聚落</a:t>
            </a:r>
            <a:endParaRPr lang="en-US" altLang="zh-TW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TAF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空總創新基地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圖說文字 2"/>
          <p:cNvSpPr/>
          <p:nvPr/>
        </p:nvSpPr>
        <p:spPr>
          <a:xfrm>
            <a:off x="6164313" y="1553216"/>
            <a:ext cx="2646312" cy="1751421"/>
          </a:xfrm>
          <a:prstGeom prst="wedgeRectCallout">
            <a:avLst>
              <a:gd name="adj1" fmla="val -58788"/>
              <a:gd name="adj2" fmla="val 3722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rgbClr val="FF6600"/>
                </a:solidFill>
                <a:latin typeface="Arial Unicode MS" panose="020B0604020202020204" pitchFamily="34" charset="-120"/>
                <a:ea typeface="微軟正黑體" pitchFamily="34" charset="-120"/>
                <a:cs typeface="Times New Roman" pitchFamily="18" charset="0"/>
              </a:rPr>
              <a:t>社企蓬勃發展</a:t>
            </a:r>
            <a:endParaRPr lang="en-US" altLang="zh-TW" sz="2400" b="1" dirty="0">
              <a:solidFill>
                <a:srgbClr val="FF6600"/>
              </a:solidFill>
              <a:latin typeface="Arial Unicode MS" panose="020B0604020202020204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285750" indent="-28575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pc="-100" dirty="0" smtClean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我</a:t>
            </a:r>
            <a:r>
              <a:rPr lang="zh-TW" altLang="en-US" spc="-100" dirty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的開心農場</a:t>
            </a:r>
            <a:r>
              <a:rPr lang="zh-TW" altLang="en-US" spc="-100" dirty="0" smtClean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、众社</a:t>
            </a:r>
            <a:r>
              <a:rPr lang="zh-TW" altLang="en-US" spc="-100" dirty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企等</a:t>
            </a:r>
            <a:r>
              <a:rPr lang="en-US" altLang="zh-TW" spc="-100" dirty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101</a:t>
            </a:r>
            <a:r>
              <a:rPr lang="zh-TW" altLang="en-US" spc="-100" dirty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家登錄社企</a:t>
            </a:r>
            <a:r>
              <a:rPr lang="zh-TW" altLang="en-US" spc="-100" dirty="0" smtClean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平台</a:t>
            </a:r>
            <a:endParaRPr lang="en-US" altLang="zh-TW" spc="-100" dirty="0" smtClean="0">
              <a:solidFill>
                <a:srgbClr val="FF6600"/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85750" indent="-28575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超過</a:t>
            </a:r>
            <a:r>
              <a:rPr lang="zh-TW" altLang="en-US" dirty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百場社企小聚，近萬人次</a:t>
            </a:r>
            <a:r>
              <a:rPr lang="zh-TW" altLang="en-US" dirty="0" smtClean="0">
                <a:solidFill>
                  <a:srgbClr val="FF660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參與</a:t>
            </a:r>
            <a:endParaRPr lang="en-US" altLang="zh-TW" dirty="0">
              <a:solidFill>
                <a:srgbClr val="FF6600"/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8" name="矩形圖說文字 27"/>
          <p:cNvSpPr/>
          <p:nvPr/>
        </p:nvSpPr>
        <p:spPr>
          <a:xfrm>
            <a:off x="365050" y="1924050"/>
            <a:ext cx="3375366" cy="1265646"/>
          </a:xfrm>
          <a:prstGeom prst="wedgeRectCallout">
            <a:avLst>
              <a:gd name="adj1" fmla="val 65807"/>
              <a:gd name="adj2" fmla="val 40846"/>
            </a:avLst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0000" tIns="0" rIns="90000" bIns="0" rtlCol="0" anchor="ctr"/>
          <a:lstStyle/>
          <a:p>
            <a:pPr algn="ctr"/>
            <a:r>
              <a:rPr lang="zh-TW" altLang="en-US" sz="24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0"/>
                <a:ea typeface="微軟正黑體" pitchFamily="34" charset="-120"/>
                <a:cs typeface="Times New Roman" pitchFamily="18" charset="0"/>
              </a:rPr>
              <a:t>國際關注臺灣新創</a:t>
            </a:r>
            <a:endParaRPr lang="en-US" altLang="zh-TW" sz="24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en-US" altLang="zh-TW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500 Startups</a:t>
            </a:r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、紅杉資本等國際知名創投及加速器</a:t>
            </a:r>
            <a:endParaRPr lang="en-US" altLang="zh-TW" dirty="0" smtClean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31" name="矩形圖說文字 30"/>
          <p:cNvSpPr/>
          <p:nvPr/>
        </p:nvSpPr>
        <p:spPr>
          <a:xfrm>
            <a:off x="154381" y="3603051"/>
            <a:ext cx="2585606" cy="1388049"/>
          </a:xfrm>
          <a:prstGeom prst="wedgeRectCallout">
            <a:avLst>
              <a:gd name="adj1" fmla="val 68817"/>
              <a:gd name="adj2" fmla="val -327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0000" tIns="0" rIns="0" bIns="0" rtlCol="0" anchor="ctr"/>
          <a:lstStyle/>
          <a:p>
            <a:pPr algn="ctr"/>
            <a:r>
              <a:rPr lang="zh-TW" altLang="en-US" sz="2400" b="1" spc="-100" dirty="0" smtClean="0">
                <a:solidFill>
                  <a:srgbClr val="0070C0"/>
                </a:solidFill>
                <a:latin typeface="Arial Unicode MS" panose="020B0604020202020204" pitchFamily="34" charset="-120"/>
                <a:ea typeface="微軟正黑體" pitchFamily="34" charset="-120"/>
                <a:cs typeface="Times New Roman" pitchFamily="18" charset="0"/>
              </a:rPr>
              <a:t>地方積極推動新創</a:t>
            </a:r>
            <a:endParaRPr lang="en-US" altLang="zh-TW" sz="2400" b="1" spc="-100" dirty="0">
              <a:solidFill>
                <a:srgbClr val="0070C0"/>
              </a:solidFill>
              <a:latin typeface="Arial Unicode MS" panose="020B0604020202020204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rgbClr val="0070C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新</a:t>
            </a:r>
            <a:r>
              <a:rPr lang="zh-TW" altLang="en-US" dirty="0" smtClean="0">
                <a:solidFill>
                  <a:srgbClr val="0070C0"/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北創力坊、臺北天使俱樂部、臺南南星創速器等</a:t>
            </a:r>
            <a:endParaRPr lang="en-US" altLang="zh-TW" dirty="0">
              <a:solidFill>
                <a:srgbClr val="0070C0"/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65050" y="1174050"/>
            <a:ext cx="474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二</a:t>
            </a:r>
            <a:r>
              <a:rPr lang="en-US" altLang="zh-TW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r>
              <a:rPr lang="zh-TW" altLang="en-US" sz="2800" b="1" dirty="0" smtClean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創新</a:t>
            </a:r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創業蔚為全民風潮</a:t>
            </a:r>
          </a:p>
        </p:txBody>
      </p:sp>
      <p:sp>
        <p:nvSpPr>
          <p:cNvPr id="12" name="矩形圖說文字 11"/>
          <p:cNvSpPr/>
          <p:nvPr/>
        </p:nvSpPr>
        <p:spPr>
          <a:xfrm>
            <a:off x="6588830" y="3603051"/>
            <a:ext cx="2388920" cy="2481945"/>
          </a:xfrm>
          <a:prstGeom prst="wedgeRectCallout">
            <a:avLst>
              <a:gd name="adj1" fmla="val -72318"/>
              <a:gd name="adj2" fmla="val -35868"/>
            </a:avLst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itchFamily="34" charset="-120"/>
                <a:cs typeface="Times New Roman" pitchFamily="18" charset="0"/>
              </a:rPr>
              <a:t>企業投資增加</a:t>
            </a:r>
            <a:endParaRPr lang="en-US" altLang="zh-TW" dirty="0">
              <a:solidFill>
                <a:schemeClr val="accent4">
                  <a:lumMod val="50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鴻</a:t>
            </a:r>
            <a:r>
              <a:rPr lang="zh-TW" altLang="en-US" dirty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海投資</a:t>
            </a:r>
            <a:r>
              <a:rPr lang="en-US" altLang="zh-TW" dirty="0" err="1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PaGamO</a:t>
            </a:r>
            <a:endParaRPr lang="en-US" altLang="zh-TW" dirty="0">
              <a:solidFill>
                <a:schemeClr val="accent4">
                  <a:lumMod val="50000"/>
                </a:schemeClr>
              </a:solidFill>
              <a:latin typeface="Arial Unicode MS" panose="020B0604020202020204" pitchFamily="34" charset="-120"/>
              <a:ea typeface="微軟正黑體" pitchFamily="34" charset="-120"/>
              <a:cs typeface="Times New Roman" pitchFamily="18" charset="0"/>
            </a:endParaRPr>
          </a:p>
          <a:p>
            <a:pPr marL="285750" indent="-28575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英</a:t>
            </a:r>
            <a:r>
              <a:rPr lang="zh-TW" altLang="en-US" dirty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業</a:t>
            </a:r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達成立超級</a:t>
            </a:r>
            <a:r>
              <a:rPr lang="zh-TW" altLang="en-US" dirty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天使</a:t>
            </a:r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基金</a:t>
            </a:r>
            <a:endParaRPr lang="en-US" altLang="zh-TW" dirty="0" smtClean="0">
              <a:solidFill>
                <a:schemeClr val="accent4">
                  <a:lumMod val="50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285750" indent="-285750" algn="just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聯發科成立</a:t>
            </a:r>
            <a:r>
              <a:rPr lang="en-US" altLang="zh-TW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3</a:t>
            </a:r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億美元創投基金，已投資</a:t>
            </a:r>
            <a:r>
              <a:rPr lang="en-US" altLang="zh-TW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EZTABLE</a:t>
            </a:r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  <a:cs typeface="Times New Roman" pitchFamily="18" charset="0"/>
              </a:rPr>
              <a:t>等</a:t>
            </a:r>
            <a:endParaRPr lang="en-US" altLang="zh-TW" dirty="0">
              <a:solidFill>
                <a:schemeClr val="accent4">
                  <a:lumMod val="50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5" name="雲朵形圖說文字 4"/>
          <p:cNvSpPr/>
          <p:nvPr/>
        </p:nvSpPr>
        <p:spPr>
          <a:xfrm>
            <a:off x="154382" y="5148819"/>
            <a:ext cx="2596072" cy="1294411"/>
          </a:xfrm>
          <a:prstGeom prst="cloudCallout">
            <a:avLst>
              <a:gd name="adj1" fmla="val 45063"/>
              <a:gd name="adj2" fmla="val -1151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民間社群主辦國際新創活動</a:t>
            </a:r>
            <a: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rPr>
              <a:t>MOSA</a:t>
            </a:r>
            <a:endParaRPr lang="zh-TW" altLang="en-US" b="1" dirty="0">
              <a:solidFill>
                <a:schemeClr val="accent6">
                  <a:lumMod val="75000"/>
                </a:schemeClr>
              </a:solidFill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7830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20</a:t>
            </a:fld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1676401" y="2668273"/>
            <a:ext cx="57911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5400" b="1" dirty="0">
                <a:solidFill>
                  <a:srgbClr val="002060"/>
                </a:solidFill>
                <a:effectLst>
                  <a:glow rad="101600">
                    <a:prstClr val="white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參、創新創業引領產業轉型</a:t>
            </a:r>
          </a:p>
        </p:txBody>
      </p:sp>
    </p:spTree>
    <p:extLst>
      <p:ext uri="{BB962C8B-B14F-4D97-AF65-F5344CB8AC3E}">
        <p14:creationId xmlns:p14="http://schemas.microsoft.com/office/powerpoint/2010/main" xmlns="" val="403540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字方塊 22"/>
          <p:cNvSpPr txBox="1"/>
          <p:nvPr/>
        </p:nvSpPr>
        <p:spPr>
          <a:xfrm>
            <a:off x="348145" y="1325814"/>
            <a:ext cx="8210551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hangingPunct="0">
              <a:lnSpc>
                <a:spcPct val="120000"/>
              </a:lnSpc>
              <a:buSzPct val="80000"/>
              <a:buFont typeface="Wingdings" panose="05000000000000000000" pitchFamily="2" charset="2"/>
              <a:buChar char="l"/>
            </a:pPr>
            <a:r>
              <a:rPr lang="zh-TW" altLang="en-US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為因應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未來</a:t>
            </a:r>
            <a:r>
              <a:rPr lang="zh-TW" altLang="en-US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數位新經濟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趨勢</a:t>
            </a:r>
            <a:r>
              <a:rPr lang="en-US" altLang="zh-TW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如物聯網、</a:t>
            </a:r>
            <a:r>
              <a:rPr lang="en-US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VR</a:t>
            </a:r>
            <a:r>
              <a:rPr lang="zh-TW" altLang="en-US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分享</a:t>
            </a:r>
            <a:r>
              <a:rPr lang="zh-TW" altLang="zh-TW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經濟</a:t>
            </a:r>
            <a:r>
              <a:rPr lang="en-US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需賴具創新能力之創業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，運用臺灣</a:t>
            </a:r>
            <a:r>
              <a:rPr lang="en-US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ICT</a:t>
            </a:r>
            <a:r>
              <a:rPr lang="zh-TW" altLang="en-US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硬體製造優勢，結合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系統</a:t>
            </a:r>
            <a:r>
              <a:rPr lang="zh-TW" altLang="zh-TW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整合者</a:t>
            </a:r>
            <a:r>
              <a:rPr lang="en-US" altLang="zh-TW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(SI)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重組產業供應鏈，</a:t>
            </a:r>
            <a:r>
              <a:rPr lang="zh-TW" altLang="zh-TW" sz="24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創造</a:t>
            </a:r>
            <a:r>
              <a:rPr lang="zh-TW" altLang="zh-TW" sz="24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新一波產業商機及投資</a:t>
            </a:r>
            <a:endParaRPr lang="zh-TW" altLang="en-US" sz="2400" dirty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19075" y="4389567"/>
            <a:ext cx="1981200" cy="40011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現有科技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業者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19075" y="3615490"/>
            <a:ext cx="1981200" cy="40011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新創業者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16436" y="5128466"/>
            <a:ext cx="1981200" cy="40011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系統整合者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橢圓 9"/>
          <p:cNvSpPr/>
          <p:nvPr/>
        </p:nvSpPr>
        <p:spPr>
          <a:xfrm>
            <a:off x="7037591" y="3317201"/>
            <a:ext cx="1952625" cy="769442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營運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模式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2590800" y="3600974"/>
            <a:ext cx="2476500" cy="1814503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物聯網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虛擬實境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分享經濟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電商化</a:t>
            </a:r>
          </a:p>
        </p:txBody>
      </p:sp>
      <p:sp>
        <p:nvSpPr>
          <p:cNvPr id="16" name="橢圓 15"/>
          <p:cNvSpPr/>
          <p:nvPr/>
        </p:nvSpPr>
        <p:spPr>
          <a:xfrm>
            <a:off x="7072309" y="4335416"/>
            <a:ext cx="1952625" cy="769442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新產業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橢圓 17"/>
          <p:cNvSpPr/>
          <p:nvPr/>
        </p:nvSpPr>
        <p:spPr>
          <a:xfrm>
            <a:off x="7104270" y="5332530"/>
            <a:ext cx="1952625" cy="769442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輸出</a:t>
            </a:r>
            <a:endParaRPr lang="en-US" altLang="zh-TW" sz="20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型態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標題 3"/>
          <p:cNvSpPr txBox="1">
            <a:spLocks/>
          </p:cNvSpPr>
          <p:nvPr/>
        </p:nvSpPr>
        <p:spPr>
          <a:xfrm>
            <a:off x="153572" y="311343"/>
            <a:ext cx="8836856" cy="748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/>
            <a:r>
              <a:rPr lang="zh-TW" altLang="en-US" sz="4800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軟硬整合，推動產業典範移轉</a:t>
            </a:r>
          </a:p>
        </p:txBody>
      </p:sp>
      <p:sp>
        <p:nvSpPr>
          <p:cNvPr id="26" name="加號 25"/>
          <p:cNvSpPr/>
          <p:nvPr/>
        </p:nvSpPr>
        <p:spPr>
          <a:xfrm>
            <a:off x="2206799" y="4429971"/>
            <a:ext cx="371475" cy="377026"/>
          </a:xfrm>
          <a:prstGeom prst="mathPlus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5486399" y="5234432"/>
            <a:ext cx="1228725" cy="707886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做為試驗場域</a:t>
            </a:r>
          </a:p>
        </p:txBody>
      </p:sp>
      <p:sp>
        <p:nvSpPr>
          <p:cNvPr id="32" name="向右箭號 31"/>
          <p:cNvSpPr/>
          <p:nvPr/>
        </p:nvSpPr>
        <p:spPr>
          <a:xfrm rot="19672667">
            <a:off x="4945339" y="3488096"/>
            <a:ext cx="505145" cy="737146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向右箭號 32"/>
          <p:cNvSpPr/>
          <p:nvPr/>
        </p:nvSpPr>
        <p:spPr>
          <a:xfrm>
            <a:off x="6677272" y="4260502"/>
            <a:ext cx="338139" cy="737146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5514815" y="3483621"/>
            <a:ext cx="1228725" cy="40011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進軍國際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向右箭號 34"/>
          <p:cNvSpPr/>
          <p:nvPr/>
        </p:nvSpPr>
        <p:spPr>
          <a:xfrm rot="1796330">
            <a:off x="4936206" y="4862944"/>
            <a:ext cx="536017" cy="737146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5719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190501" y="2572386"/>
            <a:ext cx="6831585" cy="3449363"/>
            <a:chOff x="190501" y="2429511"/>
            <a:chExt cx="6831585" cy="3449363"/>
          </a:xfrm>
        </p:grpSpPr>
        <p:sp>
          <p:nvSpPr>
            <p:cNvPr id="25" name="文字方塊 24"/>
            <p:cNvSpPr txBox="1"/>
            <p:nvPr/>
          </p:nvSpPr>
          <p:spPr>
            <a:xfrm>
              <a:off x="190501" y="4826320"/>
              <a:ext cx="1981200" cy="6463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T.R.I.P.L.E</a:t>
              </a:r>
              <a:b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</a:br>
              <a:r>
                <a:rPr lang="zh-TW" altLang="en-US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快製媒合中心</a:t>
              </a:r>
              <a:endParaRPr lang="zh-TW" altLang="en-US" b="1" dirty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文字方塊 36"/>
            <p:cNvSpPr txBox="1"/>
            <p:nvPr/>
          </p:nvSpPr>
          <p:spPr>
            <a:xfrm>
              <a:off x="2724483" y="4047834"/>
              <a:ext cx="2228183" cy="1785104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zh-TW" altLang="en-US" b="1" dirty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創新創業政策</a:t>
              </a:r>
              <a:endParaRPr lang="en-US" altLang="zh-TW" b="1" dirty="0" smtClean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en-US" altLang="zh-TW" b="1" dirty="0" err="1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ide@Taiwan</a:t>
              </a:r>
              <a: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 2020</a:t>
              </a:r>
            </a:p>
            <a:p>
              <a:pPr algn="ctr">
                <a:spcBef>
                  <a:spcPts val="600"/>
                </a:spcBef>
              </a:pPr>
              <a:r>
                <a:rPr lang="zh-TW" altLang="en-US" b="1" dirty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虛擬</a:t>
              </a:r>
              <a:r>
                <a:rPr lang="zh-TW" altLang="en-US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世界法規調適</a:t>
              </a:r>
              <a:endParaRPr lang="en-US" altLang="zh-TW" b="1" dirty="0" smtClean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  <a:p>
              <a:pPr algn="ctr">
                <a:spcBef>
                  <a:spcPts val="600"/>
                </a:spcBef>
              </a:pPr>
              <a:r>
                <a:rPr lang="zh-TW" altLang="en-US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生產力</a:t>
              </a:r>
              <a: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4.0</a:t>
              </a:r>
            </a:p>
            <a:p>
              <a:pPr algn="ctr">
                <a:spcBef>
                  <a:spcPts val="600"/>
                </a:spcBef>
              </a:pPr>
              <a: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Bank3.0</a:t>
              </a:r>
              <a:endParaRPr lang="zh-TW" altLang="en-US" b="1" dirty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9" name="文字方塊 48"/>
            <p:cNvSpPr txBox="1"/>
            <p:nvPr/>
          </p:nvSpPr>
          <p:spPr>
            <a:xfrm>
              <a:off x="5496297" y="4586212"/>
              <a:ext cx="1479951" cy="6463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生產力 </a:t>
              </a:r>
              <a: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4.0</a:t>
              </a:r>
            </a:p>
            <a:p>
              <a:pPr algn="ctr"/>
              <a:r>
                <a:rPr lang="zh-TW" altLang="en-US" b="1" dirty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智慧城市</a:t>
              </a:r>
              <a: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 </a:t>
              </a:r>
              <a:endParaRPr lang="zh-TW" altLang="en-US" b="1" dirty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3" name="文字方塊 72"/>
            <p:cNvSpPr txBox="1"/>
            <p:nvPr/>
          </p:nvSpPr>
          <p:spPr>
            <a:xfrm>
              <a:off x="5450459" y="5232543"/>
              <a:ext cx="1571627" cy="6463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系統整合</a:t>
              </a:r>
              <a:r>
                <a:rPr lang="zh-TW" altLang="en-US" b="1" dirty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藍海</a:t>
              </a:r>
              <a: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</a:br>
              <a:r>
                <a:rPr lang="zh-TW" altLang="en-US" b="1" dirty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出口</a:t>
              </a:r>
              <a:r>
                <a:rPr lang="zh-TW" altLang="en-US" b="1" dirty="0" smtClean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方案</a:t>
              </a:r>
              <a:endParaRPr lang="zh-TW" altLang="en-US" b="1" dirty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文字方塊 37"/>
            <p:cNvSpPr txBox="1"/>
            <p:nvPr/>
          </p:nvSpPr>
          <p:spPr>
            <a:xfrm>
              <a:off x="358728" y="2429511"/>
              <a:ext cx="1571626" cy="369332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b="1" dirty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創新創業政策</a:t>
              </a:r>
              <a:endParaRPr lang="en-US" altLang="zh-TW" b="1" dirty="0" smtClean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文字方塊 38"/>
            <p:cNvSpPr txBox="1"/>
            <p:nvPr/>
          </p:nvSpPr>
          <p:spPr>
            <a:xfrm>
              <a:off x="368628" y="3552995"/>
              <a:ext cx="1571626" cy="64633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b="1" dirty="0">
                  <a:solidFill>
                    <a:srgbClr val="A50021"/>
                  </a:solidFill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鞏固五大主力產業競爭優勢</a:t>
              </a:r>
              <a:endParaRPr lang="en-US" altLang="zh-TW" b="1" dirty="0" smtClean="0">
                <a:solidFill>
                  <a:srgbClr val="A50021"/>
                </a:solidFill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9" name="標題 3"/>
          <p:cNvSpPr txBox="1">
            <a:spLocks/>
          </p:cNvSpPr>
          <p:nvPr/>
        </p:nvSpPr>
        <p:spPr>
          <a:xfrm>
            <a:off x="180975" y="375543"/>
            <a:ext cx="8782050" cy="748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/>
            <a:r>
              <a:rPr lang="zh-TW" altLang="en-US" sz="4800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政策支援，帶動產業轉型升級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190500" y="1809695"/>
            <a:ext cx="8882830" cy="3387665"/>
            <a:chOff x="190500" y="1666820"/>
            <a:chExt cx="8882830" cy="3387665"/>
          </a:xfrm>
        </p:grpSpPr>
        <p:sp>
          <p:nvSpPr>
            <p:cNvPr id="20" name="文字方塊 19"/>
            <p:cNvSpPr txBox="1"/>
            <p:nvPr/>
          </p:nvSpPr>
          <p:spPr>
            <a:xfrm>
              <a:off x="190500" y="3123606"/>
              <a:ext cx="1981200" cy="400110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現有科技</a:t>
              </a:r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業者</a:t>
              </a:r>
              <a:endParaRPr lang="zh-TW" altLang="en-US" sz="20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190500" y="1992202"/>
              <a:ext cx="1981200" cy="400110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新創業者</a:t>
              </a:r>
              <a:endParaRPr lang="en-US" altLang="zh-TW" sz="20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190500" y="4391389"/>
              <a:ext cx="1981200" cy="400110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系統整合者</a:t>
              </a:r>
              <a:endParaRPr lang="zh-TW" altLang="en-US" sz="20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橢圓 35"/>
            <p:cNvSpPr/>
            <p:nvPr/>
          </p:nvSpPr>
          <p:spPr>
            <a:xfrm>
              <a:off x="2600325" y="2208565"/>
              <a:ext cx="2476500" cy="1814503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物聯網</a:t>
              </a:r>
              <a:r>
                <a:rPr lang="en-US" altLang="zh-TW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虛擬實境</a:t>
              </a:r>
              <a:r>
                <a:rPr lang="en-US" altLang="zh-TW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分享經濟</a:t>
              </a:r>
              <a:endParaRPr lang="en-US" altLang="zh-TW" sz="20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</a:t>
              </a:r>
              <a:r>
                <a:rPr lang="zh-TW" altLang="en-US" sz="200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電商化</a:t>
              </a:r>
            </a:p>
          </p:txBody>
        </p:sp>
        <p:sp>
          <p:nvSpPr>
            <p:cNvPr id="53" name="橢圓 52"/>
            <p:cNvSpPr/>
            <p:nvPr/>
          </p:nvSpPr>
          <p:spPr>
            <a:xfrm>
              <a:off x="7120704" y="1666820"/>
              <a:ext cx="1952625" cy="769442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新營運</a:t>
              </a:r>
              <a:endParaRPr lang="en-US" altLang="zh-TW" sz="20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模式</a:t>
              </a:r>
              <a:endParaRPr lang="zh-TW" altLang="en-US" sz="20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橢圓 53"/>
            <p:cNvSpPr/>
            <p:nvPr/>
          </p:nvSpPr>
          <p:spPr>
            <a:xfrm>
              <a:off x="7120705" y="2984992"/>
              <a:ext cx="1952625" cy="769442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新產業</a:t>
              </a:r>
              <a:r>
                <a:rPr lang="en-US" altLang="zh-TW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投資</a:t>
              </a:r>
              <a:endParaRPr lang="zh-TW" altLang="en-US" sz="20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5" name="橢圓 54"/>
            <p:cNvSpPr/>
            <p:nvPr/>
          </p:nvSpPr>
          <p:spPr>
            <a:xfrm>
              <a:off x="7120705" y="4336116"/>
              <a:ext cx="1952625" cy="718369"/>
            </a:xfrm>
            <a:prstGeom prst="ellipse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</a:t>
              </a:r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輸出</a:t>
              </a:r>
              <a:endParaRPr lang="en-US" altLang="zh-TW" sz="20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0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型態</a:t>
              </a:r>
              <a:endParaRPr lang="zh-TW" altLang="en-US" sz="20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加號 25"/>
            <p:cNvSpPr/>
            <p:nvPr/>
          </p:nvSpPr>
          <p:spPr>
            <a:xfrm>
              <a:off x="2228850" y="3146690"/>
              <a:ext cx="371475" cy="377026"/>
            </a:xfrm>
            <a:prstGeom prst="mathPlus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5566232" y="3770367"/>
              <a:ext cx="1228725" cy="707886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臺灣</a:t>
              </a:r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做為試驗場域</a:t>
              </a:r>
            </a:p>
          </p:txBody>
        </p:sp>
        <p:sp>
          <p:nvSpPr>
            <p:cNvPr id="34" name="向右箭號 33"/>
            <p:cNvSpPr/>
            <p:nvPr/>
          </p:nvSpPr>
          <p:spPr>
            <a:xfrm rot="19672667">
              <a:off x="5025172" y="2024031"/>
              <a:ext cx="505145" cy="737146"/>
            </a:xfrm>
            <a:prstGeom prst="rightArrow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0" name="文字方塊 39"/>
            <p:cNvSpPr txBox="1"/>
            <p:nvPr/>
          </p:nvSpPr>
          <p:spPr>
            <a:xfrm>
              <a:off x="5594648" y="1946154"/>
              <a:ext cx="1228725" cy="400110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進軍國際</a:t>
              </a:r>
              <a:endPara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3" name="向右箭號 42"/>
            <p:cNvSpPr/>
            <p:nvPr/>
          </p:nvSpPr>
          <p:spPr>
            <a:xfrm rot="1796330">
              <a:off x="5016039" y="3398879"/>
              <a:ext cx="536017" cy="737146"/>
            </a:xfrm>
            <a:prstGeom prst="rightArrow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向右箭號 43"/>
            <p:cNvSpPr/>
            <p:nvPr/>
          </p:nvSpPr>
          <p:spPr>
            <a:xfrm>
              <a:off x="6701022" y="2835002"/>
              <a:ext cx="338139" cy="737146"/>
            </a:xfrm>
            <a:prstGeom prst="rightArrow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64211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3"/>
          <p:cNvSpPr txBox="1">
            <a:spLocks/>
          </p:cNvSpPr>
          <p:nvPr/>
        </p:nvSpPr>
        <p:spPr>
          <a:xfrm>
            <a:off x="694288" y="134950"/>
            <a:ext cx="5654126" cy="748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典範</a:t>
            </a:r>
            <a:r>
              <a:rPr lang="zh-TW" altLang="en-US" sz="4800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案例 </a:t>
            </a:r>
            <a:r>
              <a:rPr lang="en-US" altLang="zh-TW" sz="4800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1</a:t>
            </a:r>
            <a:r>
              <a:rPr lang="zh-TW" altLang="en-US" sz="4800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189968" y="1948107"/>
            <a:ext cx="2638951" cy="3036313"/>
          </a:xfrm>
          <a:prstGeom prst="roundRect">
            <a:avLst>
              <a:gd name="adj" fmla="val 728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CES 2015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」被譽為電動機車界的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Tesla</a:t>
            </a: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巴黎氣候峰會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邀請，參與論壇，分享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推動節能及智慧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城市經驗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將進軍歐洲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智慧城市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先驅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荷蘭阿姆斯特丹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945200" y="1945604"/>
            <a:ext cx="2633928" cy="3036312"/>
          </a:xfrm>
          <a:prstGeom prst="roundRect">
            <a:avLst>
              <a:gd name="adj" fmla="val 7988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noFill/>
            <a:prstDash val="dash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政府提供節能補助，積極推廣環保概念</a:t>
            </a: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國營事業協助於營業據點設置充電站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國發基金投資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3,000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萬美元，加速國際市場拓展與新產品開發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 descr="http://www.wired.com/wp-content/uploads/2015/01/Gogoro-Front-Left-Quarter-View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955" y="5120975"/>
            <a:ext cx="2098975" cy="15728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矩形 17"/>
          <p:cNvSpPr/>
          <p:nvPr/>
        </p:nvSpPr>
        <p:spPr>
          <a:xfrm>
            <a:off x="3327718" y="1320261"/>
            <a:ext cx="2038365" cy="476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</a:t>
            </a: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</a:t>
            </a:r>
            <a:endPara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100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拓展國際市場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24561" y="1320261"/>
            <a:ext cx="2714623" cy="476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跨域應用</a:t>
            </a:r>
            <a:endPara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100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產業創新典範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Picture 16" descr="http://ldope.com/wp-content/uploads/2015/01/Gogoro-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3128" y="5120975"/>
            <a:ext cx="2107547" cy="15728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pbs.twimg.com/profile_images/552107626457071616/IjMpute3_400x400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631531" y="178731"/>
            <a:ext cx="1628775" cy="75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189968" y="1142886"/>
            <a:ext cx="26389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全球百大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物聯網公司</a:t>
            </a:r>
          </a:p>
        </p:txBody>
      </p:sp>
      <p:sp>
        <p:nvSpPr>
          <p:cNvPr id="14" name="圓角矩形 13"/>
          <p:cNvSpPr/>
          <p:nvPr/>
        </p:nvSpPr>
        <p:spPr>
          <a:xfrm>
            <a:off x="5695949" y="1945602"/>
            <a:ext cx="3219451" cy="4302798"/>
          </a:xfrm>
          <a:prstGeom prst="roundRect">
            <a:avLst>
              <a:gd name="adj" fmla="val 9605"/>
            </a:avLst>
          </a:prstGeom>
          <a:solidFill>
            <a:schemeClr val="accent4">
              <a:lumMod val="20000"/>
              <a:lumOff val="80000"/>
            </a:schemeClr>
          </a:solidFill>
          <a:ln w="28575">
            <a:noFill/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掌握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行動裝置、物聯網及大數據等最新科技趨勢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，將創新導入傳統機電產業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協助原本從事電腦零組件供應之中小企業跨領域轉型，加入智慧電動機車供應鏈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採車電分離新營運模式，並與超商、加油站合作，帶動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全新商機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展現臺灣製造、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設計及軟硬整合優勢，提升附加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價值，未來可望系統輸出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全世界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0184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189970" y="1878333"/>
            <a:ext cx="2725846" cy="3307826"/>
          </a:xfrm>
          <a:prstGeom prst="roundRect">
            <a:avLst>
              <a:gd name="adj" fmla="val 7582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noFill/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擁有超過</a:t>
            </a: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25,000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名設計師，逾</a:t>
            </a: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40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萬</a:t>
            </a: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件商品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販售至</a:t>
            </a: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63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個國家</a:t>
            </a: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提供中、英、日、泰</a:t>
            </a: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種語系，打造國際級的平台服務</a:t>
            </a: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2015.01 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獲選 </a:t>
            </a:r>
            <a:r>
              <a:rPr lang="en-US" altLang="zh-TW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Apple </a:t>
            </a: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Store 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最佳新 </a:t>
            </a: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App</a:t>
            </a:r>
          </a:p>
          <a:p>
            <a:pPr marL="285750" indent="-285750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en-US" altLang="zh-TW" spc="-1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2015.10 </a:t>
            </a:r>
            <a:r>
              <a:rPr lang="zh-TW" altLang="en-US" spc="-1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獲紅杉</a:t>
            </a:r>
            <a:r>
              <a:rPr lang="zh-TW" altLang="en-US" spc="-100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資本等創投投資</a:t>
            </a:r>
            <a:r>
              <a:rPr lang="en-US" altLang="zh-TW" spc="-1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900</a:t>
            </a:r>
            <a:r>
              <a:rPr lang="zh-TW" altLang="en-US" spc="-100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萬美元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5820889" y="1878333"/>
            <a:ext cx="3162300" cy="3307826"/>
          </a:xfrm>
          <a:prstGeom prst="roundRect">
            <a:avLst>
              <a:gd name="adj" fmla="val 8534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noFill/>
            <a:prstDash val="dash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80975" indent="-180975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掌握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行動趨勢，透過網路及行動化</a:t>
            </a:r>
            <a:r>
              <a:rPr lang="en-US" altLang="zh-TW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App</a:t>
            </a: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翻轉文創產業的傳統消費模式</a:t>
            </a:r>
            <a:endParaRPr lang="en-US" altLang="zh-TW" dirty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180975" indent="-180975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整合電子商務及網路行銷，應用數據分析掌握消費族群，帶動文創產業新商機</a:t>
            </a:r>
          </a:p>
          <a:p>
            <a:pPr marL="180975" indent="-180975" algn="just" hangingPunct="0">
              <a:spcAft>
                <a:spcPts val="600"/>
              </a:spcAft>
              <a:buSzPct val="8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鏈結設計師與全球消費者</a:t>
            </a: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，幫助我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國文創設計產業走向</a:t>
            </a: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國際</a:t>
            </a:r>
            <a:endParaRPr lang="zh-TW" altLang="en-US" dirty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029324" y="1286013"/>
            <a:ext cx="2667002" cy="476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鏈結全球</a:t>
            </a:r>
            <a:endPara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10000"/>
              </a:lnSpc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文創產業升級</a:t>
            </a:r>
            <a:endParaRPr lang="zh-TW" alt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3015067" y="4608418"/>
            <a:ext cx="2445857" cy="1914068"/>
            <a:chOff x="3095241" y="4745761"/>
            <a:chExt cx="2397968" cy="1944216"/>
          </a:xfrm>
        </p:grpSpPr>
        <p:sp>
          <p:nvSpPr>
            <p:cNvPr id="22" name="橢圓 21"/>
            <p:cNvSpPr/>
            <p:nvPr/>
          </p:nvSpPr>
          <p:spPr>
            <a:xfrm>
              <a:off x="3192903" y="5491988"/>
              <a:ext cx="1196162" cy="1182266"/>
            </a:xfrm>
            <a:prstGeom prst="ellipse">
              <a:avLst/>
            </a:prstGeom>
            <a:solidFill>
              <a:srgbClr val="FA4426">
                <a:alpha val="6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23" name="橢圓 22"/>
            <p:cNvSpPr/>
            <p:nvPr/>
          </p:nvSpPr>
          <p:spPr>
            <a:xfrm>
              <a:off x="4247369" y="5507711"/>
              <a:ext cx="1215752" cy="1182266"/>
            </a:xfrm>
            <a:prstGeom prst="ellipse">
              <a:avLst/>
            </a:prstGeom>
            <a:solidFill>
              <a:srgbClr val="FFC000">
                <a:alpha val="6745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316336" y="5944621"/>
              <a:ext cx="117687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MARKETING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橢圓 24"/>
            <p:cNvSpPr/>
            <p:nvPr/>
          </p:nvSpPr>
          <p:spPr>
            <a:xfrm>
              <a:off x="3679689" y="4745761"/>
              <a:ext cx="1215752" cy="1182266"/>
            </a:xfrm>
            <a:prstGeom prst="ellipse">
              <a:avLst/>
            </a:prstGeom>
            <a:solidFill>
              <a:srgbClr val="339966">
                <a:alpha val="67451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095241" y="5944621"/>
              <a:ext cx="132052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TECHNOLOGY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880060" y="5177809"/>
              <a:ext cx="8150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DESIGN</a:t>
              </a:r>
              <a:endParaRPr lang="zh-TW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8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51494" y="5415842"/>
            <a:ext cx="2117721" cy="12699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群組 6"/>
          <p:cNvGrpSpPr/>
          <p:nvPr/>
        </p:nvGrpSpPr>
        <p:grpSpPr>
          <a:xfrm>
            <a:off x="985813" y="188104"/>
            <a:ext cx="6696125" cy="768067"/>
            <a:chOff x="485725" y="188104"/>
            <a:chExt cx="6696125" cy="768067"/>
          </a:xfrm>
        </p:grpSpPr>
        <p:sp>
          <p:nvSpPr>
            <p:cNvPr id="5" name="標題 1"/>
            <p:cNvSpPr txBox="1">
              <a:spLocks/>
            </p:cNvSpPr>
            <p:nvPr/>
          </p:nvSpPr>
          <p:spPr>
            <a:xfrm>
              <a:off x="485725" y="188104"/>
              <a:ext cx="5597579" cy="768067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defRPr>
              </a:lvl1pPr>
            </a:lstStyle>
            <a:p>
              <a:pPr>
                <a:lnSpc>
                  <a:spcPct val="110000"/>
                </a:lnSpc>
              </a:pPr>
              <a:r>
                <a:rPr lang="zh-TW" altLang="en-US" sz="4800" b="1" dirty="0">
                  <a:solidFill>
                    <a:schemeClr val="accent5">
                      <a:lumMod val="75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</a:rPr>
                <a:t>典範</a:t>
              </a:r>
              <a:r>
                <a:rPr lang="zh-TW" altLang="en-US" sz="48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</a:rPr>
                <a:t>案例 </a:t>
              </a:r>
              <a:r>
                <a:rPr lang="en-US" altLang="zh-TW" sz="4800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</a:rPr>
                <a:t>2</a:t>
              </a:r>
              <a:r>
                <a:rPr lang="zh-TW" altLang="en-US" sz="4800" b="1" dirty="0">
                  <a:solidFill>
                    <a:schemeClr val="accent5">
                      <a:lumMod val="75000"/>
                    </a:schemeClr>
                  </a:solidFill>
                  <a:effectLst>
                    <a:glow rad="1016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0"/>
                </a:rPr>
                <a:t>：</a:t>
              </a:r>
            </a:p>
          </p:txBody>
        </p:sp>
        <p:pic>
          <p:nvPicPr>
            <p:cNvPr id="20" name="Picture 4" descr="C:\Users\lhwei\AppData\Local\Temp\Rar$DI00.629\Pinkoi_Logo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7915" y="188104"/>
              <a:ext cx="1823935" cy="6369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矩形 2"/>
          <p:cNvSpPr/>
          <p:nvPr/>
        </p:nvSpPr>
        <p:spPr>
          <a:xfrm>
            <a:off x="189970" y="1108639"/>
            <a:ext cx="2689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亞洲最大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設計商品購物平台 </a:t>
            </a:r>
          </a:p>
        </p:txBody>
      </p:sp>
      <p:sp>
        <p:nvSpPr>
          <p:cNvPr id="6" name="矩形 5"/>
          <p:cNvSpPr/>
          <p:nvPr/>
        </p:nvSpPr>
        <p:spPr>
          <a:xfrm>
            <a:off x="3014170" y="1087158"/>
            <a:ext cx="2662730" cy="873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政府支持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10000"/>
              </a:lnSpc>
            </a:pP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協助早期萌芽</a:t>
            </a:r>
            <a:endParaRPr lang="en-US" altLang="zh-TW" sz="24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3001111" y="1878332"/>
            <a:ext cx="2725846" cy="2634291"/>
          </a:xfrm>
          <a:prstGeom prst="roundRect">
            <a:avLst>
              <a:gd name="adj" fmla="val 7989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noFill/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 algn="just" hangingPunct="0">
              <a:lnSpc>
                <a:spcPts val="2800"/>
              </a:lnSpc>
              <a:buSzPct val="80000"/>
              <a:buFont typeface="Wingdings" panose="05000000000000000000" pitchFamily="2" charset="2"/>
              <a:buChar char="l"/>
            </a:pP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2010 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經濟部金網獎網路創新</a:t>
            </a: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第一名</a:t>
            </a:r>
            <a:endParaRPr lang="en-US" altLang="zh-TW" dirty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  <a:p>
            <a:pPr marL="285750" indent="-285750" algn="just" hangingPunct="0">
              <a:lnSpc>
                <a:spcPts val="2800"/>
              </a:lnSpc>
              <a:buSzPct val="8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經濟部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網路創新的重點培育</a:t>
            </a: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團隊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曾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進駐資策會空間，並獲</a:t>
            </a:r>
            <a:r>
              <a:rPr lang="en-US" altLang="zh-TW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2012 IDEAS Show </a:t>
            </a:r>
            <a:r>
              <a:rPr lang="en-US" altLang="zh-TW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dirty="0">
                <a:latin typeface="Arial Unicode MS" panose="020B0604020202020204" pitchFamily="34" charset="-120"/>
                <a:ea typeface="微軟正黑體" panose="020B0604030504040204" pitchFamily="34" charset="-120"/>
              </a:rPr>
              <a:t>大獎</a:t>
            </a:r>
          </a:p>
        </p:txBody>
      </p:sp>
      <p:pic>
        <p:nvPicPr>
          <p:cNvPr id="31" name="Picture 7" descr="https://cdn04.pinkoi.com/pinkoi.site/about/media_kit/img_cofounder_group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382863" y="5193876"/>
            <a:ext cx="2038351" cy="1621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4947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1603" y="5790"/>
            <a:ext cx="7159847" cy="1325563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肆、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effectLst>
                  <a:glow rad="1016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0"/>
              </a:rPr>
              <a:t>結　語</a:t>
            </a:r>
            <a:endParaRPr lang="zh-TW" altLang="en-US" dirty="0">
              <a:solidFill>
                <a:schemeClr val="accent5">
                  <a:lumMod val="75000"/>
                </a:schemeClr>
              </a:solidFill>
              <a:effectLst>
                <a:glow rad="1016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5637" y="1514475"/>
            <a:ext cx="8312727" cy="4898199"/>
          </a:xfrm>
        </p:spPr>
        <p:txBody>
          <a:bodyPr>
            <a:normAutofit/>
          </a:bodyPr>
          <a:lstStyle/>
          <a:p>
            <a:pPr algn="just" hangingPunct="0">
              <a:spcBef>
                <a:spcPts val="600"/>
              </a:spcBef>
              <a:buSzPct val="80000"/>
            </a:pPr>
            <a:r>
              <a:rPr lang="zh-TW" altLang="en-US" dirty="0" smtClean="0"/>
              <a:t>臺灣面對全球產業變革的衝擊，現有的產業發展模式亟待翻轉</a:t>
            </a:r>
            <a:r>
              <a:rPr lang="zh-TW" altLang="en-US" dirty="0"/>
              <a:t>，推動創新</a:t>
            </a:r>
            <a:r>
              <a:rPr lang="zh-TW" altLang="en-US" dirty="0" smtClean="0"/>
              <a:t>創業，運用</a:t>
            </a:r>
            <a:r>
              <a:rPr lang="en-US" altLang="zh-TW" dirty="0" smtClean="0"/>
              <a:t>ICT</a:t>
            </a:r>
            <a:r>
              <a:rPr lang="zh-TW" altLang="en-US" dirty="0" smtClean="0"/>
              <a:t>硬體製造優勢，藉由</a:t>
            </a:r>
            <a:r>
              <a:rPr lang="zh-TW" altLang="en-US" dirty="0">
                <a:solidFill>
                  <a:srgbClr val="FF0000"/>
                </a:solidFill>
              </a:rPr>
              <a:t>「以硬帶軟、軟硬整合」</a:t>
            </a:r>
            <a:r>
              <a:rPr lang="zh-TW" altLang="en-US" dirty="0" smtClean="0"/>
              <a:t>，重組產業供應鏈，才能掌握數位新經濟崛起的商機</a:t>
            </a:r>
            <a:endParaRPr lang="en-US" altLang="zh-TW" dirty="0" smtClean="0"/>
          </a:p>
          <a:p>
            <a:pPr algn="just" hangingPunct="0">
              <a:spcBef>
                <a:spcPts val="600"/>
              </a:spcBef>
              <a:buSzPct val="80000"/>
            </a:pPr>
            <a:r>
              <a:rPr lang="zh-TW" altLang="en-US" dirty="0" smtClean="0"/>
              <a:t>行政院成立「創新創業政策會報」，已初步</a:t>
            </a:r>
            <a:r>
              <a:rPr lang="zh-TW" altLang="en-US" dirty="0"/>
              <a:t>建構創新創業生態</a:t>
            </a:r>
            <a:r>
              <a:rPr lang="zh-TW" altLang="en-US" dirty="0" smtClean="0"/>
              <a:t>環境，帶動新創風潮，未來將持續整合</a:t>
            </a:r>
            <a:r>
              <a:rPr lang="zh-TW" altLang="en-US" dirty="0"/>
              <a:t>民間資源，帶出</a:t>
            </a:r>
            <a:r>
              <a:rPr lang="zh-TW" altLang="en-US" dirty="0" smtClean="0"/>
              <a:t>民間社群活力，拉</a:t>
            </a:r>
            <a:r>
              <a:rPr lang="zh-TW" altLang="en-US" dirty="0"/>
              <a:t>進大企業參與前瞻創新</a:t>
            </a:r>
            <a:r>
              <a:rPr lang="zh-TW" altLang="en-US" dirty="0" smtClean="0"/>
              <a:t>，以</a:t>
            </a:r>
            <a:r>
              <a:rPr lang="zh-TW" altLang="en-US" dirty="0" smtClean="0">
                <a:solidFill>
                  <a:srgbClr val="FF0000"/>
                </a:solidFill>
              </a:rPr>
              <a:t>打造新</a:t>
            </a:r>
            <a:r>
              <a:rPr lang="zh-TW" altLang="zh-TW" dirty="0" smtClean="0">
                <a:solidFill>
                  <a:srgbClr val="FF0000"/>
                </a:solidFill>
              </a:rPr>
              <a:t>國際級企業</a:t>
            </a:r>
            <a:r>
              <a:rPr lang="zh-TW" altLang="en-US" dirty="0" smtClean="0">
                <a:solidFill>
                  <a:srgbClr val="FF0000"/>
                </a:solidFill>
              </a:rPr>
              <a:t>，並創造新</a:t>
            </a:r>
            <a:r>
              <a:rPr lang="zh-TW" altLang="zh-TW" dirty="0" smtClean="0">
                <a:solidFill>
                  <a:srgbClr val="FF0000"/>
                </a:solidFill>
              </a:rPr>
              <a:t>投資機會</a:t>
            </a:r>
            <a:r>
              <a:rPr lang="zh-TW" altLang="en-US" dirty="0" smtClean="0">
                <a:solidFill>
                  <a:srgbClr val="FF0000"/>
                </a:solidFill>
              </a:rPr>
              <a:t>，</a:t>
            </a:r>
            <a:r>
              <a:rPr lang="zh-TW" altLang="en-US" dirty="0"/>
              <a:t> </a:t>
            </a:r>
            <a:r>
              <a:rPr lang="zh-TW" altLang="en-US" dirty="0" smtClean="0"/>
              <a:t>引領</a:t>
            </a:r>
            <a:r>
              <a:rPr lang="zh-TW" altLang="en-US" dirty="0"/>
              <a:t>產業結構轉型升級</a:t>
            </a:r>
            <a:endParaRPr lang="en-US" altLang="zh-TW" dirty="0" smtClean="0">
              <a:solidFill>
                <a:srgbClr val="FF0000"/>
              </a:solidFill>
            </a:endParaRPr>
          </a:p>
        </p:txBody>
      </p:sp>
      <p:sp>
        <p:nvSpPr>
          <p:cNvPr id="5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752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0" y="0"/>
            <a:ext cx="9144000" cy="6945617"/>
            <a:chOff x="0" y="0"/>
            <a:chExt cx="9144000" cy="6945617"/>
          </a:xfrm>
        </p:grpSpPr>
        <p:pic>
          <p:nvPicPr>
            <p:cNvPr id="1030" name="Picture 6" descr="http://img0.ndsstatic.com/wallpapers/1902ea0e0326cec4cb39fdc18c50e175_large.jpeg">
              <a:hlinkClick r:id="rId2"/>
            </p:cNvPr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53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 bwMode="auto">
            <a:xfrm>
              <a:off x="0" y="0"/>
              <a:ext cx="9144000" cy="67095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" name="群組 10"/>
            <p:cNvGrpSpPr/>
            <p:nvPr/>
          </p:nvGrpSpPr>
          <p:grpSpPr>
            <a:xfrm>
              <a:off x="0" y="5481322"/>
              <a:ext cx="9144000" cy="1464295"/>
              <a:chOff x="0" y="5072063"/>
              <a:chExt cx="9144000" cy="1863516"/>
            </a:xfrm>
          </p:grpSpPr>
          <p:pic>
            <p:nvPicPr>
              <p:cNvPr id="12" name="图片 8" descr="4.png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5072063"/>
                <a:ext cx="9144000" cy="17859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13" name="图片 13" descr="10.png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11040" y="5649704"/>
                <a:ext cx="4572000" cy="12858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4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368937" y="6520533"/>
            <a:ext cx="656310" cy="365125"/>
          </a:xfrm>
        </p:spPr>
        <p:txBody>
          <a:bodyPr anchor="ctr"/>
          <a:lstStyle/>
          <a:p>
            <a:pPr algn="r"/>
            <a:fld id="{C7024E13-29F1-4D11-A106-D3F56B743DA7}" type="slidenum">
              <a:rPr lang="zh-TW" altLang="en-US" smtClean="0"/>
              <a:pPr algn="r"/>
              <a:t>26</a:t>
            </a:fld>
            <a:endParaRPr lang="zh-TW" altLang="en-US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2290763" y="2338908"/>
            <a:ext cx="45624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zh-TW" altLang="en-US" sz="6600" b="1" spc="500" dirty="0">
                <a:solidFill>
                  <a:srgbClr val="002060"/>
                </a:solidFill>
                <a:effectLst>
                  <a:glow rad="1016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簡報完畢</a:t>
            </a:r>
            <a:endParaRPr lang="en-US" altLang="zh-TW" sz="6600" b="1" spc="500" dirty="0">
              <a:solidFill>
                <a:srgbClr val="002060"/>
              </a:solidFill>
              <a:effectLst>
                <a:glow rad="1016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Unicode MS" panose="020B060402020202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097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39479</TotalTime>
  <Words>3613</Words>
  <Application>Microsoft Office PowerPoint</Application>
  <PresentationFormat>如螢幕大小 (4:3)</PresentationFormat>
  <Paragraphs>387</Paragraphs>
  <Slides>27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28" baseType="lpstr">
      <vt:lpstr>Office 佈景主題</vt:lpstr>
      <vt:lpstr>投影片 0</vt:lpstr>
      <vt:lpstr>大　綱</vt:lpstr>
      <vt:lpstr>投影片 2</vt:lpstr>
      <vt:lpstr> 全球產業格局翻轉的衝擊</vt:lpstr>
      <vt:lpstr> 善用優勢掌握轉型契機</vt:lpstr>
      <vt:lpstr> 創創會報任務與架構</vt:lpstr>
      <vt:lpstr>創新創業策略架構</vt:lpstr>
      <vt:lpstr>投影片 7</vt:lpstr>
      <vt:lpstr>一、引進智慧資金 (1/3)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四、增進國際鏈結 (2/3)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肆、結　語</vt:lpstr>
      <vt:lpstr>投影片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fychu</dc:creator>
  <cp:lastModifiedBy>Administrator</cp:lastModifiedBy>
  <cp:revision>2439</cp:revision>
  <cp:lastPrinted>2016-01-06T02:17:19Z</cp:lastPrinted>
  <dcterms:created xsi:type="dcterms:W3CDTF">2013-09-03T05:44:19Z</dcterms:created>
  <dcterms:modified xsi:type="dcterms:W3CDTF">2016-01-07T05:47:17Z</dcterms:modified>
</cp:coreProperties>
</file>