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0"/>
  </p:notesMasterIdLst>
  <p:handoutMasterIdLst>
    <p:handoutMasterId r:id="rId31"/>
  </p:handoutMasterIdLst>
  <p:sldIdLst>
    <p:sldId id="283" r:id="rId2"/>
    <p:sldId id="296" r:id="rId3"/>
    <p:sldId id="297" r:id="rId4"/>
    <p:sldId id="298" r:id="rId5"/>
    <p:sldId id="299" r:id="rId6"/>
    <p:sldId id="310" r:id="rId7"/>
    <p:sldId id="305" r:id="rId8"/>
    <p:sldId id="306" r:id="rId9"/>
    <p:sldId id="300" r:id="rId10"/>
    <p:sldId id="301" r:id="rId11"/>
    <p:sldId id="276" r:id="rId12"/>
    <p:sldId id="285" r:id="rId13"/>
    <p:sldId id="302" r:id="rId14"/>
    <p:sldId id="287" r:id="rId15"/>
    <p:sldId id="286" r:id="rId16"/>
    <p:sldId id="311" r:id="rId17"/>
    <p:sldId id="309" r:id="rId18"/>
    <p:sldId id="288" r:id="rId19"/>
    <p:sldId id="304" r:id="rId20"/>
    <p:sldId id="290" r:id="rId21"/>
    <p:sldId id="295" r:id="rId22"/>
    <p:sldId id="293" r:id="rId23"/>
    <p:sldId id="281" r:id="rId24"/>
    <p:sldId id="282" r:id="rId25"/>
    <p:sldId id="291" r:id="rId26"/>
    <p:sldId id="292" r:id="rId27"/>
    <p:sldId id="307" r:id="rId28"/>
    <p:sldId id="308" r:id="rId29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FF9900"/>
    <a:srgbClr val="9DCF87"/>
    <a:srgbClr val="BEDB8F"/>
    <a:srgbClr val="EDEDED"/>
    <a:srgbClr val="2F5597"/>
    <a:srgbClr val="D9B355"/>
    <a:srgbClr val="385723"/>
    <a:srgbClr val="003300"/>
    <a:srgbClr val="FFF5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-132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AB8D9A4C-A68B-4CC2-A419-F92BAA89F9E5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9516C1F7-2B10-4172-8A25-AB0EFFC748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06837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14856BF5-BB44-4524-951E-85897A30790A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59543A51-BA93-4A85-B7EA-45D14BBA4C8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3236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857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5565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483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5050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7974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4221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5547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3360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4516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0496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5567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625AC-5E28-4D62-A521-304356886B8E}" type="datetimeFigureOut">
              <a:rPr lang="zh-TW" altLang="en-US" smtClean="0"/>
              <a:t>2017/5/24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FAF54-56D3-4AC9-94A1-F81E3594BF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9010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emf"/><Relationship Id="rId4" Type="http://schemas.openxmlformats.org/officeDocument/2006/relationships/image" Target="../media/image2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998"/>
            <a:ext cx="9144000" cy="646440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6433851"/>
            <a:ext cx="9144000" cy="4241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7723984" y="6544891"/>
            <a:ext cx="5725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00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00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100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00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endParaRPr lang="zh-TW" altLang="en-US" sz="100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橢圓 2"/>
          <p:cNvSpPr/>
          <p:nvPr/>
        </p:nvSpPr>
        <p:spPr>
          <a:xfrm>
            <a:off x="8406503" y="6206875"/>
            <a:ext cx="543828" cy="5438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711" y="6191479"/>
            <a:ext cx="587652" cy="58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90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07990" y="1259253"/>
            <a:ext cx="9589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1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754091" y="2705617"/>
            <a:ext cx="57072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什麼是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社會團體？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488130" y="6323682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8714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圓角矩形 19"/>
          <p:cNvSpPr/>
          <p:nvPr/>
        </p:nvSpPr>
        <p:spPr>
          <a:xfrm>
            <a:off x="7200861" y="2255341"/>
            <a:ext cx="1624593" cy="822553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圓角矩形 20"/>
          <p:cNvSpPr/>
          <p:nvPr/>
        </p:nvSpPr>
        <p:spPr>
          <a:xfrm>
            <a:off x="1489879" y="2246548"/>
            <a:ext cx="1528446" cy="84236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圓角矩形 21"/>
          <p:cNvSpPr/>
          <p:nvPr/>
        </p:nvSpPr>
        <p:spPr>
          <a:xfrm>
            <a:off x="4082932" y="2245255"/>
            <a:ext cx="2058580" cy="843657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219104"/>
            <a:ext cx="1000682" cy="996195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455080" y="6426123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53743" y="1378807"/>
            <a:ext cx="677108" cy="497432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zh-TW" sz="32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社會團體</a:t>
            </a:r>
            <a:r>
              <a:rPr lang="zh-TW" altLang="en-US" sz="32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是群推展公益的人</a:t>
            </a:r>
            <a:endParaRPr lang="zh-TW" altLang="en-US" sz="32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02552" y="2266358"/>
            <a:ext cx="14157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推展</a:t>
            </a:r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公益</a:t>
            </a:r>
            <a:endParaRPr lang="en-US" altLang="zh-TW" sz="2400" dirty="0" smtClean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  <a:p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為</a:t>
            </a:r>
            <a:r>
              <a:rPr lang="zh-TW" altLang="zh-TW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目的</a:t>
            </a:r>
            <a:endParaRPr lang="zh-TW" altLang="en-US" sz="24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2756" y="951723"/>
            <a:ext cx="1142691" cy="1185466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1555" y="975579"/>
            <a:ext cx="1251504" cy="1239470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4110186" y="2269393"/>
            <a:ext cx="20313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一群</a:t>
            </a:r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志同道合</a:t>
            </a:r>
            <a:endParaRPr lang="en-US" altLang="zh-TW" sz="2400" dirty="0" smtClean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  <a:p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的</a:t>
            </a:r>
            <a:r>
              <a:rPr lang="zh-TW" altLang="zh-TW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人所組成</a:t>
            </a:r>
            <a:endParaRPr lang="zh-TW" altLang="en-US" sz="24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" name="加號 12"/>
          <p:cNvSpPr/>
          <p:nvPr/>
        </p:nvSpPr>
        <p:spPr>
          <a:xfrm>
            <a:off x="3326190" y="1249999"/>
            <a:ext cx="576064" cy="576064"/>
          </a:xfrm>
          <a:prstGeom prst="mathPlus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6" name="圖片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1910" y="951723"/>
            <a:ext cx="1179160" cy="118546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7316289" y="2445599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社會</a:t>
            </a:r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團體</a:t>
            </a:r>
            <a:endParaRPr lang="zh-TW" altLang="en-US" sz="24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2254" y="3933484"/>
            <a:ext cx="2083381" cy="1991915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622414" y="5902903"/>
            <a:ext cx="71426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目前國內社會團體的數量已經</a:t>
            </a:r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超過</a:t>
            </a:r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 </a:t>
            </a:r>
            <a:r>
              <a:rPr lang="en-US" altLang="zh-TW" sz="32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5</a:t>
            </a:r>
            <a:r>
              <a:rPr lang="zh-TW" altLang="zh-TW" sz="32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萬</a:t>
            </a:r>
            <a:r>
              <a:rPr lang="en-US" altLang="zh-TW" sz="32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8</a:t>
            </a:r>
            <a:r>
              <a:rPr lang="zh-TW" altLang="zh-TW" sz="32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千個</a:t>
            </a:r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 </a:t>
            </a:r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囉</a:t>
            </a:r>
            <a:r>
              <a:rPr lang="zh-TW" altLang="zh-TW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！</a:t>
            </a:r>
            <a:endParaRPr lang="zh-TW" altLang="en-US" sz="24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" name="等於 1"/>
          <p:cNvSpPr/>
          <p:nvPr/>
        </p:nvSpPr>
        <p:spPr>
          <a:xfrm>
            <a:off x="6290629" y="1287262"/>
            <a:ext cx="588351" cy="538801"/>
          </a:xfrm>
          <a:prstGeom prst="mathEqual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9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07990" y="1259253"/>
            <a:ext cx="9589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2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770396" y="2352035"/>
            <a:ext cx="57072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現行人民團體法</a:t>
            </a:r>
            <a:endParaRPr lang="en-US" altLang="zh-TW" sz="5400" dirty="0" smtClean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有什麼問</a:t>
            </a:r>
            <a:r>
              <a:rPr lang="zh-TW" altLang="en-US" sz="5400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題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488130" y="6323682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0958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55080" y="6426123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92771" y="1822554"/>
            <a:ext cx="600164" cy="513674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7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大問題待解決</a:t>
            </a:r>
            <a:endParaRPr lang="zh-TW" altLang="en-US" sz="27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49" name="文字方塊 48"/>
          <p:cNvSpPr txBox="1"/>
          <p:nvPr/>
        </p:nvSpPr>
        <p:spPr>
          <a:xfrm>
            <a:off x="1758154" y="-38527"/>
            <a:ext cx="7040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7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1</a:t>
            </a:r>
            <a:endParaRPr lang="zh-TW" altLang="en-US" sz="72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2144713" y="280034"/>
            <a:ext cx="1415772" cy="58477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zh-TW" altLang="en-US" sz="32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管太多</a:t>
            </a:r>
            <a:endParaRPr lang="zh-TW" altLang="en-US" sz="32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811810" y="3461356"/>
            <a:ext cx="48188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會議通知</a:t>
            </a:r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、</a:t>
            </a:r>
            <a:r>
              <a:rPr lang="zh-TW" altLang="zh-TW" sz="24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紀錄</a:t>
            </a:r>
            <a:r>
              <a:rPr lang="zh-TW" altLang="zh-TW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及</a:t>
            </a:r>
            <a:r>
              <a:rPr lang="zh-TW" altLang="zh-TW" sz="24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財報</a:t>
            </a:r>
            <a:r>
              <a:rPr lang="zh-TW" altLang="en-US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全</a:t>
            </a:r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須</a:t>
            </a:r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在</a:t>
            </a:r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規定</a:t>
            </a:r>
            <a:r>
              <a:rPr lang="zh-TW" altLang="zh-TW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期限</a:t>
            </a:r>
            <a:r>
              <a:rPr lang="zh-TW" altLang="zh-TW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報送</a:t>
            </a:r>
            <a:r>
              <a:rPr lang="zh-TW" altLang="zh-TW" sz="24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主管機關</a:t>
            </a:r>
            <a:r>
              <a:rPr lang="zh-TW" altLang="en-US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。</a:t>
            </a:r>
          </a:p>
        </p:txBody>
      </p:sp>
      <p:sp>
        <p:nvSpPr>
          <p:cNvPr id="25" name="矩形 24"/>
          <p:cNvSpPr/>
          <p:nvPr/>
        </p:nvSpPr>
        <p:spPr>
          <a:xfrm>
            <a:off x="3811810" y="5498892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限制</a:t>
            </a:r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理</a:t>
            </a:r>
            <a:r>
              <a:rPr lang="zh-TW" altLang="zh-TW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、監事人數</a:t>
            </a:r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比例及</a:t>
            </a:r>
            <a:r>
              <a:rPr lang="zh-TW" altLang="zh-TW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選舉</a:t>
            </a:r>
            <a:r>
              <a:rPr lang="zh-TW" altLang="zh-TW" sz="24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方式</a:t>
            </a:r>
            <a:r>
              <a:rPr lang="zh-TW" altLang="en-US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。</a:t>
            </a:r>
          </a:p>
        </p:txBody>
      </p:sp>
      <p:sp>
        <p:nvSpPr>
          <p:cNvPr id="20" name="矩形 19"/>
          <p:cNvSpPr/>
          <p:nvPr/>
        </p:nvSpPr>
        <p:spPr>
          <a:xfrm>
            <a:off x="3811810" y="1699541"/>
            <a:ext cx="3877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成立社會團體</a:t>
            </a:r>
            <a:r>
              <a:rPr lang="zh-TW" altLang="en-US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有</a:t>
            </a:r>
            <a:r>
              <a:rPr lang="zh-TW" altLang="en-US" sz="24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多</a:t>
            </a:r>
            <a:r>
              <a:rPr lang="zh-TW" altLang="en-US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道</a:t>
            </a:r>
            <a:r>
              <a:rPr lang="zh-TW" altLang="zh-TW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程序</a:t>
            </a:r>
            <a:r>
              <a:rPr lang="zh-TW" altLang="en-US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。</a:t>
            </a:r>
          </a:p>
        </p:txBody>
      </p:sp>
      <p:pic>
        <p:nvPicPr>
          <p:cNvPr id="48" name="圖片 4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219104"/>
            <a:ext cx="1000682" cy="996195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05004" y="1364757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endParaRPr lang="zh-TW" altLang="en-US" sz="28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pic>
        <p:nvPicPr>
          <p:cNvPr id="26" name="圖片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885" y="1294890"/>
            <a:ext cx="1353410" cy="1353410"/>
          </a:xfrm>
          <a:prstGeom prst="rect">
            <a:avLst/>
          </a:prstGeom>
        </p:spPr>
      </p:pic>
      <p:sp>
        <p:nvSpPr>
          <p:cNvPr id="10" name="圓角矩形 9"/>
          <p:cNvSpPr/>
          <p:nvPr/>
        </p:nvSpPr>
        <p:spPr>
          <a:xfrm>
            <a:off x="3086443" y="1153558"/>
            <a:ext cx="505056" cy="153159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ED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3077306" y="1385071"/>
            <a:ext cx="492443" cy="11182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成立</a:t>
            </a:r>
            <a:r>
              <a:rPr lang="zh-TW" altLang="en-US" sz="20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繁瑣</a:t>
            </a:r>
          </a:p>
        </p:txBody>
      </p:sp>
      <p:pic>
        <p:nvPicPr>
          <p:cNvPr id="27" name="圖片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6394" y="3212053"/>
            <a:ext cx="1346393" cy="1346393"/>
          </a:xfrm>
          <a:prstGeom prst="rect">
            <a:avLst/>
          </a:prstGeom>
        </p:spPr>
      </p:pic>
      <p:sp>
        <p:nvSpPr>
          <p:cNvPr id="53" name="圓角矩形 52"/>
          <p:cNvSpPr/>
          <p:nvPr/>
        </p:nvSpPr>
        <p:spPr>
          <a:xfrm>
            <a:off x="3086443" y="3106141"/>
            <a:ext cx="505056" cy="15316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ED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5" name="文字方塊 54"/>
          <p:cNvSpPr txBox="1"/>
          <p:nvPr/>
        </p:nvSpPr>
        <p:spPr>
          <a:xfrm>
            <a:off x="3077296" y="3348923"/>
            <a:ext cx="492443" cy="11182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樣樣報送</a:t>
            </a:r>
            <a:endParaRPr lang="zh-TW" altLang="en-US" sz="20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pic>
        <p:nvPicPr>
          <p:cNvPr id="28" name="圖片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835506" y="4963927"/>
            <a:ext cx="1448169" cy="1370578"/>
          </a:xfrm>
          <a:prstGeom prst="rect">
            <a:avLst/>
          </a:prstGeom>
        </p:spPr>
      </p:pic>
      <p:sp>
        <p:nvSpPr>
          <p:cNvPr id="54" name="圓角矩形 53"/>
          <p:cNvSpPr/>
          <p:nvPr/>
        </p:nvSpPr>
        <p:spPr>
          <a:xfrm>
            <a:off x="3086443" y="4963927"/>
            <a:ext cx="505056" cy="153159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ED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6" name="文字方塊 55"/>
          <p:cNvSpPr txBox="1"/>
          <p:nvPr/>
        </p:nvSpPr>
        <p:spPr>
          <a:xfrm>
            <a:off x="3077296" y="5170598"/>
            <a:ext cx="492443" cy="11182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限制選舉</a:t>
            </a:r>
            <a:endParaRPr lang="zh-TW" altLang="en-US" sz="20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6" name="橢圓 5"/>
          <p:cNvSpPr/>
          <p:nvPr/>
        </p:nvSpPr>
        <p:spPr>
          <a:xfrm>
            <a:off x="443075" y="5641153"/>
            <a:ext cx="286439" cy="286439"/>
          </a:xfrm>
          <a:prstGeom prst="ellipse">
            <a:avLst/>
          </a:prstGeom>
          <a:solidFill>
            <a:srgbClr val="9DCF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橢圓 32"/>
          <p:cNvSpPr/>
          <p:nvPr/>
        </p:nvSpPr>
        <p:spPr>
          <a:xfrm>
            <a:off x="451097" y="5198835"/>
            <a:ext cx="286439" cy="2864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942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矩形 35"/>
          <p:cNvSpPr/>
          <p:nvPr/>
        </p:nvSpPr>
        <p:spPr>
          <a:xfrm>
            <a:off x="1112692" y="4915665"/>
            <a:ext cx="8031307" cy="127758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7968" y="1308374"/>
            <a:ext cx="3930851" cy="329773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55080" y="6426123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92771" y="1822554"/>
            <a:ext cx="600164" cy="309311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7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大問題待解決</a:t>
            </a:r>
            <a:endParaRPr lang="zh-TW" altLang="en-US" sz="27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758154" y="219104"/>
            <a:ext cx="7040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7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endParaRPr lang="zh-TW" altLang="en-US" sz="72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6537" y="502129"/>
            <a:ext cx="1826141" cy="58477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zh-TW" altLang="en-US" sz="32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一法多制</a:t>
            </a:r>
            <a:endParaRPr lang="zh-TW" altLang="en-US" sz="32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 rot="20921337">
            <a:off x="4774575" y="3276616"/>
            <a:ext cx="1156461" cy="102925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 rot="20921337">
            <a:off x="4814399" y="364041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dirty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職業團體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15" name="等腰三角形 14"/>
          <p:cNvSpPr/>
          <p:nvPr/>
        </p:nvSpPr>
        <p:spPr>
          <a:xfrm rot="1397181">
            <a:off x="3863834" y="2415744"/>
            <a:ext cx="1488941" cy="963047"/>
          </a:xfrm>
          <a:prstGeom prst="triangle">
            <a:avLst>
              <a:gd name="adj" fmla="val 51678"/>
            </a:avLst>
          </a:prstGeom>
          <a:solidFill>
            <a:srgbClr val="FF9900"/>
          </a:solidFill>
          <a:ln w="38100">
            <a:solidFill>
              <a:srgbClr val="D9B3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 rot="1379728">
            <a:off x="3954640" y="2962039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dirty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社會團體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17" name="橢圓 16"/>
          <p:cNvSpPr/>
          <p:nvPr/>
        </p:nvSpPr>
        <p:spPr>
          <a:xfrm>
            <a:off x="3461784" y="3261356"/>
            <a:ext cx="1219923" cy="1219923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 rot="19670090">
            <a:off x="3516383" y="3708726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dirty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政治團體</a:t>
            </a:r>
            <a:endParaRPr lang="zh-TW" altLang="en-US" dirty="0">
              <a:solidFill>
                <a:schemeClr val="bg1"/>
              </a:solidFill>
            </a:endParaRPr>
          </a:p>
        </p:txBody>
      </p:sp>
      <p:pic>
        <p:nvPicPr>
          <p:cNvPr id="25" name="圖片 2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219104"/>
            <a:ext cx="1000682" cy="996195"/>
          </a:xfrm>
          <a:prstGeom prst="rect">
            <a:avLst/>
          </a:prstGeom>
        </p:spPr>
      </p:pic>
      <p:sp>
        <p:nvSpPr>
          <p:cNvPr id="26" name="文字方塊 25"/>
          <p:cNvSpPr txBox="1"/>
          <p:nvPr/>
        </p:nvSpPr>
        <p:spPr>
          <a:xfrm>
            <a:off x="405004" y="1364757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endParaRPr lang="zh-TW" altLang="en-US" sz="28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780188" y="5155460"/>
            <a:ext cx="69971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現行「人民團體法」將性質不同的</a:t>
            </a:r>
            <a:r>
              <a:rPr lang="zh-TW" altLang="en-US" sz="24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政黨</a:t>
            </a:r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、</a:t>
            </a:r>
            <a:r>
              <a:rPr lang="zh-TW" altLang="en-US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社會團體</a:t>
            </a:r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與</a:t>
            </a:r>
            <a:r>
              <a:rPr lang="zh-TW" altLang="en-US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職業團體</a:t>
            </a:r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一併納管，</a:t>
            </a:r>
            <a:r>
              <a:rPr lang="zh-TW" altLang="en-US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未給予妥適的輔導管理</a:t>
            </a:r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。</a:t>
            </a:r>
            <a:endParaRPr lang="zh-TW" altLang="en-US" sz="24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34" name="橢圓 33"/>
          <p:cNvSpPr/>
          <p:nvPr/>
        </p:nvSpPr>
        <p:spPr>
          <a:xfrm>
            <a:off x="443075" y="5641153"/>
            <a:ext cx="286439" cy="2864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橢圓 34"/>
          <p:cNvSpPr/>
          <p:nvPr/>
        </p:nvSpPr>
        <p:spPr>
          <a:xfrm>
            <a:off x="451097" y="5198835"/>
            <a:ext cx="286439" cy="286439"/>
          </a:xfrm>
          <a:prstGeom prst="ellipse">
            <a:avLst/>
          </a:prstGeom>
          <a:solidFill>
            <a:srgbClr val="9DCF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0317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07990" y="1259253"/>
            <a:ext cx="9589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3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2536469" y="2352035"/>
            <a:ext cx="400244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該如何解決</a:t>
            </a:r>
            <a:endParaRPr lang="en-US" altLang="zh-TW" sz="5400" dirty="0" smtClean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現有問題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488130" y="6323682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43689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77114" y="6426123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84520" y="2075868"/>
            <a:ext cx="615553" cy="196078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大解決方案</a:t>
            </a:r>
            <a:endParaRPr lang="zh-TW" altLang="en-US" sz="28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775959" y="2507670"/>
            <a:ext cx="6174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endParaRPr lang="zh-TW" altLang="en-US" sz="60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64386" y="2738538"/>
            <a:ext cx="1620957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zh-TW" altLang="en-US" sz="28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分別立法</a:t>
            </a:r>
            <a:endParaRPr lang="zh-TW" altLang="en-US" sz="28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1775959" y="128938"/>
            <a:ext cx="6174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1</a:t>
            </a:r>
            <a:endParaRPr lang="zh-TW" altLang="en-US" sz="60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064386" y="405936"/>
            <a:ext cx="1980029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zh-TW" altLang="en-US" sz="28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解禁</a:t>
            </a:r>
            <a:r>
              <a:rPr lang="zh-TW" altLang="en-US" sz="2800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、鬆綁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404903" y="1532873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endParaRPr lang="zh-TW" altLang="en-US" sz="32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33" name="等腰三角形 32"/>
          <p:cNvSpPr/>
          <p:nvPr/>
        </p:nvSpPr>
        <p:spPr>
          <a:xfrm>
            <a:off x="2199756" y="3567722"/>
            <a:ext cx="1879705" cy="1611465"/>
          </a:xfrm>
          <a:prstGeom prst="triangl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矩形 33"/>
          <p:cNvSpPr/>
          <p:nvPr/>
        </p:nvSpPr>
        <p:spPr>
          <a:xfrm>
            <a:off x="4483998" y="3521042"/>
            <a:ext cx="1643749" cy="1651613"/>
          </a:xfrm>
          <a:prstGeom prst="rect">
            <a:avLst/>
          </a:prstGeom>
          <a:solidFill>
            <a:srgbClr val="2F5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橢圓 34"/>
          <p:cNvSpPr/>
          <p:nvPr/>
        </p:nvSpPr>
        <p:spPr>
          <a:xfrm>
            <a:off x="6670417" y="3509907"/>
            <a:ext cx="1662748" cy="1662748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矩形 36"/>
          <p:cNvSpPr/>
          <p:nvPr/>
        </p:nvSpPr>
        <p:spPr>
          <a:xfrm>
            <a:off x="4450193" y="4114350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職業</a:t>
            </a:r>
            <a:r>
              <a:rPr lang="zh-TW" altLang="zh-TW" sz="24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團體</a:t>
            </a:r>
            <a:r>
              <a:rPr lang="zh-TW" altLang="en-US" sz="24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法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941871" y="4142621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政</a:t>
            </a:r>
            <a:r>
              <a:rPr lang="zh-TW" altLang="en-US" sz="24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黨法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42" name="圓角矩形 41"/>
          <p:cNvSpPr/>
          <p:nvPr/>
        </p:nvSpPr>
        <p:spPr>
          <a:xfrm>
            <a:off x="2313611" y="4131603"/>
            <a:ext cx="1633060" cy="427160"/>
          </a:xfrm>
          <a:prstGeom prst="roundRect">
            <a:avLst/>
          </a:prstGeom>
          <a:solidFill>
            <a:srgbClr val="FF9900"/>
          </a:solidFill>
          <a:ln w="38100">
            <a:solidFill>
              <a:srgbClr val="EDED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矩形 35"/>
          <p:cNvSpPr/>
          <p:nvPr/>
        </p:nvSpPr>
        <p:spPr>
          <a:xfrm>
            <a:off x="2267190" y="4125367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社會</a:t>
            </a:r>
            <a:r>
              <a:rPr lang="zh-TW" altLang="zh-TW" sz="24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團體</a:t>
            </a:r>
            <a:r>
              <a:rPr lang="zh-TW" altLang="en-US" sz="24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法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pic>
        <p:nvPicPr>
          <p:cNvPr id="43" name="圖片 42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291067"/>
            <a:ext cx="1000682" cy="996195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2107394" y="5620130"/>
            <a:ext cx="6284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內政部決定各自立法</a:t>
            </a:r>
            <a:r>
              <a:rPr lang="zh-TW" altLang="en-US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，分別制定</a:t>
            </a:r>
            <a:r>
              <a:rPr lang="zh-TW" altLang="en-US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「社會團體</a:t>
            </a:r>
            <a:r>
              <a:rPr lang="zh-TW" altLang="en-US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法</a:t>
            </a:r>
            <a:r>
              <a:rPr lang="zh-TW" altLang="en-US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」</a:t>
            </a:r>
            <a:r>
              <a:rPr lang="zh-TW" altLang="en-US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、</a:t>
            </a:r>
            <a:r>
              <a:rPr lang="zh-TW" altLang="en-US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「職業團體法」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與 </a:t>
            </a:r>
            <a:r>
              <a:rPr lang="zh-TW" altLang="en-US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「政黨法</a:t>
            </a:r>
            <a:r>
              <a:rPr lang="zh-TW" altLang="en-US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」</a:t>
            </a:r>
            <a:r>
              <a:rPr lang="zh-TW" altLang="en-US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，並廢止</a:t>
            </a:r>
            <a:r>
              <a:rPr lang="zh-TW" altLang="en-US" dirty="0">
                <a:solidFill>
                  <a:srgbClr val="FF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「</a:t>
            </a:r>
            <a:r>
              <a:rPr lang="zh-TW" altLang="en-US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人民團體法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」。</a:t>
            </a:r>
            <a:endParaRPr lang="zh-TW" altLang="en-US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195530" y="1275434"/>
            <a:ext cx="62844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將</a:t>
            </a:r>
            <a:r>
              <a:rPr lang="zh-TW" altLang="en-US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現行</a:t>
            </a:r>
            <a:r>
              <a:rPr lang="zh-TW" altLang="zh-TW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人民團體法</a:t>
            </a:r>
            <a:r>
              <a:rPr lang="zh-TW" altLang="zh-TW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「</a:t>
            </a:r>
            <a:r>
              <a:rPr lang="zh-TW" altLang="zh-TW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許可制」</a:t>
            </a:r>
            <a:r>
              <a:rPr lang="zh-TW" altLang="zh-TW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鬆綁為更開放自由的</a:t>
            </a:r>
            <a:r>
              <a:rPr lang="zh-TW" altLang="zh-TW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「登記制」</a:t>
            </a:r>
            <a:r>
              <a:rPr lang="zh-TW" altLang="zh-TW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，實踐「政府低度規範管理，尊重團體自治、強化公共監督</a:t>
            </a:r>
            <a:r>
              <a:rPr lang="zh-TW" altLang="zh-TW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」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。</a:t>
            </a:r>
            <a:endParaRPr lang="en-US" altLang="zh-TW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20291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07990" y="1259253"/>
            <a:ext cx="9589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4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416052" y="2718922"/>
            <a:ext cx="46606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政府怎麼做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88130" y="6323682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99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291067"/>
            <a:ext cx="1000682" cy="996195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455080" y="6426123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84520" y="1491933"/>
            <a:ext cx="615553" cy="2903797"/>
          </a:xfrm>
          <a:prstGeom prst="rect">
            <a:avLst/>
          </a:prstGeom>
          <a:solidFill>
            <a:srgbClr val="339933"/>
          </a:solidFill>
        </p:spPr>
        <p:txBody>
          <a:bodyPr vert="eaVert" wrap="square" rtlCol="0">
            <a:spAutoFit/>
          </a:bodyPr>
          <a:lstStyle/>
          <a:p>
            <a:r>
              <a:rPr lang="zh-TW" altLang="en-US" sz="28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制</a:t>
            </a:r>
            <a:r>
              <a:rPr lang="zh-TW" altLang="en-US" sz="28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定</a:t>
            </a:r>
            <a:r>
              <a:rPr lang="zh-TW" altLang="zh-TW" sz="28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社會團體</a:t>
            </a:r>
            <a:r>
              <a:rPr lang="zh-TW" altLang="en-US" sz="28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法</a:t>
            </a:r>
            <a:endParaRPr lang="zh-TW" altLang="en-US" sz="28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00839" y="4532360"/>
            <a:ext cx="37497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行政院</a:t>
            </a:r>
            <a:r>
              <a:rPr lang="zh-TW" altLang="en-US" sz="32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今</a:t>
            </a:r>
            <a:r>
              <a:rPr lang="zh-TW" altLang="en-US" sz="32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年</a:t>
            </a:r>
            <a:r>
              <a:rPr lang="en-US" altLang="zh-TW" sz="32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5</a:t>
            </a:r>
            <a:r>
              <a:rPr lang="zh-TW" altLang="en-US" sz="32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月</a:t>
            </a:r>
            <a:r>
              <a:rPr lang="en-US" altLang="zh-TW" sz="32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25</a:t>
            </a:r>
            <a:r>
              <a:rPr lang="zh-TW" altLang="en-US" sz="32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日</a:t>
            </a:r>
            <a:endParaRPr lang="zh-TW" altLang="en-US" sz="3200" dirty="0">
              <a:solidFill>
                <a:srgbClr val="FF99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04213" y="5413226"/>
            <a:ext cx="43236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通過</a:t>
            </a:r>
            <a:r>
              <a:rPr lang="zh-TW" altLang="zh-TW" sz="32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社會</a:t>
            </a:r>
            <a:r>
              <a:rPr lang="zh-TW" altLang="zh-TW" sz="32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團體</a:t>
            </a:r>
            <a:r>
              <a:rPr lang="zh-TW" altLang="en-US" sz="32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法</a:t>
            </a:r>
            <a:r>
              <a:rPr lang="en-US" altLang="zh-TW" sz="32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</a:t>
            </a:r>
            <a:r>
              <a:rPr lang="zh-TW" altLang="en-US" sz="32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草案 </a:t>
            </a:r>
            <a:r>
              <a:rPr lang="en-US" altLang="zh-TW" sz="32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  <a:endParaRPr lang="zh-TW" altLang="en-US" sz="32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839" y="490516"/>
            <a:ext cx="6747402" cy="3745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28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26" name="文字方塊 25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907990" y="1259253"/>
            <a:ext cx="9589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5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585912" y="2551837"/>
            <a:ext cx="68737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立法後，社會團體</a:t>
            </a:r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要怎麼成立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488130" y="6323682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5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6" name="矩形 55"/>
          <p:cNvSpPr/>
          <p:nvPr/>
        </p:nvSpPr>
        <p:spPr>
          <a:xfrm>
            <a:off x="1712430" y="3397614"/>
            <a:ext cx="7023945" cy="3203066"/>
          </a:xfrm>
          <a:prstGeom prst="rect">
            <a:avLst/>
          </a:prstGeom>
          <a:solidFill>
            <a:srgbClr val="FFF5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3" name="矩形 52"/>
          <p:cNvSpPr/>
          <p:nvPr/>
        </p:nvSpPr>
        <p:spPr>
          <a:xfrm>
            <a:off x="1712431" y="543375"/>
            <a:ext cx="7023945" cy="2244433"/>
          </a:xfrm>
          <a:prstGeom prst="rect">
            <a:avLst/>
          </a:prstGeom>
          <a:solidFill>
            <a:srgbClr val="BED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66377" y="6396180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291067"/>
            <a:ext cx="1000682" cy="996195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240702" y="1519689"/>
            <a:ext cx="615553" cy="4358023"/>
          </a:xfrm>
          <a:prstGeom prst="rect">
            <a:avLst/>
          </a:prstGeom>
          <a:solidFill>
            <a:srgbClr val="339933"/>
          </a:solidFill>
        </p:spPr>
        <p:txBody>
          <a:bodyPr vert="eaVert" wrap="square" rtlCol="0">
            <a:spAutoFit/>
          </a:bodyPr>
          <a:lstStyle/>
          <a:p>
            <a:r>
              <a:rPr lang="zh-TW" altLang="zh-TW" sz="28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社會團體</a:t>
            </a:r>
            <a:r>
              <a:rPr lang="zh-TW" altLang="en-US" sz="28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成立  </a:t>
            </a:r>
            <a:r>
              <a:rPr lang="zh-TW" altLang="en-US" sz="2800" b="1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只要      程序</a:t>
            </a:r>
            <a:endParaRPr lang="zh-TW" altLang="en-US" sz="2800" b="1" dirty="0">
              <a:solidFill>
                <a:schemeClr val="bg1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52188" y="3823361"/>
            <a:ext cx="2487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社會</a:t>
            </a:r>
            <a:r>
              <a:rPr lang="zh-TW" altLang="zh-TW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團體舉行</a:t>
            </a:r>
            <a:r>
              <a:rPr lang="zh-TW" altLang="zh-TW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成立</a:t>
            </a:r>
            <a:r>
              <a:rPr lang="zh-TW" altLang="zh-TW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大會</a:t>
            </a:r>
            <a:endParaRPr lang="en-US" altLang="zh-TW" dirty="0" smtClean="0">
              <a:solidFill>
                <a:srgbClr val="C000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021078" y="4961374"/>
            <a:ext cx="265407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檢</a:t>
            </a:r>
            <a:r>
              <a:rPr lang="zh-TW" altLang="zh-TW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具</a:t>
            </a:r>
            <a:endParaRPr lang="en-US" altLang="zh-TW" dirty="0" smtClean="0">
              <a:solidFill>
                <a:srgbClr val="FF99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  <a:p>
            <a:r>
              <a:rPr lang="zh-TW" altLang="en-US" sz="800" dirty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endParaRPr lang="en-US" altLang="zh-TW" sz="800" dirty="0">
              <a:solidFill>
                <a:schemeClr val="accent2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  <a:p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‧</a:t>
            </a:r>
            <a:r>
              <a:rPr lang="zh-TW" altLang="zh-TW" dirty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成立大會會議紀錄</a:t>
            </a:r>
            <a:endParaRPr lang="en-US" altLang="zh-TW" dirty="0">
              <a:solidFill>
                <a:schemeClr val="accent2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  <a:p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‧</a:t>
            </a:r>
            <a:r>
              <a:rPr lang="zh-TW" altLang="zh-TW" dirty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章程等相關</a:t>
            </a:r>
            <a:r>
              <a:rPr lang="zh-TW" altLang="zh-TW" dirty="0" smtClean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資料</a:t>
            </a:r>
            <a:r>
              <a:rPr lang="zh-TW" altLang="en-US" sz="800" dirty="0" smtClean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endParaRPr lang="en-US" altLang="zh-TW" sz="800" dirty="0" smtClean="0">
              <a:solidFill>
                <a:schemeClr val="accent2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3048062" y="3750213"/>
            <a:ext cx="2797686" cy="493295"/>
          </a:xfrm>
          <a:prstGeom prst="roundRect">
            <a:avLst>
              <a:gd name="adj" fmla="val 50000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>
            <a:off x="5937904" y="3673707"/>
            <a:ext cx="25346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‧</a:t>
            </a:r>
            <a:r>
              <a:rPr lang="zh-TW" altLang="zh-TW" dirty="0" smtClean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訂</a:t>
            </a:r>
            <a:r>
              <a:rPr lang="zh-TW" altLang="zh-TW" dirty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定</a:t>
            </a:r>
            <a:r>
              <a:rPr lang="zh-TW" altLang="zh-TW" dirty="0" smtClean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章程</a:t>
            </a:r>
            <a:endParaRPr lang="en-US" altLang="zh-TW" dirty="0" smtClean="0">
              <a:solidFill>
                <a:schemeClr val="accent2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  <a:p>
            <a:r>
              <a:rPr lang="en-US" altLang="zh-TW" dirty="0" smtClean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‧</a:t>
            </a:r>
            <a:r>
              <a:rPr lang="zh-TW" altLang="zh-TW" dirty="0" smtClean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選任</a:t>
            </a:r>
            <a:r>
              <a:rPr lang="zh-TW" altLang="zh-TW" dirty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理事及</a:t>
            </a:r>
            <a:r>
              <a:rPr lang="zh-TW" altLang="zh-TW" dirty="0" smtClean="0">
                <a:solidFill>
                  <a:schemeClr val="accent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監事</a:t>
            </a:r>
            <a:endParaRPr lang="zh-TW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3048062" y="5332526"/>
            <a:ext cx="2797686" cy="493295"/>
          </a:xfrm>
          <a:prstGeom prst="roundRect">
            <a:avLst>
              <a:gd name="adj" fmla="val 50000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1" name="直線單箭頭接點 20"/>
          <p:cNvCxnSpPr/>
          <p:nvPr/>
        </p:nvCxnSpPr>
        <p:spPr>
          <a:xfrm>
            <a:off x="4430957" y="4265841"/>
            <a:ext cx="12294" cy="1044352"/>
          </a:xfrm>
          <a:prstGeom prst="straightConnector1">
            <a:avLst/>
          </a:prstGeom>
          <a:ln w="38100">
            <a:solidFill>
              <a:srgbClr val="FFC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字方塊 12"/>
          <p:cNvSpPr txBox="1"/>
          <p:nvPr/>
        </p:nvSpPr>
        <p:spPr>
          <a:xfrm>
            <a:off x="3048823" y="3421365"/>
            <a:ext cx="473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b="1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1</a:t>
            </a:r>
            <a:endParaRPr lang="zh-TW" altLang="en-US" sz="4000" b="1" dirty="0">
              <a:solidFill>
                <a:srgbClr val="FF99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3074343" y="4952008"/>
            <a:ext cx="473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b="1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endParaRPr lang="zh-TW" altLang="en-US" sz="4000" b="1" dirty="0">
              <a:solidFill>
                <a:srgbClr val="FF99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55" name="圓角矩形 54"/>
          <p:cNvSpPr/>
          <p:nvPr/>
        </p:nvSpPr>
        <p:spPr>
          <a:xfrm rot="491207">
            <a:off x="7412739" y="6141181"/>
            <a:ext cx="1496722" cy="522015"/>
          </a:xfrm>
          <a:prstGeom prst="roundRect">
            <a:avLst/>
          </a:prstGeom>
          <a:solidFill>
            <a:srgbClr val="F8B62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2" name="矩形 51"/>
          <p:cNvSpPr/>
          <p:nvPr/>
        </p:nvSpPr>
        <p:spPr>
          <a:xfrm rot="516769">
            <a:off x="7750468" y="6240249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登記</a:t>
            </a:r>
            <a:r>
              <a:rPr lang="zh-TW" altLang="zh-TW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制</a:t>
            </a:r>
            <a:endParaRPr lang="zh-TW" altLang="en-US" dirty="0">
              <a:solidFill>
                <a:srgbClr val="C000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49" name="圓角矩形 48"/>
          <p:cNvSpPr/>
          <p:nvPr/>
        </p:nvSpPr>
        <p:spPr>
          <a:xfrm>
            <a:off x="1712430" y="106581"/>
            <a:ext cx="2404678" cy="463456"/>
          </a:xfrm>
          <a:prstGeom prst="roundRect">
            <a:avLst>
              <a:gd name="adj" fmla="val 21421"/>
            </a:avLst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0" name="文字方塊 49"/>
          <p:cNvSpPr txBox="1"/>
          <p:nvPr/>
        </p:nvSpPr>
        <p:spPr>
          <a:xfrm>
            <a:off x="1764370" y="133779"/>
            <a:ext cx="23423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立法前  </a:t>
            </a:r>
            <a:r>
              <a:rPr lang="en-US" altLang="zh-TW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6</a:t>
            </a:r>
            <a:r>
              <a:rPr lang="zh-TW" altLang="en-US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道程序</a:t>
            </a:r>
            <a:endParaRPr lang="zh-TW" altLang="en-US" sz="2400" dirty="0">
              <a:solidFill>
                <a:schemeClr val="accent6">
                  <a:lumMod val="20000"/>
                  <a:lumOff val="8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5" name="圓角矩形 24"/>
          <p:cNvSpPr/>
          <p:nvPr/>
        </p:nvSpPr>
        <p:spPr>
          <a:xfrm rot="491207">
            <a:off x="7392570" y="2235863"/>
            <a:ext cx="1406727" cy="52201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矩形 25"/>
          <p:cNvSpPr/>
          <p:nvPr/>
        </p:nvSpPr>
        <p:spPr>
          <a:xfrm rot="516769">
            <a:off x="7660456" y="2331357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許可</a:t>
            </a:r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制</a:t>
            </a:r>
            <a:endParaRPr lang="zh-TW" altLang="en-US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3421002" y="709510"/>
            <a:ext cx="461665" cy="147732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檢</a:t>
            </a:r>
            <a:r>
              <a:rPr lang="zh-TW" altLang="zh-TW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送申請文件</a:t>
            </a:r>
            <a:endParaRPr lang="zh-TW" altLang="en-US" dirty="0">
              <a:solidFill>
                <a:srgbClr val="339933"/>
              </a:solidFill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3193550" y="513337"/>
            <a:ext cx="473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b="1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1</a:t>
            </a:r>
            <a:endParaRPr lang="zh-TW" altLang="en-US" sz="4000" b="1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4401322" y="736297"/>
            <a:ext cx="461665" cy="193899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主管機關准予</a:t>
            </a:r>
            <a:r>
              <a:rPr lang="zh-TW" altLang="zh-TW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籌</a:t>
            </a:r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組</a:t>
            </a:r>
            <a:endParaRPr lang="zh-TW" altLang="en-US" dirty="0">
              <a:solidFill>
                <a:srgbClr val="339933"/>
              </a:solidFill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4117108" y="522390"/>
            <a:ext cx="473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b="1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endParaRPr lang="zh-TW" altLang="en-US" sz="4000" b="1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5212145" y="726894"/>
            <a:ext cx="461665" cy="124649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zh-TW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發起人會議</a:t>
            </a:r>
            <a:endParaRPr lang="zh-TW" altLang="en-US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5570634" y="726894"/>
            <a:ext cx="461665" cy="175945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第一次 </a:t>
            </a:r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籌備會議</a:t>
            </a:r>
            <a:endParaRPr lang="zh-TW" altLang="en-US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4975542" y="524874"/>
            <a:ext cx="473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b="1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3</a:t>
            </a:r>
            <a:endParaRPr lang="zh-TW" altLang="en-US" sz="4000" b="1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40" name="文字方塊 39"/>
          <p:cNvSpPr txBox="1"/>
          <p:nvPr/>
        </p:nvSpPr>
        <p:spPr>
          <a:xfrm>
            <a:off x="6426124" y="739547"/>
            <a:ext cx="461665" cy="175945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第二次 </a:t>
            </a:r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籌備會議</a:t>
            </a:r>
            <a:endParaRPr lang="zh-TW" altLang="en-US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6137314" y="523900"/>
            <a:ext cx="473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b="1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4</a:t>
            </a:r>
            <a:endParaRPr lang="zh-TW" altLang="en-US" sz="4000" b="1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42" name="文字方塊 41"/>
          <p:cNvSpPr txBox="1"/>
          <p:nvPr/>
        </p:nvSpPr>
        <p:spPr>
          <a:xfrm>
            <a:off x="7058871" y="528382"/>
            <a:ext cx="473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b="1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5</a:t>
            </a:r>
            <a:endParaRPr lang="zh-TW" altLang="en-US" sz="4000" b="1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7907765" y="523900"/>
            <a:ext cx="473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b="1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6</a:t>
            </a:r>
            <a:endParaRPr lang="zh-TW" altLang="en-US" sz="4000" b="1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7301245" y="731939"/>
            <a:ext cx="461665" cy="101566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zh-TW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成立大會</a:t>
            </a:r>
            <a:endParaRPr lang="zh-TW" altLang="en-US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文字方塊 44"/>
          <p:cNvSpPr txBox="1"/>
          <p:nvPr/>
        </p:nvSpPr>
        <p:spPr>
          <a:xfrm>
            <a:off x="8161099" y="708243"/>
            <a:ext cx="461665" cy="147732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zh-TW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檢</a:t>
            </a:r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送</a:t>
            </a:r>
            <a:r>
              <a:rPr lang="zh-TW" altLang="en-US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立案</a:t>
            </a:r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資料</a:t>
            </a:r>
            <a:endParaRPr lang="zh-TW" altLang="en-US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47" name="直線單箭頭接點 46"/>
          <p:cNvCxnSpPr/>
          <p:nvPr/>
        </p:nvCxnSpPr>
        <p:spPr>
          <a:xfrm>
            <a:off x="3882667" y="1486920"/>
            <a:ext cx="492901" cy="0"/>
          </a:xfrm>
          <a:prstGeom prst="straightConnector1">
            <a:avLst/>
          </a:prstGeom>
          <a:ln w="38100">
            <a:solidFill>
              <a:srgbClr val="339933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單箭頭接點 47"/>
          <p:cNvCxnSpPr/>
          <p:nvPr/>
        </p:nvCxnSpPr>
        <p:spPr>
          <a:xfrm>
            <a:off x="4787246" y="1486920"/>
            <a:ext cx="492901" cy="0"/>
          </a:xfrm>
          <a:prstGeom prst="straightConnector1">
            <a:avLst/>
          </a:prstGeom>
          <a:ln w="38100">
            <a:solidFill>
              <a:srgbClr val="339933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單箭頭接點 50"/>
          <p:cNvCxnSpPr/>
          <p:nvPr/>
        </p:nvCxnSpPr>
        <p:spPr>
          <a:xfrm>
            <a:off x="6021078" y="1474888"/>
            <a:ext cx="492901" cy="0"/>
          </a:xfrm>
          <a:prstGeom prst="straightConnector1">
            <a:avLst/>
          </a:prstGeom>
          <a:ln w="38100">
            <a:solidFill>
              <a:srgbClr val="339933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單箭頭接點 53"/>
          <p:cNvCxnSpPr/>
          <p:nvPr/>
        </p:nvCxnSpPr>
        <p:spPr>
          <a:xfrm>
            <a:off x="6872236" y="1499027"/>
            <a:ext cx="492901" cy="0"/>
          </a:xfrm>
          <a:prstGeom prst="straightConnector1">
            <a:avLst/>
          </a:prstGeom>
          <a:ln w="38100">
            <a:solidFill>
              <a:srgbClr val="339933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單箭頭接點 56"/>
          <p:cNvCxnSpPr/>
          <p:nvPr/>
        </p:nvCxnSpPr>
        <p:spPr>
          <a:xfrm>
            <a:off x="7739124" y="1479050"/>
            <a:ext cx="492901" cy="0"/>
          </a:xfrm>
          <a:prstGeom prst="straightConnector1">
            <a:avLst/>
          </a:prstGeom>
          <a:ln w="38100">
            <a:solidFill>
              <a:srgbClr val="339933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3378440" y="54129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向主管機關辦理登記</a:t>
            </a:r>
            <a:endParaRPr lang="zh-TW" altLang="en-US" dirty="0">
              <a:solidFill>
                <a:srgbClr val="C000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4539061" y="4257346"/>
            <a:ext cx="461665" cy="101566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zh-TW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三個月</a:t>
            </a:r>
            <a:r>
              <a:rPr lang="zh-TW" altLang="zh-TW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內</a:t>
            </a:r>
            <a:endParaRPr lang="zh-TW" altLang="en-US" dirty="0">
              <a:solidFill>
                <a:srgbClr val="FF9900"/>
              </a:solidFill>
            </a:endParaRPr>
          </a:p>
        </p:txBody>
      </p:sp>
      <p:pic>
        <p:nvPicPr>
          <p:cNvPr id="28" name="圖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0885" y="1122722"/>
            <a:ext cx="1176292" cy="1182582"/>
          </a:xfrm>
          <a:prstGeom prst="rect">
            <a:avLst/>
          </a:prstGeom>
        </p:spPr>
      </p:pic>
      <p:pic>
        <p:nvPicPr>
          <p:cNvPr id="58" name="圖片 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8026" y="4243508"/>
            <a:ext cx="1325198" cy="1325198"/>
          </a:xfrm>
          <a:prstGeom prst="rect">
            <a:avLst/>
          </a:prstGeom>
        </p:spPr>
      </p:pic>
      <p:sp>
        <p:nvSpPr>
          <p:cNvPr id="59" name="文字方塊 58"/>
          <p:cNvSpPr txBox="1"/>
          <p:nvPr/>
        </p:nvSpPr>
        <p:spPr>
          <a:xfrm>
            <a:off x="398141" y="4519666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endParaRPr lang="zh-TW" altLang="en-US" sz="3200" b="1" dirty="0">
              <a:solidFill>
                <a:schemeClr val="bg1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60" name="圓角矩形 59"/>
          <p:cNvSpPr/>
          <p:nvPr/>
        </p:nvSpPr>
        <p:spPr>
          <a:xfrm>
            <a:off x="1709055" y="3001990"/>
            <a:ext cx="2404678" cy="463456"/>
          </a:xfrm>
          <a:prstGeom prst="roundRect">
            <a:avLst>
              <a:gd name="adj" fmla="val 21421"/>
            </a:avLst>
          </a:prstGeom>
          <a:solidFill>
            <a:srgbClr val="FF99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文字方塊 30"/>
          <p:cNvSpPr txBox="1"/>
          <p:nvPr/>
        </p:nvSpPr>
        <p:spPr>
          <a:xfrm>
            <a:off x="1774800" y="3017292"/>
            <a:ext cx="23423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>
                <a:solidFill>
                  <a:schemeClr val="accent4">
                    <a:lumMod val="20000"/>
                    <a:lumOff val="8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立法</a:t>
            </a:r>
            <a:r>
              <a:rPr lang="zh-TW" altLang="en-U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後  </a:t>
            </a:r>
            <a:r>
              <a:rPr lang="en-US" altLang="zh-TW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r>
              <a:rPr lang="zh-TW" altLang="en-U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道程序</a:t>
            </a:r>
            <a:endParaRPr lang="zh-TW" altLang="en-US" sz="2400" dirty="0">
              <a:solidFill>
                <a:schemeClr val="accent4">
                  <a:lumMod val="20000"/>
                  <a:lumOff val="8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6477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907990" y="1259253"/>
            <a:ext cx="9589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6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88130" y="6323682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309488" y="2480215"/>
            <a:ext cx="68737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我今年</a:t>
            </a:r>
            <a:r>
              <a:rPr lang="en-US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18</a:t>
            </a:r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歲</a:t>
            </a:r>
            <a:endParaRPr lang="en-US" altLang="zh-TW" sz="5400" dirty="0" smtClean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可以成</a:t>
            </a:r>
            <a:r>
              <a:rPr lang="zh-TW" altLang="en-US" sz="5400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立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社會團體嗎？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4248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3564805" y="3856619"/>
            <a:ext cx="5579195" cy="2378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9" name="直線接點 28"/>
          <p:cNvCxnSpPr/>
          <p:nvPr/>
        </p:nvCxnSpPr>
        <p:spPr>
          <a:xfrm>
            <a:off x="3564806" y="3856619"/>
            <a:ext cx="0" cy="2378800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3564805" y="652551"/>
            <a:ext cx="5579195" cy="2378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6" name="直線接點 25"/>
          <p:cNvCxnSpPr/>
          <p:nvPr/>
        </p:nvCxnSpPr>
        <p:spPr>
          <a:xfrm>
            <a:off x="3564806" y="652551"/>
            <a:ext cx="0" cy="2378800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291067"/>
            <a:ext cx="1000682" cy="996195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274319" y="1467655"/>
            <a:ext cx="615553" cy="3360164"/>
          </a:xfrm>
          <a:prstGeom prst="rect">
            <a:avLst/>
          </a:prstGeom>
          <a:solidFill>
            <a:srgbClr val="339933"/>
          </a:solidFill>
        </p:spPr>
        <p:txBody>
          <a:bodyPr vert="eaVert" wrap="square" rtlCol="0">
            <a:spAutoFit/>
          </a:bodyPr>
          <a:lstStyle/>
          <a:p>
            <a:r>
              <a:rPr lang="zh-TW" altLang="zh-TW" sz="28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會員年齡不設限</a:t>
            </a:r>
            <a:endParaRPr lang="zh-TW" altLang="en-US" sz="28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3" name="向下箭號 12"/>
          <p:cNvSpPr/>
          <p:nvPr/>
        </p:nvSpPr>
        <p:spPr>
          <a:xfrm>
            <a:off x="2160560" y="2878877"/>
            <a:ext cx="792131" cy="1264184"/>
          </a:xfrm>
          <a:prstGeom prst="downArrow">
            <a:avLst>
              <a:gd name="adj1" fmla="val 63028"/>
              <a:gd name="adj2" fmla="val 51628"/>
            </a:avLst>
          </a:prstGeom>
          <a:gradFill flip="none" rotWithShape="1">
            <a:gsLst>
              <a:gs pos="0">
                <a:srgbClr val="339933"/>
              </a:gs>
              <a:gs pos="69000">
                <a:srgbClr val="339933"/>
              </a:gs>
              <a:gs pos="100000">
                <a:srgbClr val="339933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1694853" y="1520192"/>
            <a:ext cx="17235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新法訂</a:t>
            </a:r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定前</a:t>
            </a:r>
            <a:endParaRPr lang="en-US" altLang="zh-TW" sz="2400" dirty="0" smtClean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24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限</a:t>
            </a:r>
            <a:r>
              <a:rPr lang="zh-TW" altLang="en-US" sz="24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制</a:t>
            </a:r>
            <a:r>
              <a:rPr lang="zh-TW" altLang="en-US" sz="24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年</a:t>
            </a:r>
            <a:r>
              <a:rPr lang="zh-TW" altLang="en-US" sz="24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齡</a:t>
            </a:r>
            <a:endParaRPr lang="zh-TW" altLang="en-US" sz="2400" dirty="0">
              <a:solidFill>
                <a:srgbClr val="C0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94852" y="4638914"/>
            <a:ext cx="17235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400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新法訂定</a:t>
            </a:r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後</a:t>
            </a:r>
            <a:endParaRPr lang="en-US" altLang="zh-TW" sz="2400" dirty="0" smtClean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24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不設</a:t>
            </a:r>
            <a:r>
              <a:rPr lang="zh-TW" altLang="en-US" sz="24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限</a:t>
            </a:r>
          </a:p>
        </p:txBody>
      </p:sp>
      <p:sp>
        <p:nvSpPr>
          <p:cNvPr id="17" name="矩形 16"/>
          <p:cNvSpPr/>
          <p:nvPr/>
        </p:nvSpPr>
        <p:spPr>
          <a:xfrm>
            <a:off x="3900604" y="1309296"/>
            <a:ext cx="474809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年滿</a:t>
            </a:r>
            <a:r>
              <a:rPr lang="en-US" altLang="zh-TW" sz="20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20</a:t>
            </a:r>
            <a:r>
              <a:rPr lang="zh-TW" altLang="en-US" sz="20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歲</a:t>
            </a:r>
            <a:r>
              <a:rPr lang="zh-TW" altLang="zh-TW" sz="20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「</a:t>
            </a:r>
            <a:r>
              <a:rPr lang="zh-TW" altLang="en-US" sz="20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zh-TW" altLang="zh-TW" sz="20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具行為能力的人</a:t>
            </a:r>
            <a:r>
              <a:rPr lang="zh-TW" altLang="en-US" sz="20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zh-TW" altLang="zh-TW" sz="20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」才能發起組織社團排除</a:t>
            </a:r>
            <a:r>
              <a:rPr lang="zh-TW" altLang="zh-TW" sz="20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青少年、部分身心障礙</a:t>
            </a:r>
            <a:r>
              <a:rPr lang="zh-TW" altLang="en-US" sz="20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zh-TW" altLang="en-US" sz="20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者。</a:t>
            </a:r>
            <a:endParaRPr lang="zh-TW" altLang="en-US" sz="2000" kern="1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900603" y="4076523"/>
            <a:ext cx="482454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為</a:t>
            </a:r>
            <a:r>
              <a:rPr lang="zh-TW" altLang="zh-TW" sz="20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擴大民眾多元參</a:t>
            </a:r>
            <a:r>
              <a:rPr lang="zh-TW" altLang="en-US" sz="20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與</a:t>
            </a:r>
            <a:r>
              <a:rPr lang="zh-TW" altLang="en-US" sz="20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、</a:t>
            </a:r>
            <a:r>
              <a:rPr lang="zh-TW" altLang="zh-TW" sz="20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保障青少年結社</a:t>
            </a:r>
            <a:r>
              <a:rPr lang="zh-TW" altLang="zh-TW" sz="20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權益</a:t>
            </a:r>
            <a:r>
              <a:rPr lang="zh-TW" altLang="en-US" sz="20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，</a:t>
            </a:r>
            <a:r>
              <a:rPr lang="zh-TW" altLang="zh-TW" sz="20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新法</a:t>
            </a:r>
            <a:r>
              <a:rPr lang="zh-TW" altLang="zh-TW" sz="20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針對會員以及理、監事是否具行為能力沒有特別規定，完全尊重團體自治及相關選舉結果。</a:t>
            </a:r>
            <a:endParaRPr lang="zh-TW" altLang="en-US" sz="2000" kern="1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372699" y="6426123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248" y="246999"/>
            <a:ext cx="2261273" cy="78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21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0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pic>
        <p:nvPicPr>
          <p:cNvPr id="13" name="圖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907990" y="1259253"/>
            <a:ext cx="9589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7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88130" y="6323682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529829" y="2802756"/>
            <a:ext cx="62811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我需要找幾個會員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27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26144" y="0"/>
            <a:ext cx="8317856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1212650" y="1569856"/>
            <a:ext cx="7931350" cy="38846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148187"/>
            <a:ext cx="1000682" cy="996195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1818102" y="948109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zh-TW" sz="3200" b="1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會員</a:t>
            </a:r>
            <a:r>
              <a:rPr lang="zh-TW" altLang="zh-TW" sz="3200" b="1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人數</a:t>
            </a:r>
            <a:endParaRPr lang="zh-TW" altLang="en-US" sz="32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85051" y="2228576"/>
            <a:ext cx="669941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zh-TW" altLang="zh-TW" sz="28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新法規定團體會員應該要有一定規模，組織才會有代表性和基礎性，不然就會出現</a:t>
            </a:r>
            <a:r>
              <a:rPr lang="en-US" altLang="zh-TW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N </a:t>
            </a:r>
            <a:r>
              <a:rPr lang="zh-TW" altLang="zh-TW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個</a:t>
            </a:r>
            <a:r>
              <a:rPr lang="zh-TW" altLang="en-US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1</a:t>
            </a:r>
            <a:r>
              <a:rPr lang="zh-TW" altLang="en-US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zh-TW" altLang="zh-TW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人協會</a:t>
            </a:r>
            <a:r>
              <a:rPr lang="zh-TW" altLang="zh-TW" sz="28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，所以</a:t>
            </a:r>
            <a:r>
              <a:rPr lang="zh-TW" altLang="zh-TW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規定</a:t>
            </a:r>
            <a:r>
              <a:rPr lang="zh-TW" altLang="en-US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zh-TW" altLang="zh-TW" sz="28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會員</a:t>
            </a:r>
            <a:r>
              <a:rPr lang="zh-TW" altLang="en-US" sz="28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8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≧</a:t>
            </a:r>
            <a:r>
              <a:rPr lang="zh-TW" altLang="en-US" sz="28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8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20</a:t>
            </a:r>
            <a:r>
              <a:rPr lang="zh-TW" altLang="zh-TW" sz="28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人</a:t>
            </a:r>
            <a:r>
              <a:rPr lang="zh-TW" altLang="zh-TW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。</a:t>
            </a:r>
            <a:endParaRPr lang="zh-TW" altLang="zh-TW" sz="2800" kern="1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1" name="直線接點 10"/>
          <p:cNvCxnSpPr/>
          <p:nvPr/>
        </p:nvCxnSpPr>
        <p:spPr>
          <a:xfrm>
            <a:off x="1212650" y="1569856"/>
            <a:ext cx="3789008" cy="0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字方塊 16"/>
          <p:cNvSpPr txBox="1"/>
          <p:nvPr/>
        </p:nvSpPr>
        <p:spPr>
          <a:xfrm>
            <a:off x="392102" y="6426123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253743" y="1351342"/>
            <a:ext cx="615553" cy="4919903"/>
          </a:xfrm>
          <a:prstGeom prst="rect">
            <a:avLst/>
          </a:prstGeom>
          <a:solidFill>
            <a:srgbClr val="339933"/>
          </a:solidFill>
        </p:spPr>
        <p:txBody>
          <a:bodyPr vert="eaVert" wrap="square" rtlCol="0">
            <a:spAutoFit/>
          </a:bodyPr>
          <a:lstStyle/>
          <a:p>
            <a:r>
              <a:rPr lang="zh-TW" altLang="zh-TW" sz="28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僅</a:t>
            </a:r>
            <a:r>
              <a:rPr lang="zh-TW" altLang="zh-TW" sz="28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規範人數</a:t>
            </a:r>
            <a:r>
              <a:rPr lang="zh-TW" altLang="zh-TW" sz="28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最低標準</a:t>
            </a:r>
            <a:endParaRPr lang="zh-TW" altLang="en-US" sz="28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21258" y="4854628"/>
            <a:ext cx="4038750" cy="618750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3560968" y="948109"/>
            <a:ext cx="19738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2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≧</a:t>
            </a:r>
            <a:r>
              <a:rPr lang="zh-TW" altLang="en-US" sz="32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32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20</a:t>
            </a:r>
            <a:r>
              <a:rPr lang="zh-TW" altLang="zh-TW" sz="32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人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6526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907990" y="1259253"/>
            <a:ext cx="9589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8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88130" y="6323682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16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65424" y="2548786"/>
            <a:ext cx="6367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我需要理事、監事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嗎？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9549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26144" y="0"/>
            <a:ext cx="8317856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1212650" y="1569856"/>
            <a:ext cx="7931350" cy="416419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148187"/>
            <a:ext cx="1000682" cy="996195"/>
          </a:xfrm>
          <a:prstGeom prst="rect">
            <a:avLst/>
          </a:prstGeom>
        </p:spPr>
      </p:pic>
      <p:sp>
        <p:nvSpPr>
          <p:cNvPr id="38" name="文字方塊 37"/>
          <p:cNvSpPr txBox="1"/>
          <p:nvPr/>
        </p:nvSpPr>
        <p:spPr>
          <a:xfrm>
            <a:off x="392102" y="6426123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17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253743" y="1351342"/>
            <a:ext cx="615553" cy="4919903"/>
          </a:xfrm>
          <a:prstGeom prst="rect">
            <a:avLst/>
          </a:prstGeom>
          <a:solidFill>
            <a:srgbClr val="339933"/>
          </a:solidFill>
        </p:spPr>
        <p:txBody>
          <a:bodyPr vert="eaVert" wrap="square" rtlCol="0">
            <a:spAutoFit/>
          </a:bodyPr>
          <a:lstStyle/>
          <a:p>
            <a:r>
              <a:rPr lang="zh-TW" altLang="zh-TW" sz="28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僅</a:t>
            </a:r>
            <a:r>
              <a:rPr lang="zh-TW" altLang="zh-TW" sz="28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規範人數</a:t>
            </a:r>
            <a:r>
              <a:rPr lang="zh-TW" altLang="zh-TW" sz="28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最低標準</a:t>
            </a:r>
            <a:endParaRPr lang="zh-TW" altLang="en-US" sz="28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992342" y="948108"/>
            <a:ext cx="17379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各</a:t>
            </a:r>
            <a:r>
              <a:rPr lang="en-US" altLang="zh-TW" sz="32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≧</a:t>
            </a:r>
            <a:r>
              <a:rPr lang="zh-TW" altLang="en-US" sz="32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32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3</a:t>
            </a:r>
            <a:r>
              <a:rPr lang="zh-TW" altLang="zh-TW" sz="32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人</a:t>
            </a:r>
            <a:endParaRPr lang="zh-TW" altLang="en-US" sz="3200" dirty="0"/>
          </a:p>
        </p:txBody>
      </p:sp>
      <p:sp>
        <p:nvSpPr>
          <p:cNvPr id="22" name="文字方塊 21"/>
          <p:cNvSpPr txBox="1"/>
          <p:nvPr/>
        </p:nvSpPr>
        <p:spPr>
          <a:xfrm>
            <a:off x="1818102" y="948109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zh-TW" sz="3200" b="1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理監事人數</a:t>
            </a:r>
            <a:endParaRPr lang="zh-TW" altLang="en-US" sz="3200" b="1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cxnSp>
        <p:nvCxnSpPr>
          <p:cNvPr id="25" name="直線接點 24"/>
          <p:cNvCxnSpPr/>
          <p:nvPr/>
        </p:nvCxnSpPr>
        <p:spPr>
          <a:xfrm>
            <a:off x="1212650" y="1569856"/>
            <a:ext cx="4517668" cy="0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1695441" y="1952986"/>
            <a:ext cx="680144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理事會</a:t>
            </a:r>
            <a:r>
              <a:rPr lang="zh-TW" altLang="zh-TW" sz="28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、</a:t>
            </a:r>
            <a:r>
              <a:rPr lang="zh-TW" altLang="zh-TW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監事會</a:t>
            </a:r>
            <a:r>
              <a:rPr lang="zh-TW" altLang="zh-TW" sz="28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開會</a:t>
            </a:r>
            <a:r>
              <a:rPr lang="zh-TW" altLang="en-US" sz="28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為</a:t>
            </a:r>
            <a:r>
              <a:rPr lang="zh-TW" altLang="zh-TW" sz="28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合議制</a:t>
            </a:r>
            <a:r>
              <a:rPr lang="zh-TW" altLang="zh-TW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，</a:t>
            </a:r>
            <a:r>
              <a:rPr lang="zh-TW" altLang="zh-TW" sz="28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所以要有一定人數，共同集思廣益、聚集</a:t>
            </a:r>
            <a:r>
              <a:rPr lang="zh-TW" altLang="zh-TW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討論，</a:t>
            </a:r>
            <a:r>
              <a:rPr lang="zh-TW" altLang="zh-TW" sz="2800" kern="1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而且為了盡量避免團體產生壟斷或受少數人控制的弊端，所以新法規定</a:t>
            </a:r>
            <a:r>
              <a:rPr lang="zh-TW" altLang="zh-TW" sz="28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理事</a:t>
            </a:r>
            <a:r>
              <a:rPr lang="en-US" altLang="zh-TW" sz="28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≧</a:t>
            </a:r>
            <a:r>
              <a:rPr lang="zh-TW" altLang="en-US" sz="28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8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3</a:t>
            </a:r>
            <a:r>
              <a:rPr lang="zh-TW" altLang="zh-TW" sz="28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人</a:t>
            </a:r>
            <a:r>
              <a:rPr lang="zh-TW" altLang="en-US" sz="2800" kern="1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、</a:t>
            </a:r>
            <a:r>
              <a:rPr lang="zh-TW" altLang="zh-TW" sz="28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監事</a:t>
            </a:r>
            <a:r>
              <a:rPr lang="en-US" altLang="zh-TW" sz="2800" kern="1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≧</a:t>
            </a:r>
            <a:r>
              <a:rPr lang="zh-TW" altLang="en-US" sz="28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8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3</a:t>
            </a:r>
            <a:r>
              <a:rPr lang="zh-TW" altLang="zh-TW" sz="2800" kern="100" dirty="0" smtClean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人</a:t>
            </a:r>
            <a:r>
              <a:rPr lang="zh-TW" altLang="zh-TW" sz="2800" kern="1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。</a:t>
            </a:r>
            <a:endParaRPr lang="zh-TW" altLang="en-US" sz="2800" kern="1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20" name="圖片 19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685408" y="5152273"/>
            <a:ext cx="652500" cy="61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3172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907990" y="1259253"/>
            <a:ext cx="9589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9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88130" y="6323682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18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113461" y="2672745"/>
            <a:ext cx="55432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負責人要怎麼選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4501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26144" y="0"/>
            <a:ext cx="8317856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1112692" y="808151"/>
            <a:ext cx="8031307" cy="175658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2445496" y="4506729"/>
            <a:ext cx="7040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7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endParaRPr lang="zh-TW" altLang="en-US" sz="72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445496" y="3283030"/>
            <a:ext cx="7040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7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1</a:t>
            </a:r>
            <a:endParaRPr lang="zh-TW" altLang="en-US" sz="72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148187"/>
            <a:ext cx="1000682" cy="99619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2862915" y="3621401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可由</a:t>
            </a:r>
            <a:r>
              <a:rPr lang="zh-TW" altLang="zh-TW" sz="24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會員中</a:t>
            </a:r>
            <a:r>
              <a:rPr lang="zh-TW" altLang="zh-TW" sz="24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直選</a:t>
            </a:r>
            <a:r>
              <a:rPr lang="zh-TW" altLang="zh-TW" sz="24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產生</a:t>
            </a:r>
            <a:endParaRPr lang="zh-TW" altLang="en-US" sz="24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862915" y="4867960"/>
            <a:ext cx="41857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可於選出</a:t>
            </a:r>
            <a:r>
              <a:rPr lang="zh-TW" altLang="zh-TW" sz="24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理事</a:t>
            </a:r>
            <a:r>
              <a:rPr lang="zh-TW" altLang="zh-TW" sz="24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後，再從中選出</a:t>
            </a:r>
            <a:endParaRPr lang="zh-TW" altLang="en-US" sz="24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444793" y="920005"/>
            <a:ext cx="65826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zh-TW" altLang="en-US" sz="32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負責人</a:t>
            </a:r>
            <a:r>
              <a:rPr lang="zh-TW" altLang="zh-TW" sz="32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無論</a:t>
            </a:r>
            <a:r>
              <a:rPr lang="zh-TW" altLang="zh-TW" sz="32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採行何種選舉方式，</a:t>
            </a:r>
            <a:r>
              <a:rPr lang="zh-TW" altLang="zh-TW" sz="32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均可</a:t>
            </a:r>
            <a:r>
              <a:rPr lang="zh-TW" altLang="zh-TW" sz="32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於章程中自行訂定</a:t>
            </a:r>
            <a:r>
              <a:rPr lang="zh-TW" altLang="en-US" sz="32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</a:t>
            </a:r>
            <a:r>
              <a:rPr lang="zh-TW" altLang="zh-TW" sz="32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當選</a:t>
            </a:r>
            <a:r>
              <a:rPr lang="zh-TW" altLang="zh-TW" sz="32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後均應兼具</a:t>
            </a:r>
            <a:r>
              <a:rPr lang="zh-TW" altLang="zh-TW" sz="3200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理事</a:t>
            </a:r>
            <a:r>
              <a:rPr lang="zh-TW" altLang="zh-TW" sz="32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資格。</a:t>
            </a:r>
            <a:endParaRPr lang="zh-TW" altLang="en-US" sz="32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427784" y="6426123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298548" y="1402654"/>
            <a:ext cx="615553" cy="4428671"/>
          </a:xfrm>
          <a:prstGeom prst="rect">
            <a:avLst/>
          </a:prstGeom>
          <a:solidFill>
            <a:srgbClr val="339933"/>
          </a:solidFill>
        </p:spPr>
        <p:txBody>
          <a:bodyPr vert="eaVert" wrap="square" rtlCol="0">
            <a:spAutoFit/>
          </a:bodyPr>
          <a:lstStyle/>
          <a:p>
            <a:r>
              <a:rPr lang="zh-TW" altLang="zh-TW" sz="28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負責人可由會員直接選出</a:t>
            </a:r>
            <a:endParaRPr lang="zh-TW" altLang="en-US" sz="2800" b="1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159" y="565007"/>
            <a:ext cx="551250" cy="115875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340242" y="4179477"/>
            <a:ext cx="453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chemeClr val="accent6">
                    <a:lumMod val="50000"/>
                  </a:schemeClr>
                </a:solidFill>
              </a:rPr>
              <a:t>or</a:t>
            </a:r>
            <a:endParaRPr lang="zh-TW" alt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45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0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pic>
        <p:nvPicPr>
          <p:cNvPr id="13" name="圖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907990" y="1259253"/>
            <a:ext cx="11897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10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585912" y="2551837"/>
            <a:ext cx="691352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新法鬆綁管制，怎麼監督社會團體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88130" y="6323682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836450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26144" y="0"/>
            <a:ext cx="8317856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1112692" y="259061"/>
            <a:ext cx="8031308" cy="841635"/>
          </a:xfrm>
          <a:prstGeom prst="rect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矩形 37"/>
          <p:cNvSpPr/>
          <p:nvPr/>
        </p:nvSpPr>
        <p:spPr>
          <a:xfrm>
            <a:off x="2955865" y="5109212"/>
            <a:ext cx="6188136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矩形 36"/>
          <p:cNvSpPr/>
          <p:nvPr/>
        </p:nvSpPr>
        <p:spPr>
          <a:xfrm>
            <a:off x="2955865" y="3217914"/>
            <a:ext cx="6188136" cy="5652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矩形 35"/>
          <p:cNvSpPr/>
          <p:nvPr/>
        </p:nvSpPr>
        <p:spPr>
          <a:xfrm>
            <a:off x="2955863" y="1559560"/>
            <a:ext cx="6188137" cy="5652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148187"/>
            <a:ext cx="1000682" cy="996195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98548" y="1475299"/>
            <a:ext cx="615553" cy="21594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公民監督</a:t>
            </a:r>
            <a:endParaRPr lang="zh-TW" altLang="en-US" sz="2800" b="1" dirty="0">
              <a:solidFill>
                <a:schemeClr val="bg1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27784" y="6426123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21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489516" y="1455076"/>
            <a:ext cx="5309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1</a:t>
            </a:r>
            <a:endParaRPr lang="zh-TW" altLang="en-US" sz="48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3256886" y="1653152"/>
            <a:ext cx="4015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社會團體登記的基本資訊。</a:t>
            </a:r>
            <a:endParaRPr lang="zh-TW" altLang="en-US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cxnSp>
        <p:nvCxnSpPr>
          <p:cNvPr id="17" name="直線接點 16"/>
          <p:cNvCxnSpPr/>
          <p:nvPr/>
        </p:nvCxnSpPr>
        <p:spPr>
          <a:xfrm>
            <a:off x="2955863" y="1548543"/>
            <a:ext cx="0" cy="565259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字方塊 21"/>
          <p:cNvSpPr txBox="1"/>
          <p:nvPr/>
        </p:nvSpPr>
        <p:spPr>
          <a:xfrm>
            <a:off x="3209757" y="2444624"/>
            <a:ext cx="5756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會員</a:t>
            </a:r>
            <a:r>
              <a:rPr lang="en-US" altLang="zh-TW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</a:t>
            </a:r>
            <a:r>
              <a:rPr lang="zh-TW" altLang="zh-TW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會員代表</a:t>
            </a:r>
            <a:r>
              <a:rPr lang="en-US" altLang="zh-TW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  <a:r>
              <a:rPr lang="zh-TW" altLang="zh-TW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大會、理事會、監事會會議紀錄。</a:t>
            </a:r>
            <a:endParaRPr lang="zh-TW" altLang="en-US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3195301" y="3298143"/>
            <a:ext cx="5150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年度之預算、工作計畫與決算及工作報告。</a:t>
            </a:r>
            <a:endParaRPr lang="zh-TW" altLang="en-US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3165688" y="4095171"/>
            <a:ext cx="5546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年度接受補助、捐贈之名單清冊及支付獎助、捐贈名單清冊。</a:t>
            </a:r>
            <a:endParaRPr lang="zh-TW" altLang="en-US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3162250" y="5120229"/>
            <a:ext cx="5583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業務或活動涉有收費、勸募或其他類似情形之財務收支報表。</a:t>
            </a:r>
            <a:endParaRPr lang="zh-TW" altLang="en-US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1489516" y="2179361"/>
            <a:ext cx="5309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endParaRPr lang="zh-TW" altLang="en-US" sz="48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cxnSp>
        <p:nvCxnSpPr>
          <p:cNvPr id="29" name="直線接點 28"/>
          <p:cNvCxnSpPr/>
          <p:nvPr/>
        </p:nvCxnSpPr>
        <p:spPr>
          <a:xfrm>
            <a:off x="2957049" y="2345739"/>
            <a:ext cx="0" cy="565259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字方塊 29"/>
          <p:cNvSpPr txBox="1"/>
          <p:nvPr/>
        </p:nvSpPr>
        <p:spPr>
          <a:xfrm>
            <a:off x="1489516" y="3063441"/>
            <a:ext cx="5309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3</a:t>
            </a:r>
            <a:endParaRPr lang="zh-TW" altLang="en-US" sz="48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cxnSp>
        <p:nvCxnSpPr>
          <p:cNvPr id="31" name="直線接點 30"/>
          <p:cNvCxnSpPr/>
          <p:nvPr/>
        </p:nvCxnSpPr>
        <p:spPr>
          <a:xfrm>
            <a:off x="2955863" y="3210302"/>
            <a:ext cx="0" cy="565259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字方塊 31"/>
          <p:cNvSpPr txBox="1"/>
          <p:nvPr/>
        </p:nvSpPr>
        <p:spPr>
          <a:xfrm>
            <a:off x="1489516" y="4007675"/>
            <a:ext cx="5309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4</a:t>
            </a:r>
            <a:endParaRPr lang="zh-TW" altLang="en-US" sz="48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1489516" y="5026186"/>
            <a:ext cx="5309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5</a:t>
            </a:r>
            <a:endParaRPr lang="zh-TW" altLang="en-US" sz="48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cxnSp>
        <p:nvCxnSpPr>
          <p:cNvPr id="35" name="直線接點 34"/>
          <p:cNvCxnSpPr/>
          <p:nvPr/>
        </p:nvCxnSpPr>
        <p:spPr>
          <a:xfrm>
            <a:off x="2955863" y="5109212"/>
            <a:ext cx="0" cy="707886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接點 43"/>
          <p:cNvCxnSpPr/>
          <p:nvPr/>
        </p:nvCxnSpPr>
        <p:spPr>
          <a:xfrm>
            <a:off x="2955863" y="4095171"/>
            <a:ext cx="0" cy="707886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2707992" y="6183403"/>
            <a:ext cx="61247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‧</a:t>
            </a:r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收入</a:t>
            </a:r>
            <a:r>
              <a:rPr lang="zh-TW" altLang="zh-TW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單純且經費較少者，可以不用</a:t>
            </a:r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公開第</a:t>
            </a:r>
            <a:r>
              <a:rPr lang="zh-TW" altLang="en-US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</a:t>
            </a:r>
            <a:r>
              <a:rPr lang="en-US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、</a:t>
            </a:r>
            <a:r>
              <a:rPr lang="en-US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3</a:t>
            </a:r>
            <a:r>
              <a:rPr lang="zh-TW" altLang="en-US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</a:t>
            </a:r>
            <a:r>
              <a:rPr lang="zh-TW" altLang="zh-TW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點</a:t>
            </a:r>
            <a:r>
              <a:rPr lang="zh-TW" altLang="zh-TW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資訊。</a:t>
            </a:r>
            <a:endParaRPr lang="zh-TW" altLang="en-US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18454" y="1674668"/>
            <a:ext cx="12836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0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基本</a:t>
            </a:r>
            <a:r>
              <a:rPr lang="zh-TW" altLang="en-US" sz="20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資訊</a:t>
            </a:r>
            <a:endParaRPr lang="zh-TW" altLang="en-US" sz="2000" dirty="0">
              <a:solidFill>
                <a:srgbClr val="339933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754974" y="2470989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會議紀錄</a:t>
            </a:r>
            <a:endParaRPr lang="zh-TW" altLang="en-US" sz="2000" dirty="0">
              <a:solidFill>
                <a:srgbClr val="339933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754974" y="3338315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預算決算</a:t>
            </a:r>
            <a:endParaRPr lang="zh-TW" altLang="en-US" sz="2000" dirty="0">
              <a:solidFill>
                <a:srgbClr val="339933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754974" y="4300129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捐助清冊</a:t>
            </a:r>
            <a:endParaRPr lang="zh-TW" altLang="en-US" sz="2000" dirty="0">
              <a:solidFill>
                <a:srgbClr val="339933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754974" y="529526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財務收支</a:t>
            </a:r>
            <a:endParaRPr lang="zh-TW" altLang="en-US" sz="2000" dirty="0">
              <a:solidFill>
                <a:srgbClr val="339933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99600" y="432322"/>
            <a:ext cx="50962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800" b="1" dirty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社會團體應</a:t>
            </a:r>
            <a:r>
              <a:rPr lang="zh-TW" altLang="zh-TW" sz="2800" dirty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主動</a:t>
            </a:r>
            <a:r>
              <a:rPr lang="zh-TW" altLang="en-US" sz="2800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 </a:t>
            </a:r>
            <a:r>
              <a:rPr lang="zh-TW" altLang="en-US" sz="28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zh-TW" altLang="zh-TW" sz="28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公開</a:t>
            </a:r>
            <a:r>
              <a:rPr lang="zh-TW" altLang="en-US" sz="28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8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5</a:t>
            </a:r>
            <a:r>
              <a:rPr lang="zh-TW" altLang="en-US" sz="28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 大</a:t>
            </a:r>
            <a:r>
              <a:rPr lang="zh-TW" altLang="zh-TW" sz="2800" dirty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資訊</a:t>
            </a:r>
            <a:endParaRPr lang="zh-TW" altLang="en-US" sz="2800" b="1" dirty="0">
              <a:solidFill>
                <a:schemeClr val="bg1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223546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0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pic>
        <p:nvPicPr>
          <p:cNvPr id="13" name="圖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907990" y="1259253"/>
            <a:ext cx="11897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11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80279" y="2494387"/>
            <a:ext cx="671753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如果</a:t>
            </a:r>
            <a:r>
              <a:rPr lang="zh-TW" altLang="en-US" sz="5400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社會</a:t>
            </a:r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團體</a:t>
            </a:r>
            <a:r>
              <a:rPr lang="zh-TW" altLang="en-US" sz="5400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沒在</a:t>
            </a:r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運作或掛羊頭賣狗肉怎麼辦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19118" y="6323682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22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7768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2" name="圓角矩形 21"/>
          <p:cNvSpPr/>
          <p:nvPr/>
        </p:nvSpPr>
        <p:spPr>
          <a:xfrm>
            <a:off x="2933077" y="3392722"/>
            <a:ext cx="4979800" cy="969976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291067"/>
            <a:ext cx="1000682" cy="996195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430250" y="637202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23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336710" y="1691945"/>
            <a:ext cx="418576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主管機關</a:t>
            </a:r>
            <a:r>
              <a:rPr lang="zh-TW" altLang="en-US" sz="24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可</a:t>
            </a:r>
            <a:r>
              <a:rPr lang="zh-TW" altLang="zh-TW" sz="24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查核</a:t>
            </a:r>
            <a:r>
              <a:rPr lang="zh-TW" altLang="en-US" sz="24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，社團不配合</a:t>
            </a:r>
            <a:endParaRPr lang="en-US" altLang="zh-TW" sz="24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4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</a:t>
            </a:r>
            <a:r>
              <a:rPr lang="zh-TW" altLang="zh-TW" sz="24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可</a:t>
            </a:r>
            <a:r>
              <a:rPr lang="zh-TW" altLang="en-US" sz="24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處以罰鍰</a:t>
            </a:r>
            <a:r>
              <a:rPr lang="zh-TW" altLang="zh-TW" sz="24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。</a:t>
            </a:r>
            <a:endParaRPr lang="en-US" altLang="zh-TW" sz="24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176208" y="3462860"/>
            <a:ext cx="44935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zh-TW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違反章程、法規或妨害公益</a:t>
            </a:r>
            <a:r>
              <a:rPr lang="zh-TW" altLang="zh-TW" sz="24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情事</a:t>
            </a:r>
            <a:endParaRPr lang="en-US" altLang="zh-TW" sz="2400" dirty="0" smtClean="0">
              <a:solidFill>
                <a:srgbClr val="FF99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algn="ctr"/>
            <a:r>
              <a:rPr lang="zh-TW" altLang="en-US" sz="2400" dirty="0" smtClean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限期</a:t>
            </a:r>
            <a:r>
              <a:rPr lang="zh-TW" altLang="en-US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不改善或</a:t>
            </a:r>
            <a:r>
              <a:rPr lang="zh-TW" altLang="zh-TW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情節重大</a:t>
            </a:r>
            <a:endParaRPr lang="en-US" altLang="zh-TW" sz="2400" dirty="0">
              <a:solidFill>
                <a:srgbClr val="FF99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cxnSp>
        <p:nvCxnSpPr>
          <p:cNvPr id="15" name="直線單箭頭接點 14"/>
          <p:cNvCxnSpPr/>
          <p:nvPr/>
        </p:nvCxnSpPr>
        <p:spPr>
          <a:xfrm>
            <a:off x="5429591" y="1118190"/>
            <a:ext cx="0" cy="555583"/>
          </a:xfrm>
          <a:prstGeom prst="straightConnector1">
            <a:avLst/>
          </a:prstGeom>
          <a:ln w="38100">
            <a:solidFill>
              <a:srgbClr val="339933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單箭頭接點 17"/>
          <p:cNvCxnSpPr/>
          <p:nvPr/>
        </p:nvCxnSpPr>
        <p:spPr>
          <a:xfrm>
            <a:off x="5417360" y="5509551"/>
            <a:ext cx="0" cy="555583"/>
          </a:xfrm>
          <a:prstGeom prst="straightConnector1">
            <a:avLst/>
          </a:prstGeom>
          <a:ln w="38100">
            <a:solidFill>
              <a:srgbClr val="339933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圓角矩形 16"/>
          <p:cNvSpPr/>
          <p:nvPr/>
        </p:nvSpPr>
        <p:spPr>
          <a:xfrm>
            <a:off x="3365379" y="573129"/>
            <a:ext cx="1804445" cy="640591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239086" y="708758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or</a:t>
            </a:r>
            <a:endParaRPr lang="zh-TW" altLang="en-US" dirty="0">
              <a:solidFill>
                <a:srgbClr val="0033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59715" y="681642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違反法規</a:t>
            </a:r>
            <a:endParaRPr lang="zh-TW" altLang="en-US" sz="2400" dirty="0">
              <a:solidFill>
                <a:srgbClr val="FF99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5758883" y="573129"/>
            <a:ext cx="1804445" cy="640591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53219" y="681642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妨害公益</a:t>
            </a:r>
            <a:endParaRPr lang="zh-TW" altLang="en-US" sz="2400" dirty="0">
              <a:solidFill>
                <a:srgbClr val="FF99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3" name="圓角矩形 22"/>
          <p:cNvSpPr/>
          <p:nvPr/>
        </p:nvSpPr>
        <p:spPr>
          <a:xfrm>
            <a:off x="2933076" y="4819961"/>
            <a:ext cx="4979801" cy="640591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417875" y="4928472"/>
            <a:ext cx="40511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團體如果連續</a:t>
            </a:r>
            <a:r>
              <a:rPr lang="en-US" altLang="zh-TW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4</a:t>
            </a:r>
            <a:r>
              <a:rPr lang="zh-TW" altLang="zh-TW" sz="24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年都沒有運作</a:t>
            </a:r>
            <a:endParaRPr lang="zh-TW" altLang="en-US" sz="2400" dirty="0">
              <a:solidFill>
                <a:srgbClr val="FF99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231192" y="4401249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or</a:t>
            </a:r>
            <a:endParaRPr lang="zh-TW" altLang="en-US" dirty="0">
              <a:solidFill>
                <a:srgbClr val="0033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247809" y="6127577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dirty="0" smtClean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廢止</a:t>
            </a:r>
            <a:r>
              <a:rPr lang="zh-TW" altLang="zh-TW" sz="24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團體登記</a:t>
            </a:r>
            <a:endParaRPr lang="zh-TW" altLang="en-US" sz="24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8" name="橢圓 7"/>
          <p:cNvSpPr/>
          <p:nvPr/>
        </p:nvSpPr>
        <p:spPr>
          <a:xfrm>
            <a:off x="1824447" y="270729"/>
            <a:ext cx="542134" cy="542134"/>
          </a:xfrm>
          <a:prstGeom prst="ellipse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文字方塊 24"/>
          <p:cNvSpPr txBox="1"/>
          <p:nvPr/>
        </p:nvSpPr>
        <p:spPr>
          <a:xfrm>
            <a:off x="1852642" y="11528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800" dirty="0" smtClean="0">
                <a:solidFill>
                  <a:schemeClr val="bg1"/>
                </a:solidFill>
              </a:rPr>
              <a:t>1</a:t>
            </a:r>
            <a:endParaRPr lang="zh-TW" altLang="en-US" sz="4800" dirty="0">
              <a:solidFill>
                <a:schemeClr val="bg1"/>
              </a:solidFill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293032" y="1476245"/>
            <a:ext cx="615553" cy="36830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zh-TW" sz="2800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政府</a:t>
            </a:r>
            <a:r>
              <a:rPr lang="zh-TW" altLang="en-US" sz="2800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可查核及廢止</a:t>
            </a:r>
            <a:r>
              <a:rPr lang="zh-TW" altLang="zh-TW" sz="2800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團體</a:t>
            </a:r>
            <a:endParaRPr lang="zh-TW" altLang="en-US" sz="2800" dirty="0">
              <a:solidFill>
                <a:srgbClr val="9DCF87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26" name="橢圓 25"/>
          <p:cNvSpPr/>
          <p:nvPr/>
        </p:nvSpPr>
        <p:spPr>
          <a:xfrm>
            <a:off x="1810330" y="2722226"/>
            <a:ext cx="542134" cy="542134"/>
          </a:xfrm>
          <a:prstGeom prst="ellipse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/>
          <p:cNvSpPr txBox="1"/>
          <p:nvPr/>
        </p:nvSpPr>
        <p:spPr>
          <a:xfrm>
            <a:off x="1838525" y="2566335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800" dirty="0" smtClean="0">
                <a:solidFill>
                  <a:schemeClr val="bg1"/>
                </a:solidFill>
              </a:rPr>
              <a:t>2</a:t>
            </a:r>
            <a:endParaRPr lang="zh-TW" altLang="en-US" sz="4800" dirty="0">
              <a:solidFill>
                <a:schemeClr val="bg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394776" y="261674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800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查核</a:t>
            </a:r>
            <a:endParaRPr lang="zh-TW" altLang="en-US" sz="2800" dirty="0">
              <a:solidFill>
                <a:srgbClr val="339933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394776" y="2760990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800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廢止</a:t>
            </a:r>
            <a:endParaRPr lang="zh-TW" altLang="en-US" sz="2800" dirty="0">
              <a:solidFill>
                <a:srgbClr val="339933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7677245" y="681642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之虞</a:t>
            </a:r>
          </a:p>
        </p:txBody>
      </p:sp>
    </p:spTree>
    <p:extLst>
      <p:ext uri="{BB962C8B-B14F-4D97-AF65-F5344CB8AC3E}">
        <p14:creationId xmlns:p14="http://schemas.microsoft.com/office/powerpoint/2010/main" val="140352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0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pic>
        <p:nvPicPr>
          <p:cNvPr id="13" name="圖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907990" y="1259253"/>
            <a:ext cx="11897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12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585912" y="2551837"/>
            <a:ext cx="68737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5400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社會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團體</a:t>
            </a:r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運作不簡單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政府</a:t>
            </a:r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可以幫幫忙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嗎</a:t>
            </a:r>
            <a:r>
              <a:rPr lang="zh-TW" altLang="zh-TW" sz="5400" dirty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88130" y="6323682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24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255079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47889" y="0"/>
            <a:ext cx="8317856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2650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010" y="148187"/>
            <a:ext cx="1000682" cy="996195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427784" y="6426123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chemeClr val="bg1">
                    <a:lumMod val="8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25</a:t>
            </a:r>
            <a:endParaRPr lang="zh-TW" altLang="en-US" sz="1200" dirty="0">
              <a:solidFill>
                <a:schemeClr val="bg1">
                  <a:lumMod val="8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298548" y="1248501"/>
            <a:ext cx="615553" cy="504240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zh-TW" sz="2800" b="1" dirty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政府對社會</a:t>
            </a:r>
            <a:r>
              <a:rPr lang="zh-TW" altLang="zh-TW" sz="28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團體</a:t>
            </a:r>
            <a:r>
              <a:rPr lang="zh-TW" altLang="en-US" sz="2800" b="1" dirty="0" smtClean="0">
                <a:solidFill>
                  <a:srgbClr val="9DCF87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 </a:t>
            </a:r>
            <a:r>
              <a:rPr lang="zh-TW" altLang="en-US" sz="2800" b="1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提供      大</a:t>
            </a:r>
            <a:r>
              <a:rPr lang="zh-TW" altLang="zh-TW" sz="2800" b="1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協助</a:t>
            </a:r>
            <a:endParaRPr lang="zh-TW" altLang="en-US" sz="2800" b="1" dirty="0">
              <a:solidFill>
                <a:schemeClr val="bg1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1740843" y="525626"/>
            <a:ext cx="81945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8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1</a:t>
            </a:r>
            <a:endParaRPr lang="zh-TW" altLang="en-US" sz="88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3609734" y="848791"/>
            <a:ext cx="4625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0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社會團體還是可以依照相關稅法的規定</a:t>
            </a:r>
            <a:r>
              <a:rPr lang="zh-TW" altLang="zh-TW" sz="20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減免稅捐</a:t>
            </a:r>
            <a:r>
              <a:rPr lang="zh-TW" altLang="zh-TW" sz="20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。</a:t>
            </a:r>
            <a:endParaRPr lang="zh-TW" altLang="en-US" sz="20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1740843" y="2343510"/>
            <a:ext cx="81945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88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endParaRPr lang="zh-TW" altLang="en-US" sz="88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3609734" y="2722006"/>
            <a:ext cx="46273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0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政府機關可以運用</a:t>
            </a:r>
            <a:r>
              <a:rPr lang="zh-TW" altLang="zh-TW" sz="20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公有空間</a:t>
            </a:r>
            <a:r>
              <a:rPr lang="zh-TW" altLang="zh-TW" sz="20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，提供社會團體會務或業務發展使用。</a:t>
            </a:r>
            <a:endParaRPr lang="zh-TW" altLang="en-US" sz="20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1740843" y="4221851"/>
            <a:ext cx="81945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88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3</a:t>
            </a:r>
            <a:endParaRPr lang="zh-TW" altLang="en-US" sz="8800" b="1" dirty="0">
              <a:solidFill>
                <a:schemeClr val="accent6">
                  <a:lumMod val="40000"/>
                  <a:lumOff val="6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3652924" y="4349959"/>
            <a:ext cx="4625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0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政府機關為了促進社會團體發展，可以編列</a:t>
            </a:r>
            <a:r>
              <a:rPr lang="zh-TW" altLang="zh-TW" sz="20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年度預算</a:t>
            </a:r>
            <a:r>
              <a:rPr lang="zh-TW" altLang="zh-TW" sz="20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辦理</a:t>
            </a:r>
            <a:r>
              <a:rPr lang="zh-TW" altLang="zh-TW" sz="20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教育訓練</a:t>
            </a:r>
            <a:r>
              <a:rPr lang="zh-TW" altLang="zh-TW" sz="20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、</a:t>
            </a:r>
            <a:r>
              <a:rPr lang="zh-TW" altLang="zh-TW" sz="2000" dirty="0">
                <a:solidFill>
                  <a:srgbClr val="FF99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獎勵</a:t>
            </a:r>
            <a:r>
              <a:rPr lang="zh-TW" altLang="zh-TW" sz="2000" dirty="0">
                <a:solidFill>
                  <a:srgbClr val="0033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及其他相關措施。</a:t>
            </a:r>
            <a:endParaRPr lang="zh-TW" altLang="en-US" sz="2000" dirty="0">
              <a:solidFill>
                <a:srgbClr val="0033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2680" y="5659590"/>
            <a:ext cx="1244226" cy="1136458"/>
          </a:xfrm>
          <a:prstGeom prst="rect">
            <a:avLst/>
          </a:prstGeom>
        </p:spPr>
      </p:pic>
      <p:sp>
        <p:nvSpPr>
          <p:cNvPr id="14" name="文字方塊 13"/>
          <p:cNvSpPr txBox="1"/>
          <p:nvPr/>
        </p:nvSpPr>
        <p:spPr>
          <a:xfrm>
            <a:off x="440129" y="4626284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3</a:t>
            </a:r>
            <a:endParaRPr lang="zh-TW" altLang="en-US" sz="3200" b="1" dirty="0">
              <a:solidFill>
                <a:schemeClr val="bg1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2105987" y="100267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減免稅捐</a:t>
            </a:r>
            <a:endParaRPr lang="zh-TW" altLang="en-US" sz="2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2105687" y="283995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提供場地</a:t>
            </a:r>
            <a:endParaRPr lang="zh-TW" altLang="en-US" sz="2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2113946" y="467035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教育訓練</a:t>
            </a:r>
            <a:endParaRPr lang="zh-TW" altLang="en-US" sz="2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cxnSp>
        <p:nvCxnSpPr>
          <p:cNvPr id="19" name="直線接點 18"/>
          <p:cNvCxnSpPr/>
          <p:nvPr/>
        </p:nvCxnSpPr>
        <p:spPr>
          <a:xfrm>
            <a:off x="3491159" y="572966"/>
            <a:ext cx="0" cy="1080978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3491159" y="2472279"/>
            <a:ext cx="0" cy="1080978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3491159" y="4284644"/>
            <a:ext cx="0" cy="1080978"/>
          </a:xfrm>
          <a:prstGeom prst="line">
            <a:avLst/>
          </a:prstGeom>
          <a:ln w="3810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62803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287" y="0"/>
            <a:ext cx="8956713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903287" y="892366"/>
            <a:ext cx="7408863" cy="4977400"/>
            <a:chOff x="569" y="859"/>
            <a:chExt cx="4667" cy="2842"/>
          </a:xfrm>
          <a:solidFill>
            <a:schemeClr val="bg1"/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69" y="859"/>
              <a:ext cx="4667" cy="2397"/>
            </a:xfrm>
            <a:custGeom>
              <a:avLst/>
              <a:gdLst>
                <a:gd name="T0" fmla="*/ 824 w 872"/>
                <a:gd name="T1" fmla="*/ 440 h 440"/>
                <a:gd name="T2" fmla="*/ 48 w 872"/>
                <a:gd name="T3" fmla="*/ 440 h 440"/>
                <a:gd name="T4" fmla="*/ 0 w 872"/>
                <a:gd name="T5" fmla="*/ 392 h 440"/>
                <a:gd name="T6" fmla="*/ 0 w 872"/>
                <a:gd name="T7" fmla="*/ 48 h 440"/>
                <a:gd name="T8" fmla="*/ 48 w 872"/>
                <a:gd name="T9" fmla="*/ 0 h 440"/>
                <a:gd name="T10" fmla="*/ 824 w 872"/>
                <a:gd name="T11" fmla="*/ 0 h 440"/>
                <a:gd name="T12" fmla="*/ 872 w 872"/>
                <a:gd name="T13" fmla="*/ 48 h 440"/>
                <a:gd name="T14" fmla="*/ 872 w 872"/>
                <a:gd name="T15" fmla="*/ 392 h 440"/>
                <a:gd name="T16" fmla="*/ 824 w 872"/>
                <a:gd name="T17" fmla="*/ 44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440">
                  <a:moveTo>
                    <a:pt x="824" y="440"/>
                  </a:moveTo>
                  <a:cubicBezTo>
                    <a:pt x="48" y="440"/>
                    <a:pt x="48" y="440"/>
                    <a:pt x="48" y="440"/>
                  </a:cubicBezTo>
                  <a:cubicBezTo>
                    <a:pt x="22" y="440"/>
                    <a:pt x="0" y="418"/>
                    <a:pt x="0" y="39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824" y="0"/>
                    <a:pt x="824" y="0"/>
                    <a:pt x="824" y="0"/>
                  </a:cubicBezTo>
                  <a:cubicBezTo>
                    <a:pt x="850" y="0"/>
                    <a:pt x="872" y="22"/>
                    <a:pt x="872" y="48"/>
                  </a:cubicBezTo>
                  <a:cubicBezTo>
                    <a:pt x="872" y="392"/>
                    <a:pt x="872" y="392"/>
                    <a:pt x="872" y="392"/>
                  </a:cubicBezTo>
                  <a:cubicBezTo>
                    <a:pt x="872" y="418"/>
                    <a:pt x="850" y="440"/>
                    <a:pt x="824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119" y="2922"/>
              <a:ext cx="856" cy="779"/>
            </a:xfrm>
            <a:custGeom>
              <a:avLst/>
              <a:gdLst>
                <a:gd name="T0" fmla="*/ 428 w 856"/>
                <a:gd name="T1" fmla="*/ 779 h 779"/>
                <a:gd name="T2" fmla="*/ 0 w 856"/>
                <a:gd name="T3" fmla="*/ 0 h 779"/>
                <a:gd name="T4" fmla="*/ 856 w 856"/>
                <a:gd name="T5" fmla="*/ 0 h 779"/>
                <a:gd name="T6" fmla="*/ 428 w 856"/>
                <a:gd name="T7" fmla="*/ 779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6" h="779">
                  <a:moveTo>
                    <a:pt x="428" y="779"/>
                  </a:moveTo>
                  <a:lnTo>
                    <a:pt x="0" y="0"/>
                  </a:lnTo>
                  <a:lnTo>
                    <a:pt x="856" y="0"/>
                  </a:lnTo>
                  <a:lnTo>
                    <a:pt x="428" y="7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319" y="5364275"/>
            <a:ext cx="1254662" cy="1236991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1058364" y="782375"/>
            <a:ext cx="10550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600" dirty="0" smtClean="0">
                <a:solidFill>
                  <a:schemeClr val="bg1">
                    <a:lumMod val="85000"/>
                  </a:schemeClr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endParaRPr lang="zh-TW" altLang="en-US" sz="9600" dirty="0">
              <a:solidFill>
                <a:schemeClr val="bg1">
                  <a:lumMod val="85000"/>
                </a:schemeClr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907990" y="1259253"/>
            <a:ext cx="11897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</a:t>
            </a:r>
            <a:r>
              <a:rPr lang="en-US" altLang="zh-TW" sz="3600" dirty="0" smtClean="0">
                <a:solidFill>
                  <a:srgbClr val="339933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13</a:t>
            </a:r>
            <a:endParaRPr lang="zh-TW" altLang="en-US" sz="3600" dirty="0">
              <a:solidFill>
                <a:srgbClr val="339933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741543" y="2674269"/>
            <a:ext cx="4009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預期效益</a:t>
            </a:r>
            <a:r>
              <a:rPr lang="zh-TW" altLang="zh-TW" sz="5400" dirty="0" smtClean="0">
                <a:solidFill>
                  <a:srgbClr val="339933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  <a:cs typeface="Times New Roman" panose="02020603050405020304" pitchFamily="18" charset="0"/>
              </a:rPr>
              <a:t>？</a:t>
            </a:r>
            <a:endParaRPr lang="zh-TW" altLang="en-US" sz="5400" dirty="0">
              <a:solidFill>
                <a:srgbClr val="339933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488130" y="6323682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26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428000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4694826" y="0"/>
            <a:ext cx="4449174" cy="352112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313894" y="3521122"/>
            <a:ext cx="4380932" cy="333687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橢圓 10"/>
          <p:cNvSpPr/>
          <p:nvPr/>
        </p:nvSpPr>
        <p:spPr>
          <a:xfrm>
            <a:off x="2847176" y="1675227"/>
            <a:ext cx="3681013" cy="3681013"/>
          </a:xfrm>
          <a:prstGeom prst="ellipse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0" y="0"/>
            <a:ext cx="348757" cy="6858000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488130" y="6323682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27</a:t>
            </a:r>
            <a:endParaRPr lang="zh-TW" altLang="en-US" sz="1200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2938463" y="2726009"/>
            <a:ext cx="3534641" cy="1496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2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讓臺灣的市民社會更加活絡發展</a:t>
            </a:r>
            <a:endParaRPr lang="en-US" altLang="zh-TW" sz="3200" dirty="0">
              <a:solidFill>
                <a:schemeClr val="bg1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1166225" y="1823930"/>
            <a:ext cx="1849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全民參與</a:t>
            </a:r>
            <a:endParaRPr lang="en-US" altLang="zh-TW" sz="32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6437256" y="1791839"/>
            <a:ext cx="1849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財務透明</a:t>
            </a:r>
            <a:endParaRPr lang="en-US" altLang="zh-TW" sz="32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1144643" y="5537110"/>
            <a:ext cx="1849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資訊公開</a:t>
            </a:r>
            <a:endParaRPr lang="en-US" altLang="zh-TW" sz="32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6437256" y="5537109"/>
            <a:ext cx="1849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公民社會</a:t>
            </a:r>
            <a:endParaRPr lang="en-US" altLang="zh-TW" sz="3200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0591" y="3860253"/>
            <a:ext cx="1483254" cy="1483254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4069" y="647331"/>
            <a:ext cx="894211" cy="894211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2204" y="4140882"/>
            <a:ext cx="1182877" cy="1127430"/>
          </a:xfrm>
          <a:prstGeom prst="rect">
            <a:avLst/>
          </a:prstGeom>
        </p:spPr>
      </p:pic>
      <p:pic>
        <p:nvPicPr>
          <p:cNvPr id="23" name="圖片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4643" y="720719"/>
            <a:ext cx="1974885" cy="84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053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3964</TotalTime>
  <Words>940</Words>
  <Application>Microsoft Office PowerPoint</Application>
  <PresentationFormat>如螢幕大小 (4:3)</PresentationFormat>
  <Paragraphs>211</Paragraphs>
  <Slides>28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29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李桓</dc:creator>
  <cp:lastModifiedBy>謝妮珊</cp:lastModifiedBy>
  <cp:revision>268</cp:revision>
  <cp:lastPrinted>2017-05-24T09:36:09Z</cp:lastPrinted>
  <dcterms:created xsi:type="dcterms:W3CDTF">2017-04-27T01:58:28Z</dcterms:created>
  <dcterms:modified xsi:type="dcterms:W3CDTF">2017-05-24T09:47:17Z</dcterms:modified>
</cp:coreProperties>
</file>